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0"/>
  </p:notesMasterIdLst>
  <p:sldIdLst>
    <p:sldId id="269" r:id="rId2"/>
    <p:sldId id="312" r:id="rId3"/>
    <p:sldId id="423" r:id="rId4"/>
    <p:sldId id="450" r:id="rId5"/>
    <p:sldId id="318" r:id="rId6"/>
    <p:sldId id="446" r:id="rId7"/>
    <p:sldId id="448" r:id="rId8"/>
    <p:sldId id="449" r:id="rId9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1" userDrawn="1">
          <p15:clr>
            <a:srgbClr val="A4A3A4"/>
          </p15:clr>
        </p15:guide>
        <p15:guide id="2" pos="308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01">
          <p15:clr>
            <a:srgbClr val="A4A3A4"/>
          </p15:clr>
        </p15:guide>
        <p15:guide id="2" pos="30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  <a:srgbClr val="312E74"/>
    <a:srgbClr val="333399"/>
    <a:srgbClr val="000066"/>
    <a:srgbClr val="4F81BD"/>
    <a:srgbClr val="3C388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51" autoAdjust="0"/>
    <p:restoredTop sz="94681" autoAdjust="0"/>
  </p:normalViewPr>
  <p:slideViewPr>
    <p:cSldViewPr snapToObjects="1">
      <p:cViewPr>
        <p:scale>
          <a:sx n="125" d="100"/>
          <a:sy n="125" d="100"/>
        </p:scale>
        <p:origin x="-869" y="-58"/>
      </p:cViewPr>
      <p:guideLst>
        <p:guide orient="horz" pos="2101"/>
        <p:guide pos="3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4032" y="-91"/>
      </p:cViewPr>
      <p:guideLst>
        <p:guide orient="horz" pos="2101"/>
        <p:guide pos="308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595B5-47CA-4062-888D-0CA3521BD2D0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BC4E-47F3-41EE-A83D-3B0D1A9D43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4448944" y="653637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05CD8-FE48-4DFC-A3BD-151D5C914C54}" type="slidenum">
              <a:rPr lang="en-US" altLang="ko-KR" sz="900" smtClean="0"/>
              <a:pPr algn="ctr"/>
              <a:t>‹#›</a:t>
            </a:fld>
            <a:r>
              <a:rPr lang="en-US" altLang="ko-KR" sz="900" dirty="0"/>
              <a:t>/</a:t>
            </a:r>
            <a:r>
              <a:rPr lang="en-US" altLang="ko-KR" sz="900" dirty="0" smtClean="0"/>
              <a:t>14</a:t>
            </a:r>
            <a:endParaRPr lang="ko-KR" altLang="en-US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980728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3139380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10" Type="http://schemas.openxmlformats.org/officeDocument/2006/relationships/image" Target="../media/image20.jpeg"/><Relationship Id="rId4" Type="http://schemas.openxmlformats.org/officeDocument/2006/relationships/image" Target="../media/image16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500" y="637222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2024. </a:t>
            </a:r>
            <a:r>
              <a:rPr lang="en-US" altLang="ko-KR" b="1" dirty="0" smtClean="0"/>
              <a:t>7. 15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61759" y="2041684"/>
            <a:ext cx="57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LIMS </a:t>
            </a:r>
            <a:r>
              <a:rPr lang="ko-KR" altLang="en-US" sz="3600" b="1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시스템 구축 방안 </a:t>
            </a:r>
            <a:endParaRPr lang="ko-KR" altLang="en-US" sz="3600" b="1" dirty="0">
              <a:gradFill flip="none" rotWithShape="1"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16200000" scaled="1"/>
                <a:tileRect/>
              </a:gradFill>
              <a:effectLst>
                <a:glow rad="63500">
                  <a:srgbClr val="1F497D">
                    <a:lumMod val="75000"/>
                    <a:alpha val="40000"/>
                  </a:srgbClr>
                </a:glow>
              </a:effectLst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1052830"/>
            <a:ext cx="1151890" cy="158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9"/>
          <p:cNvSpPr txBox="1"/>
          <p:nvPr/>
        </p:nvSpPr>
        <p:spPr>
          <a:xfrm>
            <a:off x="3638367" y="1268760"/>
            <a:ext cx="4752528" cy="51845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1.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H/W </a:t>
            </a:r>
            <a:r>
              <a:rPr lang="ko-KR" altLang="en-US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endParaRPr lang="en-US" altLang="ko-KR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1-2. 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S/W </a:t>
            </a:r>
            <a:r>
              <a:rPr lang="ko-KR" altLang="en-US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시스템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5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2.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MOMA Module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개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선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방안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2-1. 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AS-IS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2-2. 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TO-BE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3.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질의 내용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3-1.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질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의 안건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6" name="제목 9"/>
          <p:cNvSpPr txBox="1"/>
          <p:nvPr/>
        </p:nvSpPr>
        <p:spPr>
          <a:xfrm>
            <a:off x="3737248" y="404664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직선 연결선 305"/>
          <p:cNvCxnSpPr>
            <a:cxnSpLocks noChangeShapeType="1"/>
          </p:cNvCxnSpPr>
          <p:nvPr/>
        </p:nvCxnSpPr>
        <p:spPr bwMode="auto">
          <a:xfrm>
            <a:off x="7149186" y="2276872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1" name="직사각형 380"/>
          <p:cNvSpPr>
            <a:spLocks noChangeArrowheads="1"/>
          </p:cNvSpPr>
          <p:nvPr/>
        </p:nvSpPr>
        <p:spPr bwMode="auto">
          <a:xfrm>
            <a:off x="1424608" y="4725145"/>
            <a:ext cx="604867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65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1.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구성도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88505" y="1668999"/>
            <a:ext cx="2664295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24408" y="1556792"/>
            <a:ext cx="9457184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 lIns="90000" tIns="46800" rIns="90000" bIns="468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>
            <a:cxnSpLocks noChangeShapeType="1"/>
          </p:cNvCxnSpPr>
          <p:nvPr/>
        </p:nvCxnSpPr>
        <p:spPr bwMode="auto">
          <a:xfrm>
            <a:off x="5565820" y="2281757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직선 연결선 107"/>
          <p:cNvCxnSpPr>
            <a:cxnSpLocks noChangeShapeType="1"/>
          </p:cNvCxnSpPr>
          <p:nvPr/>
        </p:nvCxnSpPr>
        <p:spPr bwMode="auto">
          <a:xfrm>
            <a:off x="8848852" y="2276872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42"/>
          <p:cNvSpPr txBox="1">
            <a:spLocks noChangeArrowheads="1"/>
          </p:cNvSpPr>
          <p:nvPr/>
        </p:nvSpPr>
        <p:spPr bwMode="auto">
          <a:xfrm>
            <a:off x="344488" y="3502169"/>
            <a:ext cx="12731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Dummy </a:t>
            </a:r>
          </a:p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MES</a:t>
            </a:r>
          </a:p>
        </p:txBody>
      </p:sp>
      <p:grpSp>
        <p:nvGrpSpPr>
          <p:cNvPr id="2" name="Group 97"/>
          <p:cNvGrpSpPr/>
          <p:nvPr/>
        </p:nvGrpSpPr>
        <p:grpSpPr bwMode="auto">
          <a:xfrm>
            <a:off x="776536" y="3120861"/>
            <a:ext cx="419041" cy="380231"/>
            <a:chOff x="2016" y="2053"/>
            <a:chExt cx="306" cy="226"/>
          </a:xfrm>
        </p:grpSpPr>
        <p:sp>
          <p:nvSpPr>
            <p:cNvPr id="286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00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1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7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8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9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90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1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2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3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4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5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6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4" name="직선 연결선 143"/>
          <p:cNvCxnSpPr>
            <a:cxnSpLocks noChangeShapeType="1"/>
          </p:cNvCxnSpPr>
          <p:nvPr/>
        </p:nvCxnSpPr>
        <p:spPr bwMode="auto">
          <a:xfrm>
            <a:off x="992527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42"/>
          <p:cNvSpPr txBox="1">
            <a:spLocks noChangeArrowheads="1"/>
          </p:cNvSpPr>
          <p:nvPr/>
        </p:nvSpPr>
        <p:spPr bwMode="auto">
          <a:xfrm>
            <a:off x="1279595" y="3532946"/>
            <a:ext cx="5528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MCS</a:t>
            </a:r>
          </a:p>
        </p:txBody>
      </p:sp>
      <p:grpSp>
        <p:nvGrpSpPr>
          <p:cNvPr id="6" name="Group 97"/>
          <p:cNvGrpSpPr/>
          <p:nvPr/>
        </p:nvGrpSpPr>
        <p:grpSpPr bwMode="auto">
          <a:xfrm>
            <a:off x="1328431" y="3120861"/>
            <a:ext cx="419041" cy="380231"/>
            <a:chOff x="2016" y="2053"/>
            <a:chExt cx="306" cy="226"/>
          </a:xfrm>
        </p:grpSpPr>
        <p:sp>
          <p:nvSpPr>
            <p:cNvPr id="270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84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5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8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3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74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5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6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7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8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9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0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7" name="직선 연결선 146"/>
          <p:cNvCxnSpPr>
            <a:cxnSpLocks noChangeShapeType="1"/>
          </p:cNvCxnSpPr>
          <p:nvPr/>
        </p:nvCxnSpPr>
        <p:spPr bwMode="auto">
          <a:xfrm>
            <a:off x="1544422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Box 42"/>
          <p:cNvSpPr txBox="1">
            <a:spLocks noChangeArrowheads="1"/>
          </p:cNvSpPr>
          <p:nvPr/>
        </p:nvSpPr>
        <p:spPr bwMode="auto">
          <a:xfrm>
            <a:off x="1855426" y="3532946"/>
            <a:ext cx="4811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TC</a:t>
            </a:r>
          </a:p>
        </p:txBody>
      </p:sp>
      <p:grpSp>
        <p:nvGrpSpPr>
          <p:cNvPr id="10" name="Group 97"/>
          <p:cNvGrpSpPr/>
          <p:nvPr/>
        </p:nvGrpSpPr>
        <p:grpSpPr bwMode="auto">
          <a:xfrm>
            <a:off x="1894530" y="3120861"/>
            <a:ext cx="419041" cy="380231"/>
            <a:chOff x="2016" y="2053"/>
            <a:chExt cx="306" cy="226"/>
          </a:xfrm>
        </p:grpSpPr>
        <p:sp>
          <p:nvSpPr>
            <p:cNvPr id="254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1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68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9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65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6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7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58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9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0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1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2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0" name="직선 연결선 149"/>
          <p:cNvCxnSpPr>
            <a:cxnSpLocks noChangeShapeType="1"/>
          </p:cNvCxnSpPr>
          <p:nvPr/>
        </p:nvCxnSpPr>
        <p:spPr bwMode="auto">
          <a:xfrm>
            <a:off x="2110521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1" name="Picture 121" descr="Database_Green_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0" y="3011758"/>
            <a:ext cx="249394" cy="32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 descr="computer, desktop computer, linu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764" y="2672696"/>
            <a:ext cx="683324" cy="683327"/>
          </a:xfrm>
          <a:prstGeom prst="rect">
            <a:avLst/>
          </a:prstGeom>
          <a:noFill/>
        </p:spPr>
      </p:pic>
      <p:cxnSp>
        <p:nvCxnSpPr>
          <p:cNvPr id="153" name="꺾인 연결선 152"/>
          <p:cNvCxnSpPr>
            <a:stCxn id="152" idx="1"/>
            <a:endCxn id="151" idx="3"/>
          </p:cNvCxnSpPr>
          <p:nvPr/>
        </p:nvCxnSpPr>
        <p:spPr>
          <a:xfrm rot="10800000" flipV="1">
            <a:off x="4901284" y="3014359"/>
            <a:ext cx="160480" cy="160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42"/>
          <p:cNvSpPr txBox="1">
            <a:spLocks noChangeArrowheads="1"/>
          </p:cNvSpPr>
          <p:nvPr/>
        </p:nvSpPr>
        <p:spPr bwMode="auto">
          <a:xfrm>
            <a:off x="8776844" y="244731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4" name="Group 97"/>
          <p:cNvGrpSpPr/>
          <p:nvPr/>
        </p:nvGrpSpPr>
        <p:grpSpPr bwMode="auto">
          <a:xfrm>
            <a:off x="8681897" y="2780928"/>
            <a:ext cx="419041" cy="380231"/>
            <a:chOff x="2016" y="2053"/>
            <a:chExt cx="306" cy="226"/>
          </a:xfrm>
        </p:grpSpPr>
        <p:sp>
          <p:nvSpPr>
            <p:cNvPr id="23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5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5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4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4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7" name="TextBox 262"/>
          <p:cNvSpPr txBox="1"/>
          <p:nvPr/>
        </p:nvSpPr>
        <p:spPr bwMode="auto">
          <a:xfrm>
            <a:off x="656656" y="3933056"/>
            <a:ext cx="22801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latin typeface="+mn-ea"/>
                <a:ea typeface="+mn-ea"/>
              </a:rPr>
              <a:t>상위 </a:t>
            </a:r>
            <a:r>
              <a:rPr lang="en-US" altLang="ko-KR" sz="1200" dirty="0">
                <a:latin typeface="+mn-ea"/>
                <a:ea typeface="+mn-ea"/>
              </a:rPr>
              <a:t>System (TDS)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56656" y="2996952"/>
            <a:ext cx="2280120" cy="12241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159" name="TextBox 42"/>
          <p:cNvSpPr txBox="1">
            <a:spLocks noChangeArrowheads="1"/>
          </p:cNvSpPr>
          <p:nvPr/>
        </p:nvSpPr>
        <p:spPr bwMode="auto">
          <a:xfrm>
            <a:off x="2382687" y="3532946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18" name="Group 97"/>
          <p:cNvGrpSpPr/>
          <p:nvPr/>
        </p:nvGrpSpPr>
        <p:grpSpPr bwMode="auto">
          <a:xfrm>
            <a:off x="2421558" y="3120861"/>
            <a:ext cx="419041" cy="380231"/>
            <a:chOff x="2016" y="2053"/>
            <a:chExt cx="306" cy="226"/>
          </a:xfrm>
        </p:grpSpPr>
        <p:sp>
          <p:nvSpPr>
            <p:cNvPr id="222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3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33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4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0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1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2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61" name="직선 연결선 160"/>
          <p:cNvCxnSpPr>
            <a:cxnSpLocks noChangeShapeType="1"/>
          </p:cNvCxnSpPr>
          <p:nvPr/>
        </p:nvCxnSpPr>
        <p:spPr bwMode="auto">
          <a:xfrm>
            <a:off x="2637549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262"/>
          <p:cNvSpPr txBox="1"/>
          <p:nvPr/>
        </p:nvSpPr>
        <p:spPr bwMode="auto">
          <a:xfrm>
            <a:off x="488504" y="1665024"/>
            <a:ext cx="2664296" cy="28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AS-IS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4" name="TextBox 262"/>
          <p:cNvSpPr txBox="1"/>
          <p:nvPr/>
        </p:nvSpPr>
        <p:spPr bwMode="auto">
          <a:xfrm>
            <a:off x="3612620" y="1665024"/>
            <a:ext cx="5832648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TO-BE : LIMS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3" name="직사각형 302"/>
          <p:cNvSpPr>
            <a:spLocks noChangeArrowheads="1"/>
          </p:cNvSpPr>
          <p:nvPr/>
        </p:nvSpPr>
        <p:spPr bwMode="auto">
          <a:xfrm>
            <a:off x="3612620" y="1668999"/>
            <a:ext cx="5832000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05" name="TextBox 42"/>
          <p:cNvSpPr txBox="1">
            <a:spLocks noChangeArrowheads="1"/>
          </p:cNvSpPr>
          <p:nvPr/>
        </p:nvSpPr>
        <p:spPr bwMode="auto">
          <a:xfrm>
            <a:off x="4945520" y="2564904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07" name="TextBox 42"/>
          <p:cNvSpPr txBox="1">
            <a:spLocks noChangeArrowheads="1"/>
          </p:cNvSpPr>
          <p:nvPr/>
        </p:nvSpPr>
        <p:spPr bwMode="auto">
          <a:xfrm>
            <a:off x="6249144" y="2420888"/>
            <a:ext cx="1800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22" name="Group 97"/>
          <p:cNvGrpSpPr/>
          <p:nvPr/>
        </p:nvGrpSpPr>
        <p:grpSpPr bwMode="auto">
          <a:xfrm>
            <a:off x="6982231" y="2708920"/>
            <a:ext cx="419041" cy="380231"/>
            <a:chOff x="2016" y="2053"/>
            <a:chExt cx="306" cy="226"/>
          </a:xfrm>
        </p:grpSpPr>
        <p:sp>
          <p:nvSpPr>
            <p:cNvPr id="30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2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1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325" name="직선 연결선 324"/>
          <p:cNvCxnSpPr>
            <a:cxnSpLocks noChangeShapeType="1"/>
          </p:cNvCxnSpPr>
          <p:nvPr/>
        </p:nvCxnSpPr>
        <p:spPr bwMode="auto">
          <a:xfrm rot="5400000">
            <a:off x="7594794" y="2642154"/>
            <a:ext cx="720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" name="TextBox 42"/>
          <p:cNvSpPr txBox="1">
            <a:spLocks noChangeArrowheads="1"/>
          </p:cNvSpPr>
          <p:nvPr/>
        </p:nvSpPr>
        <p:spPr bwMode="auto">
          <a:xfrm>
            <a:off x="7905328" y="2420888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26" name="Group 97"/>
          <p:cNvGrpSpPr/>
          <p:nvPr/>
        </p:nvGrpSpPr>
        <p:grpSpPr bwMode="auto">
          <a:xfrm>
            <a:off x="7810381" y="2780928"/>
            <a:ext cx="419041" cy="380231"/>
            <a:chOff x="2016" y="2053"/>
            <a:chExt cx="306" cy="226"/>
          </a:xfrm>
        </p:grpSpPr>
        <p:sp>
          <p:nvSpPr>
            <p:cNvPr id="32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4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3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3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58" name="TextBox 262"/>
          <p:cNvSpPr txBox="1"/>
          <p:nvPr/>
        </p:nvSpPr>
        <p:spPr bwMode="auto">
          <a:xfrm>
            <a:off x="3684628" y="3429001"/>
            <a:ext cx="56886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latin typeface="+mn-ea"/>
                <a:ea typeface="+mn-ea"/>
              </a:rPr>
              <a:t>Controller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3684629" y="3429000"/>
            <a:ext cx="5688632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59" name="그림 358"/>
          <p:cNvPicPr>
            <a:picLocks noChangeAspect="1"/>
          </p:cNvPicPr>
          <p:nvPr/>
        </p:nvPicPr>
        <p:blipFill rotWithShape="1">
          <a:blip r:embed="rId5" cstate="print"/>
          <a:srcRect l="4858" t="1314"/>
          <a:stretch/>
        </p:blipFill>
        <p:spPr>
          <a:xfrm>
            <a:off x="1712640" y="4869160"/>
            <a:ext cx="591109" cy="747215"/>
          </a:xfrm>
          <a:prstGeom prst="rect">
            <a:avLst/>
          </a:prstGeom>
        </p:spPr>
      </p:pic>
      <p:pic>
        <p:nvPicPr>
          <p:cNvPr id="360" name="그림 35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3368824" y="4869160"/>
            <a:ext cx="522732" cy="705787"/>
          </a:xfrm>
          <a:prstGeom prst="rect">
            <a:avLst/>
          </a:prstGeom>
        </p:spPr>
      </p:pic>
      <p:pic>
        <p:nvPicPr>
          <p:cNvPr id="361" name="그림 36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736976" y="4941168"/>
            <a:ext cx="750785" cy="775305"/>
          </a:xfrm>
          <a:prstGeom prst="rect">
            <a:avLst/>
          </a:prstGeom>
        </p:spPr>
      </p:pic>
      <p:sp>
        <p:nvSpPr>
          <p:cNvPr id="363" name="왼쪽/오른쪽 화살표 362"/>
          <p:cNvSpPr/>
          <p:nvPr/>
        </p:nvSpPr>
        <p:spPr bwMode="auto">
          <a:xfrm rot="5400000">
            <a:off x="7049002" y="3123439"/>
            <a:ext cx="288031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4" name="그림 3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1192" y="4869160"/>
            <a:ext cx="475775" cy="863650"/>
          </a:xfrm>
          <a:prstGeom prst="rect">
            <a:avLst/>
          </a:prstGeom>
        </p:spPr>
      </p:pic>
      <p:sp>
        <p:nvSpPr>
          <p:cNvPr id="365" name="TextBox 16"/>
          <p:cNvSpPr txBox="1"/>
          <p:nvPr/>
        </p:nvSpPr>
        <p:spPr>
          <a:xfrm>
            <a:off x="156862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반출입기</a:t>
            </a:r>
          </a:p>
        </p:txBody>
      </p:sp>
      <p:sp>
        <p:nvSpPr>
          <p:cNvPr id="366" name="TextBox 16"/>
          <p:cNvSpPr txBox="1"/>
          <p:nvPr/>
        </p:nvSpPr>
        <p:spPr>
          <a:xfrm>
            <a:off x="3224808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분석기</a:t>
            </a:r>
          </a:p>
        </p:txBody>
      </p:sp>
      <p:sp>
        <p:nvSpPr>
          <p:cNvPr id="367" name="TextBox 16"/>
          <p:cNvSpPr txBox="1"/>
          <p:nvPr/>
        </p:nvSpPr>
        <p:spPr>
          <a:xfrm>
            <a:off x="480898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Stocker</a:t>
            </a:r>
            <a:endParaRPr lang="ko-KR" altLang="en-US" sz="1000" b="1" dirty="0"/>
          </a:p>
        </p:txBody>
      </p:sp>
      <p:sp>
        <p:nvSpPr>
          <p:cNvPr id="368" name="TextBox 16"/>
          <p:cNvSpPr txBox="1"/>
          <p:nvPr/>
        </p:nvSpPr>
        <p:spPr>
          <a:xfrm>
            <a:off x="6537176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폐기설비</a:t>
            </a:r>
          </a:p>
        </p:txBody>
      </p:sp>
      <p:sp>
        <p:nvSpPr>
          <p:cNvPr id="369" name="TextBox 16"/>
          <p:cNvSpPr txBox="1"/>
          <p:nvPr/>
        </p:nvSpPr>
        <p:spPr>
          <a:xfrm>
            <a:off x="8121352" y="570305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MOMA</a:t>
            </a:r>
            <a:endParaRPr lang="ko-KR" altLang="en-US" sz="1000" b="1" dirty="0"/>
          </a:p>
        </p:txBody>
      </p:sp>
      <p:grpSp>
        <p:nvGrpSpPr>
          <p:cNvPr id="30" name="그룹 379"/>
          <p:cNvGrpSpPr/>
          <p:nvPr/>
        </p:nvGrpSpPr>
        <p:grpSpPr>
          <a:xfrm>
            <a:off x="2000672" y="4797175"/>
            <a:ext cx="4968552" cy="216001"/>
            <a:chOff x="1856656" y="4725144"/>
            <a:chExt cx="4968552" cy="216001"/>
          </a:xfrm>
        </p:grpSpPr>
        <p:cxnSp>
          <p:nvCxnSpPr>
            <p:cNvPr id="373" name="직선 연결선 372"/>
            <p:cNvCxnSpPr/>
            <p:nvPr/>
          </p:nvCxnSpPr>
          <p:spPr>
            <a:xfrm>
              <a:off x="1856656" y="4725144"/>
              <a:ext cx="4968552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 rot="16200000" flipH="1">
              <a:off x="1748657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/>
            <p:nvPr/>
          </p:nvCxnSpPr>
          <p:spPr>
            <a:xfrm rot="16200000" flipH="1">
              <a:off x="3404839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 rot="16200000" flipH="1">
              <a:off x="4772991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/>
            <p:nvPr/>
          </p:nvCxnSpPr>
          <p:spPr>
            <a:xfrm rot="16200000" flipH="1">
              <a:off x="6717207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오른쪽 화살표 303"/>
          <p:cNvSpPr/>
          <p:nvPr/>
        </p:nvSpPr>
        <p:spPr>
          <a:xfrm>
            <a:off x="3296816" y="1844824"/>
            <a:ext cx="216024" cy="2376264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3" name="직선 화살표 연결선 382"/>
          <p:cNvCxnSpPr/>
          <p:nvPr/>
        </p:nvCxnSpPr>
        <p:spPr>
          <a:xfrm rot="5400000">
            <a:off x="7851280" y="4923208"/>
            <a:ext cx="0" cy="7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09"/>
          <p:cNvSpPr txBox="1"/>
          <p:nvPr/>
        </p:nvSpPr>
        <p:spPr>
          <a:xfrm>
            <a:off x="7571165" y="5085184"/>
            <a:ext cx="69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PIO </a:t>
            </a:r>
            <a:r>
              <a:rPr lang="ko-KR" altLang="en-US" sz="800" dirty="0"/>
              <a:t>통신</a:t>
            </a:r>
          </a:p>
        </p:txBody>
      </p:sp>
      <p:pic>
        <p:nvPicPr>
          <p:cNvPr id="385" name="그림 38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5368" y="4725144"/>
            <a:ext cx="576064" cy="986789"/>
          </a:xfrm>
          <a:prstGeom prst="rect">
            <a:avLst/>
          </a:prstGeom>
        </p:spPr>
      </p:pic>
      <p:sp>
        <p:nvSpPr>
          <p:cNvPr id="192" name="모서리가 둥근 직사각형 191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현재 개별로 구성되어 있는 상위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System(Dummy MES, MCS,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TC)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MOMA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시스템을 </a:t>
            </a:r>
            <a:endParaRPr lang="en-US" altLang="ko-KR" sz="1400" b="1" kern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  <a:p>
            <a:pPr lvl="0" latinLnBrk="0">
              <a:buSzPct val="130000"/>
              <a:defRPr/>
            </a:pPr>
            <a:r>
              <a:rPr lang="ko-KR" altLang="en-US" sz="1400" b="1" kern="0" dirty="0" err="1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무인화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로 통합 구성하는 형태로 변경함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93" name="자유형 192"/>
          <p:cNvSpPr/>
          <p:nvPr/>
        </p:nvSpPr>
        <p:spPr>
          <a:xfrm>
            <a:off x="730043" y="2204864"/>
            <a:ext cx="2043953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2204863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271"/>
          <p:cNvSpPr txBox="1"/>
          <p:nvPr/>
        </p:nvSpPr>
        <p:spPr bwMode="auto">
          <a:xfrm>
            <a:off x="995734" y="1971058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96" name="직사각형 195"/>
          <p:cNvSpPr>
            <a:spLocks noChangeArrowheads="1"/>
          </p:cNvSpPr>
          <p:nvPr/>
        </p:nvSpPr>
        <p:spPr bwMode="auto">
          <a:xfrm>
            <a:off x="992560" y="1988840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97" name="직선 연결선 196"/>
          <p:cNvCxnSpPr>
            <a:cxnSpLocks noChangeShapeType="1"/>
          </p:cNvCxnSpPr>
          <p:nvPr/>
        </p:nvCxnSpPr>
        <p:spPr bwMode="auto">
          <a:xfrm rot="5400000">
            <a:off x="866560" y="236689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자유형 197"/>
          <p:cNvSpPr/>
          <p:nvPr/>
        </p:nvSpPr>
        <p:spPr>
          <a:xfrm flipV="1">
            <a:off x="4665011" y="2276872"/>
            <a:ext cx="4348209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2" y="2420887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271"/>
          <p:cNvSpPr txBox="1"/>
          <p:nvPr/>
        </p:nvSpPr>
        <p:spPr bwMode="auto">
          <a:xfrm>
            <a:off x="3742992" y="2187082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01" name="직사각형 200"/>
          <p:cNvSpPr>
            <a:spLocks noChangeArrowheads="1"/>
          </p:cNvSpPr>
          <p:nvPr/>
        </p:nvSpPr>
        <p:spPr bwMode="auto">
          <a:xfrm>
            <a:off x="3739818" y="2204864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 rot="5400000">
            <a:off x="4566708" y="2618920"/>
            <a:ext cx="0" cy="180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직사각형 202"/>
          <p:cNvSpPr>
            <a:spLocks noChangeArrowheads="1"/>
          </p:cNvSpPr>
          <p:nvPr/>
        </p:nvSpPr>
        <p:spPr bwMode="auto">
          <a:xfrm>
            <a:off x="488504" y="4365104"/>
            <a:ext cx="8964000" cy="1976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88504" y="4365104"/>
            <a:ext cx="288032" cy="198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분</a:t>
            </a:r>
            <a:endParaRPr lang="en-US" altLang="ko-KR" sz="1200" b="1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실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="" xmlns:a16="http://schemas.microsoft.com/office/drawing/2014/main" id="{2AB8817E-1143-4BCD-8410-21DC258EDB63}"/>
              </a:ext>
            </a:extLst>
          </p:cNvPr>
          <p:cNvSpPr/>
          <p:nvPr/>
        </p:nvSpPr>
        <p:spPr>
          <a:xfrm>
            <a:off x="4880992" y="3789080"/>
            <a:ext cx="864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="" xmlns:a16="http://schemas.microsoft.com/office/drawing/2014/main" id="{D1A195DD-489C-4E4D-9B9F-0CB4835512E2}"/>
              </a:ext>
            </a:extLst>
          </p:cNvPr>
          <p:cNvSpPr/>
          <p:nvPr/>
        </p:nvSpPr>
        <p:spPr>
          <a:xfrm>
            <a:off x="6681192" y="3789080"/>
            <a:ext cx="828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Stocker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="" xmlns:a16="http://schemas.microsoft.com/office/drawing/2014/main" id="{9792AC03-19B7-4120-B19F-74B97C2F4B70}"/>
              </a:ext>
            </a:extLst>
          </p:cNvPr>
          <p:cNvSpPr/>
          <p:nvPr/>
        </p:nvSpPr>
        <p:spPr>
          <a:xfrm>
            <a:off x="7581392" y="3789080"/>
            <a:ext cx="90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폐기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="" xmlns:a16="http://schemas.microsoft.com/office/drawing/2014/main" id="{92CB1566-EE0C-473A-B304-5F064E76882F}"/>
              </a:ext>
            </a:extLst>
          </p:cNvPr>
          <p:cNvSpPr/>
          <p:nvPr/>
        </p:nvSpPr>
        <p:spPr>
          <a:xfrm>
            <a:off x="8553400" y="3762617"/>
            <a:ext cx="756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RCS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="" xmlns:a16="http://schemas.microsoft.com/office/drawing/2014/main" id="{41B1356B-CE25-4E96-8028-DAEDFB6B2D70}"/>
              </a:ext>
            </a:extLst>
          </p:cNvPr>
          <p:cNvSpPr/>
          <p:nvPr/>
        </p:nvSpPr>
        <p:spPr>
          <a:xfrm>
            <a:off x="3800872" y="3789080"/>
            <a:ext cx="1008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="" xmlns:a16="http://schemas.microsoft.com/office/drawing/2014/main" id="{AF4C18E4-179E-40F2-A9AC-F7A9C4E1649C}"/>
              </a:ext>
            </a:extLst>
          </p:cNvPr>
          <p:cNvSpPr/>
          <p:nvPr/>
        </p:nvSpPr>
        <p:spPr>
          <a:xfrm>
            <a:off x="5817096" y="3789040"/>
            <a:ext cx="792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206" name="TextBox 42"/>
          <p:cNvSpPr txBox="1">
            <a:spLocks noChangeArrowheads="1"/>
          </p:cNvSpPr>
          <p:nvPr/>
        </p:nvSpPr>
        <p:spPr bwMode="auto">
          <a:xfrm>
            <a:off x="5798228" y="28073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12" name="직선 연결선 211"/>
          <p:cNvCxnSpPr>
            <a:cxnSpLocks noChangeShapeType="1"/>
          </p:cNvCxnSpPr>
          <p:nvPr/>
        </p:nvCxnSpPr>
        <p:spPr bwMode="auto">
          <a:xfrm>
            <a:off x="6105128" y="227687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3" name="Picture 24" descr="databas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95633" y="2460156"/>
            <a:ext cx="497527" cy="4975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직선 연결선 305"/>
          <p:cNvCxnSpPr>
            <a:cxnSpLocks noChangeShapeType="1"/>
          </p:cNvCxnSpPr>
          <p:nvPr/>
        </p:nvCxnSpPr>
        <p:spPr bwMode="auto">
          <a:xfrm>
            <a:off x="7149186" y="2276872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1" name="직사각형 380"/>
          <p:cNvSpPr>
            <a:spLocks noChangeArrowheads="1"/>
          </p:cNvSpPr>
          <p:nvPr/>
        </p:nvSpPr>
        <p:spPr bwMode="auto">
          <a:xfrm>
            <a:off x="1424608" y="4725145"/>
            <a:ext cx="604867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65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1.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구성도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88505" y="1668999"/>
            <a:ext cx="2664295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24408" y="1556792"/>
            <a:ext cx="9457184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 lIns="90000" tIns="46800" rIns="90000" bIns="468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>
            <a:cxnSpLocks noChangeShapeType="1"/>
          </p:cNvCxnSpPr>
          <p:nvPr/>
        </p:nvCxnSpPr>
        <p:spPr bwMode="auto">
          <a:xfrm>
            <a:off x="5565820" y="2281757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직선 연결선 107"/>
          <p:cNvCxnSpPr>
            <a:cxnSpLocks noChangeShapeType="1"/>
          </p:cNvCxnSpPr>
          <p:nvPr/>
        </p:nvCxnSpPr>
        <p:spPr bwMode="auto">
          <a:xfrm>
            <a:off x="8848852" y="2276872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42"/>
          <p:cNvSpPr txBox="1">
            <a:spLocks noChangeArrowheads="1"/>
          </p:cNvSpPr>
          <p:nvPr/>
        </p:nvSpPr>
        <p:spPr bwMode="auto">
          <a:xfrm>
            <a:off x="344488" y="3502169"/>
            <a:ext cx="12731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Dummy </a:t>
            </a:r>
          </a:p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MES</a:t>
            </a:r>
          </a:p>
        </p:txBody>
      </p:sp>
      <p:grpSp>
        <p:nvGrpSpPr>
          <p:cNvPr id="2" name="Group 97"/>
          <p:cNvGrpSpPr/>
          <p:nvPr/>
        </p:nvGrpSpPr>
        <p:grpSpPr bwMode="auto">
          <a:xfrm>
            <a:off x="776536" y="3120861"/>
            <a:ext cx="419041" cy="380231"/>
            <a:chOff x="2016" y="2053"/>
            <a:chExt cx="306" cy="226"/>
          </a:xfrm>
        </p:grpSpPr>
        <p:sp>
          <p:nvSpPr>
            <p:cNvPr id="286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00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1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7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8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9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90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1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2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3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4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5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6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4" name="직선 연결선 143"/>
          <p:cNvCxnSpPr>
            <a:cxnSpLocks noChangeShapeType="1"/>
          </p:cNvCxnSpPr>
          <p:nvPr/>
        </p:nvCxnSpPr>
        <p:spPr bwMode="auto">
          <a:xfrm>
            <a:off x="992527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42"/>
          <p:cNvSpPr txBox="1">
            <a:spLocks noChangeArrowheads="1"/>
          </p:cNvSpPr>
          <p:nvPr/>
        </p:nvSpPr>
        <p:spPr bwMode="auto">
          <a:xfrm>
            <a:off x="1279595" y="3532946"/>
            <a:ext cx="5528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MCS</a:t>
            </a:r>
          </a:p>
        </p:txBody>
      </p:sp>
      <p:grpSp>
        <p:nvGrpSpPr>
          <p:cNvPr id="6" name="Group 97"/>
          <p:cNvGrpSpPr/>
          <p:nvPr/>
        </p:nvGrpSpPr>
        <p:grpSpPr bwMode="auto">
          <a:xfrm>
            <a:off x="1328431" y="3120861"/>
            <a:ext cx="419041" cy="380231"/>
            <a:chOff x="2016" y="2053"/>
            <a:chExt cx="306" cy="226"/>
          </a:xfrm>
        </p:grpSpPr>
        <p:sp>
          <p:nvSpPr>
            <p:cNvPr id="270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84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5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8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3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74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5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6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7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8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9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0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7" name="직선 연결선 146"/>
          <p:cNvCxnSpPr>
            <a:cxnSpLocks noChangeShapeType="1"/>
          </p:cNvCxnSpPr>
          <p:nvPr/>
        </p:nvCxnSpPr>
        <p:spPr bwMode="auto">
          <a:xfrm>
            <a:off x="1544422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Box 42"/>
          <p:cNvSpPr txBox="1">
            <a:spLocks noChangeArrowheads="1"/>
          </p:cNvSpPr>
          <p:nvPr/>
        </p:nvSpPr>
        <p:spPr bwMode="auto">
          <a:xfrm>
            <a:off x="1855426" y="3532946"/>
            <a:ext cx="4811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TC</a:t>
            </a:r>
          </a:p>
        </p:txBody>
      </p:sp>
      <p:grpSp>
        <p:nvGrpSpPr>
          <p:cNvPr id="10" name="Group 97"/>
          <p:cNvGrpSpPr/>
          <p:nvPr/>
        </p:nvGrpSpPr>
        <p:grpSpPr bwMode="auto">
          <a:xfrm>
            <a:off x="1894530" y="3120861"/>
            <a:ext cx="419041" cy="380231"/>
            <a:chOff x="2016" y="2053"/>
            <a:chExt cx="306" cy="226"/>
          </a:xfrm>
        </p:grpSpPr>
        <p:sp>
          <p:nvSpPr>
            <p:cNvPr id="254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1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68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9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65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6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7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58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9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0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1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2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0" name="직선 연결선 149"/>
          <p:cNvCxnSpPr>
            <a:cxnSpLocks noChangeShapeType="1"/>
          </p:cNvCxnSpPr>
          <p:nvPr/>
        </p:nvCxnSpPr>
        <p:spPr bwMode="auto">
          <a:xfrm>
            <a:off x="2110521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1" name="Picture 121" descr="Database_Green_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0" y="3011758"/>
            <a:ext cx="249394" cy="32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 descr="computer, desktop computer, linu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764" y="2672696"/>
            <a:ext cx="683324" cy="683327"/>
          </a:xfrm>
          <a:prstGeom prst="rect">
            <a:avLst/>
          </a:prstGeom>
          <a:noFill/>
        </p:spPr>
      </p:pic>
      <p:cxnSp>
        <p:nvCxnSpPr>
          <p:cNvPr id="153" name="꺾인 연결선 152"/>
          <p:cNvCxnSpPr>
            <a:stCxn id="152" idx="1"/>
            <a:endCxn id="151" idx="3"/>
          </p:cNvCxnSpPr>
          <p:nvPr/>
        </p:nvCxnSpPr>
        <p:spPr>
          <a:xfrm rot="10800000" flipV="1">
            <a:off x="4901284" y="3014359"/>
            <a:ext cx="160480" cy="160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42"/>
          <p:cNvSpPr txBox="1">
            <a:spLocks noChangeArrowheads="1"/>
          </p:cNvSpPr>
          <p:nvPr/>
        </p:nvSpPr>
        <p:spPr bwMode="auto">
          <a:xfrm>
            <a:off x="8776844" y="244731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4" name="Group 97"/>
          <p:cNvGrpSpPr/>
          <p:nvPr/>
        </p:nvGrpSpPr>
        <p:grpSpPr bwMode="auto">
          <a:xfrm>
            <a:off x="8681897" y="2780928"/>
            <a:ext cx="419041" cy="380231"/>
            <a:chOff x="2016" y="2053"/>
            <a:chExt cx="306" cy="226"/>
          </a:xfrm>
        </p:grpSpPr>
        <p:sp>
          <p:nvSpPr>
            <p:cNvPr id="23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5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5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4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4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7" name="TextBox 262"/>
          <p:cNvSpPr txBox="1"/>
          <p:nvPr/>
        </p:nvSpPr>
        <p:spPr bwMode="auto">
          <a:xfrm>
            <a:off x="656656" y="3933056"/>
            <a:ext cx="22801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latin typeface="+mn-ea"/>
                <a:ea typeface="+mn-ea"/>
              </a:rPr>
              <a:t>상위 </a:t>
            </a:r>
            <a:r>
              <a:rPr lang="en-US" altLang="ko-KR" sz="1200" dirty="0">
                <a:latin typeface="+mn-ea"/>
                <a:ea typeface="+mn-ea"/>
              </a:rPr>
              <a:t>System (TDS)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56656" y="2996952"/>
            <a:ext cx="2280120" cy="12241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159" name="TextBox 42"/>
          <p:cNvSpPr txBox="1">
            <a:spLocks noChangeArrowheads="1"/>
          </p:cNvSpPr>
          <p:nvPr/>
        </p:nvSpPr>
        <p:spPr bwMode="auto">
          <a:xfrm>
            <a:off x="2382687" y="3532946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18" name="Group 97"/>
          <p:cNvGrpSpPr/>
          <p:nvPr/>
        </p:nvGrpSpPr>
        <p:grpSpPr bwMode="auto">
          <a:xfrm>
            <a:off x="2421558" y="3120861"/>
            <a:ext cx="419041" cy="380231"/>
            <a:chOff x="2016" y="2053"/>
            <a:chExt cx="306" cy="226"/>
          </a:xfrm>
        </p:grpSpPr>
        <p:sp>
          <p:nvSpPr>
            <p:cNvPr id="222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3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33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4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0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1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2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61" name="직선 연결선 160"/>
          <p:cNvCxnSpPr>
            <a:cxnSpLocks noChangeShapeType="1"/>
          </p:cNvCxnSpPr>
          <p:nvPr/>
        </p:nvCxnSpPr>
        <p:spPr bwMode="auto">
          <a:xfrm>
            <a:off x="2637549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262"/>
          <p:cNvSpPr txBox="1"/>
          <p:nvPr/>
        </p:nvSpPr>
        <p:spPr bwMode="auto">
          <a:xfrm>
            <a:off x="488504" y="1665024"/>
            <a:ext cx="2664296" cy="28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AS-IS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4" name="TextBox 262"/>
          <p:cNvSpPr txBox="1"/>
          <p:nvPr/>
        </p:nvSpPr>
        <p:spPr bwMode="auto">
          <a:xfrm>
            <a:off x="3612620" y="1665024"/>
            <a:ext cx="5832648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TO-BE : LIMS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3" name="직사각형 302"/>
          <p:cNvSpPr>
            <a:spLocks noChangeArrowheads="1"/>
          </p:cNvSpPr>
          <p:nvPr/>
        </p:nvSpPr>
        <p:spPr bwMode="auto">
          <a:xfrm>
            <a:off x="3612620" y="1668999"/>
            <a:ext cx="5832000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05" name="TextBox 42"/>
          <p:cNvSpPr txBox="1">
            <a:spLocks noChangeArrowheads="1"/>
          </p:cNvSpPr>
          <p:nvPr/>
        </p:nvSpPr>
        <p:spPr bwMode="auto">
          <a:xfrm>
            <a:off x="4945520" y="2564904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07" name="TextBox 42"/>
          <p:cNvSpPr txBox="1">
            <a:spLocks noChangeArrowheads="1"/>
          </p:cNvSpPr>
          <p:nvPr/>
        </p:nvSpPr>
        <p:spPr bwMode="auto">
          <a:xfrm>
            <a:off x="6249144" y="2420888"/>
            <a:ext cx="1800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22" name="Group 97"/>
          <p:cNvGrpSpPr/>
          <p:nvPr/>
        </p:nvGrpSpPr>
        <p:grpSpPr bwMode="auto">
          <a:xfrm>
            <a:off x="6982231" y="2708920"/>
            <a:ext cx="419041" cy="380231"/>
            <a:chOff x="2016" y="2053"/>
            <a:chExt cx="306" cy="226"/>
          </a:xfrm>
        </p:grpSpPr>
        <p:sp>
          <p:nvSpPr>
            <p:cNvPr id="30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2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1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325" name="직선 연결선 324"/>
          <p:cNvCxnSpPr>
            <a:cxnSpLocks noChangeShapeType="1"/>
          </p:cNvCxnSpPr>
          <p:nvPr/>
        </p:nvCxnSpPr>
        <p:spPr bwMode="auto">
          <a:xfrm rot="5400000">
            <a:off x="7594794" y="2642154"/>
            <a:ext cx="720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" name="TextBox 42"/>
          <p:cNvSpPr txBox="1">
            <a:spLocks noChangeArrowheads="1"/>
          </p:cNvSpPr>
          <p:nvPr/>
        </p:nvSpPr>
        <p:spPr bwMode="auto">
          <a:xfrm>
            <a:off x="7905328" y="2420888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26" name="Group 97"/>
          <p:cNvGrpSpPr/>
          <p:nvPr/>
        </p:nvGrpSpPr>
        <p:grpSpPr bwMode="auto">
          <a:xfrm>
            <a:off x="7810381" y="2780928"/>
            <a:ext cx="419041" cy="380231"/>
            <a:chOff x="2016" y="2053"/>
            <a:chExt cx="306" cy="226"/>
          </a:xfrm>
        </p:grpSpPr>
        <p:sp>
          <p:nvSpPr>
            <p:cNvPr id="32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4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3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3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58" name="TextBox 262"/>
          <p:cNvSpPr txBox="1"/>
          <p:nvPr/>
        </p:nvSpPr>
        <p:spPr bwMode="auto">
          <a:xfrm>
            <a:off x="3684628" y="3429001"/>
            <a:ext cx="56886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latin typeface="+mn-ea"/>
                <a:ea typeface="+mn-ea"/>
              </a:rPr>
              <a:t>Controller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3684629" y="3429000"/>
            <a:ext cx="5688632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59" name="그림 358"/>
          <p:cNvPicPr>
            <a:picLocks noChangeAspect="1"/>
          </p:cNvPicPr>
          <p:nvPr/>
        </p:nvPicPr>
        <p:blipFill rotWithShape="1">
          <a:blip r:embed="rId5" cstate="print"/>
          <a:srcRect l="4858" t="1314"/>
          <a:stretch/>
        </p:blipFill>
        <p:spPr>
          <a:xfrm>
            <a:off x="1712640" y="4869160"/>
            <a:ext cx="591109" cy="747215"/>
          </a:xfrm>
          <a:prstGeom prst="rect">
            <a:avLst/>
          </a:prstGeom>
        </p:spPr>
      </p:pic>
      <p:pic>
        <p:nvPicPr>
          <p:cNvPr id="360" name="그림 35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3368824" y="4869160"/>
            <a:ext cx="522732" cy="705787"/>
          </a:xfrm>
          <a:prstGeom prst="rect">
            <a:avLst/>
          </a:prstGeom>
        </p:spPr>
      </p:pic>
      <p:pic>
        <p:nvPicPr>
          <p:cNvPr id="361" name="그림 36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736976" y="4941168"/>
            <a:ext cx="750785" cy="775305"/>
          </a:xfrm>
          <a:prstGeom prst="rect">
            <a:avLst/>
          </a:prstGeom>
        </p:spPr>
      </p:pic>
      <p:sp>
        <p:nvSpPr>
          <p:cNvPr id="363" name="왼쪽/오른쪽 화살표 362"/>
          <p:cNvSpPr/>
          <p:nvPr/>
        </p:nvSpPr>
        <p:spPr bwMode="auto">
          <a:xfrm rot="5400000">
            <a:off x="7049002" y="3123439"/>
            <a:ext cx="288031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4" name="그림 3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1192" y="4869160"/>
            <a:ext cx="475775" cy="863650"/>
          </a:xfrm>
          <a:prstGeom prst="rect">
            <a:avLst/>
          </a:prstGeom>
        </p:spPr>
      </p:pic>
      <p:sp>
        <p:nvSpPr>
          <p:cNvPr id="365" name="TextBox 16"/>
          <p:cNvSpPr txBox="1"/>
          <p:nvPr/>
        </p:nvSpPr>
        <p:spPr>
          <a:xfrm>
            <a:off x="156862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반출입기</a:t>
            </a:r>
          </a:p>
        </p:txBody>
      </p:sp>
      <p:sp>
        <p:nvSpPr>
          <p:cNvPr id="366" name="TextBox 16"/>
          <p:cNvSpPr txBox="1"/>
          <p:nvPr/>
        </p:nvSpPr>
        <p:spPr>
          <a:xfrm>
            <a:off x="3224808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분석기</a:t>
            </a:r>
          </a:p>
        </p:txBody>
      </p:sp>
      <p:sp>
        <p:nvSpPr>
          <p:cNvPr id="367" name="TextBox 16"/>
          <p:cNvSpPr txBox="1"/>
          <p:nvPr/>
        </p:nvSpPr>
        <p:spPr>
          <a:xfrm>
            <a:off x="480898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Stocker</a:t>
            </a:r>
            <a:endParaRPr lang="ko-KR" altLang="en-US" sz="1000" b="1" dirty="0"/>
          </a:p>
        </p:txBody>
      </p:sp>
      <p:sp>
        <p:nvSpPr>
          <p:cNvPr id="368" name="TextBox 16"/>
          <p:cNvSpPr txBox="1"/>
          <p:nvPr/>
        </p:nvSpPr>
        <p:spPr>
          <a:xfrm>
            <a:off x="6537176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폐기설비</a:t>
            </a:r>
          </a:p>
        </p:txBody>
      </p:sp>
      <p:sp>
        <p:nvSpPr>
          <p:cNvPr id="369" name="TextBox 16"/>
          <p:cNvSpPr txBox="1"/>
          <p:nvPr/>
        </p:nvSpPr>
        <p:spPr>
          <a:xfrm>
            <a:off x="8121352" y="570305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MOMA</a:t>
            </a:r>
            <a:endParaRPr lang="ko-KR" altLang="en-US" sz="1000" b="1" dirty="0"/>
          </a:p>
        </p:txBody>
      </p:sp>
      <p:grpSp>
        <p:nvGrpSpPr>
          <p:cNvPr id="30" name="그룹 379"/>
          <p:cNvGrpSpPr/>
          <p:nvPr/>
        </p:nvGrpSpPr>
        <p:grpSpPr>
          <a:xfrm>
            <a:off x="2000672" y="4797175"/>
            <a:ext cx="4968552" cy="216001"/>
            <a:chOff x="1856656" y="4725144"/>
            <a:chExt cx="4968552" cy="216001"/>
          </a:xfrm>
        </p:grpSpPr>
        <p:cxnSp>
          <p:nvCxnSpPr>
            <p:cNvPr id="373" name="직선 연결선 372"/>
            <p:cNvCxnSpPr/>
            <p:nvPr/>
          </p:nvCxnSpPr>
          <p:spPr>
            <a:xfrm>
              <a:off x="1856656" y="4725144"/>
              <a:ext cx="4968552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 rot="16200000" flipH="1">
              <a:off x="1748657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/>
            <p:nvPr/>
          </p:nvCxnSpPr>
          <p:spPr>
            <a:xfrm rot="16200000" flipH="1">
              <a:off x="3404839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 rot="16200000" flipH="1">
              <a:off x="4772991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/>
            <p:nvPr/>
          </p:nvCxnSpPr>
          <p:spPr>
            <a:xfrm rot="16200000" flipH="1">
              <a:off x="6717207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오른쪽 화살표 303"/>
          <p:cNvSpPr/>
          <p:nvPr/>
        </p:nvSpPr>
        <p:spPr>
          <a:xfrm>
            <a:off x="3296816" y="1844824"/>
            <a:ext cx="216024" cy="2376264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3" name="직선 화살표 연결선 382"/>
          <p:cNvCxnSpPr/>
          <p:nvPr/>
        </p:nvCxnSpPr>
        <p:spPr>
          <a:xfrm rot="5400000">
            <a:off x="7851280" y="4923208"/>
            <a:ext cx="0" cy="7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09"/>
          <p:cNvSpPr txBox="1"/>
          <p:nvPr/>
        </p:nvSpPr>
        <p:spPr>
          <a:xfrm>
            <a:off x="7571165" y="5085184"/>
            <a:ext cx="69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PIO </a:t>
            </a:r>
            <a:r>
              <a:rPr lang="ko-KR" altLang="en-US" sz="800" dirty="0"/>
              <a:t>통신</a:t>
            </a:r>
          </a:p>
        </p:txBody>
      </p:sp>
      <p:pic>
        <p:nvPicPr>
          <p:cNvPr id="385" name="그림 38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5368" y="4725144"/>
            <a:ext cx="576064" cy="986789"/>
          </a:xfrm>
          <a:prstGeom prst="rect">
            <a:avLst/>
          </a:prstGeom>
        </p:spPr>
      </p:pic>
      <p:sp>
        <p:nvSpPr>
          <p:cNvPr id="192" name="모서리가 둥근 직사각형 191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현재 개별로 구성되어 있는 상위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System(Dummy MES, MCS,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TC)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MOMA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시스템을 </a:t>
            </a:r>
            <a:endParaRPr lang="en-US" altLang="ko-KR" sz="1400" b="1" kern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  <a:p>
            <a:pPr lvl="0" latinLnBrk="0">
              <a:buSzPct val="130000"/>
              <a:defRPr/>
            </a:pPr>
            <a:r>
              <a:rPr lang="ko-KR" altLang="en-US" sz="1400" b="1" kern="0" dirty="0" err="1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무인화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로 통합 구성하는 형태로 변경함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93" name="자유형 192"/>
          <p:cNvSpPr/>
          <p:nvPr/>
        </p:nvSpPr>
        <p:spPr>
          <a:xfrm>
            <a:off x="730043" y="2204864"/>
            <a:ext cx="2043953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2204863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271"/>
          <p:cNvSpPr txBox="1"/>
          <p:nvPr/>
        </p:nvSpPr>
        <p:spPr bwMode="auto">
          <a:xfrm>
            <a:off x="995734" y="1971058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96" name="직사각형 195"/>
          <p:cNvSpPr>
            <a:spLocks noChangeArrowheads="1"/>
          </p:cNvSpPr>
          <p:nvPr/>
        </p:nvSpPr>
        <p:spPr bwMode="auto">
          <a:xfrm>
            <a:off x="992560" y="1988840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97" name="직선 연결선 196"/>
          <p:cNvCxnSpPr>
            <a:cxnSpLocks noChangeShapeType="1"/>
          </p:cNvCxnSpPr>
          <p:nvPr/>
        </p:nvCxnSpPr>
        <p:spPr bwMode="auto">
          <a:xfrm rot="5400000">
            <a:off x="866560" y="236689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자유형 197"/>
          <p:cNvSpPr/>
          <p:nvPr/>
        </p:nvSpPr>
        <p:spPr>
          <a:xfrm flipV="1">
            <a:off x="4665011" y="2276872"/>
            <a:ext cx="4348209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2" y="2420887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271"/>
          <p:cNvSpPr txBox="1"/>
          <p:nvPr/>
        </p:nvSpPr>
        <p:spPr bwMode="auto">
          <a:xfrm>
            <a:off x="3742992" y="2187082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01" name="직사각형 200"/>
          <p:cNvSpPr>
            <a:spLocks noChangeArrowheads="1"/>
          </p:cNvSpPr>
          <p:nvPr/>
        </p:nvSpPr>
        <p:spPr bwMode="auto">
          <a:xfrm>
            <a:off x="3739818" y="2204864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 rot="5400000">
            <a:off x="4566708" y="2618920"/>
            <a:ext cx="0" cy="180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직사각형 202"/>
          <p:cNvSpPr>
            <a:spLocks noChangeArrowheads="1"/>
          </p:cNvSpPr>
          <p:nvPr/>
        </p:nvSpPr>
        <p:spPr bwMode="auto">
          <a:xfrm>
            <a:off x="488504" y="4365104"/>
            <a:ext cx="8964000" cy="1976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88504" y="4365104"/>
            <a:ext cx="288032" cy="198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분</a:t>
            </a:r>
            <a:endParaRPr lang="en-US" altLang="ko-KR" sz="1200" b="1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실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="" xmlns:a16="http://schemas.microsoft.com/office/drawing/2014/main" id="{2AB8817E-1143-4BCD-8410-21DC258EDB63}"/>
              </a:ext>
            </a:extLst>
          </p:cNvPr>
          <p:cNvSpPr/>
          <p:nvPr/>
        </p:nvSpPr>
        <p:spPr>
          <a:xfrm>
            <a:off x="4880992" y="3789080"/>
            <a:ext cx="864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="" xmlns:a16="http://schemas.microsoft.com/office/drawing/2014/main" id="{D1A195DD-489C-4E4D-9B9F-0CB4835512E2}"/>
              </a:ext>
            </a:extLst>
          </p:cNvPr>
          <p:cNvSpPr/>
          <p:nvPr/>
        </p:nvSpPr>
        <p:spPr>
          <a:xfrm>
            <a:off x="6681192" y="3789080"/>
            <a:ext cx="828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Stocker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="" xmlns:a16="http://schemas.microsoft.com/office/drawing/2014/main" id="{9792AC03-19B7-4120-B19F-74B97C2F4B70}"/>
              </a:ext>
            </a:extLst>
          </p:cNvPr>
          <p:cNvSpPr/>
          <p:nvPr/>
        </p:nvSpPr>
        <p:spPr>
          <a:xfrm>
            <a:off x="7581392" y="3789080"/>
            <a:ext cx="90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폐기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="" xmlns:a16="http://schemas.microsoft.com/office/drawing/2014/main" id="{92CB1566-EE0C-473A-B304-5F064E76882F}"/>
              </a:ext>
            </a:extLst>
          </p:cNvPr>
          <p:cNvSpPr/>
          <p:nvPr/>
        </p:nvSpPr>
        <p:spPr>
          <a:xfrm>
            <a:off x="8553400" y="3762617"/>
            <a:ext cx="756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RCS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="" xmlns:a16="http://schemas.microsoft.com/office/drawing/2014/main" id="{41B1356B-CE25-4E96-8028-DAEDFB6B2D70}"/>
              </a:ext>
            </a:extLst>
          </p:cNvPr>
          <p:cNvSpPr/>
          <p:nvPr/>
        </p:nvSpPr>
        <p:spPr>
          <a:xfrm>
            <a:off x="3800872" y="3789080"/>
            <a:ext cx="1008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="" xmlns:a16="http://schemas.microsoft.com/office/drawing/2014/main" id="{AF4C18E4-179E-40F2-A9AC-F7A9C4E1649C}"/>
              </a:ext>
            </a:extLst>
          </p:cNvPr>
          <p:cNvSpPr/>
          <p:nvPr/>
        </p:nvSpPr>
        <p:spPr>
          <a:xfrm>
            <a:off x="5817096" y="3789040"/>
            <a:ext cx="792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206" name="TextBox 42"/>
          <p:cNvSpPr txBox="1">
            <a:spLocks noChangeArrowheads="1"/>
          </p:cNvSpPr>
          <p:nvPr/>
        </p:nvSpPr>
        <p:spPr bwMode="auto">
          <a:xfrm>
            <a:off x="5798228" y="28073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12" name="직선 연결선 211"/>
          <p:cNvCxnSpPr>
            <a:cxnSpLocks noChangeShapeType="1"/>
          </p:cNvCxnSpPr>
          <p:nvPr/>
        </p:nvCxnSpPr>
        <p:spPr bwMode="auto">
          <a:xfrm>
            <a:off x="6105128" y="227687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3" name="Picture 24" descr="databas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95633" y="2460156"/>
            <a:ext cx="497527" cy="497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11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97"/>
          <p:cNvGrpSpPr/>
          <p:nvPr/>
        </p:nvGrpSpPr>
        <p:grpSpPr bwMode="auto">
          <a:xfrm>
            <a:off x="9214479" y="2276872"/>
            <a:ext cx="419041" cy="380231"/>
            <a:chOff x="2016" y="2053"/>
            <a:chExt cx="306" cy="226"/>
          </a:xfrm>
        </p:grpSpPr>
        <p:sp>
          <p:nvSpPr>
            <p:cNvPr id="161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62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19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19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4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17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1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72" name="직선 연결선 171"/>
          <p:cNvCxnSpPr/>
          <p:nvPr/>
        </p:nvCxnSpPr>
        <p:spPr>
          <a:xfrm rot="5400000" flipH="1" flipV="1">
            <a:off x="885354" y="1663998"/>
            <a:ext cx="21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1-2.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S/W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시스템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cxnSp>
        <p:nvCxnSpPr>
          <p:cNvPr id="10" name="직선 연결선 9"/>
          <p:cNvCxnSpPr>
            <a:cxnSpLocks noChangeShapeType="1"/>
          </p:cNvCxnSpPr>
          <p:nvPr/>
        </p:nvCxnSpPr>
        <p:spPr bwMode="auto">
          <a:xfrm>
            <a:off x="4061132" y="1556790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/>
          <p:cNvCxnSpPr>
            <a:cxnSpLocks noChangeShapeType="1"/>
          </p:cNvCxnSpPr>
          <p:nvPr/>
        </p:nvCxnSpPr>
        <p:spPr bwMode="auto">
          <a:xfrm>
            <a:off x="5861332" y="155679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/>
          <p:cNvCxnSpPr>
            <a:cxnSpLocks noChangeShapeType="1"/>
          </p:cNvCxnSpPr>
          <p:nvPr/>
        </p:nvCxnSpPr>
        <p:spPr bwMode="auto">
          <a:xfrm>
            <a:off x="8769424" y="1556792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1" descr="Database_Green_1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061816"/>
            <a:ext cx="315804" cy="41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omputer, desktop computer, linux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5308" y="1809568"/>
            <a:ext cx="683324" cy="683327"/>
          </a:xfrm>
          <a:prstGeom prst="rect">
            <a:avLst/>
          </a:prstGeom>
          <a:noFill/>
        </p:spPr>
      </p:pic>
      <p:cxnSp>
        <p:nvCxnSpPr>
          <p:cNvPr id="15" name="꺾인 연결선 14"/>
          <p:cNvCxnSpPr>
            <a:stCxn id="14" idx="1"/>
            <a:endCxn id="13" idx="3"/>
          </p:cNvCxnSpPr>
          <p:nvPr/>
        </p:nvCxnSpPr>
        <p:spPr>
          <a:xfrm rot="10800000" flipV="1">
            <a:off x="5484828" y="2151232"/>
            <a:ext cx="160480" cy="117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2"/>
          <p:cNvSpPr txBox="1">
            <a:spLocks noChangeArrowheads="1"/>
          </p:cNvSpPr>
          <p:nvPr/>
        </p:nvSpPr>
        <p:spPr bwMode="auto">
          <a:xfrm>
            <a:off x="9086612" y="2708920"/>
            <a:ext cx="789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 smtClean="0">
                <a:latin typeface="+mn-ea"/>
                <a:ea typeface="+mn-ea"/>
              </a:rPr>
              <a:t>운영 </a:t>
            </a:r>
            <a:r>
              <a:rPr lang="en-US" altLang="ko-KR" sz="1100" dirty="0" smtClean="0">
                <a:latin typeface="+mn-ea"/>
                <a:ea typeface="+mn-ea"/>
              </a:rPr>
              <a:t>PC2</a:t>
            </a:r>
          </a:p>
          <a:p>
            <a:pPr algn="ctr" eaLnBrk="1" hangingPunct="1"/>
            <a:r>
              <a:rPr lang="en-US" altLang="ko-KR" sz="1100" dirty="0" smtClean="0">
                <a:latin typeface="+mn-ea"/>
                <a:ea typeface="+mn-ea"/>
              </a:rPr>
              <a:t>/ </a:t>
            </a:r>
            <a:r>
              <a:rPr lang="ko-KR" altLang="en-US" sz="1100" dirty="0" smtClean="0">
                <a:latin typeface="+mn-ea"/>
                <a:ea typeface="+mn-ea"/>
              </a:rPr>
              <a:t>예비 제어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7" name="Group 97"/>
          <p:cNvGrpSpPr/>
          <p:nvPr/>
        </p:nvGrpSpPr>
        <p:grpSpPr bwMode="auto">
          <a:xfrm>
            <a:off x="8553400" y="2313626"/>
            <a:ext cx="419041" cy="380231"/>
            <a:chOff x="2016" y="2053"/>
            <a:chExt cx="306" cy="226"/>
          </a:xfrm>
        </p:grpSpPr>
        <p:sp>
          <p:nvSpPr>
            <p:cNvPr id="1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6" name="TextBox 42"/>
          <p:cNvSpPr txBox="1">
            <a:spLocks noChangeArrowheads="1"/>
          </p:cNvSpPr>
          <p:nvPr/>
        </p:nvSpPr>
        <p:spPr bwMode="auto">
          <a:xfrm>
            <a:off x="5861332" y="16655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3800872" y="1521536"/>
            <a:ext cx="12241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</a:p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38" name="Group 97"/>
          <p:cNvGrpSpPr/>
          <p:nvPr/>
        </p:nvGrpSpPr>
        <p:grpSpPr bwMode="auto">
          <a:xfrm>
            <a:off x="3894177" y="1949609"/>
            <a:ext cx="419041" cy="380231"/>
            <a:chOff x="2016" y="2053"/>
            <a:chExt cx="306" cy="226"/>
          </a:xfrm>
        </p:grpSpPr>
        <p:sp>
          <p:nvSpPr>
            <p:cNvPr id="3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40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1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5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2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4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55" name="직선 연결선 54"/>
          <p:cNvCxnSpPr>
            <a:cxnSpLocks noChangeShapeType="1"/>
          </p:cNvCxnSpPr>
          <p:nvPr/>
        </p:nvCxnSpPr>
        <p:spPr bwMode="auto">
          <a:xfrm rot="5400000">
            <a:off x="7742955" y="1934395"/>
            <a:ext cx="756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42"/>
          <p:cNvSpPr txBox="1">
            <a:spLocks noChangeArrowheads="1"/>
          </p:cNvSpPr>
          <p:nvPr/>
        </p:nvSpPr>
        <p:spPr bwMode="auto">
          <a:xfrm>
            <a:off x="7724736" y="1845985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 smtClean="0">
                <a:latin typeface="+mn-ea"/>
                <a:ea typeface="+mn-ea"/>
              </a:rPr>
              <a:t>    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0E90BCED-B27F-4703-AB71-FA318AC391AA}"/>
              </a:ext>
            </a:extLst>
          </p:cNvPr>
          <p:cNvGrpSpPr/>
          <p:nvPr/>
        </p:nvGrpSpPr>
        <p:grpSpPr>
          <a:xfrm>
            <a:off x="7905328" y="2313626"/>
            <a:ext cx="419041" cy="380231"/>
            <a:chOff x="7905328" y="2025592"/>
            <a:chExt cx="419041" cy="380231"/>
          </a:xfrm>
        </p:grpSpPr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265484" y="2198883"/>
              <a:ext cx="54777" cy="18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59" name="Group 99"/>
            <p:cNvGrpSpPr/>
            <p:nvPr/>
          </p:nvGrpSpPr>
          <p:grpSpPr bwMode="auto">
            <a:xfrm>
              <a:off x="7920392" y="2262816"/>
              <a:ext cx="386175" cy="122818"/>
              <a:chOff x="2921" y="2654"/>
              <a:chExt cx="244" cy="85"/>
            </a:xfrm>
          </p:grpSpPr>
          <p:sp>
            <p:nvSpPr>
              <p:cNvPr id="7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0" name="Group 102"/>
            <p:cNvGrpSpPr/>
            <p:nvPr/>
          </p:nvGrpSpPr>
          <p:grpSpPr bwMode="auto">
            <a:xfrm>
              <a:off x="7905328" y="2328431"/>
              <a:ext cx="419041" cy="77392"/>
              <a:chOff x="2911" y="2700"/>
              <a:chExt cx="265" cy="53"/>
            </a:xfrm>
          </p:grpSpPr>
          <p:sp>
            <p:nvSpPr>
              <p:cNvPr id="6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1" name="Group 106"/>
            <p:cNvGrpSpPr/>
            <p:nvPr/>
          </p:nvGrpSpPr>
          <p:grpSpPr bwMode="auto">
            <a:xfrm>
              <a:off x="7972429" y="2025592"/>
              <a:ext cx="282099" cy="235541"/>
              <a:chOff x="2954" y="2489"/>
              <a:chExt cx="178" cy="164"/>
            </a:xfrm>
          </p:grpSpPr>
          <p:sp>
            <p:nvSpPr>
              <p:cNvPr id="6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560513" y="2791961"/>
            <a:ext cx="7253089" cy="21492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 rot="5400000">
            <a:off x="3851303" y="2431430"/>
            <a:ext cx="443082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 cstate="print"/>
          <a:srcRect l="4858" t="1314"/>
          <a:stretch/>
        </p:blipFill>
        <p:spPr>
          <a:xfrm>
            <a:off x="2036776" y="5490097"/>
            <a:ext cx="591109" cy="74721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3206132" y="5517232"/>
            <a:ext cx="522732" cy="70578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4238319" y="5517232"/>
            <a:ext cx="750785" cy="77530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93449" y="5517678"/>
            <a:ext cx="475775" cy="791642"/>
          </a:xfrm>
          <a:prstGeom prst="rect">
            <a:avLst/>
          </a:prstGeom>
        </p:spPr>
      </p:pic>
      <p:cxnSp>
        <p:nvCxnSpPr>
          <p:cNvPr id="100" name="직선 화살표 연결선 99"/>
          <p:cNvCxnSpPr/>
          <p:nvPr/>
        </p:nvCxnSpPr>
        <p:spPr>
          <a:xfrm rot="10800000">
            <a:off x="6321153" y="5661248"/>
            <a:ext cx="288032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9304" y="5445224"/>
            <a:ext cx="576064" cy="842773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4088904" y="3284984"/>
            <a:ext cx="1080120" cy="3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360712" y="3288957"/>
            <a:ext cx="1080120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AIMS SECS/GEM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꺾인 연결선 106"/>
          <p:cNvCxnSpPr>
            <a:stCxn id="103" idx="6"/>
            <a:endCxn id="14" idx="3"/>
          </p:cNvCxnSpPr>
          <p:nvPr/>
        </p:nvCxnSpPr>
        <p:spPr>
          <a:xfrm flipV="1">
            <a:off x="5169024" y="2151232"/>
            <a:ext cx="1159608" cy="1295752"/>
          </a:xfrm>
          <a:prstGeom prst="bentConnector3">
            <a:avLst>
              <a:gd name="adj1" fmla="val 119714"/>
            </a:avLst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1892760" y="5229200"/>
            <a:ext cx="900000" cy="1080120"/>
            <a:chOff x="2144688" y="4869160"/>
            <a:chExt cx="900000" cy="1080120"/>
          </a:xfrm>
        </p:grpSpPr>
        <p:sp>
          <p:nvSpPr>
            <p:cNvPr id="137" name="직사각형 136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044888" y="5229200"/>
            <a:ext cx="900000" cy="1080120"/>
            <a:chOff x="2144688" y="4869160"/>
            <a:chExt cx="900000" cy="1080120"/>
          </a:xfrm>
        </p:grpSpPr>
        <p:sp>
          <p:nvSpPr>
            <p:cNvPr id="141" name="직사각형 14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197016" y="5229200"/>
            <a:ext cx="900000" cy="1080120"/>
            <a:chOff x="2144688" y="4869160"/>
            <a:chExt cx="900000" cy="1080120"/>
          </a:xfrm>
        </p:grpSpPr>
        <p:sp>
          <p:nvSpPr>
            <p:cNvPr id="144" name="직사각형 143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5377425" y="5229200"/>
            <a:ext cx="900000" cy="1080120"/>
            <a:chOff x="2144688" y="4869160"/>
            <a:chExt cx="900000" cy="1080120"/>
          </a:xfrm>
        </p:grpSpPr>
        <p:sp>
          <p:nvSpPr>
            <p:cNvPr id="148" name="직사각형 147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645288" y="5229200"/>
            <a:ext cx="900000" cy="1080120"/>
            <a:chOff x="2144688" y="4869160"/>
            <a:chExt cx="900000" cy="1080120"/>
          </a:xfrm>
        </p:grpSpPr>
        <p:sp>
          <p:nvSpPr>
            <p:cNvPr id="151" name="직사각형 15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PLC/MW(PC)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55" name="직선 연결선 154"/>
          <p:cNvCxnSpPr/>
          <p:nvPr/>
        </p:nvCxnSpPr>
        <p:spPr>
          <a:xfrm>
            <a:off x="272480" y="1556790"/>
            <a:ext cx="943304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rot="5400000" flipH="1" flipV="1">
            <a:off x="214391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 flipH="1" flipV="1">
            <a:off x="3296046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rot="5400000" flipH="1" flipV="1">
            <a:off x="4448174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rot="5400000" flipH="1" flipV="1">
            <a:off x="556439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916856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Box 271"/>
          <p:cNvSpPr txBox="1"/>
          <p:nvPr/>
        </p:nvSpPr>
        <p:spPr bwMode="auto">
          <a:xfrm>
            <a:off x="635694" y="1683051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71" name="직사각형 170"/>
          <p:cNvSpPr>
            <a:spLocks noChangeArrowheads="1"/>
          </p:cNvSpPr>
          <p:nvPr/>
        </p:nvSpPr>
        <p:spPr bwMode="auto">
          <a:xfrm>
            <a:off x="632520" y="1700833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73" name="꺾인 연결선 106"/>
          <p:cNvCxnSpPr>
            <a:stCxn id="104" idx="0"/>
            <a:endCxn id="171" idx="2"/>
          </p:cNvCxnSpPr>
          <p:nvPr/>
        </p:nvCxnSpPr>
        <p:spPr>
          <a:xfrm rot="16200000" flipV="1">
            <a:off x="1552616" y="1940801"/>
            <a:ext cx="796037" cy="1900276"/>
          </a:xfrm>
          <a:prstGeom prst="bentConnector3">
            <a:avLst>
              <a:gd name="adj1" fmla="val 76420"/>
            </a:avLst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Process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간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Event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driven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방식에 따른 실시간성 지원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, DDS Message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bus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이용한 </a:t>
            </a: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확장성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지원하는 구조설계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적용하여 </a:t>
            </a:r>
            <a:r>
              <a:rPr lang="ko-KR" altLang="en-US" sz="1400" b="1" kern="0" dirty="0" err="1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무인화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구현함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24" name="TextBox 16"/>
          <p:cNvSpPr txBox="1"/>
          <p:nvPr/>
        </p:nvSpPr>
        <p:spPr>
          <a:xfrm>
            <a:off x="1964768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25" name="TextBox 16"/>
          <p:cNvSpPr txBox="1"/>
          <p:nvPr/>
        </p:nvSpPr>
        <p:spPr>
          <a:xfrm>
            <a:off x="308079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127" name="TextBox 16"/>
          <p:cNvSpPr txBox="1"/>
          <p:nvPr/>
        </p:nvSpPr>
        <p:spPr>
          <a:xfrm>
            <a:off x="4269024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128" name="TextBox 16"/>
          <p:cNvSpPr txBox="1"/>
          <p:nvPr/>
        </p:nvSpPr>
        <p:spPr>
          <a:xfrm>
            <a:off x="542115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폐기설비</a:t>
            </a:r>
          </a:p>
        </p:txBody>
      </p:sp>
      <p:sp>
        <p:nvSpPr>
          <p:cNvPr id="131" name="TextBox 16"/>
          <p:cNvSpPr txBox="1"/>
          <p:nvPr/>
        </p:nvSpPr>
        <p:spPr>
          <a:xfrm>
            <a:off x="6717296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MOMA</a:t>
            </a:r>
            <a:endParaRPr lang="ko-KR" altLang="en-US" sz="1000" dirty="0"/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1C26532D-80C8-4703-B03F-CAFDC33181D1}"/>
              </a:ext>
            </a:extLst>
          </p:cNvPr>
          <p:cNvSpPr/>
          <p:nvPr/>
        </p:nvSpPr>
        <p:spPr>
          <a:xfrm>
            <a:off x="1784648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반출입기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E6F48D8B-22C1-4A6A-B7E8-13679A959495}"/>
              </a:ext>
            </a:extLst>
          </p:cNvPr>
          <p:cNvSpPr/>
          <p:nvPr/>
        </p:nvSpPr>
        <p:spPr>
          <a:xfrm>
            <a:off x="2936776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분석기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52D9A55E-5218-4638-A76E-9CFC352045D3}"/>
              </a:ext>
            </a:extLst>
          </p:cNvPr>
          <p:cNvSpPr/>
          <p:nvPr/>
        </p:nvSpPr>
        <p:spPr>
          <a:xfrm>
            <a:off x="4088904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Stocker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D4D3E19D-3BD0-40C6-9E81-13EC66D11EDF}"/>
              </a:ext>
            </a:extLst>
          </p:cNvPr>
          <p:cNvSpPr/>
          <p:nvPr/>
        </p:nvSpPr>
        <p:spPr>
          <a:xfrm>
            <a:off x="5241032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폐기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180" name="왼쪽/오른쪽 화살표 179"/>
          <p:cNvSpPr/>
          <p:nvPr/>
        </p:nvSpPr>
        <p:spPr>
          <a:xfrm>
            <a:off x="1640632" y="3861048"/>
            <a:ext cx="7920880" cy="432047"/>
          </a:xfrm>
          <a:prstGeom prst="leftRightArrow">
            <a:avLst>
              <a:gd name="adj1" fmla="val 50000"/>
              <a:gd name="adj2" fmla="val 57781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Message Bus</a:t>
            </a:r>
            <a:endParaRPr lang="ko-KR" altLang="en-US" sz="1200" b="1" dirty="0"/>
          </a:p>
        </p:txBody>
      </p:sp>
      <p:cxnSp>
        <p:nvCxnSpPr>
          <p:cNvPr id="182" name="직선 연결선 181"/>
          <p:cNvCxnSpPr/>
          <p:nvPr/>
        </p:nvCxnSpPr>
        <p:spPr>
          <a:xfrm rot="5400000">
            <a:off x="2773981" y="3806230"/>
            <a:ext cx="32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4444359" y="3788262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rot="5400000">
            <a:off x="223550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rot="5400000">
            <a:off x="338604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rot="5400000">
            <a:off x="4538174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rot="5400000">
            <a:off x="5619882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rot="5400000">
            <a:off x="7501678" y="3338126"/>
            <a:ext cx="12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rot="5400000">
            <a:off x="8140218" y="3338126"/>
            <a:ext cx="12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="" xmlns:a16="http://schemas.microsoft.com/office/drawing/2014/main" id="{D4D3E19D-3BD0-40C6-9E81-13EC66D11EDF}"/>
              </a:ext>
            </a:extLst>
          </p:cNvPr>
          <p:cNvSpPr/>
          <p:nvPr/>
        </p:nvSpPr>
        <p:spPr>
          <a:xfrm>
            <a:off x="6537176" y="443715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RCS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 rot="5400000">
            <a:off x="6916026" y="431035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rot="5400000" flipH="1" flipV="1">
            <a:off x="682443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42"/>
          <p:cNvSpPr txBox="1">
            <a:spLocks noChangeArrowheads="1"/>
          </p:cNvSpPr>
          <p:nvPr/>
        </p:nvSpPr>
        <p:spPr bwMode="auto">
          <a:xfrm>
            <a:off x="6825208" y="215068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00" name="직선 연결선 199"/>
          <p:cNvCxnSpPr>
            <a:cxnSpLocks noChangeShapeType="1"/>
          </p:cNvCxnSpPr>
          <p:nvPr/>
        </p:nvCxnSpPr>
        <p:spPr bwMode="auto">
          <a:xfrm>
            <a:off x="7125538" y="155679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" name="TextBox 42"/>
          <p:cNvSpPr txBox="1">
            <a:spLocks noChangeArrowheads="1"/>
          </p:cNvSpPr>
          <p:nvPr/>
        </p:nvSpPr>
        <p:spPr bwMode="auto">
          <a:xfrm>
            <a:off x="8373952" y="2693857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 smtClean="0">
                <a:latin typeface="+mn-ea"/>
                <a:ea typeface="+mn-ea"/>
              </a:rPr>
              <a:t>운영 </a:t>
            </a:r>
            <a:r>
              <a:rPr lang="en-US" altLang="ko-KR" sz="1100" dirty="0" smtClean="0">
                <a:latin typeface="+mn-ea"/>
                <a:ea typeface="+mn-ea"/>
              </a:rPr>
              <a:t>PC</a:t>
            </a: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>
            <a:off x="9411762" y="1562158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hape 204"/>
          <p:cNvCxnSpPr>
            <a:stCxn id="192" idx="0"/>
          </p:cNvCxnSpPr>
          <p:nvPr/>
        </p:nvCxnSpPr>
        <p:spPr>
          <a:xfrm flipH="1">
            <a:off x="9131052" y="2597234"/>
            <a:ext cx="107146" cy="1371686"/>
          </a:xfrm>
          <a:prstGeom prst="bentConnector4">
            <a:avLst>
              <a:gd name="adj1" fmla="val 102410"/>
              <a:gd name="adj2" fmla="val 5175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62"/>
          <p:cNvSpPr txBox="1"/>
          <p:nvPr/>
        </p:nvSpPr>
        <p:spPr bwMode="auto">
          <a:xfrm>
            <a:off x="560512" y="2791961"/>
            <a:ext cx="725309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LIMS Controller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10" name="Picture 24" descr="database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89304" y="1657160"/>
            <a:ext cx="685191" cy="685191"/>
          </a:xfrm>
          <a:prstGeom prst="rect">
            <a:avLst/>
          </a:prstGeom>
          <a:noFill/>
        </p:spPr>
      </p:pic>
      <p:sp>
        <p:nvSpPr>
          <p:cNvPr id="157" name="TextBox 42"/>
          <p:cNvSpPr txBox="1">
            <a:spLocks noChangeArrowheads="1"/>
          </p:cNvSpPr>
          <p:nvPr/>
        </p:nvSpPr>
        <p:spPr bwMode="auto">
          <a:xfrm>
            <a:off x="8990300" y="1300548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 smtClean="0">
                <a:latin typeface="+mn-ea"/>
                <a:ea typeface="+mn-ea"/>
              </a:rPr>
              <a:t>TCP/IP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MOMA Module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개선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2-1 AS-IS.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58" name="내용 개체 틀 8">
            <a:extLst>
              <a:ext uri="{FF2B5EF4-FFF2-40B4-BE49-F238E27FC236}">
                <a16:creationId xmlns="" xmlns:a16="http://schemas.microsoft.com/office/drawing/2014/main" id="{57E96BFB-8BB3-AFDD-47BA-F0B59544002E}"/>
              </a:ext>
            </a:extLst>
          </p:cNvPr>
          <p:cNvSpPr txBox="1">
            <a:spLocks/>
          </p:cNvSpPr>
          <p:nvPr/>
        </p:nvSpPr>
        <p:spPr>
          <a:xfrm>
            <a:off x="128464" y="819150"/>
            <a:ext cx="9577064" cy="1207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err="1" smtClean="0"/>
              <a:t>ModBus</a:t>
            </a:r>
            <a:r>
              <a:rPr lang="ko-KR" altLang="en-US" sz="1400" b="1" dirty="0" smtClean="0"/>
              <a:t> 기반의 현 아키텍처는 복잡한 네트워크 구성과 독립된 </a:t>
            </a:r>
            <a:r>
              <a:rPr lang="en-US" altLang="ko-KR" sz="1400" b="1" dirty="0" smtClean="0"/>
              <a:t>Controller</a:t>
            </a:r>
            <a:r>
              <a:rPr lang="ko-KR" altLang="en-US" sz="1400" b="1" dirty="0" smtClean="0"/>
              <a:t>의 운영을 위한 개발 및 유지보수 비용 증가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등의 문제를 지니고 있으며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특히 로봇에서 요구되는 고성능 요건과 안정성 면에서도 취약하여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이의 개선을 위해 로봇분야의 표준으로 자리잡고 있는 </a:t>
            </a:r>
            <a:r>
              <a:rPr lang="en-US" altLang="ko-KR" sz="1400" b="1" dirty="0" smtClean="0"/>
              <a:t>ROS2</a:t>
            </a:r>
            <a:r>
              <a:rPr lang="ko-KR" altLang="en-US" sz="1400" b="1" dirty="0" smtClean="0"/>
              <a:t>기반으로의 전환이 요구됩니다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1C530CEA-3181-5505-B0C2-DC5C06321537}"/>
              </a:ext>
            </a:extLst>
          </p:cNvPr>
          <p:cNvSpPr txBox="1"/>
          <p:nvPr/>
        </p:nvSpPr>
        <p:spPr>
          <a:xfrm>
            <a:off x="4087767" y="2304128"/>
            <a:ext cx="538044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단위별로 독립 운영되는 </a:t>
            </a:r>
            <a:r>
              <a:rPr kumimoji="1" lang="en-US" altLang="ko-KR" sz="1600" dirty="0"/>
              <a:t>Controller</a:t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 </a:t>
            </a:r>
            <a:r>
              <a:rPr kumimoji="1" lang="ko-KR" altLang="en-US" sz="1400" dirty="0">
                <a:sym typeface="Wingdings" pitchFamily="2" charset="2"/>
              </a:rPr>
              <a:t>통합 관제 부재</a:t>
            </a:r>
            <a:r>
              <a:rPr kumimoji="1" lang="en-US" altLang="ko-KR" sz="1400" dirty="0">
                <a:sym typeface="Wingdings" pitchFamily="2" charset="2"/>
              </a:rPr>
              <a:t/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 err="1">
                <a:sym typeface="Wingdings" pitchFamily="2" charset="2"/>
              </a:rPr>
              <a:t>단위별</a:t>
            </a:r>
            <a:r>
              <a:rPr kumimoji="1" lang="ko-KR" altLang="en-US" sz="1400" dirty="0">
                <a:sym typeface="Wingdings" pitchFamily="2" charset="2"/>
              </a:rPr>
              <a:t> 프로그램 독립개발로 인한 일관성 부재 </a:t>
            </a:r>
            <a:r>
              <a:rPr kumimoji="1" lang="en-US" altLang="ko-KR" sz="1400" dirty="0">
                <a:sym typeface="Wingdings" pitchFamily="2" charset="2"/>
              </a:rPr>
              <a:t/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개발 및 유지보수 비용 증가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>
                <a:sym typeface="Wingdings" pitchFamily="2" charset="2"/>
              </a:rPr>
              <a:t>복잡한 네트워크 구성</a:t>
            </a:r>
            <a:r>
              <a:rPr kumimoji="1" lang="en-US" altLang="ko-KR" sz="1600" dirty="0">
                <a:sym typeface="Wingdings" pitchFamily="2" charset="2"/>
              </a:rPr>
              <a:t/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네트워크 충돌 및 데이터 손실의 위험성 상존</a:t>
            </a:r>
            <a:endParaRPr kumimoji="1" lang="en-US" altLang="ko-KR" sz="1400" dirty="0">
              <a:sym typeface="Wingdings" pitchFamily="2" charset="2"/>
            </a:endParaRPr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비교적 느린 </a:t>
            </a:r>
            <a:r>
              <a:rPr kumimoji="1" lang="en-US" altLang="ko-KR" sz="1600" dirty="0" err="1"/>
              <a:t>ModBus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프로토콜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고성능 및 실시간 요건이 중요한 로봇에는 부적합</a:t>
            </a:r>
            <a:endParaRPr lang="en-US" altLang="ko-KR" sz="16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en-US" altLang="ko-KR" sz="1600" dirty="0" err="1"/>
              <a:t>ModBus</a:t>
            </a:r>
            <a:r>
              <a:rPr kumimoji="1" lang="ko-KR" altLang="en-US" sz="1600" dirty="0"/>
              <a:t>의 기능적 한계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로봇 시스템에 필요한 고급 기능의 지원 미비</a:t>
            </a:r>
            <a:endParaRPr lang="en-US" altLang="ko-KR" sz="1400" dirty="0"/>
          </a:p>
          <a:p>
            <a:pPr marL="285750" indent="-285750">
              <a:spcBef>
                <a:spcPts val="1200"/>
              </a:spcBef>
              <a:buFont typeface="Wingdings" pitchFamily="2" charset="2"/>
              <a:buChar char="l"/>
            </a:pPr>
            <a:r>
              <a:rPr kumimoji="1" lang="ko-KR" altLang="en-US" sz="1600" dirty="0"/>
              <a:t>표준화 문제</a:t>
            </a:r>
            <a:r>
              <a:rPr kumimoji="1" lang="en-US" altLang="ko-KR" sz="1600" dirty="0"/>
              <a:t/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오픈 소스 프로토콜이지만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버전이 존재하여 호환성 문제가 발생 가능</a:t>
            </a:r>
            <a:endParaRPr kumimoji="1" lang="ko-KR" altLang="en-US" sz="1600" dirty="0"/>
          </a:p>
        </p:txBody>
      </p:sp>
      <p:sp>
        <p:nvSpPr>
          <p:cNvPr id="163" name="Rect 0">
            <a:extLst>
              <a:ext uri="{FF2B5EF4-FFF2-40B4-BE49-F238E27FC236}">
                <a16:creationId xmlns="" xmlns:a16="http://schemas.microsoft.com/office/drawing/2014/main" id="{A0C3FC14-4485-FFE6-324C-BF023BD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6" y="5303860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75" name="Rect 0">
            <a:extLst>
              <a:ext uri="{FF2B5EF4-FFF2-40B4-BE49-F238E27FC236}">
                <a16:creationId xmlns="" xmlns:a16="http://schemas.microsoft.com/office/drawing/2014/main" id="{3DC53140-6F27-0498-FD8D-B53FA2A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" y="2998989"/>
            <a:ext cx="320992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86" name="Group 5">
            <a:extLst>
              <a:ext uri="{FF2B5EF4-FFF2-40B4-BE49-F238E27FC236}">
                <a16:creationId xmlns="" xmlns:a16="http://schemas.microsoft.com/office/drawing/2014/main" id="{B371FE7E-7A5E-946F-31B1-3A3CFC5E1ABC}"/>
              </a:ext>
            </a:extLst>
          </p:cNvPr>
          <p:cNvGrpSpPr>
            <a:grpSpLocks/>
          </p:cNvGrpSpPr>
          <p:nvPr/>
        </p:nvGrpSpPr>
        <p:grpSpPr bwMode="auto">
          <a:xfrm>
            <a:off x="2044381" y="3745086"/>
            <a:ext cx="387350" cy="381000"/>
            <a:chOff x="455295" y="4599940"/>
            <a:chExt cx="387350" cy="381000"/>
          </a:xfrm>
        </p:grpSpPr>
        <p:sp>
          <p:nvSpPr>
            <p:cNvPr id="198" name="Rect 0">
              <a:extLst>
                <a:ext uri="{FF2B5EF4-FFF2-40B4-BE49-F238E27FC236}">
                  <a16:creationId xmlns="" xmlns:a16="http://schemas.microsoft.com/office/drawing/2014/main" id="{12EFA559-A42D-8F87-9D40-AB6CF7A9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35" y="4773295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 </a:t>
              </a:r>
              <a:endParaRPr lang="ko-KR" altLang="en-US" sz="1200" b="1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203" name="Group 5">
              <a:extLst>
                <a:ext uri="{FF2B5EF4-FFF2-40B4-BE49-F238E27FC236}">
                  <a16:creationId xmlns="" xmlns:a16="http://schemas.microsoft.com/office/drawing/2014/main" id="{8341BEE2-0F52-58CF-6A3E-8A513718A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65" y="4836795"/>
              <a:ext cx="356870" cy="123190"/>
              <a:chOff x="469265" y="4836795"/>
              <a:chExt cx="356870" cy="123190"/>
            </a:xfrm>
          </p:grpSpPr>
          <p:sp>
            <p:nvSpPr>
              <p:cNvPr id="218" name="Rect 0">
                <a:extLst>
                  <a:ext uri="{FF2B5EF4-FFF2-40B4-BE49-F238E27FC236}">
                    <a16:creationId xmlns="" xmlns:a16="http://schemas.microsoft.com/office/drawing/2014/main" id="{B1BE06A6-1AF2-AF40-9E66-54D9563A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" y="483679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9" name="Rect 0">
                <a:extLst>
                  <a:ext uri="{FF2B5EF4-FFF2-40B4-BE49-F238E27FC236}">
                    <a16:creationId xmlns="" xmlns:a16="http://schemas.microsoft.com/office/drawing/2014/main" id="{469AC4A0-56FB-1EBA-7B33-7FC959BA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" y="485711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204" name="Group 5">
              <a:extLst>
                <a:ext uri="{FF2B5EF4-FFF2-40B4-BE49-F238E27FC236}">
                  <a16:creationId xmlns="" xmlns:a16="http://schemas.microsoft.com/office/drawing/2014/main" id="{F051D018-847E-841D-DF45-46A404382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95" y="4902835"/>
              <a:ext cx="387350" cy="78105"/>
              <a:chOff x="455295" y="4902835"/>
              <a:chExt cx="387350" cy="78105"/>
            </a:xfrm>
          </p:grpSpPr>
          <p:sp>
            <p:nvSpPr>
              <p:cNvPr id="215" name="Rect 0">
                <a:extLst>
                  <a:ext uri="{FF2B5EF4-FFF2-40B4-BE49-F238E27FC236}">
                    <a16:creationId xmlns="" xmlns:a16="http://schemas.microsoft.com/office/drawing/2014/main" id="{0CA75A52-0234-C6AD-9786-D16E7C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" y="4902835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6" name="Rect 0">
                <a:extLst>
                  <a:ext uri="{FF2B5EF4-FFF2-40B4-BE49-F238E27FC236}">
                    <a16:creationId xmlns="" xmlns:a16="http://schemas.microsoft.com/office/drawing/2014/main" id="{2BCD6BAF-2BFE-9C86-39D9-1299AA389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20" y="491998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7" name="Rect 0">
                <a:extLst>
                  <a:ext uri="{FF2B5EF4-FFF2-40B4-BE49-F238E27FC236}">
                    <a16:creationId xmlns="" xmlns:a16="http://schemas.microsoft.com/office/drawing/2014/main" id="{743AFC74-6B1A-3982-AD95-410FBFA05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80" y="491998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206" name="Group 5">
              <a:extLst>
                <a:ext uri="{FF2B5EF4-FFF2-40B4-BE49-F238E27FC236}">
                  <a16:creationId xmlns="" xmlns:a16="http://schemas.microsoft.com/office/drawing/2014/main" id="{B2BE7220-95ED-60DE-6A79-FA63C48EC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25" y="4599940"/>
              <a:ext cx="260985" cy="236220"/>
              <a:chOff x="517525" y="4599940"/>
              <a:chExt cx="260985" cy="236220"/>
            </a:xfrm>
          </p:grpSpPr>
          <p:sp>
            <p:nvSpPr>
              <p:cNvPr id="207" name="Rect 0">
                <a:extLst>
                  <a:ext uri="{FF2B5EF4-FFF2-40B4-BE49-F238E27FC236}">
                    <a16:creationId xmlns="" xmlns:a16="http://schemas.microsoft.com/office/drawing/2014/main" id="{17753339-577D-8D50-8517-6C73725A4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25" y="4599940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08" name="Rect 0">
                <a:extLst>
                  <a:ext uri="{FF2B5EF4-FFF2-40B4-BE49-F238E27FC236}">
                    <a16:creationId xmlns="" xmlns:a16="http://schemas.microsoft.com/office/drawing/2014/main" id="{3DB9E4CD-F63E-11DE-23AE-23C75E1A4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05" y="461835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09" name="Rect 0">
                <a:extLst>
                  <a:ext uri="{FF2B5EF4-FFF2-40B4-BE49-F238E27FC236}">
                    <a16:creationId xmlns="" xmlns:a16="http://schemas.microsoft.com/office/drawing/2014/main" id="{B324EB50-E707-37D9-02E3-7CBBCC5E8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40" y="461835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1" name="Rect 0">
                <a:extLst>
                  <a:ext uri="{FF2B5EF4-FFF2-40B4-BE49-F238E27FC236}">
                    <a16:creationId xmlns="" xmlns:a16="http://schemas.microsoft.com/office/drawing/2014/main" id="{DF8B3CC3-ACE3-EBEC-32EF-6CEBEB192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060" y="4628515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2" name="Rect 0">
                <a:extLst>
                  <a:ext uri="{FF2B5EF4-FFF2-40B4-BE49-F238E27FC236}">
                    <a16:creationId xmlns="" xmlns:a16="http://schemas.microsoft.com/office/drawing/2014/main" id="{5728BD98-668B-2C42-D165-BBA5912EC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20" y="47148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3" name="Rect 0">
                <a:extLst>
                  <a:ext uri="{FF2B5EF4-FFF2-40B4-BE49-F238E27FC236}">
                    <a16:creationId xmlns="" xmlns:a16="http://schemas.microsoft.com/office/drawing/2014/main" id="{6CDBA29A-4B85-9652-9830-518CCBFA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5043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14" name="Rect 0">
                <a:extLst>
                  <a:ext uri="{FF2B5EF4-FFF2-40B4-BE49-F238E27FC236}">
                    <a16:creationId xmlns="" xmlns:a16="http://schemas.microsoft.com/office/drawing/2014/main" id="{B96C6588-A69F-F9F4-C927-B8C0C21A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8472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220" name="Rect 0">
            <a:extLst>
              <a:ext uri="{FF2B5EF4-FFF2-40B4-BE49-F238E27FC236}">
                <a16:creationId xmlns="" xmlns:a16="http://schemas.microsoft.com/office/drawing/2014/main" id="{B9EB9E2D-120B-C5E3-2AE8-419D496A9035}"/>
              </a:ext>
            </a:extLst>
          </p:cNvPr>
          <p:cNvSpPr>
            <a:spLocks/>
          </p:cNvSpPr>
          <p:nvPr/>
        </p:nvSpPr>
        <p:spPr>
          <a:xfrm>
            <a:off x="598487" y="4797764"/>
            <a:ext cx="3099435" cy="1725930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1" name="Rect 0">
            <a:extLst>
              <a:ext uri="{FF2B5EF4-FFF2-40B4-BE49-F238E27FC236}">
                <a16:creationId xmlns="" xmlns:a16="http://schemas.microsoft.com/office/drawing/2014/main" id="{5D11E458-B0DA-2E50-B14C-0751E884E560}"/>
              </a:ext>
            </a:extLst>
          </p:cNvPr>
          <p:cNvSpPr txBox="1">
            <a:spLocks/>
          </p:cNvSpPr>
          <p:nvPr/>
        </p:nvSpPr>
        <p:spPr bwMode="auto">
          <a:xfrm>
            <a:off x="556804" y="3008336"/>
            <a:ext cx="31932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AS-IS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2" name="Rect 0">
            <a:extLst>
              <a:ext uri="{FF2B5EF4-FFF2-40B4-BE49-F238E27FC236}">
                <a16:creationId xmlns="" xmlns:a16="http://schemas.microsoft.com/office/drawing/2014/main" id="{D5E0C6D1-424F-AA85-0928-82CBB8BB6968}"/>
              </a:ext>
            </a:extLst>
          </p:cNvPr>
          <p:cNvSpPr>
            <a:spLocks/>
          </p:cNvSpPr>
          <p:nvPr/>
        </p:nvSpPr>
        <p:spPr bwMode="auto">
          <a:xfrm>
            <a:off x="1896427" y="2663710"/>
            <a:ext cx="69151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latin typeface="+mn-ea"/>
              <a:cs typeface="Arial" charset="0"/>
            </a:endParaRPr>
          </a:p>
        </p:txBody>
      </p:sp>
      <p:sp>
        <p:nvSpPr>
          <p:cNvPr id="223" name="Rect 0">
            <a:extLst>
              <a:ext uri="{FF2B5EF4-FFF2-40B4-BE49-F238E27FC236}">
                <a16:creationId xmlns="" xmlns:a16="http://schemas.microsoft.com/office/drawing/2014/main" id="{98935382-B365-7484-D1E2-AF9741B0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" y="6250010"/>
            <a:ext cx="511175" cy="26225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ctr" anchorCtr="0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4" name="Rect 0">
            <a:extLst>
              <a:ext uri="{FF2B5EF4-FFF2-40B4-BE49-F238E27FC236}">
                <a16:creationId xmlns="" xmlns:a16="http://schemas.microsoft.com/office/drawing/2014/main" id="{849DAA5F-2132-4084-45E8-6C26B2B3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131" y="625382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Gripper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25" name="Picture " descr="C:/Users/silve/AppData/Roaming/PolarisOffice/ETemp/31056_23462360/image7.png">
            <a:extLst>
              <a:ext uri="{FF2B5EF4-FFF2-40B4-BE49-F238E27FC236}">
                <a16:creationId xmlns="" xmlns:a16="http://schemas.microsoft.com/office/drawing/2014/main" id="{ECBBEC4B-86D4-9316-108C-670692297B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97" y="5790904"/>
            <a:ext cx="462915" cy="438150"/>
          </a:xfrm>
          <a:prstGeom prst="rect">
            <a:avLst/>
          </a:prstGeom>
          <a:noFill/>
        </p:spPr>
      </p:pic>
      <p:pic>
        <p:nvPicPr>
          <p:cNvPr id="226" name="Picture " descr="C:/Users/silve/AppData/Roaming/PolarisOffice/ETemp/31056_23462360/image8.png">
            <a:extLst>
              <a:ext uri="{FF2B5EF4-FFF2-40B4-BE49-F238E27FC236}">
                <a16:creationId xmlns="" xmlns:a16="http://schemas.microsoft.com/office/drawing/2014/main" id="{C68D8E44-C225-51A1-40A2-71FF837F2B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7" y="5863295"/>
            <a:ext cx="323215" cy="311785"/>
          </a:xfrm>
          <a:prstGeom prst="rect">
            <a:avLst/>
          </a:prstGeom>
          <a:noFill/>
        </p:spPr>
      </p:pic>
      <p:pic>
        <p:nvPicPr>
          <p:cNvPr id="227" name="Picture " descr="C:/Users/silve/AppData/Roaming/PolarisOffice/ETemp/31056_23462360/image9.jpeg">
            <a:extLst>
              <a:ext uri="{FF2B5EF4-FFF2-40B4-BE49-F238E27FC236}">
                <a16:creationId xmlns="" xmlns:a16="http://schemas.microsoft.com/office/drawing/2014/main" id="{1BE03F3D-232A-ADE3-2653-FA96CEB2F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15196" y="5784554"/>
            <a:ext cx="671830" cy="515620"/>
          </a:xfrm>
          <a:prstGeom prst="rect">
            <a:avLst/>
          </a:prstGeom>
          <a:noFill/>
        </p:spPr>
      </p:pic>
      <p:sp>
        <p:nvSpPr>
          <p:cNvPr id="228" name="Rect 0">
            <a:extLst>
              <a:ext uri="{FF2B5EF4-FFF2-40B4-BE49-F238E27FC236}">
                <a16:creationId xmlns="" xmlns:a16="http://schemas.microsoft.com/office/drawing/2014/main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656" y="625382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MiR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29" name="Picture " descr="C:/Users/silve/AppData/Roaming/PolarisOffice/ETemp/31056_23462360/image10.png">
            <a:extLst>
              <a:ext uri="{FF2B5EF4-FFF2-40B4-BE49-F238E27FC236}">
                <a16:creationId xmlns="" xmlns:a16="http://schemas.microsoft.com/office/drawing/2014/main" id="{81D5F6C8-74E7-4975-04B7-317E1F834E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72" y="5858215"/>
            <a:ext cx="436245" cy="304165"/>
          </a:xfrm>
          <a:prstGeom prst="rect">
            <a:avLst/>
          </a:prstGeom>
          <a:noFill/>
        </p:spPr>
      </p:pic>
      <p:sp>
        <p:nvSpPr>
          <p:cNvPr id="230" name="Rect 0">
            <a:extLst>
              <a:ext uri="{FF2B5EF4-FFF2-40B4-BE49-F238E27FC236}">
                <a16:creationId xmlns="" xmlns:a16="http://schemas.microsoft.com/office/drawing/2014/main" id="{7653FA0D-49BF-35EB-811D-7181C354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321" y="6253820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  <a:latin typeface="+mn-ea"/>
              </a:rPr>
              <a:t>Vision</a:t>
            </a:r>
            <a:endParaRPr lang="ko-KR" altLang="en-US" sz="105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1" name="Rect 0">
            <a:extLst>
              <a:ext uri="{FF2B5EF4-FFF2-40B4-BE49-F238E27FC236}">
                <a16:creationId xmlns="" xmlns:a16="http://schemas.microsoft.com/office/drawing/2014/main" id="{7CE83D83-67D5-DFE8-C4E3-9540E28E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01" y="5303860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MOXA I/O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2" name="Rect 0">
            <a:extLst>
              <a:ext uri="{FF2B5EF4-FFF2-40B4-BE49-F238E27FC236}">
                <a16:creationId xmlns="" xmlns:a16="http://schemas.microsoft.com/office/drawing/2014/main" id="{10B569C5-0E83-2586-9BAC-C5BBBD5A2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541" y="6112214"/>
            <a:ext cx="942340" cy="415498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Inner Device I/O </a:t>
            </a:r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Controll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3" name="Rect 0">
            <a:extLst>
              <a:ext uri="{FF2B5EF4-FFF2-40B4-BE49-F238E27FC236}">
                <a16:creationId xmlns="" xmlns:a16="http://schemas.microsoft.com/office/drawing/2014/main" id="{9EC9008F-388C-1AB9-A2CB-BCC900106A92}"/>
              </a:ext>
            </a:extLst>
          </p:cNvPr>
          <p:cNvSpPr>
            <a:spLocks/>
          </p:cNvSpPr>
          <p:nvPr/>
        </p:nvSpPr>
        <p:spPr>
          <a:xfrm rot="5400000" flipH="1" flipV="1">
            <a:off x="687704" y="5267028"/>
            <a:ext cx="759143" cy="290513"/>
          </a:xfrm>
          <a:prstGeom prst="bentConnector4">
            <a:avLst>
              <a:gd name="adj1" fmla="val 15045"/>
              <a:gd name="adj2" fmla="val 144401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34" name="Rect 0">
            <a:extLst>
              <a:ext uri="{FF2B5EF4-FFF2-40B4-BE49-F238E27FC236}">
                <a16:creationId xmlns="" xmlns:a16="http://schemas.microsoft.com/office/drawing/2014/main" id="{DBAC86E8-0198-AF8F-AF60-1492306C5235}"/>
              </a:ext>
            </a:extLst>
          </p:cNvPr>
          <p:cNvSpPr>
            <a:spLocks/>
          </p:cNvSpPr>
          <p:nvPr/>
        </p:nvSpPr>
        <p:spPr>
          <a:xfrm rot="16200000" flipV="1">
            <a:off x="933288" y="5313543"/>
            <a:ext cx="830263" cy="271778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235" name="Rect 0">
            <a:extLst>
              <a:ext uri="{FF2B5EF4-FFF2-40B4-BE49-F238E27FC236}">
                <a16:creationId xmlns="" xmlns:a16="http://schemas.microsoft.com/office/drawing/2014/main" id="{8DE7B73E-EF5E-0122-A05C-018DCDC085B4}"/>
              </a:ext>
            </a:extLst>
          </p:cNvPr>
          <p:cNvCxnSpPr/>
          <p:nvPr/>
        </p:nvCxnSpPr>
        <p:spPr>
          <a:xfrm>
            <a:off x="3285172" y="4525349"/>
            <a:ext cx="635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 0">
            <a:extLst>
              <a:ext uri="{FF2B5EF4-FFF2-40B4-BE49-F238E27FC236}">
                <a16:creationId xmlns="" xmlns:a16="http://schemas.microsoft.com/office/drawing/2014/main" id="{7EB8BCA5-673B-F064-3F4E-4354E858C6C3}"/>
              </a:ext>
            </a:extLst>
          </p:cNvPr>
          <p:cNvSpPr>
            <a:spLocks/>
          </p:cNvSpPr>
          <p:nvPr/>
        </p:nvSpPr>
        <p:spPr>
          <a:xfrm rot="16200000" flipV="1">
            <a:off x="1144586" y="5100659"/>
            <a:ext cx="826453" cy="690563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237" name="Rect 0">
            <a:extLst>
              <a:ext uri="{FF2B5EF4-FFF2-40B4-BE49-F238E27FC236}">
                <a16:creationId xmlns="" xmlns:a16="http://schemas.microsoft.com/office/drawing/2014/main" id="{E749B2BE-6492-0BCF-C15B-15FD9D70CD5D}"/>
              </a:ext>
            </a:extLst>
          </p:cNvPr>
          <p:cNvCxnSpPr>
            <a:endCxn id="227" idx="0"/>
          </p:cNvCxnSpPr>
          <p:nvPr/>
        </p:nvCxnSpPr>
        <p:spPr>
          <a:xfrm>
            <a:off x="2551111" y="4494869"/>
            <a:ext cx="0" cy="128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Rect 0">
            <a:extLst>
              <a:ext uri="{FF2B5EF4-FFF2-40B4-BE49-F238E27FC236}">
                <a16:creationId xmlns="" xmlns:a16="http://schemas.microsoft.com/office/drawing/2014/main" id="{A073E8BC-C2CF-D825-6D0E-A1E3A67D5DD5}"/>
              </a:ext>
            </a:extLst>
          </p:cNvPr>
          <p:cNvCxnSpPr/>
          <p:nvPr/>
        </p:nvCxnSpPr>
        <p:spPr>
          <a:xfrm>
            <a:off x="917257" y="4525349"/>
            <a:ext cx="635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 0">
            <a:extLst>
              <a:ext uri="{FF2B5EF4-FFF2-40B4-BE49-F238E27FC236}">
                <a16:creationId xmlns="" xmlns:a16="http://schemas.microsoft.com/office/drawing/2014/main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2597942" y="5487850"/>
            <a:ext cx="1147764" cy="226696"/>
          </a:xfrm>
          <a:prstGeom prst="bentConnector4">
            <a:avLst>
              <a:gd name="adj1" fmla="val 22920"/>
              <a:gd name="adj2" fmla="val 185663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40" name="Rect 0">
            <a:extLst>
              <a:ext uri="{FF2B5EF4-FFF2-40B4-BE49-F238E27FC236}">
                <a16:creationId xmlns="" xmlns:a16="http://schemas.microsoft.com/office/drawing/2014/main" id="{8F07008B-F4CC-6E25-BBFE-BD6E61FFF367}"/>
              </a:ext>
            </a:extLst>
          </p:cNvPr>
          <p:cNvSpPr>
            <a:spLocks/>
          </p:cNvSpPr>
          <p:nvPr/>
        </p:nvSpPr>
        <p:spPr bwMode="auto">
          <a:xfrm>
            <a:off x="598487" y="4381840"/>
            <a:ext cx="309943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latin typeface="+mn-ea"/>
              <a:cs typeface="Arial" charset="0"/>
            </a:endParaRPr>
          </a:p>
        </p:txBody>
      </p:sp>
      <p:grpSp>
        <p:nvGrpSpPr>
          <p:cNvPr id="241" name="그룹 160">
            <a:extLst>
              <a:ext uri="{FF2B5EF4-FFF2-40B4-BE49-F238E27FC236}">
                <a16:creationId xmlns="" xmlns:a16="http://schemas.microsoft.com/office/drawing/2014/main" id="{DEE0BA23-7A50-B50C-8EB7-8023D89F0951}"/>
              </a:ext>
            </a:extLst>
          </p:cNvPr>
          <p:cNvGrpSpPr>
            <a:grpSpLocks/>
          </p:cNvGrpSpPr>
          <p:nvPr/>
        </p:nvGrpSpPr>
        <p:grpSpPr>
          <a:xfrm>
            <a:off x="1902776" y="1775344"/>
            <a:ext cx="687071" cy="792480"/>
            <a:chOff x="1253490" y="1782445"/>
            <a:chExt cx="687071" cy="792480"/>
          </a:xfrm>
        </p:grpSpPr>
        <p:pic>
          <p:nvPicPr>
            <p:cNvPr id="242" name="그림 157" descr="C:/Users/silve/AppData/Roaming/PolarisOffice/ETemp/31056_23462360/image6.png">
              <a:extLst>
                <a:ext uri="{FF2B5EF4-FFF2-40B4-BE49-F238E27FC236}">
                  <a16:creationId xmlns="" xmlns:a16="http://schemas.microsoft.com/office/drawing/2014/main" id="{227E8DE8-49D2-6C6B-EF2D-9CB2F051B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417955" y="202755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243" name="텍스트 상자 158">
              <a:extLst>
                <a:ext uri="{FF2B5EF4-FFF2-40B4-BE49-F238E27FC236}">
                  <a16:creationId xmlns="" xmlns:a16="http://schemas.microsoft.com/office/drawing/2014/main" id="{DA4A2796-8332-21E3-2D13-5B6A444071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2381" y="179244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RCS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44" name="도형 159">
              <a:extLst>
                <a:ext uri="{FF2B5EF4-FFF2-40B4-BE49-F238E27FC236}">
                  <a16:creationId xmlns="" xmlns:a16="http://schemas.microsoft.com/office/drawing/2014/main" id="{6D4E1753-7267-9567-903E-65F9764E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90" y="178244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cxnSp>
        <p:nvCxnSpPr>
          <p:cNvPr id="245" name="Rect 0">
            <a:extLst>
              <a:ext uri="{FF2B5EF4-FFF2-40B4-BE49-F238E27FC236}">
                <a16:creationId xmlns="" xmlns:a16="http://schemas.microsoft.com/office/drawing/2014/main" id="{5F91671B-26CD-465F-ACB7-1F66932EF073}"/>
              </a:ext>
            </a:extLst>
          </p:cNvPr>
          <p:cNvCxnSpPr/>
          <p:nvPr/>
        </p:nvCxnSpPr>
        <p:spPr>
          <a:xfrm flipH="1">
            <a:off x="2232343" y="4108941"/>
            <a:ext cx="1904" cy="30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5">
            <a:extLst>
              <a:ext uri="{FF2B5EF4-FFF2-40B4-BE49-F238E27FC236}">
                <a16:creationId xmlns="" xmlns:a16="http://schemas.microsoft.com/office/drawing/2014/main" id="{0F836946-DF10-87D6-EAE3-1C715FE16B3F}"/>
              </a:ext>
            </a:extLst>
          </p:cNvPr>
          <p:cNvGrpSpPr>
            <a:grpSpLocks/>
          </p:cNvGrpSpPr>
          <p:nvPr/>
        </p:nvGrpSpPr>
        <p:grpSpPr>
          <a:xfrm>
            <a:off x="970276" y="3466327"/>
            <a:ext cx="864794" cy="801370"/>
            <a:chOff x="1530029" y="3083560"/>
            <a:chExt cx="864794" cy="801370"/>
          </a:xfrm>
        </p:grpSpPr>
        <p:pic>
          <p:nvPicPr>
            <p:cNvPr id="247" name="Picture " descr="C:/Users/silve/AppData/Roaming/PolarisOffice/ETemp/31056_23462360/image5.png">
              <a:extLst>
                <a:ext uri="{FF2B5EF4-FFF2-40B4-BE49-F238E27FC236}">
                  <a16:creationId xmlns="" xmlns:a16="http://schemas.microsoft.com/office/drawing/2014/main" id="{C0530EEE-C37A-7489-7B51-1571FAEC8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0220" y="3354705"/>
              <a:ext cx="351790" cy="530225"/>
            </a:xfrm>
            <a:prstGeom prst="rect">
              <a:avLst/>
            </a:prstGeom>
            <a:noFill/>
          </p:spPr>
        </p:pic>
        <p:sp>
          <p:nvSpPr>
            <p:cNvPr id="248" name="Rect 0">
              <a:extLst>
                <a:ext uri="{FF2B5EF4-FFF2-40B4-BE49-F238E27FC236}">
                  <a16:creationId xmlns="" xmlns:a16="http://schemas.microsoft.com/office/drawing/2014/main" id="{21584BDD-B7F3-7673-EF4D-AFEEE10777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30029" y="3091815"/>
              <a:ext cx="858519" cy="21544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MOMA M/W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9" name="Rect 0">
              <a:extLst>
                <a:ext uri="{FF2B5EF4-FFF2-40B4-BE49-F238E27FC236}">
                  <a16:creationId xmlns="" xmlns:a16="http://schemas.microsoft.com/office/drawing/2014/main" id="{111E2125-9E00-5357-DF19-EAA4387D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23" y="3083560"/>
              <a:ext cx="864000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  <a:latin typeface="+mn-ea"/>
              </a:endParaRPr>
            </a:p>
          </p:txBody>
        </p:sp>
      </p:grpSp>
      <p:pic>
        <p:nvPicPr>
          <p:cNvPr id="250" name="그림 2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3" y="4917318"/>
            <a:ext cx="589279" cy="404246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76" y="4893645"/>
            <a:ext cx="455401" cy="455401"/>
          </a:xfrm>
          <a:prstGeom prst="rect">
            <a:avLst/>
          </a:prstGeom>
        </p:spPr>
      </p:pic>
      <p:cxnSp>
        <p:nvCxnSpPr>
          <p:cNvPr id="252" name="Rect 0">
            <a:extLst>
              <a:ext uri="{FF2B5EF4-FFF2-40B4-BE49-F238E27FC236}">
                <a16:creationId xmlns="" xmlns:a16="http://schemas.microsoft.com/office/drawing/2014/main" id="{5F91671B-26CD-465F-ACB7-1F66932EF073}"/>
              </a:ext>
            </a:extLst>
          </p:cNvPr>
          <p:cNvCxnSpPr>
            <a:stCxn id="244" idx="2"/>
            <a:endCxn id="222" idx="1"/>
          </p:cNvCxnSpPr>
          <p:nvPr/>
        </p:nvCxnSpPr>
        <p:spPr>
          <a:xfrm flipH="1">
            <a:off x="2242185" y="2567824"/>
            <a:ext cx="634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Rect 0">
            <a:extLst>
              <a:ext uri="{FF2B5EF4-FFF2-40B4-BE49-F238E27FC236}">
                <a16:creationId xmlns="" xmlns:a16="http://schemas.microsoft.com/office/drawing/2014/main" id="{5F91671B-26CD-465F-ACB7-1F66932EF073}"/>
              </a:ext>
            </a:extLst>
          </p:cNvPr>
          <p:cNvCxnSpPr>
            <a:stCxn id="249" idx="3"/>
            <a:endCxn id="207" idx="1"/>
          </p:cNvCxnSpPr>
          <p:nvPr/>
        </p:nvCxnSpPr>
        <p:spPr>
          <a:xfrm>
            <a:off x="1835070" y="3862567"/>
            <a:ext cx="271541" cy="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Rect 0">
            <a:extLst>
              <a:ext uri="{FF2B5EF4-FFF2-40B4-BE49-F238E27FC236}">
                <a16:creationId xmlns="" xmlns:a16="http://schemas.microsoft.com/office/drawing/2014/main" id="{5F91671B-26CD-465F-ACB7-1F66932EF073}"/>
              </a:ext>
            </a:extLst>
          </p:cNvPr>
          <p:cNvCxnSpPr/>
          <p:nvPr/>
        </p:nvCxnSpPr>
        <p:spPr>
          <a:xfrm flipH="1">
            <a:off x="2244089" y="2856740"/>
            <a:ext cx="634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 0">
            <a:extLst>
              <a:ext uri="{FF2B5EF4-FFF2-40B4-BE49-F238E27FC236}">
                <a16:creationId xmlns="" xmlns:a16="http://schemas.microsoft.com/office/drawing/2014/main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268" y="3460798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000000"/>
                </a:solidFill>
                <a:latin typeface="+mn-ea"/>
              </a:rPr>
              <a:t>관제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 PC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56" name="Rect 0">
            <a:extLst>
              <a:ext uri="{FF2B5EF4-FFF2-40B4-BE49-F238E27FC236}">
                <a16:creationId xmlns="" xmlns:a16="http://schemas.microsoft.com/office/drawing/2014/main" id="{FB58BFED-28E3-6DAE-8B2E-FF3BCA0D2362}"/>
              </a:ext>
            </a:extLst>
          </p:cNvPr>
          <p:cNvCxnSpPr>
            <a:cxnSpLocks/>
            <a:stCxn id="257" idx="2"/>
          </p:cNvCxnSpPr>
          <p:nvPr/>
        </p:nvCxnSpPr>
        <p:spPr>
          <a:xfrm flipH="1">
            <a:off x="2369818" y="3874963"/>
            <a:ext cx="444291" cy="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원통[C] 323">
            <a:extLst>
              <a:ext uri="{FF2B5EF4-FFF2-40B4-BE49-F238E27FC236}">
                <a16:creationId xmlns="" xmlns:a16="http://schemas.microsoft.com/office/drawing/2014/main" id="{8885EC86-2A5B-DB97-DB67-2F68C7C650F4}"/>
              </a:ext>
            </a:extLst>
          </p:cNvPr>
          <p:cNvSpPr/>
          <p:nvPr/>
        </p:nvSpPr>
        <p:spPr>
          <a:xfrm>
            <a:off x="2814109" y="3664778"/>
            <a:ext cx="710932" cy="4203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 anchorCtr="0"/>
          <a:lstStyle/>
          <a:p>
            <a:pPr algn="ctr"/>
            <a:r>
              <a:rPr kumimoji="1" lang="en-US" altLang="ko-KR" sz="1100" dirty="0" smtClean="0">
                <a:latin typeface="+mn-ea"/>
              </a:rPr>
              <a:t>Maria</a:t>
            </a:r>
            <a:r>
              <a:rPr kumimoji="1" lang="en-US" altLang="ko-KR" sz="1100" dirty="0">
                <a:latin typeface="+mn-ea"/>
              </a:rPr>
              <a:t/>
            </a:r>
            <a:br>
              <a:rPr kumimoji="1" lang="en-US" altLang="ko-KR" sz="1100" dirty="0">
                <a:latin typeface="+mn-ea"/>
              </a:rPr>
            </a:br>
            <a:r>
              <a:rPr kumimoji="1" lang="en-US" altLang="ko-KR" sz="1100" dirty="0">
                <a:latin typeface="+mn-ea"/>
              </a:rPr>
              <a:t>DB</a:t>
            </a:r>
            <a:endParaRPr kumimoji="1"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634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8">
            <a:extLst>
              <a:ext uri="{FF2B5EF4-FFF2-40B4-BE49-F238E27FC236}">
                <a16:creationId xmlns="" xmlns:a16="http://schemas.microsoft.com/office/drawing/2014/main" id="{57E96BFB-8BB3-AFDD-47BA-F0B59544002E}"/>
              </a:ext>
            </a:extLst>
          </p:cNvPr>
          <p:cNvSpPr txBox="1">
            <a:spLocks/>
          </p:cNvSpPr>
          <p:nvPr/>
        </p:nvSpPr>
        <p:spPr>
          <a:xfrm>
            <a:off x="128464" y="764704"/>
            <a:ext cx="9577063" cy="1207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/>
              <a:t>기존 </a:t>
            </a:r>
            <a:r>
              <a:rPr lang="en-US" altLang="ko-KR" sz="1400" b="1" dirty="0" err="1" smtClean="0"/>
              <a:t>ModBus</a:t>
            </a:r>
            <a:r>
              <a:rPr lang="ko-KR" altLang="en-US" sz="1400" b="1" dirty="0" smtClean="0"/>
              <a:t>기반의 구성을 </a:t>
            </a:r>
            <a:r>
              <a:rPr lang="en-US" altLang="ko-KR" sz="1400" b="1" dirty="0" smtClean="0"/>
              <a:t>ROS2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ROS2</a:t>
            </a:r>
            <a:r>
              <a:rPr lang="ko-KR" altLang="en-US" sz="1400" b="1" dirty="0" smtClean="0"/>
              <a:t>에서 제공하는 </a:t>
            </a:r>
            <a:r>
              <a:rPr lang="en-US" altLang="ko-KR" sz="1400" b="1" dirty="0" smtClean="0"/>
              <a:t>DDS</a:t>
            </a:r>
            <a:r>
              <a:rPr lang="ko-KR" altLang="en-US" sz="1400" b="1" dirty="0" smtClean="0"/>
              <a:t>를 사용하면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네트워크의 구성이 단순화됨은 물론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다양한 로봇들에 대한 통합 관제가 가능해지고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소프트웨어 개발 및 유지보수가 간소화되어 비용을 절감할 수 있습니다</a:t>
            </a:r>
            <a:r>
              <a:rPr lang="en-US" altLang="ko-KR" sz="1400" b="1" dirty="0" smtClean="0"/>
              <a:t>. </a:t>
            </a:r>
            <a:endParaRPr lang="ko-KR" altLang="en-US" sz="1400" b="1" dirty="0"/>
          </a:p>
        </p:txBody>
      </p:sp>
      <p:sp>
        <p:nvSpPr>
          <p:cNvPr id="3" name="Rect 0">
            <a:extLst>
              <a:ext uri="{FF2B5EF4-FFF2-40B4-BE49-F238E27FC236}">
                <a16:creationId xmlns="" xmlns:a16="http://schemas.microsoft.com/office/drawing/2014/main" id="{8F9B0B67-6F05-5551-4E9D-700A2644B5F5}"/>
              </a:ext>
            </a:extLst>
          </p:cNvPr>
          <p:cNvSpPr>
            <a:spLocks/>
          </p:cNvSpPr>
          <p:nvPr/>
        </p:nvSpPr>
        <p:spPr>
          <a:xfrm>
            <a:off x="3890962" y="3604539"/>
            <a:ext cx="269558" cy="2376805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/>
            <a:endParaRPr lang="ko-KR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Rect 0">
            <a:extLst>
              <a:ext uri="{FF2B5EF4-FFF2-40B4-BE49-F238E27FC236}">
                <a16:creationId xmlns="" xmlns:a16="http://schemas.microsoft.com/office/drawing/2014/main" id="{A0C3FC14-4485-FFE6-324C-BF023BD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6" y="5229324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Rect 0">
            <a:extLst>
              <a:ext uri="{FF2B5EF4-FFF2-40B4-BE49-F238E27FC236}">
                <a16:creationId xmlns="" xmlns:a16="http://schemas.microsoft.com/office/drawing/2014/main" id="{3DC53140-6F27-0498-FD8D-B53FA2A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" y="2924453"/>
            <a:ext cx="320992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371FE7E-7A5E-946F-31B1-3A3CFC5E1ABC}"/>
              </a:ext>
            </a:extLst>
          </p:cNvPr>
          <p:cNvGrpSpPr>
            <a:grpSpLocks/>
          </p:cNvGrpSpPr>
          <p:nvPr/>
        </p:nvGrpSpPr>
        <p:grpSpPr bwMode="auto">
          <a:xfrm>
            <a:off x="2044381" y="3670550"/>
            <a:ext cx="387350" cy="381000"/>
            <a:chOff x="455295" y="4599940"/>
            <a:chExt cx="387350" cy="381000"/>
          </a:xfrm>
        </p:grpSpPr>
        <p:sp>
          <p:nvSpPr>
            <p:cNvPr id="7" name="Rect 0">
              <a:extLst>
                <a:ext uri="{FF2B5EF4-FFF2-40B4-BE49-F238E27FC236}">
                  <a16:creationId xmlns="" xmlns:a16="http://schemas.microsoft.com/office/drawing/2014/main" id="{12EFA559-A42D-8F87-9D40-AB6CF7A9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35" y="4773295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 </a:t>
              </a:r>
              <a:endParaRPr lang="ko-KR" altLang="en-US" sz="1200" b="1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8" name="Group 5">
              <a:extLst>
                <a:ext uri="{FF2B5EF4-FFF2-40B4-BE49-F238E27FC236}">
                  <a16:creationId xmlns="" xmlns:a16="http://schemas.microsoft.com/office/drawing/2014/main" id="{8341BEE2-0F52-58CF-6A3E-8A513718A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65" y="4836795"/>
              <a:ext cx="356870" cy="123190"/>
              <a:chOff x="469265" y="4836795"/>
              <a:chExt cx="356870" cy="123190"/>
            </a:xfrm>
          </p:grpSpPr>
          <p:sp>
            <p:nvSpPr>
              <p:cNvPr id="21" name="Rect 0">
                <a:extLst>
                  <a:ext uri="{FF2B5EF4-FFF2-40B4-BE49-F238E27FC236}">
                    <a16:creationId xmlns="" xmlns:a16="http://schemas.microsoft.com/office/drawing/2014/main" id="{B1BE06A6-1AF2-AF40-9E66-54D9563A4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65" y="483679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2" name="Rect 0">
                <a:extLst>
                  <a:ext uri="{FF2B5EF4-FFF2-40B4-BE49-F238E27FC236}">
                    <a16:creationId xmlns="" xmlns:a16="http://schemas.microsoft.com/office/drawing/2014/main" id="{469AC4A0-56FB-1EBA-7B33-7FC959BA8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" y="485711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="" xmlns:a16="http://schemas.microsoft.com/office/drawing/2014/main" id="{F051D018-847E-841D-DF45-46A404382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95" y="4902835"/>
              <a:ext cx="387350" cy="78105"/>
              <a:chOff x="455295" y="4902835"/>
              <a:chExt cx="387350" cy="78105"/>
            </a:xfrm>
          </p:grpSpPr>
          <p:sp>
            <p:nvSpPr>
              <p:cNvPr id="18" name="Rect 0">
                <a:extLst>
                  <a:ext uri="{FF2B5EF4-FFF2-40B4-BE49-F238E27FC236}">
                    <a16:creationId xmlns="" xmlns:a16="http://schemas.microsoft.com/office/drawing/2014/main" id="{0CA75A52-0234-C6AD-9786-D16E7C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" y="4902835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9" name="Rect 0">
                <a:extLst>
                  <a:ext uri="{FF2B5EF4-FFF2-40B4-BE49-F238E27FC236}">
                    <a16:creationId xmlns="" xmlns:a16="http://schemas.microsoft.com/office/drawing/2014/main" id="{2BCD6BAF-2BFE-9C86-39D9-1299AA389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520" y="491998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0" name="Rect 0">
                <a:extLst>
                  <a:ext uri="{FF2B5EF4-FFF2-40B4-BE49-F238E27FC236}">
                    <a16:creationId xmlns="" xmlns:a16="http://schemas.microsoft.com/office/drawing/2014/main" id="{743AFC74-6B1A-3982-AD95-410FBFA05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680" y="491998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10" name="Group 5">
              <a:extLst>
                <a:ext uri="{FF2B5EF4-FFF2-40B4-BE49-F238E27FC236}">
                  <a16:creationId xmlns="" xmlns:a16="http://schemas.microsoft.com/office/drawing/2014/main" id="{B2BE7220-95ED-60DE-6A79-FA63C48EC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525" y="4599940"/>
              <a:ext cx="260985" cy="236220"/>
              <a:chOff x="517525" y="4599940"/>
              <a:chExt cx="260985" cy="236220"/>
            </a:xfrm>
          </p:grpSpPr>
          <p:sp>
            <p:nvSpPr>
              <p:cNvPr id="11" name="Rect 0">
                <a:extLst>
                  <a:ext uri="{FF2B5EF4-FFF2-40B4-BE49-F238E27FC236}">
                    <a16:creationId xmlns="" xmlns:a16="http://schemas.microsoft.com/office/drawing/2014/main" id="{17753339-577D-8D50-8517-6C73725A4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25" y="4599940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2" name="Rect 0">
                <a:extLst>
                  <a:ext uri="{FF2B5EF4-FFF2-40B4-BE49-F238E27FC236}">
                    <a16:creationId xmlns="" xmlns:a16="http://schemas.microsoft.com/office/drawing/2014/main" id="{3DB9E4CD-F63E-11DE-23AE-23C75E1A4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05" y="461835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3" name="Rect 0">
                <a:extLst>
                  <a:ext uri="{FF2B5EF4-FFF2-40B4-BE49-F238E27FC236}">
                    <a16:creationId xmlns="" xmlns:a16="http://schemas.microsoft.com/office/drawing/2014/main" id="{B324EB50-E707-37D9-02E3-7CBBCC5E8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440" y="461835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4" name="Rect 0">
                <a:extLst>
                  <a:ext uri="{FF2B5EF4-FFF2-40B4-BE49-F238E27FC236}">
                    <a16:creationId xmlns="" xmlns:a16="http://schemas.microsoft.com/office/drawing/2014/main" id="{DF8B3CC3-ACE3-EBEC-32EF-6CEBEB192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060" y="4628515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5" name="Rect 0">
                <a:extLst>
                  <a:ext uri="{FF2B5EF4-FFF2-40B4-BE49-F238E27FC236}">
                    <a16:creationId xmlns="" xmlns:a16="http://schemas.microsoft.com/office/drawing/2014/main" id="{5728BD98-668B-2C42-D165-BBA5912EC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220" y="47148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6" name="Rect 0">
                <a:extLst>
                  <a:ext uri="{FF2B5EF4-FFF2-40B4-BE49-F238E27FC236}">
                    <a16:creationId xmlns="" xmlns:a16="http://schemas.microsoft.com/office/drawing/2014/main" id="{6CDBA29A-4B85-9652-9830-518CCBFA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5043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7" name="Rect 0">
                <a:extLst>
                  <a:ext uri="{FF2B5EF4-FFF2-40B4-BE49-F238E27FC236}">
                    <a16:creationId xmlns="" xmlns:a16="http://schemas.microsoft.com/office/drawing/2014/main" id="{B96C6588-A69F-F9F4-C927-B8C0C21A9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330" y="478472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23" name="Rect 0">
            <a:extLst>
              <a:ext uri="{FF2B5EF4-FFF2-40B4-BE49-F238E27FC236}">
                <a16:creationId xmlns="" xmlns:a16="http://schemas.microsoft.com/office/drawing/2014/main" id="{B9EB9E2D-120B-C5E3-2AE8-419D496A9035}"/>
              </a:ext>
            </a:extLst>
          </p:cNvPr>
          <p:cNvSpPr>
            <a:spLocks/>
          </p:cNvSpPr>
          <p:nvPr/>
        </p:nvSpPr>
        <p:spPr>
          <a:xfrm>
            <a:off x="598487" y="4723228"/>
            <a:ext cx="3099435" cy="1725930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Rect 0">
            <a:extLst>
              <a:ext uri="{FF2B5EF4-FFF2-40B4-BE49-F238E27FC236}">
                <a16:creationId xmlns="" xmlns:a16="http://schemas.microsoft.com/office/drawing/2014/main" id="{5D11E458-B0DA-2E50-B14C-0751E884E560}"/>
              </a:ext>
            </a:extLst>
          </p:cNvPr>
          <p:cNvSpPr txBox="1">
            <a:spLocks/>
          </p:cNvSpPr>
          <p:nvPr/>
        </p:nvSpPr>
        <p:spPr bwMode="auto">
          <a:xfrm>
            <a:off x="556804" y="2933800"/>
            <a:ext cx="31932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AS-IS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25" name="Group 5">
            <a:extLst>
              <a:ext uri="{FF2B5EF4-FFF2-40B4-BE49-F238E27FC236}">
                <a16:creationId xmlns="" xmlns:a16="http://schemas.microsoft.com/office/drawing/2014/main" id="{BD14CC74-A9F4-40DF-8F9B-6667573380E2}"/>
              </a:ext>
            </a:extLst>
          </p:cNvPr>
          <p:cNvGrpSpPr>
            <a:grpSpLocks/>
          </p:cNvGrpSpPr>
          <p:nvPr/>
        </p:nvGrpSpPr>
        <p:grpSpPr>
          <a:xfrm>
            <a:off x="6457632" y="1700808"/>
            <a:ext cx="681039" cy="792480"/>
            <a:chOff x="5377815" y="1777365"/>
            <a:chExt cx="681039" cy="792480"/>
          </a:xfrm>
        </p:grpSpPr>
        <p:pic>
          <p:nvPicPr>
            <p:cNvPr id="26" name="Picture " descr="C:/Users/silve/AppData/Roaming/PolarisOffice/ETemp/31056_23462360/image6.png">
              <a:extLst>
                <a:ext uri="{FF2B5EF4-FFF2-40B4-BE49-F238E27FC236}">
                  <a16:creationId xmlns="" xmlns:a16="http://schemas.microsoft.com/office/drawing/2014/main" id="{559E4C2F-01D9-C768-BA80-5E59398387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542280" y="202247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27" name="Rect 0">
              <a:extLst>
                <a:ext uri="{FF2B5EF4-FFF2-40B4-BE49-F238E27FC236}">
                  <a16:creationId xmlns="" xmlns:a16="http://schemas.microsoft.com/office/drawing/2014/main" id="{767B8862-ED9B-55A0-3477-84345B8700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80674" y="178736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>
                  <a:solidFill>
                    <a:schemeClr val="bg1"/>
                  </a:solidFill>
                </a:rPr>
                <a:t>RCS</a:t>
              </a:r>
              <a:endParaRPr lang="ko-KR" altLang="en-US" sz="1000" b="1">
                <a:solidFill>
                  <a:schemeClr val="bg1"/>
                </a:solidFill>
              </a:endParaRPr>
            </a:p>
          </p:txBody>
        </p:sp>
        <p:sp>
          <p:nvSpPr>
            <p:cNvPr id="28" name="Rect 0">
              <a:extLst>
                <a:ext uri="{FF2B5EF4-FFF2-40B4-BE49-F238E27FC236}">
                  <a16:creationId xmlns="" xmlns:a16="http://schemas.microsoft.com/office/drawing/2014/main" id="{7CA93B1B-F542-D28E-A82B-79C2113F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815" y="177736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 0">
            <a:extLst>
              <a:ext uri="{FF2B5EF4-FFF2-40B4-BE49-F238E27FC236}">
                <a16:creationId xmlns="" xmlns:a16="http://schemas.microsoft.com/office/drawing/2014/main" id="{D5E0C6D1-424F-AA85-0928-82CBB8BB6968}"/>
              </a:ext>
            </a:extLst>
          </p:cNvPr>
          <p:cNvSpPr>
            <a:spLocks/>
          </p:cNvSpPr>
          <p:nvPr/>
        </p:nvSpPr>
        <p:spPr bwMode="auto">
          <a:xfrm>
            <a:off x="1847659" y="2589174"/>
            <a:ext cx="791909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chemeClr val="accent2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 dirty="0" err="1" smtClean="0">
                <a:solidFill>
                  <a:schemeClr val="bg1"/>
                </a:solidFill>
                <a:latin typeface="+mn-ea"/>
                <a:cs typeface="Arial" charset="0"/>
              </a:rPr>
              <a:t>ModBus</a:t>
            </a:r>
            <a:endParaRPr lang="ko-KR" altLang="en-US" sz="800" b="1" dirty="0">
              <a:solidFill>
                <a:schemeClr val="bg1"/>
              </a:solidFill>
              <a:latin typeface="+mn-ea"/>
              <a:cs typeface="Arial" charset="0"/>
            </a:endParaRPr>
          </a:p>
        </p:txBody>
      </p:sp>
      <p:sp>
        <p:nvSpPr>
          <p:cNvPr id="30" name="Rect 0">
            <a:extLst>
              <a:ext uri="{FF2B5EF4-FFF2-40B4-BE49-F238E27FC236}">
                <a16:creationId xmlns="" xmlns:a16="http://schemas.microsoft.com/office/drawing/2014/main" id="{98935382-B365-7484-D1E2-AF9741B0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" y="6175474"/>
            <a:ext cx="511175" cy="26225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ctr" anchorCtr="0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1" name="Rect 0">
            <a:extLst>
              <a:ext uri="{FF2B5EF4-FFF2-40B4-BE49-F238E27FC236}">
                <a16:creationId xmlns="" xmlns:a16="http://schemas.microsoft.com/office/drawing/2014/main" id="{849DAA5F-2132-4084-45E8-6C26B2B31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131" y="617928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Gripper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2" name="Picture " descr="C:/Users/silve/AppData/Roaming/PolarisOffice/ETemp/31056_23462360/image7.png">
            <a:extLst>
              <a:ext uri="{FF2B5EF4-FFF2-40B4-BE49-F238E27FC236}">
                <a16:creationId xmlns="" xmlns:a16="http://schemas.microsoft.com/office/drawing/2014/main" id="{ECBBEC4B-86D4-9316-108C-670692297B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97" y="5716368"/>
            <a:ext cx="462915" cy="438150"/>
          </a:xfrm>
          <a:prstGeom prst="rect">
            <a:avLst/>
          </a:prstGeom>
          <a:noFill/>
        </p:spPr>
      </p:pic>
      <p:pic>
        <p:nvPicPr>
          <p:cNvPr id="33" name="Picture " descr="C:/Users/silve/AppData/Roaming/PolarisOffice/ETemp/31056_23462360/image8.png">
            <a:extLst>
              <a:ext uri="{FF2B5EF4-FFF2-40B4-BE49-F238E27FC236}">
                <a16:creationId xmlns="" xmlns:a16="http://schemas.microsoft.com/office/drawing/2014/main" id="{C68D8E44-C225-51A1-40A2-71FF837F2B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97" y="5788759"/>
            <a:ext cx="323215" cy="311785"/>
          </a:xfrm>
          <a:prstGeom prst="rect">
            <a:avLst/>
          </a:prstGeom>
          <a:noFill/>
        </p:spPr>
      </p:pic>
      <p:pic>
        <p:nvPicPr>
          <p:cNvPr id="34" name="Picture " descr="C:/Users/silve/AppData/Roaming/PolarisOffice/ETemp/31056_23462360/image9.jpeg">
            <a:extLst>
              <a:ext uri="{FF2B5EF4-FFF2-40B4-BE49-F238E27FC236}">
                <a16:creationId xmlns="" xmlns:a16="http://schemas.microsoft.com/office/drawing/2014/main" id="{1BE03F3D-232A-ADE3-2653-FA96CEB2F1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15196" y="5710018"/>
            <a:ext cx="671830" cy="515620"/>
          </a:xfrm>
          <a:prstGeom prst="rect">
            <a:avLst/>
          </a:prstGeom>
          <a:noFill/>
        </p:spPr>
      </p:pic>
      <p:sp>
        <p:nvSpPr>
          <p:cNvPr id="35" name="Rect 0">
            <a:extLst>
              <a:ext uri="{FF2B5EF4-FFF2-40B4-BE49-F238E27FC236}">
                <a16:creationId xmlns="" xmlns:a16="http://schemas.microsoft.com/office/drawing/2014/main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656" y="617928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MiR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6" name="Picture " descr="C:/Users/silve/AppData/Roaming/PolarisOffice/ETemp/31056_23462360/image10.png">
            <a:extLst>
              <a:ext uri="{FF2B5EF4-FFF2-40B4-BE49-F238E27FC236}">
                <a16:creationId xmlns="" xmlns:a16="http://schemas.microsoft.com/office/drawing/2014/main" id="{81D5F6C8-74E7-4975-04B7-317E1F834E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72" y="5783679"/>
            <a:ext cx="436245" cy="304165"/>
          </a:xfrm>
          <a:prstGeom prst="rect">
            <a:avLst/>
          </a:prstGeom>
          <a:noFill/>
        </p:spPr>
      </p:pic>
      <p:sp>
        <p:nvSpPr>
          <p:cNvPr id="37" name="Rect 0">
            <a:extLst>
              <a:ext uri="{FF2B5EF4-FFF2-40B4-BE49-F238E27FC236}">
                <a16:creationId xmlns="" xmlns:a16="http://schemas.microsoft.com/office/drawing/2014/main" id="{7653FA0D-49BF-35EB-811D-7181C354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321" y="617928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rgbClr val="000000"/>
                </a:solidFill>
                <a:latin typeface="+mn-ea"/>
              </a:rPr>
              <a:t>Vision</a:t>
            </a:r>
            <a:endParaRPr lang="ko-KR" altLang="en-US" sz="105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8" name="Rect 0">
            <a:extLst>
              <a:ext uri="{FF2B5EF4-FFF2-40B4-BE49-F238E27FC236}">
                <a16:creationId xmlns="" xmlns:a16="http://schemas.microsoft.com/office/drawing/2014/main" id="{7CE83D83-67D5-DFE8-C4E3-9540E28E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501" y="5229324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MOXA I/O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Rect 0">
            <a:extLst>
              <a:ext uri="{FF2B5EF4-FFF2-40B4-BE49-F238E27FC236}">
                <a16:creationId xmlns="" xmlns:a16="http://schemas.microsoft.com/office/drawing/2014/main" id="{10B569C5-0E83-2586-9BAC-C5BBBD5A2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541" y="6037678"/>
            <a:ext cx="942340" cy="415498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Inner Device I/O </a:t>
            </a:r>
            <a:r>
              <a:rPr lang="en-US" altLang="ko-KR" sz="1050" dirty="0" err="1">
                <a:solidFill>
                  <a:srgbClr val="000000"/>
                </a:solidFill>
                <a:latin typeface="+mn-ea"/>
              </a:rPr>
              <a:t>Controll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Rect 0">
            <a:extLst>
              <a:ext uri="{FF2B5EF4-FFF2-40B4-BE49-F238E27FC236}">
                <a16:creationId xmlns="" xmlns:a16="http://schemas.microsoft.com/office/drawing/2014/main" id="{9EC9008F-388C-1AB9-A2CB-BCC900106A92}"/>
              </a:ext>
            </a:extLst>
          </p:cNvPr>
          <p:cNvSpPr>
            <a:spLocks/>
          </p:cNvSpPr>
          <p:nvPr/>
        </p:nvSpPr>
        <p:spPr>
          <a:xfrm rot="5400000" flipH="1" flipV="1">
            <a:off x="687704" y="5192492"/>
            <a:ext cx="759143" cy="290513"/>
          </a:xfrm>
          <a:prstGeom prst="bentConnector4">
            <a:avLst>
              <a:gd name="adj1" fmla="val 15045"/>
              <a:gd name="adj2" fmla="val 144401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1" name="Rect 0">
            <a:extLst>
              <a:ext uri="{FF2B5EF4-FFF2-40B4-BE49-F238E27FC236}">
                <a16:creationId xmlns="" xmlns:a16="http://schemas.microsoft.com/office/drawing/2014/main" id="{DBAC86E8-0198-AF8F-AF60-1492306C5235}"/>
              </a:ext>
            </a:extLst>
          </p:cNvPr>
          <p:cNvSpPr>
            <a:spLocks/>
          </p:cNvSpPr>
          <p:nvPr/>
        </p:nvSpPr>
        <p:spPr>
          <a:xfrm rot="16200000" flipV="1">
            <a:off x="933288" y="5239007"/>
            <a:ext cx="830263" cy="271778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42" name="Rect 0">
            <a:extLst>
              <a:ext uri="{FF2B5EF4-FFF2-40B4-BE49-F238E27FC236}">
                <a16:creationId xmlns="" xmlns:a16="http://schemas.microsoft.com/office/drawing/2014/main" id="{8DE7B73E-EF5E-0122-A05C-018DCDC085B4}"/>
              </a:ext>
            </a:extLst>
          </p:cNvPr>
          <p:cNvCxnSpPr/>
          <p:nvPr/>
        </p:nvCxnSpPr>
        <p:spPr>
          <a:xfrm>
            <a:off x="3285172" y="4450813"/>
            <a:ext cx="635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>
            <a:extLst>
              <a:ext uri="{FF2B5EF4-FFF2-40B4-BE49-F238E27FC236}">
                <a16:creationId xmlns="" xmlns:a16="http://schemas.microsoft.com/office/drawing/2014/main" id="{7EB8BCA5-673B-F064-3F4E-4354E858C6C3}"/>
              </a:ext>
            </a:extLst>
          </p:cNvPr>
          <p:cNvSpPr>
            <a:spLocks/>
          </p:cNvSpPr>
          <p:nvPr/>
        </p:nvSpPr>
        <p:spPr>
          <a:xfrm rot="16200000" flipV="1">
            <a:off x="1144586" y="5026123"/>
            <a:ext cx="826453" cy="690563"/>
          </a:xfrm>
          <a:prstGeom prst="bentConnector2">
            <a:avLst/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44" name="Rect 0">
            <a:extLst>
              <a:ext uri="{FF2B5EF4-FFF2-40B4-BE49-F238E27FC236}">
                <a16:creationId xmlns="" xmlns:a16="http://schemas.microsoft.com/office/drawing/2014/main" id="{E749B2BE-6492-0BCF-C15B-15FD9D70CD5D}"/>
              </a:ext>
            </a:extLst>
          </p:cNvPr>
          <p:cNvCxnSpPr>
            <a:endCxn id="34" idx="0"/>
          </p:cNvCxnSpPr>
          <p:nvPr/>
        </p:nvCxnSpPr>
        <p:spPr>
          <a:xfrm>
            <a:off x="2551111" y="4420333"/>
            <a:ext cx="0" cy="1289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t 0">
            <a:extLst>
              <a:ext uri="{FF2B5EF4-FFF2-40B4-BE49-F238E27FC236}">
                <a16:creationId xmlns="" xmlns:a16="http://schemas.microsoft.com/office/drawing/2014/main" id="{A073E8BC-C2CF-D825-6D0E-A1E3A67D5DD5}"/>
              </a:ext>
            </a:extLst>
          </p:cNvPr>
          <p:cNvCxnSpPr/>
          <p:nvPr/>
        </p:nvCxnSpPr>
        <p:spPr>
          <a:xfrm>
            <a:off x="917257" y="4450813"/>
            <a:ext cx="635" cy="4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 0">
            <a:extLst>
              <a:ext uri="{FF2B5EF4-FFF2-40B4-BE49-F238E27FC236}">
                <a16:creationId xmlns="" xmlns:a16="http://schemas.microsoft.com/office/drawing/2014/main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2597942" y="5413314"/>
            <a:ext cx="1147764" cy="226696"/>
          </a:xfrm>
          <a:prstGeom prst="bentConnector4">
            <a:avLst>
              <a:gd name="adj1" fmla="val 22920"/>
              <a:gd name="adj2" fmla="val 185663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47" name="Rect 0">
            <a:extLst>
              <a:ext uri="{FF2B5EF4-FFF2-40B4-BE49-F238E27FC236}">
                <a16:creationId xmlns="" xmlns:a16="http://schemas.microsoft.com/office/drawing/2014/main" id="{8F07008B-F4CC-6E25-BBFE-BD6E61FFF367}"/>
              </a:ext>
            </a:extLst>
          </p:cNvPr>
          <p:cNvSpPr>
            <a:spLocks/>
          </p:cNvSpPr>
          <p:nvPr/>
        </p:nvSpPr>
        <p:spPr bwMode="auto">
          <a:xfrm>
            <a:off x="598487" y="4307304"/>
            <a:ext cx="3099435" cy="236855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txBody>
          <a:bodyPr vert="horz" wrap="none" lIns="71755" tIns="71755" rIns="71755" bIns="71755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defRPr/>
            </a:pPr>
            <a:r>
              <a:rPr lang="en-US" altLang="ko-KR" sz="800" b="1">
                <a:solidFill>
                  <a:srgbClr val="000000"/>
                </a:solidFill>
                <a:latin typeface="+mn-ea"/>
                <a:cs typeface="Arial" charset="0"/>
              </a:rPr>
              <a:t>ModBus</a:t>
            </a:r>
            <a:endParaRPr lang="ko-KR" altLang="en-US" sz="800" b="1">
              <a:solidFill>
                <a:srgbClr val="000000"/>
              </a:solidFill>
              <a:latin typeface="+mn-ea"/>
              <a:cs typeface="Arial" charset="0"/>
            </a:endParaRPr>
          </a:p>
        </p:txBody>
      </p:sp>
      <p:sp>
        <p:nvSpPr>
          <p:cNvPr id="48" name="도형 45">
            <a:extLst>
              <a:ext uri="{FF2B5EF4-FFF2-40B4-BE49-F238E27FC236}">
                <a16:creationId xmlns="" xmlns:a16="http://schemas.microsoft.com/office/drawing/2014/main" id="{0F01023D-79B2-0396-7AD1-A8A1AB04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627" y="2917468"/>
            <a:ext cx="5078095" cy="35610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vert="horz" wrap="none" lIns="91440" tIns="45720" rIns="91440" bIns="45720" numCol="1" anchor="t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" name="도형 80">
            <a:extLst>
              <a:ext uri="{FF2B5EF4-FFF2-40B4-BE49-F238E27FC236}">
                <a16:creationId xmlns="" xmlns:a16="http://schemas.microsoft.com/office/drawing/2014/main" id="{66EE99EB-7357-B4A8-2481-E455CB379982}"/>
              </a:ext>
            </a:extLst>
          </p:cNvPr>
          <p:cNvSpPr>
            <a:spLocks/>
          </p:cNvSpPr>
          <p:nvPr/>
        </p:nvSpPr>
        <p:spPr>
          <a:xfrm>
            <a:off x="4313552" y="4214324"/>
            <a:ext cx="4982210" cy="2224731"/>
          </a:xfrm>
          <a:prstGeom prst="rect">
            <a:avLst/>
          </a:prstGeom>
          <a:noFill/>
          <a:ln w="317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0" name="텍스트 상자 81">
            <a:extLst>
              <a:ext uri="{FF2B5EF4-FFF2-40B4-BE49-F238E27FC236}">
                <a16:creationId xmlns="" xmlns:a16="http://schemas.microsoft.com/office/drawing/2014/main" id="{A880B6DF-3391-C579-D8BB-E1B1EEFEFC68}"/>
              </a:ext>
            </a:extLst>
          </p:cNvPr>
          <p:cNvSpPr txBox="1">
            <a:spLocks/>
          </p:cNvSpPr>
          <p:nvPr/>
        </p:nvSpPr>
        <p:spPr bwMode="auto">
          <a:xfrm>
            <a:off x="4260384" y="2926814"/>
            <a:ext cx="50652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ko-KR" b="1" dirty="0">
                <a:solidFill>
                  <a:srgbClr val="C00000"/>
                </a:solidFill>
                <a:latin typeface="+mn-ea"/>
              </a:rPr>
              <a:t>TO</a:t>
            </a:r>
            <a:r>
              <a:rPr lang="en-US" altLang="ko-KR" b="1" dirty="0">
                <a:solidFill>
                  <a:srgbClr val="C00000"/>
                </a:solidFill>
                <a:latin typeface="+mn-ea"/>
              </a:rPr>
              <a:t>-</a:t>
            </a:r>
            <a:r>
              <a:rPr lang="ko-KR" altLang="ko-KR" b="1" dirty="0">
                <a:solidFill>
                  <a:srgbClr val="C00000"/>
                </a:solidFill>
                <a:latin typeface="+mn-ea"/>
              </a:rPr>
              <a:t>BE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51" name="그룹 130">
            <a:extLst>
              <a:ext uri="{FF2B5EF4-FFF2-40B4-BE49-F238E27FC236}">
                <a16:creationId xmlns="" xmlns:a16="http://schemas.microsoft.com/office/drawing/2014/main" id="{EDC83DEE-C513-60F6-15A0-F01762B04D63}"/>
              </a:ext>
            </a:extLst>
          </p:cNvPr>
          <p:cNvGrpSpPr>
            <a:grpSpLocks/>
          </p:cNvGrpSpPr>
          <p:nvPr/>
        </p:nvGrpSpPr>
        <p:grpSpPr>
          <a:xfrm>
            <a:off x="5289707" y="5712558"/>
            <a:ext cx="634841" cy="689937"/>
            <a:chOff x="4621530" y="5057140"/>
            <a:chExt cx="634841" cy="689937"/>
          </a:xfrm>
        </p:grpSpPr>
        <p:sp>
          <p:nvSpPr>
            <p:cNvPr id="52" name="텍스트 상자 82">
              <a:extLst>
                <a:ext uri="{FF2B5EF4-FFF2-40B4-BE49-F238E27FC236}">
                  <a16:creationId xmlns="" xmlns:a16="http://schemas.microsoft.com/office/drawing/2014/main" id="{56F644C7-C8A1-769E-4AC6-922932F38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530" y="5516245"/>
              <a:ext cx="634841" cy="230832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UR-10e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  <p:pic>
          <p:nvPicPr>
            <p:cNvPr id="53" name="그림 85" descr="C:/Users/silve/AppData/Roaming/PolarisOffice/ETemp/31056_23462360/image7.png">
              <a:extLst>
                <a:ext uri="{FF2B5EF4-FFF2-40B4-BE49-F238E27FC236}">
                  <a16:creationId xmlns="" xmlns:a16="http://schemas.microsoft.com/office/drawing/2014/main" id="{D78949D1-6784-94CD-ED1C-9906B7219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7493" y="5057140"/>
              <a:ext cx="462915" cy="438150"/>
            </a:xfrm>
            <a:prstGeom prst="rect">
              <a:avLst/>
            </a:prstGeom>
            <a:noFill/>
          </p:spPr>
        </p:pic>
      </p:grpSp>
      <p:grpSp>
        <p:nvGrpSpPr>
          <p:cNvPr id="54" name="그룹 131">
            <a:extLst>
              <a:ext uri="{FF2B5EF4-FFF2-40B4-BE49-F238E27FC236}">
                <a16:creationId xmlns="" xmlns:a16="http://schemas.microsoft.com/office/drawing/2014/main" id="{E7460A46-3E19-AA70-E073-6252C98633A3}"/>
              </a:ext>
            </a:extLst>
          </p:cNvPr>
          <p:cNvGrpSpPr>
            <a:grpSpLocks/>
          </p:cNvGrpSpPr>
          <p:nvPr/>
        </p:nvGrpSpPr>
        <p:grpSpPr>
          <a:xfrm>
            <a:off x="6078615" y="5787488"/>
            <a:ext cx="581265" cy="621357"/>
            <a:chOff x="5652769" y="5123180"/>
            <a:chExt cx="581265" cy="621357"/>
          </a:xfrm>
        </p:grpSpPr>
        <p:sp>
          <p:nvSpPr>
            <p:cNvPr id="55" name="텍스트 상자 83">
              <a:extLst>
                <a:ext uri="{FF2B5EF4-FFF2-40B4-BE49-F238E27FC236}">
                  <a16:creationId xmlns="" xmlns:a16="http://schemas.microsoft.com/office/drawing/2014/main" id="{4D17DC3E-73BB-AF7F-7424-DEC37A4BA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769" y="5513705"/>
              <a:ext cx="581265" cy="230832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Gripper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  <p:pic>
          <p:nvPicPr>
            <p:cNvPr id="56" name="그림 86" descr="C:/Users/silve/AppData/Roaming/PolarisOffice/ETemp/31056_23462360/image8.png">
              <a:extLst>
                <a:ext uri="{FF2B5EF4-FFF2-40B4-BE49-F238E27FC236}">
                  <a16:creationId xmlns="" xmlns:a16="http://schemas.microsoft.com/office/drawing/2014/main" id="{819EBD2B-58E1-6D7A-F13B-A2C50DF69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794" y="5123180"/>
              <a:ext cx="323215" cy="311785"/>
            </a:xfrm>
            <a:prstGeom prst="rect">
              <a:avLst/>
            </a:prstGeom>
            <a:noFill/>
          </p:spPr>
        </p:pic>
      </p:grpSp>
      <p:grpSp>
        <p:nvGrpSpPr>
          <p:cNvPr id="57" name="그룹 133">
            <a:extLst>
              <a:ext uri="{FF2B5EF4-FFF2-40B4-BE49-F238E27FC236}">
                <a16:creationId xmlns="" xmlns:a16="http://schemas.microsoft.com/office/drawing/2014/main" id="{3B16F95D-0996-09D5-04B3-B5366876F875}"/>
              </a:ext>
            </a:extLst>
          </p:cNvPr>
          <p:cNvGrpSpPr>
            <a:grpSpLocks/>
          </p:cNvGrpSpPr>
          <p:nvPr/>
        </p:nvGrpSpPr>
        <p:grpSpPr>
          <a:xfrm>
            <a:off x="7635556" y="5727529"/>
            <a:ext cx="676910" cy="695960"/>
            <a:chOff x="7232650" y="5074920"/>
            <a:chExt cx="676910" cy="695960"/>
          </a:xfrm>
        </p:grpSpPr>
        <p:pic>
          <p:nvPicPr>
            <p:cNvPr id="58" name="그림 87" descr="C:/Users/silve/AppData/Roaming/PolarisOffice/ETemp/31056_23462360/image9.jpeg">
              <a:extLst>
                <a:ext uri="{FF2B5EF4-FFF2-40B4-BE49-F238E27FC236}">
                  <a16:creationId xmlns="" xmlns:a16="http://schemas.microsoft.com/office/drawing/2014/main" id="{A5176B6A-0D10-7BCA-E0B2-E5018122E8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35190" y="5074920"/>
              <a:ext cx="671830" cy="515620"/>
            </a:xfrm>
            <a:prstGeom prst="rect">
              <a:avLst/>
            </a:prstGeom>
            <a:noFill/>
          </p:spPr>
        </p:pic>
        <p:sp>
          <p:nvSpPr>
            <p:cNvPr id="59" name="텍스트 상자 88">
              <a:extLst>
                <a:ext uri="{FF2B5EF4-FFF2-40B4-BE49-F238E27FC236}">
                  <a16:creationId xmlns="" xmlns:a16="http://schemas.microsoft.com/office/drawing/2014/main" id="{6B5690F5-EEBD-F542-A1A3-528DFCE64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650" y="5540375"/>
              <a:ext cx="676910" cy="2305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MIR250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60" name="그룹 132">
            <a:extLst>
              <a:ext uri="{FF2B5EF4-FFF2-40B4-BE49-F238E27FC236}">
                <a16:creationId xmlns="" xmlns:a16="http://schemas.microsoft.com/office/drawing/2014/main" id="{F966FBBD-5F7F-25B2-6CA1-F4EA254B3691}"/>
              </a:ext>
            </a:extLst>
          </p:cNvPr>
          <p:cNvGrpSpPr>
            <a:grpSpLocks/>
          </p:cNvGrpSpPr>
          <p:nvPr/>
        </p:nvGrpSpPr>
        <p:grpSpPr>
          <a:xfrm>
            <a:off x="6891814" y="5852421"/>
            <a:ext cx="501334" cy="572770"/>
            <a:chOff x="6493510" y="5136515"/>
            <a:chExt cx="501334" cy="572770"/>
          </a:xfrm>
        </p:grpSpPr>
        <p:pic>
          <p:nvPicPr>
            <p:cNvPr id="61" name="그림 89" descr="C:/Users/silve/AppData/Roaming/PolarisOffice/ETemp/31056_23462360/image10.png">
              <a:extLst>
                <a:ext uri="{FF2B5EF4-FFF2-40B4-BE49-F238E27FC236}">
                  <a16:creationId xmlns="" xmlns:a16="http://schemas.microsoft.com/office/drawing/2014/main" id="{2F4993A0-89AF-975B-6526-527391E4E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770" y="5136515"/>
              <a:ext cx="436245" cy="304165"/>
            </a:xfrm>
            <a:prstGeom prst="rect">
              <a:avLst/>
            </a:prstGeom>
            <a:noFill/>
          </p:spPr>
        </p:pic>
        <p:sp>
          <p:nvSpPr>
            <p:cNvPr id="62" name="텍스트 상자 90">
              <a:extLst>
                <a:ext uri="{FF2B5EF4-FFF2-40B4-BE49-F238E27FC236}">
                  <a16:creationId xmlns="" xmlns:a16="http://schemas.microsoft.com/office/drawing/2014/main" id="{862C31C9-0CBF-782A-1A21-DB69DBE96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3510" y="5478780"/>
              <a:ext cx="501334" cy="230505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Vision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63" name="도형 116">
            <a:extLst>
              <a:ext uri="{FF2B5EF4-FFF2-40B4-BE49-F238E27FC236}">
                <a16:creationId xmlns="" xmlns:a16="http://schemas.microsoft.com/office/drawing/2014/main" id="{64A2D583-126E-9D76-0FBC-923033252252}"/>
              </a:ext>
            </a:extLst>
          </p:cNvPr>
          <p:cNvCxnSpPr>
            <a:stCxn id="72" idx="4"/>
          </p:cNvCxnSpPr>
          <p:nvPr/>
        </p:nvCxnSpPr>
        <p:spPr>
          <a:xfrm>
            <a:off x="5882321" y="3735359"/>
            <a:ext cx="0" cy="26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128">
            <a:extLst>
              <a:ext uri="{FF2B5EF4-FFF2-40B4-BE49-F238E27FC236}">
                <a16:creationId xmlns="" xmlns:a16="http://schemas.microsoft.com/office/drawing/2014/main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7596187" y="4564075"/>
            <a:ext cx="772795" cy="2787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 dirty="0">
                <a:solidFill>
                  <a:schemeClr val="tx1"/>
                </a:solidFill>
                <a:latin typeface="+mn-ea"/>
              </a:rPr>
              <a:t>MIR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b="1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b="1" dirty="0" smtClean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도형 129">
            <a:extLst>
              <a:ext uri="{FF2B5EF4-FFF2-40B4-BE49-F238E27FC236}">
                <a16:creationId xmlns="" xmlns:a16="http://schemas.microsoft.com/office/drawing/2014/main" id="{B68F5825-8798-AC6C-A16E-AD7E1D994513}"/>
              </a:ext>
            </a:extLst>
          </p:cNvPr>
          <p:cNvSpPr>
            <a:spLocks/>
          </p:cNvSpPr>
          <p:nvPr/>
        </p:nvSpPr>
        <p:spPr>
          <a:xfrm>
            <a:off x="8479472" y="4564075"/>
            <a:ext cx="772795" cy="2787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b="1" dirty="0">
                <a:solidFill>
                  <a:schemeClr val="tx1"/>
                </a:solidFill>
                <a:latin typeface="+mn-ea"/>
              </a:rPr>
              <a:t>I/O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b="1" dirty="0" smtClean="0">
                <a:solidFill>
                  <a:schemeClr val="tx1"/>
                </a:solidFill>
                <a:latin typeface="+mn-ea"/>
              </a:rPr>
              <a:t>Controller Process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6" name="그룹 153">
            <a:extLst>
              <a:ext uri="{FF2B5EF4-FFF2-40B4-BE49-F238E27FC236}">
                <a16:creationId xmlns="" xmlns:a16="http://schemas.microsoft.com/office/drawing/2014/main" id="{A8CC097D-8253-9B7E-8952-5CD362455320}"/>
              </a:ext>
            </a:extLst>
          </p:cNvPr>
          <p:cNvGrpSpPr>
            <a:grpSpLocks/>
          </p:cNvGrpSpPr>
          <p:nvPr/>
        </p:nvGrpSpPr>
        <p:grpSpPr>
          <a:xfrm>
            <a:off x="8422002" y="5660229"/>
            <a:ext cx="942340" cy="765338"/>
            <a:chOff x="7960676" y="5120640"/>
            <a:chExt cx="942340" cy="793253"/>
          </a:xfrm>
        </p:grpSpPr>
        <p:sp>
          <p:nvSpPr>
            <p:cNvPr id="67" name="텍스트 상자 109">
              <a:extLst>
                <a:ext uri="{FF2B5EF4-FFF2-40B4-BE49-F238E27FC236}">
                  <a16:creationId xmlns="" xmlns:a16="http://schemas.microsoft.com/office/drawing/2014/main" id="{23DDBC10-93F7-6435-C960-73DF217E2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676" y="5531090"/>
              <a:ext cx="942340" cy="382803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rgbClr val="000000"/>
                  </a:solidFill>
                  <a:latin typeface="+mn-ea"/>
                </a:rPr>
                <a:t>Inner Device I/O </a:t>
              </a:r>
              <a:r>
                <a:rPr lang="en-US" altLang="ko-KR" sz="900" dirty="0" err="1">
                  <a:solidFill>
                    <a:srgbClr val="000000"/>
                  </a:solidFill>
                  <a:latin typeface="+mn-ea"/>
                </a:rPr>
                <a:t>Controll</a:t>
              </a:r>
              <a:r>
                <a:rPr lang="ko-KR" altLang="ko-KR" sz="900" dirty="0" smtClean="0">
                  <a:solidFill>
                    <a:srgbClr val="000000"/>
                  </a:solidFill>
                  <a:latin typeface="+mn-ea"/>
                </a:rPr>
                <a:t>er</a:t>
              </a:r>
              <a:endParaRPr lang="ko-KR" altLang="en-US" sz="900" dirty="0">
                <a:solidFill>
                  <a:srgbClr val="000000"/>
                </a:solidFill>
                <a:latin typeface="+mn-ea"/>
              </a:endParaRPr>
            </a:p>
          </p:txBody>
        </p:sp>
        <p:pic>
          <p:nvPicPr>
            <p:cNvPr id="68" name="그림 134">
              <a:extLst>
                <a:ext uri="{FF2B5EF4-FFF2-40B4-BE49-F238E27FC236}">
                  <a16:creationId xmlns="" xmlns:a16="http://schemas.microsoft.com/office/drawing/2014/main" id="{A7C5CF7A-4972-AFD5-54D9-00F25C4B3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322" y="5120640"/>
              <a:ext cx="445965" cy="462231"/>
            </a:xfrm>
            <a:prstGeom prst="rect">
              <a:avLst/>
            </a:prstGeom>
            <a:noFill/>
          </p:spPr>
        </p:pic>
      </p:grpSp>
      <p:cxnSp>
        <p:nvCxnSpPr>
          <p:cNvPr id="69" name="도형 138">
            <a:extLst>
              <a:ext uri="{FF2B5EF4-FFF2-40B4-BE49-F238E27FC236}">
                <a16:creationId xmlns="" xmlns:a16="http://schemas.microsoft.com/office/drawing/2014/main" id="{65235C27-9A1F-682C-E7AA-21122E036D31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>
            <a:off x="8865870" y="4842782"/>
            <a:ext cx="4761" cy="817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상자 142">
            <a:extLst>
              <a:ext uri="{FF2B5EF4-FFF2-40B4-BE49-F238E27FC236}">
                <a16:creationId xmlns="" xmlns:a16="http://schemas.microsoft.com/office/drawing/2014/main" id="{11E5BB47-8EF8-9911-8C9D-C92E01146996}"/>
              </a:ext>
            </a:extLst>
          </p:cNvPr>
          <p:cNvSpPr txBox="1">
            <a:spLocks/>
          </p:cNvSpPr>
          <p:nvPr/>
        </p:nvSpPr>
        <p:spPr>
          <a:xfrm>
            <a:off x="7433469" y="5000013"/>
            <a:ext cx="528320" cy="247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/>
            <a:r>
              <a:rPr lang="en-US" sz="800" dirty="0" smtClean="0">
                <a:latin typeface="+mn-ea"/>
              </a:rPr>
              <a:t>REST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텍스트 상자 143">
            <a:extLst>
              <a:ext uri="{FF2B5EF4-FFF2-40B4-BE49-F238E27FC236}">
                <a16:creationId xmlns="" xmlns:a16="http://schemas.microsoft.com/office/drawing/2014/main" id="{9D2CC02E-5956-D133-8B30-72893565F8B2}"/>
              </a:ext>
            </a:extLst>
          </p:cNvPr>
          <p:cNvSpPr txBox="1">
            <a:spLocks/>
          </p:cNvSpPr>
          <p:nvPr/>
        </p:nvSpPr>
        <p:spPr>
          <a:xfrm>
            <a:off x="8333421" y="5000012"/>
            <a:ext cx="528320" cy="24701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/>
            <a:r>
              <a:rPr sz="800" dirty="0">
                <a:latin typeface="+mn-ea"/>
              </a:rPr>
              <a:t>MODBUS</a:t>
            </a:r>
            <a:endParaRPr lang="ko-KR" altLang="en-US" sz="800" dirty="0">
              <a:latin typeface="+mn-ea"/>
            </a:endParaRPr>
          </a:p>
          <a:p>
            <a:pPr algn="ctr"/>
            <a:r>
              <a:rPr lang="en-US" altLang="ko-KR" sz="800" dirty="0" smtClean="0">
                <a:latin typeface="+mn-ea"/>
              </a:rPr>
              <a:t>/ TCP</a:t>
            </a:r>
            <a:endParaRPr lang="ko-KR" altLang="en-US" sz="800" dirty="0">
              <a:latin typeface="+mn-ea"/>
            </a:endParaRPr>
          </a:p>
        </p:txBody>
      </p:sp>
      <p:sp>
        <p:nvSpPr>
          <p:cNvPr id="72" name="도형 147">
            <a:extLst>
              <a:ext uri="{FF2B5EF4-FFF2-40B4-BE49-F238E27FC236}">
                <a16:creationId xmlns="" xmlns:a16="http://schemas.microsoft.com/office/drawing/2014/main" id="{73607926-815D-1E99-8144-5B5E99BB0873}"/>
              </a:ext>
            </a:extLst>
          </p:cNvPr>
          <p:cNvSpPr>
            <a:spLocks/>
          </p:cNvSpPr>
          <p:nvPr/>
        </p:nvSpPr>
        <p:spPr>
          <a:xfrm>
            <a:off x="5488303" y="3472469"/>
            <a:ext cx="788035" cy="26289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tx1"/>
                </a:solidFill>
                <a:latin typeface="+mn-ea"/>
              </a:rPr>
              <a:t>MOMA</a:t>
            </a:r>
            <a:endParaRPr lang="ko-KR" altLang="en-US" sz="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600" b="1" dirty="0" smtClean="0">
                <a:solidFill>
                  <a:schemeClr val="tx1"/>
                </a:solidFill>
                <a:latin typeface="+mn-ea"/>
              </a:rPr>
              <a:t>Controller</a:t>
            </a:r>
            <a:r>
              <a:rPr lang="en-US" sz="600" b="1" dirty="0" smtClean="0">
                <a:solidFill>
                  <a:schemeClr val="tx1"/>
                </a:solidFill>
                <a:latin typeface="+mn-ea"/>
              </a:rPr>
              <a:t> ?</a:t>
            </a:r>
            <a:endParaRPr lang="ko-KR" altLang="en-US" sz="6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3" name="그룹 160">
            <a:extLst>
              <a:ext uri="{FF2B5EF4-FFF2-40B4-BE49-F238E27FC236}">
                <a16:creationId xmlns="" xmlns:a16="http://schemas.microsoft.com/office/drawing/2014/main" id="{DEE0BA23-7A50-B50C-8EB7-8023D89F0951}"/>
              </a:ext>
            </a:extLst>
          </p:cNvPr>
          <p:cNvGrpSpPr>
            <a:grpSpLocks/>
          </p:cNvGrpSpPr>
          <p:nvPr/>
        </p:nvGrpSpPr>
        <p:grpSpPr>
          <a:xfrm>
            <a:off x="1902776" y="1700808"/>
            <a:ext cx="687071" cy="792480"/>
            <a:chOff x="1253490" y="1782445"/>
            <a:chExt cx="687071" cy="792480"/>
          </a:xfrm>
        </p:grpSpPr>
        <p:pic>
          <p:nvPicPr>
            <p:cNvPr id="74" name="그림 157" descr="C:/Users/silve/AppData/Roaming/PolarisOffice/ETemp/31056_23462360/image6.png">
              <a:extLst>
                <a:ext uri="{FF2B5EF4-FFF2-40B4-BE49-F238E27FC236}">
                  <a16:creationId xmlns="" xmlns:a16="http://schemas.microsoft.com/office/drawing/2014/main" id="{227E8DE8-49D2-6C6B-EF2D-9CB2F051B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417955" y="2027555"/>
              <a:ext cx="330835" cy="530225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75" name="텍스트 상자 158">
              <a:extLst>
                <a:ext uri="{FF2B5EF4-FFF2-40B4-BE49-F238E27FC236}">
                  <a16:creationId xmlns="" xmlns:a16="http://schemas.microsoft.com/office/drawing/2014/main" id="{DA4A2796-8332-21E3-2D13-5B6A444071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62381" y="1792443"/>
              <a:ext cx="678180" cy="24574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RCS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도형 159">
              <a:extLst>
                <a:ext uri="{FF2B5EF4-FFF2-40B4-BE49-F238E27FC236}">
                  <a16:creationId xmlns="" xmlns:a16="http://schemas.microsoft.com/office/drawing/2014/main" id="{6D4E1753-7267-9567-903E-65F9764E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490" y="1782445"/>
              <a:ext cx="680085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</a:endParaRPr>
            </a:p>
          </p:txBody>
        </p:sp>
      </p:grpSp>
      <p:cxnSp>
        <p:nvCxnSpPr>
          <p:cNvPr id="77" name="Rect 0">
            <a:extLst>
              <a:ext uri="{FF2B5EF4-FFF2-40B4-BE49-F238E27FC236}">
                <a16:creationId xmlns="" xmlns:a16="http://schemas.microsoft.com/office/drawing/2014/main" id="{3853F6DB-2613-B806-3B2A-FE23AAA716B9}"/>
              </a:ext>
            </a:extLst>
          </p:cNvPr>
          <p:cNvCxnSpPr>
            <a:stCxn id="72" idx="6"/>
            <a:endCxn id="83" idx="1"/>
          </p:cNvCxnSpPr>
          <p:nvPr/>
        </p:nvCxnSpPr>
        <p:spPr>
          <a:xfrm flipV="1">
            <a:off x="6276338" y="3602307"/>
            <a:ext cx="395766" cy="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5">
            <a:extLst>
              <a:ext uri="{FF2B5EF4-FFF2-40B4-BE49-F238E27FC236}">
                <a16:creationId xmlns="" xmlns:a16="http://schemas.microsoft.com/office/drawing/2014/main" id="{33DC7779-42E3-1C6E-278A-9661606B41D1}"/>
              </a:ext>
            </a:extLst>
          </p:cNvPr>
          <p:cNvGrpSpPr>
            <a:grpSpLocks/>
          </p:cNvGrpSpPr>
          <p:nvPr/>
        </p:nvGrpSpPr>
        <p:grpSpPr bwMode="auto">
          <a:xfrm>
            <a:off x="6609874" y="3484197"/>
            <a:ext cx="387350" cy="381000"/>
            <a:chOff x="2820670" y="4592955"/>
            <a:chExt cx="387350" cy="381000"/>
          </a:xfrm>
        </p:grpSpPr>
        <p:sp>
          <p:nvSpPr>
            <p:cNvPr id="79" name="Rect 0">
              <a:extLst>
                <a:ext uri="{FF2B5EF4-FFF2-40B4-BE49-F238E27FC236}">
                  <a16:creationId xmlns="" xmlns:a16="http://schemas.microsoft.com/office/drawing/2014/main" id="{EED4A2D2-724C-D01C-AD3C-2AAB50661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410" y="4766310"/>
              <a:ext cx="55245" cy="185420"/>
            </a:xfrm>
            <a:prstGeom prst="rect">
              <a:avLst/>
            </a:prstGeom>
            <a:noFill/>
            <a:ln>
              <a:noFill/>
              <a:prstDash/>
            </a:ln>
          </p:spPr>
          <p:txBody>
            <a:bodyPr vert="horz" wrap="none" lIns="0" tIns="0" rIns="0" bIns="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>
                  <a:solidFill>
                    <a:srgbClr val="000000"/>
                  </a:solidFill>
                  <a:latin typeface="+mn-ea"/>
                </a:rPr>
                <a:t> </a:t>
              </a:r>
              <a:endParaRPr lang="ko-KR" altLang="en-US" sz="1200" b="1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80" name="Group 5">
              <a:extLst>
                <a:ext uri="{FF2B5EF4-FFF2-40B4-BE49-F238E27FC236}">
                  <a16:creationId xmlns="" xmlns:a16="http://schemas.microsoft.com/office/drawing/2014/main" id="{C0511528-3438-0371-3E93-7636F5F21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4640" y="4830445"/>
              <a:ext cx="356870" cy="123190"/>
              <a:chOff x="2834640" y="4830445"/>
              <a:chExt cx="356870" cy="123190"/>
            </a:xfrm>
          </p:grpSpPr>
          <p:sp>
            <p:nvSpPr>
              <p:cNvPr id="93" name="Rect 0">
                <a:extLst>
                  <a:ext uri="{FF2B5EF4-FFF2-40B4-BE49-F238E27FC236}">
                    <a16:creationId xmlns="" xmlns:a16="http://schemas.microsoft.com/office/drawing/2014/main" id="{46D96750-BEDD-06F2-293C-DCBC475C6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4640" y="4830445"/>
                <a:ext cx="356870" cy="12319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4" name="Rect 0">
                <a:extLst>
                  <a:ext uri="{FF2B5EF4-FFF2-40B4-BE49-F238E27FC236}">
                    <a16:creationId xmlns="" xmlns:a16="http://schemas.microsoft.com/office/drawing/2014/main" id="{97A89732-A334-92AE-5C95-001988C95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220" y="4850765"/>
                <a:ext cx="126365" cy="58420"/>
              </a:xfrm>
              <a:prstGeom prst="rect">
                <a:avLst/>
              </a:prstGeom>
              <a:solidFill>
                <a:srgbClr val="808080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81" name="Group 5">
              <a:extLst>
                <a:ext uri="{FF2B5EF4-FFF2-40B4-BE49-F238E27FC236}">
                  <a16:creationId xmlns="" xmlns:a16="http://schemas.microsoft.com/office/drawing/2014/main" id="{47523AD6-DB96-B848-597E-327C1115D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670" y="4895850"/>
              <a:ext cx="387350" cy="78105"/>
              <a:chOff x="2820670" y="4895850"/>
              <a:chExt cx="387350" cy="78105"/>
            </a:xfrm>
          </p:grpSpPr>
          <p:sp>
            <p:nvSpPr>
              <p:cNvPr id="90" name="Rect 0">
                <a:extLst>
                  <a:ext uri="{FF2B5EF4-FFF2-40B4-BE49-F238E27FC236}">
                    <a16:creationId xmlns="" xmlns:a16="http://schemas.microsoft.com/office/drawing/2014/main" id="{5F2E1414-8A0C-D04A-7F00-C274E24B3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670" y="4895850"/>
                <a:ext cx="387350" cy="78105"/>
              </a:xfrm>
              <a:custGeom>
                <a:avLst/>
                <a:gdLst>
                  <a:gd name="TX0" fmla="*/ 297 w 2382"/>
                  <a:gd name="TY0" fmla="*/ 0 h 425"/>
                  <a:gd name="TX1" fmla="*/ 2091 w 2382"/>
                  <a:gd name="TY1" fmla="*/ 0 h 425"/>
                  <a:gd name="TX2" fmla="*/ 2375 w 2382"/>
                  <a:gd name="TY2" fmla="*/ 383 h 425"/>
                  <a:gd name="TX3" fmla="*/ 2381 w 2382"/>
                  <a:gd name="TY3" fmla="*/ 400 h 425"/>
                  <a:gd name="TX4" fmla="*/ 2370 w 2382"/>
                  <a:gd name="TY4" fmla="*/ 417 h 425"/>
                  <a:gd name="TX5" fmla="*/ 2352 w 2382"/>
                  <a:gd name="TY5" fmla="*/ 424 h 425"/>
                  <a:gd name="TX6" fmla="*/ 34 w 2382"/>
                  <a:gd name="TY6" fmla="*/ 424 h 425"/>
                  <a:gd name="TX7" fmla="*/ 13 w 2382"/>
                  <a:gd name="TY7" fmla="*/ 413 h 425"/>
                  <a:gd name="TX8" fmla="*/ 0 w 2382"/>
                  <a:gd name="TY8" fmla="*/ 396 h 425"/>
                  <a:gd name="TX9" fmla="*/ 5 w 2382"/>
                  <a:gd name="TY9" fmla="*/ 374 h 425"/>
                  <a:gd name="TX10" fmla="*/ 297 w 2382"/>
                  <a:gd name="TY10" fmla="*/ 0 h 42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</a:cxnLst>
                <a:rect l="l" t="t" r="r" b="b"/>
                <a:pathLst>
                  <a:path w="2382" h="425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1" name="Rect 0">
                <a:extLst>
                  <a:ext uri="{FF2B5EF4-FFF2-40B4-BE49-F238E27FC236}">
                    <a16:creationId xmlns="" xmlns:a16="http://schemas.microsoft.com/office/drawing/2014/main" id="{C3A72FF7-2302-8AA9-645C-2DC516EFB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2895" y="4913630"/>
                <a:ext cx="255905" cy="48895"/>
              </a:xfrm>
              <a:custGeom>
                <a:avLst/>
                <a:gdLst>
                  <a:gd name="TX0" fmla="*/ 213 w 1582"/>
                  <a:gd name="TY0" fmla="*/ 0 h 271"/>
                  <a:gd name="TX1" fmla="*/ 1508 w 1582"/>
                  <a:gd name="TY1" fmla="*/ 0 h 271"/>
                  <a:gd name="TX2" fmla="*/ 1581 w 1582"/>
                  <a:gd name="TY2" fmla="*/ 270 h 271"/>
                  <a:gd name="TX3" fmla="*/ 0 w 1582"/>
                  <a:gd name="TY3" fmla="*/ 270 h 271"/>
                  <a:gd name="TX4" fmla="*/ 213 w 1582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1582" h="271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2" name="Rect 0">
                <a:extLst>
                  <a:ext uri="{FF2B5EF4-FFF2-40B4-BE49-F238E27FC236}">
                    <a16:creationId xmlns="" xmlns:a16="http://schemas.microsoft.com/office/drawing/2014/main" id="{5B0FF393-4653-9A8F-48A7-DF36E9E4E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055" y="4913630"/>
                <a:ext cx="78105" cy="48895"/>
              </a:xfrm>
              <a:custGeom>
                <a:avLst/>
                <a:gdLst>
                  <a:gd name="TX0" fmla="*/ 0 w 480"/>
                  <a:gd name="TY0" fmla="*/ 0 h 271"/>
                  <a:gd name="TX1" fmla="*/ 282 w 480"/>
                  <a:gd name="TY1" fmla="*/ 0 h 271"/>
                  <a:gd name="TX2" fmla="*/ 479 w 480"/>
                  <a:gd name="TY2" fmla="*/ 270 h 271"/>
                  <a:gd name="TX3" fmla="*/ 89 w 480"/>
                  <a:gd name="TY3" fmla="*/ 270 h 271"/>
                  <a:gd name="TX4" fmla="*/ 0 w 480"/>
                  <a:gd name="TY4" fmla="*/ 0 h 27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</a:cxnLst>
                <a:rect l="l" t="t" r="r" b="b"/>
                <a:pathLst>
                  <a:path w="480" h="271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82" name="Group 5">
              <a:extLst>
                <a:ext uri="{FF2B5EF4-FFF2-40B4-BE49-F238E27FC236}">
                  <a16:creationId xmlns="" xmlns:a16="http://schemas.microsoft.com/office/drawing/2014/main" id="{E25CCF93-2016-45B1-6C77-6DD94E775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2900" y="4592955"/>
              <a:ext cx="260985" cy="236220"/>
              <a:chOff x="2882900" y="4592955"/>
              <a:chExt cx="260985" cy="236220"/>
            </a:xfrm>
          </p:grpSpPr>
          <p:sp>
            <p:nvSpPr>
              <p:cNvPr id="83" name="Rect 0">
                <a:extLst>
                  <a:ext uri="{FF2B5EF4-FFF2-40B4-BE49-F238E27FC236}">
                    <a16:creationId xmlns="" xmlns:a16="http://schemas.microsoft.com/office/drawing/2014/main" id="{A42CDAC7-71B4-26E2-65F7-72E3E7153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2900" y="4592955"/>
                <a:ext cx="260985" cy="23622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4" name="Rect 0">
                <a:extLst>
                  <a:ext uri="{FF2B5EF4-FFF2-40B4-BE49-F238E27FC236}">
                    <a16:creationId xmlns="" xmlns:a16="http://schemas.microsoft.com/office/drawing/2014/main" id="{F3A3677C-8333-34F7-EC55-63BEEF235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045" y="4612005"/>
                <a:ext cx="227330" cy="201930"/>
              </a:xfrm>
              <a:prstGeom prst="rect">
                <a:avLst/>
              </a:prstGeom>
              <a:solidFill>
                <a:srgbClr val="1050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5" name="Rect 0">
                <a:extLst>
                  <a:ext uri="{FF2B5EF4-FFF2-40B4-BE49-F238E27FC236}">
                    <a16:creationId xmlns="" xmlns:a16="http://schemas.microsoft.com/office/drawing/2014/main" id="{3D117D46-94B8-A4C6-CDDB-E0FD5E28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815" y="4612005"/>
                <a:ext cx="34290" cy="20193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6" name="Rect 0">
                <a:extLst>
                  <a:ext uri="{FF2B5EF4-FFF2-40B4-BE49-F238E27FC236}">
                    <a16:creationId xmlns="" xmlns:a16="http://schemas.microsoft.com/office/drawing/2014/main" id="{DA6EC5B8-33EA-934F-46F7-5AA28367A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435" y="4621530"/>
                <a:ext cx="18415" cy="17780"/>
              </a:xfrm>
              <a:prstGeom prst="rect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7" name="Rect 0">
                <a:extLst>
                  <a:ext uri="{FF2B5EF4-FFF2-40B4-BE49-F238E27FC236}">
                    <a16:creationId xmlns="" xmlns:a16="http://schemas.microsoft.com/office/drawing/2014/main" id="{FBCEB340-ED5E-E1B0-3631-38DFA64CC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595" y="4707890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8" name="Rect 0">
                <a:extLst>
                  <a:ext uri="{FF2B5EF4-FFF2-40B4-BE49-F238E27FC236}">
                    <a16:creationId xmlns="" xmlns:a16="http://schemas.microsoft.com/office/drawing/2014/main" id="{5E6D92CB-CA17-903F-3EBB-2FB66EC05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4408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9" name="Rect 0">
                <a:extLst>
                  <a:ext uri="{FF2B5EF4-FFF2-40B4-BE49-F238E27FC236}">
                    <a16:creationId xmlns="" xmlns:a16="http://schemas.microsoft.com/office/drawing/2014/main" id="{42DF3F3B-D0F6-CF0A-2852-BC5B34BEB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705" y="4778375"/>
                <a:ext cx="15240" cy="16510"/>
              </a:xfrm>
              <a:prstGeom prst="ellipse">
                <a:avLst/>
              </a:prstGeom>
              <a:solidFill>
                <a:srgbClr val="FFFFFF"/>
              </a:solidFill>
              <a:ln w="127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rtl="0" eaLnBrk="1" latinLnBrk="1" hangingPunct="1">
                  <a:buFontTx/>
                  <a:buNone/>
                  <a:defRPr lang="en-GB" altLang="en-US"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cxnSp>
        <p:nvCxnSpPr>
          <p:cNvPr id="95" name="Rect 0">
            <a:extLst>
              <a:ext uri="{FF2B5EF4-FFF2-40B4-BE49-F238E27FC236}">
                <a16:creationId xmlns="" xmlns:a16="http://schemas.microsoft.com/office/drawing/2014/main" id="{FB58BFED-28E3-6DAE-8B2E-FF3BCA0D2362}"/>
              </a:ext>
            </a:extLst>
          </p:cNvPr>
          <p:cNvCxnSpPr>
            <a:cxnSpLocks/>
            <a:stCxn id="96" idx="2"/>
            <a:endCxn id="83" idx="3"/>
          </p:cNvCxnSpPr>
          <p:nvPr/>
        </p:nvCxnSpPr>
        <p:spPr>
          <a:xfrm flipH="1">
            <a:off x="6933089" y="3599430"/>
            <a:ext cx="444291" cy="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원통[C] 323">
            <a:extLst>
              <a:ext uri="{FF2B5EF4-FFF2-40B4-BE49-F238E27FC236}">
                <a16:creationId xmlns="" xmlns:a16="http://schemas.microsoft.com/office/drawing/2014/main" id="{8885EC86-2A5B-DB97-DB67-2F68C7C650F4}"/>
              </a:ext>
            </a:extLst>
          </p:cNvPr>
          <p:cNvSpPr/>
          <p:nvPr/>
        </p:nvSpPr>
        <p:spPr>
          <a:xfrm>
            <a:off x="7377380" y="3389245"/>
            <a:ext cx="710932" cy="4203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 anchorCtr="0"/>
          <a:lstStyle/>
          <a:p>
            <a:pPr algn="ctr"/>
            <a:r>
              <a:rPr kumimoji="1" lang="ko-KR" altLang="en-US" sz="1100" dirty="0">
                <a:latin typeface="+mn-ea"/>
              </a:rPr>
              <a:t>운영</a:t>
            </a:r>
            <a:r>
              <a:rPr kumimoji="1" lang="en-US" altLang="ko-KR" sz="1100" dirty="0">
                <a:latin typeface="+mn-ea"/>
              </a:rPr>
              <a:t/>
            </a:r>
            <a:br>
              <a:rPr kumimoji="1" lang="en-US" altLang="ko-KR" sz="1100" dirty="0">
                <a:latin typeface="+mn-ea"/>
              </a:rPr>
            </a:br>
            <a:r>
              <a:rPr kumimoji="1" lang="en-US" altLang="ko-KR" sz="1100" dirty="0">
                <a:latin typeface="+mn-ea"/>
              </a:rPr>
              <a:t>DB</a:t>
            </a:r>
            <a:endParaRPr kumimoji="1" lang="ko-KR" altLang="en-US" sz="1100" dirty="0">
              <a:latin typeface="+mn-ea"/>
            </a:endParaRPr>
          </a:p>
        </p:txBody>
      </p:sp>
      <p:cxnSp>
        <p:nvCxnSpPr>
          <p:cNvPr id="97" name="Rect 0">
            <a:extLst>
              <a:ext uri="{FF2B5EF4-FFF2-40B4-BE49-F238E27FC236}">
                <a16:creationId xmlns="" xmlns:a16="http://schemas.microsoft.com/office/drawing/2014/main" id="{5F91671B-26CD-465F-ACB7-1F66932EF073}"/>
              </a:ext>
            </a:extLst>
          </p:cNvPr>
          <p:cNvCxnSpPr/>
          <p:nvPr/>
        </p:nvCxnSpPr>
        <p:spPr>
          <a:xfrm flipH="1">
            <a:off x="2232343" y="4034405"/>
            <a:ext cx="1904" cy="30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5">
            <a:extLst>
              <a:ext uri="{FF2B5EF4-FFF2-40B4-BE49-F238E27FC236}">
                <a16:creationId xmlns="" xmlns:a16="http://schemas.microsoft.com/office/drawing/2014/main" id="{0F836946-DF10-87D6-EAE3-1C715FE16B3F}"/>
              </a:ext>
            </a:extLst>
          </p:cNvPr>
          <p:cNvGrpSpPr>
            <a:grpSpLocks/>
          </p:cNvGrpSpPr>
          <p:nvPr/>
        </p:nvGrpSpPr>
        <p:grpSpPr>
          <a:xfrm>
            <a:off x="970276" y="3391791"/>
            <a:ext cx="864794" cy="801370"/>
            <a:chOff x="1530029" y="3083560"/>
            <a:chExt cx="864794" cy="801370"/>
          </a:xfrm>
        </p:grpSpPr>
        <p:pic>
          <p:nvPicPr>
            <p:cNvPr id="99" name="Picture " descr="C:/Users/silve/AppData/Roaming/PolarisOffice/ETemp/31056_23462360/image5.png">
              <a:extLst>
                <a:ext uri="{FF2B5EF4-FFF2-40B4-BE49-F238E27FC236}">
                  <a16:creationId xmlns="" xmlns:a16="http://schemas.microsoft.com/office/drawing/2014/main" id="{C0530EEE-C37A-7489-7B51-1571FAEC8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60220" y="3354705"/>
              <a:ext cx="351790" cy="530225"/>
            </a:xfrm>
            <a:prstGeom prst="rect">
              <a:avLst/>
            </a:prstGeom>
            <a:noFill/>
          </p:spPr>
        </p:pic>
        <p:sp>
          <p:nvSpPr>
            <p:cNvPr id="100" name="Rect 0">
              <a:extLst>
                <a:ext uri="{FF2B5EF4-FFF2-40B4-BE49-F238E27FC236}">
                  <a16:creationId xmlns="" xmlns:a16="http://schemas.microsoft.com/office/drawing/2014/main" id="{21584BDD-B7F3-7673-EF4D-AFEEE10777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30029" y="3091815"/>
              <a:ext cx="858519" cy="215444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</a:rPr>
                <a:t>MOMA M/W</a:t>
              </a:r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1" name="Rect 0">
              <a:extLst>
                <a:ext uri="{FF2B5EF4-FFF2-40B4-BE49-F238E27FC236}">
                  <a16:creationId xmlns="" xmlns:a16="http://schemas.microsoft.com/office/drawing/2014/main" id="{111E2125-9E00-5357-DF19-EAA4387D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823" y="3083560"/>
              <a:ext cx="864000" cy="792480"/>
            </a:xfrm>
            <a:prstGeom prst="rect">
              <a:avLst/>
            </a:prstGeom>
            <a:noFill/>
            <a:ln w="12700" cap="flat" cmpd="sng">
              <a:solidFill>
                <a:srgbClr val="0070C0">
                  <a:alpha val="100000"/>
                </a:srgbClr>
              </a:solidFill>
              <a:prstDash val="solid"/>
              <a:miter lim="800000"/>
            </a:ln>
          </p:spPr>
          <p:txBody>
            <a:bodyPr vert="horz" wrap="none" lIns="91440" tIns="45720" rIns="91440" bIns="45720" numCol="1" anchor="t">
              <a:noAutofit/>
            </a:bodyPr>
            <a:lstStyle>
              <a:lvl1pPr marL="0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latinLnBrk="1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rgbClr val="000000"/>
                </a:solidFill>
                <a:latin typeface="+mn-ea"/>
              </a:endParaRPr>
            </a:p>
          </p:txBody>
        </p:sp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3" y="4842782"/>
            <a:ext cx="589279" cy="404246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76" y="4819109"/>
            <a:ext cx="455401" cy="455401"/>
          </a:xfrm>
          <a:prstGeom prst="rect">
            <a:avLst/>
          </a:prstGeom>
        </p:spPr>
      </p:pic>
      <p:cxnSp>
        <p:nvCxnSpPr>
          <p:cNvPr id="104" name="Rect 0">
            <a:extLst>
              <a:ext uri="{FF2B5EF4-FFF2-40B4-BE49-F238E27FC236}">
                <a16:creationId xmlns="" xmlns:a16="http://schemas.microsoft.com/office/drawing/2014/main" id="{5F91671B-26CD-465F-ACB7-1F66932EF073}"/>
              </a:ext>
            </a:extLst>
          </p:cNvPr>
          <p:cNvCxnSpPr>
            <a:stCxn id="76" idx="2"/>
            <a:endCxn id="29" idx="1"/>
          </p:cNvCxnSpPr>
          <p:nvPr/>
        </p:nvCxnSpPr>
        <p:spPr>
          <a:xfrm>
            <a:off x="2242819" y="2493288"/>
            <a:ext cx="795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ect 0">
            <a:extLst>
              <a:ext uri="{FF2B5EF4-FFF2-40B4-BE49-F238E27FC236}">
                <a16:creationId xmlns="" xmlns:a16="http://schemas.microsoft.com/office/drawing/2014/main" id="{5F91671B-26CD-465F-ACB7-1F66932EF073}"/>
              </a:ext>
            </a:extLst>
          </p:cNvPr>
          <p:cNvCxnSpPr>
            <a:stCxn id="101" idx="3"/>
            <a:endCxn id="11" idx="1"/>
          </p:cNvCxnSpPr>
          <p:nvPr/>
        </p:nvCxnSpPr>
        <p:spPr>
          <a:xfrm>
            <a:off x="1835070" y="3788031"/>
            <a:ext cx="271541" cy="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t 0">
            <a:extLst>
              <a:ext uri="{FF2B5EF4-FFF2-40B4-BE49-F238E27FC236}">
                <a16:creationId xmlns="" xmlns:a16="http://schemas.microsoft.com/office/drawing/2014/main" id="{5F91671B-26CD-465F-ACB7-1F66932EF073}"/>
              </a:ext>
            </a:extLst>
          </p:cNvPr>
          <p:cNvCxnSpPr/>
          <p:nvPr/>
        </p:nvCxnSpPr>
        <p:spPr>
          <a:xfrm flipH="1">
            <a:off x="2244089" y="2782204"/>
            <a:ext cx="634" cy="135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t 0">
            <a:extLst>
              <a:ext uri="{FF2B5EF4-FFF2-40B4-BE49-F238E27FC236}">
                <a16:creationId xmlns="" xmlns:a16="http://schemas.microsoft.com/office/drawing/2014/main" id="{5F91671B-26CD-465F-ACB7-1F66932EF073}"/>
              </a:ext>
            </a:extLst>
          </p:cNvPr>
          <p:cNvCxnSpPr>
            <a:stCxn id="28" idx="2"/>
          </p:cNvCxnSpPr>
          <p:nvPr/>
        </p:nvCxnSpPr>
        <p:spPr>
          <a:xfrm flipH="1">
            <a:off x="6797674" y="2493288"/>
            <a:ext cx="1" cy="84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t 0">
            <a:extLst>
              <a:ext uri="{FF2B5EF4-FFF2-40B4-BE49-F238E27FC236}">
                <a16:creationId xmlns="" xmlns:a16="http://schemas.microsoft.com/office/drawing/2014/main" id="{5F91671B-26CD-465F-ACB7-1F66932EF073}"/>
              </a:ext>
            </a:extLst>
          </p:cNvPr>
          <p:cNvCxnSpPr>
            <a:endCxn id="48" idx="0"/>
          </p:cNvCxnSpPr>
          <p:nvPr/>
        </p:nvCxnSpPr>
        <p:spPr>
          <a:xfrm>
            <a:off x="6797674" y="2804073"/>
            <a:ext cx="1" cy="11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 0">
            <a:extLst>
              <a:ext uri="{FF2B5EF4-FFF2-40B4-BE49-F238E27FC236}">
                <a16:creationId xmlns="" xmlns:a16="http://schemas.microsoft.com/office/drawing/2014/main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268" y="3386262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000000"/>
                </a:solidFill>
                <a:latin typeface="+mn-ea"/>
              </a:rPr>
              <a:t>관제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 PC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0" name="Rect 0">
            <a:extLst>
              <a:ext uri="{FF2B5EF4-FFF2-40B4-BE49-F238E27FC236}">
                <a16:creationId xmlns="" xmlns:a16="http://schemas.microsoft.com/office/drawing/2014/main" id="{4CCC4319-5421-3A66-7949-B869507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1" y="3264024"/>
            <a:ext cx="676910" cy="25463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000000"/>
                </a:solidFill>
                <a:latin typeface="+mn-ea"/>
              </a:rPr>
              <a:t>관제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</a:rPr>
              <a:t> PC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1" name="Rect 0">
            <a:extLst>
              <a:ext uri="{FF2B5EF4-FFF2-40B4-BE49-F238E27FC236}">
                <a16:creationId xmlns="" xmlns:a16="http://schemas.microsoft.com/office/drawing/2014/main" id="{A0C3FC14-4485-FFE6-324C-BF023BDE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716" y="5699787"/>
            <a:ext cx="820420" cy="41592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rtl="0" eaLnBrk="1" latinLnBrk="1" hangingPunct="1"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UR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  <a:p>
            <a:pPr algn="ctr"/>
            <a:r>
              <a:rPr lang="en-US" altLang="ko-KR" sz="1050" dirty="0">
                <a:solidFill>
                  <a:srgbClr val="000000"/>
                </a:solidFill>
                <a:latin typeface="+mn-ea"/>
              </a:rPr>
              <a:t>Controller</a:t>
            </a:r>
            <a:endParaRPr lang="ko-KR" altLang="en-US" sz="105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87" y="5313245"/>
            <a:ext cx="589279" cy="404246"/>
          </a:xfrm>
          <a:prstGeom prst="rect">
            <a:avLst/>
          </a:prstGeom>
        </p:spPr>
      </p:pic>
      <p:sp>
        <p:nvSpPr>
          <p:cNvPr id="113" name="도형 125">
            <a:extLst>
              <a:ext uri="{FF2B5EF4-FFF2-40B4-BE49-F238E27FC236}">
                <a16:creationId xmlns="" xmlns:a16="http://schemas.microsoft.com/office/drawing/2014/main" id="{4E8F401F-6815-B2B7-8C80-44EC7284AB56}"/>
              </a:ext>
            </a:extLst>
          </p:cNvPr>
          <p:cNvSpPr>
            <a:spLocks/>
          </p:cNvSpPr>
          <p:nvPr/>
        </p:nvSpPr>
        <p:spPr>
          <a:xfrm>
            <a:off x="4367529" y="4564075"/>
            <a:ext cx="772795" cy="2787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glow rad="63500">
              <a:schemeClr val="accent1">
                <a:satMod val="175000"/>
                <a:alpha val="40035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sz="550" b="1" dirty="0" smtClean="0">
                <a:solidFill>
                  <a:schemeClr val="tx1"/>
                </a:solidFill>
                <a:latin typeface="+mn-ea"/>
              </a:rPr>
              <a:t>UR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b="1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b="1" dirty="0" smtClean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4" name="도형 138">
            <a:extLst>
              <a:ext uri="{FF2B5EF4-FFF2-40B4-BE49-F238E27FC236}">
                <a16:creationId xmlns="" xmlns:a16="http://schemas.microsoft.com/office/drawing/2014/main" id="{65235C27-9A1F-682C-E7AA-21122E036D31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753927" y="4097568"/>
            <a:ext cx="0" cy="4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텍스트 상자 140">
            <a:extLst>
              <a:ext uri="{FF2B5EF4-FFF2-40B4-BE49-F238E27FC236}">
                <a16:creationId xmlns="" xmlns:a16="http://schemas.microsoft.com/office/drawing/2014/main" id="{44DF0ECC-A8C5-8977-07E5-FC40FFE4E6ED}"/>
              </a:ext>
            </a:extLst>
          </p:cNvPr>
          <p:cNvSpPr txBox="1">
            <a:spLocks/>
          </p:cNvSpPr>
          <p:nvPr/>
        </p:nvSpPr>
        <p:spPr>
          <a:xfrm>
            <a:off x="4774246" y="5058826"/>
            <a:ext cx="498794" cy="12985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sz="800" dirty="0" smtClean="0">
                <a:latin typeface="+mn-ea"/>
              </a:rPr>
              <a:t>MODBUS</a:t>
            </a:r>
            <a:endParaRPr lang="en-US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/TCP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16" name="도형 138">
            <a:extLst>
              <a:ext uri="{FF2B5EF4-FFF2-40B4-BE49-F238E27FC236}">
                <a16:creationId xmlns="" xmlns:a16="http://schemas.microsoft.com/office/drawing/2014/main" id="{65235C27-9A1F-682C-E7AA-21122E036D31}"/>
              </a:ext>
            </a:extLst>
          </p:cNvPr>
          <p:cNvCxnSpPr>
            <a:cxnSpLocks/>
            <a:stCxn id="113" idx="4"/>
            <a:endCxn id="112" idx="0"/>
          </p:cNvCxnSpPr>
          <p:nvPr/>
        </p:nvCxnSpPr>
        <p:spPr>
          <a:xfrm>
            <a:off x="4753927" y="4842782"/>
            <a:ext cx="0" cy="470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 0">
            <a:extLst>
              <a:ext uri="{FF2B5EF4-FFF2-40B4-BE49-F238E27FC236}">
                <a16:creationId xmlns="" xmlns:a16="http://schemas.microsoft.com/office/drawing/2014/main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5223176" y="5312024"/>
            <a:ext cx="184417" cy="583484"/>
          </a:xfrm>
          <a:prstGeom prst="bentConnector4">
            <a:avLst>
              <a:gd name="adj1" fmla="val 100390"/>
              <a:gd name="adj2" fmla="val 5984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8" name="Rect 0">
            <a:extLst>
              <a:ext uri="{FF2B5EF4-FFF2-40B4-BE49-F238E27FC236}">
                <a16:creationId xmlns="" xmlns:a16="http://schemas.microsoft.com/office/drawing/2014/main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5601485" y="4933714"/>
            <a:ext cx="194652" cy="1350336"/>
          </a:xfrm>
          <a:prstGeom prst="bentConnector4">
            <a:avLst>
              <a:gd name="adj1" fmla="val 100390"/>
              <a:gd name="adj2" fmla="val 5984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19" name="Rect 0">
            <a:extLst>
              <a:ext uri="{FF2B5EF4-FFF2-40B4-BE49-F238E27FC236}">
                <a16:creationId xmlns="" xmlns:a16="http://schemas.microsoft.com/office/drawing/2014/main" id="{2B900956-C9B2-C44F-94C3-1F13720D938B}"/>
              </a:ext>
            </a:extLst>
          </p:cNvPr>
          <p:cNvSpPr>
            <a:spLocks/>
          </p:cNvSpPr>
          <p:nvPr/>
        </p:nvSpPr>
        <p:spPr>
          <a:xfrm rot="16200000" flipV="1">
            <a:off x="5969468" y="4565728"/>
            <a:ext cx="224325" cy="2115979"/>
          </a:xfrm>
          <a:prstGeom prst="bentConnector4">
            <a:avLst>
              <a:gd name="adj1" fmla="val 100390"/>
              <a:gd name="adj2" fmla="val 59847"/>
            </a:avLst>
          </a:prstGeom>
          <a:ln w="9525" cap="flat" cmpd="sng">
            <a:prstDash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0" tIns="0" rIns="0" bIns="0" anchor="t">
            <a:noAutofit/>
          </a:bodyPr>
          <a:lstStyle/>
          <a:p>
            <a:pPr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120" name="텍스트 상자 140">
            <a:extLst>
              <a:ext uri="{FF2B5EF4-FFF2-40B4-BE49-F238E27FC236}">
                <a16:creationId xmlns="" xmlns:a16="http://schemas.microsoft.com/office/drawing/2014/main" id="{44DF0ECC-A8C5-8977-07E5-FC40FFE4E6ED}"/>
              </a:ext>
            </a:extLst>
          </p:cNvPr>
          <p:cNvSpPr txBox="1">
            <a:spLocks/>
          </p:cNvSpPr>
          <p:nvPr/>
        </p:nvSpPr>
        <p:spPr>
          <a:xfrm>
            <a:off x="5532317" y="5360134"/>
            <a:ext cx="1203287" cy="12985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sz="800" dirty="0" smtClean="0">
                <a:latin typeface="+mn-ea"/>
              </a:rPr>
              <a:t>MODBUS</a:t>
            </a:r>
            <a:r>
              <a:rPr 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/ TCP / SERIAL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21" name="도형 138">
            <a:extLst>
              <a:ext uri="{FF2B5EF4-FFF2-40B4-BE49-F238E27FC236}">
                <a16:creationId xmlns="" xmlns:a16="http://schemas.microsoft.com/office/drawing/2014/main" id="{65235C27-9A1F-682C-E7AA-21122E036D31}"/>
              </a:ext>
            </a:extLst>
          </p:cNvPr>
          <p:cNvCxnSpPr>
            <a:cxnSpLocks/>
            <a:stCxn id="64" idx="4"/>
            <a:endCxn id="58" idx="0"/>
          </p:cNvCxnSpPr>
          <p:nvPr/>
        </p:nvCxnSpPr>
        <p:spPr>
          <a:xfrm flipH="1">
            <a:off x="7974011" y="4842782"/>
            <a:ext cx="8574" cy="8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138">
            <a:extLst>
              <a:ext uri="{FF2B5EF4-FFF2-40B4-BE49-F238E27FC236}">
                <a16:creationId xmlns="" xmlns:a16="http://schemas.microsoft.com/office/drawing/2014/main" id="{65235C27-9A1F-682C-E7AA-21122E036D31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982585" y="4097568"/>
            <a:ext cx="0" cy="4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138">
            <a:extLst>
              <a:ext uri="{FF2B5EF4-FFF2-40B4-BE49-F238E27FC236}">
                <a16:creationId xmlns="" xmlns:a16="http://schemas.microsoft.com/office/drawing/2014/main" id="{65235C27-9A1F-682C-E7AA-21122E036D3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865869" y="4097568"/>
            <a:ext cx="1" cy="46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ect 0">
            <a:extLst>
              <a:ext uri="{FF2B5EF4-FFF2-40B4-BE49-F238E27FC236}">
                <a16:creationId xmlns="" xmlns:a16="http://schemas.microsoft.com/office/drawing/2014/main" id="{FB58BFED-28E3-6DAE-8B2E-FF3BCA0D2362}"/>
              </a:ext>
            </a:extLst>
          </p:cNvPr>
          <p:cNvCxnSpPr>
            <a:cxnSpLocks/>
            <a:stCxn id="125" idx="2"/>
          </p:cNvCxnSpPr>
          <p:nvPr/>
        </p:nvCxnSpPr>
        <p:spPr>
          <a:xfrm flipH="1">
            <a:off x="2369818" y="3800427"/>
            <a:ext cx="444291" cy="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원통[C] 323">
            <a:extLst>
              <a:ext uri="{FF2B5EF4-FFF2-40B4-BE49-F238E27FC236}">
                <a16:creationId xmlns="" xmlns:a16="http://schemas.microsoft.com/office/drawing/2014/main" id="{8885EC86-2A5B-DB97-DB67-2F68C7C650F4}"/>
              </a:ext>
            </a:extLst>
          </p:cNvPr>
          <p:cNvSpPr/>
          <p:nvPr/>
        </p:nvSpPr>
        <p:spPr>
          <a:xfrm>
            <a:off x="2814109" y="3590242"/>
            <a:ext cx="710932" cy="4203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 anchorCtr="0"/>
          <a:lstStyle/>
          <a:p>
            <a:pPr algn="ctr"/>
            <a:r>
              <a:rPr kumimoji="1" lang="en-US" altLang="ko-KR" sz="1100" dirty="0" smtClean="0">
                <a:latin typeface="+mn-ea"/>
              </a:rPr>
              <a:t>Maria</a:t>
            </a:r>
            <a:r>
              <a:rPr kumimoji="1" lang="en-US" altLang="ko-KR" sz="1100" dirty="0">
                <a:latin typeface="+mn-ea"/>
              </a:rPr>
              <a:t/>
            </a:r>
            <a:br>
              <a:rPr kumimoji="1" lang="en-US" altLang="ko-KR" sz="1100" dirty="0">
                <a:latin typeface="+mn-ea"/>
              </a:rPr>
            </a:br>
            <a:r>
              <a:rPr kumimoji="1" lang="en-US" altLang="ko-KR" sz="1100" dirty="0">
                <a:latin typeface="+mn-ea"/>
              </a:rPr>
              <a:t>DB</a:t>
            </a:r>
            <a:endParaRPr kumimoji="1" lang="ko-KR" altLang="en-US" sz="1100" dirty="0">
              <a:latin typeface="+mn-ea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319585" y="2551631"/>
            <a:ext cx="4950461" cy="1562924"/>
            <a:chOff x="4319585" y="2336453"/>
            <a:chExt cx="4950461" cy="1562924"/>
          </a:xfrm>
        </p:grpSpPr>
        <p:sp>
          <p:nvSpPr>
            <p:cNvPr id="127" name="직사각형 126"/>
            <p:cNvSpPr/>
            <p:nvPr/>
          </p:nvSpPr>
          <p:spPr>
            <a:xfrm>
              <a:off x="4319585" y="2374377"/>
              <a:ext cx="185739" cy="14991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오른쪽 화살표 127"/>
            <p:cNvSpPr/>
            <p:nvPr/>
          </p:nvSpPr>
          <p:spPr>
            <a:xfrm>
              <a:off x="4319586" y="2336453"/>
              <a:ext cx="3150332" cy="274398"/>
            </a:xfrm>
            <a:prstGeom prst="rightArrow">
              <a:avLst>
                <a:gd name="adj1" fmla="val 80189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defRPr/>
              </a:pPr>
              <a: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  <a:t>MQTT OR </a:t>
              </a:r>
              <a:b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</a:br>
              <a: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  <a:t>DDS 통합</a:t>
              </a:r>
              <a:endParaRPr lang="ko-KR" altLang="en-US" sz="800" b="1" dirty="0">
                <a:solidFill>
                  <a:srgbClr val="000000"/>
                </a:solidFill>
                <a:latin typeface="+mn-ea"/>
                <a:cs typeface="Arial" charset="0"/>
              </a:endParaRPr>
            </a:p>
          </p:txBody>
        </p:sp>
        <p:sp>
          <p:nvSpPr>
            <p:cNvPr id="129" name="오른쪽 화살표 128"/>
            <p:cNvSpPr/>
            <p:nvPr/>
          </p:nvSpPr>
          <p:spPr>
            <a:xfrm>
              <a:off x="4319586" y="3703758"/>
              <a:ext cx="4950460" cy="195619"/>
            </a:xfrm>
            <a:prstGeom prst="rightArrow">
              <a:avLst>
                <a:gd name="adj1" fmla="val 80189"/>
                <a:gd name="adj2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defRPr/>
              </a:pPr>
              <a:r>
                <a:rPr lang="ko-KR" altLang="ko-KR" sz="800" b="1" dirty="0">
                  <a:solidFill>
                    <a:srgbClr val="000000"/>
                  </a:solidFill>
                  <a:latin typeface="+mn-ea"/>
                  <a:cs typeface="Arial" charset="0"/>
                </a:rPr>
                <a:t>DDS (Data Distribution Service), OpenSplice </a:t>
              </a:r>
              <a:endParaRPr lang="ko-KR" altLang="en-US" sz="800" b="1" dirty="0">
                <a:solidFill>
                  <a:srgbClr val="000000"/>
                </a:solidFill>
                <a:latin typeface="+mn-ea"/>
                <a:cs typeface="Arial" charset="0"/>
              </a:endParaRPr>
            </a:p>
          </p:txBody>
        </p:sp>
      </p:grpSp>
      <p:sp>
        <p:nvSpPr>
          <p:cNvPr id="130" name="도형 128">
            <a:extLst>
              <a:ext uri="{FF2B5EF4-FFF2-40B4-BE49-F238E27FC236}">
                <a16:creationId xmlns="" xmlns:a16="http://schemas.microsoft.com/office/drawing/2014/main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5217734" y="4558654"/>
            <a:ext cx="751266" cy="278707"/>
          </a:xfrm>
          <a:prstGeom prst="ellipse">
            <a:avLst/>
          </a:prstGeom>
          <a:noFill/>
          <a:ln w="6350" cap="flat" cmpd="sng">
            <a:solidFill>
              <a:schemeClr val="tx1">
                <a:alpha val="10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UR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도형 128">
            <a:extLst>
              <a:ext uri="{FF2B5EF4-FFF2-40B4-BE49-F238E27FC236}">
                <a16:creationId xmlns="" xmlns:a16="http://schemas.microsoft.com/office/drawing/2014/main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5988446" y="4558653"/>
            <a:ext cx="751266" cy="278707"/>
          </a:xfrm>
          <a:prstGeom prst="ellipse">
            <a:avLst/>
          </a:prstGeom>
          <a:noFill/>
          <a:ln w="6350" cap="flat" cmpd="sng">
            <a:solidFill>
              <a:schemeClr val="tx1">
                <a:alpha val="10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Gripper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도형 128">
            <a:extLst>
              <a:ext uri="{FF2B5EF4-FFF2-40B4-BE49-F238E27FC236}">
                <a16:creationId xmlns="" xmlns:a16="http://schemas.microsoft.com/office/drawing/2014/main" id="{5DAB5CA5-0A7C-0EBC-EDCA-FBABA66ACF65}"/>
              </a:ext>
            </a:extLst>
          </p:cNvPr>
          <p:cNvSpPr>
            <a:spLocks/>
          </p:cNvSpPr>
          <p:nvPr/>
        </p:nvSpPr>
        <p:spPr>
          <a:xfrm>
            <a:off x="6746636" y="4562463"/>
            <a:ext cx="751266" cy="278707"/>
          </a:xfrm>
          <a:prstGeom prst="ellipse">
            <a:avLst/>
          </a:prstGeom>
          <a:noFill/>
          <a:ln w="6350" cap="flat" cmpd="sng">
            <a:solidFill>
              <a:schemeClr val="tx1">
                <a:alpha val="10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Vision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sz="550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en-US" sz="5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550" dirty="0" smtClean="0">
                <a:solidFill>
                  <a:schemeClr val="tx1"/>
                </a:solidFill>
                <a:latin typeface="+mn-ea"/>
              </a:rPr>
              <a:t>Process</a:t>
            </a:r>
            <a:endParaRPr lang="ko-KR" altLang="en-US" sz="5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3" name="도형 138">
            <a:extLst>
              <a:ext uri="{FF2B5EF4-FFF2-40B4-BE49-F238E27FC236}">
                <a16:creationId xmlns="" xmlns:a16="http://schemas.microsoft.com/office/drawing/2014/main" id="{65235C27-9A1F-682C-E7AA-21122E036D31}"/>
              </a:ext>
            </a:extLst>
          </p:cNvPr>
          <p:cNvCxnSpPr>
            <a:cxnSpLocks/>
          </p:cNvCxnSpPr>
          <p:nvPr/>
        </p:nvCxnSpPr>
        <p:spPr>
          <a:xfrm>
            <a:off x="5597812" y="4088678"/>
            <a:ext cx="0" cy="46650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138">
            <a:extLst>
              <a:ext uri="{FF2B5EF4-FFF2-40B4-BE49-F238E27FC236}">
                <a16:creationId xmlns="" xmlns:a16="http://schemas.microsoft.com/office/drawing/2014/main" id="{65235C27-9A1F-682C-E7AA-21122E036D31}"/>
              </a:ext>
            </a:extLst>
          </p:cNvPr>
          <p:cNvCxnSpPr>
            <a:cxnSpLocks/>
          </p:cNvCxnSpPr>
          <p:nvPr/>
        </p:nvCxnSpPr>
        <p:spPr>
          <a:xfrm>
            <a:off x="6369247" y="4088677"/>
            <a:ext cx="0" cy="46650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도형 138">
            <a:extLst>
              <a:ext uri="{FF2B5EF4-FFF2-40B4-BE49-F238E27FC236}">
                <a16:creationId xmlns="" xmlns:a16="http://schemas.microsoft.com/office/drawing/2014/main" id="{65235C27-9A1F-682C-E7AA-21122E036D31}"/>
              </a:ext>
            </a:extLst>
          </p:cNvPr>
          <p:cNvCxnSpPr>
            <a:cxnSpLocks/>
          </p:cNvCxnSpPr>
          <p:nvPr/>
        </p:nvCxnSpPr>
        <p:spPr>
          <a:xfrm>
            <a:off x="7122269" y="4088677"/>
            <a:ext cx="0" cy="46650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30" idx="4"/>
          </p:cNvCxnSpPr>
          <p:nvPr/>
        </p:nvCxnSpPr>
        <p:spPr>
          <a:xfrm>
            <a:off x="5593367" y="4837361"/>
            <a:ext cx="4445" cy="50038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6369534" y="4842782"/>
            <a:ext cx="4445" cy="50038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7125293" y="4842782"/>
            <a:ext cx="4445" cy="50038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구름 모양 설명선 138"/>
          <p:cNvSpPr/>
          <p:nvPr/>
        </p:nvSpPr>
        <p:spPr>
          <a:xfrm>
            <a:off x="3104798" y="1966432"/>
            <a:ext cx="1711253" cy="578838"/>
          </a:xfrm>
          <a:prstGeom prst="cloudCallout">
            <a:avLst>
              <a:gd name="adj1" fmla="val -76730"/>
              <a:gd name="adj2" fmla="val 803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통신에 문제가 </a:t>
            </a:r>
            <a:r>
              <a:rPr lang="ko-KR" altLang="en-US" sz="1000" b="1" dirty="0" err="1" smtClean="0">
                <a:solidFill>
                  <a:schemeClr val="bg1"/>
                </a:solidFill>
              </a:rPr>
              <a:t>있는것으로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예상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40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2.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MOMA Module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개선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141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2-2 TO-BE.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753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MOMA Module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개선 </a:t>
            </a:r>
            <a:r>
              <a:rPr lang="ko-KR" altLang="en-US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구현방안</a:t>
            </a:r>
            <a:endParaRPr kumimoji="0" lang="ko-KR" altLang="en-US" sz="2000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3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3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-1 </a:t>
            </a:r>
            <a:r>
              <a:rPr lang="ko-KR" altLang="en-US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질의 안건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94612"/>
              </p:ext>
            </p:extLst>
          </p:nvPr>
        </p:nvGraphicFramePr>
        <p:xfrm>
          <a:off x="340455" y="1402114"/>
          <a:ext cx="9221057" cy="3034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645"/>
                <a:gridCol w="870014"/>
                <a:gridCol w="3779934"/>
                <a:gridCol w="3168352"/>
                <a:gridCol w="1008112"/>
              </a:tblGrid>
              <a:tr h="161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Index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세부항목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문의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H/W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LIMS H/W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구성도에 관한 의견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LIMS H/W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구성도에 관한 검토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S/W </a:t>
                      </a:r>
                      <a:r>
                        <a:rPr lang="ko-KR" altLang="en-US" sz="800" u="none" strike="noStrike">
                          <a:effectLst/>
                        </a:rPr>
                        <a:t>구성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LIMS S/W </a:t>
                      </a:r>
                      <a:r>
                        <a:rPr lang="ko-KR" altLang="en-US" sz="800" u="none" strike="noStrike">
                          <a:effectLst/>
                        </a:rPr>
                        <a:t>구성도에 관한 의견 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LIMS S/W </a:t>
                      </a:r>
                      <a:r>
                        <a:rPr lang="ko-KR" altLang="en-US" sz="800" u="none" strike="noStrike">
                          <a:effectLst/>
                        </a:rPr>
                        <a:t>구성도에 관한 검토 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15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LIMS </a:t>
                      </a:r>
                      <a:r>
                        <a:rPr lang="ko-KR" altLang="en-US" sz="800" u="none" strike="noStrike">
                          <a:effectLst/>
                        </a:rPr>
                        <a:t>및  </a:t>
                      </a:r>
                      <a:r>
                        <a:rPr lang="en-US" altLang="ko-KR" sz="800" u="none" strike="noStrike">
                          <a:effectLst/>
                        </a:rPr>
                        <a:t>MOMA </a:t>
                      </a:r>
                      <a:r>
                        <a:rPr lang="ko-KR" altLang="en-US" sz="800" u="none" strike="noStrike">
                          <a:effectLst/>
                        </a:rPr>
                        <a:t>의 아키텍처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추가적 추천 아키텍처가 있는지 검토요청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624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개발 환경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개발</a:t>
                      </a:r>
                      <a:r>
                        <a:rPr lang="en-US" altLang="ko-KR" sz="800" u="none" strike="noStrike" dirty="0">
                          <a:effectLst/>
                        </a:rPr>
                        <a:t>OS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개발 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</a:t>
                      </a:r>
                      <a:r>
                        <a:rPr lang="en-US" altLang="ko-KR" sz="800" u="none" strike="noStrike" dirty="0">
                          <a:effectLst/>
                        </a:rPr>
                        <a:t>DDS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모니터링 </a:t>
                      </a:r>
                      <a:r>
                        <a:rPr lang="en-US" altLang="ko-KR" sz="800" u="none" strike="noStrike" dirty="0">
                          <a:effectLst/>
                        </a:rPr>
                        <a:t>PC</a:t>
                      </a:r>
                      <a:r>
                        <a:rPr lang="ko-KR" altLang="en-US" sz="800" u="none" strike="noStrike" dirty="0">
                          <a:effectLst/>
                        </a:rPr>
                        <a:t>의 </a:t>
                      </a:r>
                      <a:r>
                        <a:rPr lang="en-US" altLang="ko-KR" sz="800" u="none" strike="noStrike" dirty="0">
                          <a:effectLst/>
                        </a:rPr>
                        <a:t>OS</a:t>
                      </a:r>
                      <a:r>
                        <a:rPr lang="ko-KR" altLang="en-US" sz="800" u="none" strike="noStrike" dirty="0">
                          <a:effectLst/>
                        </a:rPr>
                        <a:t>및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개발툴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각 항목들에 대한 추천 환경요청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   </a:t>
                      </a:r>
                      <a:r>
                        <a:rPr lang="en-US" altLang="ko-KR" sz="800" u="none" strike="noStrike">
                          <a:effectLst/>
                        </a:rPr>
                        <a:t>( </a:t>
                      </a:r>
                      <a:r>
                        <a:rPr lang="ko-KR" altLang="en-US" sz="800" u="none" strike="noStrike">
                          <a:effectLst/>
                        </a:rPr>
                        <a:t>모니터링 </a:t>
                      </a:r>
                      <a:r>
                        <a:rPr lang="en-US" altLang="ko-KR" sz="800" u="none" strike="noStrike">
                          <a:effectLst/>
                        </a:rPr>
                        <a:t>PC </a:t>
                      </a:r>
                      <a:r>
                        <a:rPr lang="ko-KR" altLang="en-US" sz="800" u="none" strike="noStrike">
                          <a:effectLst/>
                        </a:rPr>
                        <a:t>관련 포함 검토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312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통신방식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통신 방식에 대한 </a:t>
                      </a:r>
                      <a:r>
                        <a:rPr lang="en-US" altLang="ko-KR" sz="800" u="none" strike="noStrike" dirty="0">
                          <a:effectLst/>
                        </a:rPr>
                        <a:t>Topic </a:t>
                      </a:r>
                      <a:r>
                        <a:rPr lang="ko-KR" altLang="en-US" sz="800" u="none" strike="noStrike" dirty="0">
                          <a:effectLst/>
                        </a:rPr>
                        <a:t>구성방안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ko-KR" sz="800" u="none" strike="noStrike" dirty="0">
                          <a:effectLst/>
                        </a:rPr>
                        <a:t>(Sync,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Async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Topic </a:t>
                      </a:r>
                      <a:r>
                        <a:rPr lang="ko-KR" altLang="en-US" sz="800" u="none" strike="noStrike">
                          <a:effectLst/>
                        </a:rPr>
                        <a:t>구성에 대한 검토 요청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시스템 환경에 따른 </a:t>
                      </a:r>
                      <a:r>
                        <a:rPr lang="en-US" altLang="ko-KR" sz="800" u="none" strike="noStrike">
                          <a:effectLst/>
                        </a:rPr>
                        <a:t>Sync </a:t>
                      </a:r>
                      <a:r>
                        <a:rPr lang="ko-KR" altLang="en-US" sz="800" u="none" strike="noStrike">
                          <a:effectLst/>
                        </a:rPr>
                        <a:t>및 </a:t>
                      </a:r>
                      <a:r>
                        <a:rPr lang="en-US" altLang="ko-KR" sz="800" u="none" strike="noStrike">
                          <a:effectLst/>
                        </a:rPr>
                        <a:t>Async </a:t>
                      </a:r>
                      <a:r>
                        <a:rPr lang="ko-KR" altLang="en-US" sz="800" u="none" strike="noStrike">
                          <a:effectLst/>
                        </a:rPr>
                        <a:t>선택 사용에  추천 요청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312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Topic </a:t>
                      </a:r>
                      <a:r>
                        <a:rPr lang="ko-KR" altLang="en-US" sz="800" u="none" strike="noStrike">
                          <a:effectLst/>
                        </a:rPr>
                        <a:t>처리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일대다 </a:t>
                      </a:r>
                      <a:r>
                        <a:rPr lang="en-US" altLang="ko-KR" sz="800" u="none" strike="noStrike" dirty="0">
                          <a:effectLst/>
                        </a:rPr>
                        <a:t>Topic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 방안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한개 </a:t>
                      </a:r>
                      <a:r>
                        <a:rPr lang="en-US" altLang="ko-KR" sz="800" u="none" strike="noStrike">
                          <a:effectLst/>
                        </a:rPr>
                        <a:t>topic</a:t>
                      </a:r>
                      <a:r>
                        <a:rPr lang="ko-KR" altLang="en-US" sz="800" u="none" strike="noStrike">
                          <a:effectLst/>
                        </a:rPr>
                        <a:t>을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개 </a:t>
                      </a:r>
                      <a:r>
                        <a:rPr lang="en-US" altLang="ko-KR" sz="800" u="none" strike="noStrike">
                          <a:effectLst/>
                        </a:rPr>
                        <a:t>node</a:t>
                      </a:r>
                      <a:r>
                        <a:rPr lang="ko-KR" altLang="en-US" sz="800" u="none" strike="noStrike">
                          <a:effectLst/>
                        </a:rPr>
                        <a:t>에서 받고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</a:rPr>
                        <a:t>개 </a:t>
                      </a:r>
                      <a:r>
                        <a:rPr lang="en-US" altLang="ko-KR" sz="800" u="none" strike="noStrike">
                          <a:effectLst/>
                        </a:rPr>
                        <a:t>node</a:t>
                      </a:r>
                      <a:r>
                        <a:rPr lang="ko-KR" altLang="en-US" sz="800" u="none" strike="noStrike">
                          <a:effectLst/>
                        </a:rPr>
                        <a:t>에서 응답을 받는경우에 대한 처리방안은 </a:t>
                      </a:r>
                      <a:r>
                        <a:rPr lang="en-US" altLang="ko-KR" sz="800" u="none" strike="noStrike">
                          <a:effectLst/>
                        </a:rPr>
                        <a:t>? 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3605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장애 대책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제어 </a:t>
                      </a:r>
                      <a:r>
                        <a:rPr lang="en-US" altLang="ko-KR" sz="800" u="none" strike="noStrike" dirty="0">
                          <a:effectLst/>
                        </a:rPr>
                        <a:t>PC </a:t>
                      </a:r>
                      <a:r>
                        <a:rPr lang="ko-KR" altLang="en-US" sz="800" u="none" strike="noStrike" dirty="0">
                          <a:effectLst/>
                        </a:rPr>
                        <a:t>장애 발생시 대책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  기존 </a:t>
                      </a:r>
                      <a:r>
                        <a:rPr lang="en-US" altLang="ko-KR" sz="800" u="none" strike="noStrike" dirty="0">
                          <a:effectLst/>
                        </a:rPr>
                        <a:t>: </a:t>
                      </a:r>
                      <a:r>
                        <a:rPr lang="ko-KR" altLang="en-US" sz="800" u="none" strike="noStrike" dirty="0">
                          <a:effectLst/>
                        </a:rPr>
                        <a:t>제어</a:t>
                      </a:r>
                      <a:r>
                        <a:rPr lang="en-US" altLang="ko-KR" sz="800" u="none" strike="noStrike" dirty="0">
                          <a:effectLst/>
                        </a:rPr>
                        <a:t>PC</a:t>
                      </a:r>
                      <a:r>
                        <a:rPr lang="ko-KR" altLang="en-US" sz="800" u="none" strike="noStrike" dirty="0">
                          <a:effectLst/>
                        </a:rPr>
                        <a:t>및 운영</a:t>
                      </a:r>
                      <a:r>
                        <a:rPr lang="en-US" altLang="ko-KR" sz="800" u="none" strike="noStrike" dirty="0">
                          <a:effectLst/>
                        </a:rPr>
                        <a:t>PC </a:t>
                      </a:r>
                      <a:r>
                        <a:rPr lang="ko-KR" altLang="en-US" sz="800" u="none" strike="noStrike" dirty="0">
                          <a:effectLst/>
                        </a:rPr>
                        <a:t>의  </a:t>
                      </a:r>
                      <a:r>
                        <a:rPr lang="en-US" altLang="ko-KR" sz="800" u="none" strike="noStrike" dirty="0">
                          <a:effectLst/>
                        </a:rPr>
                        <a:t>H/W</a:t>
                      </a:r>
                      <a:r>
                        <a:rPr lang="ko-KR" altLang="en-US" sz="800" u="none" strike="noStrike" dirty="0">
                          <a:effectLst/>
                        </a:rPr>
                        <a:t>및 </a:t>
                      </a:r>
                      <a:r>
                        <a:rPr lang="en-US" altLang="ko-KR" sz="800" u="none" strike="noStrike" dirty="0">
                          <a:effectLst/>
                        </a:rPr>
                        <a:t>OS(Windows)</a:t>
                      </a:r>
                      <a:r>
                        <a:rPr lang="ko-KR" altLang="en-US" sz="800" u="none" strike="noStrike" dirty="0">
                          <a:effectLst/>
                        </a:rPr>
                        <a:t>사양 통일화로 장애 발생시 대체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Linux(Ubuntu)</a:t>
                      </a:r>
                      <a:r>
                        <a:rPr lang="ko-KR" altLang="en-US" sz="800" u="none" strike="noStrike" dirty="0">
                          <a:effectLst/>
                        </a:rPr>
                        <a:t>기반 시스템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변경 시 장애 대책에 </a:t>
                      </a:r>
                      <a:r>
                        <a:rPr lang="ko-KR" altLang="en-US" sz="800" u="none" strike="noStrike" dirty="0">
                          <a:effectLst/>
                        </a:rPr>
                        <a:t>대한 검토요청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312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개발 지원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 Pilot </a:t>
                      </a:r>
                      <a:r>
                        <a:rPr lang="ko-KR" altLang="en-US" sz="800" u="none" strike="noStrike" dirty="0">
                          <a:effectLst/>
                        </a:rPr>
                        <a:t>시스템 구축이 가능한지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 -&gt; Topic </a:t>
                      </a:r>
                      <a:r>
                        <a:rPr lang="ko-KR" altLang="en-US" sz="800" u="none" strike="noStrike" dirty="0">
                          <a:effectLst/>
                        </a:rPr>
                        <a:t>송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수신 처리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1560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1560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  <a:tr h="1614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82" marR="5382" marT="5382" marB="0" anchor="ctr"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 환경 및 개발에 대한 전체적 검토 요청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53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FF"/>
        </a:solidFill>
        <a:ln>
          <a:noFill/>
        </a:ln>
        <a:effectLst>
          <a:outerShdw dist="35921" dir="2700000" algn="ctr" rotWithShape="0">
            <a:schemeClr val="tx1">
              <a:lumMod val="50000"/>
              <a:lumOff val="50000"/>
            </a:schemeClr>
          </a:outerShdw>
        </a:effectLst>
        <a:extLst/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b="1" dirty="0" err="1">
            <a:ea typeface="LG스마트체 Regular" pitchFamily="50" charset="-127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Pages>16</Pages>
  <Words>684</Words>
  <Characters>0</Characters>
  <Application>Microsoft Office PowerPoint</Application>
  <DocSecurity>0</DocSecurity>
  <PresentationFormat>A4 용지(210x297mm)</PresentationFormat>
  <Lines>0</Lines>
  <Paragraphs>290</Paragraphs>
  <Slides>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Choi,weonseok</dc:creator>
  <cp:lastModifiedBy>jinos</cp:lastModifiedBy>
  <cp:revision>80</cp:revision>
  <dcterms:modified xsi:type="dcterms:W3CDTF">2024-07-15T10:21:54Z</dcterms:modified>
  <cp:version>10.105.227.52551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7F5F94DB527E42A4A46AEB93102488F7_13</vt:lpwstr>
  </property>
  <property fmtid="{D5CDD505-2E9C-101B-9397-08002B2CF9AE}" pid="3" name="KSOProductBuildVer">
    <vt:lpwstr>1033-12.2.0.13431</vt:lpwstr>
  </property>
</Properties>
</file>