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478F-D289-49CF-9F99-EAC01C62A75D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5922-F980-4313-9C0D-ABC2F4C56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962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478F-D289-49CF-9F99-EAC01C62A75D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5922-F980-4313-9C0D-ABC2F4C56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604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478F-D289-49CF-9F99-EAC01C62A75D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5922-F980-4313-9C0D-ABC2F4C56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670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15974" y="243273"/>
            <a:ext cx="1636055" cy="4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584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15974" y="243273"/>
            <a:ext cx="1636055" cy="4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696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_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8956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_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336000" y="768391"/>
            <a:ext cx="115200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15974" y="243273"/>
            <a:ext cx="1636055" cy="480000"/>
          </a:xfrm>
          <a:prstGeom prst="rect">
            <a:avLst/>
          </a:prstGeom>
        </p:spPr>
      </p:pic>
      <p:cxnSp>
        <p:nvCxnSpPr>
          <p:cNvPr id="13" name="직선 연결선 12"/>
          <p:cNvCxnSpPr/>
          <p:nvPr userDrawn="1"/>
        </p:nvCxnSpPr>
        <p:spPr>
          <a:xfrm>
            <a:off x="336000" y="6540921"/>
            <a:ext cx="115200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333864" y="6623128"/>
            <a:ext cx="1856656" cy="153259"/>
          </a:xfrm>
          <a:prstGeom prst="rect">
            <a:avLst/>
          </a:prstGeom>
          <a:solidFill>
            <a:schemeClr val="bg1"/>
          </a:solidFill>
        </p:spPr>
        <p:txBody>
          <a:bodyPr wrap="none" lIns="24000" tIns="4800" rIns="24000" bIns="4800" rtlCol="0" anchor="ctr" anchorCtr="0">
            <a:spAutoFit/>
          </a:bodyPr>
          <a:lstStyle/>
          <a:p>
            <a:pPr marL="0" marR="0" lvl="0" indent="0" algn="ctr" defTabSz="778941" rtl="0" eaLnBrk="1" fontAlgn="auto" latinLnBrk="1" hangingPunct="1">
              <a:lnSpc>
                <a:spcPct val="100000"/>
              </a:lnSpc>
              <a:spcBef>
                <a:spcPts val="1"/>
              </a:spcBef>
              <a:spcAft>
                <a:spcPts val="1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환경안전이 경영의 제일 원칙이다</a:t>
            </a:r>
          </a:p>
        </p:txBody>
      </p:sp>
      <p:sp>
        <p:nvSpPr>
          <p:cNvPr id="15" name="Text Box 5"/>
          <p:cNvSpPr txBox="1">
            <a:spLocks noChangeArrowheads="1"/>
          </p:cNvSpPr>
          <p:nvPr userDrawn="1"/>
        </p:nvSpPr>
        <p:spPr bwMode="auto">
          <a:xfrm>
            <a:off x="10657265" y="6623128"/>
            <a:ext cx="1116069" cy="153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24000" tIns="4800" rIns="24000" bIns="4800" anchor="ctr" anchorCtr="0">
            <a:spAutoFit/>
          </a:bodyPr>
          <a:lstStyle/>
          <a:p>
            <a:pPr marL="0" marR="0" lvl="0" indent="0" algn="ctr" defTabSz="12168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33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SAMSUNG SECRET</a:t>
            </a:r>
          </a:p>
        </p:txBody>
      </p:sp>
      <p:sp>
        <p:nvSpPr>
          <p:cNvPr id="16" name="TextBox 15"/>
          <p:cNvSpPr txBox="1"/>
          <p:nvPr userDrawn="1"/>
        </p:nvSpPr>
        <p:spPr bwMode="gray">
          <a:xfrm>
            <a:off x="5932305" y="6612805"/>
            <a:ext cx="327391" cy="173906"/>
          </a:xfrm>
          <a:prstGeom prst="rect">
            <a:avLst/>
          </a:prstGeom>
          <a:noFill/>
        </p:spPr>
        <p:txBody>
          <a:bodyPr wrap="none" lIns="24000" tIns="4800" rIns="24000" bIns="4800" rtlCol="0" anchor="ctr" anchorCtr="0">
            <a:spAutoFit/>
          </a:bodyPr>
          <a:lstStyle/>
          <a:p>
            <a:pPr marL="0" marR="0" lvl="0" indent="0" algn="ctr" defTabSz="77903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445441D-5648-4C4E-924F-9D5109CAF161}" type="slidenum">
              <a:rPr kumimoji="0" lang="en-US" sz="1067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pPr marL="0" marR="0" lvl="0" indent="0" algn="ctr" defTabSz="77903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1067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/5</a:t>
            </a:r>
          </a:p>
        </p:txBody>
      </p:sp>
    </p:spTree>
    <p:extLst>
      <p:ext uri="{BB962C8B-B14F-4D97-AF65-F5344CB8AC3E}">
        <p14:creationId xmlns:p14="http://schemas.microsoft.com/office/powerpoint/2010/main" val="877167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_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15974" y="243273"/>
            <a:ext cx="1636055" cy="480000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>
            <a:off x="336000" y="6540921"/>
            <a:ext cx="115200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333864" y="6623128"/>
            <a:ext cx="1856656" cy="153259"/>
          </a:xfrm>
          <a:prstGeom prst="rect">
            <a:avLst/>
          </a:prstGeom>
          <a:solidFill>
            <a:schemeClr val="bg1"/>
          </a:solidFill>
        </p:spPr>
        <p:txBody>
          <a:bodyPr wrap="none" lIns="24000" tIns="4800" rIns="24000" bIns="4800" rtlCol="0" anchor="ctr" anchorCtr="0">
            <a:spAutoFit/>
          </a:bodyPr>
          <a:lstStyle/>
          <a:p>
            <a:pPr marL="0" marR="0" lvl="0" indent="0" algn="ctr" defTabSz="778941" rtl="0" eaLnBrk="1" fontAlgn="auto" latinLnBrk="1" hangingPunct="1">
              <a:lnSpc>
                <a:spcPct val="100000"/>
              </a:lnSpc>
              <a:spcBef>
                <a:spcPts val="1"/>
              </a:spcBef>
              <a:spcAft>
                <a:spcPts val="1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환경안전이 경영의 제일 원칙이다</a:t>
            </a:r>
          </a:p>
        </p:txBody>
      </p:sp>
      <p:sp>
        <p:nvSpPr>
          <p:cNvPr id="14" name="Text Box 5"/>
          <p:cNvSpPr txBox="1">
            <a:spLocks noChangeArrowheads="1"/>
          </p:cNvSpPr>
          <p:nvPr userDrawn="1"/>
        </p:nvSpPr>
        <p:spPr bwMode="auto">
          <a:xfrm>
            <a:off x="10657265" y="6623128"/>
            <a:ext cx="1116069" cy="153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24000" tIns="4800" rIns="24000" bIns="4800" anchor="ctr" anchorCtr="0">
            <a:spAutoFit/>
          </a:bodyPr>
          <a:lstStyle/>
          <a:p>
            <a:pPr marL="0" marR="0" lvl="0" indent="0" algn="ctr" defTabSz="12168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33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SAMSUNG SECRET</a:t>
            </a:r>
          </a:p>
        </p:txBody>
      </p:sp>
      <p:sp>
        <p:nvSpPr>
          <p:cNvPr id="15" name="TextBox 14"/>
          <p:cNvSpPr txBox="1"/>
          <p:nvPr userDrawn="1"/>
        </p:nvSpPr>
        <p:spPr bwMode="gray">
          <a:xfrm>
            <a:off x="5932305" y="6612805"/>
            <a:ext cx="327391" cy="173906"/>
          </a:xfrm>
          <a:prstGeom prst="rect">
            <a:avLst/>
          </a:prstGeom>
          <a:noFill/>
        </p:spPr>
        <p:txBody>
          <a:bodyPr wrap="none" lIns="24000" tIns="4800" rIns="24000" bIns="4800" rtlCol="0" anchor="ctr" anchorCtr="0">
            <a:spAutoFit/>
          </a:bodyPr>
          <a:lstStyle/>
          <a:p>
            <a:pPr marL="0" marR="0" lvl="0" indent="0" algn="ctr" defTabSz="77903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445441D-5648-4C4E-924F-9D5109CAF161}" type="slidenum">
              <a:rPr kumimoji="0" lang="en-US" sz="1067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pPr marL="0" marR="0" lvl="0" indent="0" algn="ctr" defTabSz="77903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1067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/5</a:t>
            </a:r>
          </a:p>
        </p:txBody>
      </p:sp>
    </p:spTree>
    <p:extLst>
      <p:ext uri="{BB962C8B-B14F-4D97-AF65-F5344CB8AC3E}">
        <p14:creationId xmlns:p14="http://schemas.microsoft.com/office/powerpoint/2010/main" val="3404681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6593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478F-D289-49CF-9F99-EAC01C62A75D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5922-F980-4313-9C0D-ABC2F4C56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641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478F-D289-49CF-9F99-EAC01C62A75D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5922-F980-4313-9C0D-ABC2F4C56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4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478F-D289-49CF-9F99-EAC01C62A75D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5922-F980-4313-9C0D-ABC2F4C56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730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478F-D289-49CF-9F99-EAC01C62A75D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5922-F980-4313-9C0D-ABC2F4C56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510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478F-D289-49CF-9F99-EAC01C62A75D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5922-F980-4313-9C0D-ABC2F4C56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869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478F-D289-49CF-9F99-EAC01C62A75D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5922-F980-4313-9C0D-ABC2F4C56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924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478F-D289-49CF-9F99-EAC01C62A75D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5922-F980-4313-9C0D-ABC2F4C56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615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478F-D289-49CF-9F99-EAC01C62A75D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5922-F980-4313-9C0D-ABC2F4C56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016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D478F-D289-49CF-9F99-EAC01C62A75D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25922-F980-4313-9C0D-ABC2F4C56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78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7535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121905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43" indent="-457143" algn="l" defTabSz="1219050" rtl="0" eaLnBrk="1" latinLnBrk="1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474" indent="-380953" algn="l" defTabSz="1219050" rtl="0" eaLnBrk="1" latinLnBrk="1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809" indent="-304763" algn="l" defTabSz="121905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333" indent="-304763" algn="l" defTabSz="1219050" rtl="0" eaLnBrk="1" latinLnBrk="1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2858" indent="-304763" algn="l" defTabSz="1219050" rtl="0" eaLnBrk="1" latinLnBrk="1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383" indent="-304763" algn="l" defTabSz="121905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1906" indent="-304763" algn="l" defTabSz="121905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430" indent="-304763" algn="l" defTabSz="121905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0954" indent="-304763" algn="l" defTabSz="121905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05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26" algn="l" defTabSz="121905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50" algn="l" defTabSz="121905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573" algn="l" defTabSz="121905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098" algn="l" defTabSz="121905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621" algn="l" defTabSz="121905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143" algn="l" defTabSz="121905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667" algn="l" defTabSz="121905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93" algn="l" defTabSz="121905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ko-KR" dirty="0" smtClean="0"/>
              <a:t>MES UI Design</a:t>
            </a:r>
            <a:endParaRPr lang="ko-KR" altLang="en-US" dirty="0"/>
          </a:p>
        </p:txBody>
      </p:sp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altLang="ko-KR" dirty="0" smtClean="0"/>
              <a:t>EHS</a:t>
            </a:r>
            <a:r>
              <a:rPr lang="ko-KR" altLang="en-US" dirty="0" smtClean="0"/>
              <a:t>연구소 초안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1244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표 19"/>
          <p:cNvGraphicFramePr>
            <a:graphicFrameLocks noGrp="1"/>
          </p:cNvGraphicFramePr>
          <p:nvPr>
            <p:extLst/>
          </p:nvPr>
        </p:nvGraphicFramePr>
        <p:xfrm>
          <a:off x="2353087" y="1285774"/>
          <a:ext cx="9036601" cy="8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0943">
                  <a:extLst>
                    <a:ext uri="{9D8B030D-6E8A-4147-A177-3AD203B41FA5}">
                      <a16:colId xmlns:a16="http://schemas.microsoft.com/office/drawing/2014/main" val="345676010"/>
                    </a:ext>
                  </a:extLst>
                </a:gridCol>
                <a:gridCol w="516377">
                  <a:extLst>
                    <a:ext uri="{9D8B030D-6E8A-4147-A177-3AD203B41FA5}">
                      <a16:colId xmlns:a16="http://schemas.microsoft.com/office/drawing/2014/main" val="1420760662"/>
                    </a:ext>
                  </a:extLst>
                </a:gridCol>
                <a:gridCol w="688503">
                  <a:extLst>
                    <a:ext uri="{9D8B030D-6E8A-4147-A177-3AD203B41FA5}">
                      <a16:colId xmlns:a16="http://schemas.microsoft.com/office/drawing/2014/main" val="3462793264"/>
                    </a:ext>
                  </a:extLst>
                </a:gridCol>
                <a:gridCol w="516377">
                  <a:extLst>
                    <a:ext uri="{9D8B030D-6E8A-4147-A177-3AD203B41FA5}">
                      <a16:colId xmlns:a16="http://schemas.microsoft.com/office/drawing/2014/main" val="2354545127"/>
                    </a:ext>
                  </a:extLst>
                </a:gridCol>
                <a:gridCol w="1377006">
                  <a:extLst>
                    <a:ext uri="{9D8B030D-6E8A-4147-A177-3AD203B41FA5}">
                      <a16:colId xmlns:a16="http://schemas.microsoft.com/office/drawing/2014/main" val="3787410049"/>
                    </a:ext>
                  </a:extLst>
                </a:gridCol>
                <a:gridCol w="602440">
                  <a:extLst>
                    <a:ext uri="{9D8B030D-6E8A-4147-A177-3AD203B41FA5}">
                      <a16:colId xmlns:a16="http://schemas.microsoft.com/office/drawing/2014/main" val="693782"/>
                    </a:ext>
                  </a:extLst>
                </a:gridCol>
                <a:gridCol w="1075786">
                  <a:extLst>
                    <a:ext uri="{9D8B030D-6E8A-4147-A177-3AD203B41FA5}">
                      <a16:colId xmlns:a16="http://schemas.microsoft.com/office/drawing/2014/main" val="3517265762"/>
                    </a:ext>
                  </a:extLst>
                </a:gridCol>
                <a:gridCol w="989723">
                  <a:extLst>
                    <a:ext uri="{9D8B030D-6E8A-4147-A177-3AD203B41FA5}">
                      <a16:colId xmlns:a16="http://schemas.microsoft.com/office/drawing/2014/main" val="2794338473"/>
                    </a:ext>
                  </a:extLst>
                </a:gridCol>
                <a:gridCol w="989723">
                  <a:extLst>
                    <a:ext uri="{9D8B030D-6E8A-4147-A177-3AD203B41FA5}">
                      <a16:colId xmlns:a16="http://schemas.microsoft.com/office/drawing/2014/main" val="3241622967"/>
                    </a:ext>
                  </a:extLst>
                </a:gridCol>
                <a:gridCol w="989723">
                  <a:extLst>
                    <a:ext uri="{9D8B030D-6E8A-4147-A177-3AD203B41FA5}">
                      <a16:colId xmlns:a16="http://schemas.microsoft.com/office/drawing/2014/main" val="288640159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mtClean="0">
                          <a:solidFill>
                            <a:schemeClr val="tx1"/>
                          </a:solidFill>
                        </a:rPr>
                        <a:t>Project No.</a:t>
                      </a:r>
                      <a:endParaRPr lang="ko-KR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mtClean="0">
                          <a:solidFill>
                            <a:schemeClr val="tx1"/>
                          </a:solidFill>
                        </a:rPr>
                        <a:t>Code</a:t>
                      </a: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mtClean="0">
                          <a:solidFill>
                            <a:schemeClr val="tx1"/>
                          </a:solidFill>
                        </a:rPr>
                        <a:t>의뢰일자</a:t>
                      </a:r>
                      <a:endParaRPr lang="ko-KR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mtClean="0">
                          <a:solidFill>
                            <a:schemeClr val="tx1"/>
                          </a:solidFill>
                        </a:rPr>
                        <a:t>의뢰자</a:t>
                      </a:r>
                      <a:endParaRPr lang="ko-KR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약액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mtClean="0">
                          <a:solidFill>
                            <a:schemeClr val="tx1"/>
                          </a:solidFill>
                        </a:rPr>
                        <a:t>총 시료수</a:t>
                      </a:r>
                      <a:endParaRPr lang="ko-KR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분석설비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mtClean="0">
                          <a:solidFill>
                            <a:schemeClr val="tx1"/>
                          </a:solidFill>
                        </a:rPr>
                        <a:t>현위치</a:t>
                      </a:r>
                      <a:endParaRPr lang="ko-KR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mtClean="0">
                          <a:solidFill>
                            <a:schemeClr val="tx1"/>
                          </a:solidFill>
                        </a:rPr>
                        <a:t>상태</a:t>
                      </a:r>
                      <a:endParaRPr lang="ko-KR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mtClean="0">
                          <a:solidFill>
                            <a:schemeClr val="tx1"/>
                          </a:solidFill>
                        </a:rPr>
                        <a:t>선택</a:t>
                      </a:r>
                      <a:endParaRPr lang="en-US" altLang="ko-KR" sz="900" b="1" smtClean="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44163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mtClean="0">
                          <a:solidFill>
                            <a:schemeClr val="tx1"/>
                          </a:solidFill>
                        </a:rPr>
                        <a:t>Q-C-230316-7005-01</a:t>
                      </a:r>
                      <a:endParaRPr lang="ko-KR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/>
                          </a:solidFill>
                        </a:rPr>
                        <a:t>7005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/>
                          </a:solidFill>
                        </a:rPr>
                        <a:t>23-03-16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solidFill>
                            <a:schemeClr val="tx1"/>
                          </a:solidFill>
                        </a:rPr>
                        <a:t>전호진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/>
                          </a:solidFill>
                        </a:rPr>
                        <a:t>HPSD-20-mix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/>
                          </a:solidFill>
                        </a:rPr>
                        <a:t>PFCA_IMS_003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solidFill>
                            <a:schemeClr val="tx1"/>
                          </a:solidFill>
                        </a:rPr>
                        <a:t>○○○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solidFill>
                            <a:schemeClr val="tx1"/>
                          </a:solidFill>
                        </a:rPr>
                        <a:t>○○○○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19427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/>
                          </a:solidFill>
                        </a:rPr>
                        <a:t>Q-C-230401-1234-01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/>
                          </a:solidFill>
                        </a:rPr>
                        <a:t>1234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/>
                          </a:solidFill>
                        </a:rPr>
                        <a:t>23-04-01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solidFill>
                            <a:schemeClr val="tx1"/>
                          </a:solidFill>
                        </a:rPr>
                        <a:t>가나다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/>
                          </a:solidFill>
                        </a:rPr>
                        <a:t>HPSD-20-mix</a:t>
                      </a:r>
                      <a:r>
                        <a:rPr lang="en-US" altLang="ko-KR" sz="900" baseline="0" smtClean="0">
                          <a:solidFill>
                            <a:schemeClr val="tx1"/>
                          </a:solidFill>
                        </a:rPr>
                        <a:t> / H2SO4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/>
                          </a:solidFill>
                        </a:rPr>
                        <a:t>16</a:t>
                      </a:r>
                      <a:r>
                        <a:rPr lang="en-US" altLang="ko-KR" sz="900" baseline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US" altLang="ko-KR" sz="900" smtClean="0">
                          <a:solidFill>
                            <a:schemeClr val="tx1"/>
                          </a:solidFill>
                        </a:rPr>
                        <a:t>4 / 4)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/>
                          </a:solidFill>
                        </a:rPr>
                        <a:t>PFCA_IMS_003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solidFill>
                            <a:schemeClr val="tx1"/>
                          </a:solidFill>
                        </a:rPr>
                        <a:t>○○○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solidFill>
                            <a:schemeClr val="tx1"/>
                          </a:solidFill>
                        </a:rPr>
                        <a:t>○○○○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319696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2362199" y="1861773"/>
          <a:ext cx="9027508" cy="393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3762">
                  <a:extLst>
                    <a:ext uri="{9D8B030D-6E8A-4147-A177-3AD203B41FA5}">
                      <a16:colId xmlns:a16="http://schemas.microsoft.com/office/drawing/2014/main" val="345676010"/>
                    </a:ext>
                  </a:extLst>
                </a:gridCol>
                <a:gridCol w="697071">
                  <a:extLst>
                    <a:ext uri="{9D8B030D-6E8A-4147-A177-3AD203B41FA5}">
                      <a16:colId xmlns:a16="http://schemas.microsoft.com/office/drawing/2014/main" val="1420760662"/>
                    </a:ext>
                  </a:extLst>
                </a:gridCol>
                <a:gridCol w="644245">
                  <a:extLst>
                    <a:ext uri="{9D8B030D-6E8A-4147-A177-3AD203B41FA5}">
                      <a16:colId xmlns:a16="http://schemas.microsoft.com/office/drawing/2014/main" val="3462793264"/>
                    </a:ext>
                  </a:extLst>
                </a:gridCol>
                <a:gridCol w="1121495">
                  <a:extLst>
                    <a:ext uri="{9D8B030D-6E8A-4147-A177-3AD203B41FA5}">
                      <a16:colId xmlns:a16="http://schemas.microsoft.com/office/drawing/2014/main" val="2354545127"/>
                    </a:ext>
                  </a:extLst>
                </a:gridCol>
                <a:gridCol w="281755">
                  <a:extLst>
                    <a:ext uri="{9D8B030D-6E8A-4147-A177-3AD203B41FA5}">
                      <a16:colId xmlns:a16="http://schemas.microsoft.com/office/drawing/2014/main" val="3787410049"/>
                    </a:ext>
                  </a:extLst>
                </a:gridCol>
                <a:gridCol w="587776">
                  <a:extLst>
                    <a:ext uri="{9D8B030D-6E8A-4147-A177-3AD203B41FA5}">
                      <a16:colId xmlns:a16="http://schemas.microsoft.com/office/drawing/2014/main" val="693782"/>
                    </a:ext>
                  </a:extLst>
                </a:gridCol>
                <a:gridCol w="383762">
                  <a:extLst>
                    <a:ext uri="{9D8B030D-6E8A-4147-A177-3AD203B41FA5}">
                      <a16:colId xmlns:a16="http://schemas.microsoft.com/office/drawing/2014/main" val="1679526168"/>
                    </a:ext>
                  </a:extLst>
                </a:gridCol>
                <a:gridCol w="383762">
                  <a:extLst>
                    <a:ext uri="{9D8B030D-6E8A-4147-A177-3AD203B41FA5}">
                      <a16:colId xmlns:a16="http://schemas.microsoft.com/office/drawing/2014/main" val="1970950637"/>
                    </a:ext>
                  </a:extLst>
                </a:gridCol>
                <a:gridCol w="206540">
                  <a:extLst>
                    <a:ext uri="{9D8B030D-6E8A-4147-A177-3AD203B41FA5}">
                      <a16:colId xmlns:a16="http://schemas.microsoft.com/office/drawing/2014/main" val="3517265762"/>
                    </a:ext>
                  </a:extLst>
                </a:gridCol>
                <a:gridCol w="206540">
                  <a:extLst>
                    <a:ext uri="{9D8B030D-6E8A-4147-A177-3AD203B41FA5}">
                      <a16:colId xmlns:a16="http://schemas.microsoft.com/office/drawing/2014/main" val="1987974009"/>
                    </a:ext>
                  </a:extLst>
                </a:gridCol>
                <a:gridCol w="206540">
                  <a:extLst>
                    <a:ext uri="{9D8B030D-6E8A-4147-A177-3AD203B41FA5}">
                      <a16:colId xmlns:a16="http://schemas.microsoft.com/office/drawing/2014/main" val="2175254206"/>
                    </a:ext>
                  </a:extLst>
                </a:gridCol>
                <a:gridCol w="206540">
                  <a:extLst>
                    <a:ext uri="{9D8B030D-6E8A-4147-A177-3AD203B41FA5}">
                      <a16:colId xmlns:a16="http://schemas.microsoft.com/office/drawing/2014/main" val="3123171646"/>
                    </a:ext>
                  </a:extLst>
                </a:gridCol>
                <a:gridCol w="206540">
                  <a:extLst>
                    <a:ext uri="{9D8B030D-6E8A-4147-A177-3AD203B41FA5}">
                      <a16:colId xmlns:a16="http://schemas.microsoft.com/office/drawing/2014/main" val="3241622967"/>
                    </a:ext>
                  </a:extLst>
                </a:gridCol>
                <a:gridCol w="206540">
                  <a:extLst>
                    <a:ext uri="{9D8B030D-6E8A-4147-A177-3AD203B41FA5}">
                      <a16:colId xmlns:a16="http://schemas.microsoft.com/office/drawing/2014/main" val="3529091031"/>
                    </a:ext>
                  </a:extLst>
                </a:gridCol>
                <a:gridCol w="206540">
                  <a:extLst>
                    <a:ext uri="{9D8B030D-6E8A-4147-A177-3AD203B41FA5}">
                      <a16:colId xmlns:a16="http://schemas.microsoft.com/office/drawing/2014/main" val="240606536"/>
                    </a:ext>
                  </a:extLst>
                </a:gridCol>
                <a:gridCol w="206540">
                  <a:extLst>
                    <a:ext uri="{9D8B030D-6E8A-4147-A177-3AD203B41FA5}">
                      <a16:colId xmlns:a16="http://schemas.microsoft.com/office/drawing/2014/main" val="3908136811"/>
                    </a:ext>
                  </a:extLst>
                </a:gridCol>
                <a:gridCol w="206540">
                  <a:extLst>
                    <a:ext uri="{9D8B030D-6E8A-4147-A177-3AD203B41FA5}">
                      <a16:colId xmlns:a16="http://schemas.microsoft.com/office/drawing/2014/main" val="966467487"/>
                    </a:ext>
                  </a:extLst>
                </a:gridCol>
                <a:gridCol w="206540">
                  <a:extLst>
                    <a:ext uri="{9D8B030D-6E8A-4147-A177-3AD203B41FA5}">
                      <a16:colId xmlns:a16="http://schemas.microsoft.com/office/drawing/2014/main" val="587219014"/>
                    </a:ext>
                  </a:extLst>
                </a:gridCol>
                <a:gridCol w="206540">
                  <a:extLst>
                    <a:ext uri="{9D8B030D-6E8A-4147-A177-3AD203B41FA5}">
                      <a16:colId xmlns:a16="http://schemas.microsoft.com/office/drawing/2014/main" val="3364920750"/>
                    </a:ext>
                  </a:extLst>
                </a:gridCol>
                <a:gridCol w="206540">
                  <a:extLst>
                    <a:ext uri="{9D8B030D-6E8A-4147-A177-3AD203B41FA5}">
                      <a16:colId xmlns:a16="http://schemas.microsoft.com/office/drawing/2014/main" val="1695434814"/>
                    </a:ext>
                  </a:extLst>
                </a:gridCol>
                <a:gridCol w="206540">
                  <a:extLst>
                    <a:ext uri="{9D8B030D-6E8A-4147-A177-3AD203B41FA5}">
                      <a16:colId xmlns:a16="http://schemas.microsoft.com/office/drawing/2014/main" val="1052396764"/>
                    </a:ext>
                  </a:extLst>
                </a:gridCol>
                <a:gridCol w="206540">
                  <a:extLst>
                    <a:ext uri="{9D8B030D-6E8A-4147-A177-3AD203B41FA5}">
                      <a16:colId xmlns:a16="http://schemas.microsoft.com/office/drawing/2014/main" val="3222507853"/>
                    </a:ext>
                  </a:extLst>
                </a:gridCol>
                <a:gridCol w="206540">
                  <a:extLst>
                    <a:ext uri="{9D8B030D-6E8A-4147-A177-3AD203B41FA5}">
                      <a16:colId xmlns:a16="http://schemas.microsoft.com/office/drawing/2014/main" val="3810266464"/>
                    </a:ext>
                  </a:extLst>
                </a:gridCol>
                <a:gridCol w="206540">
                  <a:extLst>
                    <a:ext uri="{9D8B030D-6E8A-4147-A177-3AD203B41FA5}">
                      <a16:colId xmlns:a16="http://schemas.microsoft.com/office/drawing/2014/main" val="825885783"/>
                    </a:ext>
                  </a:extLst>
                </a:gridCol>
                <a:gridCol w="206540">
                  <a:extLst>
                    <a:ext uri="{9D8B030D-6E8A-4147-A177-3AD203B41FA5}">
                      <a16:colId xmlns:a16="http://schemas.microsoft.com/office/drawing/2014/main" val="2035006700"/>
                    </a:ext>
                  </a:extLst>
                </a:gridCol>
                <a:gridCol w="206540">
                  <a:extLst>
                    <a:ext uri="{9D8B030D-6E8A-4147-A177-3AD203B41FA5}">
                      <a16:colId xmlns:a16="http://schemas.microsoft.com/office/drawing/2014/main" val="1749863373"/>
                    </a:ext>
                  </a:extLst>
                </a:gridCol>
                <a:gridCol w="206540">
                  <a:extLst>
                    <a:ext uri="{9D8B030D-6E8A-4147-A177-3AD203B41FA5}">
                      <a16:colId xmlns:a16="http://schemas.microsoft.com/office/drawing/2014/main" val="2545928788"/>
                    </a:ext>
                  </a:extLst>
                </a:gridCol>
                <a:gridCol w="206540">
                  <a:extLst>
                    <a:ext uri="{9D8B030D-6E8A-4147-A177-3AD203B41FA5}">
                      <a16:colId xmlns:a16="http://schemas.microsoft.com/office/drawing/2014/main" val="2575321024"/>
                    </a:ext>
                  </a:extLst>
                </a:gridCol>
                <a:gridCol w="206540">
                  <a:extLst>
                    <a:ext uri="{9D8B030D-6E8A-4147-A177-3AD203B41FA5}">
                      <a16:colId xmlns:a16="http://schemas.microsoft.com/office/drawing/2014/main" val="1519870865"/>
                    </a:ext>
                  </a:extLst>
                </a:gridCol>
                <a:gridCol w="206540">
                  <a:extLst>
                    <a:ext uri="{9D8B030D-6E8A-4147-A177-3AD203B41FA5}">
                      <a16:colId xmlns:a16="http://schemas.microsoft.com/office/drawing/2014/main" val="1338028455"/>
                    </a:ext>
                  </a:extLst>
                </a:gridCol>
              </a:tblGrid>
              <a:tr h="288000">
                <a:tc gridSpan="30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mtClean="0">
                          <a:solidFill>
                            <a:schemeClr val="tx1"/>
                          </a:solidFill>
                        </a:rPr>
                        <a:t>Project No. </a:t>
                      </a:r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Q-C-230316-7005-01</a:t>
                      </a:r>
                      <a:endParaRPr lang="ko-KR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3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smtClean="0">
                        <a:solidFill>
                          <a:srgbClr val="0000FF"/>
                        </a:solidFill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1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1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1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1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700" b="1" smtClean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1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441634"/>
                  </a:ext>
                </a:extLst>
              </a:tr>
              <a:tr h="768000">
                <a:tc gridSpan="30"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의뢰 접수 → 반출 점검 → 반출 준비 → 반출준비 완료 → 공병반출 완료 → 시료입고 완료</a:t>
                      </a:r>
                      <a:r>
                        <a:rPr lang="ko-KR" altLang="en-US" sz="900" b="0" baseline="0" smtClean="0">
                          <a:solidFill>
                            <a:schemeClr val="tx1"/>
                          </a:solidFill>
                        </a:rPr>
                        <a:t> → 시료 검수 → 시료검수 완료 → 운송중 → 운송 완료 → 임시보관 </a:t>
                      </a:r>
                      <a:r>
                        <a:rPr lang="en-US" altLang="ko-KR" sz="900" b="0" baseline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900" b="0" baseline="0" smtClean="0">
                          <a:solidFill>
                            <a:schemeClr val="tx1"/>
                          </a:solidFill>
                        </a:rPr>
                        <a:t>분석준비 → 분석중 → 분석 완료 </a:t>
                      </a:r>
                      <a:r>
                        <a:rPr lang="en-US" altLang="ko-KR" sz="900" b="0" baseline="0" smtClean="0">
                          <a:solidFill>
                            <a:schemeClr val="tx1"/>
                          </a:solidFill>
                        </a:rPr>
                        <a:t>(n</a:t>
                      </a:r>
                      <a:r>
                        <a:rPr lang="ko-KR" altLang="en-US" sz="900" b="0" baseline="0" smtClean="0">
                          <a:solidFill>
                            <a:schemeClr val="tx1"/>
                          </a:solidFill>
                        </a:rPr>
                        <a:t>차</a:t>
                      </a:r>
                      <a:r>
                        <a:rPr lang="en-US" altLang="ko-KR" sz="900" b="0" baseline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900" b="0" baseline="0" smtClean="0">
                          <a:solidFill>
                            <a:schemeClr val="tx1"/>
                          </a:solidFill>
                        </a:rPr>
                        <a:t>→ 데이터 검수 → 분석 종료 → 시료 회수 → 폐기 준비 → 시료 폐기 → 세정 완료 → 공병 회수중 → 공병 보관중 → 작업 완료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942716"/>
                  </a:ext>
                </a:extLst>
              </a:tr>
              <a:tr h="2880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의뢰서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순번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3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Material</a:t>
                      </a:r>
                      <a:br>
                        <a:rPr lang="en-US" altLang="ko-KR" sz="80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R" altLang="en-US" sz="800" smtClean="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Sample</a:t>
                      </a:r>
                      <a:br>
                        <a:rPr lang="en-US" altLang="ko-KR" sz="80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Point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EQPID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조건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Bottle</a:t>
                      </a:r>
                      <a:br>
                        <a:rPr lang="en-US" altLang="ko-KR" sz="80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code</a:t>
                      </a: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DL</a:t>
                      </a: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재분석</a:t>
                      </a:r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800" smtClean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여부</a:t>
                      </a:r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800" smtClean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□</a:t>
                      </a:r>
                      <a:endParaRPr lang="en-US" altLang="ko-KR" sz="800" smtClean="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Li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63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Na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Mg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Al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Ca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Ti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Cr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Mn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Fe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Co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Ni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Cu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Zn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Ge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As</a:t>
                      </a: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Cd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In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Ba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Ta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Pb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722221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3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smtClean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700" smtClean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63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smtClean="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5281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HPSD-20-mix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Supply Tank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SCPL3DEVP03_SUP401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A-1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○○○○○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□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63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1969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HPSD-20-mix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Supply Tank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SCPL3DEVP03_SUP401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A-2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○○○○○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□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63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72689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HPSD-20-mix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Supply Tank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SCPL3DEVP03_SUP401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B-1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○○○○○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□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63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89433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HPSD-20-mix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Supply Tank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SCPL3DEVP03_SUP401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B-2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○○○○○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□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63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17109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HPSD-20-mix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Supply Tank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SCPL3DEVP03_SUP402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A-1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○○○○○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□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63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81973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HPSD-20-mix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Supply Tank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SCPL3DEVP03_SUP402</a:t>
                      </a:r>
                      <a:endParaRPr lang="ko-KR" altLang="en-US" sz="800" smtClean="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A-2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○○○○○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□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63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15776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HPSD-20-mix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Supply Tank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SCPL3DEVP03_SUP402</a:t>
                      </a:r>
                      <a:endParaRPr lang="ko-KR" altLang="en-US" sz="800" smtClean="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B-1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○○○○○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□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63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82402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HPSD-20-mix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Supply Tank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SCPL3DEVP03_SUP402</a:t>
                      </a:r>
                      <a:endParaRPr lang="ko-KR" altLang="en-US" sz="800" smtClean="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B-2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○○○○○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□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63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289862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6662223" y="2741424"/>
            <a:ext cx="455001" cy="153259"/>
          </a:xfrm>
          <a:prstGeom prst="rect">
            <a:avLst/>
          </a:prstGeom>
          <a:noFill/>
        </p:spPr>
        <p:txBody>
          <a:bodyPr wrap="square" lIns="4800" tIns="4800" rIns="4800" bIns="4800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33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틀고정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28936" y="3270453"/>
            <a:ext cx="3371660" cy="153259"/>
          </a:xfrm>
          <a:prstGeom prst="rect">
            <a:avLst/>
          </a:prstGeom>
          <a:noFill/>
        </p:spPr>
        <p:txBody>
          <a:bodyPr wrap="square" lIns="4800" tIns="4800" rIns="4800" bIns="4800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33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← 기준 정보 </a:t>
            </a:r>
            <a:r>
              <a:rPr kumimoji="0" lang="en-US" altLang="ko-KR" sz="933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 Spec. </a:t>
            </a:r>
            <a:r>
              <a:rPr kumimoji="0" lang="ko-KR" altLang="en-US" sz="933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에 입력된 해당 약액 </a:t>
            </a:r>
            <a:r>
              <a:rPr kumimoji="0" lang="en-US" altLang="ko-KR" sz="933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Spec. </a:t>
            </a:r>
            <a:r>
              <a:rPr kumimoji="0" lang="ko-KR" altLang="en-US" sz="933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자동 기입 →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73525" y="1914796"/>
            <a:ext cx="1922902" cy="153259"/>
          </a:xfrm>
          <a:prstGeom prst="rect">
            <a:avLst/>
          </a:prstGeom>
          <a:noFill/>
        </p:spPr>
        <p:txBody>
          <a:bodyPr wrap="square" lIns="4800" tIns="4800" rIns="4800" bIns="4800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33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Project No. </a:t>
            </a:r>
            <a:r>
              <a:rPr kumimoji="0" lang="ko-KR" altLang="en-US" sz="933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클릭하면 </a:t>
            </a:r>
            <a:r>
              <a:rPr kumimoji="0" lang="en-US" altLang="ko-KR" sz="933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Pop-up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718847" y="1911013"/>
            <a:ext cx="172126" cy="19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6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_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0946263" y="1911013"/>
            <a:ext cx="172126" cy="19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6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□</a:t>
            </a:r>
            <a:endParaRPr kumimoji="0" lang="en-US" altLang="ko-KR" sz="106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1173678" y="1911013"/>
            <a:ext cx="172126" cy="19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6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×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601003" y="4256212"/>
            <a:ext cx="3117844" cy="1014649"/>
          </a:xfrm>
          <a:prstGeom prst="rect">
            <a:avLst/>
          </a:prstGeom>
          <a:noFill/>
        </p:spPr>
        <p:txBody>
          <a:bodyPr wrap="square" lIns="4800" tIns="4800" rIns="4800" bIns="4800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33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분석 </a:t>
            </a:r>
            <a:r>
              <a:rPr kumimoji="0" lang="en-US" altLang="ko-KR" sz="933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Data </a:t>
            </a:r>
            <a:r>
              <a:rPr kumimoji="0" lang="ko-KR" altLang="en-US" sz="933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자동 기입 </a:t>
            </a:r>
            <a:r>
              <a:rPr kumimoji="0" lang="en-US" altLang="ko-KR" sz="933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/ </a:t>
            </a:r>
            <a:r>
              <a:rPr kumimoji="0" lang="ko-KR" altLang="en-US" sz="933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편집 기능 활성화</a:t>
            </a:r>
            <a:endParaRPr kumimoji="0" lang="en-US" altLang="ko-KR" sz="933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33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933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시료 </a:t>
            </a:r>
            <a:r>
              <a:rPr kumimoji="0" lang="en-US" altLang="ko-KR" sz="933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8</a:t>
            </a:r>
            <a:r>
              <a:rPr kumimoji="0" lang="ko-KR" altLang="en-US" sz="933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병인 경우 동일 조건 </a:t>
            </a:r>
            <a:r>
              <a:rPr kumimoji="0" lang="en-US" altLang="ko-KR" sz="933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</a:t>
            </a:r>
            <a:r>
              <a:rPr kumimoji="0" lang="ko-KR" altLang="en-US" sz="933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회씩 분석 </a:t>
            </a:r>
            <a:r>
              <a:rPr kumimoji="0" lang="en-US" altLang="ko-KR" sz="933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= Data 16</a:t>
            </a:r>
            <a:r>
              <a:rPr kumimoji="0" lang="ko-KR" altLang="en-US" sz="933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행 中</a:t>
            </a:r>
            <a:endParaRPr kumimoji="0" lang="en-US" altLang="ko-KR" sz="933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33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933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각 </a:t>
            </a:r>
            <a:r>
              <a:rPr kumimoji="0" lang="ko-KR" altLang="en-US" sz="933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조건별</a:t>
            </a:r>
            <a:r>
              <a:rPr kumimoji="0" lang="ko-KR" altLang="en-US" sz="933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최소값 </a:t>
            </a:r>
            <a:r>
              <a:rPr kumimoji="0" lang="en-US" altLang="ko-KR" sz="933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× 1/1000 × DF)</a:t>
            </a:r>
          </a:p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33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33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Spec. </a:t>
            </a:r>
            <a:r>
              <a:rPr kumimoji="0" lang="ko-KR" altLang="en-US" sz="933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대비 높은 값이면 빨간색 표시</a:t>
            </a:r>
            <a:endParaRPr kumimoji="0" lang="en-US" altLang="ko-KR" sz="933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33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DL </a:t>
            </a:r>
            <a:r>
              <a:rPr kumimoji="0" lang="ko-KR" altLang="en-US" sz="933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대비 낮은 값이면 </a:t>
            </a:r>
            <a:r>
              <a:rPr kumimoji="0" lang="en-US" altLang="ko-KR" sz="933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&lt;DL(</a:t>
            </a:r>
            <a:r>
              <a:rPr kumimoji="0" lang="ko-KR" altLang="en-US" sz="933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숫자로</a:t>
            </a:r>
            <a:r>
              <a:rPr kumimoji="0" lang="en-US" altLang="ko-KR" sz="933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 </a:t>
            </a:r>
            <a:r>
              <a:rPr kumimoji="0" lang="ko-KR" altLang="en-US" sz="933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표시</a:t>
            </a:r>
            <a:endParaRPr kumimoji="0" lang="en-US" altLang="ko-KR" sz="933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33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해당 없을 경우 소수점 세 번째 자리까지 표시</a:t>
            </a:r>
            <a:endParaRPr kumimoji="0" lang="en-US" altLang="ko-KR" sz="933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22904" y="3342235"/>
            <a:ext cx="564868" cy="153259"/>
          </a:xfrm>
          <a:prstGeom prst="rect">
            <a:avLst/>
          </a:prstGeom>
          <a:noFill/>
        </p:spPr>
        <p:txBody>
          <a:bodyPr wrap="square" lIns="4800" tIns="4800" rIns="4800" bIns="4800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33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전체선택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787599" y="1947383"/>
            <a:ext cx="1805032" cy="440389"/>
          </a:xfrm>
          <a:prstGeom prst="rect">
            <a:avLst/>
          </a:prstGeom>
          <a:noFill/>
        </p:spPr>
        <p:txBody>
          <a:bodyPr wrap="square" lIns="4800" tIns="4800" rIns="4800" bIns="4800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33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진행중인 </a:t>
            </a:r>
            <a:r>
              <a:rPr kumimoji="0" lang="en-US" altLang="ko-KR" sz="933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Process </a:t>
            </a:r>
            <a:r>
              <a:rPr kumimoji="0" lang="ko-KR" altLang="en-US" sz="933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활성화</a:t>
            </a:r>
            <a:r>
              <a:rPr kumimoji="0" lang="en-US" altLang="ko-KR" sz="933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933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933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/ </a:t>
            </a:r>
            <a:r>
              <a:rPr kumimoji="0" lang="ko-KR" altLang="en-US" sz="933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클릭하면 진행 중지 선택창 </a:t>
            </a:r>
            <a:r>
              <a:rPr kumimoji="0" lang="en-US" altLang="ko-KR" sz="933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Pop-up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 rot="16200000">
            <a:off x="5519015" y="4474815"/>
            <a:ext cx="1450794" cy="296824"/>
          </a:xfrm>
          <a:prstGeom prst="rect">
            <a:avLst/>
          </a:prstGeom>
          <a:noFill/>
        </p:spPr>
        <p:txBody>
          <a:bodyPr wrap="none" lIns="4800" tIns="4800" rIns="4800" bIns="4800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33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← 기준 정보에 입력된</a:t>
            </a:r>
            <a:r>
              <a:rPr kumimoji="0" lang="en-US" altLang="ko-KR" sz="933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933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933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해당 약액 </a:t>
            </a:r>
            <a:r>
              <a:rPr kumimoji="0" lang="en-US" altLang="ko-KR" sz="933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DL </a:t>
            </a:r>
            <a:r>
              <a:rPr kumimoji="0" lang="ko-KR" altLang="en-US" sz="933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자동 기입 →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704656" y="762023"/>
            <a:ext cx="10755344" cy="5767620"/>
            <a:chOff x="704656" y="762023"/>
            <a:chExt cx="10755344" cy="5767620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2188355" y="912407"/>
              <a:ext cx="9271645" cy="216000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732000" y="762023"/>
              <a:ext cx="10728000" cy="5760000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32000" y="762023"/>
              <a:ext cx="10728000" cy="144000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solidFill>
                    <a:prstClr val="black"/>
                  </a:solidFill>
                  <a:prstDash val="sysDash"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93C6C67D-37B3-6DB0-F259-C060F3F4EC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61" t="3203" r="97367" b="907"/>
            <a:stretch/>
          </p:blipFill>
          <p:spPr>
            <a:xfrm>
              <a:off x="732000" y="913643"/>
              <a:ext cx="214894" cy="5616000"/>
            </a:xfrm>
            <a:prstGeom prst="rect">
              <a:avLst/>
            </a:prstGeom>
          </p:spPr>
        </p:pic>
        <p:sp>
          <p:nvSpPr>
            <p:cNvPr id="19" name="모서리가 둥근 직사각형 18"/>
            <p:cNvSpPr/>
            <p:nvPr/>
          </p:nvSpPr>
          <p:spPr>
            <a:xfrm>
              <a:off x="946893" y="905405"/>
              <a:ext cx="1242000" cy="5616000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704656" y="762023"/>
              <a:ext cx="468000" cy="144000"/>
            </a:xfrm>
            <a:prstGeom prst="roundRect">
              <a:avLst>
                <a:gd name="adj" fmla="val 0"/>
              </a:avLst>
            </a:prstGeom>
            <a:noFill/>
            <a:ln w="31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L</a:t>
              </a:r>
              <a:r>
                <a:rPr kumimoji="0" lang="en-US" altLang="ko-KR" sz="7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AMS</a:t>
              </a:r>
              <a:endParaRPr kumimoji="0" lang="ko-KR" altLang="en-US" sz="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2198418" y="862316"/>
            <a:ext cx="11657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Work(</a:t>
            </a:r>
            <a:r>
              <a:rPr kumimoji="0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작업</a:t>
            </a: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정보</a:t>
            </a:r>
            <a:endParaRPr kumimoji="0" lang="en-US" altLang="ko-KR" sz="1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9733" y="46253"/>
            <a:ext cx="3626493" cy="400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2" b="1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6</a:t>
            </a:r>
            <a:r>
              <a:rPr kumimoji="0" lang="en-US" altLang="ko-KR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. MES UI : Work(</a:t>
            </a:r>
            <a:r>
              <a:rPr kumimoji="0" lang="ko-KR" altLang="en-US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작업</a:t>
            </a:r>
            <a:r>
              <a:rPr kumimoji="0" lang="en-US" altLang="ko-KR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)</a:t>
            </a:r>
            <a:r>
              <a:rPr kumimoji="0" lang="ko-KR" altLang="en-US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정보</a:t>
            </a:r>
            <a:endParaRPr kumimoji="0" lang="ko-KR" altLang="en-US" sz="1600" b="1" i="0" u="sng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47552" y="471247"/>
            <a:ext cx="2253898" cy="132804"/>
          </a:xfrm>
          <a:prstGeom prst="rect">
            <a:avLst/>
          </a:prstGeom>
          <a:noFill/>
        </p:spPr>
        <p:txBody>
          <a:bodyPr wrap="none" lIns="4800" tIns="4800" rIns="4800" bIns="4800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기본 적으로 동일 의뢰 별로 이동 및 분석 진행됨</a:t>
            </a:r>
            <a:endParaRPr kumimoji="0" lang="en-US" altLang="ko-KR" sz="8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18797" y="880691"/>
            <a:ext cx="1545616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MES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정보 관리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기준 정보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시료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Tracking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Work(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작업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관리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Work(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작업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정보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▶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스티커 정보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ALARM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정보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로그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작업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(Work)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이력 확인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작업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EVENT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확인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ERROR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이력 확인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시각화 용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3232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704656" y="762023"/>
            <a:ext cx="10755344" cy="5767620"/>
            <a:chOff x="704656" y="762023"/>
            <a:chExt cx="10755344" cy="5767620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2188355" y="912407"/>
              <a:ext cx="9271645" cy="216000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732000" y="762023"/>
              <a:ext cx="10728000" cy="5760000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32000" y="762023"/>
              <a:ext cx="10728000" cy="144000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solidFill>
                    <a:prstClr val="black"/>
                  </a:solidFill>
                  <a:prstDash val="sysDash"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93C6C67D-37B3-6DB0-F259-C060F3F4EC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61" t="3203" r="97367" b="907"/>
            <a:stretch/>
          </p:blipFill>
          <p:spPr>
            <a:xfrm>
              <a:off x="732000" y="913643"/>
              <a:ext cx="214894" cy="5616000"/>
            </a:xfrm>
            <a:prstGeom prst="rect">
              <a:avLst/>
            </a:prstGeom>
          </p:spPr>
        </p:pic>
        <p:sp>
          <p:nvSpPr>
            <p:cNvPr id="19" name="모서리가 둥근 직사각형 18"/>
            <p:cNvSpPr/>
            <p:nvPr/>
          </p:nvSpPr>
          <p:spPr>
            <a:xfrm>
              <a:off x="946893" y="905405"/>
              <a:ext cx="1242000" cy="5616000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704656" y="762023"/>
              <a:ext cx="468000" cy="144000"/>
            </a:xfrm>
            <a:prstGeom prst="roundRect">
              <a:avLst>
                <a:gd name="adj" fmla="val 0"/>
              </a:avLst>
            </a:prstGeom>
            <a:noFill/>
            <a:ln w="31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L</a:t>
              </a:r>
              <a:r>
                <a:rPr kumimoji="0" lang="en-US" altLang="ko-KR" sz="7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AMS</a:t>
              </a:r>
              <a:endParaRPr kumimoji="0" lang="ko-KR" altLang="en-US" sz="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2198418" y="862316"/>
            <a:ext cx="87075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스티커 정보</a:t>
            </a:r>
            <a:endParaRPr kumimoji="0" lang="en-US" altLang="ko-KR" sz="1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9733" y="46253"/>
            <a:ext cx="3626493" cy="400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2" b="1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7</a:t>
            </a:r>
            <a:r>
              <a:rPr kumimoji="0" lang="en-US" altLang="ko-KR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. MES UI : </a:t>
            </a:r>
            <a:r>
              <a:rPr kumimoji="0" lang="ko-KR" altLang="en-US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스티커 정보</a:t>
            </a:r>
            <a:endParaRPr kumimoji="0" lang="ko-KR" altLang="en-US" sz="1600" b="1" i="0" u="sng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2188086" y="5007965"/>
            <a:ext cx="9271645" cy="216000"/>
          </a:xfrm>
          <a:prstGeom prst="roundRect">
            <a:avLst>
              <a:gd name="adj" fmla="val 0"/>
            </a:avLst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98418" y="4971656"/>
            <a:ext cx="84991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MSDS </a:t>
            </a:r>
            <a:r>
              <a:rPr kumimoji="0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파일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491756" y="1285774"/>
            <a:ext cx="8481043" cy="3696157"/>
            <a:chOff x="405440" y="455774"/>
            <a:chExt cx="10567360" cy="4958179"/>
          </a:xfrm>
        </p:grpSpPr>
        <p:pic>
          <p:nvPicPr>
            <p:cNvPr id="38" name="그림 37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9066362" y="1475012"/>
              <a:ext cx="1906438" cy="3289002"/>
            </a:xfrm>
            <a:prstGeom prst="rect">
              <a:avLst/>
            </a:prstGeom>
          </p:spPr>
        </p:pic>
        <p:grpSp>
          <p:nvGrpSpPr>
            <p:cNvPr id="39" name="그룹 38"/>
            <p:cNvGrpSpPr/>
            <p:nvPr/>
          </p:nvGrpSpPr>
          <p:grpSpPr>
            <a:xfrm>
              <a:off x="621101" y="2184961"/>
              <a:ext cx="6667649" cy="2579054"/>
              <a:chOff x="1768415" y="1658750"/>
              <a:chExt cx="6667649" cy="2579054"/>
            </a:xfrm>
          </p:grpSpPr>
          <p:pic>
            <p:nvPicPr>
              <p:cNvPr id="40" name="그림 39"/>
              <p:cNvPicPr/>
              <p:nvPr/>
            </p:nvPicPr>
            <p:blipFill rotWithShape="1">
              <a:blip r:embed="rId4"/>
              <a:srcRect r="48502"/>
              <a:stretch/>
            </p:blipFill>
            <p:spPr>
              <a:xfrm>
                <a:off x="1768415" y="1658750"/>
                <a:ext cx="3235474" cy="2579053"/>
              </a:xfrm>
              <a:prstGeom prst="rect">
                <a:avLst/>
              </a:prstGeom>
            </p:spPr>
          </p:pic>
          <p:pic>
            <p:nvPicPr>
              <p:cNvPr id="41" name="그림 40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03889" y="1658751"/>
                <a:ext cx="3432175" cy="2579053"/>
              </a:xfrm>
              <a:prstGeom prst="rect">
                <a:avLst/>
              </a:prstGeom>
            </p:spPr>
          </p:pic>
        </p:grpSp>
        <p:sp>
          <p:nvSpPr>
            <p:cNvPr id="42" name="TextBox 41"/>
            <p:cNvSpPr txBox="1"/>
            <p:nvPr/>
          </p:nvSpPr>
          <p:spPr>
            <a:xfrm>
              <a:off x="405440" y="455774"/>
              <a:ext cx="7211685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※ </a:t>
              </a:r>
              <a:r>
                <a:rPr kumimoji="0" lang="ko-KR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부착 스티커 생성 규칙</a:t>
              </a:r>
              <a:endPara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  <a:p>
              <a:pPr marL="285750" marR="0" lvl="0" indent="-2857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ko-KR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각 의뢰</a:t>
              </a:r>
              <a:r>
                <a:rPr kumimoji="0" lang="en-US" altLang="ko-KR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(</a:t>
              </a:r>
              <a:r>
                <a:rPr kumimoji="0" lang="ko-KR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시료</a:t>
              </a:r>
              <a:r>
                <a:rPr kumimoji="0" lang="en-US" altLang="ko-KR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)</a:t>
              </a:r>
              <a:r>
                <a:rPr kumimoji="0" lang="ko-KR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에 맞는 </a:t>
              </a:r>
              <a:r>
                <a:rPr kumimoji="0" lang="ko-KR" altLang="en-US" sz="11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문구</a:t>
              </a:r>
              <a:r>
                <a:rPr kumimoji="0" lang="en-US" altLang="ko-KR" sz="11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(</a:t>
              </a:r>
              <a:r>
                <a:rPr kumimoji="0" lang="ko-KR" altLang="en-US" sz="11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자동 기입</a:t>
              </a:r>
              <a:r>
                <a:rPr kumimoji="0" lang="en-US" altLang="ko-KR" sz="11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)</a:t>
              </a:r>
              <a:r>
                <a:rPr kumimoji="0" lang="ko-KR" altLang="en-US" sz="11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ko-KR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및 </a:t>
              </a:r>
              <a:r>
                <a:rPr kumimoji="0" lang="en-US" altLang="ko-KR" sz="11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MSDS(</a:t>
              </a:r>
              <a:r>
                <a:rPr kumimoji="0" lang="ko-KR" altLang="en-US" sz="11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우측</a:t>
              </a:r>
              <a:r>
                <a:rPr kumimoji="0" lang="en-US" altLang="ko-KR" sz="11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) </a:t>
              </a:r>
              <a:r>
                <a:rPr kumimoji="0" lang="ko-KR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매칭 필요</a:t>
              </a:r>
              <a:endPara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  <a:p>
              <a:pPr marL="285750" marR="0" lvl="0" indent="-2857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MSDS </a:t>
              </a:r>
              <a:r>
                <a:rPr kumimoji="0" lang="ko-KR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의 </a:t>
              </a:r>
              <a:r>
                <a:rPr kumimoji="0" lang="ko-KR" altLang="en-US" sz="11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공급자 정보</a:t>
              </a:r>
              <a:r>
                <a:rPr kumimoji="0" lang="ko-KR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의 경우 시료 공급 업체에 따라 변경되므로 </a:t>
              </a:r>
              <a:r>
                <a:rPr kumimoji="0" lang="ko-KR" altLang="en-US" sz="11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의뢰</a:t>
              </a:r>
              <a:r>
                <a:rPr kumimoji="0" lang="en-US" altLang="ko-KR" sz="11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(AIMS)</a:t>
              </a:r>
              <a:r>
                <a:rPr kumimoji="0" lang="ko-KR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에 적힌 공급자 정보에 따라 업데이트 하여 반영되어야 함 </a:t>
              </a:r>
              <a:endPara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3" name="직선 화살표 연결선 42"/>
            <p:cNvCxnSpPr/>
            <p:nvPr/>
          </p:nvCxnSpPr>
          <p:spPr>
            <a:xfrm>
              <a:off x="2814695" y="1194763"/>
              <a:ext cx="545295" cy="1686459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/>
            <p:nvPr/>
          </p:nvCxnSpPr>
          <p:spPr>
            <a:xfrm>
              <a:off x="4383975" y="1280239"/>
              <a:ext cx="112092" cy="904721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/>
            <p:nvPr/>
          </p:nvCxnSpPr>
          <p:spPr>
            <a:xfrm>
              <a:off x="2159037" y="1535531"/>
              <a:ext cx="1817737" cy="2812181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/>
            <p:nvPr/>
          </p:nvCxnSpPr>
          <p:spPr>
            <a:xfrm>
              <a:off x="3856575" y="4882551"/>
              <a:ext cx="342411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/>
            <p:nvPr/>
          </p:nvCxnSpPr>
          <p:spPr>
            <a:xfrm>
              <a:off x="7408949" y="2219464"/>
              <a:ext cx="0" cy="249918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7461850" y="3284389"/>
              <a:ext cx="879894" cy="412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60mm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968816" y="5001088"/>
              <a:ext cx="879894" cy="412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7</a:t>
              </a:r>
              <a:r>
                <a:rPr kumimoji="0" lang="en-US" altLang="ko-KR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0mm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50" name="직선 화살표 연결선 49"/>
            <p:cNvCxnSpPr/>
            <p:nvPr/>
          </p:nvCxnSpPr>
          <p:spPr>
            <a:xfrm flipH="1">
              <a:off x="5305812" y="1475131"/>
              <a:ext cx="973809" cy="2951455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/>
          <p:cNvSpPr txBox="1"/>
          <p:nvPr/>
        </p:nvSpPr>
        <p:spPr>
          <a:xfrm>
            <a:off x="2246221" y="5289659"/>
            <a:ext cx="2933816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○ 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P1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대상 물질 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LIST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별 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MSDS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스티커 파일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○ 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P5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대상 물질 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LIST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별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MSDS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스티커 파일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503654" y="5318687"/>
            <a:ext cx="595607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○ 건설되는 사이트에 따라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공급하는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chemical 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종류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수량 상이함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신규 </a:t>
            </a:r>
            <a:r>
              <a:rPr kumimoji="0" lang="ko-KR" alt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약액이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들어오게 되면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해당 물질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MSDS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를 기반으로 경고 표지 추가 필요</a:t>
            </a:r>
            <a:endParaRPr kumimoji="0" lang="en-US" altLang="ko-KR" sz="11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공급자 정보는 같은 </a:t>
            </a:r>
            <a:r>
              <a:rPr kumimoji="0" lang="ko-KR" alt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약액이라도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변동될 수 있으므로 의뢰서 기반 연동 자동 업데이트 필요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18797" y="880691"/>
            <a:ext cx="1545616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MES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정보 관리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기준 정보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시료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Tracking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Work(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작업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관리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Work(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작업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정보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스티커 정보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ALARM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정보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로그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작업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(Work)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이력 확인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작업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EVENT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확인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ERROR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이력 확인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시각화 용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5141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704656" y="762023"/>
            <a:ext cx="10755344" cy="5767620"/>
            <a:chOff x="704656" y="762023"/>
            <a:chExt cx="10755344" cy="5767620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2188355" y="912407"/>
              <a:ext cx="9271645" cy="216000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732000" y="762023"/>
              <a:ext cx="10728000" cy="5760000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32000" y="762023"/>
              <a:ext cx="10728000" cy="144000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solidFill>
                    <a:prstClr val="black"/>
                  </a:solidFill>
                  <a:prstDash val="sysDash"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93C6C67D-37B3-6DB0-F259-C060F3F4EC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61" t="3203" r="97367" b="907"/>
            <a:stretch/>
          </p:blipFill>
          <p:spPr>
            <a:xfrm>
              <a:off x="732000" y="913643"/>
              <a:ext cx="214894" cy="5616000"/>
            </a:xfrm>
            <a:prstGeom prst="rect">
              <a:avLst/>
            </a:prstGeom>
          </p:spPr>
        </p:pic>
        <p:sp>
          <p:nvSpPr>
            <p:cNvPr id="19" name="모서리가 둥근 직사각형 18"/>
            <p:cNvSpPr/>
            <p:nvPr/>
          </p:nvSpPr>
          <p:spPr>
            <a:xfrm>
              <a:off x="946893" y="905405"/>
              <a:ext cx="1242000" cy="5616000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704656" y="762023"/>
              <a:ext cx="468000" cy="144000"/>
            </a:xfrm>
            <a:prstGeom prst="roundRect">
              <a:avLst>
                <a:gd name="adj" fmla="val 0"/>
              </a:avLst>
            </a:prstGeom>
            <a:noFill/>
            <a:ln w="31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L</a:t>
              </a:r>
              <a:r>
                <a:rPr kumimoji="0" lang="en-US" altLang="ko-KR" sz="7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AMS</a:t>
              </a:r>
              <a:endParaRPr kumimoji="0" lang="ko-KR" altLang="en-US" sz="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2198418" y="862316"/>
            <a:ext cx="93807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ALARM </a:t>
            </a:r>
            <a:r>
              <a:rPr kumimoji="0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정보</a:t>
            </a:r>
            <a:endParaRPr kumimoji="0" lang="en-US" altLang="ko-KR" sz="1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198418" y="1130689"/>
            <a:ext cx="9261582" cy="5393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03181" y="4342868"/>
            <a:ext cx="9261582" cy="218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558547" y="967643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69452" y="896627"/>
            <a:ext cx="346570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NO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23727" y="889483"/>
            <a:ext cx="700833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ALARM_ID</a:t>
            </a:r>
          </a:p>
        </p:txBody>
      </p:sp>
      <p:cxnSp>
        <p:nvCxnSpPr>
          <p:cNvPr id="49" name="직선 연결선 48"/>
          <p:cNvCxnSpPr/>
          <p:nvPr/>
        </p:nvCxnSpPr>
        <p:spPr>
          <a:xfrm>
            <a:off x="4054068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4898130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6524740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5691459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7331000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8896764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7937288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9699564" y="958118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/>
          <p:cNvGrpSpPr/>
          <p:nvPr/>
        </p:nvGrpSpPr>
        <p:grpSpPr>
          <a:xfrm>
            <a:off x="2247838" y="2697628"/>
            <a:ext cx="1210163" cy="1284603"/>
            <a:chOff x="2230254" y="2090253"/>
            <a:chExt cx="1669280" cy="1284603"/>
          </a:xfrm>
        </p:grpSpPr>
        <p:grpSp>
          <p:nvGrpSpPr>
            <p:cNvPr id="64" name="그룹 63"/>
            <p:cNvGrpSpPr/>
            <p:nvPr/>
          </p:nvGrpSpPr>
          <p:grpSpPr>
            <a:xfrm>
              <a:off x="2278251" y="2850610"/>
              <a:ext cx="1621283" cy="524246"/>
              <a:chOff x="2341293" y="2011200"/>
              <a:chExt cx="1621283" cy="524246"/>
            </a:xfrm>
          </p:grpSpPr>
          <p:sp>
            <p:nvSpPr>
              <p:cNvPr id="70" name="모서리가 둥근 직사각형 69"/>
              <p:cNvSpPr/>
              <p:nvPr/>
            </p:nvSpPr>
            <p:spPr>
              <a:xfrm>
                <a:off x="2341293" y="2095499"/>
                <a:ext cx="720000" cy="180000"/>
              </a:xfrm>
              <a:prstGeom prst="roundRect">
                <a:avLst>
                  <a:gd name="adj" fmla="val 0"/>
                </a:avLst>
              </a:prstGeom>
              <a:noFill/>
              <a:ln w="31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1" name="모서리가 둥근 직사각형 70"/>
              <p:cNvSpPr/>
              <p:nvPr/>
            </p:nvSpPr>
            <p:spPr>
              <a:xfrm>
                <a:off x="3242576" y="2095499"/>
                <a:ext cx="720000" cy="180000"/>
              </a:xfrm>
              <a:prstGeom prst="roundRect">
                <a:avLst>
                  <a:gd name="adj" fmla="val 0"/>
                </a:avLst>
              </a:prstGeom>
              <a:noFill/>
              <a:ln w="31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980207" y="2011200"/>
                <a:ext cx="274434" cy="524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~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 </a:t>
                </a:r>
                <a:r>
                  <a:rPr kumimoji="0" lang="en-US" altLang="ko-KR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 </a:t>
                </a:r>
                <a:endPara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2230254" y="2090253"/>
              <a:ext cx="1669280" cy="830997"/>
              <a:chOff x="2230254" y="2090253"/>
              <a:chExt cx="1669280" cy="830997"/>
            </a:xfrm>
          </p:grpSpPr>
          <p:sp>
            <p:nvSpPr>
              <p:cNvPr id="68" name="모서리가 둥근 직사각형 67"/>
              <p:cNvSpPr/>
              <p:nvPr/>
            </p:nvSpPr>
            <p:spPr>
              <a:xfrm>
                <a:off x="2275974" y="2100253"/>
                <a:ext cx="1623560" cy="792000"/>
              </a:xfrm>
              <a:prstGeom prst="roundRect">
                <a:avLst>
                  <a:gd name="adj" fmla="val 0"/>
                </a:avLst>
              </a:prstGeom>
              <a:noFill/>
              <a:ln w="31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2230254" y="2090253"/>
                <a:ext cx="102143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30 Minute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1 Hour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6 Hour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1 Day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1 Week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1 Month</a:t>
                </a:r>
                <a:endPara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73" name="모서리가 둥근 직사각형 72"/>
          <p:cNvSpPr/>
          <p:nvPr/>
        </p:nvSpPr>
        <p:spPr>
          <a:xfrm>
            <a:off x="2275974" y="1418966"/>
            <a:ext cx="1138039" cy="661643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230254" y="1400729"/>
            <a:ext cx="10422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○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Bottle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반출입기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○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Bottle Stocker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○ 분석설비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○ 폐기 설비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○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충전소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16475" y="1167066"/>
            <a:ext cx="52290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Filter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558547" y="1400729"/>
            <a:ext cx="7901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3558547" y="1749787"/>
            <a:ext cx="7901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3152354" y="1302544"/>
            <a:ext cx="845439" cy="3152773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2233406" y="4369852"/>
            <a:ext cx="100540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상세 </a:t>
            </a:r>
            <a:r>
              <a:rPr kumimoji="0" lang="en-US" altLang="ko-KR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STATUS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98418" y="4091976"/>
            <a:ext cx="2619375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33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항목 클릭 시 상세 정보 확인</a:t>
            </a:r>
            <a:endParaRPr kumimoji="0" lang="en-US" altLang="ko-KR" sz="933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11" name="표 110"/>
          <p:cNvGraphicFramePr>
            <a:graphicFrameLocks noGrp="1"/>
          </p:cNvGraphicFramePr>
          <p:nvPr/>
        </p:nvGraphicFramePr>
        <p:xfrm>
          <a:off x="2375726" y="4673032"/>
          <a:ext cx="2794076" cy="1714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038">
                  <a:extLst>
                    <a:ext uri="{9D8B030D-6E8A-4147-A177-3AD203B41FA5}">
                      <a16:colId xmlns:a16="http://schemas.microsoft.com/office/drawing/2014/main" val="843837885"/>
                    </a:ext>
                  </a:extLst>
                </a:gridCol>
                <a:gridCol w="1397038">
                  <a:extLst>
                    <a:ext uri="{9D8B030D-6E8A-4147-A177-3AD203B41FA5}">
                      <a16:colId xmlns:a16="http://schemas.microsoft.com/office/drawing/2014/main" val="3110265829"/>
                    </a:ext>
                  </a:extLst>
                </a:gridCol>
              </a:tblGrid>
              <a:tr h="1523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219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5259378"/>
                  </a:ext>
                </a:extLst>
              </a:tr>
              <a:tr h="1523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ALARM_TIME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219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4771330"/>
                  </a:ext>
                </a:extLst>
              </a:tr>
              <a:tr h="2475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ALARM_LEVEL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3238536"/>
                  </a:ext>
                </a:extLst>
              </a:tr>
              <a:tr h="2475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ALARM_ID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9590067"/>
                  </a:ext>
                </a:extLst>
              </a:tr>
              <a:tr h="1523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ALARM_NAME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0055587"/>
                  </a:ext>
                </a:extLst>
              </a:tr>
              <a:tr h="1523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VECHLE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219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306010"/>
                  </a:ext>
                </a:extLst>
              </a:tr>
              <a:tr h="1523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EQIP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219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558095"/>
                  </a:ext>
                </a:extLst>
              </a:tr>
            </a:tbl>
          </a:graphicData>
        </a:graphic>
      </p:graphicFrame>
      <p:sp>
        <p:nvSpPr>
          <p:cNvPr id="115" name="TextBox 114"/>
          <p:cNvSpPr txBox="1"/>
          <p:nvPr/>
        </p:nvSpPr>
        <p:spPr>
          <a:xfrm>
            <a:off x="6668812" y="4620462"/>
            <a:ext cx="2619375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33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상세 정보 항목 예시</a:t>
            </a:r>
            <a:endParaRPr kumimoji="0" lang="en-US" altLang="ko-KR" sz="933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495464" y="901018"/>
            <a:ext cx="899605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ALARM_NAME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373614" y="892900"/>
            <a:ext cx="591829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VEHICLE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065036" y="897291"/>
            <a:ext cx="837089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ALARM_TIME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847184" y="889483"/>
            <a:ext cx="875561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ALARM_LEVEL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9733" y="46253"/>
            <a:ext cx="8033347" cy="400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2" b="1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8</a:t>
            </a:r>
            <a:r>
              <a:rPr kumimoji="0" lang="en-US" altLang="ko-KR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. MES UI : ALARM </a:t>
            </a:r>
            <a:r>
              <a:rPr kumimoji="0" lang="ko-KR" altLang="en-US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정보</a:t>
            </a:r>
            <a:endParaRPr kumimoji="0" lang="ko-KR" altLang="en-US" sz="1600" b="1" i="0" u="sng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964633" y="896258"/>
            <a:ext cx="413896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EQIP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18797" y="880691"/>
            <a:ext cx="1545616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MES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정보 관리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기준 정보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시료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Tracking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Work(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작업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관리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Work(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작업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정보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▶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스티커 정보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ALARM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정보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로그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작업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(Work)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이력 확인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작업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EVENT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확인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ERROR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이력 확인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시각화 용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3540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704656" y="762023"/>
            <a:ext cx="10755344" cy="5767620"/>
            <a:chOff x="704656" y="762023"/>
            <a:chExt cx="10755344" cy="5767620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2188355" y="912407"/>
              <a:ext cx="9271645" cy="216000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732000" y="762023"/>
              <a:ext cx="10728000" cy="5760000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32000" y="762023"/>
              <a:ext cx="10728000" cy="144000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solidFill>
                    <a:prstClr val="black"/>
                  </a:solidFill>
                  <a:prstDash val="sysDash"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93C6C67D-37B3-6DB0-F259-C060F3F4EC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61" t="3203" r="97367" b="907"/>
            <a:stretch/>
          </p:blipFill>
          <p:spPr>
            <a:xfrm>
              <a:off x="732000" y="913643"/>
              <a:ext cx="214894" cy="5616000"/>
            </a:xfrm>
            <a:prstGeom prst="rect">
              <a:avLst/>
            </a:prstGeom>
          </p:spPr>
        </p:pic>
        <p:sp>
          <p:nvSpPr>
            <p:cNvPr id="19" name="모서리가 둥근 직사각형 18"/>
            <p:cNvSpPr/>
            <p:nvPr/>
          </p:nvSpPr>
          <p:spPr>
            <a:xfrm>
              <a:off x="946893" y="905405"/>
              <a:ext cx="1242000" cy="5616000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704656" y="762023"/>
              <a:ext cx="468000" cy="144000"/>
            </a:xfrm>
            <a:prstGeom prst="roundRect">
              <a:avLst>
                <a:gd name="adj" fmla="val 0"/>
              </a:avLst>
            </a:prstGeom>
            <a:noFill/>
            <a:ln w="31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L</a:t>
              </a:r>
              <a:r>
                <a:rPr kumimoji="0" lang="en-US" altLang="ko-KR" sz="7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AMS</a:t>
              </a:r>
              <a:endParaRPr kumimoji="0" lang="ko-KR" altLang="en-US" sz="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2198418" y="862316"/>
            <a:ext cx="1043876" cy="293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반송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이력 로그</a:t>
            </a:r>
            <a:endParaRPr kumimoji="0" lang="en-US" altLang="ko-KR" sz="1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198418" y="1130689"/>
            <a:ext cx="9261582" cy="5393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03181" y="4342868"/>
            <a:ext cx="9261582" cy="218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558547" y="967643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69452" y="896627"/>
            <a:ext cx="346570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NO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4054068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4898130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6524740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5691459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7331000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8896764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8428989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9699564" y="958118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/>
          <p:cNvGrpSpPr/>
          <p:nvPr/>
        </p:nvGrpSpPr>
        <p:grpSpPr>
          <a:xfrm>
            <a:off x="2247838" y="2697628"/>
            <a:ext cx="1210163" cy="1284603"/>
            <a:chOff x="2230254" y="2090253"/>
            <a:chExt cx="1669280" cy="1284603"/>
          </a:xfrm>
        </p:grpSpPr>
        <p:grpSp>
          <p:nvGrpSpPr>
            <p:cNvPr id="64" name="그룹 63"/>
            <p:cNvGrpSpPr/>
            <p:nvPr/>
          </p:nvGrpSpPr>
          <p:grpSpPr>
            <a:xfrm>
              <a:off x="2278251" y="2850610"/>
              <a:ext cx="1621283" cy="524246"/>
              <a:chOff x="2341293" y="2011200"/>
              <a:chExt cx="1621283" cy="524246"/>
            </a:xfrm>
          </p:grpSpPr>
          <p:sp>
            <p:nvSpPr>
              <p:cNvPr id="70" name="모서리가 둥근 직사각형 69"/>
              <p:cNvSpPr/>
              <p:nvPr/>
            </p:nvSpPr>
            <p:spPr>
              <a:xfrm>
                <a:off x="2341293" y="2095499"/>
                <a:ext cx="720000" cy="180000"/>
              </a:xfrm>
              <a:prstGeom prst="roundRect">
                <a:avLst>
                  <a:gd name="adj" fmla="val 0"/>
                </a:avLst>
              </a:prstGeom>
              <a:noFill/>
              <a:ln w="31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1" name="모서리가 둥근 직사각형 70"/>
              <p:cNvSpPr/>
              <p:nvPr/>
            </p:nvSpPr>
            <p:spPr>
              <a:xfrm>
                <a:off x="3242576" y="2095499"/>
                <a:ext cx="720000" cy="180000"/>
              </a:xfrm>
              <a:prstGeom prst="roundRect">
                <a:avLst>
                  <a:gd name="adj" fmla="val 0"/>
                </a:avLst>
              </a:prstGeom>
              <a:noFill/>
              <a:ln w="31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980207" y="2011200"/>
                <a:ext cx="274434" cy="524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~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 </a:t>
                </a:r>
                <a:r>
                  <a:rPr kumimoji="0" lang="en-US" altLang="ko-KR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 </a:t>
                </a:r>
                <a:endPara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2230254" y="2090253"/>
              <a:ext cx="1669280" cy="830997"/>
              <a:chOff x="2230254" y="2090253"/>
              <a:chExt cx="1669280" cy="830997"/>
            </a:xfrm>
          </p:grpSpPr>
          <p:sp>
            <p:nvSpPr>
              <p:cNvPr id="68" name="모서리가 둥근 직사각형 67"/>
              <p:cNvSpPr/>
              <p:nvPr/>
            </p:nvSpPr>
            <p:spPr>
              <a:xfrm>
                <a:off x="2275974" y="2100253"/>
                <a:ext cx="1623560" cy="792000"/>
              </a:xfrm>
              <a:prstGeom prst="roundRect">
                <a:avLst>
                  <a:gd name="adj" fmla="val 0"/>
                </a:avLst>
              </a:prstGeom>
              <a:noFill/>
              <a:ln w="31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2230254" y="2090253"/>
                <a:ext cx="102143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30 Minute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1 Hour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6 Hour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1 Day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1 Week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1 Month</a:t>
                </a:r>
                <a:endPara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73" name="모서리가 둥근 직사각형 72"/>
          <p:cNvSpPr/>
          <p:nvPr/>
        </p:nvSpPr>
        <p:spPr>
          <a:xfrm>
            <a:off x="2275974" y="1418966"/>
            <a:ext cx="1138039" cy="661643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230254" y="1400729"/>
            <a:ext cx="10422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○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Bottle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반출입기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○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Bottle Stocker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○ 분석설비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○ 폐기 설비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○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충전소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16475" y="1167066"/>
            <a:ext cx="52290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Filter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558547" y="1400729"/>
            <a:ext cx="7901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3558547" y="1749787"/>
            <a:ext cx="7901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3152354" y="1302544"/>
            <a:ext cx="845439" cy="3152773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2233406" y="4369852"/>
            <a:ext cx="100540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상세 </a:t>
            </a:r>
            <a:r>
              <a:rPr kumimoji="0" lang="en-US" altLang="ko-KR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STATUS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98418" y="4091976"/>
            <a:ext cx="2619375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33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항목 클릭 시 상세 정보 확인</a:t>
            </a:r>
            <a:endParaRPr kumimoji="0" lang="en-US" altLang="ko-KR" sz="933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31403" y="2202758"/>
            <a:ext cx="2034954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33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반송 정보 이력 </a:t>
            </a:r>
            <a:r>
              <a:rPr kumimoji="0" lang="en-US" altLang="ko-KR" sz="933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Logging PAGE</a:t>
            </a:r>
            <a:endParaRPr kumimoji="0" lang="en-US" altLang="ko-KR" sz="933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065036" y="897291"/>
            <a:ext cx="429926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TIME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9733" y="46253"/>
            <a:ext cx="8033347" cy="400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2" b="1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9</a:t>
            </a:r>
            <a:r>
              <a:rPr kumimoji="0" lang="en-US" altLang="ko-KR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-1. MES UI : </a:t>
            </a:r>
            <a:r>
              <a:rPr kumimoji="0" lang="ko-KR" altLang="en-US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로그</a:t>
            </a:r>
            <a:r>
              <a:rPr kumimoji="0" lang="en-US" altLang="ko-KR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-</a:t>
            </a:r>
            <a:r>
              <a:rPr kumimoji="0" lang="ko-KR" altLang="en-US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작업</a:t>
            </a:r>
            <a:r>
              <a:rPr kumimoji="0" lang="en-US" altLang="ko-KR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(Work) </a:t>
            </a:r>
            <a:r>
              <a:rPr kumimoji="0" lang="ko-KR" altLang="en-US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이력 확인</a:t>
            </a:r>
            <a:endParaRPr kumimoji="0" lang="ko-KR" altLang="en-US" sz="1600" b="1" i="0" u="sng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18797" y="880691"/>
            <a:ext cx="1545616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MES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정보 관리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기준 정보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시료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Tracking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Work(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작업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관리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Work(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작업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정보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▶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스티커 정보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ALARM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정보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로그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작업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(Work)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이력 확인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작업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EVENT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확인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ERROR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이력 확인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시각화 용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6011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704656" y="762023"/>
            <a:ext cx="10755344" cy="5767620"/>
            <a:chOff x="704656" y="762023"/>
            <a:chExt cx="10755344" cy="5767620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2188355" y="912407"/>
              <a:ext cx="9271645" cy="216000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732000" y="762023"/>
              <a:ext cx="10728000" cy="5760000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32000" y="762023"/>
              <a:ext cx="10728000" cy="144000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solidFill>
                    <a:prstClr val="black"/>
                  </a:solidFill>
                  <a:prstDash val="sysDash"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93C6C67D-37B3-6DB0-F259-C060F3F4EC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61" t="3203" r="97367" b="907"/>
            <a:stretch/>
          </p:blipFill>
          <p:spPr>
            <a:xfrm>
              <a:off x="732000" y="913643"/>
              <a:ext cx="214894" cy="5616000"/>
            </a:xfrm>
            <a:prstGeom prst="rect">
              <a:avLst/>
            </a:prstGeom>
          </p:spPr>
        </p:pic>
        <p:sp>
          <p:nvSpPr>
            <p:cNvPr id="19" name="모서리가 둥근 직사각형 18"/>
            <p:cNvSpPr/>
            <p:nvPr/>
          </p:nvSpPr>
          <p:spPr>
            <a:xfrm>
              <a:off x="946893" y="905405"/>
              <a:ext cx="1242000" cy="5616000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704656" y="762023"/>
              <a:ext cx="468000" cy="144000"/>
            </a:xfrm>
            <a:prstGeom prst="roundRect">
              <a:avLst>
                <a:gd name="adj" fmla="val 0"/>
              </a:avLst>
            </a:prstGeom>
            <a:noFill/>
            <a:ln w="31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L</a:t>
              </a:r>
              <a:r>
                <a:rPr kumimoji="0" lang="en-US" altLang="ko-KR" sz="7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AMS</a:t>
              </a:r>
              <a:endParaRPr kumimoji="0" lang="ko-KR" altLang="en-US" sz="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2198418" y="862316"/>
            <a:ext cx="118974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설비 </a:t>
            </a: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EVENT</a:t>
            </a:r>
            <a:r>
              <a:rPr kumimoji="0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로그</a:t>
            </a:r>
            <a:endParaRPr kumimoji="0" lang="en-US" altLang="ko-KR" sz="1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198418" y="1130689"/>
            <a:ext cx="9261582" cy="5393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03181" y="4342868"/>
            <a:ext cx="9261582" cy="218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558547" y="967643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69452" y="896627"/>
            <a:ext cx="346570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NO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4054068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4898130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6524740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5691459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7331000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8896764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8428989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9699564" y="958118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/>
          <p:cNvGrpSpPr/>
          <p:nvPr/>
        </p:nvGrpSpPr>
        <p:grpSpPr>
          <a:xfrm>
            <a:off x="2247838" y="2697628"/>
            <a:ext cx="1210163" cy="1284603"/>
            <a:chOff x="2230254" y="2090253"/>
            <a:chExt cx="1669280" cy="1284603"/>
          </a:xfrm>
        </p:grpSpPr>
        <p:grpSp>
          <p:nvGrpSpPr>
            <p:cNvPr id="64" name="그룹 63"/>
            <p:cNvGrpSpPr/>
            <p:nvPr/>
          </p:nvGrpSpPr>
          <p:grpSpPr>
            <a:xfrm>
              <a:off x="2278251" y="2850610"/>
              <a:ext cx="1621283" cy="524246"/>
              <a:chOff x="2341293" y="2011200"/>
              <a:chExt cx="1621283" cy="524246"/>
            </a:xfrm>
          </p:grpSpPr>
          <p:sp>
            <p:nvSpPr>
              <p:cNvPr id="70" name="모서리가 둥근 직사각형 69"/>
              <p:cNvSpPr/>
              <p:nvPr/>
            </p:nvSpPr>
            <p:spPr>
              <a:xfrm>
                <a:off x="2341293" y="2095499"/>
                <a:ext cx="720000" cy="180000"/>
              </a:xfrm>
              <a:prstGeom prst="roundRect">
                <a:avLst>
                  <a:gd name="adj" fmla="val 0"/>
                </a:avLst>
              </a:prstGeom>
              <a:noFill/>
              <a:ln w="31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1" name="모서리가 둥근 직사각형 70"/>
              <p:cNvSpPr/>
              <p:nvPr/>
            </p:nvSpPr>
            <p:spPr>
              <a:xfrm>
                <a:off x="3242576" y="2095499"/>
                <a:ext cx="720000" cy="180000"/>
              </a:xfrm>
              <a:prstGeom prst="roundRect">
                <a:avLst>
                  <a:gd name="adj" fmla="val 0"/>
                </a:avLst>
              </a:prstGeom>
              <a:noFill/>
              <a:ln w="31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980207" y="2011200"/>
                <a:ext cx="274434" cy="524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~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 </a:t>
                </a:r>
                <a:r>
                  <a:rPr kumimoji="0" lang="en-US" altLang="ko-KR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 </a:t>
                </a:r>
                <a:endPara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2230254" y="2090253"/>
              <a:ext cx="1669280" cy="830997"/>
              <a:chOff x="2230254" y="2090253"/>
              <a:chExt cx="1669280" cy="830997"/>
            </a:xfrm>
          </p:grpSpPr>
          <p:sp>
            <p:nvSpPr>
              <p:cNvPr id="68" name="모서리가 둥근 직사각형 67"/>
              <p:cNvSpPr/>
              <p:nvPr/>
            </p:nvSpPr>
            <p:spPr>
              <a:xfrm>
                <a:off x="2275974" y="2100253"/>
                <a:ext cx="1623560" cy="792000"/>
              </a:xfrm>
              <a:prstGeom prst="roundRect">
                <a:avLst>
                  <a:gd name="adj" fmla="val 0"/>
                </a:avLst>
              </a:prstGeom>
              <a:noFill/>
              <a:ln w="31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2230254" y="2090253"/>
                <a:ext cx="102143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30 Minute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1 Hour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6 Hour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1 Day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1 Week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1 Month</a:t>
                </a:r>
                <a:endPara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73" name="모서리가 둥근 직사각형 72"/>
          <p:cNvSpPr/>
          <p:nvPr/>
        </p:nvSpPr>
        <p:spPr>
          <a:xfrm>
            <a:off x="2275974" y="1418966"/>
            <a:ext cx="1138039" cy="661643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230254" y="1400729"/>
            <a:ext cx="10422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○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Bottle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반출입기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○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Bottle Stocker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○ 분석설비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○ 폐기 설비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○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충전소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16475" y="1167066"/>
            <a:ext cx="52290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Filter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558547" y="1400729"/>
            <a:ext cx="7901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3558547" y="1749787"/>
            <a:ext cx="7901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3152354" y="1302544"/>
            <a:ext cx="845439" cy="3152773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2233406" y="4369852"/>
            <a:ext cx="100540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상세 </a:t>
            </a:r>
            <a:r>
              <a:rPr kumimoji="0" lang="en-US" altLang="ko-KR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STATUS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98418" y="4091976"/>
            <a:ext cx="2619375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33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항목 클릭 시 상세 정보 확인</a:t>
            </a:r>
            <a:endParaRPr kumimoji="0" lang="en-US" altLang="ko-KR" sz="933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31403" y="2202758"/>
            <a:ext cx="2034954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33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로봇 </a:t>
            </a:r>
            <a:r>
              <a:rPr kumimoji="0" lang="en-US" altLang="ko-KR" sz="933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EVENT Logging PAGE</a:t>
            </a:r>
            <a:endParaRPr kumimoji="0" lang="en-US" altLang="ko-KR" sz="933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2375726" y="4673032"/>
          <a:ext cx="2794076" cy="1470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038">
                  <a:extLst>
                    <a:ext uri="{9D8B030D-6E8A-4147-A177-3AD203B41FA5}">
                      <a16:colId xmlns:a16="http://schemas.microsoft.com/office/drawing/2014/main" val="843837885"/>
                    </a:ext>
                  </a:extLst>
                </a:gridCol>
                <a:gridCol w="1397038">
                  <a:extLst>
                    <a:ext uri="{9D8B030D-6E8A-4147-A177-3AD203B41FA5}">
                      <a16:colId xmlns:a16="http://schemas.microsoft.com/office/drawing/2014/main" val="3110265829"/>
                    </a:ext>
                  </a:extLst>
                </a:gridCol>
              </a:tblGrid>
              <a:tr h="1523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219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TO(DST)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5259378"/>
                  </a:ext>
                </a:extLst>
              </a:tr>
              <a:tr h="1523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VEHICLE_ID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219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ERROR_CODE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4771330"/>
                  </a:ext>
                </a:extLst>
              </a:tr>
              <a:tr h="2475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ACT_TIME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ERROR_TEXT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3238536"/>
                  </a:ext>
                </a:extLst>
              </a:tr>
              <a:tr h="2475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CMD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9590067"/>
                  </a:ext>
                </a:extLst>
              </a:tr>
              <a:tr h="1523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JOB_ID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0055587"/>
                  </a:ext>
                </a:extLst>
              </a:tr>
              <a:tr h="1523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FROM(SRC)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219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306010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4065036" y="897291"/>
            <a:ext cx="429926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TIME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9733" y="46253"/>
            <a:ext cx="8033347" cy="400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2" b="1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9</a:t>
            </a:r>
            <a:r>
              <a:rPr kumimoji="0" lang="en-US" altLang="ko-KR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-2. MES UI : </a:t>
            </a:r>
            <a:r>
              <a:rPr kumimoji="0" lang="ko-KR" altLang="en-US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로그</a:t>
            </a:r>
            <a:r>
              <a:rPr kumimoji="0" lang="en-US" altLang="ko-KR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-</a:t>
            </a:r>
            <a:r>
              <a:rPr kumimoji="0" lang="ko-KR" altLang="en-US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작업 </a:t>
            </a:r>
            <a:r>
              <a:rPr kumimoji="0" lang="en-US" altLang="ko-KR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EVENT </a:t>
            </a:r>
            <a:r>
              <a:rPr kumimoji="0" lang="ko-KR" altLang="en-US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확인</a:t>
            </a:r>
            <a:endParaRPr kumimoji="0" lang="ko-KR" altLang="en-US" sz="1600" b="1" i="0" u="sng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18797" y="880691"/>
            <a:ext cx="1545616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MES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정보 관리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기준 정보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시료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Tracking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Work(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작업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관리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Work(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작업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정보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▶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스티커 정보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ALARM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정보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로그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작업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(Work)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이력 확인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작업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EVENT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확인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ERROR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이력 확인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시각화 용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0232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704656" y="762023"/>
            <a:ext cx="10755344" cy="5767620"/>
            <a:chOff x="704656" y="762023"/>
            <a:chExt cx="10755344" cy="5767620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2188355" y="912407"/>
              <a:ext cx="9271645" cy="216000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732000" y="762023"/>
              <a:ext cx="10728000" cy="5760000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32000" y="762023"/>
              <a:ext cx="10728000" cy="144000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solidFill>
                    <a:prstClr val="black"/>
                  </a:solidFill>
                  <a:prstDash val="sysDash"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93C6C67D-37B3-6DB0-F259-C060F3F4EC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61" t="3203" r="97367" b="907"/>
            <a:stretch/>
          </p:blipFill>
          <p:spPr>
            <a:xfrm>
              <a:off x="732000" y="913643"/>
              <a:ext cx="214894" cy="5616000"/>
            </a:xfrm>
            <a:prstGeom prst="rect">
              <a:avLst/>
            </a:prstGeom>
          </p:spPr>
        </p:pic>
        <p:sp>
          <p:nvSpPr>
            <p:cNvPr id="19" name="모서리가 둥근 직사각형 18"/>
            <p:cNvSpPr/>
            <p:nvPr/>
          </p:nvSpPr>
          <p:spPr>
            <a:xfrm>
              <a:off x="946893" y="905405"/>
              <a:ext cx="1242000" cy="5616000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704656" y="762023"/>
              <a:ext cx="468000" cy="144000"/>
            </a:xfrm>
            <a:prstGeom prst="roundRect">
              <a:avLst>
                <a:gd name="adj" fmla="val 0"/>
              </a:avLst>
            </a:prstGeom>
            <a:noFill/>
            <a:ln w="31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L</a:t>
              </a:r>
              <a:r>
                <a:rPr kumimoji="0" lang="en-US" altLang="ko-KR" sz="7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AMS</a:t>
              </a:r>
              <a:endParaRPr kumimoji="0" lang="ko-KR" altLang="en-US" sz="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2198418" y="862316"/>
            <a:ext cx="11977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ERROT </a:t>
            </a:r>
            <a:r>
              <a:rPr kumimoji="0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이력 로그</a:t>
            </a:r>
            <a:endParaRPr kumimoji="0" lang="en-US" altLang="ko-KR" sz="1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198418" y="1130689"/>
            <a:ext cx="9261582" cy="5393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03181" y="4342868"/>
            <a:ext cx="9261582" cy="218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558547" y="967643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69452" y="896627"/>
            <a:ext cx="346570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NO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4054068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4898130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6524740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5691459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7331000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8896764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8428989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9699564" y="958118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/>
          <p:cNvGrpSpPr/>
          <p:nvPr/>
        </p:nvGrpSpPr>
        <p:grpSpPr>
          <a:xfrm>
            <a:off x="2247838" y="2697628"/>
            <a:ext cx="1210163" cy="1284603"/>
            <a:chOff x="2230254" y="2090253"/>
            <a:chExt cx="1669280" cy="1284603"/>
          </a:xfrm>
        </p:grpSpPr>
        <p:grpSp>
          <p:nvGrpSpPr>
            <p:cNvPr id="64" name="그룹 63"/>
            <p:cNvGrpSpPr/>
            <p:nvPr/>
          </p:nvGrpSpPr>
          <p:grpSpPr>
            <a:xfrm>
              <a:off x="2278251" y="2850610"/>
              <a:ext cx="1621283" cy="524246"/>
              <a:chOff x="2341293" y="2011200"/>
              <a:chExt cx="1621283" cy="524246"/>
            </a:xfrm>
          </p:grpSpPr>
          <p:sp>
            <p:nvSpPr>
              <p:cNvPr id="70" name="모서리가 둥근 직사각형 69"/>
              <p:cNvSpPr/>
              <p:nvPr/>
            </p:nvSpPr>
            <p:spPr>
              <a:xfrm>
                <a:off x="2341293" y="2095499"/>
                <a:ext cx="720000" cy="180000"/>
              </a:xfrm>
              <a:prstGeom prst="roundRect">
                <a:avLst>
                  <a:gd name="adj" fmla="val 0"/>
                </a:avLst>
              </a:prstGeom>
              <a:noFill/>
              <a:ln w="31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1" name="모서리가 둥근 직사각형 70"/>
              <p:cNvSpPr/>
              <p:nvPr/>
            </p:nvSpPr>
            <p:spPr>
              <a:xfrm>
                <a:off x="3242576" y="2095499"/>
                <a:ext cx="720000" cy="180000"/>
              </a:xfrm>
              <a:prstGeom prst="roundRect">
                <a:avLst>
                  <a:gd name="adj" fmla="val 0"/>
                </a:avLst>
              </a:prstGeom>
              <a:noFill/>
              <a:ln w="31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980207" y="2011200"/>
                <a:ext cx="274434" cy="524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~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 </a:t>
                </a:r>
                <a:r>
                  <a:rPr kumimoji="0" lang="en-US" altLang="ko-KR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 </a:t>
                </a:r>
                <a:endPara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2230254" y="2090253"/>
              <a:ext cx="1669280" cy="830997"/>
              <a:chOff x="2230254" y="2090253"/>
              <a:chExt cx="1669280" cy="830997"/>
            </a:xfrm>
          </p:grpSpPr>
          <p:sp>
            <p:nvSpPr>
              <p:cNvPr id="68" name="모서리가 둥근 직사각형 67"/>
              <p:cNvSpPr/>
              <p:nvPr/>
            </p:nvSpPr>
            <p:spPr>
              <a:xfrm>
                <a:off x="2275974" y="2100253"/>
                <a:ext cx="1623560" cy="792000"/>
              </a:xfrm>
              <a:prstGeom prst="roundRect">
                <a:avLst>
                  <a:gd name="adj" fmla="val 0"/>
                </a:avLst>
              </a:prstGeom>
              <a:noFill/>
              <a:ln w="31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2230254" y="2090253"/>
                <a:ext cx="102143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30 Minute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1 Hour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6 Hour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1 Day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1 Week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1 Month</a:t>
                </a:r>
                <a:endPara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73" name="모서리가 둥근 직사각형 72"/>
          <p:cNvSpPr/>
          <p:nvPr/>
        </p:nvSpPr>
        <p:spPr>
          <a:xfrm>
            <a:off x="2275974" y="1418966"/>
            <a:ext cx="1138039" cy="661643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230254" y="1400729"/>
            <a:ext cx="10422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○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Bottle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반출입기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○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Bottle Stocker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○ 분석설비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○ 폐기 설비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○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충전소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16475" y="1167066"/>
            <a:ext cx="52290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Filter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558547" y="1400729"/>
            <a:ext cx="7901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3558547" y="1749787"/>
            <a:ext cx="7901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3152354" y="1302544"/>
            <a:ext cx="845439" cy="3152773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2233406" y="4369852"/>
            <a:ext cx="100540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상세 </a:t>
            </a:r>
            <a:r>
              <a:rPr kumimoji="0" lang="en-US" altLang="ko-KR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STATUS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98418" y="4091976"/>
            <a:ext cx="2619375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33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항목 클릭 시 상세 정보 확인</a:t>
            </a:r>
            <a:endParaRPr kumimoji="0" lang="en-US" altLang="ko-KR" sz="933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31403" y="2202758"/>
            <a:ext cx="2034954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33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ERROR Logging PAGE</a:t>
            </a:r>
            <a:endParaRPr kumimoji="0" lang="en-US" altLang="ko-KR" sz="933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2375726" y="4673032"/>
          <a:ext cx="2794076" cy="1470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038">
                  <a:extLst>
                    <a:ext uri="{9D8B030D-6E8A-4147-A177-3AD203B41FA5}">
                      <a16:colId xmlns:a16="http://schemas.microsoft.com/office/drawing/2014/main" val="843837885"/>
                    </a:ext>
                  </a:extLst>
                </a:gridCol>
                <a:gridCol w="1397038">
                  <a:extLst>
                    <a:ext uri="{9D8B030D-6E8A-4147-A177-3AD203B41FA5}">
                      <a16:colId xmlns:a16="http://schemas.microsoft.com/office/drawing/2014/main" val="3110265829"/>
                    </a:ext>
                  </a:extLst>
                </a:gridCol>
              </a:tblGrid>
              <a:tr h="1523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219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5259378"/>
                  </a:ext>
                </a:extLst>
              </a:tr>
              <a:tr h="1523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ERROR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_CODE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219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4771330"/>
                  </a:ext>
                </a:extLst>
              </a:tr>
              <a:tr h="2475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ERROR_TEXT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3238536"/>
                  </a:ext>
                </a:extLst>
              </a:tr>
              <a:tr h="2475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CLASSIFICATION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9590067"/>
                  </a:ext>
                </a:extLst>
              </a:tr>
              <a:tr h="15235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0055587"/>
                  </a:ext>
                </a:extLst>
              </a:tr>
              <a:tr h="15235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219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306010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4065036" y="897291"/>
            <a:ext cx="429926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TIME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9733" y="46253"/>
            <a:ext cx="8033347" cy="400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2" b="1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9</a:t>
            </a:r>
            <a:r>
              <a:rPr kumimoji="0" lang="en-US" altLang="ko-KR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-3. MES UI : </a:t>
            </a:r>
            <a:r>
              <a:rPr kumimoji="0" lang="ko-KR" altLang="en-US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로그</a:t>
            </a:r>
            <a:r>
              <a:rPr kumimoji="0" lang="en-US" altLang="ko-KR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-ERROR </a:t>
            </a:r>
            <a:r>
              <a:rPr kumimoji="0" lang="ko-KR" altLang="en-US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이력 확인</a:t>
            </a:r>
            <a:endParaRPr kumimoji="0" lang="ko-KR" altLang="en-US" sz="1600" b="1" i="0" u="sng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18797" y="880691"/>
            <a:ext cx="1545616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MES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정보 관리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기준 정보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시료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Tracking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Work(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작업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관리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Work(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작업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정보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▶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스티커 정보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ALARM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정보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로그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작업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(Work)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이력 확인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작업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EVENT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확인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ERROR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이력 확인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시각화 용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658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461992" y="642028"/>
          <a:ext cx="5749028" cy="1583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257">
                  <a:extLst>
                    <a:ext uri="{9D8B030D-6E8A-4147-A177-3AD203B41FA5}">
                      <a16:colId xmlns:a16="http://schemas.microsoft.com/office/drawing/2014/main" val="3615211936"/>
                    </a:ext>
                  </a:extLst>
                </a:gridCol>
                <a:gridCol w="2405332">
                  <a:extLst>
                    <a:ext uri="{9D8B030D-6E8A-4147-A177-3AD203B41FA5}">
                      <a16:colId xmlns:a16="http://schemas.microsoft.com/office/drawing/2014/main" val="4120043336"/>
                    </a:ext>
                  </a:extLst>
                </a:gridCol>
                <a:gridCol w="854015">
                  <a:extLst>
                    <a:ext uri="{9D8B030D-6E8A-4147-A177-3AD203B41FA5}">
                      <a16:colId xmlns:a16="http://schemas.microsoft.com/office/drawing/2014/main" val="4074583859"/>
                    </a:ext>
                  </a:extLst>
                </a:gridCol>
                <a:gridCol w="1052424">
                  <a:extLst>
                    <a:ext uri="{9D8B030D-6E8A-4147-A177-3AD203B41FA5}">
                      <a16:colId xmlns:a16="http://schemas.microsoft.com/office/drawing/2014/main" val="3686453340"/>
                    </a:ext>
                  </a:extLst>
                </a:gridCol>
              </a:tblGrid>
              <a:tr h="2639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일시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783660"/>
                  </a:ext>
                </a:extLst>
              </a:tr>
              <a:tr h="2639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2023.07.31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MES UI</a:t>
                      </a:r>
                      <a:r>
                        <a:rPr lang="en-US" altLang="ko-KR" sz="105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초안 작성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변경섭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4253791"/>
                  </a:ext>
                </a:extLst>
              </a:tr>
              <a:tr h="263931"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688859"/>
                  </a:ext>
                </a:extLst>
              </a:tr>
              <a:tr h="263931"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8761179"/>
                  </a:ext>
                </a:extLst>
              </a:tr>
              <a:tr h="263931"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2092040"/>
                  </a:ext>
                </a:extLst>
              </a:tr>
              <a:tr h="263931"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33828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733" y="46253"/>
            <a:ext cx="8033347" cy="400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2" b="1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0</a:t>
            </a:r>
            <a:r>
              <a:rPr kumimoji="0" lang="en-US" altLang="ko-KR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. </a:t>
            </a:r>
            <a:r>
              <a:rPr kumimoji="0" lang="ko-KR" altLang="en-US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개정</a:t>
            </a:r>
            <a:r>
              <a:rPr kumimoji="0" lang="en-US" altLang="ko-KR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endParaRPr kumimoji="0" lang="ko-KR" altLang="en-US" sz="1600" b="1" i="0" u="sng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281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733" y="46253"/>
            <a:ext cx="8033347" cy="400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1. MES UI : Log In </a:t>
            </a:r>
            <a:endParaRPr kumimoji="0" lang="ko-KR" altLang="en-US" sz="1600" b="1" i="0" u="sng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04656" y="762023"/>
            <a:ext cx="10755344" cy="5767620"/>
            <a:chOff x="704656" y="762023"/>
            <a:chExt cx="10755344" cy="576762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732000" y="762023"/>
              <a:ext cx="10728000" cy="5760000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732000" y="762023"/>
              <a:ext cx="10728000" cy="144000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704656" y="762023"/>
              <a:ext cx="468000" cy="144000"/>
            </a:xfrm>
            <a:prstGeom prst="roundRect">
              <a:avLst>
                <a:gd name="adj" fmla="val 0"/>
              </a:avLst>
            </a:prstGeom>
            <a:noFill/>
            <a:ln w="31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3C6C67D-37B3-6DB0-F259-C060F3F4EC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61" t="3203" r="97367" b="907"/>
            <a:stretch/>
          </p:blipFill>
          <p:spPr>
            <a:xfrm>
              <a:off x="732000" y="913643"/>
              <a:ext cx="214894" cy="5616000"/>
            </a:xfrm>
            <a:prstGeom prst="rect">
              <a:avLst/>
            </a:prstGeom>
          </p:spPr>
        </p:pic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463" y="2380797"/>
            <a:ext cx="3797617" cy="273709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56053" y="2011465"/>
            <a:ext cx="879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LAMS</a:t>
            </a:r>
            <a:endParaRPr kumimoji="0" lang="ko-KR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06122" y="769643"/>
            <a:ext cx="468000" cy="144000"/>
          </a:xfrm>
          <a:prstGeom prst="roundRect">
            <a:avLst>
              <a:gd name="adj" fmla="val 0"/>
            </a:avLst>
          </a:prstGeom>
          <a:noFill/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L</a:t>
            </a:r>
            <a:r>
              <a:rPr kumimoji="0" lang="en-US" altLang="ko-KR" sz="7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AMS</a:t>
            </a:r>
            <a:endParaRPr kumimoji="0" lang="ko-KR" altLang="en-US" sz="7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1059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9733" y="46253"/>
            <a:ext cx="8033347" cy="400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2" b="1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2</a:t>
            </a:r>
            <a:r>
              <a:rPr kumimoji="0" lang="en-US" altLang="ko-KR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. MES UI : MES </a:t>
            </a:r>
            <a:r>
              <a:rPr kumimoji="0" lang="ko-KR" altLang="en-US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정보 관리</a:t>
            </a:r>
            <a:endParaRPr kumimoji="0" lang="ko-KR" altLang="en-US" sz="1600" b="1" i="0" u="sng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704656" y="762023"/>
            <a:ext cx="10755344" cy="5767620"/>
            <a:chOff x="704656" y="762023"/>
            <a:chExt cx="10755344" cy="5767620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2188355" y="912407"/>
              <a:ext cx="9271645" cy="216000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732000" y="762023"/>
              <a:ext cx="10728000" cy="5760000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32000" y="762023"/>
              <a:ext cx="10728000" cy="144000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solidFill>
                    <a:prstClr val="black"/>
                  </a:solidFill>
                  <a:prstDash val="sysDash"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93C6C67D-37B3-6DB0-F259-C060F3F4EC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61" t="3203" r="97367" b="907"/>
            <a:stretch/>
          </p:blipFill>
          <p:spPr>
            <a:xfrm>
              <a:off x="732000" y="913643"/>
              <a:ext cx="214894" cy="5616000"/>
            </a:xfrm>
            <a:prstGeom prst="rect">
              <a:avLst/>
            </a:prstGeom>
          </p:spPr>
        </p:pic>
        <p:sp>
          <p:nvSpPr>
            <p:cNvPr id="19" name="모서리가 둥근 직사각형 18"/>
            <p:cNvSpPr/>
            <p:nvPr/>
          </p:nvSpPr>
          <p:spPr>
            <a:xfrm>
              <a:off x="946893" y="905405"/>
              <a:ext cx="1242000" cy="5616000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704656" y="762023"/>
              <a:ext cx="468000" cy="144000"/>
            </a:xfrm>
            <a:prstGeom prst="roundRect">
              <a:avLst>
                <a:gd name="adj" fmla="val 0"/>
              </a:avLst>
            </a:prstGeom>
            <a:noFill/>
            <a:ln w="31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L</a:t>
              </a:r>
              <a:r>
                <a:rPr kumimoji="0" lang="en-US" altLang="ko-KR" sz="7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AMS</a:t>
              </a:r>
              <a:endParaRPr kumimoji="0" lang="ko-KR" altLang="en-US" sz="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2188086" y="3852023"/>
              <a:ext cx="9271645" cy="216000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2198418" y="879568"/>
            <a:ext cx="8034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</a:t>
            </a: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 INFO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198418" y="3815714"/>
            <a:ext cx="174919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AIMS, MCS, TC </a:t>
            </a:r>
            <a:r>
              <a:rPr kumimoji="0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연동 상태 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88086" y="1136714"/>
            <a:ext cx="17339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</a:t>
            </a:r>
            <a:r>
              <a:rPr kumimoji="0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 </a:t>
            </a: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설정 및 상태 정보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216237" y="4103903"/>
            <a:ext cx="19934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AIMS, MCS, TC </a:t>
            </a: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연동 상태 정보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18797" y="880691"/>
            <a:ext cx="1545616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MES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정보 관리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기준 정보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시료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Tracking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Work(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작업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관리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Work(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작업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정보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▶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스티커 정보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ALARM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정보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로그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작업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(Work)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이력 확인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작업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EVENT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확인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ERROR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이력 확인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시각화 용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7439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704656" y="762023"/>
            <a:ext cx="10755344" cy="5767620"/>
            <a:chOff x="704656" y="762023"/>
            <a:chExt cx="10755344" cy="5767620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2188355" y="912407"/>
              <a:ext cx="9271645" cy="216000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732000" y="762023"/>
              <a:ext cx="10728000" cy="5760000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32000" y="762023"/>
              <a:ext cx="10728000" cy="144000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solidFill>
                    <a:prstClr val="black"/>
                  </a:solidFill>
                  <a:prstDash val="sysDash"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93C6C67D-37B3-6DB0-F259-C060F3F4EC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61" t="3203" r="97367" b="907"/>
            <a:stretch/>
          </p:blipFill>
          <p:spPr>
            <a:xfrm>
              <a:off x="732000" y="913643"/>
              <a:ext cx="214894" cy="5616000"/>
            </a:xfrm>
            <a:prstGeom prst="rect">
              <a:avLst/>
            </a:prstGeom>
          </p:spPr>
        </p:pic>
        <p:sp>
          <p:nvSpPr>
            <p:cNvPr id="19" name="모서리가 둥근 직사각형 18"/>
            <p:cNvSpPr/>
            <p:nvPr/>
          </p:nvSpPr>
          <p:spPr>
            <a:xfrm>
              <a:off x="946893" y="905405"/>
              <a:ext cx="1242000" cy="5616000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704656" y="762023"/>
              <a:ext cx="468000" cy="144000"/>
            </a:xfrm>
            <a:prstGeom prst="roundRect">
              <a:avLst>
                <a:gd name="adj" fmla="val 0"/>
              </a:avLst>
            </a:prstGeom>
            <a:noFill/>
            <a:ln w="31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L</a:t>
              </a:r>
              <a:r>
                <a:rPr kumimoji="0" lang="en-US" altLang="ko-KR" sz="7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AMS</a:t>
              </a:r>
              <a:endParaRPr kumimoji="0" lang="ko-KR" altLang="en-US" sz="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2198418" y="862316"/>
            <a:ext cx="74251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기준 정보</a:t>
            </a:r>
            <a:endParaRPr kumimoji="0" lang="en-US" altLang="ko-KR" sz="1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9733" y="46253"/>
            <a:ext cx="3112621" cy="400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2" b="1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3</a:t>
            </a:r>
            <a:r>
              <a:rPr kumimoji="0" lang="en-US" altLang="ko-KR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. MES UI : </a:t>
            </a:r>
            <a:r>
              <a:rPr kumimoji="0" lang="ko-KR" altLang="en-US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기준 정보</a:t>
            </a:r>
            <a:endParaRPr kumimoji="0" lang="ko-KR" altLang="en-US" sz="1600" b="1" i="0" u="sng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107605" y="509520"/>
            <a:ext cx="2321224" cy="132804"/>
          </a:xfrm>
          <a:prstGeom prst="rect">
            <a:avLst/>
          </a:prstGeom>
          <a:noFill/>
        </p:spPr>
        <p:txBody>
          <a:bodyPr wrap="none" lIns="4800" tIns="4800" rIns="4800" bIns="4800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입력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조작 발생시</a:t>
            </a: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관리자</a:t>
            </a: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권한 확인 </a:t>
            </a: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POP-UP </a:t>
            </a:r>
            <a:r>
              <a:rPr kumimoji="0" lang="ko-KR" alt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필수</a:t>
            </a:r>
            <a:endParaRPr kumimoji="0" lang="en-US" altLang="ko-KR" sz="8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79" name="표 78"/>
          <p:cNvGraphicFramePr>
            <a:graphicFrameLocks noGrp="1"/>
          </p:cNvGraphicFramePr>
          <p:nvPr>
            <p:extLst/>
          </p:nvPr>
        </p:nvGraphicFramePr>
        <p:xfrm>
          <a:off x="2636622" y="1198584"/>
          <a:ext cx="8590158" cy="23842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5848">
                  <a:extLst>
                    <a:ext uri="{9D8B030D-6E8A-4147-A177-3AD203B41FA5}">
                      <a16:colId xmlns:a16="http://schemas.microsoft.com/office/drawing/2014/main" val="345676010"/>
                    </a:ext>
                  </a:extLst>
                </a:gridCol>
                <a:gridCol w="715848">
                  <a:extLst>
                    <a:ext uri="{9D8B030D-6E8A-4147-A177-3AD203B41FA5}">
                      <a16:colId xmlns:a16="http://schemas.microsoft.com/office/drawing/2014/main" val="1420760662"/>
                    </a:ext>
                  </a:extLst>
                </a:gridCol>
                <a:gridCol w="715848">
                  <a:extLst>
                    <a:ext uri="{9D8B030D-6E8A-4147-A177-3AD203B41FA5}">
                      <a16:colId xmlns:a16="http://schemas.microsoft.com/office/drawing/2014/main" val="2743596631"/>
                    </a:ext>
                  </a:extLst>
                </a:gridCol>
                <a:gridCol w="715848">
                  <a:extLst>
                    <a:ext uri="{9D8B030D-6E8A-4147-A177-3AD203B41FA5}">
                      <a16:colId xmlns:a16="http://schemas.microsoft.com/office/drawing/2014/main" val="3462793264"/>
                    </a:ext>
                  </a:extLst>
                </a:gridCol>
                <a:gridCol w="715848">
                  <a:extLst>
                    <a:ext uri="{9D8B030D-6E8A-4147-A177-3AD203B41FA5}">
                      <a16:colId xmlns:a16="http://schemas.microsoft.com/office/drawing/2014/main" val="1810180355"/>
                    </a:ext>
                  </a:extLst>
                </a:gridCol>
                <a:gridCol w="227769">
                  <a:extLst>
                    <a:ext uri="{9D8B030D-6E8A-4147-A177-3AD203B41FA5}">
                      <a16:colId xmlns:a16="http://schemas.microsoft.com/office/drawing/2014/main" val="2354545127"/>
                    </a:ext>
                  </a:extLst>
                </a:gridCol>
                <a:gridCol w="227769">
                  <a:extLst>
                    <a:ext uri="{9D8B030D-6E8A-4147-A177-3AD203B41FA5}">
                      <a16:colId xmlns:a16="http://schemas.microsoft.com/office/drawing/2014/main" val="2713924581"/>
                    </a:ext>
                  </a:extLst>
                </a:gridCol>
                <a:gridCol w="227769">
                  <a:extLst>
                    <a:ext uri="{9D8B030D-6E8A-4147-A177-3AD203B41FA5}">
                      <a16:colId xmlns:a16="http://schemas.microsoft.com/office/drawing/2014/main" val="3860144807"/>
                    </a:ext>
                  </a:extLst>
                </a:gridCol>
                <a:gridCol w="227769">
                  <a:extLst>
                    <a:ext uri="{9D8B030D-6E8A-4147-A177-3AD203B41FA5}">
                      <a16:colId xmlns:a16="http://schemas.microsoft.com/office/drawing/2014/main" val="3751548413"/>
                    </a:ext>
                  </a:extLst>
                </a:gridCol>
                <a:gridCol w="227769">
                  <a:extLst>
                    <a:ext uri="{9D8B030D-6E8A-4147-A177-3AD203B41FA5}">
                      <a16:colId xmlns:a16="http://schemas.microsoft.com/office/drawing/2014/main" val="3787410049"/>
                    </a:ext>
                  </a:extLst>
                </a:gridCol>
                <a:gridCol w="227769">
                  <a:extLst>
                    <a:ext uri="{9D8B030D-6E8A-4147-A177-3AD203B41FA5}">
                      <a16:colId xmlns:a16="http://schemas.microsoft.com/office/drawing/2014/main" val="3323960899"/>
                    </a:ext>
                  </a:extLst>
                </a:gridCol>
                <a:gridCol w="227769">
                  <a:extLst>
                    <a:ext uri="{9D8B030D-6E8A-4147-A177-3AD203B41FA5}">
                      <a16:colId xmlns:a16="http://schemas.microsoft.com/office/drawing/2014/main" val="472623392"/>
                    </a:ext>
                  </a:extLst>
                </a:gridCol>
                <a:gridCol w="227769">
                  <a:extLst>
                    <a:ext uri="{9D8B030D-6E8A-4147-A177-3AD203B41FA5}">
                      <a16:colId xmlns:a16="http://schemas.microsoft.com/office/drawing/2014/main" val="1622972190"/>
                    </a:ext>
                  </a:extLst>
                </a:gridCol>
                <a:gridCol w="227769">
                  <a:extLst>
                    <a:ext uri="{9D8B030D-6E8A-4147-A177-3AD203B41FA5}">
                      <a16:colId xmlns:a16="http://schemas.microsoft.com/office/drawing/2014/main" val="693782"/>
                    </a:ext>
                  </a:extLst>
                </a:gridCol>
                <a:gridCol w="227769">
                  <a:extLst>
                    <a:ext uri="{9D8B030D-6E8A-4147-A177-3AD203B41FA5}">
                      <a16:colId xmlns:a16="http://schemas.microsoft.com/office/drawing/2014/main" val="243262509"/>
                    </a:ext>
                  </a:extLst>
                </a:gridCol>
                <a:gridCol w="227769">
                  <a:extLst>
                    <a:ext uri="{9D8B030D-6E8A-4147-A177-3AD203B41FA5}">
                      <a16:colId xmlns:a16="http://schemas.microsoft.com/office/drawing/2014/main" val="2370308110"/>
                    </a:ext>
                  </a:extLst>
                </a:gridCol>
                <a:gridCol w="227769">
                  <a:extLst>
                    <a:ext uri="{9D8B030D-6E8A-4147-A177-3AD203B41FA5}">
                      <a16:colId xmlns:a16="http://schemas.microsoft.com/office/drawing/2014/main" val="1365542265"/>
                    </a:ext>
                  </a:extLst>
                </a:gridCol>
                <a:gridCol w="227769">
                  <a:extLst>
                    <a:ext uri="{9D8B030D-6E8A-4147-A177-3AD203B41FA5}">
                      <a16:colId xmlns:a16="http://schemas.microsoft.com/office/drawing/2014/main" val="3517265762"/>
                    </a:ext>
                  </a:extLst>
                </a:gridCol>
                <a:gridCol w="227769">
                  <a:extLst>
                    <a:ext uri="{9D8B030D-6E8A-4147-A177-3AD203B41FA5}">
                      <a16:colId xmlns:a16="http://schemas.microsoft.com/office/drawing/2014/main" val="4275159274"/>
                    </a:ext>
                  </a:extLst>
                </a:gridCol>
                <a:gridCol w="227769">
                  <a:extLst>
                    <a:ext uri="{9D8B030D-6E8A-4147-A177-3AD203B41FA5}">
                      <a16:colId xmlns:a16="http://schemas.microsoft.com/office/drawing/2014/main" val="2734949517"/>
                    </a:ext>
                  </a:extLst>
                </a:gridCol>
                <a:gridCol w="227769">
                  <a:extLst>
                    <a:ext uri="{9D8B030D-6E8A-4147-A177-3AD203B41FA5}">
                      <a16:colId xmlns:a16="http://schemas.microsoft.com/office/drawing/2014/main" val="1725422516"/>
                    </a:ext>
                  </a:extLst>
                </a:gridCol>
                <a:gridCol w="227769">
                  <a:extLst>
                    <a:ext uri="{9D8B030D-6E8A-4147-A177-3AD203B41FA5}">
                      <a16:colId xmlns:a16="http://schemas.microsoft.com/office/drawing/2014/main" val="2794338473"/>
                    </a:ext>
                  </a:extLst>
                </a:gridCol>
                <a:gridCol w="227769">
                  <a:extLst>
                    <a:ext uri="{9D8B030D-6E8A-4147-A177-3AD203B41FA5}">
                      <a16:colId xmlns:a16="http://schemas.microsoft.com/office/drawing/2014/main" val="2652227305"/>
                    </a:ext>
                  </a:extLst>
                </a:gridCol>
                <a:gridCol w="227769">
                  <a:extLst>
                    <a:ext uri="{9D8B030D-6E8A-4147-A177-3AD203B41FA5}">
                      <a16:colId xmlns:a16="http://schemas.microsoft.com/office/drawing/2014/main" val="1696290032"/>
                    </a:ext>
                  </a:extLst>
                </a:gridCol>
                <a:gridCol w="227769">
                  <a:extLst>
                    <a:ext uri="{9D8B030D-6E8A-4147-A177-3AD203B41FA5}">
                      <a16:colId xmlns:a16="http://schemas.microsoft.com/office/drawing/2014/main" val="2132441452"/>
                    </a:ext>
                  </a:extLst>
                </a:gridCol>
                <a:gridCol w="227769">
                  <a:extLst>
                    <a:ext uri="{9D8B030D-6E8A-4147-A177-3AD203B41FA5}">
                      <a16:colId xmlns:a16="http://schemas.microsoft.com/office/drawing/2014/main" val="3241622967"/>
                    </a:ext>
                  </a:extLst>
                </a:gridCol>
                <a:gridCol w="227769">
                  <a:extLst>
                    <a:ext uri="{9D8B030D-6E8A-4147-A177-3AD203B41FA5}">
                      <a16:colId xmlns:a16="http://schemas.microsoft.com/office/drawing/2014/main" val="3421460268"/>
                    </a:ext>
                  </a:extLst>
                </a:gridCol>
              </a:tblGrid>
              <a:tr h="3583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mtClean="0">
                          <a:solidFill>
                            <a:schemeClr val="tx1"/>
                          </a:solidFill>
                        </a:rPr>
                        <a:t>Code ID</a:t>
                      </a:r>
                      <a:endParaRPr lang="ko-KR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mtClean="0">
                          <a:solidFill>
                            <a:schemeClr val="tx1"/>
                          </a:solidFill>
                        </a:rPr>
                        <a:t>제품명</a:t>
                      </a:r>
                      <a:endParaRPr lang="en-US" altLang="ko-KR" sz="900" b="1" smtClean="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mtClean="0">
                          <a:solidFill>
                            <a:schemeClr val="tx1"/>
                          </a:solidFill>
                        </a:rPr>
                        <a:t>성상</a:t>
                      </a:r>
                      <a:endParaRPr lang="en-US" altLang="ko-KR" sz="900" b="1" smtClean="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분석 설비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mtClean="0">
                          <a:solidFill>
                            <a:schemeClr val="tx1"/>
                          </a:solidFill>
                        </a:rPr>
                        <a:t>DL</a:t>
                      </a: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mtClean="0">
                          <a:solidFill>
                            <a:schemeClr val="tx1"/>
                          </a:solidFill>
                        </a:rPr>
                        <a:t>Li</a:t>
                      </a:r>
                      <a:endParaRPr lang="ko-KR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mtClean="0">
                          <a:solidFill>
                            <a:schemeClr val="tx1"/>
                          </a:solidFill>
                        </a:rPr>
                        <a:t>Na</a:t>
                      </a:r>
                      <a:endParaRPr lang="ko-KR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mtClean="0">
                          <a:solidFill>
                            <a:schemeClr val="tx1"/>
                          </a:solidFill>
                        </a:rPr>
                        <a:t>Mg</a:t>
                      </a:r>
                      <a:endParaRPr lang="ko-KR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mtClean="0">
                          <a:solidFill>
                            <a:schemeClr val="tx1"/>
                          </a:solidFill>
                        </a:rPr>
                        <a:t>Al</a:t>
                      </a:r>
                      <a:endParaRPr lang="ko-KR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ko-KR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mtClean="0">
                          <a:solidFill>
                            <a:schemeClr val="tx1"/>
                          </a:solidFill>
                        </a:rPr>
                        <a:t>Ca</a:t>
                      </a:r>
                      <a:endParaRPr lang="ko-KR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mtClean="0">
                          <a:solidFill>
                            <a:schemeClr val="tx1"/>
                          </a:solidFill>
                        </a:rPr>
                        <a:t>Ti</a:t>
                      </a:r>
                      <a:endParaRPr lang="ko-KR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mtClean="0">
                          <a:solidFill>
                            <a:schemeClr val="tx1"/>
                          </a:solidFill>
                        </a:rPr>
                        <a:t>Cr</a:t>
                      </a:r>
                      <a:endParaRPr lang="ko-KR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mtClean="0">
                          <a:solidFill>
                            <a:schemeClr val="tx1"/>
                          </a:solidFill>
                        </a:rPr>
                        <a:t>Mn</a:t>
                      </a:r>
                      <a:endParaRPr lang="ko-KR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mtClean="0">
                          <a:solidFill>
                            <a:schemeClr val="tx1"/>
                          </a:solidFill>
                        </a:rPr>
                        <a:t>Fe</a:t>
                      </a:r>
                      <a:endParaRPr lang="ko-KR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mtClean="0">
                          <a:solidFill>
                            <a:schemeClr val="tx1"/>
                          </a:solidFill>
                        </a:rPr>
                        <a:t>Co</a:t>
                      </a:r>
                      <a:endParaRPr lang="ko-KR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mtClean="0">
                          <a:solidFill>
                            <a:schemeClr val="tx1"/>
                          </a:solidFill>
                        </a:rPr>
                        <a:t>Ni</a:t>
                      </a:r>
                      <a:endParaRPr lang="ko-KR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mtClean="0">
                          <a:solidFill>
                            <a:schemeClr val="tx1"/>
                          </a:solidFill>
                        </a:rPr>
                        <a:t>Cu</a:t>
                      </a: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mtClean="0">
                          <a:solidFill>
                            <a:schemeClr val="tx1"/>
                          </a:solidFill>
                        </a:rPr>
                        <a:t>Zn</a:t>
                      </a: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mtClean="0">
                          <a:solidFill>
                            <a:schemeClr val="tx1"/>
                          </a:solidFill>
                        </a:rPr>
                        <a:t>Ge</a:t>
                      </a: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mtClean="0">
                          <a:solidFill>
                            <a:schemeClr val="tx1"/>
                          </a:solidFill>
                        </a:rPr>
                        <a:t>As</a:t>
                      </a: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mtClean="0">
                          <a:solidFill>
                            <a:schemeClr val="tx1"/>
                          </a:solidFill>
                        </a:rPr>
                        <a:t>Cd</a:t>
                      </a:r>
                      <a:endParaRPr lang="ko-KR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mtClean="0">
                          <a:solidFill>
                            <a:schemeClr val="tx1"/>
                          </a:solidFill>
                        </a:rPr>
                        <a:t>In</a:t>
                      </a:r>
                      <a:endParaRPr lang="ko-KR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mtClean="0">
                          <a:solidFill>
                            <a:schemeClr val="tx1"/>
                          </a:solidFill>
                        </a:rPr>
                        <a:t>Ba</a:t>
                      </a:r>
                      <a:endParaRPr lang="ko-KR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mtClean="0">
                          <a:solidFill>
                            <a:schemeClr val="tx1"/>
                          </a:solidFill>
                        </a:rPr>
                        <a:t>Ta</a:t>
                      </a:r>
                      <a:endParaRPr lang="ko-KR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ko-KR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mtClean="0">
                          <a:solidFill>
                            <a:schemeClr val="tx1"/>
                          </a:solidFill>
                        </a:rPr>
                        <a:t>Pb</a:t>
                      </a:r>
                      <a:endParaRPr lang="ko-KR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441634"/>
                  </a:ext>
                </a:extLst>
              </a:tr>
              <a:tr h="240722">
                <a:tc>
                  <a:txBody>
                    <a:bodyPr/>
                    <a:lstStyle/>
                    <a:p>
                      <a:pPr marL="0" marR="0" indent="0" algn="ctr" defTabSz="1219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001</a:t>
                      </a:r>
                    </a:p>
                  </a:txBody>
                  <a:tcPr marL="24000" marR="24000" marT="24000" marB="2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9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Acetone</a:t>
                      </a: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ICPMS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1942716"/>
                  </a:ext>
                </a:extLst>
              </a:tr>
              <a:tr h="2407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002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9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Al-etchant</a:t>
                      </a: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319696"/>
                  </a:ext>
                </a:extLst>
              </a:tr>
              <a:tr h="154448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mtClean="0">
                          <a:solidFill>
                            <a:srgbClr val="0000FF"/>
                          </a:solidFill>
                        </a:rPr>
                        <a:t>AIMS </a:t>
                      </a:r>
                      <a:r>
                        <a:rPr lang="ko-KR" altLang="en-US" sz="800" b="1" smtClean="0">
                          <a:solidFill>
                            <a:srgbClr val="0000FF"/>
                          </a:solidFill>
                        </a:rPr>
                        <a:t>기준정보와 통일</a:t>
                      </a:r>
                      <a:endParaRPr lang="en-US" altLang="ko-KR" sz="800" b="1" smtClean="0">
                        <a:solidFill>
                          <a:srgbClr val="0000FF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b="1" smtClean="0">
                          <a:solidFill>
                            <a:srgbClr val="0000FF"/>
                          </a:solidFill>
                        </a:rPr>
                        <a:t>/</a:t>
                      </a:r>
                      <a:r>
                        <a:rPr lang="en-US" altLang="ko-KR" sz="800" b="1" baseline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ko-KR" altLang="en-US" sz="800" b="1" baseline="0" smtClean="0">
                          <a:solidFill>
                            <a:srgbClr val="0000FF"/>
                          </a:solidFill>
                        </a:rPr>
                        <a:t>새로고침하면 </a:t>
                      </a:r>
                      <a:r>
                        <a:rPr lang="en-US" altLang="ko-KR" sz="800" b="1" baseline="0" smtClean="0">
                          <a:solidFill>
                            <a:srgbClr val="0000FF"/>
                          </a:solidFill>
                        </a:rPr>
                        <a:t>AIMS </a:t>
                      </a:r>
                      <a:r>
                        <a:rPr lang="ko-KR" altLang="en-US" sz="800" b="1" baseline="0" smtClean="0">
                          <a:solidFill>
                            <a:srgbClr val="0000FF"/>
                          </a:solidFill>
                        </a:rPr>
                        <a:t>기준정보 불러오기</a:t>
                      </a:r>
                      <a:endParaRPr lang="en-US" altLang="ko-KR" sz="800" b="1" baseline="0" smtClean="0">
                        <a:solidFill>
                          <a:srgbClr val="0000FF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b="1" baseline="0" smtClean="0">
                          <a:solidFill>
                            <a:srgbClr val="0000FF"/>
                          </a:solidFill>
                        </a:rPr>
                        <a:t>(AIMS &gt; </a:t>
                      </a:r>
                      <a:r>
                        <a:rPr lang="ko-KR" altLang="en-US" sz="800" b="1" baseline="0" smtClean="0">
                          <a:solidFill>
                            <a:srgbClr val="0000FF"/>
                          </a:solidFill>
                        </a:rPr>
                        <a:t>분석평가 </a:t>
                      </a:r>
                      <a:r>
                        <a:rPr lang="en-US" altLang="ko-KR" sz="800" b="1" baseline="0" smtClean="0">
                          <a:solidFill>
                            <a:srgbClr val="0000FF"/>
                          </a:solidFill>
                        </a:rPr>
                        <a:t>&gt; </a:t>
                      </a:r>
                      <a:r>
                        <a:rPr lang="ko-KR" altLang="en-US" sz="800" b="1" baseline="0" smtClean="0">
                          <a:solidFill>
                            <a:srgbClr val="0000FF"/>
                          </a:solidFill>
                        </a:rPr>
                        <a:t>분석의뢰 </a:t>
                      </a:r>
                      <a:r>
                        <a:rPr lang="en-US" altLang="ko-KR" sz="800" b="1" baseline="0" smtClean="0">
                          <a:solidFill>
                            <a:srgbClr val="0000FF"/>
                          </a:solidFill>
                        </a:rPr>
                        <a:t>&gt; </a:t>
                      </a:r>
                      <a:r>
                        <a:rPr lang="ko-KR" altLang="en-US" sz="800" b="1" baseline="0" smtClean="0">
                          <a:solidFill>
                            <a:srgbClr val="0000FF"/>
                          </a:solidFill>
                        </a:rPr>
                        <a:t>기준코드관리 </a:t>
                      </a:r>
                      <a:r>
                        <a:rPr lang="en-US" altLang="ko-KR" sz="800" b="1" baseline="0" smtClean="0">
                          <a:solidFill>
                            <a:srgbClr val="0000FF"/>
                          </a:solidFill>
                        </a:rPr>
                        <a:t>&gt; </a:t>
                      </a:r>
                      <a:r>
                        <a:rPr lang="ko-KR" altLang="en-US" sz="800" b="1" baseline="0" smtClean="0">
                          <a:solidFill>
                            <a:srgbClr val="0000FF"/>
                          </a:solidFill>
                        </a:rPr>
                        <a:t>분석의뢰</a:t>
                      </a:r>
                      <a:r>
                        <a:rPr lang="en-US" altLang="ko-KR" sz="800" b="1" baseline="0" smtClean="0">
                          <a:solidFill>
                            <a:srgbClr val="0000FF"/>
                          </a:solidFill>
                        </a:rPr>
                        <a:t>_</a:t>
                      </a:r>
                      <a:r>
                        <a:rPr lang="ko-KR" altLang="en-US" sz="800" b="1" baseline="0" smtClean="0">
                          <a:solidFill>
                            <a:srgbClr val="0000FF"/>
                          </a:solidFill>
                        </a:rPr>
                        <a:t>전처리</a:t>
                      </a:r>
                      <a:r>
                        <a:rPr lang="en-US" altLang="ko-KR" sz="800" b="1" baseline="0" smtClean="0">
                          <a:solidFill>
                            <a:srgbClr val="0000FF"/>
                          </a:solidFill>
                        </a:rPr>
                        <a:t>_Material)</a:t>
                      </a:r>
                    </a:p>
                    <a:p>
                      <a:pPr algn="ctr" latinLnBrk="1"/>
                      <a:endParaRPr lang="en-US" altLang="ko-KR" sz="800" b="1" baseline="0" smtClean="0">
                        <a:solidFill>
                          <a:srgbClr val="0000FF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1" baseline="0" smtClean="0">
                          <a:solidFill>
                            <a:srgbClr val="0000FF"/>
                          </a:solidFill>
                        </a:rPr>
                        <a:t>새로고침시</a:t>
                      </a:r>
                      <a:r>
                        <a:rPr lang="en-US" altLang="ko-KR" sz="800" b="1" baseline="0" smtClean="0">
                          <a:solidFill>
                            <a:srgbClr val="0000FF"/>
                          </a:solidFill>
                        </a:rPr>
                        <a:t> Code ID </a:t>
                      </a:r>
                      <a:r>
                        <a:rPr lang="ko-KR" altLang="en-US" sz="800" b="1" baseline="0" smtClean="0">
                          <a:solidFill>
                            <a:srgbClr val="0000FF"/>
                          </a:solidFill>
                        </a:rPr>
                        <a:t>기준 재정렬</a:t>
                      </a:r>
                      <a:endParaRPr lang="en-US" altLang="ko-KR" sz="800" b="1" baseline="0" smtClean="0">
                        <a:solidFill>
                          <a:srgbClr val="0000FF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b="1" baseline="0" smtClean="0">
                          <a:solidFill>
                            <a:srgbClr val="0000FF"/>
                          </a:solidFill>
                        </a:rPr>
                        <a:t>(Code ID : </a:t>
                      </a:r>
                      <a:r>
                        <a:rPr lang="ko-KR" altLang="en-US" sz="800" b="1" baseline="0" smtClean="0">
                          <a:solidFill>
                            <a:srgbClr val="0000FF"/>
                          </a:solidFill>
                        </a:rPr>
                        <a:t>수정할 일 없음</a:t>
                      </a:r>
                      <a:r>
                        <a:rPr lang="en-US" altLang="ko-KR" sz="800" b="1" baseline="0" smtClean="0">
                          <a:solidFill>
                            <a:srgbClr val="0000FF"/>
                          </a:solidFill>
                        </a:rPr>
                        <a:t>)</a:t>
                      </a:r>
                    </a:p>
                  </a:txBody>
                  <a:tcPr marL="24000" marR="24000" marT="24000" marB="2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600" b="1" baseline="0" smtClean="0">
                        <a:solidFill>
                          <a:srgbClr val="0000FF"/>
                        </a:solidFill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baseline="0" smtClean="0">
                          <a:solidFill>
                            <a:srgbClr val="0000FF"/>
                          </a:solidFill>
                        </a:rPr>
                        <a:t>Dropdown </a:t>
                      </a:r>
                      <a:r>
                        <a:rPr lang="ko-KR" altLang="en-US" sz="800" b="1" baseline="0" smtClean="0">
                          <a:solidFill>
                            <a:srgbClr val="0000FF"/>
                          </a:solidFill>
                        </a:rPr>
                        <a:t>선택</a:t>
                      </a:r>
                      <a:endParaRPr lang="en-US" altLang="ko-KR" sz="800" b="1" baseline="0" smtClean="0">
                        <a:solidFill>
                          <a:srgbClr val="0000FF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b="1" baseline="0" smtClean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ko-KR" altLang="en-US" sz="800" b="1" baseline="0" smtClean="0">
                          <a:solidFill>
                            <a:srgbClr val="0000FF"/>
                          </a:solidFill>
                        </a:rPr>
                        <a:t>또는 직접 입력 </a:t>
                      </a:r>
                      <a:r>
                        <a:rPr lang="en-US" altLang="ko-KR" sz="800" b="1" baseline="0" smtClean="0">
                          <a:solidFill>
                            <a:srgbClr val="0000FF"/>
                          </a:solidFill>
                        </a:rPr>
                        <a:t>/ </a:t>
                      </a:r>
                      <a:r>
                        <a:rPr lang="ko-KR" altLang="en-US" sz="800" b="1" baseline="0" smtClean="0">
                          <a:solidFill>
                            <a:srgbClr val="0000FF"/>
                          </a:solidFill>
                        </a:rPr>
                        <a:t>유효성검사 적용</a:t>
                      </a:r>
                      <a:r>
                        <a:rPr lang="en-US" altLang="ko-KR" sz="800" b="1" baseline="0" smtClean="0">
                          <a:solidFill>
                            <a:srgbClr val="0000FF"/>
                          </a:solidFill>
                        </a:rPr>
                        <a:t>)</a:t>
                      </a:r>
                    </a:p>
                    <a:p>
                      <a:pPr algn="ctr" latinLnBrk="1"/>
                      <a:endParaRPr lang="en-US" altLang="ko-KR" sz="800" b="1" baseline="0" smtClean="0">
                        <a:solidFill>
                          <a:srgbClr val="0000FF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1" baseline="0" smtClean="0">
                          <a:solidFill>
                            <a:srgbClr val="0000FF"/>
                          </a:solidFill>
                        </a:rPr>
                        <a:t>선택지 </a:t>
                      </a:r>
                      <a:r>
                        <a:rPr lang="en-US" altLang="ko-KR" sz="800" b="1" baseline="0" smtClean="0">
                          <a:solidFill>
                            <a:srgbClr val="0000FF"/>
                          </a:solidFill>
                        </a:rPr>
                        <a:t>: Acid / Alkali / Solvent / Water</a:t>
                      </a: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mtClean="0">
                          <a:solidFill>
                            <a:srgbClr val="0000FF"/>
                          </a:solidFill>
                        </a:rPr>
                        <a:t>Dropdown </a:t>
                      </a:r>
                      <a:r>
                        <a:rPr lang="ko-KR" altLang="en-US" sz="800" b="1" smtClean="0">
                          <a:solidFill>
                            <a:srgbClr val="0000FF"/>
                          </a:solidFill>
                        </a:rPr>
                        <a:t>선택</a:t>
                      </a:r>
                      <a:endParaRPr lang="en-US" altLang="ko-KR" sz="800" b="1" smtClean="0">
                        <a:solidFill>
                          <a:srgbClr val="0000FF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b="1" smtClean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ko-KR" altLang="en-US" sz="800" b="1" smtClean="0">
                          <a:solidFill>
                            <a:srgbClr val="0000FF"/>
                          </a:solidFill>
                        </a:rPr>
                        <a:t>또는 직접 입력</a:t>
                      </a:r>
                      <a:r>
                        <a:rPr lang="en-US" altLang="ko-KR" sz="800" b="1" baseline="0" smtClean="0">
                          <a:solidFill>
                            <a:srgbClr val="0000FF"/>
                          </a:solidFill>
                        </a:rPr>
                        <a:t> / </a:t>
                      </a:r>
                      <a:r>
                        <a:rPr lang="ko-KR" altLang="en-US" sz="800" b="1" baseline="0" smtClean="0">
                          <a:solidFill>
                            <a:srgbClr val="0000FF"/>
                          </a:solidFill>
                        </a:rPr>
                        <a:t>유효성검사 적용</a:t>
                      </a:r>
                      <a:r>
                        <a:rPr lang="en-US" altLang="ko-KR" sz="800" b="1" baseline="0" smtClean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en-US" altLang="ko-KR" sz="800" b="1" smtClean="0">
                        <a:solidFill>
                          <a:srgbClr val="0000FF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b="1" smtClean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ko-KR" altLang="en-US" sz="800" b="1" smtClean="0">
                          <a:solidFill>
                            <a:srgbClr val="0000FF"/>
                          </a:solidFill>
                        </a:rPr>
                        <a:t>설비 관리 </a:t>
                      </a:r>
                      <a:r>
                        <a:rPr lang="en-US" altLang="ko-KR" sz="800" b="1" smtClean="0">
                          <a:solidFill>
                            <a:srgbClr val="0000FF"/>
                          </a:solidFill>
                        </a:rPr>
                        <a:t>&gt; </a:t>
                      </a:r>
                      <a:r>
                        <a:rPr lang="ko-KR" altLang="en-US" sz="800" b="1" smtClean="0">
                          <a:solidFill>
                            <a:srgbClr val="0000FF"/>
                          </a:solidFill>
                        </a:rPr>
                        <a:t>분석 설비 목록</a:t>
                      </a:r>
                      <a:r>
                        <a:rPr lang="ko-KR" altLang="en-US" sz="800" b="1" baseline="0" smtClean="0">
                          <a:solidFill>
                            <a:srgbClr val="0000FF"/>
                          </a:solidFill>
                        </a:rPr>
                        <a:t> 기준</a:t>
                      </a:r>
                      <a:r>
                        <a:rPr lang="en-US" altLang="ko-KR" sz="800" b="1" smtClean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ko-KR" altLang="en-US" sz="800" b="1">
                        <a:solidFill>
                          <a:srgbClr val="0000FF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mtClean="0">
                          <a:solidFill>
                            <a:srgbClr val="0000FF"/>
                          </a:solidFill>
                        </a:rPr>
                        <a:t>입력</a:t>
                      </a:r>
                      <a:endParaRPr lang="ko-KR" altLang="en-US" sz="800" b="1">
                        <a:solidFill>
                          <a:srgbClr val="0000FF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rgbClr val="0000FF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rgbClr val="0000FF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rgbClr val="0000FF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rgbClr val="0000FF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1" smtClean="0">
                        <a:solidFill>
                          <a:srgbClr val="0000FF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1" smtClean="0">
                        <a:solidFill>
                          <a:srgbClr val="0000FF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1" smtClean="0">
                        <a:solidFill>
                          <a:srgbClr val="0000FF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1" smtClean="0">
                        <a:solidFill>
                          <a:srgbClr val="0000FF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1" smtClean="0">
                        <a:solidFill>
                          <a:srgbClr val="0000FF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1" smtClean="0">
                        <a:solidFill>
                          <a:srgbClr val="0000FF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1" smtClean="0">
                        <a:solidFill>
                          <a:srgbClr val="0000FF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1" smtClean="0">
                        <a:solidFill>
                          <a:srgbClr val="0000FF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1" smtClean="0">
                        <a:solidFill>
                          <a:srgbClr val="0000FF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1" smtClean="0">
                        <a:solidFill>
                          <a:srgbClr val="0000FF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1" smtClean="0">
                        <a:solidFill>
                          <a:srgbClr val="0000FF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1" smtClean="0">
                        <a:solidFill>
                          <a:srgbClr val="0000FF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1" baseline="0" smtClean="0">
                        <a:solidFill>
                          <a:srgbClr val="0000FF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1" baseline="0" smtClean="0">
                        <a:solidFill>
                          <a:srgbClr val="0000FF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1" baseline="0" smtClean="0">
                        <a:solidFill>
                          <a:srgbClr val="0000FF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1" baseline="0" smtClean="0">
                        <a:solidFill>
                          <a:srgbClr val="0000FF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1" smtClean="0">
                        <a:solidFill>
                          <a:srgbClr val="0000FF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1" dirty="0" smtClean="0">
                        <a:solidFill>
                          <a:srgbClr val="0000FF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61943"/>
                  </a:ext>
                </a:extLst>
              </a:tr>
            </a:tbl>
          </a:graphicData>
        </a:graphic>
      </p:graphicFrame>
      <p:graphicFrame>
        <p:nvGraphicFramePr>
          <p:cNvPr id="84" name="표 83"/>
          <p:cNvGraphicFramePr>
            <a:graphicFrameLocks noGrp="1"/>
          </p:cNvGraphicFramePr>
          <p:nvPr>
            <p:extLst/>
          </p:nvPr>
        </p:nvGraphicFramePr>
        <p:xfrm>
          <a:off x="2632771" y="3645714"/>
          <a:ext cx="8590194" cy="13697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5848">
                  <a:extLst>
                    <a:ext uri="{9D8B030D-6E8A-4147-A177-3AD203B41FA5}">
                      <a16:colId xmlns:a16="http://schemas.microsoft.com/office/drawing/2014/main" val="345676010"/>
                    </a:ext>
                  </a:extLst>
                </a:gridCol>
                <a:gridCol w="715848">
                  <a:extLst>
                    <a:ext uri="{9D8B030D-6E8A-4147-A177-3AD203B41FA5}">
                      <a16:colId xmlns:a16="http://schemas.microsoft.com/office/drawing/2014/main" val="1420760662"/>
                    </a:ext>
                  </a:extLst>
                </a:gridCol>
                <a:gridCol w="715848">
                  <a:extLst>
                    <a:ext uri="{9D8B030D-6E8A-4147-A177-3AD203B41FA5}">
                      <a16:colId xmlns:a16="http://schemas.microsoft.com/office/drawing/2014/main" val="1698697918"/>
                    </a:ext>
                  </a:extLst>
                </a:gridCol>
                <a:gridCol w="715848">
                  <a:extLst>
                    <a:ext uri="{9D8B030D-6E8A-4147-A177-3AD203B41FA5}">
                      <a16:colId xmlns:a16="http://schemas.microsoft.com/office/drawing/2014/main" val="3462793264"/>
                    </a:ext>
                  </a:extLst>
                </a:gridCol>
                <a:gridCol w="715848">
                  <a:extLst>
                    <a:ext uri="{9D8B030D-6E8A-4147-A177-3AD203B41FA5}">
                      <a16:colId xmlns:a16="http://schemas.microsoft.com/office/drawing/2014/main" val="360029817"/>
                    </a:ext>
                  </a:extLst>
                </a:gridCol>
                <a:gridCol w="147381">
                  <a:extLst>
                    <a:ext uri="{9D8B030D-6E8A-4147-A177-3AD203B41FA5}">
                      <a16:colId xmlns:a16="http://schemas.microsoft.com/office/drawing/2014/main" val="2354545127"/>
                    </a:ext>
                  </a:extLst>
                </a:gridCol>
                <a:gridCol w="147381">
                  <a:extLst>
                    <a:ext uri="{9D8B030D-6E8A-4147-A177-3AD203B41FA5}">
                      <a16:colId xmlns:a16="http://schemas.microsoft.com/office/drawing/2014/main" val="2802324111"/>
                    </a:ext>
                  </a:extLst>
                </a:gridCol>
                <a:gridCol w="147381">
                  <a:extLst>
                    <a:ext uri="{9D8B030D-6E8A-4147-A177-3AD203B41FA5}">
                      <a16:colId xmlns:a16="http://schemas.microsoft.com/office/drawing/2014/main" val="2713924581"/>
                    </a:ext>
                  </a:extLst>
                </a:gridCol>
                <a:gridCol w="147381">
                  <a:extLst>
                    <a:ext uri="{9D8B030D-6E8A-4147-A177-3AD203B41FA5}">
                      <a16:colId xmlns:a16="http://schemas.microsoft.com/office/drawing/2014/main" val="3860144807"/>
                    </a:ext>
                  </a:extLst>
                </a:gridCol>
                <a:gridCol w="147381">
                  <a:extLst>
                    <a:ext uri="{9D8B030D-6E8A-4147-A177-3AD203B41FA5}">
                      <a16:colId xmlns:a16="http://schemas.microsoft.com/office/drawing/2014/main" val="3751548413"/>
                    </a:ext>
                  </a:extLst>
                </a:gridCol>
                <a:gridCol w="147381">
                  <a:extLst>
                    <a:ext uri="{9D8B030D-6E8A-4147-A177-3AD203B41FA5}">
                      <a16:colId xmlns:a16="http://schemas.microsoft.com/office/drawing/2014/main" val="1077133617"/>
                    </a:ext>
                  </a:extLst>
                </a:gridCol>
                <a:gridCol w="147381">
                  <a:extLst>
                    <a:ext uri="{9D8B030D-6E8A-4147-A177-3AD203B41FA5}">
                      <a16:colId xmlns:a16="http://schemas.microsoft.com/office/drawing/2014/main" val="3787410049"/>
                    </a:ext>
                  </a:extLst>
                </a:gridCol>
                <a:gridCol w="147381">
                  <a:extLst>
                    <a:ext uri="{9D8B030D-6E8A-4147-A177-3AD203B41FA5}">
                      <a16:colId xmlns:a16="http://schemas.microsoft.com/office/drawing/2014/main" val="3323960899"/>
                    </a:ext>
                  </a:extLst>
                </a:gridCol>
                <a:gridCol w="147381">
                  <a:extLst>
                    <a:ext uri="{9D8B030D-6E8A-4147-A177-3AD203B41FA5}">
                      <a16:colId xmlns:a16="http://schemas.microsoft.com/office/drawing/2014/main" val="472623392"/>
                    </a:ext>
                  </a:extLst>
                </a:gridCol>
                <a:gridCol w="147381">
                  <a:extLst>
                    <a:ext uri="{9D8B030D-6E8A-4147-A177-3AD203B41FA5}">
                      <a16:colId xmlns:a16="http://schemas.microsoft.com/office/drawing/2014/main" val="3131748087"/>
                    </a:ext>
                  </a:extLst>
                </a:gridCol>
                <a:gridCol w="147381">
                  <a:extLst>
                    <a:ext uri="{9D8B030D-6E8A-4147-A177-3AD203B41FA5}">
                      <a16:colId xmlns:a16="http://schemas.microsoft.com/office/drawing/2014/main" val="1622972190"/>
                    </a:ext>
                  </a:extLst>
                </a:gridCol>
                <a:gridCol w="147381">
                  <a:extLst>
                    <a:ext uri="{9D8B030D-6E8A-4147-A177-3AD203B41FA5}">
                      <a16:colId xmlns:a16="http://schemas.microsoft.com/office/drawing/2014/main" val="693782"/>
                    </a:ext>
                  </a:extLst>
                </a:gridCol>
                <a:gridCol w="147381">
                  <a:extLst>
                    <a:ext uri="{9D8B030D-6E8A-4147-A177-3AD203B41FA5}">
                      <a16:colId xmlns:a16="http://schemas.microsoft.com/office/drawing/2014/main" val="243262509"/>
                    </a:ext>
                  </a:extLst>
                </a:gridCol>
                <a:gridCol w="147381">
                  <a:extLst>
                    <a:ext uri="{9D8B030D-6E8A-4147-A177-3AD203B41FA5}">
                      <a16:colId xmlns:a16="http://schemas.microsoft.com/office/drawing/2014/main" val="2370308110"/>
                    </a:ext>
                  </a:extLst>
                </a:gridCol>
                <a:gridCol w="147381">
                  <a:extLst>
                    <a:ext uri="{9D8B030D-6E8A-4147-A177-3AD203B41FA5}">
                      <a16:colId xmlns:a16="http://schemas.microsoft.com/office/drawing/2014/main" val="1365542265"/>
                    </a:ext>
                  </a:extLst>
                </a:gridCol>
                <a:gridCol w="147381">
                  <a:extLst>
                    <a:ext uri="{9D8B030D-6E8A-4147-A177-3AD203B41FA5}">
                      <a16:colId xmlns:a16="http://schemas.microsoft.com/office/drawing/2014/main" val="3517265762"/>
                    </a:ext>
                  </a:extLst>
                </a:gridCol>
                <a:gridCol w="147381">
                  <a:extLst>
                    <a:ext uri="{9D8B030D-6E8A-4147-A177-3AD203B41FA5}">
                      <a16:colId xmlns:a16="http://schemas.microsoft.com/office/drawing/2014/main" val="4275159274"/>
                    </a:ext>
                  </a:extLst>
                </a:gridCol>
                <a:gridCol w="147381">
                  <a:extLst>
                    <a:ext uri="{9D8B030D-6E8A-4147-A177-3AD203B41FA5}">
                      <a16:colId xmlns:a16="http://schemas.microsoft.com/office/drawing/2014/main" val="1438355320"/>
                    </a:ext>
                  </a:extLst>
                </a:gridCol>
                <a:gridCol w="147381">
                  <a:extLst>
                    <a:ext uri="{9D8B030D-6E8A-4147-A177-3AD203B41FA5}">
                      <a16:colId xmlns:a16="http://schemas.microsoft.com/office/drawing/2014/main" val="2734949517"/>
                    </a:ext>
                  </a:extLst>
                </a:gridCol>
                <a:gridCol w="147381">
                  <a:extLst>
                    <a:ext uri="{9D8B030D-6E8A-4147-A177-3AD203B41FA5}">
                      <a16:colId xmlns:a16="http://schemas.microsoft.com/office/drawing/2014/main" val="1725422516"/>
                    </a:ext>
                  </a:extLst>
                </a:gridCol>
                <a:gridCol w="147381">
                  <a:extLst>
                    <a:ext uri="{9D8B030D-6E8A-4147-A177-3AD203B41FA5}">
                      <a16:colId xmlns:a16="http://schemas.microsoft.com/office/drawing/2014/main" val="93627850"/>
                    </a:ext>
                  </a:extLst>
                </a:gridCol>
                <a:gridCol w="147381">
                  <a:extLst>
                    <a:ext uri="{9D8B030D-6E8A-4147-A177-3AD203B41FA5}">
                      <a16:colId xmlns:a16="http://schemas.microsoft.com/office/drawing/2014/main" val="2220908037"/>
                    </a:ext>
                  </a:extLst>
                </a:gridCol>
                <a:gridCol w="147381">
                  <a:extLst>
                    <a:ext uri="{9D8B030D-6E8A-4147-A177-3AD203B41FA5}">
                      <a16:colId xmlns:a16="http://schemas.microsoft.com/office/drawing/2014/main" val="586449838"/>
                    </a:ext>
                  </a:extLst>
                </a:gridCol>
                <a:gridCol w="147381">
                  <a:extLst>
                    <a:ext uri="{9D8B030D-6E8A-4147-A177-3AD203B41FA5}">
                      <a16:colId xmlns:a16="http://schemas.microsoft.com/office/drawing/2014/main" val="2794338473"/>
                    </a:ext>
                  </a:extLst>
                </a:gridCol>
                <a:gridCol w="147381">
                  <a:extLst>
                    <a:ext uri="{9D8B030D-6E8A-4147-A177-3AD203B41FA5}">
                      <a16:colId xmlns:a16="http://schemas.microsoft.com/office/drawing/2014/main" val="2652227305"/>
                    </a:ext>
                  </a:extLst>
                </a:gridCol>
                <a:gridCol w="147381">
                  <a:extLst>
                    <a:ext uri="{9D8B030D-6E8A-4147-A177-3AD203B41FA5}">
                      <a16:colId xmlns:a16="http://schemas.microsoft.com/office/drawing/2014/main" val="1808451624"/>
                    </a:ext>
                  </a:extLst>
                </a:gridCol>
                <a:gridCol w="147381">
                  <a:extLst>
                    <a:ext uri="{9D8B030D-6E8A-4147-A177-3AD203B41FA5}">
                      <a16:colId xmlns:a16="http://schemas.microsoft.com/office/drawing/2014/main" val="1666888940"/>
                    </a:ext>
                  </a:extLst>
                </a:gridCol>
                <a:gridCol w="147381">
                  <a:extLst>
                    <a:ext uri="{9D8B030D-6E8A-4147-A177-3AD203B41FA5}">
                      <a16:colId xmlns:a16="http://schemas.microsoft.com/office/drawing/2014/main" val="1696290032"/>
                    </a:ext>
                  </a:extLst>
                </a:gridCol>
                <a:gridCol w="147381">
                  <a:extLst>
                    <a:ext uri="{9D8B030D-6E8A-4147-A177-3AD203B41FA5}">
                      <a16:colId xmlns:a16="http://schemas.microsoft.com/office/drawing/2014/main" val="2132441452"/>
                    </a:ext>
                  </a:extLst>
                </a:gridCol>
                <a:gridCol w="147381">
                  <a:extLst>
                    <a:ext uri="{9D8B030D-6E8A-4147-A177-3AD203B41FA5}">
                      <a16:colId xmlns:a16="http://schemas.microsoft.com/office/drawing/2014/main" val="3241622967"/>
                    </a:ext>
                  </a:extLst>
                </a:gridCol>
                <a:gridCol w="147381">
                  <a:extLst>
                    <a:ext uri="{9D8B030D-6E8A-4147-A177-3AD203B41FA5}">
                      <a16:colId xmlns:a16="http://schemas.microsoft.com/office/drawing/2014/main" val="3323885631"/>
                    </a:ext>
                  </a:extLst>
                </a:gridCol>
                <a:gridCol w="147381">
                  <a:extLst>
                    <a:ext uri="{9D8B030D-6E8A-4147-A177-3AD203B41FA5}">
                      <a16:colId xmlns:a16="http://schemas.microsoft.com/office/drawing/2014/main" val="452362789"/>
                    </a:ext>
                  </a:extLst>
                </a:gridCol>
                <a:gridCol w="147381">
                  <a:extLst>
                    <a:ext uri="{9D8B030D-6E8A-4147-A177-3AD203B41FA5}">
                      <a16:colId xmlns:a16="http://schemas.microsoft.com/office/drawing/2014/main" val="3421460268"/>
                    </a:ext>
                  </a:extLst>
                </a:gridCol>
                <a:gridCol w="147381">
                  <a:extLst>
                    <a:ext uri="{9D8B030D-6E8A-4147-A177-3AD203B41FA5}">
                      <a16:colId xmlns:a16="http://schemas.microsoft.com/office/drawing/2014/main" val="4235655537"/>
                    </a:ext>
                  </a:extLst>
                </a:gridCol>
              </a:tblGrid>
              <a:tr h="421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mtClean="0">
                          <a:solidFill>
                            <a:schemeClr val="tx1"/>
                          </a:solidFill>
                        </a:rPr>
                        <a:t>Code ID</a:t>
                      </a:r>
                      <a:endParaRPr lang="ko-KR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mtClean="0">
                          <a:solidFill>
                            <a:schemeClr val="tx1"/>
                          </a:solidFill>
                        </a:rPr>
                        <a:t>제품명</a:t>
                      </a:r>
                      <a:endParaRPr lang="en-US" altLang="ko-KR" sz="900" b="1" smtClean="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mtClean="0">
                          <a:solidFill>
                            <a:schemeClr val="tx1"/>
                          </a:solidFill>
                        </a:rPr>
                        <a:t>성상</a:t>
                      </a:r>
                      <a:endParaRPr lang="en-US" altLang="ko-KR" sz="900" b="1" smtClean="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분석 설비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DL</a:t>
                      </a: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mtClean="0">
                          <a:solidFill>
                            <a:schemeClr val="tx1"/>
                          </a:solidFill>
                        </a:rPr>
                        <a:t>Li</a:t>
                      </a:r>
                      <a:endParaRPr lang="ko-KR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mtClean="0">
                          <a:solidFill>
                            <a:schemeClr val="tx1"/>
                          </a:solidFill>
                        </a:rPr>
                        <a:t>Na</a:t>
                      </a:r>
                      <a:endParaRPr lang="ko-KR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mtClean="0">
                          <a:solidFill>
                            <a:schemeClr val="tx1"/>
                          </a:solidFill>
                        </a:rPr>
                        <a:t>Mg</a:t>
                      </a:r>
                      <a:endParaRPr lang="ko-KR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mtClean="0">
                          <a:solidFill>
                            <a:schemeClr val="tx1"/>
                          </a:solidFill>
                        </a:rPr>
                        <a:t>Al</a:t>
                      </a:r>
                      <a:endParaRPr lang="ko-KR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Si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ko-KR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mtClean="0">
                          <a:solidFill>
                            <a:schemeClr val="tx1"/>
                          </a:solidFill>
                        </a:rPr>
                        <a:t>Ca</a:t>
                      </a:r>
                      <a:endParaRPr lang="ko-KR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mtClean="0">
                          <a:solidFill>
                            <a:schemeClr val="tx1"/>
                          </a:solidFill>
                        </a:rPr>
                        <a:t>Ti</a:t>
                      </a:r>
                      <a:endParaRPr lang="ko-KR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ko-KR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mtClean="0">
                          <a:solidFill>
                            <a:schemeClr val="tx1"/>
                          </a:solidFill>
                        </a:rPr>
                        <a:t>Cr</a:t>
                      </a:r>
                      <a:endParaRPr lang="ko-KR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mtClean="0">
                          <a:solidFill>
                            <a:schemeClr val="tx1"/>
                          </a:solidFill>
                        </a:rPr>
                        <a:t>Mn</a:t>
                      </a:r>
                      <a:endParaRPr lang="ko-KR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mtClean="0">
                          <a:solidFill>
                            <a:schemeClr val="tx1"/>
                          </a:solidFill>
                        </a:rPr>
                        <a:t>Fe</a:t>
                      </a:r>
                      <a:endParaRPr lang="ko-KR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mtClean="0">
                          <a:solidFill>
                            <a:schemeClr val="tx1"/>
                          </a:solidFill>
                        </a:rPr>
                        <a:t>Co</a:t>
                      </a:r>
                      <a:endParaRPr lang="ko-KR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mtClean="0">
                          <a:solidFill>
                            <a:schemeClr val="tx1"/>
                          </a:solidFill>
                        </a:rPr>
                        <a:t>Ni</a:t>
                      </a:r>
                      <a:endParaRPr lang="ko-KR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mtClean="0">
                          <a:solidFill>
                            <a:schemeClr val="tx1"/>
                          </a:solidFill>
                        </a:rPr>
                        <a:t>Cu</a:t>
                      </a: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mtClean="0">
                          <a:solidFill>
                            <a:schemeClr val="tx1"/>
                          </a:solidFill>
                        </a:rPr>
                        <a:t>Zn</a:t>
                      </a: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mtClean="0">
                          <a:solidFill>
                            <a:schemeClr val="tx1"/>
                          </a:solidFill>
                        </a:rPr>
                        <a:t>Ga</a:t>
                      </a: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mtClean="0">
                          <a:solidFill>
                            <a:schemeClr val="tx1"/>
                          </a:solidFill>
                        </a:rPr>
                        <a:t>Ge</a:t>
                      </a: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mtClean="0">
                          <a:solidFill>
                            <a:schemeClr val="tx1"/>
                          </a:solidFill>
                        </a:rPr>
                        <a:t>As</a:t>
                      </a: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mtClean="0">
                          <a:solidFill>
                            <a:schemeClr val="tx1"/>
                          </a:solidFill>
                        </a:rPr>
                        <a:t>Sr</a:t>
                      </a: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mtClean="0">
                          <a:solidFill>
                            <a:schemeClr val="tx1"/>
                          </a:solidFill>
                        </a:rPr>
                        <a:t>Mo</a:t>
                      </a: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mtClean="0">
                          <a:solidFill>
                            <a:schemeClr val="tx1"/>
                          </a:solidFill>
                        </a:rPr>
                        <a:t>Ag</a:t>
                      </a: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mtClean="0">
                          <a:solidFill>
                            <a:schemeClr val="tx1"/>
                          </a:solidFill>
                        </a:rPr>
                        <a:t>Cd</a:t>
                      </a:r>
                      <a:endParaRPr lang="ko-KR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mtClean="0">
                          <a:solidFill>
                            <a:schemeClr val="tx1"/>
                          </a:solidFill>
                        </a:rPr>
                        <a:t>In</a:t>
                      </a:r>
                      <a:endParaRPr lang="ko-KR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mtClean="0">
                          <a:solidFill>
                            <a:schemeClr val="tx1"/>
                          </a:solidFill>
                        </a:rPr>
                        <a:t>Sn</a:t>
                      </a:r>
                      <a:endParaRPr lang="ko-KR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mtClean="0">
                          <a:solidFill>
                            <a:schemeClr val="tx1"/>
                          </a:solidFill>
                        </a:rPr>
                        <a:t>Sb</a:t>
                      </a:r>
                      <a:endParaRPr lang="ko-KR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mtClean="0">
                          <a:solidFill>
                            <a:schemeClr val="tx1"/>
                          </a:solidFill>
                        </a:rPr>
                        <a:t>Ba</a:t>
                      </a:r>
                      <a:endParaRPr lang="ko-KR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mtClean="0">
                          <a:solidFill>
                            <a:schemeClr val="tx1"/>
                          </a:solidFill>
                        </a:rPr>
                        <a:t>Ta</a:t>
                      </a:r>
                      <a:endParaRPr lang="ko-KR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ko-KR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mtClean="0">
                          <a:solidFill>
                            <a:schemeClr val="tx1"/>
                          </a:solidFill>
                        </a:rPr>
                        <a:t>Pt</a:t>
                      </a:r>
                      <a:endParaRPr lang="ko-KR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mtClean="0">
                          <a:solidFill>
                            <a:schemeClr val="tx1"/>
                          </a:solidFill>
                        </a:rPr>
                        <a:t>Au</a:t>
                      </a:r>
                      <a:endParaRPr lang="ko-KR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mtClean="0">
                          <a:solidFill>
                            <a:schemeClr val="tx1"/>
                          </a:solidFill>
                        </a:rPr>
                        <a:t>Pb</a:t>
                      </a:r>
                      <a:endParaRPr lang="ko-KR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mtClean="0">
                          <a:solidFill>
                            <a:schemeClr val="tx1"/>
                          </a:solidFill>
                        </a:rPr>
                        <a:t>Bi</a:t>
                      </a:r>
                      <a:endParaRPr lang="ko-KR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441634"/>
                  </a:ext>
                </a:extLst>
              </a:tr>
              <a:tr h="283192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1942716"/>
                  </a:ext>
                </a:extLst>
              </a:tr>
              <a:tr h="283192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319696"/>
                  </a:ext>
                </a:extLst>
              </a:tr>
              <a:tr h="38172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baseline="0" smtClean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ko-KR" altLang="en-US" sz="800" b="1" baseline="0" smtClean="0">
                          <a:solidFill>
                            <a:srgbClr val="0000FF"/>
                          </a:solidFill>
                        </a:rPr>
                        <a:t>상동</a:t>
                      </a:r>
                      <a:r>
                        <a:rPr lang="en-US" altLang="ko-KR" sz="800" b="1" baseline="0" smtClean="0">
                          <a:solidFill>
                            <a:srgbClr val="0000FF"/>
                          </a:solidFill>
                        </a:rPr>
                        <a:t>) UPW </a:t>
                      </a:r>
                      <a:r>
                        <a:rPr lang="ko-KR" altLang="en-US" sz="800" b="1" baseline="0" smtClean="0">
                          <a:solidFill>
                            <a:srgbClr val="0000FF"/>
                          </a:solidFill>
                        </a:rPr>
                        <a:t>인 경우 별도 관리</a:t>
                      </a:r>
                      <a:endParaRPr lang="en-US" altLang="ko-KR" sz="800" b="1" baseline="0" smtClean="0">
                        <a:solidFill>
                          <a:srgbClr val="0000FF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600" b="1" baseline="0" smtClean="0">
                        <a:solidFill>
                          <a:srgbClr val="0000FF"/>
                        </a:solidFill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baseline="0" smtClean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ko-KR" altLang="en-US" sz="800" b="1" baseline="0" smtClean="0">
                          <a:solidFill>
                            <a:srgbClr val="0000FF"/>
                          </a:solidFill>
                        </a:rPr>
                        <a:t>상동</a:t>
                      </a:r>
                      <a:r>
                        <a:rPr lang="en-US" altLang="ko-KR" sz="800" b="1" baseline="0" smtClean="0">
                          <a:solidFill>
                            <a:srgbClr val="0000FF"/>
                          </a:solidFill>
                        </a:rPr>
                        <a:t>)</a:t>
                      </a: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rgbClr val="0000FF"/>
                          </a:solidFill>
                        </a:rPr>
                        <a:t>상동</a:t>
                      </a:r>
                      <a:r>
                        <a:rPr lang="en-US" altLang="ko-KR" sz="800" b="1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ko-KR" altLang="en-US" sz="800" b="1" dirty="0">
                        <a:solidFill>
                          <a:srgbClr val="0000FF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mtClean="0">
                          <a:solidFill>
                            <a:srgbClr val="0000FF"/>
                          </a:solidFill>
                        </a:rPr>
                        <a:t>입력</a:t>
                      </a:r>
                      <a:endParaRPr lang="ko-KR" altLang="en-US" sz="800" b="1">
                        <a:solidFill>
                          <a:srgbClr val="0000FF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rgbClr val="0000FF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rgbClr val="0000FF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rgbClr val="0000FF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rgbClr val="0000FF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rgbClr val="0000FF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rgbClr val="0000FF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1" smtClean="0">
                        <a:solidFill>
                          <a:srgbClr val="0000FF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1" smtClean="0">
                        <a:solidFill>
                          <a:srgbClr val="0000FF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1" smtClean="0">
                        <a:solidFill>
                          <a:srgbClr val="0000FF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1" smtClean="0">
                        <a:solidFill>
                          <a:srgbClr val="0000FF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1" smtClean="0">
                        <a:solidFill>
                          <a:srgbClr val="0000FF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1" smtClean="0">
                        <a:solidFill>
                          <a:srgbClr val="0000FF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1" smtClean="0">
                        <a:solidFill>
                          <a:srgbClr val="0000FF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1" smtClean="0">
                        <a:solidFill>
                          <a:srgbClr val="0000FF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1" smtClean="0">
                        <a:solidFill>
                          <a:srgbClr val="0000FF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1" smtClean="0">
                        <a:solidFill>
                          <a:srgbClr val="0000FF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1" smtClean="0">
                        <a:solidFill>
                          <a:srgbClr val="0000FF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1" smtClean="0">
                        <a:solidFill>
                          <a:srgbClr val="0000FF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1" smtClean="0">
                        <a:solidFill>
                          <a:srgbClr val="0000FF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1" smtClean="0">
                        <a:solidFill>
                          <a:srgbClr val="0000FF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1" smtClean="0">
                        <a:solidFill>
                          <a:srgbClr val="0000FF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1" smtClean="0">
                        <a:solidFill>
                          <a:srgbClr val="0000FF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1" smtClean="0">
                        <a:solidFill>
                          <a:srgbClr val="0000FF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1" baseline="0" smtClean="0">
                        <a:solidFill>
                          <a:srgbClr val="0000FF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1" baseline="0" smtClean="0">
                        <a:solidFill>
                          <a:srgbClr val="0000FF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1" baseline="0" smtClean="0">
                        <a:solidFill>
                          <a:srgbClr val="0000FF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1" baseline="0" smtClean="0">
                        <a:solidFill>
                          <a:srgbClr val="0000FF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1" baseline="0" smtClean="0">
                        <a:solidFill>
                          <a:srgbClr val="0000FF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1" baseline="0" smtClean="0">
                        <a:solidFill>
                          <a:srgbClr val="0000FF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1" smtClean="0">
                        <a:solidFill>
                          <a:srgbClr val="0000FF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1" smtClean="0">
                        <a:solidFill>
                          <a:srgbClr val="0000FF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1" smtClean="0">
                        <a:solidFill>
                          <a:srgbClr val="0000FF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1" smtClean="0">
                        <a:solidFill>
                          <a:srgbClr val="0000FF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1" dirty="0" smtClean="0">
                        <a:solidFill>
                          <a:srgbClr val="0000FF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61943"/>
                  </a:ext>
                </a:extLst>
              </a:tr>
            </a:tbl>
          </a:graphicData>
        </a:graphic>
      </p:graphicFrame>
      <p:sp>
        <p:nvSpPr>
          <p:cNvPr id="85" name="타원 28"/>
          <p:cNvSpPr/>
          <p:nvPr/>
        </p:nvSpPr>
        <p:spPr>
          <a:xfrm>
            <a:off x="2339667" y="1250384"/>
            <a:ext cx="160904" cy="160604"/>
          </a:xfrm>
          <a:custGeom>
            <a:avLst/>
            <a:gdLst>
              <a:gd name="connsiteX0" fmla="*/ 0 w 216000"/>
              <a:gd name="connsiteY0" fmla="*/ 108000 h 216000"/>
              <a:gd name="connsiteX1" fmla="*/ 108000 w 216000"/>
              <a:gd name="connsiteY1" fmla="*/ 0 h 216000"/>
              <a:gd name="connsiteX2" fmla="*/ 216000 w 216000"/>
              <a:gd name="connsiteY2" fmla="*/ 108000 h 216000"/>
              <a:gd name="connsiteX3" fmla="*/ 108000 w 216000"/>
              <a:gd name="connsiteY3" fmla="*/ 216000 h 216000"/>
              <a:gd name="connsiteX4" fmla="*/ 0 w 216000"/>
              <a:gd name="connsiteY4" fmla="*/ 108000 h 216000"/>
              <a:gd name="connsiteX0" fmla="*/ 108000 w 216000"/>
              <a:gd name="connsiteY0" fmla="*/ 0 h 216000"/>
              <a:gd name="connsiteX1" fmla="*/ 216000 w 216000"/>
              <a:gd name="connsiteY1" fmla="*/ 108000 h 216000"/>
              <a:gd name="connsiteX2" fmla="*/ 108000 w 216000"/>
              <a:gd name="connsiteY2" fmla="*/ 216000 h 216000"/>
              <a:gd name="connsiteX3" fmla="*/ 0 w 216000"/>
              <a:gd name="connsiteY3" fmla="*/ 108000 h 216000"/>
              <a:gd name="connsiteX4" fmla="*/ 199440 w 216000"/>
              <a:gd name="connsiteY4" fmla="*/ 91440 h 216000"/>
              <a:gd name="connsiteX0" fmla="*/ 134314 w 242314"/>
              <a:gd name="connsiteY0" fmla="*/ 9574 h 225574"/>
              <a:gd name="connsiteX1" fmla="*/ 242314 w 242314"/>
              <a:gd name="connsiteY1" fmla="*/ 117574 h 225574"/>
              <a:gd name="connsiteX2" fmla="*/ 134314 w 242314"/>
              <a:gd name="connsiteY2" fmla="*/ 225574 h 225574"/>
              <a:gd name="connsiteX3" fmla="*/ 26314 w 242314"/>
              <a:gd name="connsiteY3" fmla="*/ 117574 h 225574"/>
              <a:gd name="connsiteX4" fmla="*/ 92404 w 242314"/>
              <a:gd name="connsiteY4" fmla="*/ 29577 h 225574"/>
              <a:gd name="connsiteX0" fmla="*/ 109263 w 217263"/>
              <a:gd name="connsiteY0" fmla="*/ 0 h 216000"/>
              <a:gd name="connsiteX1" fmla="*/ 217263 w 217263"/>
              <a:gd name="connsiteY1" fmla="*/ 108000 h 216000"/>
              <a:gd name="connsiteX2" fmla="*/ 109263 w 217263"/>
              <a:gd name="connsiteY2" fmla="*/ 216000 h 216000"/>
              <a:gd name="connsiteX3" fmla="*/ 1263 w 217263"/>
              <a:gd name="connsiteY3" fmla="*/ 108000 h 216000"/>
              <a:gd name="connsiteX4" fmla="*/ 67353 w 217263"/>
              <a:gd name="connsiteY4" fmla="*/ 20003 h 216000"/>
              <a:gd name="connsiteX0" fmla="*/ 109734 w 217734"/>
              <a:gd name="connsiteY0" fmla="*/ 0 h 216000"/>
              <a:gd name="connsiteX1" fmla="*/ 217734 w 217734"/>
              <a:gd name="connsiteY1" fmla="*/ 108000 h 216000"/>
              <a:gd name="connsiteX2" fmla="*/ 109734 w 217734"/>
              <a:gd name="connsiteY2" fmla="*/ 216000 h 216000"/>
              <a:gd name="connsiteX3" fmla="*/ 1734 w 217734"/>
              <a:gd name="connsiteY3" fmla="*/ 108000 h 216000"/>
              <a:gd name="connsiteX4" fmla="*/ 63061 w 217734"/>
              <a:gd name="connsiteY4" fmla="*/ 15240 h 216000"/>
              <a:gd name="connsiteX0" fmla="*/ 108404 w 216404"/>
              <a:gd name="connsiteY0" fmla="*/ 0 h 216000"/>
              <a:gd name="connsiteX1" fmla="*/ 216404 w 216404"/>
              <a:gd name="connsiteY1" fmla="*/ 108000 h 216000"/>
              <a:gd name="connsiteX2" fmla="*/ 108404 w 216404"/>
              <a:gd name="connsiteY2" fmla="*/ 216000 h 216000"/>
              <a:gd name="connsiteX3" fmla="*/ 404 w 216404"/>
              <a:gd name="connsiteY3" fmla="*/ 108000 h 216000"/>
              <a:gd name="connsiteX4" fmla="*/ 61731 w 216404"/>
              <a:gd name="connsiteY4" fmla="*/ 15240 h 216000"/>
              <a:gd name="connsiteX0" fmla="*/ 108404 w 216404"/>
              <a:gd name="connsiteY0" fmla="*/ 0 h 216000"/>
              <a:gd name="connsiteX1" fmla="*/ 216404 w 216404"/>
              <a:gd name="connsiteY1" fmla="*/ 108000 h 216000"/>
              <a:gd name="connsiteX2" fmla="*/ 108404 w 216404"/>
              <a:gd name="connsiteY2" fmla="*/ 216000 h 216000"/>
              <a:gd name="connsiteX3" fmla="*/ 404 w 216404"/>
              <a:gd name="connsiteY3" fmla="*/ 108000 h 216000"/>
              <a:gd name="connsiteX4" fmla="*/ 61731 w 216404"/>
              <a:gd name="connsiteY4" fmla="*/ 15240 h 2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04" h="216000">
                <a:moveTo>
                  <a:pt x="108404" y="0"/>
                </a:moveTo>
                <a:cubicBezTo>
                  <a:pt x="168051" y="0"/>
                  <a:pt x="216404" y="48353"/>
                  <a:pt x="216404" y="108000"/>
                </a:cubicBezTo>
                <a:cubicBezTo>
                  <a:pt x="216404" y="167647"/>
                  <a:pt x="168051" y="216000"/>
                  <a:pt x="108404" y="216000"/>
                </a:cubicBezTo>
                <a:cubicBezTo>
                  <a:pt x="48757" y="216000"/>
                  <a:pt x="3421" y="167654"/>
                  <a:pt x="404" y="108000"/>
                </a:cubicBezTo>
                <a:cubicBezTo>
                  <a:pt x="-2613" y="48346"/>
                  <a:pt x="10656" y="42863"/>
                  <a:pt x="61731" y="15240"/>
                </a:cubicBezTo>
              </a:path>
            </a:pathLst>
          </a:custGeom>
          <a:noFill/>
          <a:ln w="3175">
            <a:solidFill>
              <a:schemeClr val="tx1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" tIns="4800" rIns="4800" bIns="4800"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6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918797" y="880691"/>
            <a:ext cx="1545616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MES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정보 관리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기준 정보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시료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Tracking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Work(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작업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관리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Work(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작업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정보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▶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스티커 정보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ALARM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정보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로그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작업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(Work)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이력 확인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작업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EVENT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확인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ERROR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이력 확인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시각화 용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7751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/>
          <p:cNvSpPr txBox="1"/>
          <p:nvPr/>
        </p:nvSpPr>
        <p:spPr>
          <a:xfrm>
            <a:off x="39733" y="46253"/>
            <a:ext cx="3112621" cy="400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2" b="1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3</a:t>
            </a:r>
            <a:r>
              <a:rPr kumimoji="0" lang="en-US" altLang="ko-KR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. MES UI : </a:t>
            </a:r>
            <a:r>
              <a:rPr kumimoji="0" lang="ko-KR" altLang="en-US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기준 정보</a:t>
            </a:r>
            <a:endParaRPr kumimoji="0" lang="ko-KR" altLang="en-US" sz="1600" b="1" i="0" u="sng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1345111" y="1226711"/>
          <a:ext cx="8636001" cy="3352800"/>
        </p:xfrm>
        <a:graphic>
          <a:graphicData uri="http://schemas.openxmlformats.org/drawingml/2006/table">
            <a:tbl>
              <a:tblPr/>
              <a:tblGrid>
                <a:gridCol w="2949292">
                  <a:extLst>
                    <a:ext uri="{9D8B030D-6E8A-4147-A177-3AD203B41FA5}">
                      <a16:colId xmlns:a16="http://schemas.microsoft.com/office/drawing/2014/main" val="1600421861"/>
                    </a:ext>
                  </a:extLst>
                </a:gridCol>
                <a:gridCol w="1898395">
                  <a:extLst>
                    <a:ext uri="{9D8B030D-6E8A-4147-A177-3AD203B41FA5}">
                      <a16:colId xmlns:a16="http://schemas.microsoft.com/office/drawing/2014/main" val="2125063455"/>
                    </a:ext>
                  </a:extLst>
                </a:gridCol>
                <a:gridCol w="1894157">
                  <a:extLst>
                    <a:ext uri="{9D8B030D-6E8A-4147-A177-3AD203B41FA5}">
                      <a16:colId xmlns:a16="http://schemas.microsoft.com/office/drawing/2014/main" val="742982213"/>
                    </a:ext>
                  </a:extLst>
                </a:gridCol>
                <a:gridCol w="1894157">
                  <a:extLst>
                    <a:ext uri="{9D8B030D-6E8A-4147-A177-3AD203B41FA5}">
                      <a16:colId xmlns:a16="http://schemas.microsoft.com/office/drawing/2014/main" val="2380494878"/>
                    </a:ext>
                  </a:extLst>
                </a:gridCol>
              </a:tblGrid>
              <a:tr h="2794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Grp. Name</a:t>
                      </a:r>
                    </a:p>
                  </a:txBody>
                  <a:tcPr marL="12700" marR="12700" marT="1270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Code ID</a:t>
                      </a:r>
                    </a:p>
                  </a:txBody>
                  <a:tcPr marL="12700" marR="12700" marT="1270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Code Name</a:t>
                      </a:r>
                    </a:p>
                  </a:txBody>
                  <a:tcPr marL="12700" marR="12700" marT="1270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819601"/>
                  </a:ext>
                </a:extLst>
              </a:tr>
              <a:tr h="279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Default</a:t>
                      </a:r>
                    </a:p>
                  </a:txBody>
                  <a:tcPr marL="12700" marR="12700" marT="1270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English</a:t>
                      </a:r>
                    </a:p>
                  </a:txBody>
                  <a:tcPr marL="12700" marR="12700" marT="1270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909649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분석의뢰</a:t>
                      </a: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전처리</a:t>
                      </a: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_Material</a:t>
                      </a:r>
                    </a:p>
                  </a:txBody>
                  <a:tcPr marL="12700" marR="12700" marT="12700" marB="0" anchor="b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001</a:t>
                      </a:r>
                    </a:p>
                  </a:txBody>
                  <a:tcPr marL="12700" marR="12700" marT="12700" marB="0" anchor="b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Acetone</a:t>
                      </a:r>
                    </a:p>
                  </a:txBody>
                  <a:tcPr marL="12700" marR="12700" marT="12700" marB="0" anchor="b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Acetone</a:t>
                      </a:r>
                    </a:p>
                  </a:txBody>
                  <a:tcPr marL="12700" marR="12700" marT="12700" marB="0" anchor="b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0232669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분석의뢰</a:t>
                      </a: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전처리</a:t>
                      </a: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_Material</a:t>
                      </a:r>
                    </a:p>
                  </a:txBody>
                  <a:tcPr marL="12700" marR="12700" marT="12700" marB="0" anchor="b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002</a:t>
                      </a:r>
                    </a:p>
                  </a:txBody>
                  <a:tcPr marL="12700" marR="12700" marT="12700" marB="0" anchor="b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Al-etchant</a:t>
                      </a:r>
                    </a:p>
                  </a:txBody>
                  <a:tcPr marL="12700" marR="12700" marT="12700" marB="0" anchor="b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Al-etchant</a:t>
                      </a:r>
                    </a:p>
                  </a:txBody>
                  <a:tcPr marL="12700" marR="12700" marT="12700" marB="0" anchor="b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021811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분석의뢰</a:t>
                      </a: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전처리</a:t>
                      </a: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_Material</a:t>
                      </a:r>
                    </a:p>
                  </a:txBody>
                  <a:tcPr marL="12700" marR="12700" marT="12700" marB="0" anchor="b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003</a:t>
                      </a:r>
                    </a:p>
                  </a:txBody>
                  <a:tcPr marL="12700" marR="12700" marT="12700" marB="0" anchor="b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AZ-330</a:t>
                      </a:r>
                    </a:p>
                  </a:txBody>
                  <a:tcPr marL="12700" marR="12700" marT="12700" marB="0" anchor="b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AZ-330</a:t>
                      </a:r>
                    </a:p>
                  </a:txBody>
                  <a:tcPr marL="12700" marR="12700" marT="12700" marB="0" anchor="b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3803978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분석의뢰</a:t>
                      </a: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전처리</a:t>
                      </a: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_Material</a:t>
                      </a:r>
                    </a:p>
                  </a:txBody>
                  <a:tcPr marL="12700" marR="12700" marT="12700" marB="0" anchor="b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004</a:t>
                      </a:r>
                    </a:p>
                  </a:txBody>
                  <a:tcPr marL="12700" marR="12700" marT="12700" marB="0" anchor="b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AZ330-63</a:t>
                      </a:r>
                    </a:p>
                  </a:txBody>
                  <a:tcPr marL="12700" marR="12700" marT="12700" marB="0" anchor="b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AZ330-63</a:t>
                      </a:r>
                    </a:p>
                  </a:txBody>
                  <a:tcPr marL="12700" marR="12700" marT="12700" marB="0" anchor="b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529368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분석의뢰</a:t>
                      </a: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전처리</a:t>
                      </a: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_Material</a:t>
                      </a:r>
                    </a:p>
                  </a:txBody>
                  <a:tcPr marL="12700" marR="12700" marT="12700" marB="0" anchor="b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005</a:t>
                      </a:r>
                    </a:p>
                  </a:txBody>
                  <a:tcPr marL="12700" marR="12700" marT="12700" marB="0" anchor="b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AZ-400T</a:t>
                      </a:r>
                    </a:p>
                  </a:txBody>
                  <a:tcPr marL="12700" marR="12700" marT="12700" marB="0" anchor="b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AZ-400T</a:t>
                      </a:r>
                    </a:p>
                  </a:txBody>
                  <a:tcPr marL="12700" marR="12700" marT="12700" marB="0" anchor="b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542904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분석의뢰</a:t>
                      </a: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전처리</a:t>
                      </a: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_Material</a:t>
                      </a:r>
                    </a:p>
                  </a:txBody>
                  <a:tcPr marL="12700" marR="12700" marT="12700" marB="0" anchor="b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006</a:t>
                      </a:r>
                    </a:p>
                  </a:txBody>
                  <a:tcPr marL="12700" marR="12700" marT="12700" marB="0" anchor="b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CD-2000</a:t>
                      </a:r>
                    </a:p>
                  </a:txBody>
                  <a:tcPr marL="12700" marR="12700" marT="12700" marB="0" anchor="b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CD-2000</a:t>
                      </a:r>
                    </a:p>
                  </a:txBody>
                  <a:tcPr marL="12700" marR="12700" marT="12700" marB="0" anchor="b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1253805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분석의뢰</a:t>
                      </a: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전처리</a:t>
                      </a: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_Material</a:t>
                      </a:r>
                    </a:p>
                  </a:txBody>
                  <a:tcPr marL="12700" marR="12700" marT="12700" marB="0" anchor="b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007</a:t>
                      </a:r>
                    </a:p>
                  </a:txBody>
                  <a:tcPr marL="12700" marR="12700" marT="12700" marB="0" anchor="b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CE-200</a:t>
                      </a:r>
                    </a:p>
                  </a:txBody>
                  <a:tcPr marL="12700" marR="12700" marT="12700" marB="0" anchor="b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CE-200</a:t>
                      </a:r>
                    </a:p>
                  </a:txBody>
                  <a:tcPr marL="12700" marR="12700" marT="12700" marB="0" anchor="b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539963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분석의뢰</a:t>
                      </a: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전처리</a:t>
                      </a: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_Material</a:t>
                      </a:r>
                    </a:p>
                  </a:txBody>
                  <a:tcPr marL="12700" marR="12700" marT="12700" marB="0" anchor="b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008</a:t>
                      </a:r>
                    </a:p>
                  </a:txBody>
                  <a:tcPr marL="12700" marR="12700" marT="12700" marB="0" anchor="b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CH3COOH</a:t>
                      </a:r>
                    </a:p>
                  </a:txBody>
                  <a:tcPr marL="12700" marR="12700" marT="12700" marB="0" anchor="b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CH3COOH</a:t>
                      </a:r>
                    </a:p>
                  </a:txBody>
                  <a:tcPr marL="12700" marR="12700" marT="12700" marB="0" anchor="b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983072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분석의뢰</a:t>
                      </a: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전처리</a:t>
                      </a: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_Material</a:t>
                      </a:r>
                    </a:p>
                  </a:txBody>
                  <a:tcPr marL="12700" marR="12700" marT="12700" marB="0" anchor="b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009</a:t>
                      </a:r>
                    </a:p>
                  </a:txBody>
                  <a:tcPr marL="12700" marR="12700" marT="12700" marB="0" anchor="b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CITS-9016S</a:t>
                      </a:r>
                    </a:p>
                  </a:txBody>
                  <a:tcPr marL="12700" marR="12700" marT="12700" marB="0" anchor="b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CITS-9016S</a:t>
                      </a:r>
                    </a:p>
                  </a:txBody>
                  <a:tcPr marL="12700" marR="12700" marT="12700" marB="0" anchor="b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0946596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분석의뢰</a:t>
                      </a: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전처리</a:t>
                      </a: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_Material</a:t>
                      </a:r>
                    </a:p>
                  </a:txBody>
                  <a:tcPr marL="12700" marR="12700" marT="12700" marB="0" anchor="b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010</a:t>
                      </a:r>
                    </a:p>
                  </a:txBody>
                  <a:tcPr marL="12700" marR="12700" marT="12700" marB="0" anchor="b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DC-200</a:t>
                      </a:r>
                    </a:p>
                  </a:txBody>
                  <a:tcPr marL="12700" marR="12700" marT="12700" marB="0" anchor="b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DC-200</a:t>
                      </a:r>
                    </a:p>
                  </a:txBody>
                  <a:tcPr marL="12700" marR="12700" marT="12700" marB="0" anchor="b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3411790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345111" y="934235"/>
            <a:ext cx="1269654" cy="173906"/>
          </a:xfrm>
          <a:prstGeom prst="rect">
            <a:avLst/>
          </a:prstGeom>
          <a:noFill/>
        </p:spPr>
        <p:txBody>
          <a:bodyPr wrap="none" lIns="4800" tIns="4800" rIns="4800" bIns="4800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67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AIMS </a:t>
            </a:r>
            <a:r>
              <a:rPr kumimoji="0" lang="ko-KR" altLang="en-US" sz="1067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기준정보 예시</a:t>
            </a:r>
            <a:endParaRPr kumimoji="0" lang="ko-KR" altLang="en-US" sz="1333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4750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704656" y="762023"/>
            <a:ext cx="10755344" cy="5767620"/>
            <a:chOff x="704656" y="762023"/>
            <a:chExt cx="10755344" cy="5767620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2188355" y="912407"/>
              <a:ext cx="9271645" cy="216000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732000" y="762023"/>
              <a:ext cx="10728000" cy="5760000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32000" y="762023"/>
              <a:ext cx="10728000" cy="144000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solidFill>
                    <a:prstClr val="black"/>
                  </a:solidFill>
                  <a:prstDash val="sysDash"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93C6C67D-37B3-6DB0-F259-C060F3F4EC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61" t="3203" r="97367" b="907"/>
            <a:stretch/>
          </p:blipFill>
          <p:spPr>
            <a:xfrm>
              <a:off x="732000" y="913643"/>
              <a:ext cx="214894" cy="5616000"/>
            </a:xfrm>
            <a:prstGeom prst="rect">
              <a:avLst/>
            </a:prstGeom>
          </p:spPr>
        </p:pic>
        <p:sp>
          <p:nvSpPr>
            <p:cNvPr id="19" name="모서리가 둥근 직사각형 18"/>
            <p:cNvSpPr/>
            <p:nvPr/>
          </p:nvSpPr>
          <p:spPr>
            <a:xfrm>
              <a:off x="946893" y="905405"/>
              <a:ext cx="1242000" cy="5616000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704656" y="762023"/>
              <a:ext cx="468000" cy="144000"/>
            </a:xfrm>
            <a:prstGeom prst="roundRect">
              <a:avLst>
                <a:gd name="adj" fmla="val 0"/>
              </a:avLst>
            </a:prstGeom>
            <a:noFill/>
            <a:ln w="31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L</a:t>
              </a:r>
              <a:r>
                <a:rPr kumimoji="0" lang="en-US" altLang="ko-KR" sz="7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AMS</a:t>
              </a:r>
              <a:endParaRPr kumimoji="0" lang="ko-KR" altLang="en-US" sz="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2198418" y="862316"/>
            <a:ext cx="1007007" cy="293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시료 </a:t>
            </a: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Tracking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9733" y="46253"/>
            <a:ext cx="3626493" cy="400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2" b="1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4</a:t>
            </a:r>
            <a:r>
              <a:rPr kumimoji="0" lang="en-US" altLang="ko-KR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. MES UI : </a:t>
            </a:r>
            <a:r>
              <a:rPr kumimoji="0" lang="ko-KR" altLang="en-US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시료 </a:t>
            </a:r>
            <a:r>
              <a:rPr kumimoji="0" lang="en-US" altLang="ko-KR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Tracking</a:t>
            </a:r>
            <a:endParaRPr kumimoji="0" lang="ko-KR" altLang="en-US" sz="1600" b="1" i="0" u="sng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2546697" y="1984710"/>
            <a:ext cx="8448000" cy="3714406"/>
            <a:chOff x="2546697" y="1984710"/>
            <a:chExt cx="8448000" cy="3714406"/>
          </a:xfrm>
        </p:grpSpPr>
        <p:sp>
          <p:nvSpPr>
            <p:cNvPr id="25" name="직사각형 24"/>
            <p:cNvSpPr/>
            <p:nvPr/>
          </p:nvSpPr>
          <p:spPr>
            <a:xfrm>
              <a:off x="2546697" y="1984711"/>
              <a:ext cx="960000" cy="242064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00" tIns="4800" rIns="4800" bIns="4800" rtlCol="0" anchor="t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Bottle</a:t>
              </a:r>
              <a:br>
                <a:rPr kumimoji="0" lang="en-US" altLang="ko-KR" sz="9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</a:br>
              <a:r>
                <a:rPr kumimoji="0" lang="ko-KR" altLang="en-US" sz="9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반출입기</a:t>
              </a:r>
              <a:endParaRPr kumimoji="0" lang="en-US" altLang="ko-KR" sz="9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0034697" y="1984712"/>
              <a:ext cx="960000" cy="2420643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00" tIns="4800" rIns="4800" bIns="4800" rtlCol="0" anchor="t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33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Bottle STK</a:t>
              </a: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290697" y="2631592"/>
              <a:ext cx="960000" cy="48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00" tIns="4800" rIns="4800" bIns="4800" rtlCol="0" anchor="t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분석설비 </a:t>
              </a:r>
              <a:r>
                <a:rPr kumimoji="0" lang="en-US" altLang="ko-KR" sz="9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#2</a:t>
              </a: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6290697" y="1984710"/>
              <a:ext cx="960000" cy="48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00" tIns="4800" rIns="4800" bIns="4800" rtlCol="0" anchor="t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분석설비 </a:t>
              </a:r>
              <a:r>
                <a:rPr kumimoji="0" lang="en-US" altLang="ko-KR" sz="9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#1</a:t>
              </a: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290697" y="3278473"/>
              <a:ext cx="960000" cy="48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00" tIns="4800" rIns="4800" bIns="4800" rtlCol="0" anchor="t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분석설비 </a:t>
              </a:r>
              <a:r>
                <a:rPr kumimoji="0" lang="en-US" altLang="ko-KR" sz="9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#3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290697" y="3925354"/>
              <a:ext cx="960000" cy="48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00" tIns="4800" rIns="4800" bIns="4800" rtlCol="0" anchor="t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분석설비 </a:t>
              </a:r>
              <a:r>
                <a:rPr kumimoji="0" lang="en-US" altLang="ko-KR" sz="9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#4</a:t>
              </a: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790220" y="4174824"/>
              <a:ext cx="960000" cy="2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00" tIns="4800" rIns="4800" bIns="4800" rtlCol="0" anchor="ctr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33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충전 </a:t>
              </a:r>
              <a:r>
                <a:rPr kumimoji="0" lang="en-US" altLang="ko-KR" sz="933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Station</a:t>
              </a:r>
            </a:p>
          </p:txBody>
        </p:sp>
        <p:cxnSp>
          <p:nvCxnSpPr>
            <p:cNvPr id="43" name="꺾인 연결선 42"/>
            <p:cNvCxnSpPr>
              <a:stCxn id="25" idx="3"/>
              <a:endCxn id="38" idx="1"/>
            </p:cNvCxnSpPr>
            <p:nvPr/>
          </p:nvCxnSpPr>
          <p:spPr>
            <a:xfrm flipV="1">
              <a:off x="3506697" y="2871593"/>
              <a:ext cx="2784000" cy="323441"/>
            </a:xfrm>
            <a:prstGeom prst="bentConnector3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꺾인 연결선 43"/>
            <p:cNvCxnSpPr>
              <a:stCxn id="25" idx="3"/>
              <a:endCxn id="40" idx="1"/>
            </p:cNvCxnSpPr>
            <p:nvPr/>
          </p:nvCxnSpPr>
          <p:spPr>
            <a:xfrm>
              <a:off x="3506697" y="3195033"/>
              <a:ext cx="2784000" cy="323440"/>
            </a:xfrm>
            <a:prstGeom prst="bentConnector3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꺾인 연결선 44"/>
            <p:cNvCxnSpPr>
              <a:stCxn id="25" idx="3"/>
              <a:endCxn id="41" idx="1"/>
            </p:cNvCxnSpPr>
            <p:nvPr/>
          </p:nvCxnSpPr>
          <p:spPr>
            <a:xfrm>
              <a:off x="3506697" y="3195034"/>
              <a:ext cx="2784000" cy="970321"/>
            </a:xfrm>
            <a:prstGeom prst="bentConnector3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꺾인 연결선 45"/>
            <p:cNvCxnSpPr>
              <a:stCxn id="25" idx="3"/>
              <a:endCxn id="42" idx="0"/>
            </p:cNvCxnSpPr>
            <p:nvPr/>
          </p:nvCxnSpPr>
          <p:spPr>
            <a:xfrm>
              <a:off x="3506697" y="3195034"/>
              <a:ext cx="763523" cy="979791"/>
            </a:xfrm>
            <a:prstGeom prst="bentConnector2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직사각형 46"/>
            <p:cNvSpPr/>
            <p:nvPr/>
          </p:nvSpPr>
          <p:spPr>
            <a:xfrm>
              <a:off x="7250697" y="5219116"/>
              <a:ext cx="960000" cy="48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00" tIns="4800" rIns="4800" bIns="4800" rtlCol="0" anchor="t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33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자동 폐기 설비</a:t>
              </a:r>
              <a:endParaRPr kumimoji="0" lang="en-US" altLang="ko-KR" sz="9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8" name="꺾인 연결선 47"/>
            <p:cNvCxnSpPr>
              <a:stCxn id="25" idx="2"/>
              <a:endCxn id="47" idx="1"/>
            </p:cNvCxnSpPr>
            <p:nvPr/>
          </p:nvCxnSpPr>
          <p:spPr>
            <a:xfrm rot="16200000" flipH="1">
              <a:off x="4611818" y="2820234"/>
              <a:ext cx="1053761" cy="4224000"/>
            </a:xfrm>
            <a:prstGeom prst="bentConnector2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꺾인 연결선 48"/>
            <p:cNvCxnSpPr>
              <a:stCxn id="36" idx="0"/>
              <a:endCxn id="25" idx="0"/>
            </p:cNvCxnSpPr>
            <p:nvPr/>
          </p:nvCxnSpPr>
          <p:spPr>
            <a:xfrm rot="16200000" flipV="1">
              <a:off x="6770698" y="-1759288"/>
              <a:ext cx="1" cy="7488000"/>
            </a:xfrm>
            <a:prstGeom prst="bentConnector3">
              <a:avLst>
                <a:gd name="adj1" fmla="val 22860100000"/>
              </a:avLst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꺾인 연결선 49"/>
            <p:cNvCxnSpPr>
              <a:stCxn id="36" idx="1"/>
              <a:endCxn id="38" idx="3"/>
            </p:cNvCxnSpPr>
            <p:nvPr/>
          </p:nvCxnSpPr>
          <p:spPr>
            <a:xfrm rot="10800000">
              <a:off x="7250697" y="2871594"/>
              <a:ext cx="2784000" cy="323441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꺾인 연결선 50"/>
            <p:cNvCxnSpPr>
              <a:stCxn id="36" idx="1"/>
              <a:endCxn id="40" idx="3"/>
            </p:cNvCxnSpPr>
            <p:nvPr/>
          </p:nvCxnSpPr>
          <p:spPr>
            <a:xfrm rot="10800000" flipV="1">
              <a:off x="7250697" y="3195033"/>
              <a:ext cx="2784000" cy="323440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꺾인 연결선 51"/>
            <p:cNvCxnSpPr>
              <a:stCxn id="36" idx="1"/>
              <a:endCxn id="41" idx="3"/>
            </p:cNvCxnSpPr>
            <p:nvPr/>
          </p:nvCxnSpPr>
          <p:spPr>
            <a:xfrm rot="10800000" flipV="1">
              <a:off x="7250697" y="3195033"/>
              <a:ext cx="2784000" cy="970321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꺾인 연결선 52"/>
            <p:cNvCxnSpPr>
              <a:stCxn id="36" idx="1"/>
              <a:endCxn id="47" idx="3"/>
            </p:cNvCxnSpPr>
            <p:nvPr/>
          </p:nvCxnSpPr>
          <p:spPr>
            <a:xfrm rot="10800000" flipV="1">
              <a:off x="8210697" y="3195033"/>
              <a:ext cx="1824000" cy="2264083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그룹 53"/>
            <p:cNvGrpSpPr/>
            <p:nvPr/>
          </p:nvGrpSpPr>
          <p:grpSpPr>
            <a:xfrm>
              <a:off x="2642695" y="2223595"/>
              <a:ext cx="8256002" cy="3460612"/>
              <a:chOff x="196624" y="589561"/>
              <a:chExt cx="6192003" cy="2595460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196624" y="719260"/>
                <a:ext cx="576000" cy="216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800" tIns="4800" rIns="4800" bIns="4800"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933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시료 </a:t>
                </a:r>
                <a:r>
                  <a:rPr kumimoji="0" lang="en-US" altLang="ko-KR" sz="933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Set</a:t>
                </a:r>
              </a:p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933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(Code)</a:t>
                </a:r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5812627" y="589561"/>
                <a:ext cx="576000" cy="216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800" tIns="4800" rIns="4800" bIns="4800"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933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시료 </a:t>
                </a:r>
                <a:r>
                  <a:rPr kumimoji="0" lang="en-US" altLang="ko-KR" sz="933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Set</a:t>
                </a:r>
              </a:p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933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(Code)</a:t>
                </a:r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3004626" y="1020881"/>
                <a:ext cx="576000" cy="216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800" tIns="4800" rIns="4800" bIns="4800"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933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시료 </a:t>
                </a:r>
                <a:r>
                  <a:rPr kumimoji="0" lang="en-US" altLang="ko-KR" sz="933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Set</a:t>
                </a:r>
              </a:p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933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(Code)</a:t>
                </a:r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3724626" y="2969021"/>
                <a:ext cx="576000" cy="216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800" tIns="4800" rIns="4800" bIns="4800"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933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시료 </a:t>
                </a:r>
                <a:r>
                  <a:rPr kumimoji="0" lang="en-US" altLang="ko-KR" sz="933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Set</a:t>
                </a:r>
              </a:p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933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(Code)</a:t>
                </a:r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196626" y="988150"/>
                <a:ext cx="576000" cy="216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800" tIns="4800" rIns="4800" bIns="4800"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933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시료 </a:t>
                </a:r>
                <a:r>
                  <a:rPr kumimoji="0" lang="en-US" altLang="ko-KR" sz="933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Set</a:t>
                </a:r>
              </a:p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933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(7005)</a:t>
                </a:r>
                <a:endParaRPr kumimoji="0" lang="en-US" altLang="ko-KR" sz="9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196624" y="1252618"/>
                <a:ext cx="576000" cy="216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800" tIns="4800" rIns="4800" bIns="4800"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933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시료 </a:t>
                </a:r>
                <a:r>
                  <a:rPr kumimoji="0" lang="en-US" altLang="ko-KR" sz="933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Set</a:t>
                </a:r>
              </a:p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933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(1234)</a:t>
                </a:r>
                <a:endParaRPr kumimoji="0" lang="en-US" altLang="ko-KR" sz="9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cxnSp>
          <p:nvCxnSpPr>
            <p:cNvPr id="55" name="꺾인 연결선 54"/>
            <p:cNvCxnSpPr>
              <a:stCxn id="36" idx="1"/>
              <a:endCxn id="39" idx="3"/>
            </p:cNvCxnSpPr>
            <p:nvPr/>
          </p:nvCxnSpPr>
          <p:spPr>
            <a:xfrm rot="10800000">
              <a:off x="7250697" y="2224710"/>
              <a:ext cx="2784000" cy="970323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꺾인 연결선 57"/>
            <p:cNvCxnSpPr>
              <a:stCxn id="25" idx="3"/>
              <a:endCxn id="39" idx="1"/>
            </p:cNvCxnSpPr>
            <p:nvPr/>
          </p:nvCxnSpPr>
          <p:spPr>
            <a:xfrm flipV="1">
              <a:off x="3506697" y="2224710"/>
              <a:ext cx="2784000" cy="970323"/>
            </a:xfrm>
            <a:prstGeom prst="bentConnector3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직사각형 58"/>
            <p:cNvSpPr/>
            <p:nvPr/>
          </p:nvSpPr>
          <p:spPr>
            <a:xfrm>
              <a:off x="6290697" y="4572236"/>
              <a:ext cx="960000" cy="48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00" tIns="4800" rIns="4800" bIns="4800" rtlCol="0" anchor="t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분석설비 </a:t>
              </a:r>
              <a:r>
                <a:rPr kumimoji="0" lang="en-US" altLang="ko-KR" sz="9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#5</a:t>
              </a:r>
            </a:p>
          </p:txBody>
        </p:sp>
        <p:cxnSp>
          <p:nvCxnSpPr>
            <p:cNvPr id="60" name="꺾인 연결선 59"/>
            <p:cNvCxnSpPr>
              <a:stCxn id="25" idx="3"/>
              <a:endCxn id="59" idx="1"/>
            </p:cNvCxnSpPr>
            <p:nvPr/>
          </p:nvCxnSpPr>
          <p:spPr>
            <a:xfrm>
              <a:off x="3506697" y="3195033"/>
              <a:ext cx="2784000" cy="1617203"/>
            </a:xfrm>
            <a:prstGeom prst="bentConnector3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꺾인 연결선 60"/>
            <p:cNvCxnSpPr>
              <a:stCxn id="36" idx="1"/>
              <a:endCxn id="59" idx="3"/>
            </p:cNvCxnSpPr>
            <p:nvPr/>
          </p:nvCxnSpPr>
          <p:spPr>
            <a:xfrm rot="10800000" flipV="1">
              <a:off x="7250697" y="3195033"/>
              <a:ext cx="2784000" cy="1617203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Box 74"/>
          <p:cNvSpPr txBox="1"/>
          <p:nvPr/>
        </p:nvSpPr>
        <p:spPr>
          <a:xfrm>
            <a:off x="3026695" y="1282252"/>
            <a:ext cx="2136879" cy="286693"/>
          </a:xfrm>
          <a:prstGeom prst="rect">
            <a:avLst/>
          </a:prstGeom>
          <a:noFill/>
        </p:spPr>
        <p:txBody>
          <a:bodyPr wrap="none" lIns="4800" tIns="4800" rIns="4800" bIns="4800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의뢰 건 별 현 위치 파악 용이하도록 구성</a:t>
            </a:r>
            <a:endParaRPr kumimoji="0" lang="en-US" altLang="ko-KR" sz="9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시료 </a:t>
            </a:r>
            <a:r>
              <a:rPr kumimoji="0" lang="en-US" altLang="ko-KR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Set </a:t>
            </a: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클릭 시 관련 정보 팝업</a:t>
            </a:r>
            <a:endParaRPr kumimoji="0" lang="en-US" altLang="ko-KR" sz="9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18797" y="880691"/>
            <a:ext cx="1545616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MES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정보 관리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기준 정보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시료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Tracking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Work(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작업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관리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Work(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작업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정보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▶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스티커 정보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ALARM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정보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로그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작업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(Work)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이력 확인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작업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EVENT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확인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ERROR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이력 확인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시각화 용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5248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704656" y="762023"/>
            <a:ext cx="10755344" cy="5767620"/>
            <a:chOff x="704656" y="762023"/>
            <a:chExt cx="10755344" cy="5767620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2188355" y="912407"/>
              <a:ext cx="9271645" cy="216000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732000" y="762023"/>
              <a:ext cx="10728000" cy="5760000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32000" y="762023"/>
              <a:ext cx="10728000" cy="144000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solidFill>
                    <a:prstClr val="black"/>
                  </a:solidFill>
                  <a:prstDash val="sysDash"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93C6C67D-37B3-6DB0-F259-C060F3F4EC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61" t="3203" r="97367" b="907"/>
            <a:stretch/>
          </p:blipFill>
          <p:spPr>
            <a:xfrm>
              <a:off x="732000" y="913643"/>
              <a:ext cx="214894" cy="5616000"/>
            </a:xfrm>
            <a:prstGeom prst="rect">
              <a:avLst/>
            </a:prstGeom>
          </p:spPr>
        </p:pic>
        <p:sp>
          <p:nvSpPr>
            <p:cNvPr id="19" name="모서리가 둥근 직사각형 18"/>
            <p:cNvSpPr/>
            <p:nvPr/>
          </p:nvSpPr>
          <p:spPr>
            <a:xfrm>
              <a:off x="946893" y="905405"/>
              <a:ext cx="1242000" cy="5616000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704656" y="762023"/>
              <a:ext cx="468000" cy="144000"/>
            </a:xfrm>
            <a:prstGeom prst="roundRect">
              <a:avLst>
                <a:gd name="adj" fmla="val 0"/>
              </a:avLst>
            </a:prstGeom>
            <a:noFill/>
            <a:ln w="31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L</a:t>
              </a:r>
              <a:r>
                <a:rPr kumimoji="0" lang="en-US" altLang="ko-KR" sz="7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AMS</a:t>
              </a:r>
              <a:endParaRPr kumimoji="0" lang="ko-KR" altLang="en-US" sz="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2198418" y="862316"/>
            <a:ext cx="81624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Work </a:t>
            </a:r>
            <a:r>
              <a:rPr kumimoji="0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관리</a:t>
            </a:r>
            <a:endParaRPr kumimoji="0" lang="en-US" altLang="ko-KR" sz="1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198418" y="1130689"/>
            <a:ext cx="9261582" cy="5393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03181" y="4342868"/>
            <a:ext cx="9261582" cy="218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558547" y="967643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69452" y="896627"/>
            <a:ext cx="346570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NO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87569" y="880691"/>
            <a:ext cx="875561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Work_STATUS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787603" y="887024"/>
            <a:ext cx="700833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Start_Time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37802" y="889483"/>
            <a:ext cx="838691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Project_name</a:t>
            </a:r>
            <a:endParaRPr kumimoji="0" lang="en-US" altLang="ko-KR" sz="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4054068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4898130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837748" y="879708"/>
            <a:ext cx="603050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Work_ID</a:t>
            </a:r>
          </a:p>
        </p:txBody>
      </p:sp>
      <p:cxnSp>
        <p:nvCxnSpPr>
          <p:cNvPr id="53" name="직선 연결선 52"/>
          <p:cNvCxnSpPr/>
          <p:nvPr/>
        </p:nvCxnSpPr>
        <p:spPr>
          <a:xfrm>
            <a:off x="5481909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6786282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7788933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9467006" y="887024"/>
            <a:ext cx="752129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Finish_Time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1" name="직선 연결선 60"/>
          <p:cNvCxnSpPr/>
          <p:nvPr/>
        </p:nvCxnSpPr>
        <p:spPr>
          <a:xfrm>
            <a:off x="9447602" y="967643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/>
          <p:cNvGrpSpPr/>
          <p:nvPr/>
        </p:nvGrpSpPr>
        <p:grpSpPr>
          <a:xfrm>
            <a:off x="2247838" y="2697628"/>
            <a:ext cx="1210163" cy="1284603"/>
            <a:chOff x="2230254" y="2090253"/>
            <a:chExt cx="1669280" cy="1284603"/>
          </a:xfrm>
        </p:grpSpPr>
        <p:grpSp>
          <p:nvGrpSpPr>
            <p:cNvPr id="64" name="그룹 63"/>
            <p:cNvGrpSpPr/>
            <p:nvPr/>
          </p:nvGrpSpPr>
          <p:grpSpPr>
            <a:xfrm>
              <a:off x="2278251" y="2850610"/>
              <a:ext cx="1621283" cy="524246"/>
              <a:chOff x="2341293" y="2011200"/>
              <a:chExt cx="1621283" cy="524246"/>
            </a:xfrm>
          </p:grpSpPr>
          <p:sp>
            <p:nvSpPr>
              <p:cNvPr id="70" name="모서리가 둥근 직사각형 69"/>
              <p:cNvSpPr/>
              <p:nvPr/>
            </p:nvSpPr>
            <p:spPr>
              <a:xfrm>
                <a:off x="2341293" y="2095499"/>
                <a:ext cx="720000" cy="180000"/>
              </a:xfrm>
              <a:prstGeom prst="roundRect">
                <a:avLst>
                  <a:gd name="adj" fmla="val 0"/>
                </a:avLst>
              </a:prstGeom>
              <a:noFill/>
              <a:ln w="31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1" name="모서리가 둥근 직사각형 70"/>
              <p:cNvSpPr/>
              <p:nvPr/>
            </p:nvSpPr>
            <p:spPr>
              <a:xfrm>
                <a:off x="3242576" y="2095499"/>
                <a:ext cx="720000" cy="180000"/>
              </a:xfrm>
              <a:prstGeom prst="roundRect">
                <a:avLst>
                  <a:gd name="adj" fmla="val 0"/>
                </a:avLst>
              </a:prstGeom>
              <a:noFill/>
              <a:ln w="31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980207" y="2011200"/>
                <a:ext cx="274434" cy="524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~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 </a:t>
                </a:r>
                <a:r>
                  <a:rPr kumimoji="0" lang="en-US" altLang="ko-KR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 </a:t>
                </a:r>
                <a:endPara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2230254" y="2090253"/>
              <a:ext cx="1669280" cy="830997"/>
              <a:chOff x="2230254" y="2090253"/>
              <a:chExt cx="1669280" cy="830997"/>
            </a:xfrm>
          </p:grpSpPr>
          <p:sp>
            <p:nvSpPr>
              <p:cNvPr id="68" name="모서리가 둥근 직사각형 67"/>
              <p:cNvSpPr/>
              <p:nvPr/>
            </p:nvSpPr>
            <p:spPr>
              <a:xfrm>
                <a:off x="2275974" y="2100253"/>
                <a:ext cx="1623560" cy="792000"/>
              </a:xfrm>
              <a:prstGeom prst="roundRect">
                <a:avLst>
                  <a:gd name="adj" fmla="val 0"/>
                </a:avLst>
              </a:prstGeom>
              <a:noFill/>
              <a:ln w="31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2230254" y="2090253"/>
                <a:ext cx="102143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30 Minute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1 Hour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6 Hour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1 Day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1 Week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1 Month</a:t>
                </a:r>
                <a:endPara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73" name="모서리가 둥근 직사각형 72"/>
          <p:cNvSpPr/>
          <p:nvPr/>
        </p:nvSpPr>
        <p:spPr>
          <a:xfrm>
            <a:off x="2275974" y="1418966"/>
            <a:ext cx="1138039" cy="661643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230254" y="1400729"/>
            <a:ext cx="702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○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Material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○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UPW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16475" y="1167066"/>
            <a:ext cx="52290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Filter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558547" y="1400729"/>
            <a:ext cx="7901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3558547" y="1749787"/>
            <a:ext cx="7901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3152354" y="1302544"/>
            <a:ext cx="845439" cy="3152773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2233406" y="4369852"/>
            <a:ext cx="100540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상세 </a:t>
            </a:r>
            <a:r>
              <a:rPr kumimoji="0" lang="en-US" altLang="ko-KR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STATUS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06931" y="4098732"/>
            <a:ext cx="2619375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33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항목 클릭 시 상세 정보 확인</a:t>
            </a:r>
            <a:endParaRPr kumimoji="0" lang="en-US" altLang="ko-KR" sz="933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11" name="표 110"/>
          <p:cNvGraphicFramePr>
            <a:graphicFrameLocks noGrp="1"/>
          </p:cNvGraphicFramePr>
          <p:nvPr/>
        </p:nvGraphicFramePr>
        <p:xfrm>
          <a:off x="2375726" y="4673032"/>
          <a:ext cx="4191114" cy="1714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038">
                  <a:extLst>
                    <a:ext uri="{9D8B030D-6E8A-4147-A177-3AD203B41FA5}">
                      <a16:colId xmlns:a16="http://schemas.microsoft.com/office/drawing/2014/main" val="843837885"/>
                    </a:ext>
                  </a:extLst>
                </a:gridCol>
                <a:gridCol w="1397038">
                  <a:extLst>
                    <a:ext uri="{9D8B030D-6E8A-4147-A177-3AD203B41FA5}">
                      <a16:colId xmlns:a16="http://schemas.microsoft.com/office/drawing/2014/main" val="3110265829"/>
                    </a:ext>
                  </a:extLst>
                </a:gridCol>
                <a:gridCol w="1397038">
                  <a:extLst>
                    <a:ext uri="{9D8B030D-6E8A-4147-A177-3AD203B41FA5}">
                      <a16:colId xmlns:a16="http://schemas.microsoft.com/office/drawing/2014/main" val="726393638"/>
                    </a:ext>
                  </a:extLst>
                </a:gridCol>
              </a:tblGrid>
              <a:tr h="1523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219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ERROR_CODE_ID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FROM(SRC)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5259378"/>
                  </a:ext>
                </a:extLst>
              </a:tr>
              <a:tr h="1523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ACT_TIME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219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START_TIME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TO(DST)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4771330"/>
                  </a:ext>
                </a:extLst>
              </a:tr>
              <a:tr h="2475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Job_ID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PRE_Job_ID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219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ERROR_CODE_ID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3238536"/>
                  </a:ext>
                </a:extLst>
              </a:tr>
              <a:tr h="2475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Job_STEP_ID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PRE_Job_STEP_ID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219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FROM_Arrival_TIME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9590067"/>
                  </a:ext>
                </a:extLst>
              </a:tr>
              <a:tr h="1523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VEHICLE_ID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PARENT_JOB_ID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219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TO_Arrival_TIME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0055587"/>
                  </a:ext>
                </a:extLst>
              </a:tr>
              <a:tr h="1523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VECHLE_STATUS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219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DB_STATE_ID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306010"/>
                  </a:ext>
                </a:extLst>
              </a:tr>
              <a:tr h="1523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EQIP_ID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219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957014"/>
                  </a:ext>
                </a:extLst>
              </a:tr>
            </a:tbl>
          </a:graphicData>
        </a:graphic>
      </p:graphicFrame>
      <p:sp>
        <p:nvSpPr>
          <p:cNvPr id="115" name="TextBox 114"/>
          <p:cNvSpPr txBox="1"/>
          <p:nvPr/>
        </p:nvSpPr>
        <p:spPr>
          <a:xfrm>
            <a:off x="6738665" y="4937977"/>
            <a:ext cx="2619375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33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상세 정보 항목 예시</a:t>
            </a:r>
            <a:endParaRPr kumimoji="0" lang="en-US" altLang="ko-KR" sz="933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133097" y="3209111"/>
            <a:ext cx="3697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Work 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추가하여  </a:t>
            </a: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DEMO test 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가능하도록 기능 구현할 것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9733" y="46253"/>
            <a:ext cx="8033347" cy="400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2" b="1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5</a:t>
            </a:r>
            <a:r>
              <a:rPr kumimoji="0" lang="en-US" altLang="ko-KR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. MES UI : Work(</a:t>
            </a:r>
            <a:r>
              <a:rPr kumimoji="0" lang="ko-KR" altLang="en-US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작업</a:t>
            </a:r>
            <a:r>
              <a:rPr kumimoji="0" lang="en-US" altLang="ko-KR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) </a:t>
            </a:r>
            <a:r>
              <a:rPr kumimoji="0" lang="ko-KR" altLang="en-US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관리</a:t>
            </a:r>
            <a:endParaRPr kumimoji="0" lang="ko-KR" altLang="en-US" sz="1600" b="1" i="0" u="sng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461538" y="887024"/>
            <a:ext cx="566181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EQIP_ID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918797" y="880691"/>
            <a:ext cx="1545616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MES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정보 관리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기준 정보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시료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Tracking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Work(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작업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관리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Work(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작업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정보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▶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스티커 정보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ALARM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정보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로그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작업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(Work)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이력 확인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작업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EVENT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확인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ERROR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이력 확인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시각화 용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8609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704656" y="762023"/>
            <a:ext cx="10755344" cy="5767620"/>
            <a:chOff x="704656" y="762023"/>
            <a:chExt cx="10755344" cy="5767620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2188355" y="912407"/>
              <a:ext cx="9271645" cy="216000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732000" y="762023"/>
              <a:ext cx="10728000" cy="5760000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32000" y="762023"/>
              <a:ext cx="10728000" cy="144000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solidFill>
                    <a:prstClr val="black"/>
                  </a:solidFill>
                  <a:prstDash val="sysDash"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93C6C67D-37B3-6DB0-F259-C060F3F4EC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61" t="3203" r="97367" b="907"/>
            <a:stretch/>
          </p:blipFill>
          <p:spPr>
            <a:xfrm>
              <a:off x="732000" y="913643"/>
              <a:ext cx="214894" cy="5616000"/>
            </a:xfrm>
            <a:prstGeom prst="rect">
              <a:avLst/>
            </a:prstGeom>
          </p:spPr>
        </p:pic>
        <p:sp>
          <p:nvSpPr>
            <p:cNvPr id="19" name="모서리가 둥근 직사각형 18"/>
            <p:cNvSpPr/>
            <p:nvPr/>
          </p:nvSpPr>
          <p:spPr>
            <a:xfrm>
              <a:off x="946893" y="905405"/>
              <a:ext cx="1242000" cy="5616000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704656" y="762023"/>
              <a:ext cx="468000" cy="144000"/>
            </a:xfrm>
            <a:prstGeom prst="roundRect">
              <a:avLst>
                <a:gd name="adj" fmla="val 0"/>
              </a:avLst>
            </a:prstGeom>
            <a:noFill/>
            <a:ln w="31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L</a:t>
              </a:r>
              <a:r>
                <a:rPr kumimoji="0" lang="en-US" altLang="ko-KR" sz="7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AMS</a:t>
              </a:r>
              <a:endParaRPr kumimoji="0" lang="ko-KR" altLang="en-US" sz="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2198418" y="862316"/>
            <a:ext cx="11657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Work(</a:t>
            </a:r>
            <a:r>
              <a:rPr kumimoji="0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작업</a:t>
            </a: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정보</a:t>
            </a:r>
            <a:endParaRPr kumimoji="0" lang="en-US" altLang="ko-KR" sz="1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9733" y="46253"/>
            <a:ext cx="3626493" cy="400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2" b="1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6</a:t>
            </a:r>
            <a:r>
              <a:rPr kumimoji="0" lang="en-US" altLang="ko-KR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. MES UI : Work(</a:t>
            </a:r>
            <a:r>
              <a:rPr kumimoji="0" lang="ko-KR" altLang="en-US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작업</a:t>
            </a:r>
            <a:r>
              <a:rPr kumimoji="0" lang="en-US" altLang="ko-KR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)</a:t>
            </a:r>
            <a:r>
              <a:rPr kumimoji="0" lang="ko-KR" altLang="en-US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정보</a:t>
            </a:r>
            <a:endParaRPr kumimoji="0" lang="ko-KR" altLang="en-US" sz="1600" b="1" i="0" u="sng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2339667" y="1281357"/>
          <a:ext cx="9055585" cy="18747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3655">
                  <a:extLst>
                    <a:ext uri="{9D8B030D-6E8A-4147-A177-3AD203B41FA5}">
                      <a16:colId xmlns:a16="http://schemas.microsoft.com/office/drawing/2014/main" val="345676010"/>
                    </a:ext>
                  </a:extLst>
                </a:gridCol>
                <a:gridCol w="517462">
                  <a:extLst>
                    <a:ext uri="{9D8B030D-6E8A-4147-A177-3AD203B41FA5}">
                      <a16:colId xmlns:a16="http://schemas.microsoft.com/office/drawing/2014/main" val="1420760662"/>
                    </a:ext>
                  </a:extLst>
                </a:gridCol>
                <a:gridCol w="689949">
                  <a:extLst>
                    <a:ext uri="{9D8B030D-6E8A-4147-A177-3AD203B41FA5}">
                      <a16:colId xmlns:a16="http://schemas.microsoft.com/office/drawing/2014/main" val="3462793264"/>
                    </a:ext>
                  </a:extLst>
                </a:gridCol>
                <a:gridCol w="517462">
                  <a:extLst>
                    <a:ext uri="{9D8B030D-6E8A-4147-A177-3AD203B41FA5}">
                      <a16:colId xmlns:a16="http://schemas.microsoft.com/office/drawing/2014/main" val="2354545127"/>
                    </a:ext>
                  </a:extLst>
                </a:gridCol>
                <a:gridCol w="1379899">
                  <a:extLst>
                    <a:ext uri="{9D8B030D-6E8A-4147-A177-3AD203B41FA5}">
                      <a16:colId xmlns:a16="http://schemas.microsoft.com/office/drawing/2014/main" val="3787410049"/>
                    </a:ext>
                  </a:extLst>
                </a:gridCol>
                <a:gridCol w="603706">
                  <a:extLst>
                    <a:ext uri="{9D8B030D-6E8A-4147-A177-3AD203B41FA5}">
                      <a16:colId xmlns:a16="http://schemas.microsoft.com/office/drawing/2014/main" val="693782"/>
                    </a:ext>
                  </a:extLst>
                </a:gridCol>
                <a:gridCol w="1078046">
                  <a:extLst>
                    <a:ext uri="{9D8B030D-6E8A-4147-A177-3AD203B41FA5}">
                      <a16:colId xmlns:a16="http://schemas.microsoft.com/office/drawing/2014/main" val="3517265762"/>
                    </a:ext>
                  </a:extLst>
                </a:gridCol>
                <a:gridCol w="991802">
                  <a:extLst>
                    <a:ext uri="{9D8B030D-6E8A-4147-A177-3AD203B41FA5}">
                      <a16:colId xmlns:a16="http://schemas.microsoft.com/office/drawing/2014/main" val="2794338473"/>
                    </a:ext>
                  </a:extLst>
                </a:gridCol>
                <a:gridCol w="991802">
                  <a:extLst>
                    <a:ext uri="{9D8B030D-6E8A-4147-A177-3AD203B41FA5}">
                      <a16:colId xmlns:a16="http://schemas.microsoft.com/office/drawing/2014/main" val="3241622967"/>
                    </a:ext>
                  </a:extLst>
                </a:gridCol>
                <a:gridCol w="991802">
                  <a:extLst>
                    <a:ext uri="{9D8B030D-6E8A-4147-A177-3AD203B41FA5}">
                      <a16:colId xmlns:a16="http://schemas.microsoft.com/office/drawing/2014/main" val="2886401597"/>
                    </a:ext>
                  </a:extLst>
                </a:gridCol>
              </a:tblGrid>
              <a:tr h="283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mtClean="0">
                          <a:solidFill>
                            <a:schemeClr val="tx1"/>
                          </a:solidFill>
                        </a:rPr>
                        <a:t>Project No.</a:t>
                      </a:r>
                      <a:endParaRPr lang="ko-KR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mtClean="0">
                          <a:solidFill>
                            <a:schemeClr val="tx1"/>
                          </a:solidFill>
                        </a:rPr>
                        <a:t>Code</a:t>
                      </a: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mtClean="0">
                          <a:solidFill>
                            <a:schemeClr val="tx1"/>
                          </a:solidFill>
                        </a:rPr>
                        <a:t>의뢰일자</a:t>
                      </a:r>
                      <a:endParaRPr lang="ko-KR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mtClean="0">
                          <a:solidFill>
                            <a:schemeClr val="tx1"/>
                          </a:solidFill>
                        </a:rPr>
                        <a:t>의뢰자</a:t>
                      </a:r>
                      <a:endParaRPr lang="ko-KR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약액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mtClean="0">
                          <a:solidFill>
                            <a:schemeClr val="tx1"/>
                          </a:solidFill>
                        </a:rPr>
                        <a:t>총 시료수</a:t>
                      </a:r>
                      <a:endParaRPr lang="ko-KR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분석설비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mtClean="0">
                          <a:solidFill>
                            <a:schemeClr val="tx1"/>
                          </a:solidFill>
                        </a:rPr>
                        <a:t>현위치</a:t>
                      </a:r>
                      <a:endParaRPr lang="ko-KR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mtClean="0">
                          <a:solidFill>
                            <a:schemeClr val="tx1"/>
                          </a:solidFill>
                        </a:rPr>
                        <a:t>상태</a:t>
                      </a:r>
                      <a:endParaRPr lang="ko-KR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mtClean="0">
                          <a:solidFill>
                            <a:schemeClr val="tx1"/>
                          </a:solidFill>
                        </a:rPr>
                        <a:t>선택</a:t>
                      </a:r>
                      <a:endParaRPr lang="en-US" altLang="ko-KR" sz="900" b="1" smtClean="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441634"/>
                  </a:ext>
                </a:extLst>
              </a:tr>
              <a:tr h="283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Q-C-230316-7005-01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/>
                          </a:solidFill>
                        </a:rPr>
                        <a:t>7005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/>
                          </a:solidFill>
                        </a:rPr>
                        <a:t>23-03-16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김삼성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/>
                          </a:solidFill>
                        </a:rPr>
                        <a:t>HPSD-20-mix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/>
                          </a:solidFill>
                        </a:rPr>
                        <a:t>PFCA_IMS_003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solidFill>
                            <a:schemeClr val="tx1"/>
                          </a:solidFill>
                        </a:rPr>
                        <a:t>○○○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solidFill>
                            <a:schemeClr val="tx1"/>
                          </a:solidFill>
                        </a:rPr>
                        <a:t>○○○○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1942716"/>
                  </a:ext>
                </a:extLst>
              </a:tr>
              <a:tr h="283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/>
                          </a:solidFill>
                        </a:rPr>
                        <a:t>Q-C-230401-1234-01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/>
                          </a:solidFill>
                        </a:rPr>
                        <a:t>1234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/>
                          </a:solidFill>
                        </a:rPr>
                        <a:t>23-04-01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solidFill>
                            <a:schemeClr val="tx1"/>
                          </a:solidFill>
                        </a:rPr>
                        <a:t>가나다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/>
                          </a:solidFill>
                        </a:rPr>
                        <a:t>HPSD-20-mix</a:t>
                      </a:r>
                      <a:r>
                        <a:rPr lang="en-US" altLang="ko-KR" sz="900" baseline="0" smtClean="0">
                          <a:solidFill>
                            <a:schemeClr val="tx1"/>
                          </a:solidFill>
                        </a:rPr>
                        <a:t> / H2SO4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/>
                          </a:solidFill>
                        </a:rPr>
                        <a:t>16</a:t>
                      </a:r>
                      <a:r>
                        <a:rPr lang="en-US" altLang="ko-KR" sz="900" baseline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US" altLang="ko-KR" sz="900" smtClean="0">
                          <a:solidFill>
                            <a:schemeClr val="tx1"/>
                          </a:solidFill>
                        </a:rPr>
                        <a:t>4 / 4)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/>
                          </a:solidFill>
                        </a:rPr>
                        <a:t>PFCA_IMS_003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solidFill>
                            <a:schemeClr val="tx1"/>
                          </a:solidFill>
                        </a:rPr>
                        <a:t>○○○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solidFill>
                            <a:schemeClr val="tx1"/>
                          </a:solidFill>
                        </a:rPr>
                        <a:t>○○○○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319696"/>
                  </a:ext>
                </a:extLst>
              </a:tr>
              <a:tr h="10084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AIMS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data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자동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취득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8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Link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활성화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800" b="1" baseline="0" dirty="0" err="1" smtClean="0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 세부 화면 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Pop-up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mtClean="0">
                          <a:solidFill>
                            <a:schemeClr val="tx1"/>
                          </a:solidFill>
                        </a:rPr>
                        <a:t>Project.</a:t>
                      </a:r>
                      <a:r>
                        <a:rPr lang="en-US" altLang="ko-KR" sz="800" b="1" baseline="0" smtClean="0">
                          <a:solidFill>
                            <a:schemeClr val="tx1"/>
                          </a:solidFill>
                        </a:rPr>
                        <a:t> No. </a:t>
                      </a:r>
                      <a:r>
                        <a:rPr lang="ko-KR" altLang="en-US" sz="800" b="1" baseline="0" smtClean="0">
                          <a:solidFill>
                            <a:schemeClr val="tx1"/>
                          </a:solidFill>
                        </a:rPr>
                        <a:t>중 네자리 숫자 </a:t>
                      </a:r>
                      <a:r>
                        <a:rPr lang="ko-KR" altLang="en-US" sz="800" b="1" smtClean="0">
                          <a:solidFill>
                            <a:schemeClr val="tx1"/>
                          </a:solidFill>
                        </a:rPr>
                        <a:t>발췌</a:t>
                      </a:r>
                      <a:endParaRPr lang="en-US" altLang="ko-KR" sz="800" b="1" smtClean="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mtClean="0">
                          <a:solidFill>
                            <a:schemeClr val="tx1"/>
                          </a:solidFill>
                        </a:rPr>
                        <a:t>AIMS data </a:t>
                      </a:r>
                      <a:r>
                        <a:rPr lang="ko-KR" altLang="en-US" sz="800" b="1" smtClean="0">
                          <a:solidFill>
                            <a:schemeClr val="tx1"/>
                          </a:solidFill>
                        </a:rPr>
                        <a:t>자동 취득</a:t>
                      </a:r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mtClean="0">
                          <a:solidFill>
                            <a:schemeClr val="tx1"/>
                          </a:solidFill>
                        </a:rPr>
                        <a:t>AIMS data</a:t>
                      </a:r>
                      <a:r>
                        <a:rPr lang="en-US" altLang="ko-KR" sz="800" b="1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1" baseline="0" smtClean="0">
                          <a:solidFill>
                            <a:schemeClr val="tx1"/>
                          </a:solidFill>
                        </a:rPr>
                        <a:t>자동 취득</a:t>
                      </a:r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mtClean="0">
                          <a:solidFill>
                            <a:schemeClr val="tx1"/>
                          </a:solidFill>
                        </a:rPr>
                        <a:t>AIMS </a:t>
                      </a:r>
                      <a:r>
                        <a:rPr lang="ko-KR" altLang="en-US" sz="800" b="1" smtClean="0">
                          <a:solidFill>
                            <a:schemeClr val="tx1"/>
                          </a:solidFill>
                        </a:rPr>
                        <a:t>의뢰서 내부 </a:t>
                      </a:r>
                      <a:r>
                        <a:rPr lang="en-US" altLang="ko-KR" sz="800" b="1" smtClean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800" b="1" smtClean="0">
                          <a:solidFill>
                            <a:schemeClr val="tx1"/>
                          </a:solidFill>
                        </a:rPr>
                        <a:t>시료내역</a:t>
                      </a:r>
                      <a:r>
                        <a:rPr lang="en-US" altLang="ko-KR" sz="800" b="1" smtClean="0">
                          <a:solidFill>
                            <a:schemeClr val="tx1"/>
                          </a:solidFill>
                        </a:rPr>
                        <a:t>‘ </a:t>
                      </a:r>
                      <a:r>
                        <a:rPr lang="ko-KR" altLang="en-US" sz="800" b="1" smtClean="0">
                          <a:solidFill>
                            <a:schemeClr val="tx1"/>
                          </a:solidFill>
                        </a:rPr>
                        <a:t>중 </a:t>
                      </a:r>
                      <a:r>
                        <a:rPr lang="en-US" altLang="ko-KR" sz="800" b="1" smtClean="0">
                          <a:solidFill>
                            <a:schemeClr val="tx1"/>
                          </a:solidFill>
                        </a:rPr>
                        <a:t>Material Name </a:t>
                      </a:r>
                      <a:r>
                        <a:rPr lang="ko-KR" altLang="en-US" sz="800" b="1" smtClean="0">
                          <a:solidFill>
                            <a:schemeClr val="tx1"/>
                          </a:solidFill>
                        </a:rPr>
                        <a:t>으로부터</a:t>
                      </a:r>
                      <a:r>
                        <a:rPr lang="ko-KR" altLang="en-US" sz="800" b="1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1" smtClean="0">
                          <a:solidFill>
                            <a:schemeClr val="tx1"/>
                          </a:solidFill>
                        </a:rPr>
                        <a:t>자동 취득</a:t>
                      </a:r>
                      <a:r>
                        <a:rPr lang="en-US" altLang="ko-KR" sz="800" b="1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ctr" latinLnBrk="1"/>
                      <a:endParaRPr lang="en-US" altLang="ko-KR" sz="800" b="1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1" smtClean="0">
                          <a:solidFill>
                            <a:schemeClr val="tx1"/>
                          </a:solidFill>
                        </a:rPr>
                        <a:t>중복 </a:t>
                      </a:r>
                      <a:r>
                        <a:rPr lang="en-US" altLang="ko-KR" sz="800" b="1" smtClean="0">
                          <a:solidFill>
                            <a:schemeClr val="tx1"/>
                          </a:solidFill>
                        </a:rPr>
                        <a:t>Text </a:t>
                      </a:r>
                      <a:r>
                        <a:rPr lang="ko-KR" altLang="en-US" sz="800" b="1" smtClean="0">
                          <a:solidFill>
                            <a:schemeClr val="tx1"/>
                          </a:solidFill>
                        </a:rPr>
                        <a:t>삭제 후 종류별 표기</a:t>
                      </a:r>
                      <a:r>
                        <a:rPr lang="en-US" altLang="ko-KR" sz="800" b="1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AIMS data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자동 취득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약액 종류 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종 이상인 경우 괄호 안에 각각 수량 표기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기준 정보 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분석 설정 에서 취득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ctr" latinLnBrk="1"/>
                      <a:endParaRPr lang="en-US" altLang="ko-KR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설정 </a:t>
                      </a:r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안되어있는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경우 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입력 필요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‘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표기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ctr" latinLnBrk="1"/>
                      <a:endParaRPr lang="en-US" altLang="ko-KR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사용자 강제 입력 기능 반영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위치 자동 표기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반출입기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Robot</a:t>
                      </a:r>
                    </a:p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Bottle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STK</a:t>
                      </a:r>
                    </a:p>
                    <a:p>
                      <a:pPr algn="ctr" latinLnBrk="1"/>
                      <a:r>
                        <a:rPr lang="ko-KR" altLang="en-US" sz="800" b="1" baseline="0" dirty="0" err="1" smtClean="0">
                          <a:solidFill>
                            <a:schemeClr val="tx1"/>
                          </a:solidFill>
                        </a:rPr>
                        <a:t>전처리설비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#No.</a:t>
                      </a:r>
                    </a:p>
                    <a:p>
                      <a:pPr algn="ctr"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자동 폐기 설비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상태 자동 표기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상태별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선택항목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참고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상태별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선택항목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참고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61943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2339667" y="3291252"/>
          <a:ext cx="9055588" cy="2622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3897">
                  <a:extLst>
                    <a:ext uri="{9D8B030D-6E8A-4147-A177-3AD203B41FA5}">
                      <a16:colId xmlns:a16="http://schemas.microsoft.com/office/drawing/2014/main" val="345676010"/>
                    </a:ext>
                  </a:extLst>
                </a:gridCol>
                <a:gridCol w="2263897">
                  <a:extLst>
                    <a:ext uri="{9D8B030D-6E8A-4147-A177-3AD203B41FA5}">
                      <a16:colId xmlns:a16="http://schemas.microsoft.com/office/drawing/2014/main" val="3462793264"/>
                    </a:ext>
                  </a:extLst>
                </a:gridCol>
                <a:gridCol w="2263897">
                  <a:extLst>
                    <a:ext uri="{9D8B030D-6E8A-4147-A177-3AD203B41FA5}">
                      <a16:colId xmlns:a16="http://schemas.microsoft.com/office/drawing/2014/main" val="693782"/>
                    </a:ext>
                  </a:extLst>
                </a:gridCol>
                <a:gridCol w="2263897">
                  <a:extLst>
                    <a:ext uri="{9D8B030D-6E8A-4147-A177-3AD203B41FA5}">
                      <a16:colId xmlns:a16="http://schemas.microsoft.com/office/drawing/2014/main" val="2794338473"/>
                    </a:ext>
                  </a:extLst>
                </a:gridCol>
              </a:tblGrid>
              <a:tr h="40774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상태별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선택항목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1)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선택지 없는 경우 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Default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: Check /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작업지시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 선택지 중 하나 클릭할 경우 실행 </a:t>
                      </a:r>
                      <a:r>
                        <a:rPr lang="ko-KR" altLang="en-US" sz="800" b="1" baseline="0" dirty="0" err="1" smtClean="0">
                          <a:solidFill>
                            <a:schemeClr val="tx1"/>
                          </a:solidFill>
                        </a:rPr>
                        <a:t>확인창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회 팝업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확인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취소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후 작업 수행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2)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자동실행 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Check box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반영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, Check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시 자동 수행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, Check </a:t>
                      </a:r>
                      <a:r>
                        <a:rPr lang="ko-KR" altLang="en-US" sz="800" b="1" baseline="0" dirty="0" err="1" smtClean="0">
                          <a:solidFill>
                            <a:schemeClr val="tx1"/>
                          </a:solidFill>
                        </a:rPr>
                        <a:t>해제시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 멈춤 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/ shift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로 </a:t>
                      </a:r>
                      <a:r>
                        <a:rPr lang="ko-KR" altLang="en-US" sz="800" b="1" baseline="0" dirty="0" err="1" smtClean="0">
                          <a:solidFill>
                            <a:schemeClr val="tx1"/>
                          </a:solidFill>
                        </a:rPr>
                        <a:t>다중선택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&amp;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해제 기능 반영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1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1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1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441634"/>
                  </a:ext>
                </a:extLst>
              </a:tr>
              <a:tr h="1674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mtClean="0">
                          <a:solidFill>
                            <a:schemeClr val="tx1"/>
                          </a:solidFill>
                        </a:rPr>
                        <a:t>상태</a:t>
                      </a:r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mtClean="0">
                          <a:solidFill>
                            <a:schemeClr val="tx1"/>
                          </a:solidFill>
                        </a:rPr>
                        <a:t>선택</a:t>
                      </a:r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mtClean="0">
                          <a:solidFill>
                            <a:schemeClr val="tx1"/>
                          </a:solidFill>
                        </a:rPr>
                        <a:t>상태</a:t>
                      </a:r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mtClean="0">
                          <a:solidFill>
                            <a:schemeClr val="tx1"/>
                          </a:solidFill>
                        </a:rPr>
                        <a:t>선택</a:t>
                      </a:r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942716"/>
                  </a:ext>
                </a:extLst>
              </a:tr>
              <a:tr h="1674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의뢰 접수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□</a:t>
                      </a:r>
                      <a:endParaRPr lang="en-US" altLang="ko-KR" sz="800" smtClean="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분석중</a:t>
                      </a:r>
                      <a:endParaRPr lang="en-US" altLang="ko-KR" sz="800" smtClean="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□</a:t>
                      </a:r>
                      <a:endParaRPr lang="en-US" altLang="ko-KR" sz="800" smtClean="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176466"/>
                  </a:ext>
                </a:extLst>
              </a:tr>
              <a:tr h="1674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반출 점검중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en-US" altLang="ko-KR" sz="80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반출 </a:t>
                      </a:r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□ 미반출</a:t>
                      </a:r>
                      <a:endParaRPr lang="en-US" altLang="ko-KR" sz="800" smtClean="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분석 완료 </a:t>
                      </a:r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(n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차</a:t>
                      </a:r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□</a:t>
                      </a:r>
                      <a:endParaRPr lang="en-US" altLang="ko-KR" sz="800" smtClean="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752540"/>
                  </a:ext>
                </a:extLst>
              </a:tr>
              <a:tr h="1674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반출 준비중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□</a:t>
                      </a:r>
                      <a:endParaRPr lang="en-US" altLang="ko-KR" sz="800" smtClean="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데이터 검수</a:t>
                      </a:r>
                      <a:endParaRPr lang="en-US" altLang="ko-KR" sz="800" smtClean="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□ 선택된 시료 재분석 </a:t>
                      </a:r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□ 시료 회수</a:t>
                      </a:r>
                      <a:endParaRPr lang="en-US" altLang="ko-KR" sz="800" smtClean="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703876"/>
                  </a:ext>
                </a:extLst>
              </a:tr>
              <a:tr h="1674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반출준비 완료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□</a:t>
                      </a:r>
                      <a:endParaRPr lang="en-US" altLang="ko-KR" sz="800" smtClean="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분석 종료</a:t>
                      </a:r>
                      <a:endParaRPr lang="en-US" altLang="ko-KR" sz="800" smtClean="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□</a:t>
                      </a:r>
                      <a:endParaRPr lang="en-US" altLang="ko-KR" sz="800" smtClean="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234905"/>
                  </a:ext>
                </a:extLst>
              </a:tr>
              <a:tr h="1674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공병반출 완료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□</a:t>
                      </a:r>
                      <a:endParaRPr lang="en-US" altLang="ko-KR" sz="800" smtClean="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시료 회수중</a:t>
                      </a:r>
                      <a:endParaRPr lang="en-US" altLang="ko-KR" sz="800" smtClean="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□</a:t>
                      </a:r>
                      <a:endParaRPr lang="en-US" altLang="ko-KR" sz="800" smtClean="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6716393"/>
                  </a:ext>
                </a:extLst>
              </a:tr>
              <a:tr h="1674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시료입고 완료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□</a:t>
                      </a:r>
                      <a:endParaRPr lang="en-US" altLang="ko-KR" sz="800" smtClean="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시료 회수 완료</a:t>
                      </a:r>
                      <a:endParaRPr lang="en-US" altLang="ko-KR" sz="800" smtClean="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□</a:t>
                      </a:r>
                      <a:endParaRPr lang="en-US" altLang="ko-KR" sz="800" smtClean="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878039"/>
                  </a:ext>
                </a:extLst>
              </a:tr>
              <a:tr h="1674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시료 검수중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□</a:t>
                      </a:r>
                      <a:endParaRPr lang="en-US" altLang="ko-KR" sz="800" smtClean="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폐기준비 완료</a:t>
                      </a:r>
                      <a:endParaRPr lang="en-US" altLang="ko-KR" sz="800" smtClean="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□</a:t>
                      </a:r>
                      <a:endParaRPr lang="en-US" altLang="ko-KR" sz="800" smtClean="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946879"/>
                  </a:ext>
                </a:extLst>
              </a:tr>
              <a:tr h="1674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시료검수 완료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□ 운송작업 시작</a:t>
                      </a:r>
                      <a:endParaRPr lang="en-US" altLang="ko-KR" sz="800" smtClean="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시료 폐기중</a:t>
                      </a:r>
                      <a:endParaRPr lang="en-US" altLang="ko-KR" sz="800" smtClean="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□</a:t>
                      </a:r>
                      <a:endParaRPr lang="en-US" altLang="ko-KR" sz="800" smtClean="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784967"/>
                  </a:ext>
                </a:extLst>
              </a:tr>
              <a:tr h="1674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운송중</a:t>
                      </a:r>
                      <a:endParaRPr lang="en-US" altLang="ko-KR" sz="800" smtClean="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□</a:t>
                      </a:r>
                      <a:endParaRPr lang="en-US" altLang="ko-KR" sz="800" smtClean="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바틀세정 완료</a:t>
                      </a:r>
                      <a:endParaRPr lang="en-US" altLang="ko-KR" sz="800" smtClean="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□</a:t>
                      </a:r>
                      <a:endParaRPr lang="en-US" altLang="ko-KR" sz="800" smtClean="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830396"/>
                  </a:ext>
                </a:extLst>
              </a:tr>
              <a:tr h="1674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운송 완료</a:t>
                      </a:r>
                      <a:endParaRPr lang="en-US" altLang="ko-KR" sz="800" smtClean="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□</a:t>
                      </a:r>
                      <a:endParaRPr lang="en-US" altLang="ko-KR" sz="800" smtClean="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공병 회수중</a:t>
                      </a:r>
                      <a:endParaRPr lang="en-US" altLang="ko-KR" sz="800" smtClean="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□</a:t>
                      </a:r>
                      <a:endParaRPr lang="en-US" altLang="ko-KR" sz="800" smtClean="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365296"/>
                  </a:ext>
                </a:extLst>
              </a:tr>
              <a:tr h="167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(STK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에 보관된 경우</a:t>
                      </a:r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임시보관 완료</a:t>
                      </a:r>
                      <a:endParaRPr lang="en-US" altLang="ko-KR" sz="800" smtClean="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□ 분석 준비</a:t>
                      </a:r>
                      <a:endParaRPr lang="en-US" altLang="ko-KR" sz="800" smtClean="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공병 보관중</a:t>
                      </a:r>
                      <a:endParaRPr lang="en-US" altLang="ko-KR" sz="800" smtClean="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□</a:t>
                      </a:r>
                      <a:endParaRPr lang="en-US" altLang="ko-KR" sz="800" smtClean="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820261"/>
                  </a:ext>
                </a:extLst>
              </a:tr>
              <a:tr h="167449">
                <a:tc>
                  <a:txBody>
                    <a:bodyPr/>
                    <a:lstStyle/>
                    <a:p>
                      <a:pPr marL="0" marR="0" indent="0" algn="ctr" defTabSz="9143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전처리설비에 보관된 경우</a:t>
                      </a:r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분석준비 완료</a:t>
                      </a:r>
                      <a:endParaRPr lang="en-US" altLang="ko-KR" sz="800" smtClean="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□ 분석 시작 </a:t>
                      </a:r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임시 보관</a:t>
                      </a:r>
                      <a:endParaRPr lang="en-US" altLang="ko-KR" sz="800" smtClean="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작업 완료</a:t>
                      </a: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4000" marR="24000" marT="24000" marB="2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914193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2353087" y="2908520"/>
            <a:ext cx="15739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AIMS data </a:t>
            </a:r>
            <a:r>
              <a: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자동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취득</a:t>
            </a:r>
            <a:endParaRPr kumimoji="0" lang="en-US" altLang="ko-KR" sz="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-&gt; Demo</a:t>
            </a:r>
            <a:r>
              <a: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에서는 더미에서 취득</a:t>
            </a:r>
            <a:endParaRPr kumimoji="0" lang="en-US" altLang="ko-KR" sz="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9687464" y="2751826"/>
            <a:ext cx="69011" cy="66690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8797" y="880691"/>
            <a:ext cx="1545616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MES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정보 관리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기준 정보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시료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Tracking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Work(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작업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관리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Work(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작업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정보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▶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스티커 정보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ALARM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정보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로그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작업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(Work)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이력 확인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작업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EVENT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확인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ERROR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이력 확인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시각화 용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6978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90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2300</Words>
  <Application>Microsoft Office PowerPoint</Application>
  <PresentationFormat>와이드스크린</PresentationFormat>
  <Paragraphs>754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맑은 고딕</vt:lpstr>
      <vt:lpstr>Arial</vt:lpstr>
      <vt:lpstr>Calibri</vt:lpstr>
      <vt:lpstr>Tahoma</vt:lpstr>
      <vt:lpstr>Office 테마</vt:lpstr>
      <vt:lpstr>2</vt:lpstr>
      <vt:lpstr>MES UI Design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 UI Design</dc:title>
  <dc:creator>변경섭/Kyeongsup Byeon</dc:creator>
  <cp:lastModifiedBy>변경섭/Kyeongsup Byeon</cp:lastModifiedBy>
  <cp:revision>1</cp:revision>
  <dcterms:created xsi:type="dcterms:W3CDTF">2023-08-04T00:56:18Z</dcterms:created>
  <dcterms:modified xsi:type="dcterms:W3CDTF">2023-08-04T00:57:19Z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