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68" r:id="rId4"/>
    <p:sldId id="270" r:id="rId5"/>
    <p:sldId id="271" r:id="rId6"/>
    <p:sldId id="257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6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0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34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6000" y="76839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53531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5974" y="243273"/>
            <a:ext cx="1636055" cy="4800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6000" y="6540921"/>
            <a:ext cx="115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33864" y="6623128"/>
            <a:ext cx="1856656" cy="153259"/>
          </a:xfrm>
          <a:prstGeom prst="rect">
            <a:avLst/>
          </a:prstGeom>
          <a:solidFill>
            <a:schemeClr val="bg1"/>
          </a:solidFill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8941" rtl="0" eaLnBrk="1" fontAlgn="auto" latinLnBrk="1" hangingPunct="1">
              <a:lnSpc>
                <a:spcPct val="100000"/>
              </a:lnSpc>
              <a:spcBef>
                <a:spcPts val="1"/>
              </a:spcBef>
              <a:spcAft>
                <a:spcPts val="1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환경안전이 경영의 제일 원칙이다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657265" y="6623128"/>
            <a:ext cx="1116069" cy="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00" tIns="4800" rIns="24000" bIns="4800" anchor="ctr" anchorCtr="0">
            <a:spAutoFit/>
          </a:bodyPr>
          <a:lstStyle/>
          <a:p>
            <a:pPr marL="0" marR="0" lvl="0" indent="0" algn="ctr" defTabSz="1216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SAMSUNG SECRET</a:t>
            </a: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932305" y="6612805"/>
            <a:ext cx="327391" cy="173906"/>
          </a:xfrm>
          <a:prstGeom prst="rect">
            <a:avLst/>
          </a:prstGeom>
          <a:noFill/>
        </p:spPr>
        <p:txBody>
          <a:bodyPr wrap="none" lIns="24000" tIns="4800" rIns="24000" bIns="4800" rtlCol="0" anchor="ctr" anchorCtr="0">
            <a:spAutoFit/>
          </a:bodyPr>
          <a:lstStyle/>
          <a:p>
            <a:pPr marL="0" marR="0" lvl="0" indent="0" algn="ctr" defTabSz="7790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5441D-5648-4C4E-924F-9D5109CAF161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ctr" defTabSz="7790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4705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72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3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4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21A3-4CFD-4E79-A775-CEADE3A0AA4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FCF7-AFB5-4C17-BB0B-61217E3FF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4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3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05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9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8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3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4" indent="-304763" algn="l" defTabSz="1219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6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1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3" algn="l" defTabSz="12190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RCS UI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EHS</a:t>
            </a:r>
            <a:r>
              <a:rPr lang="ko-KR" altLang="en-US" dirty="0" smtClean="0"/>
              <a:t>연구소 초안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64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4-4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Monitoring-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충전소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INFO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2365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한쪽 모서리가 잘린 사각형 87"/>
          <p:cNvSpPr/>
          <p:nvPr/>
        </p:nvSpPr>
        <p:spPr>
          <a:xfrm>
            <a:off x="2197187" y="1128407"/>
            <a:ext cx="2072888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Charging Station ID #1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2283273" y="2817368"/>
          <a:ext cx="26217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998081473"/>
                    </a:ext>
                  </a:extLst>
                </a:gridCol>
                <a:gridCol w="902206">
                  <a:extLst>
                    <a:ext uri="{9D8B030D-6E8A-4147-A177-3AD203B41FA5}">
                      <a16:colId xmlns:a16="http://schemas.microsoft.com/office/drawing/2014/main" val="2435751612"/>
                    </a:ext>
                  </a:extLst>
                </a:gridCol>
              </a:tblGrid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010940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Charging</a:t>
                      </a:r>
                      <a:r>
                        <a:rPr lang="en-US" altLang="ko-KR" sz="900" baseline="0" dirty="0" err="1" smtClean="0"/>
                        <a:t>Station</a:t>
                      </a:r>
                      <a:r>
                        <a:rPr lang="en-US" altLang="ko-KR" sz="900" dirty="0" err="1" smtClean="0"/>
                        <a:t>_ID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246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IP_ADDRESS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414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SERVER_IP_ADDRESS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76025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SERVER_PORT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29031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6689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2630798" y="2022029"/>
            <a:ext cx="612475" cy="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987642" y="1476488"/>
          <a:ext cx="283362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33">
                  <a:extLst>
                    <a:ext uri="{9D8B030D-6E8A-4147-A177-3AD203B41FA5}">
                      <a16:colId xmlns:a16="http://schemas.microsoft.com/office/drawing/2014/main" val="1307034585"/>
                    </a:ext>
                  </a:extLst>
                </a:gridCol>
                <a:gridCol w="1125194">
                  <a:extLst>
                    <a:ext uri="{9D8B030D-6E8A-4147-A177-3AD203B41FA5}">
                      <a16:colId xmlns:a16="http://schemas.microsoft.com/office/drawing/2014/main" val="42496168"/>
                    </a:ext>
                  </a:extLst>
                </a:gridCol>
              </a:tblGrid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STATUS(CS)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39565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0183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92464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5857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936199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4213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886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41158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77791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12545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1296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0559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34551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4788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4152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243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2041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10208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392634"/>
                  </a:ext>
                </a:extLst>
              </a:tr>
            </a:tbl>
          </a:graphicData>
        </a:graphic>
      </p:graphicFrame>
      <p:sp>
        <p:nvSpPr>
          <p:cNvPr id="122" name="한쪽 모서리가 잘린 사각형 121"/>
          <p:cNvSpPr/>
          <p:nvPr/>
        </p:nvSpPr>
        <p:spPr>
          <a:xfrm>
            <a:off x="4250702" y="1134791"/>
            <a:ext cx="2141472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Charging Station ID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16237" y="1367255"/>
            <a:ext cx="9243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27290" y="5862682"/>
            <a:ext cx="261937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</a:t>
            </a: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SW/HW Information,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</a:t>
            </a: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03496" y="2363118"/>
            <a:ext cx="267077" cy="140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15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SubJob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9600" y="880691"/>
            <a:ext cx="101662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VEHICLE_STATUS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5841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7802" y="889483"/>
            <a:ext cx="67037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ACT_TIME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8863" y="880691"/>
            <a:ext cx="744114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210415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748" y="879708"/>
            <a:ext cx="69442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SubJob_ID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548190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226225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5750" y="896627"/>
            <a:ext cx="48603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FROM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788933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28989" y="887835"/>
            <a:ext cx="32412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3851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06290" y="887024"/>
            <a:ext cx="78739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Arrival_Time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9680514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6931" y="409873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4191114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726393638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START_TIME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SubJob_ID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PRE_SubJob_ID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SubJob_STEP_ID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PRE_SubJob_STEP_ID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PARENT_JOB_ID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TO_Arrival_TIME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VECHLE_STATUS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DB_STATE_ID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738665" y="4937977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7719" y="2308756"/>
            <a:ext cx="369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JOB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추가하여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DEMO test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가능하도록 기능 구현할 것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89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6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ALARM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938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3727" y="889483"/>
            <a:ext cx="70083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ALARM_ID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ALARM_LEVEL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ALARM_NAME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VECHLE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6668812" y="4620462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정보 항목 예시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95464" y="901018"/>
            <a:ext cx="899605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ALARM_NAME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3614" y="892900"/>
            <a:ext cx="59182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VEHICLE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5036" y="897291"/>
            <a:ext cx="83708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7184" y="889483"/>
            <a:ext cx="87556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ALARM_LEVEL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76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7-1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반송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(SubJob)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로그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04387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반송 정보 이력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6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7-2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로봇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EVENT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TO(DST)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ERROR_CODE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JOB_ID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FROM(SRC)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66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7-3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</a:t>
            </a:r>
            <a:r>
              <a:rPr kumimoji="0" lang="ko-KR" altLang="en-US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-ERROR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이력 로그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62316"/>
            <a:ext cx="1197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ERROT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로그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3181" y="4342868"/>
            <a:ext cx="9261582" cy="218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58547" y="967643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452" y="896627"/>
            <a:ext cx="34657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NO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4068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9813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52474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9145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331000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96764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8989" y="959405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9699564" y="958118"/>
            <a:ext cx="0" cy="33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47838" y="2697628"/>
            <a:ext cx="1210163" cy="1284603"/>
            <a:chOff x="2230254" y="2090253"/>
            <a:chExt cx="1669280" cy="1284603"/>
          </a:xfrm>
        </p:grpSpPr>
        <p:grpSp>
          <p:nvGrpSpPr>
            <p:cNvPr id="64" name="그룹 63"/>
            <p:cNvGrpSpPr/>
            <p:nvPr/>
          </p:nvGrpSpPr>
          <p:grpSpPr>
            <a:xfrm>
              <a:off x="2278251" y="2850610"/>
              <a:ext cx="1621283" cy="524246"/>
              <a:chOff x="2341293" y="2011200"/>
              <a:chExt cx="1621283" cy="5242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341293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3242576" y="2095499"/>
                <a:ext cx="720000" cy="180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980207" y="2011200"/>
                <a:ext cx="274434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~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230254" y="2090253"/>
              <a:ext cx="1669280" cy="830997"/>
              <a:chOff x="2230254" y="2090253"/>
              <a:chExt cx="1669280" cy="830997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2275974" y="2100253"/>
                <a:ext cx="1623560" cy="79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30254" y="2090253"/>
                <a:ext cx="10214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30 Minute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6 Hour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Day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Week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○ </a:t>
                </a:r>
                <a:r>
                  <a:rPr kumimoji="0" lang="en-US" altLang="ko-KR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Last 1 Month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73" name="모서리가 둥근 직사각형 72"/>
          <p:cNvSpPr/>
          <p:nvPr/>
        </p:nvSpPr>
        <p:spPr>
          <a:xfrm>
            <a:off x="2275974" y="1418966"/>
            <a:ext cx="1138039" cy="6616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0254" y="140072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반출입기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Bottle Stocker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분석설비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폐기 설비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○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충전소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475" y="1167066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Filter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58547" y="1400729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58547" y="1749787"/>
            <a:ext cx="79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2354" y="1302544"/>
            <a:ext cx="845439" cy="31527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233406" y="4369852"/>
            <a:ext cx="10054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8418" y="4091976"/>
            <a:ext cx="261937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클릭 시 상세 정보 확인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1403" y="2202758"/>
            <a:ext cx="203495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 Logging PAGE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375726" y="4673032"/>
          <a:ext cx="2794076" cy="147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8">
                  <a:extLst>
                    <a:ext uri="{9D8B030D-6E8A-4147-A177-3AD203B41FA5}">
                      <a16:colId xmlns:a16="http://schemas.microsoft.com/office/drawing/2014/main" val="843837885"/>
                    </a:ext>
                  </a:extLst>
                </a:gridCol>
                <a:gridCol w="1397038">
                  <a:extLst>
                    <a:ext uri="{9D8B030D-6E8A-4147-A177-3AD203B41FA5}">
                      <a16:colId xmlns:a16="http://schemas.microsoft.com/office/drawing/2014/main" val="3110265829"/>
                    </a:ext>
                  </a:extLst>
                </a:gridCol>
              </a:tblGrid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59378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_CODE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71330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ERROR_TEXT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38536"/>
                  </a:ext>
                </a:extLst>
              </a:tr>
              <a:tr h="247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9006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55587"/>
                  </a:ext>
                </a:extLst>
              </a:tr>
              <a:tr h="15235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0601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065036" y="897291"/>
            <a:ext cx="42992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20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44481"/>
              </p:ext>
            </p:extLst>
          </p:nvPr>
        </p:nvGraphicFramePr>
        <p:xfrm>
          <a:off x="461992" y="642028"/>
          <a:ext cx="5749028" cy="158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57">
                  <a:extLst>
                    <a:ext uri="{9D8B030D-6E8A-4147-A177-3AD203B41FA5}">
                      <a16:colId xmlns:a16="http://schemas.microsoft.com/office/drawing/2014/main" val="3615211936"/>
                    </a:ext>
                  </a:extLst>
                </a:gridCol>
                <a:gridCol w="2405332">
                  <a:extLst>
                    <a:ext uri="{9D8B030D-6E8A-4147-A177-3AD203B41FA5}">
                      <a16:colId xmlns:a16="http://schemas.microsoft.com/office/drawing/2014/main" val="412004333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4074583859"/>
                    </a:ext>
                  </a:extLst>
                </a:gridCol>
                <a:gridCol w="1052424">
                  <a:extLst>
                    <a:ext uri="{9D8B030D-6E8A-4147-A177-3AD203B41FA5}">
                      <a16:colId xmlns:a16="http://schemas.microsoft.com/office/drawing/2014/main" val="3686453340"/>
                    </a:ext>
                  </a:extLst>
                </a:gridCol>
              </a:tblGrid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8366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2023.07.20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RCS 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초안 작성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변경섭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53791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68885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761179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92040"/>
                  </a:ext>
                </a:extLst>
              </a:tr>
              <a:tr h="263931"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82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66" latinLnBrk="0"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0</a:t>
            </a:r>
            <a:r>
              <a:rPr lang="en-US" altLang="ko-KR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.</a:t>
            </a:r>
            <a:r>
              <a:rPr kumimoji="0" lang="en-US" altLang="ko-KR" sz="2002" b="1" i="0" u="sng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개정</a:t>
            </a:r>
            <a:r>
              <a:rPr lang="en-US" altLang="ko-KR" sz="2002" b="1" u="sng" noProof="0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766" latinLnBrk="0"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1.</a:t>
            </a:r>
            <a:r>
              <a:rPr kumimoji="0" lang="en-US" altLang="ko-KR" sz="2002" b="1" i="0" u="sng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cs typeface="Tahoma" panose="020B0604030504040204" pitchFamily="34" charset="0"/>
              </a:rPr>
              <a:t> </a:t>
            </a:r>
            <a:r>
              <a:rPr lang="en-US" altLang="ko-KR" sz="2002" b="1" u="sng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RCS</a:t>
            </a:r>
            <a:r>
              <a:rPr lang="en-US" altLang="ko-KR" sz="2002" b="1" u="sng" noProof="0" dirty="0" smtClean="0">
                <a:solidFill>
                  <a:srgbClr val="002060"/>
                </a:solidFill>
                <a:latin typeface="+mn-ea"/>
                <a:cs typeface="Tahoma" panose="020B0604030504040204" pitchFamily="34" charset="0"/>
              </a:rPr>
              <a:t> UI : Log In 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63" y="2380797"/>
            <a:ext cx="3797617" cy="27370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6053" y="2011465"/>
            <a:ext cx="87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LAMS</a:t>
            </a:r>
            <a:endParaRPr lang="ko-KR" altLang="en-US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6122" y="769643"/>
            <a:ext cx="468000" cy="144000"/>
          </a:xfrm>
          <a:prstGeom prst="roundRect">
            <a:avLst>
              <a:gd name="adj" fmla="val 0"/>
            </a:avLst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L</a:t>
            </a:r>
            <a:r>
              <a:rPr lang="en-US" altLang="ko-KR" sz="700" b="1" dirty="0" smtClean="0">
                <a:solidFill>
                  <a:schemeClr val="bg1"/>
                </a:solidFill>
              </a:rPr>
              <a:t>AMS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2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RCS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88086" y="3852023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79568"/>
            <a:ext cx="77617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INFO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8418" y="3815714"/>
            <a:ext cx="110959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8086" y="1136714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설정 및 상태 정보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16237" y="4103903"/>
            <a:ext cx="1733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MCS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연동 상태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64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MAP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1043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현장 정보 관리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46697" y="1984710"/>
            <a:ext cx="8448000" cy="3714406"/>
            <a:chOff x="2546697" y="1984710"/>
            <a:chExt cx="8448000" cy="3714406"/>
          </a:xfrm>
        </p:grpSpPr>
        <p:sp>
          <p:nvSpPr>
            <p:cNvPr id="23" name="직사각형 22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30" name="꺾인 연결선 29"/>
            <p:cNvCxnSpPr>
              <a:stCxn id="23" idx="3"/>
              <a:endCxn id="25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3"/>
              <a:endCxn id="27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3" idx="3"/>
              <a:endCxn id="28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3" idx="3"/>
              <a:endCxn id="29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꺾인 연결선 34"/>
            <p:cNvCxnSpPr>
              <a:stCxn id="23" idx="2"/>
              <a:endCxn id="34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0"/>
              <a:endCxn id="23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4" idx="1"/>
              <a:endCxn id="25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4" idx="1"/>
              <a:endCxn id="27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4" idx="1"/>
              <a:endCxn id="28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24" idx="1"/>
              <a:endCxn id="34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24" idx="1"/>
              <a:endCxn id="26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3"/>
              <a:endCxn id="26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54" name="꺾인 연결선 53"/>
            <p:cNvCxnSpPr>
              <a:stCxn id="23" idx="3"/>
              <a:endCxn id="52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4" idx="1"/>
              <a:endCxn id="52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436624" y="1190473"/>
            <a:ext cx="1388276" cy="132804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설비 연결 구성도 이미지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57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srgbClr val="0000FF"/>
                </a:solidFill>
              </a:rPr>
              <a:t>   ▶</a:t>
            </a:r>
            <a:r>
              <a:rPr lang="en-US" altLang="ko-KR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MAP 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 관리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관리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6624" y="1190473"/>
            <a:ext cx="1109354" cy="132804"/>
          </a:xfrm>
          <a:prstGeom prst="rect">
            <a:avLst/>
          </a:prstGeom>
          <a:noFill/>
        </p:spPr>
        <p:txBody>
          <a:bodyPr wrap="none" lIns="4800" tIns="4800" rIns="4800" bIns="480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로봇이 그린 실제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61284" y="158999"/>
            <a:ext cx="4456671" cy="7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4-1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Monitoring-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로봇 위치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위치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46697" y="1312908"/>
            <a:ext cx="8448000" cy="4637435"/>
            <a:chOff x="2546697" y="1312908"/>
            <a:chExt cx="8448000" cy="4637435"/>
          </a:xfrm>
        </p:grpSpPr>
        <p:sp>
          <p:nvSpPr>
            <p:cNvPr id="23" name="직사각형 22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30" name="꺾인 연결선 29"/>
            <p:cNvCxnSpPr>
              <a:stCxn id="23" idx="3"/>
              <a:endCxn id="25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3"/>
              <a:endCxn id="27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3" idx="3"/>
              <a:endCxn id="28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3" idx="3"/>
              <a:endCxn id="29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꺾인 연결선 34"/>
            <p:cNvCxnSpPr>
              <a:stCxn id="23" idx="2"/>
              <a:endCxn id="34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4" idx="0"/>
              <a:endCxn id="23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4" idx="1"/>
              <a:endCxn id="25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4" idx="1"/>
              <a:endCxn id="27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4" idx="1"/>
              <a:endCxn id="28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24" idx="1"/>
              <a:endCxn id="34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5227899" y="1312908"/>
              <a:ext cx="4278532" cy="4637435"/>
              <a:chOff x="2135527" y="-93454"/>
              <a:chExt cx="3208900" cy="347807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135527" y="2893429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 #2)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35527" y="3269678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135527" y="2676122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768427" y="123852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ID#1)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56468" y="494550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768427" y="-93454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137933" y="3107578"/>
                <a:ext cx="576000" cy="145127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50%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768427" y="336563"/>
                <a:ext cx="576000" cy="145127"/>
              </a:xfrm>
              <a:prstGeom prst="rect">
                <a:avLst/>
              </a:prstGeom>
              <a:solidFill>
                <a:srgbClr val="2BFD0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100%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7" name="꺾인 연결선 46"/>
            <p:cNvCxnSpPr>
              <a:stCxn id="24" idx="1"/>
              <a:endCxn id="26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23" idx="3"/>
              <a:endCxn id="26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54" name="꺾인 연결선 53"/>
            <p:cNvCxnSpPr>
              <a:stCxn id="23" idx="3"/>
              <a:endCxn id="52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24" idx="1"/>
              <a:endCxn id="52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4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4-2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Monitoring-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로봇 상태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98418" y="853690"/>
            <a:ext cx="7425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상태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46697" y="1312908"/>
            <a:ext cx="8448000" cy="4637435"/>
            <a:chOff x="2546697" y="1312908"/>
            <a:chExt cx="8448000" cy="4637435"/>
          </a:xfrm>
        </p:grpSpPr>
        <p:sp>
          <p:nvSpPr>
            <p:cNvPr id="44" name="직사각형 43"/>
            <p:cNvSpPr/>
            <p:nvPr/>
          </p:nvSpPr>
          <p:spPr>
            <a:xfrm>
              <a:off x="2546697" y="1984711"/>
              <a:ext cx="960000" cy="2420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</a:t>
              </a:r>
              <a:b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</a:b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en-US" altLang="ko-KR" sz="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034697" y="1984712"/>
              <a:ext cx="960000" cy="24206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STK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90697" y="2631592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#2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0697" y="1984710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#1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90697" y="3278473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#3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90697" y="3925354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#4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90220" y="4174824"/>
              <a:ext cx="960000" cy="2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충전 </a:t>
              </a:r>
              <a:r>
                <a:rPr kumimoji="0" lang="en-US" altLang="ko-KR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Station</a:t>
              </a:r>
            </a:p>
          </p:txBody>
        </p:sp>
        <p:cxnSp>
          <p:nvCxnSpPr>
            <p:cNvPr id="56" name="꺾인 연결선 55"/>
            <p:cNvCxnSpPr>
              <a:stCxn id="44" idx="3"/>
              <a:endCxn id="46" idx="1"/>
            </p:cNvCxnSpPr>
            <p:nvPr/>
          </p:nvCxnSpPr>
          <p:spPr>
            <a:xfrm flipV="1">
              <a:off x="3506697" y="2871593"/>
              <a:ext cx="2784000" cy="32344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44" idx="3"/>
              <a:endCxn id="50" idx="1"/>
            </p:cNvCxnSpPr>
            <p:nvPr/>
          </p:nvCxnSpPr>
          <p:spPr>
            <a:xfrm>
              <a:off x="3506697" y="3195033"/>
              <a:ext cx="2784000" cy="323440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44" idx="3"/>
              <a:endCxn id="51" idx="1"/>
            </p:cNvCxnSpPr>
            <p:nvPr/>
          </p:nvCxnSpPr>
          <p:spPr>
            <a:xfrm>
              <a:off x="3506697" y="3195034"/>
              <a:ext cx="2784000" cy="970321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44" idx="3"/>
              <a:endCxn id="53" idx="0"/>
            </p:cNvCxnSpPr>
            <p:nvPr/>
          </p:nvCxnSpPr>
          <p:spPr>
            <a:xfrm>
              <a:off x="3506697" y="3195034"/>
              <a:ext cx="763523" cy="979791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7250697" y="521911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자동 폐기 설비</a:t>
              </a:r>
              <a:endParaRPr kumimoji="0" lang="en-US" altLang="ko-KR" sz="9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8" name="꺾인 연결선 67"/>
            <p:cNvCxnSpPr>
              <a:stCxn id="44" idx="2"/>
              <a:endCxn id="67" idx="1"/>
            </p:cNvCxnSpPr>
            <p:nvPr/>
          </p:nvCxnSpPr>
          <p:spPr>
            <a:xfrm rot="16200000" flipH="1">
              <a:off x="4611818" y="2820234"/>
              <a:ext cx="1053761" cy="4224000"/>
            </a:xfrm>
            <a:prstGeom prst="bentConnector2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5" idx="0"/>
              <a:endCxn id="44" idx="0"/>
            </p:cNvCxnSpPr>
            <p:nvPr/>
          </p:nvCxnSpPr>
          <p:spPr>
            <a:xfrm rot="16200000" flipV="1">
              <a:off x="6770698" y="-1759288"/>
              <a:ext cx="1" cy="7488000"/>
            </a:xfrm>
            <a:prstGeom prst="bentConnector3">
              <a:avLst>
                <a:gd name="adj1" fmla="val 2286010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45" idx="1"/>
              <a:endCxn id="46" idx="3"/>
            </p:cNvCxnSpPr>
            <p:nvPr/>
          </p:nvCxnSpPr>
          <p:spPr>
            <a:xfrm rot="10800000">
              <a:off x="7250697" y="2871594"/>
              <a:ext cx="2784000" cy="3234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45" idx="1"/>
              <a:endCxn id="50" idx="3"/>
            </p:cNvCxnSpPr>
            <p:nvPr/>
          </p:nvCxnSpPr>
          <p:spPr>
            <a:xfrm rot="10800000" flipV="1">
              <a:off x="7250697" y="3195033"/>
              <a:ext cx="2784000" cy="32344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45" idx="1"/>
              <a:endCxn id="51" idx="3"/>
            </p:cNvCxnSpPr>
            <p:nvPr/>
          </p:nvCxnSpPr>
          <p:spPr>
            <a:xfrm rot="10800000" flipV="1">
              <a:off x="7250697" y="3195033"/>
              <a:ext cx="2784000" cy="97032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45" idx="1"/>
              <a:endCxn id="67" idx="3"/>
            </p:cNvCxnSpPr>
            <p:nvPr/>
          </p:nvCxnSpPr>
          <p:spPr>
            <a:xfrm rot="10800000" flipV="1">
              <a:off x="8210697" y="3195033"/>
              <a:ext cx="1824000" cy="226408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/>
            <p:cNvGrpSpPr/>
            <p:nvPr/>
          </p:nvGrpSpPr>
          <p:grpSpPr>
            <a:xfrm>
              <a:off x="5227899" y="1312908"/>
              <a:ext cx="4278532" cy="4637435"/>
              <a:chOff x="2135527" y="-93454"/>
              <a:chExt cx="3208900" cy="347807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135527" y="2893429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 #2)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35527" y="3269678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35527" y="2676122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768427" y="123852"/>
                <a:ext cx="576000" cy="2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Robot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(Robot ID#1)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756468" y="494550"/>
                <a:ext cx="587959" cy="114944"/>
              </a:xfrm>
              <a:prstGeom prst="rect">
                <a:avLst/>
              </a:prstGeom>
              <a:noFill/>
            </p:spPr>
            <p:txBody>
              <a:bodyPr wrap="none" lIns="4800" tIns="4800" rIns="4800" bIns="4800" rtlCol="0">
                <a:spAutoFit/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이동형 </a:t>
                </a:r>
                <a:r>
                  <a:rPr kumimoji="0" lang="en-US" altLang="ko-KR" sz="9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Object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768427" y="-93454"/>
                <a:ext cx="576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시료 </a:t>
                </a: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Set</a:t>
                </a:r>
              </a:p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(Code)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137933" y="3107578"/>
                <a:ext cx="576000" cy="145127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50%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768427" y="336563"/>
                <a:ext cx="576000" cy="145127"/>
              </a:xfrm>
              <a:prstGeom prst="rect">
                <a:avLst/>
              </a:prstGeom>
              <a:solidFill>
                <a:srgbClr val="2BFD0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" tIns="4800" rIns="4800" bIns="4800" rtlCol="0" anchor="ctr"/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BT : 100%</a:t>
                </a:r>
                <a:endPara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75" name="꺾인 연결선 74"/>
            <p:cNvCxnSpPr>
              <a:stCxn id="45" idx="1"/>
              <a:endCxn id="49" idx="3"/>
            </p:cNvCxnSpPr>
            <p:nvPr/>
          </p:nvCxnSpPr>
          <p:spPr>
            <a:xfrm rot="10800000">
              <a:off x="7250697" y="2224710"/>
              <a:ext cx="2784000" cy="9703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44" idx="3"/>
              <a:endCxn id="49" idx="1"/>
            </p:cNvCxnSpPr>
            <p:nvPr/>
          </p:nvCxnSpPr>
          <p:spPr>
            <a:xfrm flipV="1">
              <a:off x="3506697" y="2224710"/>
              <a:ext cx="2784000" cy="97032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6290697" y="4572236"/>
              <a:ext cx="960000" cy="4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" tIns="4800" rIns="4800" bIns="4800" rtlCol="0" anchor="t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분석설비 </a:t>
              </a:r>
              <a:r>
                <a:rPr kumimoji="0" lang="en-US" altLang="ko-KR" sz="9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#5</a:t>
              </a:r>
            </a:p>
          </p:txBody>
        </p:sp>
        <p:cxnSp>
          <p:nvCxnSpPr>
            <p:cNvPr id="78" name="꺾인 연결선 77"/>
            <p:cNvCxnSpPr>
              <a:stCxn id="44" idx="3"/>
              <a:endCxn id="77" idx="1"/>
            </p:cNvCxnSpPr>
            <p:nvPr/>
          </p:nvCxnSpPr>
          <p:spPr>
            <a:xfrm>
              <a:off x="3506697" y="3195033"/>
              <a:ext cx="2784000" cy="1617203"/>
            </a:xfrm>
            <a:prstGeom prst="bentConnector3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45" idx="1"/>
              <a:endCxn id="77" idx="3"/>
            </p:cNvCxnSpPr>
            <p:nvPr/>
          </p:nvCxnSpPr>
          <p:spPr>
            <a:xfrm rot="10800000" flipV="1">
              <a:off x="7250697" y="3195033"/>
              <a:ext cx="2784000" cy="161720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2198418" y="1130689"/>
            <a:ext cx="2829707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한쪽 모서리가 잘린 사각형 3"/>
          <p:cNvSpPr/>
          <p:nvPr/>
        </p:nvSpPr>
        <p:spPr>
          <a:xfrm>
            <a:off x="2197187" y="1128407"/>
            <a:ext cx="1993133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686612" y="1443473"/>
          <a:ext cx="130103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77">
                  <a:extLst>
                    <a:ext uri="{9D8B030D-6E8A-4147-A177-3AD203B41FA5}">
                      <a16:colId xmlns:a16="http://schemas.microsoft.com/office/drawing/2014/main" val="2681746520"/>
                    </a:ext>
                  </a:extLst>
                </a:gridCol>
                <a:gridCol w="433677">
                  <a:extLst>
                    <a:ext uri="{9D8B030D-6E8A-4147-A177-3AD203B41FA5}">
                      <a16:colId xmlns:a16="http://schemas.microsoft.com/office/drawing/2014/main" val="2998081473"/>
                    </a:ext>
                  </a:extLst>
                </a:gridCol>
                <a:gridCol w="433677">
                  <a:extLst>
                    <a:ext uri="{9D8B030D-6E8A-4147-A177-3AD203B41FA5}">
                      <a16:colId xmlns:a16="http://schemas.microsoft.com/office/drawing/2014/main" val="2435751612"/>
                    </a:ext>
                  </a:extLst>
                </a:gridCol>
              </a:tblGrid>
              <a:tr h="15494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010940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56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2469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4149"/>
                  </a:ext>
                </a:extLst>
              </a:tr>
              <a:tr h="15494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위치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현재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설비</a:t>
                      </a:r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76025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다음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STK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04024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도착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-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29031"/>
                  </a:ext>
                </a:extLst>
              </a:tr>
              <a:tr h="15602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상태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작업중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117599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속도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60793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센서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정상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3541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590316" y="1728096"/>
            <a:ext cx="652957" cy="957076"/>
            <a:chOff x="2659586" y="1690777"/>
            <a:chExt cx="652957" cy="957076"/>
          </a:xfrm>
        </p:grpSpPr>
        <p:sp>
          <p:nvSpPr>
            <p:cNvPr id="6" name="직사각형 5"/>
            <p:cNvSpPr/>
            <p:nvPr/>
          </p:nvSpPr>
          <p:spPr>
            <a:xfrm>
              <a:off x="2700068" y="1984710"/>
              <a:ext cx="612475" cy="4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812311" y="2266433"/>
              <a:ext cx="387987" cy="381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1540" y="1719705"/>
              <a:ext cx="131648" cy="333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59586" y="1690777"/>
              <a:ext cx="283601" cy="77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0460" y="1438194"/>
            <a:ext cx="48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0V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0ºC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43" y="1648390"/>
            <a:ext cx="427287" cy="92606"/>
          </a:xfrm>
          <a:prstGeom prst="rect">
            <a:avLst/>
          </a:prstGeom>
        </p:spPr>
      </p:pic>
      <p:sp>
        <p:nvSpPr>
          <p:cNvPr id="90" name="한쪽 모서리가 잘린 사각형 89"/>
          <p:cNvSpPr/>
          <p:nvPr/>
        </p:nvSpPr>
        <p:spPr>
          <a:xfrm>
            <a:off x="2203893" y="3182875"/>
            <a:ext cx="1993133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3693318" y="3497941"/>
          <a:ext cx="130103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77">
                  <a:extLst>
                    <a:ext uri="{9D8B030D-6E8A-4147-A177-3AD203B41FA5}">
                      <a16:colId xmlns:a16="http://schemas.microsoft.com/office/drawing/2014/main" val="2681746520"/>
                    </a:ext>
                  </a:extLst>
                </a:gridCol>
                <a:gridCol w="433677">
                  <a:extLst>
                    <a:ext uri="{9D8B030D-6E8A-4147-A177-3AD203B41FA5}">
                      <a16:colId xmlns:a16="http://schemas.microsoft.com/office/drawing/2014/main" val="2998081473"/>
                    </a:ext>
                  </a:extLst>
                </a:gridCol>
                <a:gridCol w="433677">
                  <a:extLst>
                    <a:ext uri="{9D8B030D-6E8A-4147-A177-3AD203B41FA5}">
                      <a16:colId xmlns:a16="http://schemas.microsoft.com/office/drawing/2014/main" val="2435751612"/>
                    </a:ext>
                  </a:extLst>
                </a:gridCol>
              </a:tblGrid>
              <a:tr h="15494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4321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010940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65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2469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4149"/>
                  </a:ext>
                </a:extLst>
              </a:tr>
              <a:tr h="15494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위치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현재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폐기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76025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다음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반출입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04024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도착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반출입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29031"/>
                  </a:ext>
                </a:extLst>
              </a:tr>
              <a:tr h="15602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상태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에러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117599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속도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60793"/>
                  </a:ext>
                </a:extLst>
              </a:tr>
              <a:tr h="15494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센서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에러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35413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2597022" y="3782564"/>
            <a:ext cx="652957" cy="957076"/>
            <a:chOff x="2659586" y="1690777"/>
            <a:chExt cx="652957" cy="957076"/>
          </a:xfrm>
        </p:grpSpPr>
        <p:sp>
          <p:nvSpPr>
            <p:cNvPr id="93" name="직사각형 92"/>
            <p:cNvSpPr/>
            <p:nvPr/>
          </p:nvSpPr>
          <p:spPr>
            <a:xfrm>
              <a:off x="2700068" y="1984710"/>
              <a:ext cx="612475" cy="4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2812311" y="2266433"/>
              <a:ext cx="387987" cy="381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811540" y="1719705"/>
              <a:ext cx="131648" cy="333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59586" y="1690777"/>
              <a:ext cx="283601" cy="77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207166" y="3492662"/>
            <a:ext cx="48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0V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0ºC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13" y="3698438"/>
            <a:ext cx="431117" cy="80871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2197187" y="5401034"/>
            <a:ext cx="1440000" cy="29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#1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203893" y="5711409"/>
            <a:ext cx="720000" cy="80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921659" y="5702632"/>
            <a:ext cx="720000" cy="80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UNUSE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578541" y="5400696"/>
            <a:ext cx="1440000" cy="29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#2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585247" y="5711071"/>
            <a:ext cx="720000" cy="80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303013" y="5702294"/>
            <a:ext cx="720000" cy="80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UNUSE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rgbClr val="0A0A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733" y="46253"/>
            <a:ext cx="8033347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2" b="1" u="sng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4-3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RCS UI : Monitoring-</a:t>
            </a:r>
            <a:r>
              <a:rPr kumimoji="0" lang="ko-KR" altLang="en-US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로봇 </a:t>
            </a:r>
            <a:r>
              <a:rPr kumimoji="0" lang="en-US" altLang="ko-KR" sz="2002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INFO</a:t>
            </a:r>
            <a:endParaRPr kumimoji="0" lang="ko-KR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56" y="762023"/>
            <a:ext cx="10755344" cy="5767620"/>
            <a:chOff x="704656" y="762023"/>
            <a:chExt cx="10755344" cy="576762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188355" y="912407"/>
              <a:ext cx="9271645" cy="216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32000" y="762023"/>
              <a:ext cx="10728000" cy="5760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2000" y="762023"/>
              <a:ext cx="10728000" cy="144000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  <a:prstDash val="sysDash"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3C6C67D-37B3-6DB0-F259-C060F3F4E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" t="3203" r="97367" b="907"/>
            <a:stretch/>
          </p:blipFill>
          <p:spPr>
            <a:xfrm>
              <a:off x="732000" y="913643"/>
              <a:ext cx="214894" cy="5616000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946893" y="905405"/>
              <a:ext cx="1242000" cy="5616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4656" y="762023"/>
              <a:ext cx="468000" cy="144000"/>
            </a:xfrm>
            <a:prstGeom prst="roundRect">
              <a:avLst>
                <a:gd name="adj" fmla="val 0"/>
              </a:avLst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L</a:t>
              </a:r>
              <a:r>
                <a:rPr kumimoji="0" lang="en-US" altLang="ko-KR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AMS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98418" y="845064"/>
            <a:ext cx="795411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198418" y="1130689"/>
            <a:ext cx="9261582" cy="5393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한쪽 모서리가 잘린 사각형 87"/>
          <p:cNvSpPr/>
          <p:nvPr/>
        </p:nvSpPr>
        <p:spPr>
          <a:xfrm>
            <a:off x="2197187" y="1128407"/>
            <a:ext cx="1993133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2283273" y="2817368"/>
          <a:ext cx="26217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998081473"/>
                    </a:ext>
                  </a:extLst>
                </a:gridCol>
                <a:gridCol w="902206">
                  <a:extLst>
                    <a:ext uri="{9D8B030D-6E8A-4147-A177-3AD203B41FA5}">
                      <a16:colId xmlns:a16="http://schemas.microsoft.com/office/drawing/2014/main" val="2435751612"/>
                    </a:ext>
                  </a:extLst>
                </a:gridCol>
              </a:tblGrid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INFO(SW Information)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010940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ROBOT_ID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246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IP_ADDRESS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414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SERVER_IP_ADDRESS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76025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SERVER_PORT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29031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66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2590316" y="1728096"/>
            <a:ext cx="652957" cy="957076"/>
            <a:chOff x="2659586" y="1690777"/>
            <a:chExt cx="652957" cy="957076"/>
          </a:xfrm>
        </p:grpSpPr>
        <p:sp>
          <p:nvSpPr>
            <p:cNvPr id="100" name="직사각형 99"/>
            <p:cNvSpPr/>
            <p:nvPr/>
          </p:nvSpPr>
          <p:spPr>
            <a:xfrm>
              <a:off x="2700068" y="1984710"/>
              <a:ext cx="612475" cy="4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2812311" y="2266433"/>
              <a:ext cx="387987" cy="3814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811540" y="1719705"/>
              <a:ext cx="131648" cy="333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659586" y="1690777"/>
              <a:ext cx="283601" cy="77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987642" y="1476488"/>
          <a:ext cx="283362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33">
                  <a:extLst>
                    <a:ext uri="{9D8B030D-6E8A-4147-A177-3AD203B41FA5}">
                      <a16:colId xmlns:a16="http://schemas.microsoft.com/office/drawing/2014/main" val="1307034585"/>
                    </a:ext>
                  </a:extLst>
                </a:gridCol>
                <a:gridCol w="1125194">
                  <a:extLst>
                    <a:ext uri="{9D8B030D-6E8A-4147-A177-3AD203B41FA5}">
                      <a16:colId xmlns:a16="http://schemas.microsoft.com/office/drawing/2014/main" val="42496168"/>
                    </a:ext>
                  </a:extLst>
                </a:gridCol>
              </a:tblGrid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STATUS(ROBOT)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39565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ACT_TIME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0183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POSITION_X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92464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POSITION_Y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5857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HEADING_TH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936199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VELOCITY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4213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DST_POINT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886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BATTERY_VOLTAGE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41158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BATTERY_PERCENTAGE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77791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IS_ERROR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12545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TASK_STEP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1296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IS_AUTO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0559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IS_CHARGING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34551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ESTOP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4788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MOVING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4152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CHARGING_COMPLETE_TIME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243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2041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10208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392634"/>
                  </a:ext>
                </a:extLst>
              </a:tr>
            </a:tbl>
          </a:graphicData>
        </a:graphic>
      </p:graphicFrame>
      <p:sp>
        <p:nvSpPr>
          <p:cNvPr id="122" name="한쪽 모서리가 잘린 사각형 121"/>
          <p:cNvSpPr/>
          <p:nvPr/>
        </p:nvSpPr>
        <p:spPr>
          <a:xfrm>
            <a:off x="4190320" y="1134791"/>
            <a:ext cx="1993133" cy="23999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Robot ID #2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16237" y="1367255"/>
            <a:ext cx="9243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7997542" y="1470323"/>
          <a:ext cx="283362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71">
                  <a:extLst>
                    <a:ext uri="{9D8B030D-6E8A-4147-A177-3AD203B41FA5}">
                      <a16:colId xmlns:a16="http://schemas.microsoft.com/office/drawing/2014/main" val="1307034585"/>
                    </a:ext>
                  </a:extLst>
                </a:gridCol>
                <a:gridCol w="1207456">
                  <a:extLst>
                    <a:ext uri="{9D8B030D-6E8A-4147-A177-3AD203B41FA5}">
                      <a16:colId xmlns:a16="http://schemas.microsoft.com/office/drawing/2014/main" val="42496168"/>
                    </a:ext>
                  </a:extLst>
                </a:gridCol>
              </a:tblGrid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STATUS(RP)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39565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Gripper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On/Off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0183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Gripper_Sensor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On/Off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584539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Vision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92464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marL="0" marR="0" indent="0" algn="l" defTabSz="1219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…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5857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936199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4213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886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41158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77791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12545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12962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0559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345517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47880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41524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24356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20413"/>
                  </a:ext>
                </a:extLst>
              </a:tr>
              <a:tr h="21874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10208"/>
                  </a:ext>
                </a:extLst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/>
          </p:nvPr>
        </p:nvGraphicFramePr>
        <p:xfrm>
          <a:off x="2270768" y="4273411"/>
          <a:ext cx="26217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998081473"/>
                    </a:ext>
                  </a:extLst>
                </a:gridCol>
                <a:gridCol w="902206">
                  <a:extLst>
                    <a:ext uri="{9D8B030D-6E8A-4147-A177-3AD203B41FA5}">
                      <a16:colId xmlns:a16="http://schemas.microsoft.com/office/drawing/2014/main" val="2435751612"/>
                    </a:ext>
                  </a:extLst>
                </a:gridCol>
              </a:tblGrid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INFO(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HW Information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010940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UR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51246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r>
                        <a:rPr lang="en-US" altLang="ko-KR" sz="900" dirty="0" err="1" smtClean="0"/>
                        <a:t>MiR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4149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MOTER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76025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VISION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529031"/>
                  </a:ext>
                </a:extLst>
              </a:tr>
              <a:tr h="2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2181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27290" y="5862682"/>
            <a:ext cx="2619375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SW/HW Information,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STATUS(UR, </a:t>
            </a:r>
            <a:r>
              <a:rPr kumimoji="0" lang="en-US" altLang="ko-KR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MiR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RP)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각 과제의 </a:t>
            </a:r>
            <a:r>
              <a:rPr kumimoji="0" lang="en-US" altLang="ko-KR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 </a:t>
            </a:r>
            <a:r>
              <a:rPr kumimoji="0" lang="ko-KR" alt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참고할 </a:t>
            </a:r>
            <a:r>
              <a:rPr kumimoji="0" lang="ko-KR" altLang="en-US" sz="93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것</a:t>
            </a:r>
            <a:endParaRPr kumimoji="0" lang="en-US" altLang="ko-KR" sz="933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8797" y="880691"/>
            <a:ext cx="16337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RCS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800" dirty="0" smtClean="0"/>
              <a:t>   ▶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로봇 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sz="800" dirty="0" smtClean="0">
                <a:latin typeface="맑은 고딕"/>
                <a:ea typeface="맑은 고딕" panose="020B0503020000020004" pitchFamily="50" charset="-127"/>
              </a:rPr>
              <a:t>관리</a:t>
            </a:r>
            <a:r>
              <a:rPr lang="en-US" altLang="ko-KR" sz="800" dirty="0" smtClean="0">
                <a:latin typeface="맑은 고딕"/>
                <a:ea typeface="맑은 고딕" panose="020B0503020000020004" pitchFamily="50" charset="-127"/>
              </a:rPr>
              <a:t>   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Monitoring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로봇 위치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상태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A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충전소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SubJob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ALARM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반송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(SubJob)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이력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▶ 로봇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▶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ERROR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이력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   </a:t>
            </a:r>
            <a:r>
              <a:rPr lang="ko-KR" altLang="en-US" sz="800" dirty="0">
                <a:solidFill>
                  <a:prstClr val="black"/>
                </a:solidFill>
              </a:rPr>
              <a:t>▶ 시각화 용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1658</Words>
  <Application>Microsoft Office PowerPoint</Application>
  <PresentationFormat>와이드스크린</PresentationFormat>
  <Paragraphs>553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Tahoma</vt:lpstr>
      <vt:lpstr>Office 테마</vt:lpstr>
      <vt:lpstr>2</vt:lpstr>
      <vt:lpstr>RCS UI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RCS UI Design</dc:title>
  <dc:creator>변경섭/Kyeongsup Byeon</dc:creator>
  <cp:lastModifiedBy>변경섭/Kyeongsup Byeon</cp:lastModifiedBy>
  <cp:revision>10</cp:revision>
  <dcterms:created xsi:type="dcterms:W3CDTF">2023-07-20T00:49:39Z</dcterms:created>
  <dcterms:modified xsi:type="dcterms:W3CDTF">2023-07-20T02:06:13Z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