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</p:sldMasterIdLst>
  <p:notesMasterIdLst>
    <p:notesMasterId r:id="rId16"/>
  </p:notesMasterIdLst>
  <p:sldIdLst>
    <p:sldId id="269" r:id="rId2"/>
    <p:sldId id="312" r:id="rId3"/>
    <p:sldId id="297" r:id="rId4"/>
    <p:sldId id="423" r:id="rId5"/>
    <p:sldId id="313" r:id="rId6"/>
    <p:sldId id="377" r:id="rId7"/>
    <p:sldId id="318" r:id="rId8"/>
    <p:sldId id="426" r:id="rId9"/>
    <p:sldId id="424" r:id="rId10"/>
    <p:sldId id="429" r:id="rId11"/>
    <p:sldId id="427" r:id="rId12"/>
    <p:sldId id="430" r:id="rId13"/>
    <p:sldId id="431" r:id="rId14"/>
    <p:sldId id="425" r:id="rId15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01" userDrawn="1">
          <p15:clr>
            <a:srgbClr val="A4A3A4"/>
          </p15:clr>
        </p15:guide>
        <p15:guide id="2" pos="30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01">
          <p15:clr>
            <a:srgbClr val="A4A3A4"/>
          </p15:clr>
        </p15:guide>
        <p15:guide id="2" pos="30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CC"/>
    <a:srgbClr val="312E74"/>
    <a:srgbClr val="333399"/>
    <a:srgbClr val="000066"/>
    <a:srgbClr val="4F81BD"/>
    <a:srgbClr val="3C388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51" autoAdjust="0"/>
    <p:restoredTop sz="94681" autoAdjust="0"/>
  </p:normalViewPr>
  <p:slideViewPr>
    <p:cSldViewPr snapToObjects="1">
      <p:cViewPr varScale="1">
        <p:scale>
          <a:sx n="121" d="100"/>
          <a:sy n="121" d="100"/>
        </p:scale>
        <p:origin x="-115" y="-86"/>
      </p:cViewPr>
      <p:guideLst>
        <p:guide orient="horz" pos="2101"/>
        <p:guide pos="30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4032" y="-91"/>
      </p:cViewPr>
      <p:guideLst>
        <p:guide orient="horz" pos="2101"/>
        <p:guide pos="308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595B5-47CA-4062-888D-0CA3521BD2D0}" type="datetimeFigureOut">
              <a:rPr lang="ko-KR" altLang="en-US" smtClean="0"/>
              <a:pPr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629"/>
            <a:ext cx="5438775" cy="446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3BC4E-47F3-41EE-A83D-3B0D1A9D43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9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  <p:grpSp>
        <p:nvGrpSpPr>
          <p:cNvPr id="9" name="그룹 8"/>
          <p:cNvGrpSpPr/>
          <p:nvPr userDrawn="1"/>
        </p:nvGrpSpPr>
        <p:grpSpPr>
          <a:xfrm>
            <a:off x="128464" y="620688"/>
            <a:ext cx="968508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 userDrawn="1"/>
        </p:nvSpPr>
        <p:spPr>
          <a:xfrm>
            <a:off x="4448944" y="6536377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6705CD8-FE48-4DFC-A3BD-151D5C914C54}" type="slidenum">
              <a:rPr lang="en-US" altLang="ko-KR" sz="900" smtClean="0"/>
              <a:pPr algn="ctr"/>
              <a:t>‹#›</a:t>
            </a:fld>
            <a:r>
              <a:rPr lang="en-US" altLang="ko-KR" sz="900" dirty="0"/>
              <a:t>/</a:t>
            </a:r>
            <a:r>
              <a:rPr lang="en-US" altLang="ko-KR" sz="900" dirty="0" smtClean="0"/>
              <a:t>14</a:t>
            </a:r>
            <a:endParaRPr lang="ko-KR" altLang="en-US" sz="900" dirty="0"/>
          </a:p>
        </p:txBody>
      </p:sp>
      <p:pic>
        <p:nvPicPr>
          <p:cNvPr id="10" name="Picture 2" descr="삼익THK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455" y="6461337"/>
            <a:ext cx="648073" cy="3360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8"/>
          <p:cNvGrpSpPr/>
          <p:nvPr userDrawn="1"/>
        </p:nvGrpSpPr>
        <p:grpSpPr>
          <a:xfrm>
            <a:off x="128464" y="620688"/>
            <a:ext cx="968508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  <p:pic>
        <p:nvPicPr>
          <p:cNvPr id="10" name="Picture 2" descr="삼익THK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455" y="6461337"/>
            <a:ext cx="648073" cy="3360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 userDrawn="1"/>
        </p:nvGrpSpPr>
        <p:grpSpPr>
          <a:xfrm>
            <a:off x="3477176" y="980728"/>
            <a:ext cx="306000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  <p:pic>
        <p:nvPicPr>
          <p:cNvPr id="10" name="Picture 2" descr="삼익THK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455" y="6461337"/>
            <a:ext cx="648073" cy="3360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 userDrawn="1"/>
        </p:nvGrpSpPr>
        <p:grpSpPr>
          <a:xfrm>
            <a:off x="3477176" y="3139380"/>
            <a:ext cx="306000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  <p:pic>
        <p:nvPicPr>
          <p:cNvPr id="10" name="Picture 2" descr="삼익THK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455" y="6461337"/>
            <a:ext cx="648073" cy="3360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8500" y="6372225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2024. 5. </a:t>
            </a:r>
            <a:r>
              <a:rPr lang="en-US" altLang="ko-KR" b="1" dirty="0" smtClean="0"/>
              <a:t>14</a:t>
            </a:r>
            <a:endParaRPr lang="ko-KR" altLang="en-US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3656965" y="2052320"/>
            <a:ext cx="5767705" cy="1158875"/>
            <a:chOff x="3656965" y="2052320"/>
            <a:chExt cx="5767705" cy="1158875"/>
          </a:xfrm>
        </p:grpSpPr>
        <p:sp>
          <p:nvSpPr>
            <p:cNvPr id="7" name="TextBox 6"/>
            <p:cNvSpPr txBox="1"/>
            <p:nvPr/>
          </p:nvSpPr>
          <p:spPr>
            <a:xfrm>
              <a:off x="3656965" y="2052320"/>
              <a:ext cx="5767705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800" dirty="0" err="1">
                  <a:gradFill flip="none" rotWithShape="1"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  <a:tileRect/>
                  </a:gradFill>
                  <a:effectLst>
                    <a:glow rad="63500">
                      <a:srgbClr val="1F497D">
                        <a:lumMod val="75000"/>
                        <a:alpha val="40000"/>
                      </a:srgbClr>
                    </a:glow>
                  </a:effectLst>
                  <a:latin typeface="Rix고딕 B" pitchFamily="18" charset="-127"/>
                  <a:ea typeface="Rix고딕 B" pitchFamily="18" charset="-127"/>
                </a:rPr>
                <a:t>분석실</a:t>
              </a:r>
              <a:r>
                <a:rPr lang="ko-KR" altLang="en-US" sz="2800" dirty="0">
                  <a:gradFill flip="none" rotWithShape="1"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  <a:tileRect/>
                  </a:gradFill>
                  <a:effectLst>
                    <a:glow rad="63500">
                      <a:srgbClr val="1F497D">
                        <a:lumMod val="75000"/>
                        <a:alpha val="40000"/>
                      </a:srgbClr>
                    </a:glow>
                  </a:effectLst>
                  <a:latin typeface="Rix고딕 B" pitchFamily="18" charset="-127"/>
                  <a:ea typeface="Rix고딕 B" pitchFamily="18" charset="-127"/>
                </a:rPr>
                <a:t> 무인화 시스템</a:t>
              </a:r>
              <a:r>
                <a:rPr lang="en-US" altLang="ko-KR" sz="2800" dirty="0">
                  <a:gradFill flip="none" rotWithShape="1"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  <a:tileRect/>
                  </a:gradFill>
                  <a:effectLst>
                    <a:glow rad="63500">
                      <a:srgbClr val="1F497D">
                        <a:lumMod val="75000"/>
                        <a:alpha val="40000"/>
                      </a:srgbClr>
                    </a:glow>
                  </a:effectLst>
                  <a:latin typeface="Rix고딕 B" pitchFamily="18" charset="-127"/>
                  <a:ea typeface="Rix고딕 B" pitchFamily="18" charset="-127"/>
                </a:rPr>
                <a:t>(LIMS)</a:t>
              </a:r>
              <a:endParaRPr lang="ko-KR" altLang="en-US" sz="2800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glow rad="63500">
                    <a:srgbClr val="1F497D">
                      <a:lumMod val="75000"/>
                      <a:alpha val="40000"/>
                    </a:srgbClr>
                  </a:glow>
                </a:effectLst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4100" y="2564765"/>
              <a:ext cx="1845310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gradFill flip="none" rotWithShape="1"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  <a:tileRect/>
                  </a:gradFill>
                  <a:effectLst>
                    <a:glow rad="63500">
                      <a:srgbClr val="1F497D">
                        <a:lumMod val="75000"/>
                        <a:alpha val="40000"/>
                      </a:srgbClr>
                    </a:glow>
                  </a:effectLst>
                  <a:latin typeface="Rix고딕 B" pitchFamily="18" charset="-127"/>
                  <a:ea typeface="Rix고딕 B" pitchFamily="18" charset="-127"/>
                </a:rPr>
                <a:t>구축방안</a:t>
              </a:r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" y="1052830"/>
            <a:ext cx="1151890" cy="1584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3.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표준안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3.1.1 </a:t>
            </a:r>
            <a:r>
              <a:rPr lang="en-US" altLang="ko-KR" sz="1200" dirty="0">
                <a:latin typeface="+mn-ea"/>
                <a:ea typeface="+mn-ea"/>
              </a:rPr>
              <a:t>Normal Scenario(</a:t>
            </a:r>
            <a:r>
              <a:rPr lang="ko-KR" altLang="en-US" sz="1200" dirty="0" err="1">
                <a:latin typeface="+mn-ea"/>
                <a:ea typeface="+mn-ea"/>
              </a:rPr>
              <a:t>반출입기</a:t>
            </a:r>
            <a:r>
              <a:rPr lang="en-US" altLang="ko-KR" sz="1200" dirty="0">
                <a:latin typeface="+mn-ea"/>
                <a:ea typeface="+mn-ea"/>
              </a:rPr>
              <a:t>-&gt; Bottle Stocker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809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44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>
                <a:ea typeface="LG스마트체 Regular" pitchFamily="50" charset="-127"/>
              </a:rPr>
              <a:t>반출입기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7965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82" name="Rectangle 22">
            <a:extLst>
              <a:ext uri="{FF2B5EF4-FFF2-40B4-BE49-F238E27FC236}">
                <a16:creationId xmlns:a16="http://schemas.microsoft.com/office/drawing/2014/main" xmlns="" id="{A9FB30F0-B531-4A95-8D14-70D023CB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2" y="1268760"/>
            <a:ext cx="763200" cy="2159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Stocker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7068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76499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3-1. 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6776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7073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4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608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MR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966" y="150432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7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6501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1" dirty="0" smtClean="0">
                <a:ea typeface="LG스마트체 Regular" pitchFamily="50" charset="-127"/>
              </a:rPr>
              <a:t>Dispatcher</a:t>
            </a:r>
            <a:endParaRPr lang="en-US" altLang="ko-KR" sz="1000" b="1" dirty="0">
              <a:ea typeface="LG스마트체 Regular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531079" y="1249113"/>
            <a:ext cx="764931" cy="237197"/>
            <a:chOff x="8581699" y="2996951"/>
            <a:chExt cx="764931" cy="237197"/>
          </a:xfrm>
        </p:grpSpPr>
        <p:sp>
          <p:nvSpPr>
            <p:cNvPr id="57" name="타원 56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652469" y="3003316"/>
              <a:ext cx="6864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MR CTRL</a:t>
              </a:r>
              <a:endParaRPr lang="ko-KR" altLang="en-US" sz="900" b="1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913271" y="1249113"/>
            <a:ext cx="912429" cy="237197"/>
            <a:chOff x="6897216" y="1247587"/>
            <a:chExt cx="912429" cy="237197"/>
          </a:xfrm>
        </p:grpSpPr>
        <p:sp>
          <p:nvSpPr>
            <p:cNvPr id="60" name="타원 59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97216" y="1253952"/>
              <a:ext cx="9124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ea typeface="LG스마트체 Regular" pitchFamily="50" charset="-127"/>
                </a:rPr>
                <a:t>Stocker </a:t>
              </a:r>
              <a:r>
                <a:rPr lang="en-US" altLang="ko-KR" sz="900" b="1" dirty="0"/>
                <a:t>CTRL</a:t>
              </a:r>
              <a:endParaRPr lang="ko-KR" altLang="en-US" sz="900" b="1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697623" y="1251439"/>
            <a:ext cx="870751" cy="234871"/>
            <a:chOff x="8537511" y="2996951"/>
            <a:chExt cx="870751" cy="234871"/>
          </a:xfrm>
        </p:grpSpPr>
        <p:sp>
          <p:nvSpPr>
            <p:cNvPr id="63" name="타원 62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37511" y="3016378"/>
              <a:ext cx="8707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err="1" smtClean="0">
                  <a:latin typeface="+mn-ea"/>
                </a:rPr>
                <a:t>반출입</a:t>
              </a:r>
              <a:r>
                <a:rPr lang="ko-KR" altLang="en-US" sz="800" b="1" dirty="0" err="1">
                  <a:latin typeface="+mn-ea"/>
                </a:rPr>
                <a:t>기</a:t>
              </a:r>
              <a:r>
                <a:rPr lang="en-US" altLang="ko-KR" sz="800" b="1" dirty="0" smtClean="0">
                  <a:latin typeface="+mn-ea"/>
                </a:rPr>
                <a:t> </a:t>
              </a:r>
              <a:r>
                <a:rPr lang="en-US" altLang="ko-KR" sz="800" b="1" dirty="0">
                  <a:latin typeface="+mn-ea"/>
                </a:rPr>
                <a:t>CTRL</a:t>
              </a:r>
              <a:endParaRPr lang="ko-KR" altLang="en-US" sz="800" b="1" dirty="0">
                <a:latin typeface="+mn-ea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D2D699FE-443F-4354-985F-2F2CF237BEB8}"/>
              </a:ext>
            </a:extLst>
          </p:cNvPr>
          <p:cNvSpPr txBox="1"/>
          <p:nvPr/>
        </p:nvSpPr>
        <p:spPr>
          <a:xfrm>
            <a:off x="1633403" y="3229489"/>
            <a:ext cx="186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800" dirty="0">
              <a:ea typeface="바탕체" panose="02030609000101010101" pitchFamily="17" charset="-127"/>
            </a:endParaRPr>
          </a:p>
          <a:p>
            <a:pPr algn="ctr"/>
            <a:endParaRPr lang="ko-KR" altLang="en-US" sz="800" dirty="0">
              <a:ea typeface="바탕체" panose="02030609000101010101" pitchFamily="17" charset="-127"/>
            </a:endParaRPr>
          </a:p>
        </p:txBody>
      </p:sp>
      <p:cxnSp>
        <p:nvCxnSpPr>
          <p:cNvPr id="115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4020597" y="1854322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 bwMode="auto">
          <a:xfrm flipH="1">
            <a:off x="5174059" y="2076633"/>
            <a:ext cx="3284907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560512" y="1734815"/>
            <a:ext cx="1258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Request</a:t>
            </a:r>
            <a:endParaRPr lang="ko-KR" alt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60512" y="1938898"/>
            <a:ext cx="125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</a:t>
            </a:r>
            <a:r>
              <a:rPr lang="en-US" altLang="ko-KR" sz="1000" dirty="0" smtClean="0"/>
              <a:t>Request</a:t>
            </a:r>
          </a:p>
          <a:p>
            <a:pPr algn="ctr"/>
            <a:r>
              <a:rPr lang="en-US" altLang="ko-KR" sz="800" dirty="0"/>
              <a:t>(</a:t>
            </a:r>
            <a:r>
              <a:rPr lang="en-US" altLang="ko-KR" sz="800" dirty="0" err="1"/>
              <a:t>Fm</a:t>
            </a:r>
            <a:r>
              <a:rPr lang="en-US" altLang="ko-KR" sz="800" dirty="0"/>
              <a:t> </a:t>
            </a:r>
            <a:r>
              <a:rPr lang="ko-KR" altLang="en-US" sz="800" dirty="0" err="1"/>
              <a:t>반출입설비</a:t>
            </a:r>
            <a:r>
              <a:rPr lang="ko-KR" altLang="en-US" sz="800" dirty="0"/>
              <a:t> </a:t>
            </a:r>
            <a:r>
              <a:rPr lang="en-US" altLang="ko-KR" sz="800" dirty="0"/>
              <a:t>OR DB)</a:t>
            </a:r>
            <a:endParaRPr lang="ko-KR" altLang="en-US" sz="800" dirty="0"/>
          </a:p>
          <a:p>
            <a:pPr algn="ctr"/>
            <a:endParaRPr lang="ko-KR" altLang="en-US" sz="10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1811805" y="2486358"/>
            <a:ext cx="3310063" cy="7266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100" dirty="0" smtClean="0"/>
              <a:t>반송가능 여부 확인 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MR Robot </a:t>
            </a:r>
            <a:r>
              <a:rPr lang="ko-KR" altLang="en-US" sz="1100" dirty="0" smtClean="0"/>
              <a:t>상태 </a:t>
            </a:r>
            <a:r>
              <a:rPr lang="en-US" altLang="ko-KR" sz="1100" dirty="0" smtClean="0"/>
              <a:t>: Idle(Ok)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</a:t>
            </a:r>
            <a:r>
              <a:rPr lang="en-US" altLang="ko-KR" sz="1100" dirty="0" err="1" smtClean="0"/>
              <a:t>Fm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상태 </a:t>
            </a:r>
            <a:r>
              <a:rPr lang="en-US" altLang="ko-KR" sz="1100" dirty="0" smtClean="0"/>
              <a:t>: Unload Request</a:t>
            </a:r>
          </a:p>
          <a:p>
            <a:r>
              <a:rPr lang="en-US" altLang="ko-KR" sz="1100" dirty="0"/>
              <a:t> - </a:t>
            </a:r>
            <a:r>
              <a:rPr lang="en-US" altLang="ko-KR" sz="1100" dirty="0" smtClean="0"/>
              <a:t>To </a:t>
            </a:r>
            <a:r>
              <a:rPr lang="ko-KR" altLang="en-US" sz="1100" dirty="0"/>
              <a:t>상태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Load Request</a:t>
            </a:r>
            <a:endParaRPr lang="ko-KR" altLang="en-US" sz="1100" dirty="0"/>
          </a:p>
        </p:txBody>
      </p:sp>
      <p:cxnSp>
        <p:nvCxnSpPr>
          <p:cNvPr id="120" name="직선 화살표 연결선 119"/>
          <p:cNvCxnSpPr/>
          <p:nvPr/>
        </p:nvCxnSpPr>
        <p:spPr bwMode="auto">
          <a:xfrm>
            <a:off x="5149572" y="3398766"/>
            <a:ext cx="3333879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560512" y="3180321"/>
            <a:ext cx="1258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Transfer Request</a:t>
            </a:r>
          </a:p>
          <a:p>
            <a:pPr algn="ctr"/>
            <a:r>
              <a:rPr lang="en-US" altLang="ko-KR" sz="1000" dirty="0"/>
              <a:t>(</a:t>
            </a:r>
            <a:r>
              <a:rPr lang="en-US" altLang="ko-KR" sz="1000" dirty="0" err="1"/>
              <a:t>Fm</a:t>
            </a:r>
            <a:r>
              <a:rPr lang="en-US" altLang="ko-KR" sz="1000" dirty="0"/>
              <a:t> Scheduler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122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08849" y="3812070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4022419" y="4018169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 bwMode="auto">
          <a:xfrm flipH="1">
            <a:off x="2917183" y="6237312"/>
            <a:ext cx="5517297" cy="8205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560512" y="3686835"/>
            <a:ext cx="1306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Transfer Request</a:t>
            </a:r>
            <a:endParaRPr lang="ko-KR" alt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60512" y="3966359"/>
            <a:ext cx="1245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Ready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60512" y="4314001"/>
            <a:ext cx="123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Ready</a:t>
            </a:r>
          </a:p>
          <a:p>
            <a:pPr algn="ctr"/>
            <a:r>
              <a:rPr lang="en-US" altLang="ko-KR" sz="1000" dirty="0"/>
              <a:t>(</a:t>
            </a:r>
            <a:r>
              <a:rPr lang="en-US" altLang="ko-KR" sz="1000" dirty="0" err="1"/>
              <a:t>Fm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반출입기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128" name="직선 화살표 연결선 127"/>
          <p:cNvCxnSpPr/>
          <p:nvPr/>
        </p:nvCxnSpPr>
        <p:spPr bwMode="auto">
          <a:xfrm flipV="1">
            <a:off x="2897590" y="4873475"/>
            <a:ext cx="5561376" cy="1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560513" y="4718613"/>
            <a:ext cx="12584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반송지시전달</a:t>
            </a:r>
            <a:endParaRPr lang="en-US" altLang="ko-KR" sz="1000" dirty="0" smtClean="0"/>
          </a:p>
          <a:p>
            <a:pPr algn="ctr"/>
            <a:r>
              <a:rPr lang="en-US" altLang="ko-KR" sz="700" dirty="0"/>
              <a:t>(</a:t>
            </a:r>
            <a:r>
              <a:rPr lang="en-US" altLang="ko-KR" sz="700" dirty="0" err="1"/>
              <a:t>Fm</a:t>
            </a:r>
            <a:r>
              <a:rPr lang="en-US" altLang="ko-KR" sz="700" dirty="0"/>
              <a:t> </a:t>
            </a:r>
            <a:r>
              <a:rPr lang="ko-KR" altLang="en-US" sz="700" dirty="0" err="1" smtClean="0"/>
              <a:t>반출입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 Unload Port</a:t>
            </a:r>
            <a:r>
              <a:rPr lang="en-US" altLang="ko-KR" sz="700" dirty="0"/>
              <a:t>)</a:t>
            </a:r>
            <a:endParaRPr lang="ko-KR" altLang="en-US" sz="700" dirty="0"/>
          </a:p>
          <a:p>
            <a:pPr algn="ctr"/>
            <a:endParaRPr lang="ko-KR" altLang="en-US" sz="1000" dirty="0"/>
          </a:p>
        </p:txBody>
      </p:sp>
      <p:cxnSp>
        <p:nvCxnSpPr>
          <p:cNvPr id="130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8609" y="5343623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1809623" y="5949278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60514" y="5229200"/>
            <a:ext cx="12692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반송지시</a:t>
            </a:r>
            <a:endParaRPr lang="en-US" altLang="ko-KR" sz="1000" dirty="0" smtClean="0"/>
          </a:p>
          <a:p>
            <a:pPr algn="ctr"/>
            <a:r>
              <a:rPr lang="en-US" altLang="ko-KR" sz="700" dirty="0" smtClean="0"/>
              <a:t>(</a:t>
            </a:r>
            <a:r>
              <a:rPr lang="en-US" altLang="ko-KR" sz="700" dirty="0" err="1" smtClean="0"/>
              <a:t>Fm</a:t>
            </a:r>
            <a:r>
              <a:rPr lang="en-US" altLang="ko-KR" sz="700" dirty="0" smtClean="0"/>
              <a:t> </a:t>
            </a:r>
            <a:r>
              <a:rPr lang="ko-KR" altLang="en-US" sz="700" dirty="0" err="1" smtClean="0"/>
              <a:t>반출입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 Unload Port)</a:t>
            </a:r>
            <a:endParaRPr lang="ko-KR" altLang="en-US" sz="700" dirty="0"/>
          </a:p>
          <a:p>
            <a:pPr algn="ctr"/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60514" y="5813167"/>
            <a:ext cx="1224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Busy</a:t>
            </a:r>
            <a:endParaRPr lang="ko-KR" alt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60514" y="6122407"/>
            <a:ext cx="1258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Busy  </a:t>
            </a:r>
            <a:r>
              <a:rPr lang="ko-KR" altLang="en-US" sz="1000" dirty="0" smtClean="0"/>
              <a:t>상태보고</a:t>
            </a:r>
            <a:endParaRPr lang="ko-KR" altLang="en-US" sz="1000" dirty="0"/>
          </a:p>
        </p:txBody>
      </p:sp>
      <p:cxnSp>
        <p:nvCxnSpPr>
          <p:cNvPr id="164" name="직선 화살표 연결선 163"/>
          <p:cNvCxnSpPr/>
          <p:nvPr/>
        </p:nvCxnSpPr>
        <p:spPr bwMode="auto">
          <a:xfrm flipH="1">
            <a:off x="5149572" y="4475212"/>
            <a:ext cx="3284907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21699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3.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표준안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3.1.2 </a:t>
            </a:r>
            <a:r>
              <a:rPr lang="en-US" altLang="ko-KR" sz="1200" dirty="0">
                <a:latin typeface="+mn-ea"/>
                <a:ea typeface="+mn-ea"/>
              </a:rPr>
              <a:t>Normal Scenario(</a:t>
            </a:r>
            <a:r>
              <a:rPr lang="ko-KR" altLang="en-US" sz="1200" dirty="0" err="1">
                <a:latin typeface="+mn-ea"/>
                <a:ea typeface="+mn-ea"/>
              </a:rPr>
              <a:t>반출입기</a:t>
            </a:r>
            <a:r>
              <a:rPr lang="en-US" altLang="ko-KR" sz="1200" dirty="0">
                <a:latin typeface="+mn-ea"/>
                <a:ea typeface="+mn-ea"/>
              </a:rPr>
              <a:t>-&gt; Bottle Stocker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en-US" altLang="ko-KR" sz="1200" b="1" dirty="0">
              <a:solidFill>
                <a:srgbClr val="000000"/>
              </a:solidFill>
              <a:latin typeface="+mn-lt"/>
              <a:ea typeface="LG스마트체 Regular" pitchFamily="50" charset="-127"/>
            </a:endParaRP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809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44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>
                <a:ea typeface="LG스마트체 Regular" pitchFamily="50" charset="-127"/>
              </a:rPr>
              <a:t>반출입기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0265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82" name="Rectangle 22">
            <a:extLst>
              <a:ext uri="{FF2B5EF4-FFF2-40B4-BE49-F238E27FC236}">
                <a16:creationId xmlns:a16="http://schemas.microsoft.com/office/drawing/2014/main" xmlns="" id="{A9FB30F0-B531-4A95-8D14-70D023CB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00" y="1268760"/>
            <a:ext cx="763465" cy="2159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Stocker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446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9968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3-1. 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1536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7073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4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608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MR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966" y="150432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7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6501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1" dirty="0" smtClean="0">
                <a:ea typeface="LG스마트체 Regular" pitchFamily="50" charset="-127"/>
              </a:rPr>
              <a:t>Dispatcher</a:t>
            </a:r>
            <a:endParaRPr lang="en-US" altLang="ko-KR" sz="1000" b="1" dirty="0">
              <a:ea typeface="LG스마트체 Regular" pitchFamily="50" charset="-127"/>
            </a:endParaRPr>
          </a:p>
        </p:txBody>
      </p:sp>
      <p:sp>
        <p:nvSpPr>
          <p:cNvPr id="181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531079" y="1249113"/>
            <a:ext cx="764931" cy="237197"/>
            <a:chOff x="8581699" y="2996951"/>
            <a:chExt cx="764931" cy="237197"/>
          </a:xfrm>
        </p:grpSpPr>
        <p:sp>
          <p:nvSpPr>
            <p:cNvPr id="54" name="타원 53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652469" y="3003316"/>
              <a:ext cx="6864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MR CTRL</a:t>
              </a:r>
              <a:endParaRPr lang="ko-KR" altLang="en-US" sz="900" b="1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913271" y="1249113"/>
            <a:ext cx="912429" cy="237197"/>
            <a:chOff x="6897216" y="1247587"/>
            <a:chExt cx="912429" cy="237197"/>
          </a:xfrm>
        </p:grpSpPr>
        <p:sp>
          <p:nvSpPr>
            <p:cNvPr id="57" name="타원 56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97216" y="1253952"/>
              <a:ext cx="9124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ea typeface="LG스마트체 Regular" pitchFamily="50" charset="-127"/>
                </a:rPr>
                <a:t>Stocker </a:t>
              </a:r>
              <a:r>
                <a:rPr lang="en-US" altLang="ko-KR" sz="900" b="1" dirty="0"/>
                <a:t>CTRL</a:t>
              </a:r>
              <a:endParaRPr lang="ko-KR" altLang="en-US" sz="900" b="1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694577" y="1251439"/>
            <a:ext cx="877163" cy="234871"/>
            <a:chOff x="8534465" y="2996951"/>
            <a:chExt cx="877163" cy="234871"/>
          </a:xfrm>
        </p:grpSpPr>
        <p:sp>
          <p:nvSpPr>
            <p:cNvPr id="60" name="타원 59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534465" y="3016378"/>
              <a:ext cx="8771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err="1" smtClean="0"/>
                <a:t>반출입기</a:t>
              </a:r>
              <a:r>
                <a:rPr lang="ko-KR" altLang="en-US" sz="800" b="1" dirty="0" smtClean="0"/>
                <a:t> </a:t>
              </a:r>
              <a:r>
                <a:rPr lang="en-US" altLang="ko-KR" sz="800" b="1" dirty="0" smtClean="0"/>
                <a:t>CTRL</a:t>
              </a:r>
              <a:endParaRPr lang="ko-KR" altLang="en-US" sz="800" b="1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D2D699FE-443F-4354-985F-2F2CF237BEB8}"/>
              </a:ext>
            </a:extLst>
          </p:cNvPr>
          <p:cNvSpPr txBox="1"/>
          <p:nvPr/>
        </p:nvSpPr>
        <p:spPr>
          <a:xfrm>
            <a:off x="1633403" y="3789040"/>
            <a:ext cx="186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800" dirty="0">
              <a:ea typeface="바탕체" panose="02030609000101010101" pitchFamily="17" charset="-127"/>
            </a:endParaRPr>
          </a:p>
          <a:p>
            <a:pPr algn="ctr"/>
            <a:endParaRPr lang="ko-KR" altLang="en-US" sz="800" dirty="0">
              <a:ea typeface="바탕체" panose="02030609000101010101" pitchFamily="17" charset="-127"/>
            </a:endParaRPr>
          </a:p>
        </p:txBody>
      </p:sp>
      <p:cxnSp>
        <p:nvCxnSpPr>
          <p:cNvPr id="63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4028809" y="2132856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 bwMode="auto">
          <a:xfrm flipH="1">
            <a:off x="5136202" y="2339080"/>
            <a:ext cx="3284907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522636" y="2215969"/>
            <a:ext cx="133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Unloading </a:t>
            </a:r>
            <a:r>
              <a:rPr lang="en-US" altLang="ko-KR" sz="900" dirty="0" smtClean="0"/>
              <a:t>Completed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상태 보고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522637" y="2016959"/>
            <a:ext cx="1334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Unloading Completed</a:t>
            </a:r>
            <a:endParaRPr lang="ko-KR" altLang="en-US" sz="900" dirty="0"/>
          </a:p>
        </p:txBody>
      </p:sp>
      <p:cxnSp>
        <p:nvCxnSpPr>
          <p:cNvPr id="69" name="직선 화살표 연결선 68"/>
          <p:cNvCxnSpPr/>
          <p:nvPr/>
        </p:nvCxnSpPr>
        <p:spPr bwMode="auto">
          <a:xfrm>
            <a:off x="2911491" y="2759844"/>
            <a:ext cx="5547475" cy="2222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488504" y="2636733"/>
            <a:ext cx="1368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반송 지시전달</a:t>
            </a:r>
            <a:endParaRPr lang="en-US" altLang="ko-KR" sz="1000" dirty="0" smtClean="0"/>
          </a:p>
          <a:p>
            <a:pPr algn="ctr"/>
            <a:r>
              <a:rPr lang="en-US" altLang="ko-KR" sz="700" dirty="0"/>
              <a:t>(</a:t>
            </a:r>
            <a:r>
              <a:rPr lang="en-US" altLang="ko-KR" sz="700" dirty="0" err="1"/>
              <a:t>Fm</a:t>
            </a:r>
            <a:r>
              <a:rPr lang="en-US" altLang="ko-KR" sz="700" dirty="0"/>
              <a:t> </a:t>
            </a:r>
            <a:r>
              <a:rPr lang="ko-KR" altLang="en-US" sz="700" dirty="0" err="1"/>
              <a:t>반출입기</a:t>
            </a:r>
            <a:r>
              <a:rPr lang="ko-KR" altLang="en-US" sz="700" dirty="0"/>
              <a:t> </a:t>
            </a:r>
            <a:r>
              <a:rPr lang="en-US" altLang="ko-KR" sz="700" dirty="0"/>
              <a:t> Unload Port</a:t>
            </a:r>
            <a:r>
              <a:rPr lang="en-US" altLang="ko-KR" sz="700" dirty="0" smtClean="0"/>
              <a:t>)</a:t>
            </a:r>
          </a:p>
          <a:p>
            <a:pPr algn="ctr"/>
            <a:r>
              <a:rPr lang="en-US" altLang="ko-KR" sz="700" dirty="0"/>
              <a:t>(To Stocker</a:t>
            </a:r>
            <a:r>
              <a:rPr lang="ko-KR" altLang="en-US" sz="700" dirty="0"/>
              <a:t> </a:t>
            </a:r>
            <a:r>
              <a:rPr lang="en-US" altLang="ko-KR" sz="700" dirty="0"/>
              <a:t>Load Port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75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01798" y="3573016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8504" y="3455289"/>
            <a:ext cx="1368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반송 지시</a:t>
            </a:r>
            <a:endParaRPr lang="en-US" altLang="ko-KR" sz="1000" dirty="0" smtClean="0"/>
          </a:p>
          <a:p>
            <a:pPr algn="ctr"/>
            <a:r>
              <a:rPr lang="en-US" altLang="ko-KR" sz="700" dirty="0"/>
              <a:t>(</a:t>
            </a:r>
            <a:r>
              <a:rPr lang="en-US" altLang="ko-KR" sz="700" dirty="0" err="1"/>
              <a:t>Fm</a:t>
            </a:r>
            <a:r>
              <a:rPr lang="en-US" altLang="ko-KR" sz="700" dirty="0"/>
              <a:t> </a:t>
            </a:r>
            <a:r>
              <a:rPr lang="ko-KR" altLang="en-US" sz="700" dirty="0" err="1"/>
              <a:t>반출입기</a:t>
            </a:r>
            <a:r>
              <a:rPr lang="ko-KR" altLang="en-US" sz="700" dirty="0"/>
              <a:t> </a:t>
            </a:r>
            <a:r>
              <a:rPr lang="en-US" altLang="ko-KR" sz="700" dirty="0"/>
              <a:t> Unload Port</a:t>
            </a:r>
            <a:r>
              <a:rPr lang="en-US" altLang="ko-KR" sz="700" dirty="0" smtClean="0"/>
              <a:t>)</a:t>
            </a:r>
          </a:p>
          <a:p>
            <a:pPr algn="ctr"/>
            <a:r>
              <a:rPr lang="en-US" altLang="ko-KR" sz="700" dirty="0"/>
              <a:t>(To Stocker</a:t>
            </a:r>
            <a:r>
              <a:rPr lang="ko-KR" altLang="en-US" sz="700" dirty="0"/>
              <a:t> </a:t>
            </a:r>
            <a:r>
              <a:rPr lang="en-US" altLang="ko-KR" sz="700" dirty="0"/>
              <a:t>Load Port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85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6234952" y="4725144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 bwMode="auto">
          <a:xfrm flipH="1">
            <a:off x="6245333" y="5085184"/>
            <a:ext cx="2188233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522636" y="4809852"/>
            <a:ext cx="133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L</a:t>
            </a:r>
            <a:r>
              <a:rPr lang="en-US" altLang="ko-KR" sz="900" dirty="0" smtClean="0"/>
              <a:t>oading Completed</a:t>
            </a:r>
          </a:p>
          <a:p>
            <a:pPr algn="ctr"/>
            <a:r>
              <a:rPr lang="ko-KR" altLang="en-US" sz="900" dirty="0" smtClean="0"/>
              <a:t>상태 보고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522637" y="4486064"/>
            <a:ext cx="1334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L</a:t>
            </a:r>
            <a:r>
              <a:rPr lang="en-US" altLang="ko-KR" sz="900" dirty="0" smtClean="0"/>
              <a:t>oading Completed</a:t>
            </a:r>
            <a:endParaRPr lang="ko-KR" altLang="en-US" sz="900" dirty="0"/>
          </a:p>
        </p:txBody>
      </p:sp>
      <p:cxnSp>
        <p:nvCxnSpPr>
          <p:cNvPr id="90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4016896" y="5729994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 bwMode="auto">
          <a:xfrm flipH="1">
            <a:off x="5162577" y="6000383"/>
            <a:ext cx="3284907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559655" y="5617989"/>
            <a:ext cx="1259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Request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559275" y="5877272"/>
            <a:ext cx="1259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Unload Request</a:t>
            </a:r>
            <a:endParaRPr lang="ko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3837712" y="1672138"/>
            <a:ext cx="1485011" cy="363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/>
              <a:t>UNLOADING</a:t>
            </a:r>
            <a:endParaRPr lang="ko-KR" altLang="en-US" sz="1400" b="1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6046226" y="4216826"/>
            <a:ext cx="1485011" cy="363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/>
              <a:t>LOADING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7470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3.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표준안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4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ea typeface="+mn-ea"/>
              </a:rPr>
              <a:t>3.2.1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MR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Robot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에서 분석기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Bottle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투입 이동 중 분석기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Power Down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발생한 경우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     </a:t>
            </a:r>
          </a:p>
          <a:p>
            <a:pPr eaLnBrk="1" hangingPunct="1">
              <a:spcBef>
                <a:spcPts val="2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(Alarm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발생 및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Job Cancel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후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Stocker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로 이동 투입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, Job Confirm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후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MR Robot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이동 중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Abnormal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발생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Case)</a:t>
            </a: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809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44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ea typeface="LG스마트체 Regular" pitchFamily="50" charset="-127"/>
              </a:rPr>
              <a:t>분석기</a:t>
            </a:r>
            <a:endParaRPr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0265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82" name="Rectangle 22">
            <a:extLst>
              <a:ext uri="{FF2B5EF4-FFF2-40B4-BE49-F238E27FC236}">
                <a16:creationId xmlns:a16="http://schemas.microsoft.com/office/drawing/2014/main" xmlns="" id="{A9FB30F0-B531-4A95-8D14-70D023CB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00" y="1268760"/>
            <a:ext cx="763465" cy="2159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>
                <a:ea typeface="LG스마트체 Regular" pitchFamily="50" charset="-127"/>
              </a:rPr>
              <a:t>Stocker</a:t>
            </a: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1721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D2D699FE-443F-4354-985F-2F2CF237BEB8}"/>
              </a:ext>
            </a:extLst>
          </p:cNvPr>
          <p:cNvSpPr txBox="1"/>
          <p:nvPr/>
        </p:nvSpPr>
        <p:spPr>
          <a:xfrm>
            <a:off x="1633403" y="3789040"/>
            <a:ext cx="186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800" dirty="0">
              <a:ea typeface="바탕체" panose="02030609000101010101" pitchFamily="17" charset="-127"/>
            </a:endParaRPr>
          </a:p>
          <a:p>
            <a:pPr algn="ctr"/>
            <a:endParaRPr lang="ko-KR" altLang="en-US" sz="800" dirty="0">
              <a:ea typeface="바탕체" panose="02030609000101010101" pitchFamily="17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9968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0485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7073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4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608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MR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6447" y="150432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7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110" y="1268760"/>
            <a:ext cx="828675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1" dirty="0" smtClean="0">
                <a:ea typeface="LG스마트체 Regular" pitchFamily="50" charset="-127"/>
              </a:rPr>
              <a:t>Dispatcher</a:t>
            </a:r>
            <a:endParaRPr lang="en-US" altLang="ko-KR" sz="1000" b="1" dirty="0">
              <a:ea typeface="LG스마트체 Regular" pitchFamily="50" charset="-127"/>
            </a:endParaRPr>
          </a:p>
        </p:txBody>
      </p:sp>
      <p:cxnSp>
        <p:nvCxnSpPr>
          <p:cNvPr id="168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84649" y="3481248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 bwMode="auto">
          <a:xfrm flipH="1" flipV="1">
            <a:off x="8459917" y="3481248"/>
            <a:ext cx="237499" cy="2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81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1286548" y="1672138"/>
            <a:ext cx="2153709" cy="363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/>
              <a:t>MR</a:t>
            </a:r>
            <a:r>
              <a:rPr lang="ko-KR" altLang="en-US" sz="1400" b="1" dirty="0" smtClean="0"/>
              <a:t>이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분석기로 </a:t>
            </a:r>
            <a:r>
              <a:rPr lang="ko-KR" altLang="en-US" sz="1400" b="1" dirty="0" err="1" smtClean="0"/>
              <a:t>이동中</a:t>
            </a:r>
            <a:endParaRPr lang="ko-KR" altLang="en-US" sz="1400" b="1" dirty="0"/>
          </a:p>
        </p:txBody>
      </p:sp>
      <p:grpSp>
        <p:nvGrpSpPr>
          <p:cNvPr id="54" name="그룹 53"/>
          <p:cNvGrpSpPr/>
          <p:nvPr/>
        </p:nvGrpSpPr>
        <p:grpSpPr>
          <a:xfrm>
            <a:off x="2537884" y="1247587"/>
            <a:ext cx="764931" cy="237197"/>
            <a:chOff x="8581699" y="2996951"/>
            <a:chExt cx="764931" cy="237197"/>
          </a:xfrm>
        </p:grpSpPr>
        <p:sp>
          <p:nvSpPr>
            <p:cNvPr id="55" name="타원 54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652469" y="3003316"/>
              <a:ext cx="6864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MR CTRL</a:t>
              </a:r>
              <a:endParaRPr lang="ko-KR" altLang="en-US" sz="900" b="1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897216" y="1247587"/>
            <a:ext cx="912429" cy="237197"/>
            <a:chOff x="6897216" y="1247587"/>
            <a:chExt cx="912429" cy="237197"/>
          </a:xfrm>
        </p:grpSpPr>
        <p:sp>
          <p:nvSpPr>
            <p:cNvPr id="58" name="타원 57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97216" y="1253952"/>
              <a:ext cx="9124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ea typeface="LG스마트체 Regular" pitchFamily="50" charset="-127"/>
                </a:rPr>
                <a:t>Stocker </a:t>
              </a:r>
              <a:r>
                <a:rPr lang="en-US" altLang="ko-KR" sz="900" b="1" dirty="0"/>
                <a:t>CTRL</a:t>
              </a:r>
              <a:endParaRPr lang="ko-KR" altLang="en-US" sz="900" b="1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715179" y="1247587"/>
            <a:ext cx="846707" cy="237197"/>
            <a:chOff x="8548262" y="2996951"/>
            <a:chExt cx="846707" cy="237197"/>
          </a:xfrm>
        </p:grpSpPr>
        <p:sp>
          <p:nvSpPr>
            <p:cNvPr id="61" name="타원 60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548262" y="3003316"/>
              <a:ext cx="8467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>
                  <a:ea typeface="LG스마트체 Regular" pitchFamily="50" charset="-127"/>
                </a:rPr>
                <a:t>분석기</a:t>
              </a:r>
              <a:r>
                <a:rPr lang="en-US" altLang="ko-KR" sz="900" b="1" dirty="0"/>
                <a:t> CTRL</a:t>
              </a:r>
              <a:endParaRPr lang="ko-KR" altLang="en-US" sz="9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381719" y="2079816"/>
            <a:ext cx="1265108" cy="413080"/>
            <a:chOff x="5513548" y="2079816"/>
            <a:chExt cx="1265108" cy="413080"/>
          </a:xfrm>
        </p:grpSpPr>
        <p:sp>
          <p:nvSpPr>
            <p:cNvPr id="53" name="폭발: 8pt 48">
              <a:extLst>
                <a:ext uri="{FF2B5EF4-FFF2-40B4-BE49-F238E27FC236}">
                  <a16:creationId xmlns:a16="http://schemas.microsoft.com/office/drawing/2014/main" xmlns="" id="{9E8B9FA0-B4A4-48D5-AEF4-4ADD547C0B90}"/>
                </a:ext>
              </a:extLst>
            </p:cNvPr>
            <p:cNvSpPr/>
            <p:nvPr/>
          </p:nvSpPr>
          <p:spPr>
            <a:xfrm>
              <a:off x="5513548" y="2079816"/>
              <a:ext cx="1265108" cy="413080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29405" y="2159727"/>
              <a:ext cx="8338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Status </a:t>
              </a:r>
              <a:r>
                <a:rPr lang="ko-KR" altLang="en-US" sz="800" b="1" dirty="0" err="1" smtClean="0">
                  <a:solidFill>
                    <a:schemeClr val="bg1"/>
                  </a:solidFill>
                </a:rPr>
                <a:t>미신호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4454742" y="2490266"/>
            <a:ext cx="1364387" cy="2428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Status </a:t>
            </a:r>
            <a:r>
              <a:rPr lang="ko-KR" altLang="en-US" sz="1000" b="1" dirty="0" err="1" smtClean="0"/>
              <a:t>미신호</a:t>
            </a:r>
            <a:r>
              <a:rPr lang="ko-KR" altLang="en-US" sz="1000" b="1" dirty="0" smtClean="0"/>
              <a:t> 감지</a:t>
            </a:r>
            <a:endParaRPr lang="ko-KR" altLang="en-US" sz="1000" b="1" dirty="0"/>
          </a:p>
        </p:txBody>
      </p:sp>
      <p:cxnSp>
        <p:nvCxnSpPr>
          <p:cNvPr id="64" name="직선 화살표 연결선 63"/>
          <p:cNvCxnSpPr/>
          <p:nvPr/>
        </p:nvCxnSpPr>
        <p:spPr bwMode="auto">
          <a:xfrm flipH="1">
            <a:off x="5138532" y="2924944"/>
            <a:ext cx="3328864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65" name="직선 화살표 연결선 64"/>
          <p:cNvCxnSpPr/>
          <p:nvPr/>
        </p:nvCxnSpPr>
        <p:spPr bwMode="auto">
          <a:xfrm>
            <a:off x="2920349" y="3212976"/>
            <a:ext cx="5546098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559655" y="3044148"/>
            <a:ext cx="124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</a:rPr>
              <a:t>Pause and  Initialize </a:t>
            </a:r>
            <a:r>
              <a:rPr lang="ko-KR" altLang="en-US" sz="900" dirty="0" smtClean="0">
                <a:latin typeface="+mn-ea"/>
              </a:rPr>
              <a:t>지시</a:t>
            </a:r>
            <a:endParaRPr lang="en-US" altLang="ko-KR" sz="900" dirty="0"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4932" y="2843644"/>
            <a:ext cx="1242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Status </a:t>
            </a:r>
            <a:r>
              <a:rPr lang="ko-KR" altLang="en-US" sz="900" dirty="0" err="1" smtClean="0"/>
              <a:t>미신호</a:t>
            </a:r>
            <a:r>
              <a:rPr lang="ko-KR" altLang="en-US" sz="900" dirty="0" smtClean="0"/>
              <a:t> 보고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564932" y="3365832"/>
            <a:ext cx="1242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</a:rPr>
              <a:t>Pause and  </a:t>
            </a:r>
            <a:r>
              <a:rPr lang="en-US" altLang="ko-KR" sz="900" dirty="0">
                <a:latin typeface="+mn-ea"/>
              </a:rPr>
              <a:t>Initialize</a:t>
            </a:r>
          </a:p>
        </p:txBody>
      </p:sp>
      <p:grpSp>
        <p:nvGrpSpPr>
          <p:cNvPr id="75" name="그룹 9"/>
          <p:cNvGrpSpPr/>
          <p:nvPr/>
        </p:nvGrpSpPr>
        <p:grpSpPr>
          <a:xfrm>
            <a:off x="8648036" y="3168031"/>
            <a:ext cx="985484" cy="558617"/>
            <a:chOff x="8040708" y="4389728"/>
            <a:chExt cx="2353880" cy="1152852"/>
          </a:xfrm>
        </p:grpSpPr>
        <p:sp>
          <p:nvSpPr>
            <p:cNvPr id="83" name="TextBox 42"/>
            <p:cNvSpPr txBox="1">
              <a:spLocks noChangeArrowheads="1"/>
            </p:cNvSpPr>
            <p:nvPr/>
          </p:nvSpPr>
          <p:spPr bwMode="auto">
            <a:xfrm>
              <a:off x="8040708" y="5097955"/>
              <a:ext cx="2353880" cy="44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800" b="1" dirty="0">
                  <a:solidFill>
                    <a:srgbClr val="0000CC"/>
                  </a:solidFill>
                  <a:latin typeface="+mn-ea"/>
                </a:rPr>
                <a:t>Monitoring</a:t>
              </a:r>
              <a:r>
                <a:rPr lang="ko-KR" altLang="en-US" sz="800" b="1" dirty="0">
                  <a:solidFill>
                    <a:srgbClr val="0000CC"/>
                  </a:solidFill>
                  <a:latin typeface="+mn-ea"/>
                </a:rPr>
                <a:t> </a:t>
              </a:r>
              <a:r>
                <a:rPr lang="en-US" altLang="ko-KR" sz="800" b="1" dirty="0">
                  <a:solidFill>
                    <a:srgbClr val="0000CC"/>
                  </a:solidFill>
                  <a:latin typeface="+mn-ea"/>
                </a:rPr>
                <a:t>PC</a:t>
              </a:r>
            </a:p>
          </p:txBody>
        </p:sp>
        <p:grpSp>
          <p:nvGrpSpPr>
            <p:cNvPr id="85" name="그룹 3"/>
            <p:cNvGrpSpPr/>
            <p:nvPr/>
          </p:nvGrpSpPr>
          <p:grpSpPr>
            <a:xfrm>
              <a:off x="8643411" y="4389728"/>
              <a:ext cx="972852" cy="659213"/>
              <a:chOff x="7675951" y="2778991"/>
              <a:chExt cx="1525521" cy="1082057"/>
            </a:xfrm>
          </p:grpSpPr>
          <p:sp>
            <p:nvSpPr>
              <p:cNvPr id="86" name="Rectangle 98"/>
              <p:cNvSpPr>
                <a:spLocks noChangeArrowheads="1"/>
              </p:cNvSpPr>
              <p:nvPr/>
            </p:nvSpPr>
            <p:spPr bwMode="auto">
              <a:xfrm>
                <a:off x="8987101" y="3272141"/>
                <a:ext cx="199415" cy="526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 </a:t>
                </a:r>
                <a:endParaRPr lang="en-US" altLang="ko-KR" sz="12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88" name="Group 99"/>
              <p:cNvGrpSpPr/>
              <p:nvPr/>
            </p:nvGrpSpPr>
            <p:grpSpPr bwMode="auto">
              <a:xfrm>
                <a:off x="7730790" y="3454080"/>
                <a:ext cx="1405872" cy="349514"/>
                <a:chOff x="2921" y="2654"/>
                <a:chExt cx="244" cy="85"/>
              </a:xfrm>
            </p:grpSpPr>
            <p:sp>
              <p:nvSpPr>
                <p:cNvPr id="105" name="Rectangle 100"/>
                <p:cNvSpPr>
                  <a:spLocks noChangeArrowheads="1"/>
                </p:cNvSpPr>
                <p:nvPr/>
              </p:nvSpPr>
              <p:spPr bwMode="auto">
                <a:xfrm>
                  <a:off x="2921" y="2654"/>
                  <a:ext cx="244" cy="85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06" name="Rectangle 101"/>
                <p:cNvSpPr>
                  <a:spLocks noChangeArrowheads="1"/>
                </p:cNvSpPr>
                <p:nvPr/>
              </p:nvSpPr>
              <p:spPr bwMode="auto">
                <a:xfrm>
                  <a:off x="3055" y="2668"/>
                  <a:ext cx="86" cy="40"/>
                </a:xfrm>
                <a:prstGeom prst="rect">
                  <a:avLst/>
                </a:prstGeom>
                <a:solidFill>
                  <a:srgbClr val="808080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89" name="Group 102"/>
              <p:cNvGrpSpPr/>
              <p:nvPr/>
            </p:nvGrpSpPr>
            <p:grpSpPr bwMode="auto">
              <a:xfrm>
                <a:off x="7675951" y="3640806"/>
                <a:ext cx="1525521" cy="220242"/>
                <a:chOff x="2911" y="2700"/>
                <a:chExt cx="265" cy="53"/>
              </a:xfrm>
            </p:grpSpPr>
            <p:sp>
              <p:nvSpPr>
                <p:cNvPr id="102" name="Freeform 103"/>
                <p:cNvSpPr/>
                <p:nvPr/>
              </p:nvSpPr>
              <p:spPr bwMode="auto">
                <a:xfrm>
                  <a:off x="2911" y="2700"/>
                  <a:ext cx="265" cy="53"/>
                </a:xfrm>
                <a:custGeom>
                  <a:avLst/>
                  <a:gdLst>
                    <a:gd name="T0" fmla="*/ 0 w 2381"/>
                    <a:gd name="T1" fmla="*/ 0 h 424"/>
                    <a:gd name="T2" fmla="*/ 0 w 2381"/>
                    <a:gd name="T3" fmla="*/ 0 h 424"/>
                    <a:gd name="T4" fmla="*/ 0 w 2381"/>
                    <a:gd name="T5" fmla="*/ 0 h 424"/>
                    <a:gd name="T6" fmla="*/ 0 w 2381"/>
                    <a:gd name="T7" fmla="*/ 0 h 424"/>
                    <a:gd name="T8" fmla="*/ 0 w 2381"/>
                    <a:gd name="T9" fmla="*/ 0 h 424"/>
                    <a:gd name="T10" fmla="*/ 0 w 2381"/>
                    <a:gd name="T11" fmla="*/ 0 h 424"/>
                    <a:gd name="T12" fmla="*/ 0 w 2381"/>
                    <a:gd name="T13" fmla="*/ 0 h 424"/>
                    <a:gd name="T14" fmla="*/ 0 w 2381"/>
                    <a:gd name="T15" fmla="*/ 0 h 424"/>
                    <a:gd name="T16" fmla="*/ 0 w 2381"/>
                    <a:gd name="T17" fmla="*/ 0 h 424"/>
                    <a:gd name="T18" fmla="*/ 0 w 2381"/>
                    <a:gd name="T19" fmla="*/ 0 h 424"/>
                    <a:gd name="T20" fmla="*/ 0 w 2381"/>
                    <a:gd name="T21" fmla="*/ 0 h 4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381"/>
                    <a:gd name="T34" fmla="*/ 0 h 424"/>
                    <a:gd name="T35" fmla="*/ 2381 w 2381"/>
                    <a:gd name="T36" fmla="*/ 424 h 42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381" h="424">
                      <a:moveTo>
                        <a:pt x="297" y="0"/>
                      </a:moveTo>
                      <a:lnTo>
                        <a:pt x="2091" y="0"/>
                      </a:lnTo>
                      <a:lnTo>
                        <a:pt x="2375" y="383"/>
                      </a:lnTo>
                      <a:lnTo>
                        <a:pt x="2381" y="400"/>
                      </a:lnTo>
                      <a:lnTo>
                        <a:pt x="2370" y="417"/>
                      </a:lnTo>
                      <a:lnTo>
                        <a:pt x="2352" y="424"/>
                      </a:lnTo>
                      <a:lnTo>
                        <a:pt x="34" y="424"/>
                      </a:lnTo>
                      <a:lnTo>
                        <a:pt x="13" y="413"/>
                      </a:lnTo>
                      <a:lnTo>
                        <a:pt x="0" y="396"/>
                      </a:lnTo>
                      <a:lnTo>
                        <a:pt x="5" y="374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03" name="Freeform 104"/>
                <p:cNvSpPr/>
                <p:nvPr/>
              </p:nvSpPr>
              <p:spPr bwMode="auto">
                <a:xfrm>
                  <a:off x="2926" y="2712"/>
                  <a:ext cx="175" cy="33"/>
                </a:xfrm>
                <a:custGeom>
                  <a:avLst/>
                  <a:gdLst>
                    <a:gd name="T0" fmla="*/ 0 w 1581"/>
                    <a:gd name="T1" fmla="*/ 0 h 270"/>
                    <a:gd name="T2" fmla="*/ 0 w 1581"/>
                    <a:gd name="T3" fmla="*/ 0 h 270"/>
                    <a:gd name="T4" fmla="*/ 0 w 1581"/>
                    <a:gd name="T5" fmla="*/ 0 h 270"/>
                    <a:gd name="T6" fmla="*/ 0 w 1581"/>
                    <a:gd name="T7" fmla="*/ 0 h 270"/>
                    <a:gd name="T8" fmla="*/ 0 w 1581"/>
                    <a:gd name="T9" fmla="*/ 0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1"/>
                    <a:gd name="T16" fmla="*/ 0 h 270"/>
                    <a:gd name="T17" fmla="*/ 1581 w 1581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1" h="270">
                      <a:moveTo>
                        <a:pt x="213" y="0"/>
                      </a:moveTo>
                      <a:lnTo>
                        <a:pt x="1508" y="0"/>
                      </a:lnTo>
                      <a:lnTo>
                        <a:pt x="1581" y="270"/>
                      </a:lnTo>
                      <a:lnTo>
                        <a:pt x="0" y="270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04" name="Freeform 105"/>
                <p:cNvSpPr/>
                <p:nvPr/>
              </p:nvSpPr>
              <p:spPr bwMode="auto">
                <a:xfrm>
                  <a:off x="3107" y="2712"/>
                  <a:ext cx="53" cy="33"/>
                </a:xfrm>
                <a:custGeom>
                  <a:avLst/>
                  <a:gdLst>
                    <a:gd name="T0" fmla="*/ 0 w 479"/>
                    <a:gd name="T1" fmla="*/ 0 h 270"/>
                    <a:gd name="T2" fmla="*/ 0 w 479"/>
                    <a:gd name="T3" fmla="*/ 0 h 270"/>
                    <a:gd name="T4" fmla="*/ 0 w 479"/>
                    <a:gd name="T5" fmla="*/ 0 h 270"/>
                    <a:gd name="T6" fmla="*/ 0 w 479"/>
                    <a:gd name="T7" fmla="*/ 0 h 270"/>
                    <a:gd name="T8" fmla="*/ 0 w 479"/>
                    <a:gd name="T9" fmla="*/ 0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9"/>
                    <a:gd name="T16" fmla="*/ 0 h 270"/>
                    <a:gd name="T17" fmla="*/ 479 w 479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9" h="270">
                      <a:moveTo>
                        <a:pt x="0" y="0"/>
                      </a:moveTo>
                      <a:lnTo>
                        <a:pt x="282" y="0"/>
                      </a:lnTo>
                      <a:lnTo>
                        <a:pt x="479" y="270"/>
                      </a:lnTo>
                      <a:lnTo>
                        <a:pt x="89" y="2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90" name="Group 106"/>
              <p:cNvGrpSpPr/>
              <p:nvPr/>
            </p:nvGrpSpPr>
            <p:grpSpPr bwMode="auto">
              <a:xfrm>
                <a:off x="7920234" y="2778991"/>
                <a:ext cx="1026985" cy="670301"/>
                <a:chOff x="2954" y="2489"/>
                <a:chExt cx="178" cy="164"/>
              </a:xfrm>
            </p:grpSpPr>
            <p:sp>
              <p:nvSpPr>
                <p:cNvPr id="95" name="Rectangle 107"/>
                <p:cNvSpPr>
                  <a:spLocks noChangeArrowheads="1"/>
                </p:cNvSpPr>
                <p:nvPr/>
              </p:nvSpPr>
              <p:spPr bwMode="auto">
                <a:xfrm>
                  <a:off x="2954" y="2489"/>
                  <a:ext cx="178" cy="164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96" name="Rectangle 108"/>
                <p:cNvSpPr>
                  <a:spLocks noChangeArrowheads="1"/>
                </p:cNvSpPr>
                <p:nvPr/>
              </p:nvSpPr>
              <p:spPr bwMode="auto">
                <a:xfrm>
                  <a:off x="2966" y="2502"/>
                  <a:ext cx="155" cy="140"/>
                </a:xfrm>
                <a:prstGeom prst="rect">
                  <a:avLst/>
                </a:prstGeom>
                <a:solidFill>
                  <a:srgbClr val="1050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97" name="Rectangle 109"/>
                <p:cNvSpPr>
                  <a:spLocks noChangeArrowheads="1"/>
                </p:cNvSpPr>
                <p:nvPr/>
              </p:nvSpPr>
              <p:spPr bwMode="auto">
                <a:xfrm>
                  <a:off x="3097" y="2502"/>
                  <a:ext cx="23" cy="140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98" name="Rectangle 110"/>
                <p:cNvSpPr>
                  <a:spLocks noChangeArrowheads="1"/>
                </p:cNvSpPr>
                <p:nvPr/>
              </p:nvSpPr>
              <p:spPr bwMode="auto">
                <a:xfrm>
                  <a:off x="3102" y="2509"/>
                  <a:ext cx="12" cy="12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99" name="Oval 111"/>
                <p:cNvSpPr>
                  <a:spLocks noChangeArrowheads="1"/>
                </p:cNvSpPr>
                <p:nvPr/>
              </p:nvSpPr>
              <p:spPr bwMode="auto">
                <a:xfrm>
                  <a:off x="3109" y="2569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00" name="Oval 112"/>
                <p:cNvSpPr>
                  <a:spLocks noChangeArrowheads="1"/>
                </p:cNvSpPr>
                <p:nvPr/>
              </p:nvSpPr>
              <p:spPr bwMode="auto">
                <a:xfrm>
                  <a:off x="3103" y="2594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01" name="Oval 113"/>
                <p:cNvSpPr>
                  <a:spLocks noChangeArrowheads="1"/>
                </p:cNvSpPr>
                <p:nvPr/>
              </p:nvSpPr>
              <p:spPr bwMode="auto">
                <a:xfrm>
                  <a:off x="3103" y="261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91" name="그룹 1"/>
              <p:cNvGrpSpPr/>
              <p:nvPr/>
            </p:nvGrpSpPr>
            <p:grpSpPr>
              <a:xfrm>
                <a:off x="7865182" y="2845676"/>
                <a:ext cx="973884" cy="520581"/>
                <a:chOff x="2574141" y="4201671"/>
                <a:chExt cx="2651439" cy="1785468"/>
              </a:xfrm>
            </p:grpSpPr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xmlns="" id="{57F7B0F0-976D-4416-A07C-3FE30B2EC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792760" y="4201671"/>
                  <a:ext cx="2170870" cy="1785468"/>
                </a:xfrm>
                <a:prstGeom prst="rect">
                  <a:avLst/>
                </a:prstGeom>
              </p:spPr>
            </p:pic>
            <p:sp>
              <p:nvSpPr>
                <p:cNvPr id="93" name="폭발: 8pt 48">
                  <a:extLst>
                    <a:ext uri="{FF2B5EF4-FFF2-40B4-BE49-F238E27FC236}">
                      <a16:creationId xmlns:a16="http://schemas.microsoft.com/office/drawing/2014/main" xmlns="" id="{9E8B9FA0-B4A4-48D5-AEF4-4ADD547C0B90}"/>
                    </a:ext>
                  </a:extLst>
                </p:cNvPr>
                <p:cNvSpPr/>
                <p:nvPr/>
              </p:nvSpPr>
              <p:spPr>
                <a:xfrm>
                  <a:off x="2574141" y="4373524"/>
                  <a:ext cx="2651439" cy="1219766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solidFill>
                        <a:schemeClr val="bg1"/>
                      </a:solidFill>
                    </a:rPr>
                    <a:t>ALARM 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</a:rPr>
                    <a:t>발생</a:t>
                  </a:r>
                  <a:endParaRPr lang="en-US" altLang="ko-KR" sz="8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cxnSp>
        <p:nvCxnSpPr>
          <p:cNvPr id="107" name="직선 화살표 연결선 106"/>
          <p:cNvCxnSpPr/>
          <p:nvPr/>
        </p:nvCxnSpPr>
        <p:spPr bwMode="auto">
          <a:xfrm flipH="1" flipV="1">
            <a:off x="8452711" y="3866331"/>
            <a:ext cx="237499" cy="2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8769424" y="3744916"/>
            <a:ext cx="786215" cy="2428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Alarm Report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cxnSp>
        <p:nvCxnSpPr>
          <p:cNvPr id="109" name="직선 화살표 연결선 108"/>
          <p:cNvCxnSpPr/>
          <p:nvPr/>
        </p:nvCxnSpPr>
        <p:spPr bwMode="auto">
          <a:xfrm>
            <a:off x="2920349" y="4118638"/>
            <a:ext cx="5547047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553781" y="3987750"/>
            <a:ext cx="1242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Job Cancel</a:t>
            </a:r>
            <a:endParaRPr lang="en-US" altLang="ko-KR" sz="1000" dirty="0">
              <a:latin typeface="+mn-ea"/>
            </a:endParaRPr>
          </a:p>
        </p:txBody>
      </p:sp>
      <p:cxnSp>
        <p:nvCxnSpPr>
          <p:cNvPr id="111" name="직선 화살표 연결선 110"/>
          <p:cNvCxnSpPr/>
          <p:nvPr/>
        </p:nvCxnSpPr>
        <p:spPr bwMode="auto">
          <a:xfrm>
            <a:off x="2938638" y="5970945"/>
            <a:ext cx="5521278" cy="2222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553793" y="5752415"/>
            <a:ext cx="12634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반송 지시</a:t>
            </a:r>
            <a:endParaRPr lang="en-US" altLang="ko-KR" sz="1000" b="1" dirty="0"/>
          </a:p>
          <a:p>
            <a:pPr algn="ctr"/>
            <a:r>
              <a:rPr lang="en-US" altLang="ko-KR" sz="700" dirty="0" smtClean="0"/>
              <a:t>(</a:t>
            </a:r>
            <a:r>
              <a:rPr lang="en-US" altLang="ko-KR" sz="700" dirty="0"/>
              <a:t>To Stocker</a:t>
            </a:r>
            <a:r>
              <a:rPr lang="ko-KR" altLang="en-US" sz="700" dirty="0"/>
              <a:t> </a:t>
            </a:r>
            <a:r>
              <a:rPr lang="en-US" altLang="ko-KR" sz="700" dirty="0"/>
              <a:t>Load Port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113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1825291" y="4382386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64932" y="4266972"/>
            <a:ext cx="1242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Initialize Comp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9655" y="6125951"/>
            <a:ext cx="12656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반송 지시 전달</a:t>
            </a:r>
            <a:endParaRPr lang="en-US" altLang="ko-KR" sz="1000" b="1" dirty="0" smtClean="0"/>
          </a:p>
          <a:p>
            <a:pPr algn="ctr"/>
            <a:r>
              <a:rPr lang="en-US" altLang="ko-KR" sz="700" dirty="0" smtClean="0"/>
              <a:t>(</a:t>
            </a:r>
            <a:r>
              <a:rPr lang="en-US" altLang="ko-KR" sz="700" dirty="0"/>
              <a:t>To Stocker</a:t>
            </a:r>
            <a:r>
              <a:rPr lang="ko-KR" altLang="en-US" sz="700" dirty="0"/>
              <a:t> </a:t>
            </a:r>
            <a:r>
              <a:rPr lang="en-US" altLang="ko-KR" sz="700" dirty="0"/>
              <a:t>Load Port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116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95922" y="6263870"/>
            <a:ext cx="1102323" cy="1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6249144" y="4693412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 bwMode="auto">
          <a:xfrm flipH="1">
            <a:off x="7369968" y="4915723"/>
            <a:ext cx="1088999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560512" y="4573905"/>
            <a:ext cx="1258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Load </a:t>
            </a:r>
            <a:r>
              <a:rPr lang="en-US" altLang="ko-KR" sz="1000" dirty="0"/>
              <a:t>Request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60512" y="4777988"/>
            <a:ext cx="125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</a:t>
            </a:r>
            <a:r>
              <a:rPr lang="en-US" altLang="ko-KR" sz="1000" dirty="0" smtClean="0"/>
              <a:t>oad Request</a:t>
            </a:r>
          </a:p>
          <a:p>
            <a:pPr algn="ctr"/>
            <a:r>
              <a:rPr lang="en-US" altLang="ko-KR" sz="800" dirty="0"/>
              <a:t>(</a:t>
            </a:r>
            <a:r>
              <a:rPr lang="en-US" altLang="ko-KR" sz="800" dirty="0" err="1"/>
              <a:t>Fm</a:t>
            </a:r>
            <a:r>
              <a:rPr lang="en-US" altLang="ko-KR" sz="800" dirty="0"/>
              <a:t> </a:t>
            </a:r>
            <a:r>
              <a:rPr lang="ko-KR" altLang="en-US" sz="800" dirty="0" err="1"/>
              <a:t>반출입설비</a:t>
            </a:r>
            <a:r>
              <a:rPr lang="ko-KR" altLang="en-US" sz="800" dirty="0"/>
              <a:t> </a:t>
            </a:r>
            <a:r>
              <a:rPr lang="en-US" altLang="ko-KR" sz="800" dirty="0"/>
              <a:t>OR DB)</a:t>
            </a:r>
            <a:endParaRPr lang="ko-KR" altLang="en-US" sz="800" dirty="0"/>
          </a:p>
          <a:p>
            <a:pPr algn="ctr"/>
            <a:endParaRPr lang="ko-KR" altLang="en-US" sz="10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1876249" y="5060983"/>
            <a:ext cx="3310063" cy="7266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100" dirty="0" smtClean="0"/>
              <a:t>반송가능 여부 확인 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MR Robot </a:t>
            </a:r>
            <a:r>
              <a:rPr lang="ko-KR" altLang="en-US" sz="1100" dirty="0" smtClean="0"/>
              <a:t>상태 </a:t>
            </a:r>
            <a:r>
              <a:rPr lang="en-US" altLang="ko-KR" sz="1100" dirty="0" smtClean="0"/>
              <a:t>: Idle(Ok)</a:t>
            </a:r>
          </a:p>
          <a:p>
            <a:r>
              <a:rPr lang="en-US" altLang="ko-KR" sz="1100" dirty="0" smtClean="0"/>
              <a:t>- To </a:t>
            </a:r>
            <a:r>
              <a:rPr lang="ko-KR" altLang="en-US" sz="1100" dirty="0"/>
              <a:t>상태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Load Request</a:t>
            </a:r>
            <a:endParaRPr lang="ko-KR" altLang="en-US" sz="1100" dirty="0"/>
          </a:p>
        </p:txBody>
      </p:sp>
      <p:sp>
        <p:nvSpPr>
          <p:cNvPr id="129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3-2. Abnormal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994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3.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표준안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3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428215" y="692696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ea typeface="+mn-ea"/>
              </a:rPr>
              <a:t>3.2.2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MR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Robot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에서 분석기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Bottle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투입 이동 중 분석기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Power Down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발생한 경우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xmlns="" id="{A164A400-3853-41E9-BF53-F7467E24D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93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xmlns="" id="{89AF943F-F94E-4CBC-B02B-E3282D6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512" y="1201440"/>
            <a:ext cx="0" cy="5328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4" name="Line 12">
            <a:extLst>
              <a:ext uri="{FF2B5EF4-FFF2-40B4-BE49-F238E27FC236}">
                <a16:creationId xmlns:a16="http://schemas.microsoft.com/office/drawing/2014/main" xmlns="" id="{09740C84-0483-4E20-BD60-287C16634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1" y="1556792"/>
            <a:ext cx="900185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Line 14">
            <a:extLst>
              <a:ext uri="{FF2B5EF4-FFF2-40B4-BE49-F238E27FC236}">
                <a16:creationId xmlns:a16="http://schemas.microsoft.com/office/drawing/2014/main" xmlns="" id="{C1A91B6A-E938-4FFD-9FAF-B88424F1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1196752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809" y="149674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79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44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ea typeface="LG스마트체 Regular" pitchFamily="50" charset="-127"/>
              </a:rPr>
              <a:t>분석기</a:t>
            </a:r>
            <a:endParaRPr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0265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82" name="Rectangle 22">
            <a:extLst>
              <a:ext uri="{FF2B5EF4-FFF2-40B4-BE49-F238E27FC236}">
                <a16:creationId xmlns:a16="http://schemas.microsoft.com/office/drawing/2014/main" xmlns="" id="{A9FB30F0-B531-4A95-8D14-70D023CB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00" y="1268760"/>
            <a:ext cx="763465" cy="2159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ea typeface="LG스마트체 Regular" pitchFamily="50" charset="-127"/>
              </a:rPr>
              <a:t>Stocker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xmlns="" id="{C190CE67-D0E1-4122-94EB-F92BE8E9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1721" y="1359081"/>
            <a:ext cx="0" cy="5167313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A998ED02-D0E7-4E37-9C3A-AD99655A2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9968" y="1484784"/>
            <a:ext cx="0" cy="5040000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68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0485" y="1483116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3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7073" y="1482532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4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608" y="1268760"/>
            <a:ext cx="764931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ea typeface="LG스마트체 Regular" pitchFamily="50" charset="-127"/>
              </a:rPr>
              <a:t>MR</a:t>
            </a:r>
            <a:endParaRPr kumimoji="0" lang="en-US" altLang="ko-KR" sz="1000" b="1" dirty="0">
              <a:ea typeface="LG스마트체 Regular" pitchFamily="50" charset="-127"/>
            </a:endParaRPr>
          </a:p>
        </p:txBody>
      </p:sp>
      <p:sp>
        <p:nvSpPr>
          <p:cNvPr id="136" name="Line 18">
            <a:extLst>
              <a:ext uri="{FF2B5EF4-FFF2-40B4-BE49-F238E27FC236}">
                <a16:creationId xmlns:a16="http://schemas.microsoft.com/office/drawing/2014/main" xmlns="" id="{7169117E-4FBC-4643-B66A-76B46D633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9916" y="1504324"/>
            <a:ext cx="0" cy="5042228"/>
          </a:xfrm>
          <a:prstGeom prst="line">
            <a:avLst/>
          </a:prstGeom>
          <a:solidFill>
            <a:srgbClr val="CC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a typeface="LG스마트체 Regular" pitchFamily="50" charset="-127"/>
            </a:endParaRPr>
          </a:p>
        </p:txBody>
      </p:sp>
      <p:sp>
        <p:nvSpPr>
          <p:cNvPr id="137" name="Rectangle 22">
            <a:extLst>
              <a:ext uri="{FF2B5EF4-FFF2-40B4-BE49-F238E27FC236}">
                <a16:creationId xmlns:a16="http://schemas.microsoft.com/office/drawing/2014/main" xmlns="" id="{ABD218DE-F90C-46F8-851D-4065CD3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048" y="1268760"/>
            <a:ext cx="828675" cy="21067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1" dirty="0" smtClean="0">
                <a:ea typeface="LG스마트체 Regular" pitchFamily="50" charset="-127"/>
              </a:rPr>
              <a:t>Dispatcher</a:t>
            </a:r>
            <a:endParaRPr lang="en-US" altLang="ko-KR" sz="1000" b="1" dirty="0">
              <a:ea typeface="LG스마트체 Regular" pitchFamily="50" charset="-127"/>
            </a:endParaRPr>
          </a:p>
        </p:txBody>
      </p:sp>
      <p:sp>
        <p:nvSpPr>
          <p:cNvPr id="181" name="Line 13">
            <a:extLst>
              <a:ext uri="{FF2B5EF4-FFF2-40B4-BE49-F238E27FC236}">
                <a16:creationId xmlns:a16="http://schemas.microsoft.com/office/drawing/2014/main" xmlns="" id="{111A9013-85CB-4A03-97BF-AF3BD5A13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55" y="6531156"/>
            <a:ext cx="900185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36000" rIns="36000" bIns="36000" anchor="ctr"/>
          <a:lstStyle/>
          <a:p>
            <a:endParaRPr lang="ko-KR" altLang="en-US"/>
          </a:p>
        </p:txBody>
      </p:sp>
      <p:cxnSp>
        <p:nvCxnSpPr>
          <p:cNvPr id="121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6234952" y="2996616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 bwMode="auto">
          <a:xfrm flipH="1">
            <a:off x="7373280" y="3328309"/>
            <a:ext cx="1060287" cy="0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522636" y="3124985"/>
            <a:ext cx="133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L</a:t>
            </a:r>
            <a:r>
              <a:rPr lang="en-US" altLang="ko-KR" sz="900" dirty="0" smtClean="0"/>
              <a:t>oading Completed</a:t>
            </a:r>
          </a:p>
          <a:p>
            <a:pPr algn="ctr"/>
            <a:r>
              <a:rPr lang="ko-KR" altLang="en-US" sz="900" dirty="0" smtClean="0"/>
              <a:t>상태 보고</a:t>
            </a:r>
            <a:endParaRPr lang="ko-KR" altLang="en-US" sz="9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22637" y="2801197"/>
            <a:ext cx="1334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L</a:t>
            </a:r>
            <a:r>
              <a:rPr lang="en-US" altLang="ko-KR" sz="900" dirty="0" smtClean="0"/>
              <a:t>oading Completed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6046226" y="2417618"/>
            <a:ext cx="1485011" cy="363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/>
              <a:t>LOADING</a:t>
            </a:r>
            <a:endParaRPr lang="ko-KR" altLang="en-US" sz="1400" b="1" dirty="0"/>
          </a:p>
        </p:txBody>
      </p:sp>
      <p:cxnSp>
        <p:nvCxnSpPr>
          <p:cNvPr id="127" name="직선 화살표 연결선 126"/>
          <p:cNvCxnSpPr/>
          <p:nvPr/>
        </p:nvCxnSpPr>
        <p:spPr bwMode="auto">
          <a:xfrm flipH="1">
            <a:off x="2917183" y="3925153"/>
            <a:ext cx="5517297" cy="8205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128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1809623" y="3637119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60514" y="3501008"/>
            <a:ext cx="1224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IDLE 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60514" y="3810248"/>
            <a:ext cx="1258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IDLE  </a:t>
            </a:r>
            <a:r>
              <a:rPr lang="ko-KR" altLang="en-US" sz="1000" dirty="0" smtClean="0"/>
              <a:t>상태보고</a:t>
            </a:r>
            <a:endParaRPr lang="ko-KR" altLang="en-US" sz="1000" dirty="0"/>
          </a:p>
        </p:txBody>
      </p:sp>
      <p:cxnSp>
        <p:nvCxnSpPr>
          <p:cNvPr id="131" name="직선 화살표 연결선 130"/>
          <p:cNvCxnSpPr/>
          <p:nvPr/>
        </p:nvCxnSpPr>
        <p:spPr bwMode="auto">
          <a:xfrm flipH="1">
            <a:off x="2917183" y="2196961"/>
            <a:ext cx="5517297" cy="8205"/>
          </a:xfrm>
          <a:prstGeom prst="straightConnector1">
            <a:avLst/>
          </a:prstGeom>
          <a:solidFill>
            <a:srgbClr val="EAEAEA"/>
          </a:solidFill>
          <a:ln w="12700" cap="flat" cmpd="sng" algn="ctr">
            <a:solidFill>
              <a:srgbClr val="7030A0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132" name="연결선: 꺾임 46">
            <a:extLst>
              <a:ext uri="{FF2B5EF4-FFF2-40B4-BE49-F238E27FC236}">
                <a16:creationId xmlns:a16="http://schemas.microsoft.com/office/drawing/2014/main" xmlns="" id="{3CC13356-E30A-4C08-A82C-206781FEEA73}"/>
              </a:ext>
            </a:extLst>
          </p:cNvPr>
          <p:cNvCxnSpPr>
            <a:cxnSpLocks/>
          </p:cNvCxnSpPr>
          <p:nvPr/>
        </p:nvCxnSpPr>
        <p:spPr>
          <a:xfrm>
            <a:off x="1809623" y="1908927"/>
            <a:ext cx="1107560" cy="2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60514" y="1772816"/>
            <a:ext cx="1224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Busy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60514" y="2082056"/>
            <a:ext cx="1258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Busy  </a:t>
            </a:r>
            <a:r>
              <a:rPr lang="ko-KR" altLang="en-US" sz="1000" dirty="0" smtClean="0"/>
              <a:t>상태보고</a:t>
            </a:r>
            <a:endParaRPr lang="ko-KR" altLang="en-US" sz="1000" dirty="0"/>
          </a:p>
        </p:txBody>
      </p:sp>
      <p:sp>
        <p:nvSpPr>
          <p:cNvPr id="140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3-2. Abnormal Scenario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531079" y="1247587"/>
            <a:ext cx="764931" cy="237197"/>
            <a:chOff x="8581699" y="2996951"/>
            <a:chExt cx="764931" cy="237197"/>
          </a:xfrm>
        </p:grpSpPr>
        <p:sp>
          <p:nvSpPr>
            <p:cNvPr id="48" name="타원 47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652469" y="3003316"/>
              <a:ext cx="6864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MR CTRL</a:t>
              </a:r>
              <a:endParaRPr lang="ko-KR" altLang="en-US" sz="900" b="1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913271" y="1247587"/>
            <a:ext cx="912429" cy="237197"/>
            <a:chOff x="6897216" y="1247587"/>
            <a:chExt cx="912429" cy="237197"/>
          </a:xfrm>
        </p:grpSpPr>
        <p:sp>
          <p:nvSpPr>
            <p:cNvPr id="51" name="타원 50"/>
            <p:cNvSpPr/>
            <p:nvPr/>
          </p:nvSpPr>
          <p:spPr>
            <a:xfrm>
              <a:off x="6966579" y="1247587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7216" y="1253952"/>
              <a:ext cx="9124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ea typeface="LG스마트체 Regular" pitchFamily="50" charset="-127"/>
                </a:rPr>
                <a:t>Stocker </a:t>
              </a:r>
              <a:r>
                <a:rPr lang="en-US" altLang="ko-KR" sz="900" b="1" dirty="0"/>
                <a:t>CTRL</a:t>
              </a:r>
              <a:endParaRPr lang="ko-KR" altLang="en-US" sz="900" b="1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708374" y="1247587"/>
            <a:ext cx="846707" cy="237197"/>
            <a:chOff x="8548262" y="2996951"/>
            <a:chExt cx="846707" cy="237197"/>
          </a:xfrm>
        </p:grpSpPr>
        <p:sp>
          <p:nvSpPr>
            <p:cNvPr id="63" name="타원 62"/>
            <p:cNvSpPr/>
            <p:nvPr/>
          </p:nvSpPr>
          <p:spPr>
            <a:xfrm>
              <a:off x="8581699" y="2996951"/>
              <a:ext cx="764931" cy="232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dist="35560" dir="2700000" algn="ctr" rotWithShape="0">
                <a:schemeClr val="tx1">
                  <a:lumMod val="50000"/>
                  <a:lumOff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ko-KR" sz="700" b="1" dirty="0">
                <a:solidFill>
                  <a:prstClr val="black"/>
                </a:solidFill>
                <a:ea typeface="LG스마트체 Regular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48262" y="3003316"/>
              <a:ext cx="8467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>
                  <a:ea typeface="LG스마트체 Regular" pitchFamily="50" charset="-127"/>
                </a:rPr>
                <a:t>분석기</a:t>
              </a:r>
              <a:r>
                <a:rPr lang="en-US" altLang="ko-KR" sz="900" b="1" dirty="0"/>
                <a:t> CTRL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4680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직사각형 254"/>
          <p:cNvSpPr/>
          <p:nvPr/>
        </p:nvSpPr>
        <p:spPr>
          <a:xfrm>
            <a:off x="4196833" y="3153055"/>
            <a:ext cx="1044199" cy="1249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xmlns="" id="{C3F14B60-347B-4227-8AAA-D93380EDD444}"/>
              </a:ext>
            </a:extLst>
          </p:cNvPr>
          <p:cNvSpPr/>
          <p:nvPr/>
        </p:nvSpPr>
        <p:spPr>
          <a:xfrm>
            <a:off x="4275137" y="3250561"/>
            <a:ext cx="896103" cy="8777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/>
          </a:p>
        </p:txBody>
      </p:sp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  <a:sym typeface="+mn-ea"/>
              </a:rPr>
              <a:t>3.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sym typeface="+mn-ea"/>
              </a:rPr>
              <a:t>운영 시나리오 표준안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68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3-3. Abnormal Case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예시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1" name="텍스트 개체 틀 67">
            <a:extLst>
              <a:ext uri="{FF2B5EF4-FFF2-40B4-BE49-F238E27FC236}">
                <a16:creationId xmlns:a16="http://schemas.microsoft.com/office/drawing/2014/main" xmlns="" id="{AB188FFF-EA55-496F-9509-ECB92FED87A5}"/>
              </a:ext>
            </a:extLst>
          </p:cNvPr>
          <p:cNvSpPr txBox="1">
            <a:spLocks/>
          </p:cNvSpPr>
          <p:nvPr/>
        </p:nvSpPr>
        <p:spPr bwMode="auto">
          <a:xfrm>
            <a:off x="128464" y="764704"/>
            <a:ext cx="8773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3.3.1 </a:t>
            </a:r>
            <a:r>
              <a:rPr lang="en-US" altLang="ko-KR" sz="1200" dirty="0">
                <a:solidFill>
                  <a:srgbClr val="000000"/>
                </a:solidFill>
                <a:latin typeface="+mn-lt"/>
                <a:ea typeface="LG스마트체 Regular" pitchFamily="50" charset="-127"/>
              </a:rPr>
              <a:t>Abn</a:t>
            </a:r>
            <a:r>
              <a:rPr lang="en-US" altLang="ko-KR" sz="1200" dirty="0">
                <a:latin typeface="+mn-ea"/>
                <a:ea typeface="+mn-ea"/>
              </a:rPr>
              <a:t>ormal Scenario(MR Robot-&gt; </a:t>
            </a:r>
            <a:r>
              <a:rPr lang="ko-KR" altLang="en-US" sz="1200" dirty="0">
                <a:latin typeface="+mn-ea"/>
                <a:ea typeface="+mn-ea"/>
              </a:rPr>
              <a:t>분석기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  <a:r>
              <a:rPr lang="ko-KR" altLang="en-US" sz="1200" dirty="0">
                <a:latin typeface="+mn-ea"/>
                <a:ea typeface="+mn-ea"/>
              </a:rPr>
              <a:t>정상 투입 이동 중 분석기 </a:t>
            </a:r>
            <a:r>
              <a:rPr lang="en-US" altLang="ko-KR" sz="1200" dirty="0">
                <a:latin typeface="+mn-ea"/>
                <a:ea typeface="+mn-ea"/>
              </a:rPr>
              <a:t>Status </a:t>
            </a:r>
            <a:r>
              <a:rPr lang="ko-KR" altLang="en-US" sz="1200" dirty="0">
                <a:latin typeface="+mn-ea"/>
                <a:ea typeface="+mn-ea"/>
              </a:rPr>
              <a:t>신호 </a:t>
            </a:r>
            <a:r>
              <a:rPr lang="en-US" altLang="ko-KR" sz="1200" dirty="0">
                <a:latin typeface="+mn-ea"/>
                <a:ea typeface="+mn-ea"/>
              </a:rPr>
              <a:t>OFF </a:t>
            </a:r>
            <a:r>
              <a:rPr lang="ko-KR" altLang="en-US" sz="1200" dirty="0">
                <a:latin typeface="+mn-ea"/>
                <a:ea typeface="+mn-ea"/>
              </a:rPr>
              <a:t>발생시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31" name="그림 23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4464681" y="3345243"/>
            <a:ext cx="522732" cy="705787"/>
          </a:xfrm>
          <a:prstGeom prst="rect">
            <a:avLst/>
          </a:prstGeom>
        </p:spPr>
      </p:pic>
      <p:sp>
        <p:nvSpPr>
          <p:cNvPr id="236" name="TextBox 16"/>
          <p:cNvSpPr txBox="1"/>
          <p:nvPr/>
        </p:nvSpPr>
        <p:spPr>
          <a:xfrm>
            <a:off x="4302254" y="4156278"/>
            <a:ext cx="851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분석기 </a:t>
            </a:r>
            <a:r>
              <a:rPr lang="en-US" altLang="ko-K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 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2" name="그림 23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899905" y="3202092"/>
            <a:ext cx="750785" cy="851900"/>
          </a:xfrm>
          <a:prstGeom prst="rect">
            <a:avLst/>
          </a:prstGeom>
        </p:spPr>
      </p:pic>
      <p:sp>
        <p:nvSpPr>
          <p:cNvPr id="237" name="TextBox 16"/>
          <p:cNvSpPr txBox="1"/>
          <p:nvPr/>
        </p:nvSpPr>
        <p:spPr>
          <a:xfrm>
            <a:off x="6897216" y="3974867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Stocker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7" name="오른쪽 화살표 246"/>
          <p:cNvSpPr/>
          <p:nvPr/>
        </p:nvSpPr>
        <p:spPr>
          <a:xfrm>
            <a:off x="2216696" y="3403229"/>
            <a:ext cx="251488" cy="589814"/>
          </a:xfrm>
          <a:prstGeom prst="rightArrow">
            <a:avLst>
              <a:gd name="adj1" fmla="val 64278"/>
              <a:gd name="adj2" fmla="val 4881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50" name="그림 2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0592" y="3182102"/>
            <a:ext cx="576064" cy="986789"/>
          </a:xfrm>
          <a:prstGeom prst="rect">
            <a:avLst/>
          </a:prstGeom>
        </p:spPr>
      </p:pic>
      <p:grpSp>
        <p:nvGrpSpPr>
          <p:cNvPr id="12" name="그룹 9"/>
          <p:cNvGrpSpPr/>
          <p:nvPr/>
        </p:nvGrpSpPr>
        <p:grpSpPr>
          <a:xfrm>
            <a:off x="6321152" y="1196750"/>
            <a:ext cx="1216593" cy="792088"/>
            <a:chOff x="7991975" y="4051311"/>
            <a:chExt cx="2201235" cy="997630"/>
          </a:xfrm>
        </p:grpSpPr>
        <p:sp>
          <p:nvSpPr>
            <p:cNvPr id="183" name="TextBox 42"/>
            <p:cNvSpPr txBox="1">
              <a:spLocks noChangeArrowheads="1"/>
            </p:cNvSpPr>
            <p:nvPr/>
          </p:nvSpPr>
          <p:spPr bwMode="auto">
            <a:xfrm>
              <a:off x="7991975" y="4051311"/>
              <a:ext cx="2201235" cy="290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900" b="1" dirty="0">
                  <a:solidFill>
                    <a:srgbClr val="0000CC"/>
                  </a:solidFill>
                  <a:latin typeface="+mn-ea"/>
                </a:rPr>
                <a:t>Monitoring</a:t>
              </a:r>
              <a:r>
                <a:rPr lang="ko-KR" altLang="en-US" sz="900" b="1" dirty="0">
                  <a:solidFill>
                    <a:srgbClr val="0000CC"/>
                  </a:solidFill>
                  <a:latin typeface="+mn-ea"/>
                </a:rPr>
                <a:t> </a:t>
              </a:r>
              <a:r>
                <a:rPr lang="en-US" altLang="ko-KR" sz="900" b="1" dirty="0">
                  <a:solidFill>
                    <a:srgbClr val="0000CC"/>
                  </a:solidFill>
                  <a:latin typeface="+mn-ea"/>
                </a:rPr>
                <a:t>PC</a:t>
              </a:r>
            </a:p>
          </p:txBody>
        </p:sp>
        <p:grpSp>
          <p:nvGrpSpPr>
            <p:cNvPr id="13" name="그룹 3"/>
            <p:cNvGrpSpPr/>
            <p:nvPr/>
          </p:nvGrpSpPr>
          <p:grpSpPr>
            <a:xfrm>
              <a:off x="8643411" y="4389728"/>
              <a:ext cx="972852" cy="659213"/>
              <a:chOff x="7675951" y="2778991"/>
              <a:chExt cx="1525521" cy="1082057"/>
            </a:xfrm>
          </p:grpSpPr>
          <p:sp>
            <p:nvSpPr>
              <p:cNvPr id="142" name="Rectangle 98"/>
              <p:cNvSpPr>
                <a:spLocks noChangeArrowheads="1"/>
              </p:cNvSpPr>
              <p:nvPr/>
            </p:nvSpPr>
            <p:spPr bwMode="auto">
              <a:xfrm>
                <a:off x="8987101" y="3272141"/>
                <a:ext cx="199415" cy="526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 </a:t>
                </a:r>
                <a:endParaRPr lang="en-US" altLang="ko-KR" sz="12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14" name="Group 99"/>
              <p:cNvGrpSpPr/>
              <p:nvPr/>
            </p:nvGrpSpPr>
            <p:grpSpPr bwMode="auto">
              <a:xfrm>
                <a:off x="7730790" y="3454080"/>
                <a:ext cx="1405872" cy="349514"/>
                <a:chOff x="2921" y="2654"/>
                <a:chExt cx="244" cy="85"/>
              </a:xfrm>
            </p:grpSpPr>
            <p:sp>
              <p:nvSpPr>
                <p:cNvPr id="156" name="Rectangle 100"/>
                <p:cNvSpPr>
                  <a:spLocks noChangeArrowheads="1"/>
                </p:cNvSpPr>
                <p:nvPr/>
              </p:nvSpPr>
              <p:spPr bwMode="auto">
                <a:xfrm>
                  <a:off x="2921" y="2654"/>
                  <a:ext cx="244" cy="85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57" name="Rectangle 101"/>
                <p:cNvSpPr>
                  <a:spLocks noChangeArrowheads="1"/>
                </p:cNvSpPr>
                <p:nvPr/>
              </p:nvSpPr>
              <p:spPr bwMode="auto">
                <a:xfrm>
                  <a:off x="3055" y="2668"/>
                  <a:ext cx="86" cy="40"/>
                </a:xfrm>
                <a:prstGeom prst="rect">
                  <a:avLst/>
                </a:prstGeom>
                <a:solidFill>
                  <a:srgbClr val="808080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5" name="Group 102"/>
              <p:cNvGrpSpPr/>
              <p:nvPr/>
            </p:nvGrpSpPr>
            <p:grpSpPr bwMode="auto">
              <a:xfrm>
                <a:off x="7675951" y="3640806"/>
                <a:ext cx="1525521" cy="220242"/>
                <a:chOff x="2911" y="2700"/>
                <a:chExt cx="265" cy="53"/>
              </a:xfrm>
            </p:grpSpPr>
            <p:sp>
              <p:nvSpPr>
                <p:cNvPr id="153" name="Freeform 103"/>
                <p:cNvSpPr/>
                <p:nvPr/>
              </p:nvSpPr>
              <p:spPr bwMode="auto">
                <a:xfrm>
                  <a:off x="2911" y="2700"/>
                  <a:ext cx="265" cy="53"/>
                </a:xfrm>
                <a:custGeom>
                  <a:avLst/>
                  <a:gdLst>
                    <a:gd name="T0" fmla="*/ 0 w 2381"/>
                    <a:gd name="T1" fmla="*/ 0 h 424"/>
                    <a:gd name="T2" fmla="*/ 0 w 2381"/>
                    <a:gd name="T3" fmla="*/ 0 h 424"/>
                    <a:gd name="T4" fmla="*/ 0 w 2381"/>
                    <a:gd name="T5" fmla="*/ 0 h 424"/>
                    <a:gd name="T6" fmla="*/ 0 w 2381"/>
                    <a:gd name="T7" fmla="*/ 0 h 424"/>
                    <a:gd name="T8" fmla="*/ 0 w 2381"/>
                    <a:gd name="T9" fmla="*/ 0 h 424"/>
                    <a:gd name="T10" fmla="*/ 0 w 2381"/>
                    <a:gd name="T11" fmla="*/ 0 h 424"/>
                    <a:gd name="T12" fmla="*/ 0 w 2381"/>
                    <a:gd name="T13" fmla="*/ 0 h 424"/>
                    <a:gd name="T14" fmla="*/ 0 w 2381"/>
                    <a:gd name="T15" fmla="*/ 0 h 424"/>
                    <a:gd name="T16" fmla="*/ 0 w 2381"/>
                    <a:gd name="T17" fmla="*/ 0 h 424"/>
                    <a:gd name="T18" fmla="*/ 0 w 2381"/>
                    <a:gd name="T19" fmla="*/ 0 h 424"/>
                    <a:gd name="T20" fmla="*/ 0 w 2381"/>
                    <a:gd name="T21" fmla="*/ 0 h 4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381"/>
                    <a:gd name="T34" fmla="*/ 0 h 424"/>
                    <a:gd name="T35" fmla="*/ 2381 w 2381"/>
                    <a:gd name="T36" fmla="*/ 424 h 42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381" h="424">
                      <a:moveTo>
                        <a:pt x="297" y="0"/>
                      </a:moveTo>
                      <a:lnTo>
                        <a:pt x="2091" y="0"/>
                      </a:lnTo>
                      <a:lnTo>
                        <a:pt x="2375" y="383"/>
                      </a:lnTo>
                      <a:lnTo>
                        <a:pt x="2381" y="400"/>
                      </a:lnTo>
                      <a:lnTo>
                        <a:pt x="2370" y="417"/>
                      </a:lnTo>
                      <a:lnTo>
                        <a:pt x="2352" y="424"/>
                      </a:lnTo>
                      <a:lnTo>
                        <a:pt x="34" y="424"/>
                      </a:lnTo>
                      <a:lnTo>
                        <a:pt x="13" y="413"/>
                      </a:lnTo>
                      <a:lnTo>
                        <a:pt x="0" y="396"/>
                      </a:lnTo>
                      <a:lnTo>
                        <a:pt x="5" y="374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54" name="Freeform 104"/>
                <p:cNvSpPr/>
                <p:nvPr/>
              </p:nvSpPr>
              <p:spPr bwMode="auto">
                <a:xfrm>
                  <a:off x="2926" y="2712"/>
                  <a:ext cx="175" cy="33"/>
                </a:xfrm>
                <a:custGeom>
                  <a:avLst/>
                  <a:gdLst>
                    <a:gd name="T0" fmla="*/ 0 w 1581"/>
                    <a:gd name="T1" fmla="*/ 0 h 270"/>
                    <a:gd name="T2" fmla="*/ 0 w 1581"/>
                    <a:gd name="T3" fmla="*/ 0 h 270"/>
                    <a:gd name="T4" fmla="*/ 0 w 1581"/>
                    <a:gd name="T5" fmla="*/ 0 h 270"/>
                    <a:gd name="T6" fmla="*/ 0 w 1581"/>
                    <a:gd name="T7" fmla="*/ 0 h 270"/>
                    <a:gd name="T8" fmla="*/ 0 w 1581"/>
                    <a:gd name="T9" fmla="*/ 0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1"/>
                    <a:gd name="T16" fmla="*/ 0 h 270"/>
                    <a:gd name="T17" fmla="*/ 1581 w 1581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1" h="270">
                      <a:moveTo>
                        <a:pt x="213" y="0"/>
                      </a:moveTo>
                      <a:lnTo>
                        <a:pt x="1508" y="0"/>
                      </a:lnTo>
                      <a:lnTo>
                        <a:pt x="1581" y="270"/>
                      </a:lnTo>
                      <a:lnTo>
                        <a:pt x="0" y="270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55" name="Freeform 105"/>
                <p:cNvSpPr/>
                <p:nvPr/>
              </p:nvSpPr>
              <p:spPr bwMode="auto">
                <a:xfrm>
                  <a:off x="3107" y="2712"/>
                  <a:ext cx="53" cy="33"/>
                </a:xfrm>
                <a:custGeom>
                  <a:avLst/>
                  <a:gdLst>
                    <a:gd name="T0" fmla="*/ 0 w 479"/>
                    <a:gd name="T1" fmla="*/ 0 h 270"/>
                    <a:gd name="T2" fmla="*/ 0 w 479"/>
                    <a:gd name="T3" fmla="*/ 0 h 270"/>
                    <a:gd name="T4" fmla="*/ 0 w 479"/>
                    <a:gd name="T5" fmla="*/ 0 h 270"/>
                    <a:gd name="T6" fmla="*/ 0 w 479"/>
                    <a:gd name="T7" fmla="*/ 0 h 270"/>
                    <a:gd name="T8" fmla="*/ 0 w 479"/>
                    <a:gd name="T9" fmla="*/ 0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9"/>
                    <a:gd name="T16" fmla="*/ 0 h 270"/>
                    <a:gd name="T17" fmla="*/ 479 w 479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9" h="270">
                      <a:moveTo>
                        <a:pt x="0" y="0"/>
                      </a:moveTo>
                      <a:lnTo>
                        <a:pt x="282" y="0"/>
                      </a:lnTo>
                      <a:lnTo>
                        <a:pt x="479" y="270"/>
                      </a:lnTo>
                      <a:lnTo>
                        <a:pt x="89" y="2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6" name="Group 106"/>
              <p:cNvGrpSpPr/>
              <p:nvPr/>
            </p:nvGrpSpPr>
            <p:grpSpPr bwMode="auto">
              <a:xfrm>
                <a:off x="7920234" y="2778991"/>
                <a:ext cx="1026985" cy="670301"/>
                <a:chOff x="2954" y="2489"/>
                <a:chExt cx="178" cy="164"/>
              </a:xfrm>
            </p:grpSpPr>
            <p:sp>
              <p:nvSpPr>
                <p:cNvPr id="146" name="Rectangle 107"/>
                <p:cNvSpPr>
                  <a:spLocks noChangeArrowheads="1"/>
                </p:cNvSpPr>
                <p:nvPr/>
              </p:nvSpPr>
              <p:spPr bwMode="auto">
                <a:xfrm>
                  <a:off x="2954" y="2489"/>
                  <a:ext cx="178" cy="164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47" name="Rectangle 108"/>
                <p:cNvSpPr>
                  <a:spLocks noChangeArrowheads="1"/>
                </p:cNvSpPr>
                <p:nvPr/>
              </p:nvSpPr>
              <p:spPr bwMode="auto">
                <a:xfrm>
                  <a:off x="2966" y="2502"/>
                  <a:ext cx="155" cy="140"/>
                </a:xfrm>
                <a:prstGeom prst="rect">
                  <a:avLst/>
                </a:prstGeom>
                <a:solidFill>
                  <a:srgbClr val="1050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48" name="Rectangle 109"/>
                <p:cNvSpPr>
                  <a:spLocks noChangeArrowheads="1"/>
                </p:cNvSpPr>
                <p:nvPr/>
              </p:nvSpPr>
              <p:spPr bwMode="auto">
                <a:xfrm>
                  <a:off x="3097" y="2502"/>
                  <a:ext cx="23" cy="140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49" name="Rectangle 110"/>
                <p:cNvSpPr>
                  <a:spLocks noChangeArrowheads="1"/>
                </p:cNvSpPr>
                <p:nvPr/>
              </p:nvSpPr>
              <p:spPr bwMode="auto">
                <a:xfrm>
                  <a:off x="3102" y="2509"/>
                  <a:ext cx="12" cy="12"/>
                </a:xfrm>
                <a:prstGeom prst="rect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50" name="Oval 111"/>
                <p:cNvSpPr>
                  <a:spLocks noChangeArrowheads="1"/>
                </p:cNvSpPr>
                <p:nvPr/>
              </p:nvSpPr>
              <p:spPr bwMode="auto">
                <a:xfrm>
                  <a:off x="3109" y="2569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51" name="Oval 112"/>
                <p:cNvSpPr>
                  <a:spLocks noChangeArrowheads="1"/>
                </p:cNvSpPr>
                <p:nvPr/>
              </p:nvSpPr>
              <p:spPr bwMode="auto">
                <a:xfrm>
                  <a:off x="3103" y="2594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52" name="Oval 113"/>
                <p:cNvSpPr>
                  <a:spLocks noChangeArrowheads="1"/>
                </p:cNvSpPr>
                <p:nvPr/>
              </p:nvSpPr>
              <p:spPr bwMode="auto">
                <a:xfrm>
                  <a:off x="3103" y="2618"/>
                  <a:ext cx="10" cy="11"/>
                </a:xfrm>
                <a:prstGeom prst="ellipse">
                  <a:avLst/>
                </a:prstGeom>
                <a:solidFill>
                  <a:srgbClr val="FFF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7" name="그룹 1"/>
              <p:cNvGrpSpPr/>
              <p:nvPr/>
            </p:nvGrpSpPr>
            <p:grpSpPr>
              <a:xfrm>
                <a:off x="7865182" y="2845676"/>
                <a:ext cx="973884" cy="520581"/>
                <a:chOff x="2574141" y="4201671"/>
                <a:chExt cx="2651439" cy="1785468"/>
              </a:xfrm>
            </p:grpSpPr>
            <p:pic>
              <p:nvPicPr>
                <p:cNvPr id="178" name="그림 177">
                  <a:extLst>
                    <a:ext uri="{FF2B5EF4-FFF2-40B4-BE49-F238E27FC236}">
                      <a16:creationId xmlns:a16="http://schemas.microsoft.com/office/drawing/2014/main" xmlns="" id="{57F7B0F0-976D-4416-A07C-3FE30B2EC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792760" y="4201671"/>
                  <a:ext cx="2170870" cy="1785468"/>
                </a:xfrm>
                <a:prstGeom prst="rect">
                  <a:avLst/>
                </a:prstGeom>
              </p:spPr>
            </p:pic>
            <p:sp>
              <p:nvSpPr>
                <p:cNvPr id="179" name="폭발: 8pt 48">
                  <a:extLst>
                    <a:ext uri="{FF2B5EF4-FFF2-40B4-BE49-F238E27FC236}">
                      <a16:creationId xmlns:a16="http://schemas.microsoft.com/office/drawing/2014/main" xmlns="" id="{9E8B9FA0-B4A4-48D5-AEF4-4ADD547C0B90}"/>
                    </a:ext>
                  </a:extLst>
                </p:cNvPr>
                <p:cNvSpPr/>
                <p:nvPr/>
              </p:nvSpPr>
              <p:spPr>
                <a:xfrm>
                  <a:off x="2574141" y="4373524"/>
                  <a:ext cx="2651439" cy="1219766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ko-KR" sz="8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80" name="오른쪽 화살표 179"/>
          <p:cNvSpPr/>
          <p:nvPr/>
        </p:nvSpPr>
        <p:spPr>
          <a:xfrm rot="16200000" flipH="1">
            <a:off x="4512539" y="2461168"/>
            <a:ext cx="401712" cy="663513"/>
          </a:xfrm>
          <a:prstGeom prst="rightArrow">
            <a:avLst>
              <a:gd name="adj1" fmla="val 62703"/>
              <a:gd name="adj2" fmla="val 5132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42"/>
          <p:cNvSpPr txBox="1">
            <a:spLocks noChangeArrowheads="1"/>
          </p:cNvSpPr>
          <p:nvPr/>
        </p:nvSpPr>
        <p:spPr bwMode="auto">
          <a:xfrm>
            <a:off x="5076926" y="2519318"/>
            <a:ext cx="15322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sz="1050" dirty="0">
                <a:latin typeface="+mn-ea"/>
                <a:ea typeface="+mn-ea"/>
              </a:rPr>
              <a:t>Status </a:t>
            </a:r>
            <a:r>
              <a:rPr lang="en-US" altLang="ko-KR" sz="1050" dirty="0">
                <a:latin typeface="+mn-ea"/>
              </a:rPr>
              <a:t>Off</a:t>
            </a:r>
            <a:r>
              <a:rPr lang="ko-KR" altLang="en-US" sz="1050" dirty="0">
                <a:latin typeface="+mn-ea"/>
              </a:rPr>
              <a:t> 신호 송신</a:t>
            </a:r>
            <a:endParaRPr lang="en-US" altLang="ko-KR" sz="1050" dirty="0">
              <a:latin typeface="+mn-ea"/>
              <a:ea typeface="+mn-ea"/>
            </a:endParaRPr>
          </a:p>
        </p:txBody>
      </p:sp>
      <p:sp>
        <p:nvSpPr>
          <p:cNvPr id="5" name="갈매기형 수장 4"/>
          <p:cNvSpPr/>
          <p:nvPr/>
        </p:nvSpPr>
        <p:spPr>
          <a:xfrm>
            <a:off x="2460768" y="3450529"/>
            <a:ext cx="220101" cy="495214"/>
          </a:xfrm>
          <a:prstGeom prst="chevron">
            <a:avLst>
              <a:gd name="adj" fmla="val 2920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1" name="갈매기형 수장 200"/>
          <p:cNvSpPr/>
          <p:nvPr/>
        </p:nvSpPr>
        <p:spPr>
          <a:xfrm>
            <a:off x="2744723" y="3457603"/>
            <a:ext cx="220101" cy="495214"/>
          </a:xfrm>
          <a:prstGeom prst="chevron">
            <a:avLst>
              <a:gd name="adj" fmla="val 2920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1352600" y="2592070"/>
            <a:ext cx="289407" cy="630488"/>
          </a:xfrm>
          <a:prstGeom prst="downArrow">
            <a:avLst>
              <a:gd name="adj1" fmla="val 50000"/>
              <a:gd name="adj2" fmla="val 532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아래쪽 화살표 201"/>
          <p:cNvSpPr/>
          <p:nvPr/>
        </p:nvSpPr>
        <p:spPr>
          <a:xfrm>
            <a:off x="3020997" y="2592069"/>
            <a:ext cx="289407" cy="637702"/>
          </a:xfrm>
          <a:prstGeom prst="downArrow">
            <a:avLst>
              <a:gd name="adj1" fmla="val 50000"/>
              <a:gd name="adj2" fmla="val 532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오른쪽 화살표 220"/>
          <p:cNvSpPr/>
          <p:nvPr/>
        </p:nvSpPr>
        <p:spPr>
          <a:xfrm>
            <a:off x="3023693" y="3383923"/>
            <a:ext cx="773314" cy="660154"/>
          </a:xfrm>
          <a:prstGeom prst="rightArrow">
            <a:avLst>
              <a:gd name="adj1" fmla="val 64278"/>
              <a:gd name="adj2" fmla="val 48816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2" name="TextBox 42"/>
          <p:cNvSpPr txBox="1">
            <a:spLocks noChangeArrowheads="1"/>
          </p:cNvSpPr>
          <p:nvPr/>
        </p:nvSpPr>
        <p:spPr bwMode="auto">
          <a:xfrm>
            <a:off x="1352600" y="2566065"/>
            <a:ext cx="14802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ko-KR" sz="1050" dirty="0">
                <a:latin typeface="+mn-ea"/>
              </a:rPr>
              <a:t>Pause, Initialize</a:t>
            </a:r>
          </a:p>
          <a:p>
            <a:pPr algn="r" eaLnBrk="1" hangingPunct="1"/>
            <a:r>
              <a:rPr lang="en-US" altLang="ko-KR" sz="1050" dirty="0">
                <a:latin typeface="+mn-ea"/>
                <a:ea typeface="+mn-ea"/>
              </a:rPr>
              <a:t>And Job Cancel</a:t>
            </a:r>
          </a:p>
        </p:txBody>
      </p:sp>
      <p:sp>
        <p:nvSpPr>
          <p:cNvPr id="223" name="TextBox 42"/>
          <p:cNvSpPr txBox="1">
            <a:spLocks noChangeArrowheads="1"/>
          </p:cNvSpPr>
          <p:nvPr/>
        </p:nvSpPr>
        <p:spPr bwMode="auto">
          <a:xfrm>
            <a:off x="3359330" y="2528853"/>
            <a:ext cx="108961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sz="1050" dirty="0">
                <a:latin typeface="+mn-ea"/>
              </a:rPr>
              <a:t>MR to STK Job Confirm </a:t>
            </a:r>
            <a:endParaRPr lang="en-US" altLang="ko-KR" sz="1050" dirty="0">
              <a:latin typeface="+mn-ea"/>
              <a:ea typeface="+mn-ea"/>
            </a:endParaRPr>
          </a:p>
        </p:txBody>
      </p:sp>
      <p:sp>
        <p:nvSpPr>
          <p:cNvPr id="8" name="위로 구부러진 화살표 7"/>
          <p:cNvSpPr/>
          <p:nvPr/>
        </p:nvSpPr>
        <p:spPr>
          <a:xfrm>
            <a:off x="2720752" y="4257045"/>
            <a:ext cx="4557758" cy="720080"/>
          </a:xfrm>
          <a:prstGeom prst="curvedUpArrow">
            <a:avLst>
              <a:gd name="adj1" fmla="val 36157"/>
              <a:gd name="adj2" fmla="val 50000"/>
              <a:gd name="adj3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2" name="그룹 22"/>
          <p:cNvGrpSpPr/>
          <p:nvPr/>
        </p:nvGrpSpPr>
        <p:grpSpPr>
          <a:xfrm>
            <a:off x="2432720" y="1403235"/>
            <a:ext cx="674820" cy="369621"/>
            <a:chOff x="2144688" y="1124744"/>
            <a:chExt cx="674820" cy="369621"/>
          </a:xfrm>
        </p:grpSpPr>
        <p:sp>
          <p:nvSpPr>
            <p:cNvPr id="277" name="순서도: 연결자 276"/>
            <p:cNvSpPr/>
            <p:nvPr/>
          </p:nvSpPr>
          <p:spPr>
            <a:xfrm>
              <a:off x="2263925" y="1124744"/>
              <a:ext cx="457199" cy="369621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0" name="TextBox 42"/>
            <p:cNvSpPr txBox="1">
              <a:spLocks noChangeArrowheads="1"/>
            </p:cNvSpPr>
            <p:nvPr/>
          </p:nvSpPr>
          <p:spPr bwMode="auto">
            <a:xfrm>
              <a:off x="2144688" y="1182699"/>
              <a:ext cx="67482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900" b="1" dirty="0">
                  <a:solidFill>
                    <a:srgbClr val="0000CC"/>
                  </a:solidFill>
                  <a:latin typeface="+mn-ea"/>
                </a:rPr>
                <a:t>AIMS</a:t>
              </a:r>
            </a:p>
          </p:txBody>
        </p:sp>
      </p:grpSp>
      <p:grpSp>
        <p:nvGrpSpPr>
          <p:cNvPr id="24" name="그룹 287"/>
          <p:cNvGrpSpPr/>
          <p:nvPr/>
        </p:nvGrpSpPr>
        <p:grpSpPr>
          <a:xfrm>
            <a:off x="3503924" y="1421608"/>
            <a:ext cx="674820" cy="364402"/>
            <a:chOff x="3783223" y="1408414"/>
            <a:chExt cx="674820" cy="364402"/>
          </a:xfrm>
        </p:grpSpPr>
        <p:sp>
          <p:nvSpPr>
            <p:cNvPr id="289" name="순서도: 연결자 288"/>
            <p:cNvSpPr/>
            <p:nvPr/>
          </p:nvSpPr>
          <p:spPr>
            <a:xfrm>
              <a:off x="3892034" y="1408414"/>
              <a:ext cx="457199" cy="364402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0" name="TextBox 42"/>
            <p:cNvSpPr txBox="1">
              <a:spLocks noChangeArrowheads="1"/>
            </p:cNvSpPr>
            <p:nvPr/>
          </p:nvSpPr>
          <p:spPr bwMode="auto">
            <a:xfrm>
              <a:off x="3783223" y="1475455"/>
              <a:ext cx="67482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900" b="1" dirty="0">
                  <a:solidFill>
                    <a:srgbClr val="0000CC"/>
                  </a:solidFill>
                  <a:latin typeface="+mn-ea"/>
                </a:rPr>
                <a:t>DB</a:t>
              </a:r>
            </a:p>
          </p:txBody>
        </p:sp>
      </p:grpSp>
      <p:sp>
        <p:nvSpPr>
          <p:cNvPr id="292" name="아래쪽 화살표 291"/>
          <p:cNvSpPr/>
          <p:nvPr/>
        </p:nvSpPr>
        <p:spPr>
          <a:xfrm>
            <a:off x="7146707" y="2666348"/>
            <a:ext cx="289407" cy="340185"/>
          </a:xfrm>
          <a:prstGeom prst="downArrow">
            <a:avLst>
              <a:gd name="adj1" fmla="val 50000"/>
              <a:gd name="adj2" fmla="val 532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TextBox 42"/>
          <p:cNvSpPr txBox="1">
            <a:spLocks noChangeArrowheads="1"/>
          </p:cNvSpPr>
          <p:nvPr/>
        </p:nvSpPr>
        <p:spPr bwMode="auto">
          <a:xfrm>
            <a:off x="7535794" y="2492896"/>
            <a:ext cx="108961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sz="1050" dirty="0">
                <a:latin typeface="+mn-ea"/>
              </a:rPr>
              <a:t>Load Job Confirm </a:t>
            </a:r>
            <a:endParaRPr lang="en-US" altLang="ko-KR" sz="1050" dirty="0">
              <a:latin typeface="+mn-ea"/>
              <a:ea typeface="+mn-ea"/>
            </a:endParaRPr>
          </a:p>
        </p:txBody>
      </p:sp>
      <p:sp>
        <p:nvSpPr>
          <p:cNvPr id="294" name="오른쪽 화살표 293"/>
          <p:cNvSpPr/>
          <p:nvPr/>
        </p:nvSpPr>
        <p:spPr>
          <a:xfrm>
            <a:off x="7974392" y="3355929"/>
            <a:ext cx="712293" cy="589814"/>
          </a:xfrm>
          <a:prstGeom prst="rightArrow">
            <a:avLst>
              <a:gd name="adj1" fmla="val 64278"/>
              <a:gd name="adj2" fmla="val 4881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98" name="그림 29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64008" y="3182102"/>
            <a:ext cx="576064" cy="986789"/>
          </a:xfrm>
          <a:prstGeom prst="rect">
            <a:avLst/>
          </a:prstGeom>
        </p:spPr>
      </p:pic>
      <p:sp>
        <p:nvSpPr>
          <p:cNvPr id="300" name="TextBox 42"/>
          <p:cNvSpPr txBox="1">
            <a:spLocks noChangeArrowheads="1"/>
          </p:cNvSpPr>
          <p:nvPr/>
        </p:nvSpPr>
        <p:spPr bwMode="auto">
          <a:xfrm>
            <a:off x="7689304" y="3531556"/>
            <a:ext cx="11887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0000CC"/>
                </a:solidFill>
                <a:latin typeface="+mn-ea"/>
              </a:rPr>
              <a:t>Job End</a:t>
            </a:r>
          </a:p>
        </p:txBody>
      </p:sp>
      <p:sp>
        <p:nvSpPr>
          <p:cNvPr id="301" name="TextBox 42"/>
          <p:cNvSpPr txBox="1">
            <a:spLocks noChangeArrowheads="1"/>
          </p:cNvSpPr>
          <p:nvPr/>
        </p:nvSpPr>
        <p:spPr bwMode="auto">
          <a:xfrm>
            <a:off x="8610323" y="3005298"/>
            <a:ext cx="11887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900" b="1" dirty="0">
                <a:solidFill>
                  <a:srgbClr val="0000CC"/>
                </a:solidFill>
                <a:latin typeface="+mn-ea"/>
              </a:rPr>
              <a:t>IDLE</a:t>
            </a:r>
          </a:p>
        </p:txBody>
      </p:sp>
      <p:sp>
        <p:nvSpPr>
          <p:cNvPr id="302" name="TextBox 42"/>
          <p:cNvSpPr txBox="1">
            <a:spLocks noChangeArrowheads="1"/>
          </p:cNvSpPr>
          <p:nvPr/>
        </p:nvSpPr>
        <p:spPr bwMode="auto">
          <a:xfrm>
            <a:off x="2144688" y="3198168"/>
            <a:ext cx="11887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00" b="1" dirty="0" smtClean="0">
                <a:solidFill>
                  <a:srgbClr val="0000CC"/>
                </a:solidFill>
                <a:latin typeface="+mn-ea"/>
              </a:rPr>
              <a:t>Move 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to 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분석기</a:t>
            </a:r>
            <a:endParaRPr lang="en-US" altLang="ko-KR" sz="10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000672" y="315200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①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902478" y="24928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②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496616" y="253988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③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016896" y="46641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⑤</a:t>
            </a:r>
          </a:p>
        </p:txBody>
      </p:sp>
      <p:sp>
        <p:nvSpPr>
          <p:cNvPr id="129" name="TextBox 42"/>
          <p:cNvSpPr txBox="1">
            <a:spLocks noChangeArrowheads="1"/>
          </p:cNvSpPr>
          <p:nvPr/>
        </p:nvSpPr>
        <p:spPr bwMode="auto">
          <a:xfrm>
            <a:off x="4088904" y="4689093"/>
            <a:ext cx="11887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Move to STK</a:t>
            </a:r>
          </a:p>
        </p:txBody>
      </p:sp>
      <p:sp>
        <p:nvSpPr>
          <p:cNvPr id="130" name="폭발: 8pt 48">
            <a:extLst>
              <a:ext uri="{FF2B5EF4-FFF2-40B4-BE49-F238E27FC236}">
                <a16:creationId xmlns:a16="http://schemas.microsoft.com/office/drawing/2014/main" xmlns="" id="{9E8B9FA0-B4A4-48D5-AEF4-4ADD547C0B90}"/>
              </a:ext>
            </a:extLst>
          </p:cNvPr>
          <p:cNvSpPr/>
          <p:nvPr/>
        </p:nvSpPr>
        <p:spPr>
          <a:xfrm>
            <a:off x="3944888" y="3032909"/>
            <a:ext cx="443991" cy="186171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ALARM </a:t>
            </a:r>
            <a:r>
              <a:rPr lang="ko-KR" altLang="en-US" sz="800" b="1" dirty="0">
                <a:solidFill>
                  <a:schemeClr val="bg1"/>
                </a:solidFill>
              </a:rPr>
              <a:t>발생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174286" y="250392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④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29264" y="24928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⑥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913440" y="281688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⑦</a:t>
            </a:r>
          </a:p>
        </p:txBody>
      </p:sp>
      <p:sp>
        <p:nvSpPr>
          <p:cNvPr id="135" name="TextBox 42">
            <a:extLst>
              <a:ext uri="{FF2B5EF4-FFF2-40B4-BE49-F238E27FC236}">
                <a16:creationId xmlns:a16="http://schemas.microsoft.com/office/drawing/2014/main" xmlns="" id="{98991C91-C62E-46B5-93F8-C0D5A1579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527" y="1505033"/>
            <a:ext cx="19174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+mn-ea"/>
                <a:ea typeface="+mn-ea"/>
              </a:rPr>
              <a:t>사용자 알람 경고</a:t>
            </a:r>
            <a:endParaRPr lang="en-US" altLang="ko-KR" sz="1100" dirty="0">
              <a:latin typeface="+mn-ea"/>
              <a:ea typeface="+mn-ea"/>
            </a:endParaRPr>
          </a:p>
          <a:p>
            <a:pPr marL="171450" indent="-171450" eaLnBrk="1" hangingPunct="1"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</a:rPr>
              <a:t>SMS </a:t>
            </a:r>
            <a:r>
              <a:rPr lang="ko-KR" altLang="en-US" sz="1100" dirty="0">
                <a:latin typeface="+mn-ea"/>
              </a:rPr>
              <a:t>문자 통보 여부 </a:t>
            </a:r>
            <a:r>
              <a:rPr lang="en-US" altLang="ko-KR" sz="1100" dirty="0">
                <a:latin typeface="+mn-ea"/>
              </a:rPr>
              <a:t>?</a:t>
            </a:r>
            <a:endParaRPr lang="en-US" altLang="ko-KR" sz="1100" dirty="0">
              <a:latin typeface="+mn-ea"/>
              <a:ea typeface="+mn-ea"/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952816"/>
              </p:ext>
            </p:extLst>
          </p:nvPr>
        </p:nvGraphicFramePr>
        <p:xfrm>
          <a:off x="5673080" y="5570834"/>
          <a:ext cx="3860366" cy="666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32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574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Attribute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Description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0" dirty="0" smtClean="0">
                          <a:solidFill>
                            <a:prstClr val="black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sz="11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indent="-93663" algn="l" defTabSz="914400" rtl="0" eaLnBrk="1" latinLnBrk="1" hangingPunct="1">
                        <a:lnSpc>
                          <a:spcPts val="15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장비 상태 보고 신호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(Run, Idle, Down)</a:t>
                      </a:r>
                    </a:p>
                    <a:p>
                      <a:pPr marL="180975" indent="-93663" algn="l" defTabSz="914400" rtl="0" eaLnBrk="1" latinLnBrk="1" hangingPunct="1">
                        <a:lnSpc>
                          <a:spcPts val="15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장비와 일정 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장비 상태를 송수신</a:t>
                      </a:r>
                      <a:endParaRPr lang="en-US" altLang="ko-K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모서리가 둥근 사각형 설명선 9"/>
          <p:cNvSpPr/>
          <p:nvPr/>
        </p:nvSpPr>
        <p:spPr>
          <a:xfrm>
            <a:off x="5368945" y="2930084"/>
            <a:ext cx="1522469" cy="839401"/>
          </a:xfrm>
          <a:prstGeom prst="wedgeRoundRectCallout">
            <a:avLst>
              <a:gd name="adj1" fmla="val -71428"/>
              <a:gd name="adj2" fmla="val 77964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10846" y="3053368"/>
            <a:ext cx="14736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STATUS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신호가 </a:t>
            </a:r>
            <a:r>
              <a:rPr lang="ko-KR" altLang="en-US" sz="1100" b="1" dirty="0" err="1" smtClean="0">
                <a:solidFill>
                  <a:srgbClr val="FF0000"/>
                </a:solidFill>
              </a:rPr>
              <a:t>미신호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 된 상태를 분석기 전원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OFF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로 판단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4686222" y="1367776"/>
            <a:ext cx="1202882" cy="39549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Dispatcher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" name="왼쪽/오른쪽 화살표 102"/>
          <p:cNvSpPr/>
          <p:nvPr/>
        </p:nvSpPr>
        <p:spPr>
          <a:xfrm>
            <a:off x="774208" y="1991238"/>
            <a:ext cx="8572422" cy="645674"/>
          </a:xfrm>
          <a:prstGeom prst="leftRightArrow">
            <a:avLst>
              <a:gd name="adj1" fmla="val 50000"/>
              <a:gd name="adj2" fmla="val 45907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Message Bus</a:t>
            </a:r>
            <a:endParaRPr lang="ko-KR" altLang="en-US" sz="1200" b="1" dirty="0"/>
          </a:p>
        </p:txBody>
      </p:sp>
      <p:cxnSp>
        <p:nvCxnSpPr>
          <p:cNvPr id="104" name="직선 연결선 103"/>
          <p:cNvCxnSpPr/>
          <p:nvPr/>
        </p:nvCxnSpPr>
        <p:spPr>
          <a:xfrm rot="5400000">
            <a:off x="3660054" y="1942481"/>
            <a:ext cx="36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rot="5400000">
            <a:off x="2579934" y="1952062"/>
            <a:ext cx="36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rot="5400000">
            <a:off x="5129302" y="1942481"/>
            <a:ext cx="36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rot="5400000">
            <a:off x="6845851" y="204203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6"/>
          <p:cNvSpPr txBox="1"/>
          <p:nvPr/>
        </p:nvSpPr>
        <p:spPr>
          <a:xfrm>
            <a:off x="1077262" y="4156278"/>
            <a:ext cx="851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MOMA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392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9"/>
          <p:cNvSpPr txBox="1"/>
          <p:nvPr/>
        </p:nvSpPr>
        <p:spPr>
          <a:xfrm>
            <a:off x="3638367" y="1268760"/>
            <a:ext cx="4752528" cy="51845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1.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구성도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1-1.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작업 프로세스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1-2. H/W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구성도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spcBef>
                <a:spcPct val="0"/>
              </a:spcBef>
              <a:defRPr/>
            </a:pPr>
            <a:endParaRPr lang="en-US" altLang="ko-KR" sz="5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2.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구현 방안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2-1. As-Is</a:t>
            </a: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2-2. To-Be</a:t>
            </a: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2-3. LIMS Architecture</a:t>
            </a: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2-4. </a:t>
            </a:r>
            <a:r>
              <a:rPr lang="en-US" altLang="ko-KR" b="1" dirty="0">
                <a:ln w="9525" cap="flat" cmpd="sng"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LIMS Operation Process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2-5. Dispatcher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운영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spcBef>
                <a:spcPct val="0"/>
              </a:spcBef>
              <a:defRPr/>
            </a:pPr>
            <a:endParaRPr lang="en-US" altLang="ko-KR" sz="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3.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운영 시나리오 표준안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3-1. Normal Scenario</a:t>
            </a: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3-2. Abnormal Scenario</a:t>
            </a: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3-3. Abnormal Case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예시</a:t>
            </a: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46" name="제목 9"/>
          <p:cNvSpPr txBox="1"/>
          <p:nvPr/>
        </p:nvSpPr>
        <p:spPr>
          <a:xfrm>
            <a:off x="3737248" y="404664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1.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시스템 구성도</a:t>
            </a:r>
          </a:p>
        </p:txBody>
      </p:sp>
      <p:sp>
        <p:nvSpPr>
          <p:cNvPr id="66" name="제목 9"/>
          <p:cNvSpPr txBox="1"/>
          <p:nvPr/>
        </p:nvSpPr>
        <p:spPr>
          <a:xfrm>
            <a:off x="7401272" y="44624"/>
            <a:ext cx="2313782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1-1.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작업 프로세스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pic>
        <p:nvPicPr>
          <p:cNvPr id="227" name="그림 226"/>
          <p:cNvPicPr>
            <a:picLocks noChangeAspect="1"/>
          </p:cNvPicPr>
          <p:nvPr/>
        </p:nvPicPr>
        <p:blipFill rotWithShape="1">
          <a:blip r:embed="rId3" cstate="print"/>
          <a:srcRect l="4858" t="1314"/>
          <a:stretch/>
        </p:blipFill>
        <p:spPr>
          <a:xfrm>
            <a:off x="632520" y="1108776"/>
            <a:ext cx="720080" cy="910247"/>
          </a:xfrm>
          <a:prstGeom prst="rect">
            <a:avLst/>
          </a:prstGeom>
        </p:spPr>
      </p:pic>
      <p:pic>
        <p:nvPicPr>
          <p:cNvPr id="228" name="그림 227"/>
          <p:cNvPicPr>
            <a:picLocks noChangeAspect="1"/>
          </p:cNvPicPr>
          <p:nvPr/>
        </p:nvPicPr>
        <p:blipFill rotWithShape="1">
          <a:blip r:embed="rId3" cstate="print"/>
          <a:srcRect l="4858" t="1314"/>
          <a:stretch/>
        </p:blipFill>
        <p:spPr>
          <a:xfrm>
            <a:off x="632520" y="3197008"/>
            <a:ext cx="720080" cy="910247"/>
          </a:xfrm>
          <a:prstGeom prst="rect">
            <a:avLst/>
          </a:prstGeom>
        </p:spPr>
      </p:pic>
      <p:sp>
        <p:nvSpPr>
          <p:cNvPr id="230" name="TextBox 16"/>
          <p:cNvSpPr txBox="1"/>
          <p:nvPr/>
        </p:nvSpPr>
        <p:spPr>
          <a:xfrm>
            <a:off x="632520" y="198884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반출입기</a:t>
            </a:r>
          </a:p>
        </p:txBody>
      </p:sp>
      <p:sp>
        <p:nvSpPr>
          <p:cNvPr id="232" name="TextBox 96"/>
          <p:cNvSpPr txBox="1"/>
          <p:nvPr/>
        </p:nvSpPr>
        <p:spPr>
          <a:xfrm>
            <a:off x="704528" y="5904396"/>
            <a:ext cx="5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로봇</a:t>
            </a:r>
          </a:p>
        </p:txBody>
      </p:sp>
      <p:sp>
        <p:nvSpPr>
          <p:cNvPr id="233" name="TextBox 16"/>
          <p:cNvSpPr txBox="1"/>
          <p:nvPr/>
        </p:nvSpPr>
        <p:spPr>
          <a:xfrm>
            <a:off x="656781" y="406981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반출입기</a:t>
            </a:r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1640632" y="972792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공병 준비</a:t>
            </a: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1640633" y="2813090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시료 제출</a:t>
            </a: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1640633" y="3212976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시료 수량 체크 및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Air Blowing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1640633" y="3645056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시료 검수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바코드 리딩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캡 토크 조절</a:t>
            </a:r>
            <a:r>
              <a:rPr lang="en-US" altLang="ko-KR" sz="900" dirty="0">
                <a:solidFill>
                  <a:schemeClr val="tx1"/>
                </a:solidFill>
              </a:rPr>
              <a:t>)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1640633" y="4077104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시료 보관</a:t>
            </a:r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1640633" y="1412776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공병 바코드 리딩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라벨 스터커 부착</a:t>
            </a: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1640633" y="1844824"/>
            <a:ext cx="1620000" cy="288000"/>
          </a:xfrm>
          <a:prstGeom prst="roundRect">
            <a:avLst/>
          </a:prstGeom>
          <a:solidFill>
            <a:schemeClr val="accent5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공병 분출</a:t>
            </a: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1640633" y="2348880"/>
            <a:ext cx="1620000" cy="288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시료 샘플링</a:t>
            </a: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1640633" y="4663698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시료 </a:t>
            </a:r>
            <a:r>
              <a:rPr lang="en-US" altLang="ko-KR" sz="1000" dirty="0">
                <a:solidFill>
                  <a:schemeClr val="tx1"/>
                </a:solidFill>
              </a:rPr>
              <a:t>LOAD </a:t>
            </a:r>
            <a:r>
              <a:rPr lang="ko-KR" altLang="en-US" sz="1000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1640633" y="5085184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시료 </a:t>
            </a:r>
            <a:r>
              <a:rPr lang="en-US" altLang="ko-KR" sz="1000" dirty="0">
                <a:solidFill>
                  <a:schemeClr val="tx1"/>
                </a:solidFill>
              </a:rPr>
              <a:t>LOAD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1640633" y="5517232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시료 운송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[To] </a:t>
            </a:r>
            <a:r>
              <a:rPr lang="ko-KR" altLang="en-US" sz="900" b="1" dirty="0">
                <a:solidFill>
                  <a:schemeClr val="tx1"/>
                </a:solidFill>
              </a:rPr>
              <a:t>분석설비</a:t>
            </a:r>
            <a:r>
              <a:rPr lang="en-US" altLang="ko-KR" sz="900" b="1" dirty="0">
                <a:solidFill>
                  <a:schemeClr val="tx1"/>
                </a:solidFill>
              </a:rPr>
              <a:t>or STK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1640633" y="5949280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시료 </a:t>
            </a:r>
            <a:r>
              <a:rPr lang="en-US" altLang="ko-KR" sz="1000" dirty="0">
                <a:solidFill>
                  <a:schemeClr val="tx1"/>
                </a:solidFill>
              </a:rPr>
              <a:t>UNLOAD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1586476" y="836713"/>
            <a:ext cx="1728192" cy="1440160"/>
          </a:xfrm>
          <a:prstGeom prst="roundRect">
            <a:avLst>
              <a:gd name="adj" fmla="val 7321"/>
            </a:avLst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1586475" y="2708920"/>
            <a:ext cx="1728193" cy="1800200"/>
          </a:xfrm>
          <a:prstGeom prst="roundRect">
            <a:avLst>
              <a:gd name="adj" fmla="val 5774"/>
            </a:avLst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1568624" y="4581129"/>
            <a:ext cx="1728000" cy="1800200"/>
          </a:xfrm>
          <a:prstGeom prst="roundRect">
            <a:avLst>
              <a:gd name="adj" fmla="val 7718"/>
            </a:avLst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cxnSp>
        <p:nvCxnSpPr>
          <p:cNvPr id="249" name="직선 화살표 연결선 248"/>
          <p:cNvCxnSpPr>
            <a:stCxn id="234" idx="2"/>
            <a:endCxn id="239" idx="0"/>
          </p:cNvCxnSpPr>
          <p:nvPr/>
        </p:nvCxnSpPr>
        <p:spPr>
          <a:xfrm rot="16200000" flipH="1">
            <a:off x="2374640" y="1336783"/>
            <a:ext cx="151984" cy="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>
            <a:stCxn id="239" idx="2"/>
            <a:endCxn id="240" idx="0"/>
          </p:cNvCxnSpPr>
          <p:nvPr/>
        </p:nvCxnSpPr>
        <p:spPr>
          <a:xfrm rot="5400000">
            <a:off x="2378609" y="1772800"/>
            <a:ext cx="144048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/>
          <p:cNvCxnSpPr>
            <a:stCxn id="240" idx="2"/>
            <a:endCxn id="241" idx="0"/>
          </p:cNvCxnSpPr>
          <p:nvPr/>
        </p:nvCxnSpPr>
        <p:spPr>
          <a:xfrm rot="5400000">
            <a:off x="2342605" y="2240852"/>
            <a:ext cx="216056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/>
          <p:cNvCxnSpPr>
            <a:stCxn id="241" idx="2"/>
            <a:endCxn id="235" idx="0"/>
          </p:cNvCxnSpPr>
          <p:nvPr/>
        </p:nvCxnSpPr>
        <p:spPr>
          <a:xfrm rot="5400000">
            <a:off x="2362528" y="2724985"/>
            <a:ext cx="176210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/>
          <p:cNvCxnSpPr>
            <a:stCxn id="235" idx="2"/>
            <a:endCxn id="236" idx="0"/>
          </p:cNvCxnSpPr>
          <p:nvPr/>
        </p:nvCxnSpPr>
        <p:spPr>
          <a:xfrm rot="5400000">
            <a:off x="2394690" y="3157033"/>
            <a:ext cx="111886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/>
          <p:cNvCxnSpPr>
            <a:stCxn id="236" idx="2"/>
            <a:endCxn id="237" idx="0"/>
          </p:cNvCxnSpPr>
          <p:nvPr/>
        </p:nvCxnSpPr>
        <p:spPr>
          <a:xfrm rot="5400000">
            <a:off x="2378593" y="3573016"/>
            <a:ext cx="144080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/>
          <p:cNvCxnSpPr>
            <a:stCxn id="237" idx="2"/>
            <a:endCxn id="238" idx="0"/>
          </p:cNvCxnSpPr>
          <p:nvPr/>
        </p:nvCxnSpPr>
        <p:spPr>
          <a:xfrm rot="5400000">
            <a:off x="2378609" y="4005080"/>
            <a:ext cx="144048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38" idx="2"/>
            <a:endCxn id="242" idx="0"/>
          </p:cNvCxnSpPr>
          <p:nvPr/>
        </p:nvCxnSpPr>
        <p:spPr>
          <a:xfrm rot="5400000">
            <a:off x="2301336" y="4514401"/>
            <a:ext cx="298594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화살표 연결선 256"/>
          <p:cNvCxnSpPr>
            <a:stCxn id="242" idx="2"/>
            <a:endCxn id="243" idx="0"/>
          </p:cNvCxnSpPr>
          <p:nvPr/>
        </p:nvCxnSpPr>
        <p:spPr>
          <a:xfrm rot="5400000">
            <a:off x="2383890" y="5018441"/>
            <a:ext cx="133486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/>
          <p:cNvCxnSpPr>
            <a:stCxn id="243" idx="2"/>
            <a:endCxn id="244" idx="0"/>
          </p:cNvCxnSpPr>
          <p:nvPr/>
        </p:nvCxnSpPr>
        <p:spPr>
          <a:xfrm rot="5400000">
            <a:off x="2378609" y="5445208"/>
            <a:ext cx="144048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/>
          <p:cNvCxnSpPr>
            <a:stCxn id="244" idx="2"/>
            <a:endCxn id="245" idx="0"/>
          </p:cNvCxnSpPr>
          <p:nvPr/>
        </p:nvCxnSpPr>
        <p:spPr>
          <a:xfrm rot="5400000">
            <a:off x="2378609" y="5877256"/>
            <a:ext cx="144048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/>
          <p:cNvCxnSpPr/>
          <p:nvPr/>
        </p:nvCxnSpPr>
        <p:spPr>
          <a:xfrm rot="5400000">
            <a:off x="2334411" y="6362486"/>
            <a:ext cx="252000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4" name="그림 27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3728864" y="746490"/>
            <a:ext cx="576064" cy="777795"/>
          </a:xfrm>
          <a:prstGeom prst="rect">
            <a:avLst/>
          </a:prstGeom>
        </p:spPr>
      </p:pic>
      <p:pic>
        <p:nvPicPr>
          <p:cNvPr id="275" name="그림 27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3584848" y="3182779"/>
            <a:ext cx="890246" cy="919321"/>
          </a:xfrm>
          <a:prstGeom prst="rect">
            <a:avLst/>
          </a:prstGeom>
        </p:spPr>
      </p:pic>
      <p:pic>
        <p:nvPicPr>
          <p:cNvPr id="276" name="그림 27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93187" y="1916832"/>
            <a:ext cx="712661" cy="984319"/>
          </a:xfrm>
          <a:prstGeom prst="rect">
            <a:avLst/>
          </a:prstGeom>
        </p:spPr>
      </p:pic>
      <p:pic>
        <p:nvPicPr>
          <p:cNvPr id="277" name="그림 27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5819" y="4406915"/>
            <a:ext cx="712661" cy="984319"/>
          </a:xfrm>
          <a:prstGeom prst="rect">
            <a:avLst/>
          </a:prstGeom>
        </p:spPr>
      </p:pic>
      <p:sp>
        <p:nvSpPr>
          <p:cNvPr id="278" name="TextBox 92"/>
          <p:cNvSpPr txBox="1"/>
          <p:nvPr/>
        </p:nvSpPr>
        <p:spPr>
          <a:xfrm>
            <a:off x="3754330" y="1492086"/>
            <a:ext cx="694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분석설비</a:t>
            </a:r>
          </a:p>
        </p:txBody>
      </p:sp>
      <p:sp>
        <p:nvSpPr>
          <p:cNvPr id="279" name="TextBox 93"/>
          <p:cNvSpPr txBox="1"/>
          <p:nvPr/>
        </p:nvSpPr>
        <p:spPr>
          <a:xfrm>
            <a:off x="3790428" y="2852936"/>
            <a:ext cx="614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로봇</a:t>
            </a:r>
          </a:p>
        </p:txBody>
      </p:sp>
      <p:sp>
        <p:nvSpPr>
          <p:cNvPr id="280" name="TextBox 94"/>
          <p:cNvSpPr txBox="1"/>
          <p:nvPr/>
        </p:nvSpPr>
        <p:spPr>
          <a:xfrm>
            <a:off x="3790428" y="5343019"/>
            <a:ext cx="614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로봇</a:t>
            </a:r>
          </a:p>
        </p:txBody>
      </p:sp>
      <p:sp>
        <p:nvSpPr>
          <p:cNvPr id="281" name="TextBox 97"/>
          <p:cNvSpPr txBox="1"/>
          <p:nvPr/>
        </p:nvSpPr>
        <p:spPr>
          <a:xfrm>
            <a:off x="3790428" y="3974867"/>
            <a:ext cx="614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STK</a:t>
            </a:r>
            <a:endParaRPr lang="ko-KR" altLang="en-US" sz="1000" dirty="0"/>
          </a:p>
        </p:txBody>
      </p:sp>
      <p:cxnSp>
        <p:nvCxnSpPr>
          <p:cNvPr id="283" name="직선 연결선 282"/>
          <p:cNvCxnSpPr/>
          <p:nvPr/>
        </p:nvCxnSpPr>
        <p:spPr>
          <a:xfrm rot="5400000">
            <a:off x="633314" y="3645024"/>
            <a:ext cx="5615830" cy="7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모서리가 둥근 직사각형 284"/>
          <p:cNvSpPr/>
          <p:nvPr/>
        </p:nvSpPr>
        <p:spPr>
          <a:xfrm>
            <a:off x="4648594" y="2852968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시료 </a:t>
            </a:r>
            <a:r>
              <a:rPr lang="en-US" altLang="ko-KR" sz="1000" dirty="0">
                <a:solidFill>
                  <a:schemeClr val="tx1"/>
                </a:solidFill>
              </a:rPr>
              <a:t>UNLOAD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6" name="모서리가 둥근 직사각형 285"/>
          <p:cNvSpPr/>
          <p:nvPr/>
        </p:nvSpPr>
        <p:spPr>
          <a:xfrm>
            <a:off x="4648594" y="998731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시료 분석</a:t>
            </a:r>
          </a:p>
        </p:txBody>
      </p:sp>
      <p:sp>
        <p:nvSpPr>
          <p:cNvPr id="287" name="모서리가 둥근 직사각형 286"/>
          <p:cNvSpPr/>
          <p:nvPr/>
        </p:nvSpPr>
        <p:spPr>
          <a:xfrm>
            <a:off x="4648594" y="1988840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시료 회수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시료 </a:t>
            </a:r>
            <a:r>
              <a:rPr lang="en-US" altLang="ko-KR" sz="900" dirty="0">
                <a:solidFill>
                  <a:schemeClr val="tx1"/>
                </a:solidFill>
              </a:rPr>
              <a:t>LOAD)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8" name="모서리가 둥근 직사각형 287"/>
          <p:cNvSpPr/>
          <p:nvPr/>
        </p:nvSpPr>
        <p:spPr>
          <a:xfrm>
            <a:off x="4648594" y="2420888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시료 운송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[To] STK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4578574" y="852029"/>
            <a:ext cx="1728000" cy="560748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400"/>
          </a:p>
        </p:txBody>
      </p:sp>
      <p:sp>
        <p:nvSpPr>
          <p:cNvPr id="290" name="모서리가 둥근 직사각형 289"/>
          <p:cNvSpPr/>
          <p:nvPr/>
        </p:nvSpPr>
        <p:spPr>
          <a:xfrm>
            <a:off x="4593152" y="1493433"/>
            <a:ext cx="1728000" cy="1791552"/>
          </a:xfrm>
          <a:prstGeom prst="roundRect">
            <a:avLst>
              <a:gd name="adj" fmla="val 8393"/>
            </a:avLst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400"/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4648594" y="4368941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시료 폐기 준비</a:t>
            </a:r>
          </a:p>
        </p:txBody>
      </p:sp>
      <p:sp>
        <p:nvSpPr>
          <p:cNvPr id="292" name="모서리가 둥근 직사각형 291"/>
          <p:cNvSpPr/>
          <p:nvPr/>
        </p:nvSpPr>
        <p:spPr>
          <a:xfrm>
            <a:off x="4648594" y="3435521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시료 보관</a:t>
            </a:r>
          </a:p>
        </p:txBody>
      </p:sp>
      <p:sp>
        <p:nvSpPr>
          <p:cNvPr id="293" name="모서리가 둥근 직사각형 292"/>
          <p:cNvSpPr/>
          <p:nvPr/>
        </p:nvSpPr>
        <p:spPr>
          <a:xfrm>
            <a:off x="4648594" y="3861080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시료 바코드 리딩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4" name="모서리가 둥근 직사각형 293"/>
          <p:cNvSpPr/>
          <p:nvPr/>
        </p:nvSpPr>
        <p:spPr>
          <a:xfrm>
            <a:off x="4648594" y="1571307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시료 회수 준비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95" name="모서리가 둥근 직사각형 294"/>
          <p:cNvSpPr/>
          <p:nvPr/>
        </p:nvSpPr>
        <p:spPr>
          <a:xfrm>
            <a:off x="4586037" y="3356992"/>
            <a:ext cx="1728000" cy="864096"/>
          </a:xfrm>
          <a:prstGeom prst="roundRect">
            <a:avLst>
              <a:gd name="adj" fmla="val 12656"/>
            </a:avLst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400"/>
          </a:p>
        </p:txBody>
      </p:sp>
      <p:sp>
        <p:nvSpPr>
          <p:cNvPr id="296" name="모서리가 둥근 직사각형 295"/>
          <p:cNvSpPr/>
          <p:nvPr/>
        </p:nvSpPr>
        <p:spPr>
          <a:xfrm>
            <a:off x="4576585" y="4293096"/>
            <a:ext cx="1728000" cy="1728192"/>
          </a:xfrm>
          <a:prstGeom prst="roundRect">
            <a:avLst>
              <a:gd name="adj" fmla="val 7958"/>
            </a:avLst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400"/>
          </a:p>
        </p:txBody>
      </p:sp>
      <p:sp>
        <p:nvSpPr>
          <p:cNvPr id="297" name="모서리가 둥근 직사각형 296"/>
          <p:cNvSpPr/>
          <p:nvPr/>
        </p:nvSpPr>
        <p:spPr>
          <a:xfrm>
            <a:off x="4648594" y="5661248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시료 </a:t>
            </a:r>
            <a:r>
              <a:rPr lang="en-US" altLang="ko-KR" sz="1000" dirty="0">
                <a:solidFill>
                  <a:schemeClr val="tx1"/>
                </a:solidFill>
              </a:rPr>
              <a:t>UNLOAD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8" name="모서리가 둥근 직사각형 297"/>
          <p:cNvSpPr/>
          <p:nvPr/>
        </p:nvSpPr>
        <p:spPr>
          <a:xfrm>
            <a:off x="4648594" y="4797184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폐기 시료 회수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시료 </a:t>
            </a:r>
            <a:r>
              <a:rPr lang="en-US" altLang="ko-KR" sz="900" dirty="0">
                <a:solidFill>
                  <a:schemeClr val="tx1"/>
                </a:solidFill>
              </a:rPr>
              <a:t>LOAD)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9" name="모서리가 둥근 직사각형 298"/>
          <p:cNvSpPr/>
          <p:nvPr/>
        </p:nvSpPr>
        <p:spPr>
          <a:xfrm>
            <a:off x="4648594" y="5229232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시료 운송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[To] </a:t>
            </a:r>
            <a:r>
              <a:rPr lang="ko-KR" altLang="en-US" sz="900" b="1" dirty="0">
                <a:solidFill>
                  <a:schemeClr val="tx1"/>
                </a:solidFill>
              </a:rPr>
              <a:t>폐기설비</a:t>
            </a:r>
          </a:p>
        </p:txBody>
      </p:sp>
      <p:sp>
        <p:nvSpPr>
          <p:cNvPr id="300" name="모서리가 둥근 직사각형 299"/>
          <p:cNvSpPr/>
          <p:nvPr/>
        </p:nvSpPr>
        <p:spPr>
          <a:xfrm>
            <a:off x="4648594" y="6165336"/>
            <a:ext cx="1620000" cy="288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폐기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세정 완료</a:t>
            </a:r>
          </a:p>
        </p:txBody>
      </p:sp>
      <p:cxnSp>
        <p:nvCxnSpPr>
          <p:cNvPr id="301" name="직선 화살표 연결선 300"/>
          <p:cNvCxnSpPr>
            <a:endCxn id="286" idx="0"/>
          </p:cNvCxnSpPr>
          <p:nvPr/>
        </p:nvCxnSpPr>
        <p:spPr>
          <a:xfrm rot="16200000" flipH="1">
            <a:off x="5340814" y="880950"/>
            <a:ext cx="234025" cy="153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>
            <a:stCxn id="286" idx="2"/>
            <a:endCxn id="294" idx="0"/>
          </p:cNvCxnSpPr>
          <p:nvPr/>
        </p:nvCxnSpPr>
        <p:spPr>
          <a:xfrm rot="5400000">
            <a:off x="5316306" y="1429019"/>
            <a:ext cx="284576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/>
          <p:cNvCxnSpPr>
            <a:stCxn id="294" idx="2"/>
            <a:endCxn id="287" idx="0"/>
          </p:cNvCxnSpPr>
          <p:nvPr/>
        </p:nvCxnSpPr>
        <p:spPr>
          <a:xfrm rot="5400000">
            <a:off x="5393828" y="1924073"/>
            <a:ext cx="129533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/>
          <p:cNvCxnSpPr>
            <a:stCxn id="287" idx="2"/>
            <a:endCxn id="288" idx="0"/>
          </p:cNvCxnSpPr>
          <p:nvPr/>
        </p:nvCxnSpPr>
        <p:spPr>
          <a:xfrm rot="5400000">
            <a:off x="5386570" y="2348864"/>
            <a:ext cx="144048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/>
          <p:cNvCxnSpPr>
            <a:stCxn id="288" idx="2"/>
            <a:endCxn id="285" idx="0"/>
          </p:cNvCxnSpPr>
          <p:nvPr/>
        </p:nvCxnSpPr>
        <p:spPr>
          <a:xfrm rot="5400000">
            <a:off x="5386554" y="2780928"/>
            <a:ext cx="144080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화살표 연결선 305"/>
          <p:cNvCxnSpPr>
            <a:stCxn id="285" idx="2"/>
            <a:endCxn id="292" idx="0"/>
          </p:cNvCxnSpPr>
          <p:nvPr/>
        </p:nvCxnSpPr>
        <p:spPr>
          <a:xfrm rot="5400000">
            <a:off x="5311318" y="3288244"/>
            <a:ext cx="294553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>
            <a:stCxn id="292" idx="2"/>
            <a:endCxn id="293" idx="0"/>
          </p:cNvCxnSpPr>
          <p:nvPr/>
        </p:nvCxnSpPr>
        <p:spPr>
          <a:xfrm rot="5400000">
            <a:off x="5389815" y="3792300"/>
            <a:ext cx="137559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>
            <a:stCxn id="293" idx="2"/>
            <a:endCxn id="291" idx="0"/>
          </p:cNvCxnSpPr>
          <p:nvPr/>
        </p:nvCxnSpPr>
        <p:spPr>
          <a:xfrm rot="5400000">
            <a:off x="5348664" y="4259010"/>
            <a:ext cx="219861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/>
          <p:cNvCxnSpPr>
            <a:stCxn id="291" idx="2"/>
            <a:endCxn id="298" idx="0"/>
          </p:cNvCxnSpPr>
          <p:nvPr/>
        </p:nvCxnSpPr>
        <p:spPr>
          <a:xfrm rot="5400000">
            <a:off x="5388473" y="4727062"/>
            <a:ext cx="140243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/>
          <p:cNvCxnSpPr>
            <a:stCxn id="298" idx="2"/>
            <a:endCxn id="299" idx="0"/>
          </p:cNvCxnSpPr>
          <p:nvPr/>
        </p:nvCxnSpPr>
        <p:spPr>
          <a:xfrm rot="5400000">
            <a:off x="5386570" y="5157208"/>
            <a:ext cx="144048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화살표 연결선 310"/>
          <p:cNvCxnSpPr>
            <a:stCxn id="299" idx="2"/>
            <a:endCxn id="297" idx="0"/>
          </p:cNvCxnSpPr>
          <p:nvPr/>
        </p:nvCxnSpPr>
        <p:spPr>
          <a:xfrm rot="5400000">
            <a:off x="5386586" y="5589240"/>
            <a:ext cx="144016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화살표 연결선 311"/>
          <p:cNvCxnSpPr>
            <a:stCxn id="297" idx="2"/>
            <a:endCxn id="300" idx="0"/>
          </p:cNvCxnSpPr>
          <p:nvPr/>
        </p:nvCxnSpPr>
        <p:spPr>
          <a:xfrm rot="5400000">
            <a:off x="5350550" y="6057292"/>
            <a:ext cx="216088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/>
          <p:cNvCxnSpPr>
            <a:stCxn id="300" idx="2"/>
          </p:cNvCxnSpPr>
          <p:nvPr/>
        </p:nvCxnSpPr>
        <p:spPr>
          <a:xfrm rot="5400000">
            <a:off x="5367825" y="6542567"/>
            <a:ext cx="180000" cy="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/>
          <p:nvPr/>
        </p:nvCxnSpPr>
        <p:spPr>
          <a:xfrm rot="5400000">
            <a:off x="3656856" y="3644230"/>
            <a:ext cx="5615830" cy="7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9" name="그림 3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53200" y="1067423"/>
            <a:ext cx="693733" cy="958176"/>
          </a:xfrm>
          <a:prstGeom prst="rect">
            <a:avLst/>
          </a:prstGeom>
        </p:spPr>
      </p:pic>
      <p:sp>
        <p:nvSpPr>
          <p:cNvPr id="320" name="TextBox 96"/>
          <p:cNvSpPr txBox="1"/>
          <p:nvPr/>
        </p:nvSpPr>
        <p:spPr>
          <a:xfrm>
            <a:off x="6825208" y="2030651"/>
            <a:ext cx="562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로봇</a:t>
            </a:r>
          </a:p>
        </p:txBody>
      </p:sp>
      <p:pic>
        <p:nvPicPr>
          <p:cNvPr id="321" name="그림 320"/>
          <p:cNvPicPr>
            <a:picLocks noChangeAspect="1"/>
          </p:cNvPicPr>
          <p:nvPr/>
        </p:nvPicPr>
        <p:blipFill rotWithShape="1">
          <a:blip r:embed="rId3" cstate="print"/>
          <a:srcRect l="4858" t="1314"/>
          <a:stretch/>
        </p:blipFill>
        <p:spPr>
          <a:xfrm>
            <a:off x="6825208" y="2548936"/>
            <a:ext cx="720080" cy="910247"/>
          </a:xfrm>
          <a:prstGeom prst="rect">
            <a:avLst/>
          </a:prstGeom>
        </p:spPr>
      </p:pic>
      <p:sp>
        <p:nvSpPr>
          <p:cNvPr id="322" name="TextBox 16"/>
          <p:cNvSpPr txBox="1"/>
          <p:nvPr/>
        </p:nvSpPr>
        <p:spPr>
          <a:xfrm>
            <a:off x="6849469" y="342173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반출입기</a:t>
            </a:r>
          </a:p>
        </p:txBody>
      </p:sp>
      <p:sp>
        <p:nvSpPr>
          <p:cNvPr id="323" name="모서리가 둥근 직사각형 322"/>
          <p:cNvSpPr/>
          <p:nvPr/>
        </p:nvSpPr>
        <p:spPr>
          <a:xfrm>
            <a:off x="7835803" y="1154300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공병 회수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시료 </a:t>
            </a:r>
            <a:r>
              <a:rPr lang="en-US" altLang="ko-KR" sz="900" dirty="0">
                <a:solidFill>
                  <a:schemeClr val="tx1"/>
                </a:solidFill>
              </a:rPr>
              <a:t>LOAD)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4" name="모서리가 둥근 직사각형 323"/>
          <p:cNvSpPr/>
          <p:nvPr/>
        </p:nvSpPr>
        <p:spPr>
          <a:xfrm>
            <a:off x="7835803" y="1556792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공병 운송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[To] </a:t>
            </a:r>
            <a:r>
              <a:rPr lang="ko-KR" altLang="en-US" sz="900" b="1" dirty="0">
                <a:solidFill>
                  <a:schemeClr val="tx1"/>
                </a:solidFill>
              </a:rPr>
              <a:t>반출입기</a:t>
            </a:r>
          </a:p>
        </p:txBody>
      </p:sp>
      <p:sp>
        <p:nvSpPr>
          <p:cNvPr id="325" name="모서리가 둥근 직사각형 324"/>
          <p:cNvSpPr/>
          <p:nvPr/>
        </p:nvSpPr>
        <p:spPr>
          <a:xfrm>
            <a:off x="7835803" y="1988840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공병 </a:t>
            </a:r>
            <a:r>
              <a:rPr lang="en-US" altLang="ko-KR" sz="1000" dirty="0">
                <a:solidFill>
                  <a:schemeClr val="tx1"/>
                </a:solidFill>
              </a:rPr>
              <a:t>UNLOAD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26" name="모서리가 둥근 직사각형 325"/>
          <p:cNvSpPr/>
          <p:nvPr/>
        </p:nvSpPr>
        <p:spPr>
          <a:xfrm>
            <a:off x="7833128" y="2745160"/>
            <a:ext cx="162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공병 보충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27" name="모서리가 둥근 직사각형 326"/>
          <p:cNvSpPr/>
          <p:nvPr/>
        </p:nvSpPr>
        <p:spPr>
          <a:xfrm>
            <a:off x="7761312" y="1052736"/>
            <a:ext cx="1728000" cy="1368152"/>
          </a:xfrm>
          <a:prstGeom prst="roundRect">
            <a:avLst>
              <a:gd name="adj" fmla="val 8784"/>
            </a:avLst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7761312" y="2610940"/>
            <a:ext cx="1728000" cy="530028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30" name="직선 화살표 연결선 329"/>
          <p:cNvCxnSpPr>
            <a:stCxn id="323" idx="2"/>
            <a:endCxn id="324" idx="0"/>
          </p:cNvCxnSpPr>
          <p:nvPr/>
        </p:nvCxnSpPr>
        <p:spPr>
          <a:xfrm rot="5400000">
            <a:off x="8588557" y="1499546"/>
            <a:ext cx="114492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/>
          <p:cNvCxnSpPr>
            <a:stCxn id="324" idx="2"/>
            <a:endCxn id="325" idx="0"/>
          </p:cNvCxnSpPr>
          <p:nvPr/>
        </p:nvCxnSpPr>
        <p:spPr>
          <a:xfrm rot="5400000">
            <a:off x="8573779" y="1916816"/>
            <a:ext cx="144048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/>
          <p:cNvCxnSpPr>
            <a:stCxn id="325" idx="2"/>
            <a:endCxn id="326" idx="0"/>
          </p:cNvCxnSpPr>
          <p:nvPr/>
        </p:nvCxnSpPr>
        <p:spPr>
          <a:xfrm rot="5400000">
            <a:off x="8410306" y="2509663"/>
            <a:ext cx="468320" cy="267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/>
          <p:cNvCxnSpPr/>
          <p:nvPr/>
        </p:nvCxnSpPr>
        <p:spPr>
          <a:xfrm rot="5400000">
            <a:off x="8444614" y="973434"/>
            <a:ext cx="360000" cy="15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6" name="그림 335"/>
          <p:cNvPicPr>
            <a:picLocks noChangeAspect="1"/>
          </p:cNvPicPr>
          <p:nvPr/>
        </p:nvPicPr>
        <p:blipFill rotWithShape="1">
          <a:blip r:embed="rId8" cstate="print"/>
          <a:srcRect l="4858" t="1314"/>
          <a:stretch/>
        </p:blipFill>
        <p:spPr>
          <a:xfrm>
            <a:off x="6753200" y="5578803"/>
            <a:ext cx="703648" cy="802525"/>
          </a:xfrm>
          <a:prstGeom prst="rect">
            <a:avLst/>
          </a:prstGeom>
        </p:spPr>
      </p:pic>
      <p:pic>
        <p:nvPicPr>
          <p:cNvPr id="337" name="그림 33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flipH="1">
            <a:off x="7646491" y="5633954"/>
            <a:ext cx="460755" cy="561292"/>
          </a:xfrm>
          <a:prstGeom prst="rect">
            <a:avLst/>
          </a:prstGeom>
        </p:spPr>
      </p:pic>
      <p:pic>
        <p:nvPicPr>
          <p:cNvPr id="338" name="그림 33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flipH="1">
            <a:off x="8245157" y="5633954"/>
            <a:ext cx="596275" cy="555557"/>
          </a:xfrm>
          <a:prstGeom prst="rect">
            <a:avLst/>
          </a:prstGeom>
        </p:spPr>
      </p:pic>
      <p:cxnSp>
        <p:nvCxnSpPr>
          <p:cNvPr id="340" name="직선 화살표 연결선 339"/>
          <p:cNvCxnSpPr/>
          <p:nvPr/>
        </p:nvCxnSpPr>
        <p:spPr>
          <a:xfrm>
            <a:off x="8337376" y="5013176"/>
            <a:ext cx="0" cy="504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/>
          <p:cNvCxnSpPr/>
          <p:nvPr/>
        </p:nvCxnSpPr>
        <p:spPr>
          <a:xfrm flipV="1">
            <a:off x="7249040" y="5516916"/>
            <a:ext cx="0" cy="89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/>
          <p:cNvCxnSpPr/>
          <p:nvPr/>
        </p:nvCxnSpPr>
        <p:spPr>
          <a:xfrm>
            <a:off x="7249040" y="5516916"/>
            <a:ext cx="20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연결선 342"/>
          <p:cNvCxnSpPr/>
          <p:nvPr/>
        </p:nvCxnSpPr>
        <p:spPr>
          <a:xfrm flipV="1">
            <a:off x="8020885" y="5516916"/>
            <a:ext cx="0" cy="14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/>
          <p:cNvCxnSpPr/>
          <p:nvPr/>
        </p:nvCxnSpPr>
        <p:spPr>
          <a:xfrm flipV="1">
            <a:off x="8687310" y="5516916"/>
            <a:ext cx="0" cy="14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209"/>
          <p:cNvSpPr txBox="1"/>
          <p:nvPr/>
        </p:nvSpPr>
        <p:spPr>
          <a:xfrm>
            <a:off x="8291245" y="5157772"/>
            <a:ext cx="694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/>
              <a:t>PIO </a:t>
            </a:r>
            <a:r>
              <a:rPr lang="ko-KR" altLang="en-US" sz="800" dirty="0"/>
              <a:t>통신</a:t>
            </a: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72880" y="5661248"/>
            <a:ext cx="475775" cy="863650"/>
          </a:xfrm>
          <a:prstGeom prst="rect">
            <a:avLst/>
          </a:prstGeom>
        </p:spPr>
      </p:pic>
      <p:sp>
        <p:nvSpPr>
          <p:cNvPr id="101" name="TextBox 97"/>
          <p:cNvSpPr txBox="1"/>
          <p:nvPr/>
        </p:nvSpPr>
        <p:spPr>
          <a:xfrm>
            <a:off x="3728864" y="6453336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/>
              <a:t>폐기설비</a:t>
            </a:r>
            <a:endParaRPr lang="ko-KR" altLang="en-US" sz="1000" dirty="0"/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29464" y="5589240"/>
            <a:ext cx="360040" cy="653562"/>
          </a:xfrm>
          <a:prstGeom prst="rect">
            <a:avLst/>
          </a:prstGeom>
        </p:spPr>
      </p:pic>
      <p:cxnSp>
        <p:nvCxnSpPr>
          <p:cNvPr id="103" name="직선 연결선 102"/>
          <p:cNvCxnSpPr/>
          <p:nvPr/>
        </p:nvCxnSpPr>
        <p:spPr>
          <a:xfrm flipV="1">
            <a:off x="9345488" y="5516916"/>
            <a:ext cx="0" cy="14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그림 10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4528" y="4869160"/>
            <a:ext cx="648072" cy="1038347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49344" y="3933056"/>
            <a:ext cx="648072" cy="10383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직선 연결선 305"/>
          <p:cNvCxnSpPr>
            <a:cxnSpLocks noChangeShapeType="1"/>
          </p:cNvCxnSpPr>
          <p:nvPr/>
        </p:nvCxnSpPr>
        <p:spPr bwMode="auto">
          <a:xfrm>
            <a:off x="6753200" y="2276872"/>
            <a:ext cx="0" cy="6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1" name="직사각형 380"/>
          <p:cNvSpPr>
            <a:spLocks noChangeArrowheads="1"/>
          </p:cNvSpPr>
          <p:nvPr/>
        </p:nvSpPr>
        <p:spPr bwMode="auto">
          <a:xfrm>
            <a:off x="1424608" y="4725145"/>
            <a:ext cx="604867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65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1.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시스템 구성도</a:t>
            </a:r>
          </a:p>
        </p:txBody>
      </p:sp>
      <p:sp>
        <p:nvSpPr>
          <p:cNvPr id="66" name="제목 9"/>
          <p:cNvSpPr txBox="1"/>
          <p:nvPr/>
        </p:nvSpPr>
        <p:spPr>
          <a:xfrm>
            <a:off x="7401272" y="44624"/>
            <a:ext cx="2313782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1-2. H/W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구성도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75" name="직사각형 74"/>
          <p:cNvSpPr>
            <a:spLocks noChangeArrowheads="1"/>
          </p:cNvSpPr>
          <p:nvPr/>
        </p:nvSpPr>
        <p:spPr bwMode="auto">
          <a:xfrm>
            <a:off x="488505" y="1668999"/>
            <a:ext cx="2664295" cy="26961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100" name="Rectangle 5"/>
          <p:cNvSpPr>
            <a:spLocks noChangeArrowheads="1"/>
          </p:cNvSpPr>
          <p:nvPr/>
        </p:nvSpPr>
        <p:spPr bwMode="auto">
          <a:xfrm>
            <a:off x="224408" y="1556792"/>
            <a:ext cx="9457184" cy="4824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 lIns="90000" tIns="46800" rIns="90000" bIns="468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107" name="직선 연결선 106"/>
          <p:cNvCxnSpPr>
            <a:cxnSpLocks noChangeShapeType="1"/>
          </p:cNvCxnSpPr>
          <p:nvPr/>
        </p:nvCxnSpPr>
        <p:spPr bwMode="auto">
          <a:xfrm>
            <a:off x="5737608" y="2281757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직선 연결선 107"/>
          <p:cNvCxnSpPr>
            <a:cxnSpLocks noChangeShapeType="1"/>
          </p:cNvCxnSpPr>
          <p:nvPr/>
        </p:nvCxnSpPr>
        <p:spPr bwMode="auto">
          <a:xfrm>
            <a:off x="8848852" y="2276872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TextBox 42"/>
          <p:cNvSpPr txBox="1">
            <a:spLocks noChangeArrowheads="1"/>
          </p:cNvSpPr>
          <p:nvPr/>
        </p:nvSpPr>
        <p:spPr bwMode="auto">
          <a:xfrm>
            <a:off x="344488" y="3502169"/>
            <a:ext cx="12731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Dummy </a:t>
            </a:r>
          </a:p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MES</a:t>
            </a:r>
          </a:p>
        </p:txBody>
      </p:sp>
      <p:grpSp>
        <p:nvGrpSpPr>
          <p:cNvPr id="2" name="Group 97"/>
          <p:cNvGrpSpPr/>
          <p:nvPr/>
        </p:nvGrpSpPr>
        <p:grpSpPr bwMode="auto">
          <a:xfrm>
            <a:off x="776536" y="3120861"/>
            <a:ext cx="419041" cy="380231"/>
            <a:chOff x="2016" y="2053"/>
            <a:chExt cx="306" cy="226"/>
          </a:xfrm>
        </p:grpSpPr>
        <p:sp>
          <p:nvSpPr>
            <p:cNvPr id="286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3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00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01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4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97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8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9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90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1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2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3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4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5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6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44" name="직선 연결선 143"/>
          <p:cNvCxnSpPr>
            <a:cxnSpLocks noChangeShapeType="1"/>
          </p:cNvCxnSpPr>
          <p:nvPr/>
        </p:nvCxnSpPr>
        <p:spPr bwMode="auto">
          <a:xfrm>
            <a:off x="992527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TextBox 42"/>
          <p:cNvSpPr txBox="1">
            <a:spLocks noChangeArrowheads="1"/>
          </p:cNvSpPr>
          <p:nvPr/>
        </p:nvSpPr>
        <p:spPr bwMode="auto">
          <a:xfrm>
            <a:off x="1279595" y="3532946"/>
            <a:ext cx="55289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MCS</a:t>
            </a:r>
          </a:p>
        </p:txBody>
      </p:sp>
      <p:grpSp>
        <p:nvGrpSpPr>
          <p:cNvPr id="6" name="Group 97"/>
          <p:cNvGrpSpPr/>
          <p:nvPr/>
        </p:nvGrpSpPr>
        <p:grpSpPr bwMode="auto">
          <a:xfrm>
            <a:off x="1328431" y="3120861"/>
            <a:ext cx="419041" cy="380231"/>
            <a:chOff x="2016" y="2053"/>
            <a:chExt cx="306" cy="226"/>
          </a:xfrm>
        </p:grpSpPr>
        <p:sp>
          <p:nvSpPr>
            <p:cNvPr id="270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7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84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5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8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81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2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3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9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74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5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6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7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8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9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0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47" name="직선 연결선 146"/>
          <p:cNvCxnSpPr>
            <a:cxnSpLocks noChangeShapeType="1"/>
          </p:cNvCxnSpPr>
          <p:nvPr/>
        </p:nvCxnSpPr>
        <p:spPr bwMode="auto">
          <a:xfrm>
            <a:off x="1544422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TextBox 42"/>
          <p:cNvSpPr txBox="1">
            <a:spLocks noChangeArrowheads="1"/>
          </p:cNvSpPr>
          <p:nvPr/>
        </p:nvSpPr>
        <p:spPr bwMode="auto">
          <a:xfrm>
            <a:off x="1855426" y="3532946"/>
            <a:ext cx="48111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TC</a:t>
            </a:r>
          </a:p>
        </p:txBody>
      </p:sp>
      <p:grpSp>
        <p:nvGrpSpPr>
          <p:cNvPr id="10" name="Group 97"/>
          <p:cNvGrpSpPr/>
          <p:nvPr/>
        </p:nvGrpSpPr>
        <p:grpSpPr bwMode="auto">
          <a:xfrm>
            <a:off x="1894530" y="3120861"/>
            <a:ext cx="419041" cy="380231"/>
            <a:chOff x="2016" y="2053"/>
            <a:chExt cx="306" cy="226"/>
          </a:xfrm>
        </p:grpSpPr>
        <p:sp>
          <p:nvSpPr>
            <p:cNvPr id="254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1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68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9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2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65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6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7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3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58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9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0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1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2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3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4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50" name="직선 연결선 149"/>
          <p:cNvCxnSpPr>
            <a:cxnSpLocks noChangeShapeType="1"/>
          </p:cNvCxnSpPr>
          <p:nvPr/>
        </p:nvCxnSpPr>
        <p:spPr bwMode="auto">
          <a:xfrm>
            <a:off x="2110521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1" name="Picture 121" descr="Database_Green_1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268" y="2924944"/>
            <a:ext cx="315804" cy="41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2" descr="computer, desktop computer, linu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3552" y="2672696"/>
            <a:ext cx="683324" cy="683327"/>
          </a:xfrm>
          <a:prstGeom prst="rect">
            <a:avLst/>
          </a:prstGeom>
          <a:noFill/>
        </p:spPr>
      </p:pic>
      <p:cxnSp>
        <p:nvCxnSpPr>
          <p:cNvPr id="153" name="꺾인 연결선 152"/>
          <p:cNvCxnSpPr>
            <a:stCxn id="152" idx="1"/>
            <a:endCxn id="151" idx="3"/>
          </p:cNvCxnSpPr>
          <p:nvPr/>
        </p:nvCxnSpPr>
        <p:spPr>
          <a:xfrm rot="10800000" flipV="1">
            <a:off x="5073072" y="3014360"/>
            <a:ext cx="160480" cy="1170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42"/>
          <p:cNvSpPr txBox="1">
            <a:spLocks noChangeArrowheads="1"/>
          </p:cNvSpPr>
          <p:nvPr/>
        </p:nvSpPr>
        <p:spPr bwMode="auto">
          <a:xfrm>
            <a:off x="8776844" y="2447310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운영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14" name="Group 97"/>
          <p:cNvGrpSpPr/>
          <p:nvPr/>
        </p:nvGrpSpPr>
        <p:grpSpPr bwMode="auto">
          <a:xfrm>
            <a:off x="8681897" y="2780928"/>
            <a:ext cx="419041" cy="380231"/>
            <a:chOff x="2016" y="2053"/>
            <a:chExt cx="306" cy="226"/>
          </a:xfrm>
        </p:grpSpPr>
        <p:sp>
          <p:nvSpPr>
            <p:cNvPr id="238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5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5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6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4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7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4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57" name="TextBox 262"/>
          <p:cNvSpPr txBox="1"/>
          <p:nvPr/>
        </p:nvSpPr>
        <p:spPr bwMode="auto">
          <a:xfrm>
            <a:off x="656656" y="3933056"/>
            <a:ext cx="228012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>
                <a:latin typeface="+mn-ea"/>
                <a:ea typeface="+mn-ea"/>
              </a:rPr>
              <a:t>상위 </a:t>
            </a:r>
            <a:r>
              <a:rPr lang="en-US" altLang="ko-KR" sz="1200" dirty="0">
                <a:latin typeface="+mn-ea"/>
                <a:ea typeface="+mn-ea"/>
              </a:rPr>
              <a:t>System (TDS)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656656" y="2996952"/>
            <a:ext cx="2280120" cy="122413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/>
          </a:p>
        </p:txBody>
      </p:sp>
      <p:sp>
        <p:nvSpPr>
          <p:cNvPr id="159" name="TextBox 42"/>
          <p:cNvSpPr txBox="1">
            <a:spLocks noChangeArrowheads="1"/>
          </p:cNvSpPr>
          <p:nvPr/>
        </p:nvSpPr>
        <p:spPr bwMode="auto">
          <a:xfrm>
            <a:off x="2382687" y="3532946"/>
            <a:ext cx="5299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RCS</a:t>
            </a:r>
          </a:p>
        </p:txBody>
      </p:sp>
      <p:grpSp>
        <p:nvGrpSpPr>
          <p:cNvPr id="18" name="Group 97"/>
          <p:cNvGrpSpPr/>
          <p:nvPr/>
        </p:nvGrpSpPr>
        <p:grpSpPr bwMode="auto">
          <a:xfrm>
            <a:off x="2421558" y="3120861"/>
            <a:ext cx="419041" cy="380231"/>
            <a:chOff x="2016" y="2053"/>
            <a:chExt cx="306" cy="226"/>
          </a:xfrm>
        </p:grpSpPr>
        <p:sp>
          <p:nvSpPr>
            <p:cNvPr id="222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9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36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7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0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33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4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5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1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26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7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8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9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0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1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2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61" name="직선 연결선 160"/>
          <p:cNvCxnSpPr>
            <a:cxnSpLocks noChangeShapeType="1"/>
          </p:cNvCxnSpPr>
          <p:nvPr/>
        </p:nvCxnSpPr>
        <p:spPr bwMode="auto">
          <a:xfrm>
            <a:off x="2637549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" name="TextBox 262"/>
          <p:cNvSpPr txBox="1"/>
          <p:nvPr/>
        </p:nvSpPr>
        <p:spPr bwMode="auto">
          <a:xfrm>
            <a:off x="488504" y="1665024"/>
            <a:ext cx="2664296" cy="28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AS-IS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4" name="TextBox 262"/>
          <p:cNvSpPr txBox="1"/>
          <p:nvPr/>
        </p:nvSpPr>
        <p:spPr bwMode="auto">
          <a:xfrm>
            <a:off x="3612620" y="1665024"/>
            <a:ext cx="5832648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TO-BE : LIMS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3" name="직사각형 302"/>
          <p:cNvSpPr>
            <a:spLocks noChangeArrowheads="1"/>
          </p:cNvSpPr>
          <p:nvPr/>
        </p:nvSpPr>
        <p:spPr bwMode="auto">
          <a:xfrm>
            <a:off x="3612620" y="1668999"/>
            <a:ext cx="5832000" cy="26961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305" name="TextBox 42"/>
          <p:cNvSpPr txBox="1">
            <a:spLocks noChangeArrowheads="1"/>
          </p:cNvSpPr>
          <p:nvPr/>
        </p:nvSpPr>
        <p:spPr bwMode="auto">
          <a:xfrm>
            <a:off x="5117308" y="2564904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>
                <a:latin typeface="+mn-ea"/>
                <a:ea typeface="+mn-ea"/>
              </a:rPr>
              <a:t>DB</a:t>
            </a:r>
            <a:r>
              <a:rPr lang="ko-KR" altLang="en-US" sz="1100" dirty="0">
                <a:latin typeface="+mn-ea"/>
                <a:ea typeface="+mn-ea"/>
              </a:rPr>
              <a:t>서버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307" name="TextBox 42"/>
          <p:cNvSpPr txBox="1">
            <a:spLocks noChangeArrowheads="1"/>
          </p:cNvSpPr>
          <p:nvPr/>
        </p:nvSpPr>
        <p:spPr bwMode="auto">
          <a:xfrm>
            <a:off x="5844868" y="2420888"/>
            <a:ext cx="1800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b="1" dirty="0">
                <a:solidFill>
                  <a:srgbClr val="0000CC"/>
                </a:solidFill>
                <a:latin typeface="+mn-ea"/>
                <a:ea typeface="+mn-ea"/>
              </a:rPr>
              <a:t>Controller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제어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PC)</a:t>
            </a:r>
            <a:endParaRPr lang="en-US" altLang="ko-KR" sz="11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grpSp>
        <p:nvGrpSpPr>
          <p:cNvPr id="22" name="Group 97"/>
          <p:cNvGrpSpPr/>
          <p:nvPr/>
        </p:nvGrpSpPr>
        <p:grpSpPr bwMode="auto">
          <a:xfrm>
            <a:off x="6586245" y="2708920"/>
            <a:ext cx="419041" cy="380231"/>
            <a:chOff x="2016" y="2053"/>
            <a:chExt cx="306" cy="226"/>
          </a:xfrm>
        </p:grpSpPr>
        <p:sp>
          <p:nvSpPr>
            <p:cNvPr id="309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23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23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24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4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320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21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22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5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13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4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5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6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7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8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9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325" name="직선 연결선 324"/>
          <p:cNvCxnSpPr>
            <a:cxnSpLocks noChangeShapeType="1"/>
          </p:cNvCxnSpPr>
          <p:nvPr/>
        </p:nvCxnSpPr>
        <p:spPr bwMode="auto">
          <a:xfrm rot="5400000">
            <a:off x="7329701" y="2642154"/>
            <a:ext cx="720000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" name="TextBox 42"/>
          <p:cNvSpPr txBox="1">
            <a:spLocks noChangeArrowheads="1"/>
          </p:cNvSpPr>
          <p:nvPr/>
        </p:nvSpPr>
        <p:spPr bwMode="auto">
          <a:xfrm>
            <a:off x="7640235" y="2420888"/>
            <a:ext cx="7920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모니터링</a:t>
            </a:r>
            <a:endParaRPr lang="en-US" altLang="ko-KR" sz="1100" dirty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26" name="Group 97"/>
          <p:cNvGrpSpPr/>
          <p:nvPr/>
        </p:nvGrpSpPr>
        <p:grpSpPr bwMode="auto">
          <a:xfrm>
            <a:off x="7545288" y="2780928"/>
            <a:ext cx="419041" cy="380231"/>
            <a:chOff x="2016" y="2053"/>
            <a:chExt cx="306" cy="226"/>
          </a:xfrm>
        </p:grpSpPr>
        <p:sp>
          <p:nvSpPr>
            <p:cNvPr id="328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27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4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8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33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9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3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58" name="TextBox 262"/>
          <p:cNvSpPr txBox="1"/>
          <p:nvPr/>
        </p:nvSpPr>
        <p:spPr bwMode="auto">
          <a:xfrm>
            <a:off x="3684628" y="3429001"/>
            <a:ext cx="568863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latin typeface="+mn-ea"/>
                <a:ea typeface="+mn-ea"/>
              </a:rPr>
              <a:t>Controller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3684629" y="3429000"/>
            <a:ext cx="5688632" cy="792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59" name="그림 358"/>
          <p:cNvPicPr>
            <a:picLocks noChangeAspect="1"/>
          </p:cNvPicPr>
          <p:nvPr/>
        </p:nvPicPr>
        <p:blipFill rotWithShape="1">
          <a:blip r:embed="rId5" cstate="print"/>
          <a:srcRect l="4858" t="1314"/>
          <a:stretch/>
        </p:blipFill>
        <p:spPr>
          <a:xfrm>
            <a:off x="1712640" y="4869160"/>
            <a:ext cx="591109" cy="747215"/>
          </a:xfrm>
          <a:prstGeom prst="rect">
            <a:avLst/>
          </a:prstGeom>
        </p:spPr>
      </p:pic>
      <p:pic>
        <p:nvPicPr>
          <p:cNvPr id="360" name="그림 35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3368824" y="4869160"/>
            <a:ext cx="522732" cy="705787"/>
          </a:xfrm>
          <a:prstGeom prst="rect">
            <a:avLst/>
          </a:prstGeom>
        </p:spPr>
      </p:pic>
      <p:pic>
        <p:nvPicPr>
          <p:cNvPr id="361" name="그림 36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4736976" y="4941168"/>
            <a:ext cx="750785" cy="775305"/>
          </a:xfrm>
          <a:prstGeom prst="rect">
            <a:avLst/>
          </a:prstGeom>
        </p:spPr>
      </p:pic>
      <p:sp>
        <p:nvSpPr>
          <p:cNvPr id="363" name="왼쪽/오른쪽 화살표 362"/>
          <p:cNvSpPr/>
          <p:nvPr/>
        </p:nvSpPr>
        <p:spPr bwMode="auto">
          <a:xfrm rot="5400000">
            <a:off x="6653016" y="3123439"/>
            <a:ext cx="288031" cy="255913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364" name="그림 36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81192" y="4869160"/>
            <a:ext cx="475775" cy="863650"/>
          </a:xfrm>
          <a:prstGeom prst="rect">
            <a:avLst/>
          </a:prstGeom>
        </p:spPr>
      </p:pic>
      <p:sp>
        <p:nvSpPr>
          <p:cNvPr id="365" name="TextBox 16"/>
          <p:cNvSpPr txBox="1"/>
          <p:nvPr/>
        </p:nvSpPr>
        <p:spPr>
          <a:xfrm>
            <a:off x="1568624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반출입기</a:t>
            </a:r>
          </a:p>
        </p:txBody>
      </p:sp>
      <p:sp>
        <p:nvSpPr>
          <p:cNvPr id="366" name="TextBox 16"/>
          <p:cNvSpPr txBox="1"/>
          <p:nvPr/>
        </p:nvSpPr>
        <p:spPr>
          <a:xfrm>
            <a:off x="3224808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분석기</a:t>
            </a:r>
          </a:p>
        </p:txBody>
      </p:sp>
      <p:sp>
        <p:nvSpPr>
          <p:cNvPr id="367" name="TextBox 16"/>
          <p:cNvSpPr txBox="1"/>
          <p:nvPr/>
        </p:nvSpPr>
        <p:spPr>
          <a:xfrm>
            <a:off x="4808984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/>
              <a:t>Stocker</a:t>
            </a:r>
            <a:endParaRPr lang="ko-KR" altLang="en-US" sz="1000" b="1" dirty="0"/>
          </a:p>
        </p:txBody>
      </p:sp>
      <p:sp>
        <p:nvSpPr>
          <p:cNvPr id="368" name="TextBox 16"/>
          <p:cNvSpPr txBox="1"/>
          <p:nvPr/>
        </p:nvSpPr>
        <p:spPr>
          <a:xfrm>
            <a:off x="6537176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폐기설비</a:t>
            </a:r>
          </a:p>
        </p:txBody>
      </p:sp>
      <p:sp>
        <p:nvSpPr>
          <p:cNvPr id="369" name="TextBox 16"/>
          <p:cNvSpPr txBox="1"/>
          <p:nvPr/>
        </p:nvSpPr>
        <p:spPr>
          <a:xfrm>
            <a:off x="8121352" y="570305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MOMA</a:t>
            </a:r>
            <a:endParaRPr lang="ko-KR" altLang="en-US" sz="1000" b="1" dirty="0"/>
          </a:p>
        </p:txBody>
      </p:sp>
      <p:grpSp>
        <p:nvGrpSpPr>
          <p:cNvPr id="30" name="그룹 379"/>
          <p:cNvGrpSpPr/>
          <p:nvPr/>
        </p:nvGrpSpPr>
        <p:grpSpPr>
          <a:xfrm>
            <a:off x="2000672" y="4797175"/>
            <a:ext cx="4968552" cy="216001"/>
            <a:chOff x="1856656" y="4725144"/>
            <a:chExt cx="4968552" cy="216001"/>
          </a:xfrm>
        </p:grpSpPr>
        <p:cxnSp>
          <p:nvCxnSpPr>
            <p:cNvPr id="373" name="직선 연결선 372"/>
            <p:cNvCxnSpPr/>
            <p:nvPr/>
          </p:nvCxnSpPr>
          <p:spPr>
            <a:xfrm>
              <a:off x="1856656" y="4725144"/>
              <a:ext cx="4968552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/>
            <p:cNvCxnSpPr/>
            <p:nvPr/>
          </p:nvCxnSpPr>
          <p:spPr>
            <a:xfrm rot="16200000" flipH="1">
              <a:off x="1748657" y="4833143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 376"/>
            <p:cNvCxnSpPr/>
            <p:nvPr/>
          </p:nvCxnSpPr>
          <p:spPr>
            <a:xfrm rot="16200000" flipH="1">
              <a:off x="3404839" y="4833143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 377"/>
            <p:cNvCxnSpPr/>
            <p:nvPr/>
          </p:nvCxnSpPr>
          <p:spPr>
            <a:xfrm rot="16200000" flipH="1">
              <a:off x="4772991" y="4833144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 378"/>
            <p:cNvCxnSpPr/>
            <p:nvPr/>
          </p:nvCxnSpPr>
          <p:spPr>
            <a:xfrm rot="16200000" flipH="1">
              <a:off x="6717207" y="4833144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오른쪽 화살표 303"/>
          <p:cNvSpPr/>
          <p:nvPr/>
        </p:nvSpPr>
        <p:spPr>
          <a:xfrm>
            <a:off x="3296816" y="1844824"/>
            <a:ext cx="216024" cy="2376264"/>
          </a:xfrm>
          <a:prstGeom prst="rightArrow">
            <a:avLst>
              <a:gd name="adj1" fmla="val 74571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3" name="직선 화살표 연결선 382"/>
          <p:cNvCxnSpPr/>
          <p:nvPr/>
        </p:nvCxnSpPr>
        <p:spPr>
          <a:xfrm rot="5400000">
            <a:off x="7851280" y="4923208"/>
            <a:ext cx="0" cy="75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209"/>
          <p:cNvSpPr txBox="1"/>
          <p:nvPr/>
        </p:nvSpPr>
        <p:spPr>
          <a:xfrm>
            <a:off x="7571165" y="5085184"/>
            <a:ext cx="694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/>
              <a:t>PIO </a:t>
            </a:r>
            <a:r>
              <a:rPr lang="ko-KR" altLang="en-US" sz="800" dirty="0"/>
              <a:t>통신</a:t>
            </a:r>
          </a:p>
        </p:txBody>
      </p:sp>
      <p:pic>
        <p:nvPicPr>
          <p:cNvPr id="385" name="그림 38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65368" y="4725144"/>
            <a:ext cx="576064" cy="986789"/>
          </a:xfrm>
          <a:prstGeom prst="rect">
            <a:avLst/>
          </a:prstGeom>
        </p:spPr>
      </p:pic>
      <p:sp>
        <p:nvSpPr>
          <p:cNvPr id="192" name="모서리가 둥근 직사각형 191"/>
          <p:cNvSpPr/>
          <p:nvPr/>
        </p:nvSpPr>
        <p:spPr>
          <a:xfrm>
            <a:off x="272480" y="764704"/>
            <a:ext cx="9289032" cy="648072"/>
          </a:xfrm>
          <a:prstGeom prst="roundRect">
            <a:avLst>
              <a:gd name="adj" fmla="val 889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SzPct val="130000"/>
              <a:defRPr/>
            </a:pP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현재 개별로 구성되어 있는 상위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System(Dummy MES, MCS, 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TC)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과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MOMA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시스템을 </a:t>
            </a:r>
            <a:endParaRPr lang="en-US" altLang="ko-KR" sz="1400" b="1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ysClr val="windowText" lastClr="000000"/>
              </a:solidFill>
              <a:cs typeface="KoPubWorld돋움체 Bold" panose="00000800000000000000" pitchFamily="2" charset="-127"/>
            </a:endParaRPr>
          </a:p>
          <a:p>
            <a:pPr lvl="0" latinLnBrk="0">
              <a:buSzPct val="130000"/>
              <a:defRPr/>
            </a:pPr>
            <a:r>
              <a:rPr lang="ko-KR" altLang="en-US" sz="1400" b="1" kern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분석실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 무인화 시스템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(LIMS)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로 통합 구성하는 형태로 변경함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. </a:t>
            </a:r>
          </a:p>
        </p:txBody>
      </p:sp>
      <p:sp>
        <p:nvSpPr>
          <p:cNvPr id="193" name="자유형 192"/>
          <p:cNvSpPr/>
          <p:nvPr/>
        </p:nvSpPr>
        <p:spPr>
          <a:xfrm>
            <a:off x="730043" y="2204864"/>
            <a:ext cx="2043953" cy="648000"/>
          </a:xfrm>
          <a:custGeom>
            <a:avLst/>
            <a:gdLst>
              <a:gd name="connsiteX0" fmla="*/ 0 w 2043953"/>
              <a:gd name="connsiteY0" fmla="*/ 0 h 430306"/>
              <a:gd name="connsiteX1" fmla="*/ 0 w 2043953"/>
              <a:gd name="connsiteY1" fmla="*/ 430306 h 430306"/>
              <a:gd name="connsiteX2" fmla="*/ 2043953 w 2043953"/>
              <a:gd name="connsiteY2" fmla="*/ 430306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953" h="430306">
                <a:moveTo>
                  <a:pt x="0" y="0"/>
                </a:moveTo>
                <a:lnTo>
                  <a:pt x="0" y="430306"/>
                </a:lnTo>
                <a:lnTo>
                  <a:pt x="2043953" y="430306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2204863"/>
            <a:ext cx="357646" cy="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TextBox 271"/>
          <p:cNvSpPr txBox="1"/>
          <p:nvPr/>
        </p:nvSpPr>
        <p:spPr bwMode="auto">
          <a:xfrm>
            <a:off x="995734" y="1971058"/>
            <a:ext cx="733724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b="1" dirty="0">
                <a:latin typeface="+mn-ea"/>
                <a:ea typeface="+mn-ea"/>
              </a:rPr>
              <a:t>AIMS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96" name="직사각형 195"/>
          <p:cNvSpPr>
            <a:spLocks noChangeArrowheads="1"/>
          </p:cNvSpPr>
          <p:nvPr/>
        </p:nvSpPr>
        <p:spPr bwMode="auto">
          <a:xfrm>
            <a:off x="992560" y="1988840"/>
            <a:ext cx="735952" cy="792087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197" name="직선 연결선 196"/>
          <p:cNvCxnSpPr>
            <a:cxnSpLocks noChangeShapeType="1"/>
          </p:cNvCxnSpPr>
          <p:nvPr/>
        </p:nvCxnSpPr>
        <p:spPr bwMode="auto">
          <a:xfrm rot="5400000">
            <a:off x="866560" y="236689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8" name="자유형 197"/>
          <p:cNvSpPr/>
          <p:nvPr/>
        </p:nvSpPr>
        <p:spPr>
          <a:xfrm flipV="1">
            <a:off x="4665011" y="2276872"/>
            <a:ext cx="4348209" cy="648000"/>
          </a:xfrm>
          <a:custGeom>
            <a:avLst/>
            <a:gdLst>
              <a:gd name="connsiteX0" fmla="*/ 0 w 2043953"/>
              <a:gd name="connsiteY0" fmla="*/ 0 h 430306"/>
              <a:gd name="connsiteX1" fmla="*/ 0 w 2043953"/>
              <a:gd name="connsiteY1" fmla="*/ 430306 h 430306"/>
              <a:gd name="connsiteX2" fmla="*/ 2043953 w 2043953"/>
              <a:gd name="connsiteY2" fmla="*/ 430306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953" h="430306">
                <a:moveTo>
                  <a:pt x="0" y="0"/>
                </a:moveTo>
                <a:lnTo>
                  <a:pt x="0" y="430306"/>
                </a:lnTo>
                <a:lnTo>
                  <a:pt x="2043953" y="430306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842" y="2420887"/>
            <a:ext cx="357646" cy="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271"/>
          <p:cNvSpPr txBox="1"/>
          <p:nvPr/>
        </p:nvSpPr>
        <p:spPr bwMode="auto">
          <a:xfrm>
            <a:off x="3742992" y="2187082"/>
            <a:ext cx="733724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b="1" dirty="0">
                <a:latin typeface="+mn-ea"/>
                <a:ea typeface="+mn-ea"/>
              </a:rPr>
              <a:t>AIMS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01" name="직사각형 200"/>
          <p:cNvSpPr>
            <a:spLocks noChangeArrowheads="1"/>
          </p:cNvSpPr>
          <p:nvPr/>
        </p:nvSpPr>
        <p:spPr bwMode="auto">
          <a:xfrm>
            <a:off x="3739818" y="2204864"/>
            <a:ext cx="735952" cy="792087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202" name="직선 연결선 201"/>
          <p:cNvCxnSpPr>
            <a:cxnSpLocks noChangeShapeType="1"/>
          </p:cNvCxnSpPr>
          <p:nvPr/>
        </p:nvCxnSpPr>
        <p:spPr bwMode="auto">
          <a:xfrm rot="5400000">
            <a:off x="4566708" y="2618920"/>
            <a:ext cx="0" cy="180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" name="직사각형 202"/>
          <p:cNvSpPr>
            <a:spLocks noChangeArrowheads="1"/>
          </p:cNvSpPr>
          <p:nvPr/>
        </p:nvSpPr>
        <p:spPr bwMode="auto">
          <a:xfrm>
            <a:off x="488504" y="4365104"/>
            <a:ext cx="8964000" cy="197602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488504" y="4365104"/>
            <a:ext cx="288032" cy="1980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200" b="1" dirty="0">
                <a:latin typeface="+mn-ea"/>
                <a:ea typeface="+mn-ea"/>
              </a:rPr>
              <a:t>분</a:t>
            </a:r>
            <a:endParaRPr lang="en-US" altLang="ko-KR" sz="1200" b="1" dirty="0">
              <a:latin typeface="+mn-ea"/>
              <a:ea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석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200" b="1" dirty="0">
                <a:latin typeface="+mn-ea"/>
                <a:ea typeface="+mn-ea"/>
              </a:rPr>
              <a:t>실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xmlns="" id="{2AB8817E-1143-4BCD-8410-21DC258EDB63}"/>
              </a:ext>
            </a:extLst>
          </p:cNvPr>
          <p:cNvSpPr/>
          <p:nvPr/>
        </p:nvSpPr>
        <p:spPr>
          <a:xfrm>
            <a:off x="4880992" y="3789080"/>
            <a:ext cx="864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반출입기</a:t>
            </a: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xmlns="" id="{D1A195DD-489C-4E4D-9B9F-0CB4835512E2}"/>
              </a:ext>
            </a:extLst>
          </p:cNvPr>
          <p:cNvSpPr/>
          <p:nvPr/>
        </p:nvSpPr>
        <p:spPr>
          <a:xfrm>
            <a:off x="6681192" y="3789080"/>
            <a:ext cx="828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Stocker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xmlns="" id="{9792AC03-19B7-4120-B19F-74B97C2F4B70}"/>
              </a:ext>
            </a:extLst>
          </p:cNvPr>
          <p:cNvSpPr/>
          <p:nvPr/>
        </p:nvSpPr>
        <p:spPr>
          <a:xfrm>
            <a:off x="7581392" y="3789080"/>
            <a:ext cx="90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폐기</a:t>
            </a:r>
            <a:r>
              <a:rPr lang="en-US" altLang="ko-KR" sz="800" b="1" dirty="0">
                <a:solidFill>
                  <a:schemeClr val="tx1"/>
                </a:solidFill>
              </a:rPr>
              <a:t>/</a:t>
            </a:r>
            <a:r>
              <a:rPr lang="ko-KR" altLang="en-US" sz="800" b="1" dirty="0">
                <a:solidFill>
                  <a:schemeClr val="tx1"/>
                </a:solidFill>
              </a:rPr>
              <a:t>세정</a:t>
            </a: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xmlns="" id="{92CB1566-EE0C-473A-B304-5F064E76882F}"/>
              </a:ext>
            </a:extLst>
          </p:cNvPr>
          <p:cNvSpPr/>
          <p:nvPr/>
        </p:nvSpPr>
        <p:spPr>
          <a:xfrm>
            <a:off x="8553400" y="3762617"/>
            <a:ext cx="756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MOMA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xmlns="" id="{41B1356B-CE25-4E96-8028-DAEDFB6B2D70}"/>
              </a:ext>
            </a:extLst>
          </p:cNvPr>
          <p:cNvSpPr/>
          <p:nvPr/>
        </p:nvSpPr>
        <p:spPr>
          <a:xfrm>
            <a:off x="3800872" y="3789080"/>
            <a:ext cx="1008000" cy="36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Dispatcher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xmlns="" id="{AF4C18E4-179E-40F2-A9AC-F7A9C4E1649C}"/>
              </a:ext>
            </a:extLst>
          </p:cNvPr>
          <p:cNvSpPr/>
          <p:nvPr/>
        </p:nvSpPr>
        <p:spPr>
          <a:xfrm>
            <a:off x="5817096" y="3789040"/>
            <a:ext cx="792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분석기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2.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구현방안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56411" y="5125933"/>
            <a:ext cx="1119206" cy="653648"/>
            <a:chOff x="2128458" y="5429256"/>
            <a:chExt cx="1119206" cy="653648"/>
          </a:xfrm>
        </p:grpSpPr>
        <p:sp>
          <p:nvSpPr>
            <p:cNvPr id="126" name="모서리가 둥근 직사각형 125"/>
            <p:cNvSpPr/>
            <p:nvPr/>
          </p:nvSpPr>
          <p:spPr>
            <a:xfrm>
              <a:off x="2128458" y="5429256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전처리 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Demo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128459" y="5850522"/>
              <a:ext cx="1107658" cy="149730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045830" y="5125933"/>
            <a:ext cx="1122039" cy="653648"/>
            <a:chOff x="824714" y="3261673"/>
            <a:chExt cx="1122039" cy="653648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824714" y="3261673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폐기 모사</a:t>
              </a: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833507" y="3682939"/>
              <a:ext cx="1113246" cy="13815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PLC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170040" flipH="1">
            <a:off x="8232602" y="5137140"/>
            <a:ext cx="237628" cy="17862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7788980" y="4431536"/>
            <a:ext cx="1122039" cy="653648"/>
            <a:chOff x="824714" y="3261673"/>
            <a:chExt cx="1122039" cy="653648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824714" y="3261673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67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Host AP</a:t>
              </a:r>
              <a:endParaRPr kumimoji="0" lang="ko-KR" altLang="en-US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33507" y="3682939"/>
              <a:ext cx="1113246" cy="13815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Wifi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9" name="Text Box 278">
            <a:extLst>
              <a:ext uri="{FF2B5EF4-FFF2-40B4-BE49-F238E27FC236}">
                <a16:creationId xmlns:a16="http://schemas.microsoft.com/office/drawing/2014/main" xmlns="" id="{026066BF-B0F3-4BB7-8C34-60CEBA6B6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697" y="5065439"/>
            <a:ext cx="627136" cy="307777"/>
          </a:xfrm>
          <a:prstGeom prst="rect">
            <a:avLst/>
          </a:prstGeom>
          <a:noFill/>
          <a:ln w="3175" cap="sq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Host AP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#1 ~ #n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4225311" y="5774758"/>
            <a:ext cx="0" cy="395965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52" name="꺾인 연결선 51"/>
          <p:cNvCxnSpPr/>
          <p:nvPr/>
        </p:nvCxnSpPr>
        <p:spPr>
          <a:xfrm rot="5400000" flipH="1">
            <a:off x="4697607" y="2132124"/>
            <a:ext cx="6351" cy="7301266"/>
          </a:xfrm>
          <a:prstGeom prst="bentConnector3">
            <a:avLst>
              <a:gd name="adj1" fmla="val -6149032"/>
            </a:avLst>
          </a:prstGeom>
          <a:noFill/>
          <a:ln w="19050" cap="flat" cmpd="sng" algn="ctr">
            <a:solidFill>
              <a:srgbClr val="4F81BD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53" name="TextBox 349"/>
          <p:cNvSpPr txBox="1"/>
          <p:nvPr/>
        </p:nvSpPr>
        <p:spPr>
          <a:xfrm>
            <a:off x="6825208" y="5760050"/>
            <a:ext cx="9012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PIO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통신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7791813" y="5340846"/>
            <a:ext cx="1259584" cy="968474"/>
            <a:chOff x="10028638" y="5429256"/>
            <a:chExt cx="1259584" cy="968474"/>
          </a:xfrm>
        </p:grpSpPr>
        <p:grpSp>
          <p:nvGrpSpPr>
            <p:cNvPr id="116" name="그룹 115"/>
            <p:cNvGrpSpPr/>
            <p:nvPr/>
          </p:nvGrpSpPr>
          <p:grpSpPr>
            <a:xfrm>
              <a:off x="10028638" y="5429256"/>
              <a:ext cx="1259584" cy="968474"/>
              <a:chOff x="8589870" y="5350128"/>
              <a:chExt cx="1259584" cy="968474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8589870" y="5350128"/>
                <a:ext cx="1122039" cy="653648"/>
                <a:chOff x="824714" y="3261673"/>
                <a:chExt cx="1122039" cy="653648"/>
              </a:xfrm>
            </p:grpSpPr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824714" y="3261673"/>
                  <a:ext cx="1119206" cy="653648"/>
                </a:xfrm>
                <a:prstGeom prst="roundRect">
                  <a:avLst>
                    <a:gd name="adj" fmla="val 10715"/>
                  </a:avLst>
                </a:prstGeom>
                <a:solidFill>
                  <a:srgbClr val="1F497D">
                    <a:lumMod val="20000"/>
                    <a:lumOff val="80000"/>
                  </a:srgbClr>
                </a:solidFill>
                <a:ln w="9525" cap="flat" cmpd="sng" algn="ctr">
                  <a:solidFill>
                    <a:srgbClr val="1F497D">
                      <a:lumMod val="75000"/>
                    </a:srgbClr>
                  </a:solidFill>
                  <a:prstDash val="solid"/>
                </a:ln>
                <a:effectLst/>
              </p:spPr>
              <p:txBody>
                <a:bodyPr lIns="24000" rIns="24000" rtlCol="0" anchor="t" anchorCtr="0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67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rPr>
                    <a:t> MOMA</a:t>
                  </a:r>
                  <a:endParaRPr kumimoji="0" lang="ko-KR" altLang="en-US" sz="1467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833507" y="3682939"/>
                  <a:ext cx="1113246" cy="138158"/>
                </a:xfrm>
                <a:prstGeom prst="rect">
                  <a:avLst/>
                </a:prstGeom>
                <a:solidFill>
                  <a:srgbClr val="1F497D">
                    <a:lumMod val="75000"/>
                  </a:srgbClr>
                </a:solidFill>
                <a:ln w="9525" cap="flat" cmpd="sng" algn="ctr">
                  <a:solidFill>
                    <a:sysClr val="windowText" lastClr="000000">
                      <a:lumMod val="65000"/>
                      <a:lumOff val="3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="horz" wrap="square" lIns="24000" tIns="60960" rIns="2400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rPr>
                    <a:t>PC</a:t>
                  </a:r>
                  <a:endParaRPr kumimoji="0" lang="ko-KR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119" name="Text Box 278">
                <a:extLst>
                  <a:ext uri="{FF2B5EF4-FFF2-40B4-BE49-F238E27FC236}">
                    <a16:creationId xmlns:a16="http://schemas.microsoft.com/office/drawing/2014/main" xmlns="" id="{026066BF-B0F3-4BB7-8C34-60CEBA6B69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22318" y="6010825"/>
                <a:ext cx="627136" cy="307777"/>
              </a:xfrm>
              <a:prstGeom prst="rect">
                <a:avLst/>
              </a:prstGeom>
              <a:noFill/>
              <a:ln w="3175" cap="sq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MOMA</a:t>
                </a:r>
              </a:p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#1~#n</a:t>
                </a:r>
              </a:p>
            </p:txBody>
          </p:sp>
        </p:grp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0821" y="5521283"/>
              <a:ext cx="197837" cy="188498"/>
            </a:xfrm>
            <a:prstGeom prst="rect">
              <a:avLst/>
            </a:prstGeom>
          </p:spPr>
        </p:pic>
      </p:grpSp>
      <p:cxnSp>
        <p:nvCxnSpPr>
          <p:cNvPr id="55" name="직선 화살표 연결선 54"/>
          <p:cNvCxnSpPr/>
          <p:nvPr/>
        </p:nvCxnSpPr>
        <p:spPr>
          <a:xfrm>
            <a:off x="5808338" y="5774758"/>
            <a:ext cx="0" cy="395965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56" name="직선 화살표 연결선 55"/>
          <p:cNvCxnSpPr/>
          <p:nvPr/>
        </p:nvCxnSpPr>
        <p:spPr>
          <a:xfrm>
            <a:off x="2629491" y="5774758"/>
            <a:ext cx="0" cy="395965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headEnd type="triangle"/>
            <a:tailEnd type="none"/>
          </a:ln>
          <a:effectLst/>
        </p:spPr>
      </p:cxnSp>
      <p:grpSp>
        <p:nvGrpSpPr>
          <p:cNvPr id="59" name="그룹 58"/>
          <p:cNvGrpSpPr/>
          <p:nvPr/>
        </p:nvGrpSpPr>
        <p:grpSpPr>
          <a:xfrm>
            <a:off x="736487" y="2767887"/>
            <a:ext cx="1122039" cy="653648"/>
            <a:chOff x="824714" y="3261673"/>
            <a:chExt cx="1122039" cy="65364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824714" y="3261673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67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TC</a:t>
              </a:r>
              <a:endParaRPr kumimoji="0" lang="ko-KR" altLang="en-US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833507" y="3682939"/>
              <a:ext cx="1113246" cy="13815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Server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434287" y="1551216"/>
            <a:ext cx="1122039" cy="653648"/>
            <a:chOff x="824714" y="3261673"/>
            <a:chExt cx="1122039" cy="65364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4714" y="3261673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67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RISE</a:t>
              </a:r>
              <a:endParaRPr kumimoji="0" lang="ko-KR" altLang="en-US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833507" y="3682939"/>
              <a:ext cx="1113246" cy="13815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Server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813032" y="1815820"/>
            <a:ext cx="1122039" cy="653648"/>
            <a:chOff x="824714" y="3261673"/>
            <a:chExt cx="1122039" cy="653648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824714" y="3261673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MES Dummy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33507" y="3682939"/>
              <a:ext cx="1113246" cy="13815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Server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846029" y="3343951"/>
            <a:ext cx="1122039" cy="653648"/>
            <a:chOff x="824714" y="3261673"/>
            <a:chExt cx="1122039" cy="653648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824714" y="3261673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67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MCS</a:t>
              </a:r>
              <a:endParaRPr kumimoji="0" lang="ko-KR" altLang="en-US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33507" y="3682939"/>
              <a:ext cx="1113246" cy="13815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Server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6431454" y="2703344"/>
            <a:ext cx="1122039" cy="653648"/>
            <a:chOff x="824714" y="3261673"/>
            <a:chExt cx="1122039" cy="653648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824714" y="3261673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67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진단 </a:t>
              </a:r>
              <a:r>
                <a:rPr kumimoji="0" lang="en-US" altLang="ko-KR" sz="1467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IoT</a:t>
              </a:r>
              <a:endParaRPr kumimoji="0" lang="ko-KR" altLang="en-US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833507" y="3682939"/>
              <a:ext cx="1113246" cy="13815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Server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7780481" y="3493358"/>
            <a:ext cx="1122039" cy="653648"/>
            <a:chOff x="824714" y="3261673"/>
            <a:chExt cx="1122039" cy="653648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824714" y="3261673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67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RCS/ACS</a:t>
              </a:r>
              <a:endParaRPr kumimoji="0" lang="ko-KR" altLang="en-US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33507" y="3682939"/>
              <a:ext cx="1113246" cy="13815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Server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65" name="꺾인 연결선 377"/>
          <p:cNvCxnSpPr>
            <a:stCxn id="108" idx="3"/>
            <a:endCxn id="104" idx="1"/>
          </p:cNvCxnSpPr>
          <p:nvPr/>
        </p:nvCxnSpPr>
        <p:spPr>
          <a:xfrm>
            <a:off x="5965235" y="3670775"/>
            <a:ext cx="1815246" cy="14940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66" name="직선 화살표 연결선 65"/>
          <p:cNvCxnSpPr/>
          <p:nvPr/>
        </p:nvCxnSpPr>
        <p:spPr>
          <a:xfrm rot="16200000" flipH="1">
            <a:off x="8202068" y="4285021"/>
            <a:ext cx="284530" cy="8499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67" name="꺾인 연결선 379"/>
          <p:cNvCxnSpPr>
            <a:stCxn id="71" idx="3"/>
            <a:endCxn id="104" idx="0"/>
          </p:cNvCxnSpPr>
          <p:nvPr/>
        </p:nvCxnSpPr>
        <p:spPr>
          <a:xfrm>
            <a:off x="7867822" y="2456892"/>
            <a:ext cx="472262" cy="1036466"/>
          </a:xfrm>
          <a:prstGeom prst="bentConnector2">
            <a:avLst/>
          </a:prstGeom>
          <a:noFill/>
          <a:ln w="19050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68" name="꺾인 연결선 67"/>
          <p:cNvCxnSpPr>
            <a:stCxn id="110" idx="1"/>
          </p:cNvCxnSpPr>
          <p:nvPr/>
        </p:nvCxnSpPr>
        <p:spPr>
          <a:xfrm rot="10800000" flipV="1">
            <a:off x="1855696" y="2142643"/>
            <a:ext cx="957337" cy="95206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C0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69" name="직선 화살표 연결선 68"/>
          <p:cNvCxnSpPr>
            <a:stCxn id="112" idx="2"/>
          </p:cNvCxnSpPr>
          <p:nvPr/>
        </p:nvCxnSpPr>
        <p:spPr>
          <a:xfrm rot="5400000">
            <a:off x="6743234" y="2452688"/>
            <a:ext cx="498480" cy="2832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70" name="꺾인 연결선 69"/>
          <p:cNvCxnSpPr>
            <a:stCxn id="114" idx="2"/>
          </p:cNvCxnSpPr>
          <p:nvPr/>
        </p:nvCxnSpPr>
        <p:spPr>
          <a:xfrm rot="16200000" flipH="1">
            <a:off x="763923" y="3953701"/>
            <a:ext cx="1633355" cy="56902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71" name="직사각형 70"/>
          <p:cNvSpPr/>
          <p:nvPr/>
        </p:nvSpPr>
        <p:spPr>
          <a:xfrm>
            <a:off x="6177136" y="1484784"/>
            <a:ext cx="1690686" cy="1944216"/>
          </a:xfrm>
          <a:prstGeom prst="rect">
            <a:avLst/>
          </a:prstGeom>
          <a:solidFill>
            <a:sysClr val="window" lastClr="FFFFFF">
              <a:lumMod val="50000"/>
              <a:alpha val="50000"/>
            </a:sysClr>
          </a:solidFill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8189570" y="1572488"/>
            <a:ext cx="349187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oval"/>
            <a:tailEnd type="oval"/>
          </a:ln>
          <a:effectLst/>
        </p:spPr>
      </p:cxnSp>
      <p:sp>
        <p:nvSpPr>
          <p:cNvPr id="73" name="TextBox 385"/>
          <p:cNvSpPr txBox="1"/>
          <p:nvPr/>
        </p:nvSpPr>
        <p:spPr>
          <a:xfrm>
            <a:off x="8650885" y="1452236"/>
            <a:ext cx="550587" cy="240503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0" i="0" u="none" strike="noStrike" kern="0" cap="none" spc="0" normalizeH="0" baseline="0" noProof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Ethernet</a:t>
            </a:r>
            <a:endParaRPr kumimoji="0" lang="en-US" altLang="ko-KR" sz="933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꺾인 연결선 76"/>
          <p:cNvCxnSpPr>
            <a:stCxn id="110" idx="3"/>
            <a:endCxn id="108" idx="0"/>
          </p:cNvCxnSpPr>
          <p:nvPr/>
        </p:nvCxnSpPr>
        <p:spPr>
          <a:xfrm>
            <a:off x="3932238" y="2142644"/>
            <a:ext cx="1473394" cy="1201307"/>
          </a:xfrm>
          <a:prstGeom prst="bentConnector2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78" name="TextBox 390"/>
          <p:cNvSpPr txBox="1"/>
          <p:nvPr/>
        </p:nvSpPr>
        <p:spPr>
          <a:xfrm>
            <a:off x="8723822" y="1670789"/>
            <a:ext cx="404714" cy="240503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0" i="0" u="none" strike="noStrike" kern="0" cap="none" spc="0" normalizeH="0" baseline="0" noProof="0" dirty="0">
                <a:ln w="0"/>
                <a:solidFill>
                  <a:srgbClr val="4BACC6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</a:t>
            </a:r>
            <a:endParaRPr kumimoji="0" lang="en-US" altLang="ko-KR" sz="933" b="0" i="0" u="none" strike="noStrike" kern="0" cap="none" spc="0" normalizeH="0" baseline="0" noProof="0" dirty="0">
              <a:ln>
                <a:noFill/>
              </a:ln>
              <a:solidFill>
                <a:srgbClr val="4BACC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TextBox 391"/>
          <p:cNvSpPr txBox="1"/>
          <p:nvPr/>
        </p:nvSpPr>
        <p:spPr>
          <a:xfrm>
            <a:off x="8109353" y="1676329"/>
            <a:ext cx="489674" cy="240503"/>
          </a:xfrm>
          <a:prstGeom prst="rect">
            <a:avLst/>
          </a:prstGeom>
          <a:solidFill>
            <a:srgbClr val="4BACC6"/>
          </a:solidFill>
        </p:spPr>
        <p:txBody>
          <a:bodyPr wrap="none" lIns="48000" tIns="48000" rIns="48000" bIns="48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33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COLOR</a:t>
            </a:r>
            <a:endParaRPr kumimoji="0" lang="en-US" altLang="ko-KR" sz="9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Text Box 278">
            <a:extLst>
              <a:ext uri="{FF2B5EF4-FFF2-40B4-BE49-F238E27FC236}">
                <a16:creationId xmlns:a16="http://schemas.microsoft.com/office/drawing/2014/main" xmlns="" id="{026066BF-B0F3-4BB7-8C34-60CEBA6B6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7136" y="2276872"/>
            <a:ext cx="1589997" cy="369332"/>
          </a:xfrm>
          <a:prstGeom prst="rect">
            <a:avLst/>
          </a:prstGeom>
          <a:solidFill>
            <a:sysClr val="window" lastClr="FFFFFF"/>
          </a:solidFill>
          <a:ln w="3175" cap="sq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올해 범위 제외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(SW </a:t>
            </a:r>
            <a:r>
              <a:rPr kumimoji="1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사전 필요 조치</a:t>
            </a:r>
            <a:r>
              <a:rPr kumimoji="1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수준</a:t>
            </a:r>
            <a:r>
              <a:rPr kumimoji="1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3690947" y="5125933"/>
            <a:ext cx="1119206" cy="653648"/>
            <a:chOff x="543344" y="5429256"/>
            <a:chExt cx="1119206" cy="653648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543344" y="5429256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Bottle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반출입기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43345" y="5850522"/>
              <a:ext cx="1107658" cy="149730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PLC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237333" y="5125933"/>
            <a:ext cx="1122039" cy="653648"/>
            <a:chOff x="165290" y="3261673"/>
            <a:chExt cx="1122039" cy="653648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165290" y="3261673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Bottle Stocker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74083" y="3682939"/>
              <a:ext cx="1113246" cy="13815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PLC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386474" y="5056862"/>
            <a:ext cx="2911524" cy="876634"/>
          </a:xfrm>
          <a:prstGeom prst="rect">
            <a:avLst/>
          </a:prstGeom>
          <a:noFill/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ysDash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553644" y="5056862"/>
            <a:ext cx="2911524" cy="876634"/>
          </a:xfrm>
          <a:prstGeom prst="rect">
            <a:avLst/>
          </a:prstGeom>
          <a:noFill/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ysDash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9" name="꺾인 연결선 88"/>
          <p:cNvCxnSpPr>
            <a:stCxn id="108" idx="2"/>
            <a:endCxn id="88" idx="0"/>
          </p:cNvCxnSpPr>
          <p:nvPr/>
        </p:nvCxnSpPr>
        <p:spPr>
          <a:xfrm rot="5400000">
            <a:off x="4677888" y="4329117"/>
            <a:ext cx="1059263" cy="39622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90" name="직사각형 89"/>
          <p:cNvSpPr/>
          <p:nvPr/>
        </p:nvSpPr>
        <p:spPr>
          <a:xfrm>
            <a:off x="8364163" y="3523732"/>
            <a:ext cx="359659" cy="289911"/>
          </a:xfrm>
          <a:prstGeom prst="rect">
            <a:avLst/>
          </a:prstGeom>
          <a:solidFill>
            <a:sysClr val="window" lastClr="FFFFFF">
              <a:lumMod val="50000"/>
              <a:alpha val="50000"/>
            </a:sysClr>
          </a:solidFill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865111" y="2771192"/>
            <a:ext cx="379023" cy="287578"/>
          </a:xfrm>
          <a:prstGeom prst="roundRect">
            <a:avLst>
              <a:gd name="adj" fmla="val 10715"/>
            </a:avLst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lIns="24000" rIns="2400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UI</a:t>
            </a:r>
            <a:endParaRPr kumimoji="0" lang="ko-KR" altLang="en-US" sz="14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3932238" y="1826720"/>
            <a:ext cx="379023" cy="287578"/>
          </a:xfrm>
          <a:prstGeom prst="roundRect">
            <a:avLst>
              <a:gd name="adj" fmla="val 10715"/>
            </a:avLst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lIns="24000" rIns="2400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UI</a:t>
            </a:r>
            <a:endParaRPr kumimoji="0" lang="ko-KR" altLang="en-US" sz="14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4466032" y="3339610"/>
            <a:ext cx="379023" cy="287578"/>
          </a:xfrm>
          <a:prstGeom prst="roundRect">
            <a:avLst>
              <a:gd name="adj" fmla="val 10715"/>
            </a:avLst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lIns="24000" rIns="2400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UI</a:t>
            </a:r>
            <a:endParaRPr kumimoji="0" lang="ko-KR" altLang="en-US" sz="14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7398625" y="3493358"/>
            <a:ext cx="379023" cy="287578"/>
          </a:xfrm>
          <a:prstGeom prst="roundRect">
            <a:avLst>
              <a:gd name="adj" fmla="val 10715"/>
            </a:avLst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lIns="24000" rIns="2400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UI</a:t>
            </a:r>
            <a:endParaRPr kumimoji="0" lang="ko-KR" altLang="en-US" sz="14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65111" y="3141422"/>
            <a:ext cx="379023" cy="287578"/>
          </a:xfrm>
          <a:prstGeom prst="roundRect">
            <a:avLst>
              <a:gd name="adj" fmla="val 10715"/>
            </a:avLst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lIns="24000" rIns="2400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DB</a:t>
            </a:r>
            <a:endParaRPr kumimoji="0" lang="ko-KR" altLang="en-US" sz="14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943409" y="2205318"/>
            <a:ext cx="379023" cy="287578"/>
          </a:xfrm>
          <a:prstGeom prst="roundRect">
            <a:avLst>
              <a:gd name="adj" fmla="val 10715"/>
            </a:avLst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lIns="24000" rIns="2400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DB</a:t>
            </a:r>
            <a:endParaRPr kumimoji="0" lang="ko-KR" altLang="en-US" sz="14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462609" y="3717486"/>
            <a:ext cx="379023" cy="287578"/>
          </a:xfrm>
          <a:prstGeom prst="roundRect">
            <a:avLst>
              <a:gd name="adj" fmla="val 10715"/>
            </a:avLst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lIns="24000" rIns="2400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DB</a:t>
            </a:r>
            <a:endParaRPr kumimoji="0" lang="ko-KR" altLang="en-US" sz="14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7394724" y="3836298"/>
            <a:ext cx="379023" cy="287578"/>
          </a:xfrm>
          <a:prstGeom prst="roundRect">
            <a:avLst>
              <a:gd name="adj" fmla="val 10715"/>
            </a:avLst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lIns="24000" rIns="2400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DB</a:t>
            </a:r>
            <a:endParaRPr kumimoji="0" lang="ko-KR" altLang="en-US" sz="14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제목 9"/>
          <p:cNvSpPr txBox="1"/>
          <p:nvPr/>
        </p:nvSpPr>
        <p:spPr>
          <a:xfrm>
            <a:off x="7401272" y="44624"/>
            <a:ext cx="2313782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2-1. AS-IS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272480" y="764704"/>
            <a:ext cx="9289032" cy="648072"/>
          </a:xfrm>
          <a:prstGeom prst="roundRect">
            <a:avLst>
              <a:gd name="adj" fmla="val 889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SzPct val="130000"/>
              <a:defRPr/>
            </a:pP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상위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System(Dummy MES, MCS, TC, RCS)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과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MOMA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시스템이 개별로 구성되어 각 시스템 간 인터페이스가 필요하고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AIMS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와 연계 방안을 세워야 함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직선 연결선 88"/>
          <p:cNvCxnSpPr/>
          <p:nvPr/>
        </p:nvCxnSpPr>
        <p:spPr>
          <a:xfrm flipV="1">
            <a:off x="9034288" y="4941167"/>
            <a:ext cx="0" cy="5400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2.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구현방안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124" name="제목 9"/>
          <p:cNvSpPr txBox="1"/>
          <p:nvPr/>
        </p:nvSpPr>
        <p:spPr>
          <a:xfrm>
            <a:off x="7401272" y="44624"/>
            <a:ext cx="2313782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2-2. TO-BE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805075" y="5469811"/>
            <a:ext cx="1119206" cy="653648"/>
            <a:chOff x="2128458" y="5429256"/>
            <a:chExt cx="1119206" cy="653648"/>
          </a:xfrm>
          <a:solidFill>
            <a:schemeClr val="accent3">
              <a:lumMod val="20000"/>
              <a:lumOff val="80000"/>
              <a:alpha val="99000"/>
            </a:schemeClr>
          </a:solidFill>
        </p:grpSpPr>
        <p:sp>
          <p:nvSpPr>
            <p:cNvPr id="200" name="모서리가 둥근 직사각형 199"/>
            <p:cNvSpPr/>
            <p:nvPr/>
          </p:nvSpPr>
          <p:spPr>
            <a:xfrm>
              <a:off x="2128458" y="5429256"/>
              <a:ext cx="1119206" cy="653648"/>
            </a:xfrm>
            <a:prstGeom prst="roundRect">
              <a:avLst>
                <a:gd name="adj" fmla="val 10715"/>
              </a:avLst>
            </a:prstGeom>
            <a:grpFill/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분석기</a:t>
              </a: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128459" y="5850522"/>
              <a:ext cx="1107658" cy="14973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2425996" y="5469811"/>
            <a:ext cx="1122039" cy="653648"/>
            <a:chOff x="824714" y="3261673"/>
            <a:chExt cx="1122039" cy="653648"/>
          </a:xfrm>
          <a:solidFill>
            <a:schemeClr val="accent3">
              <a:lumMod val="20000"/>
              <a:lumOff val="80000"/>
              <a:alpha val="99000"/>
            </a:schemeClr>
          </a:solidFill>
        </p:grpSpPr>
        <p:sp>
          <p:nvSpPr>
            <p:cNvPr id="198" name="모서리가 둥근 직사각형 197"/>
            <p:cNvSpPr/>
            <p:nvPr/>
          </p:nvSpPr>
          <p:spPr>
            <a:xfrm>
              <a:off x="824714" y="3261673"/>
              <a:ext cx="1119206" cy="653648"/>
            </a:xfrm>
            <a:prstGeom prst="roundRect">
              <a:avLst>
                <a:gd name="adj" fmla="val 10715"/>
              </a:avLst>
            </a:prstGeom>
            <a:grpFill/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폐기 모사</a:t>
              </a: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33507" y="3682939"/>
              <a:ext cx="1113246" cy="138158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PLC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4039611" y="5469811"/>
            <a:ext cx="1119206" cy="653648"/>
            <a:chOff x="543344" y="5429256"/>
            <a:chExt cx="1119206" cy="653648"/>
          </a:xfrm>
          <a:solidFill>
            <a:schemeClr val="accent3">
              <a:lumMod val="20000"/>
              <a:lumOff val="80000"/>
              <a:alpha val="99000"/>
            </a:schemeClr>
          </a:solidFill>
        </p:grpSpPr>
        <p:sp>
          <p:nvSpPr>
            <p:cNvPr id="196" name="모서리가 둥근 직사각형 195"/>
            <p:cNvSpPr/>
            <p:nvPr/>
          </p:nvSpPr>
          <p:spPr>
            <a:xfrm>
              <a:off x="543344" y="5429256"/>
              <a:ext cx="1119206" cy="653648"/>
            </a:xfrm>
            <a:prstGeom prst="roundRect">
              <a:avLst>
                <a:gd name="adj" fmla="val 10715"/>
              </a:avLst>
            </a:prstGeom>
            <a:grpFill/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반출입기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43345" y="5850522"/>
              <a:ext cx="1107658" cy="14973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PLC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5585997" y="5469811"/>
            <a:ext cx="1122039" cy="653648"/>
            <a:chOff x="165290" y="3261673"/>
            <a:chExt cx="1122039" cy="653648"/>
          </a:xfrm>
          <a:solidFill>
            <a:schemeClr val="accent3">
              <a:lumMod val="20000"/>
              <a:lumOff val="80000"/>
              <a:alpha val="99000"/>
            </a:schemeClr>
          </a:solidFill>
        </p:grpSpPr>
        <p:sp>
          <p:nvSpPr>
            <p:cNvPr id="194" name="모서리가 둥근 직사각형 193"/>
            <p:cNvSpPr/>
            <p:nvPr/>
          </p:nvSpPr>
          <p:spPr>
            <a:xfrm>
              <a:off x="165290" y="3261673"/>
              <a:ext cx="1119206" cy="653648"/>
            </a:xfrm>
            <a:prstGeom prst="roundRect">
              <a:avLst>
                <a:gd name="adj" fmla="val 10715"/>
              </a:avLst>
            </a:prstGeom>
            <a:grpFill/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Stocker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174083" y="3682939"/>
              <a:ext cx="1113246" cy="138158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PLC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735138" y="5400740"/>
            <a:ext cx="2911524" cy="876634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ysDash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903510" y="5400740"/>
            <a:ext cx="2911524" cy="876634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ysDash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8388692" y="5467489"/>
            <a:ext cx="1119206" cy="653648"/>
            <a:chOff x="543344" y="5429256"/>
            <a:chExt cx="1119206" cy="653648"/>
          </a:xfrm>
          <a:solidFill>
            <a:schemeClr val="accent3">
              <a:lumMod val="20000"/>
              <a:lumOff val="80000"/>
              <a:alpha val="99000"/>
            </a:schemeClr>
          </a:solidFill>
        </p:grpSpPr>
        <p:sp>
          <p:nvSpPr>
            <p:cNvPr id="192" name="모서리가 둥근 직사각형 191"/>
            <p:cNvSpPr/>
            <p:nvPr/>
          </p:nvSpPr>
          <p:spPr>
            <a:xfrm>
              <a:off x="543344" y="5429256"/>
              <a:ext cx="1119206" cy="653648"/>
            </a:xfrm>
            <a:prstGeom prst="roundRect">
              <a:avLst>
                <a:gd name="adj" fmla="val 10715"/>
              </a:avLst>
            </a:prstGeom>
            <a:grpFill/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MOMA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543345" y="5850522"/>
              <a:ext cx="1107658" cy="14973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PLC/MW(PC)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9" name="직사각형 128"/>
          <p:cNvSpPr/>
          <p:nvPr/>
        </p:nvSpPr>
        <p:spPr>
          <a:xfrm>
            <a:off x="8252591" y="5398418"/>
            <a:ext cx="1455762" cy="876634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ysDash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727442" y="1412776"/>
            <a:ext cx="4624134" cy="3701026"/>
            <a:chOff x="1868357" y="5463768"/>
            <a:chExt cx="1119206" cy="61846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90" name="모서리가 둥근 직사각형 189"/>
            <p:cNvSpPr/>
            <p:nvPr/>
          </p:nvSpPr>
          <p:spPr>
            <a:xfrm>
              <a:off x="1868357" y="5463768"/>
              <a:ext cx="1119206" cy="618467"/>
            </a:xfrm>
            <a:prstGeom prst="roundRect">
              <a:avLst>
                <a:gd name="adj" fmla="val 3816"/>
              </a:avLst>
            </a:prstGeom>
            <a:grpFill/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Controller PC </a:t>
              </a:r>
              <a:r>
                <a:rPr lang="en-US" altLang="ko-KR" sz="1400" b="1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PGM </a:t>
              </a:r>
              <a:r>
                <a:rPr lang="ko-KR" altLang="en-US" sz="1400" b="1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구성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874947" y="6003305"/>
              <a:ext cx="1107658" cy="40899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kern="0" dirty="0">
                  <a:solidFill>
                    <a:prstClr val="white"/>
                  </a:solidFill>
                  <a:latin typeface="맑은 고딕"/>
                  <a:ea typeface="맑은 고딕" panose="020B0503020000020004" pitchFamily="50" charset="-127"/>
                </a:rPr>
                <a:t>PC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31" name="꺾인 연결선 130"/>
          <p:cNvCxnSpPr/>
          <p:nvPr/>
        </p:nvCxnSpPr>
        <p:spPr>
          <a:xfrm rot="5400000">
            <a:off x="5150279" y="2360298"/>
            <a:ext cx="2322" cy="7524000"/>
          </a:xfrm>
          <a:prstGeom prst="bentConnector3">
            <a:avLst>
              <a:gd name="adj1" fmla="val 15793454"/>
            </a:avLst>
          </a:prstGeom>
          <a:noFill/>
          <a:ln w="19050" cap="flat" cmpd="sng" algn="ctr">
            <a:solidFill>
              <a:srgbClr val="4F81BD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32" name="직선 화살표 연결선 131"/>
          <p:cNvCxnSpPr/>
          <p:nvPr/>
        </p:nvCxnSpPr>
        <p:spPr>
          <a:xfrm>
            <a:off x="2980531" y="6121137"/>
            <a:ext cx="0" cy="357401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133" name="직선 화살표 연결선 132"/>
          <p:cNvCxnSpPr/>
          <p:nvPr/>
        </p:nvCxnSpPr>
        <p:spPr>
          <a:xfrm>
            <a:off x="6145600" y="6121137"/>
            <a:ext cx="0" cy="357401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134" name="직선 화살표 연결선 133"/>
          <p:cNvCxnSpPr/>
          <p:nvPr/>
        </p:nvCxnSpPr>
        <p:spPr>
          <a:xfrm>
            <a:off x="4612956" y="6121137"/>
            <a:ext cx="0" cy="357401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headEnd type="triangle"/>
            <a:tailEnd type="none"/>
          </a:ln>
          <a:effectLst/>
        </p:spPr>
      </p:cxnSp>
      <p:sp>
        <p:nvSpPr>
          <p:cNvPr id="135" name="TextBox 349"/>
          <p:cNvSpPr txBox="1"/>
          <p:nvPr/>
        </p:nvSpPr>
        <p:spPr>
          <a:xfrm>
            <a:off x="8948295" y="6271427"/>
            <a:ext cx="9012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PIO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통신</a:t>
            </a:r>
          </a:p>
        </p:txBody>
      </p:sp>
      <p:grpSp>
        <p:nvGrpSpPr>
          <p:cNvPr id="136" name="그룹 135"/>
          <p:cNvGrpSpPr/>
          <p:nvPr/>
        </p:nvGrpSpPr>
        <p:grpSpPr>
          <a:xfrm>
            <a:off x="1187285" y="4077071"/>
            <a:ext cx="972000" cy="468000"/>
            <a:chOff x="971600" y="3501008"/>
            <a:chExt cx="1119206" cy="653648"/>
          </a:xfrm>
        </p:grpSpPr>
        <p:sp>
          <p:nvSpPr>
            <p:cNvPr id="188" name="모서리가 둥근 직사각형 187"/>
            <p:cNvSpPr/>
            <p:nvPr/>
          </p:nvSpPr>
          <p:spPr>
            <a:xfrm>
              <a:off x="971600" y="3501008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latinLnBrk="0">
                <a:defRPr/>
              </a:pPr>
              <a:r>
                <a:rPr lang="en-US" altLang="ko-KR" sz="9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Stocker </a:t>
              </a:r>
              <a:r>
                <a:rPr lang="en-US" altLang="ko-KR" sz="900" kern="0" dirty="0">
                  <a:solidFill>
                    <a:prstClr val="black"/>
                  </a:solidFill>
                  <a:ea typeface="맑은 고딕" panose="020B0503020000020004" pitchFamily="50" charset="-127"/>
                </a:rPr>
                <a:t>Ctrl </a:t>
              </a:r>
              <a:r>
                <a:rPr lang="ko-KR" altLang="en-US" sz="900" kern="0" dirty="0">
                  <a:solidFill>
                    <a:prstClr val="black"/>
                  </a:solidFill>
                  <a:ea typeface="맑은 고딕" panose="020B0503020000020004" pitchFamily="50" charset="-127"/>
                </a:rPr>
                <a:t>프로세서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71601" y="3953923"/>
              <a:ext cx="1107658" cy="149730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latinLnBrk="0">
                <a:defRPr/>
              </a:pPr>
              <a:r>
                <a:rPr lang="en-US" altLang="ko-KR" sz="900" b="1" kern="0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PGM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1167186" y="2672967"/>
            <a:ext cx="972000" cy="468000"/>
            <a:chOff x="971601" y="2670125"/>
            <a:chExt cx="1119206" cy="653648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971601" y="2670125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반출입</a:t>
              </a: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Ctrl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프로세서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971602" y="3123829"/>
              <a:ext cx="1107658" cy="149730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PGM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2627445" y="2667624"/>
            <a:ext cx="972085" cy="468000"/>
            <a:chOff x="2272978" y="2665630"/>
            <a:chExt cx="1119304" cy="653648"/>
          </a:xfrm>
        </p:grpSpPr>
        <p:sp>
          <p:nvSpPr>
            <p:cNvPr id="184" name="모서리가 둥근 직사각형 183"/>
            <p:cNvSpPr/>
            <p:nvPr/>
          </p:nvSpPr>
          <p:spPr>
            <a:xfrm>
              <a:off x="2272978" y="2665630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latinLnBrk="0"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분석</a:t>
              </a:r>
              <a:r>
                <a:rPr lang="en-US" altLang="ko-KR" sz="900" kern="0" dirty="0">
                  <a:solidFill>
                    <a:prstClr val="black"/>
                  </a:solidFill>
                  <a:ea typeface="맑은 고딕" panose="020B0503020000020004" pitchFamily="50" charset="-127"/>
                </a:rPr>
                <a:t> Ctrl</a:t>
              </a:r>
            </a:p>
            <a:p>
              <a:pPr lvl="0" algn="ctr" latinLnBrk="0"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프로세서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2284624" y="3119334"/>
              <a:ext cx="1107658" cy="149730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latinLnBrk="0">
                <a:defRPr/>
              </a:pPr>
              <a:r>
                <a:rPr lang="en-US" altLang="ko-KR" sz="900" b="1" kern="0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PGM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2637473" y="4086840"/>
            <a:ext cx="972000" cy="468000"/>
            <a:chOff x="2272978" y="3496514"/>
            <a:chExt cx="1119206" cy="653648"/>
          </a:xfrm>
        </p:grpSpPr>
        <p:sp>
          <p:nvSpPr>
            <p:cNvPr id="182" name="모서리가 둥근 직사각형 181"/>
            <p:cNvSpPr/>
            <p:nvPr/>
          </p:nvSpPr>
          <p:spPr>
            <a:xfrm>
              <a:off x="2272978" y="3496514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latinLnBrk="0">
                <a:defRPr/>
              </a:pPr>
              <a:r>
                <a:rPr lang="en-US" altLang="ko-KR" sz="9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MR </a:t>
              </a:r>
              <a:r>
                <a:rPr lang="en-US" altLang="ko-KR" sz="900" kern="0" dirty="0">
                  <a:solidFill>
                    <a:prstClr val="black"/>
                  </a:solidFill>
                  <a:ea typeface="맑은 고딕" panose="020B0503020000020004" pitchFamily="50" charset="-127"/>
                </a:rPr>
                <a:t>Ctrl</a:t>
              </a:r>
            </a:p>
            <a:p>
              <a:pPr lvl="0" algn="ctr" latinLnBrk="0"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프로세서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272979" y="3917779"/>
              <a:ext cx="1107658" cy="149730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latinLnBrk="0">
                <a:defRPr/>
              </a:pPr>
              <a:r>
                <a:rPr lang="en-US" altLang="ko-KR" sz="900" b="1" kern="0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PGM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1167185" y="3356991"/>
            <a:ext cx="972000" cy="468000"/>
            <a:chOff x="2272971" y="2665630"/>
            <a:chExt cx="1119205" cy="653648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272971" y="2665630"/>
              <a:ext cx="1119205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latinLnBrk="0"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폐기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세정 </a:t>
              </a:r>
              <a:r>
                <a:rPr lang="en-US" altLang="ko-KR" sz="900" kern="0" dirty="0">
                  <a:solidFill>
                    <a:prstClr val="black"/>
                  </a:solidFill>
                  <a:ea typeface="맑은 고딕" panose="020B0503020000020004" pitchFamily="50" charset="-127"/>
                </a:rPr>
                <a:t>Ctrl</a:t>
              </a:r>
            </a:p>
            <a:p>
              <a:pPr lvl="0" algn="ctr" latinLnBrk="0"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프로세서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2272979" y="3119334"/>
              <a:ext cx="1107658" cy="149730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latinLnBrk="0">
                <a:defRPr/>
              </a:pPr>
              <a:r>
                <a:rPr lang="en-US" altLang="ko-KR" sz="900" b="1" kern="0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PGM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1834498" y="1780450"/>
            <a:ext cx="2377123" cy="653648"/>
            <a:chOff x="2272978" y="2665630"/>
            <a:chExt cx="1119206" cy="653648"/>
          </a:xfrm>
        </p:grpSpPr>
        <p:sp>
          <p:nvSpPr>
            <p:cNvPr id="178" name="모서리가 둥근 직사각형 177"/>
            <p:cNvSpPr/>
            <p:nvPr/>
          </p:nvSpPr>
          <p:spPr>
            <a:xfrm>
              <a:off x="2272978" y="2665630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AIMS SECS/GEM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272979" y="3086896"/>
              <a:ext cx="1107658" cy="149730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PGM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759474" y="2636911"/>
            <a:ext cx="1387796" cy="1917929"/>
            <a:chOff x="971601" y="2689017"/>
            <a:chExt cx="1119206" cy="653648"/>
          </a:xfrm>
        </p:grpSpPr>
        <p:sp>
          <p:nvSpPr>
            <p:cNvPr id="176" name="모서리가 둥근 직사각형 175"/>
            <p:cNvSpPr/>
            <p:nvPr/>
          </p:nvSpPr>
          <p:spPr>
            <a:xfrm>
              <a:off x="971601" y="2689017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Dispatcher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1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작업에 대한 </a:t>
              </a:r>
              <a:r>
                <a:rPr lang="en-US" altLang="ko-KR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Job</a:t>
              </a:r>
              <a:r>
                <a:rPr lang="ko-KR" altLang="en-US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을</a:t>
              </a:r>
              <a:r>
                <a:rPr lang="en-US" altLang="ko-KR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</a:t>
              </a:r>
              <a:r>
                <a:rPr lang="ko-KR" altLang="en-US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생성하고 장비의 운영동작을 </a:t>
              </a:r>
              <a:r>
                <a:rPr lang="en-US" altLang="ko-KR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Control </a:t>
              </a:r>
              <a:r>
                <a:rPr lang="ko-KR" altLang="en-US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한다</a:t>
              </a:r>
              <a:r>
                <a:rPr lang="en-US" altLang="ko-KR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.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</a:t>
              </a:r>
              <a:r>
                <a:rPr lang="ko-KR" altLang="en-US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장비간의 우선순위 및 동작 상태 결정</a:t>
              </a:r>
              <a:r>
                <a:rPr lang="en-US" altLang="ko-KR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)</a:t>
              </a:r>
              <a:r>
                <a:rPr lang="ko-KR" altLang="en-US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</a:t>
              </a:r>
              <a:endParaRPr lang="en-US" altLang="ko-KR" sz="11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977374" y="3204501"/>
              <a:ext cx="1107658" cy="74865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PGM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6191981" y="2754639"/>
            <a:ext cx="1260000" cy="972000"/>
            <a:chOff x="971601" y="2670125"/>
            <a:chExt cx="1119206" cy="65364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74" name="모서리가 둥근 직사각형 173"/>
            <p:cNvSpPr/>
            <p:nvPr/>
          </p:nvSpPr>
          <p:spPr>
            <a:xfrm>
              <a:off x="971601" y="2670125"/>
              <a:ext cx="1119206" cy="653648"/>
            </a:xfrm>
            <a:prstGeom prst="roundRect">
              <a:avLst>
                <a:gd name="adj" fmla="val 10715"/>
              </a:avLst>
            </a:prstGeom>
            <a:grpFill/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DB 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971602" y="3091391"/>
              <a:ext cx="1107658" cy="14973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Server</a:t>
              </a:r>
              <a:r>
                <a:rPr kumimoji="0" lang="en-US" altLang="ko-KR" sz="1000" b="1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PC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6875917" y="4022121"/>
            <a:ext cx="1260000" cy="972000"/>
            <a:chOff x="971601" y="2670125"/>
            <a:chExt cx="1119206" cy="65364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72" name="모서리가 둥근 직사각형 171"/>
            <p:cNvSpPr/>
            <p:nvPr/>
          </p:nvSpPr>
          <p:spPr>
            <a:xfrm>
              <a:off x="971601" y="2670125"/>
              <a:ext cx="1119206" cy="653648"/>
            </a:xfrm>
            <a:prstGeom prst="roundRect">
              <a:avLst>
                <a:gd name="adj" fmla="val 10715"/>
              </a:avLst>
            </a:prstGeom>
            <a:grpFill/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Operating</a:t>
              </a:r>
              <a:r>
                <a:rPr kumimoji="0" lang="en-US" altLang="ko-KR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PC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971602" y="3091391"/>
              <a:ext cx="1107658" cy="14973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5473462" y="4033409"/>
            <a:ext cx="1260000" cy="972000"/>
            <a:chOff x="971601" y="2670125"/>
            <a:chExt cx="1119206" cy="65364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70" name="모서리가 둥근 직사각형 169"/>
            <p:cNvSpPr/>
            <p:nvPr/>
          </p:nvSpPr>
          <p:spPr>
            <a:xfrm>
              <a:off x="971601" y="2670125"/>
              <a:ext cx="1119206" cy="653648"/>
            </a:xfrm>
            <a:prstGeom prst="roundRect">
              <a:avLst>
                <a:gd name="adj" fmla="val 10715"/>
              </a:avLst>
            </a:prstGeom>
            <a:grpFill/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Monitoring PC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971602" y="3091391"/>
              <a:ext cx="1107658" cy="14973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PC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46" name="직선 연결선 145"/>
          <p:cNvCxnSpPr/>
          <p:nvPr/>
        </p:nvCxnSpPr>
        <p:spPr>
          <a:xfrm>
            <a:off x="4211621" y="2107274"/>
            <a:ext cx="1944216" cy="114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5158817" y="3240639"/>
            <a:ext cx="103316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V="1">
            <a:off x="6103462" y="3726640"/>
            <a:ext cx="718519" cy="30676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148"/>
          <p:cNvCxnSpPr/>
          <p:nvPr/>
        </p:nvCxnSpPr>
        <p:spPr>
          <a:xfrm rot="5400000">
            <a:off x="2403491" y="2621069"/>
            <a:ext cx="806541" cy="432599"/>
          </a:xfrm>
          <a:prstGeom prst="bentConnector3">
            <a:avLst>
              <a:gd name="adj1" fmla="val 15988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2142376" y="3595875"/>
            <a:ext cx="1617098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3113445" y="3135624"/>
            <a:ext cx="10028" cy="95121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 151"/>
          <p:cNvCxnSpPr/>
          <p:nvPr/>
        </p:nvCxnSpPr>
        <p:spPr>
          <a:xfrm>
            <a:off x="2139186" y="2906967"/>
            <a:ext cx="20099" cy="1404104"/>
          </a:xfrm>
          <a:prstGeom prst="bentConnector3">
            <a:avLst>
              <a:gd name="adj1" fmla="val 1869242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/>
          <p:cNvGrpSpPr/>
          <p:nvPr/>
        </p:nvGrpSpPr>
        <p:grpSpPr>
          <a:xfrm>
            <a:off x="6155837" y="1482248"/>
            <a:ext cx="1260000" cy="972000"/>
            <a:chOff x="7214297" y="1420701"/>
            <a:chExt cx="1368152" cy="1072195"/>
          </a:xfrm>
        </p:grpSpPr>
        <p:sp>
          <p:nvSpPr>
            <p:cNvPr id="168" name="모서리가 둥근 직사각형 167"/>
            <p:cNvSpPr/>
            <p:nvPr/>
          </p:nvSpPr>
          <p:spPr>
            <a:xfrm>
              <a:off x="7214297" y="1420701"/>
              <a:ext cx="1368152" cy="1072195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AIMS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SYSTEM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7221600" y="2042989"/>
              <a:ext cx="1360849" cy="245606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Server</a:t>
              </a:r>
              <a:r>
                <a:rPr kumimoji="0" lang="en-US" altLang="ko-KR" sz="1000" b="1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PC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54" name="직선 연결선 153"/>
          <p:cNvCxnSpPr/>
          <p:nvPr/>
        </p:nvCxnSpPr>
        <p:spPr>
          <a:xfrm flipH="1" flipV="1">
            <a:off x="6821981" y="3726640"/>
            <a:ext cx="683936" cy="29548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/>
          <p:nvPr/>
        </p:nvCxnSpPr>
        <p:spPr>
          <a:xfrm rot="5400000" flipH="1" flipV="1">
            <a:off x="3781975" y="3074650"/>
            <a:ext cx="2322" cy="4788000"/>
          </a:xfrm>
          <a:prstGeom prst="bentConnector3">
            <a:avLst>
              <a:gd name="adj1" fmla="val 9944961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flipV="1">
            <a:off x="3040286" y="5234217"/>
            <a:ext cx="0" cy="23559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V="1">
            <a:off x="4593441" y="5234217"/>
            <a:ext cx="0" cy="23559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7982824" y="1930042"/>
            <a:ext cx="349187" cy="0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161" name="직선 화살표 연결선 160"/>
          <p:cNvCxnSpPr/>
          <p:nvPr/>
        </p:nvCxnSpPr>
        <p:spPr>
          <a:xfrm>
            <a:off x="7986000" y="2140986"/>
            <a:ext cx="349187" cy="0"/>
          </a:xfrm>
          <a:prstGeom prst="straightConnector1">
            <a:avLst/>
          </a:prstGeom>
          <a:noFill/>
          <a:ln w="19050" cap="flat" cmpd="sng" algn="ctr">
            <a:solidFill>
              <a:srgbClr val="92D050"/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162" name="직선 화살표 연결선 161"/>
          <p:cNvCxnSpPr/>
          <p:nvPr/>
        </p:nvCxnSpPr>
        <p:spPr>
          <a:xfrm>
            <a:off x="7983018" y="2362090"/>
            <a:ext cx="349187" cy="0"/>
          </a:xfrm>
          <a:prstGeom prst="straightConnector1">
            <a:avLst/>
          </a:prstGeom>
          <a:noFill/>
          <a:ln w="1905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headEnd type="oval"/>
            <a:tailEnd type="oval"/>
          </a:ln>
          <a:effectLst/>
        </p:spPr>
      </p:cxnSp>
      <p:sp>
        <p:nvSpPr>
          <p:cNvPr id="163" name="TextBox 196"/>
          <p:cNvSpPr txBox="1"/>
          <p:nvPr/>
        </p:nvSpPr>
        <p:spPr>
          <a:xfrm>
            <a:off x="8460092" y="1791542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Ethernet</a:t>
            </a:r>
            <a:endParaRPr lang="ko-KR" altLang="en-US" sz="1100" dirty="0"/>
          </a:p>
        </p:txBody>
      </p:sp>
      <p:sp>
        <p:nvSpPr>
          <p:cNvPr id="164" name="TextBox 197"/>
          <p:cNvSpPr txBox="1"/>
          <p:nvPr/>
        </p:nvSpPr>
        <p:spPr>
          <a:xfrm>
            <a:off x="8460092" y="2013527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MQTT</a:t>
            </a:r>
            <a:endParaRPr lang="ko-KR" altLang="en-US" sz="1100" dirty="0"/>
          </a:p>
        </p:txBody>
      </p:sp>
      <p:sp>
        <p:nvSpPr>
          <p:cNvPr id="165" name="타원 164"/>
          <p:cNvSpPr/>
          <p:nvPr/>
        </p:nvSpPr>
        <p:spPr>
          <a:xfrm>
            <a:off x="2403287" y="3402712"/>
            <a:ext cx="872230" cy="3863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MQTT Broker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6" name="꺾인 연결선 199"/>
          <p:cNvCxnSpPr>
            <a:endCxn id="165" idx="0"/>
          </p:cNvCxnSpPr>
          <p:nvPr/>
        </p:nvCxnSpPr>
        <p:spPr>
          <a:xfrm>
            <a:off x="2590461" y="3221609"/>
            <a:ext cx="248941" cy="181103"/>
          </a:xfrm>
          <a:prstGeom prst="bentConnector2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200"/>
          <p:cNvSpPr txBox="1"/>
          <p:nvPr/>
        </p:nvSpPr>
        <p:spPr>
          <a:xfrm>
            <a:off x="8464627" y="2231285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PIO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72480" y="764705"/>
            <a:ext cx="928903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latinLnBrk="0">
              <a:buSzPct val="130000"/>
              <a:defRPr/>
            </a:pPr>
            <a:r>
              <a:rPr lang="ko-KR" altLang="en-US" sz="1400" b="1" kern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분석실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 설비와의 연동 및 상위 시스템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(Dummy MES, MCS, 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TC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)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과 로봇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Control </a:t>
            </a:r>
            <a:r>
              <a:rPr lang="ko-KR" altLang="en-US" sz="1400" b="1" kern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미들웨어를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 통합할 수 있는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LIMS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를 재 구축하여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AIMS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와 연계가 원활한 분석실 무인화 시스템을 구축하고자 함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.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8295457" y="4076154"/>
            <a:ext cx="1266055" cy="865014"/>
            <a:chOff x="824714" y="3261673"/>
            <a:chExt cx="1122039" cy="653648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824714" y="3261673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67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RCS</a:t>
              </a:r>
              <a:endParaRPr kumimoji="0" lang="ko-KR" altLang="en-US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833507" y="3682939"/>
              <a:ext cx="1113246" cy="13815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Server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91" name="꺾인 연결선 90"/>
          <p:cNvCxnSpPr>
            <a:stCxn id="190" idx="2"/>
            <a:endCxn id="87" idx="2"/>
          </p:cNvCxnSpPr>
          <p:nvPr/>
        </p:nvCxnSpPr>
        <p:spPr>
          <a:xfrm rot="5400000" flipH="1" flipV="1">
            <a:off x="5896880" y="2083796"/>
            <a:ext cx="172634" cy="5887377"/>
          </a:xfrm>
          <a:prstGeom prst="bentConnector3">
            <a:avLst>
              <a:gd name="adj1" fmla="val -70105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직선 연결선 171"/>
          <p:cNvCxnSpPr/>
          <p:nvPr/>
        </p:nvCxnSpPr>
        <p:spPr>
          <a:xfrm rot="5400000" flipH="1" flipV="1">
            <a:off x="885354" y="1663998"/>
            <a:ext cx="21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2.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구현방안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7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2-3. LIMS Architecture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cxnSp>
        <p:nvCxnSpPr>
          <p:cNvPr id="10" name="직선 연결선 9"/>
          <p:cNvCxnSpPr>
            <a:cxnSpLocks noChangeShapeType="1"/>
          </p:cNvCxnSpPr>
          <p:nvPr/>
        </p:nvCxnSpPr>
        <p:spPr bwMode="auto">
          <a:xfrm>
            <a:off x="4061132" y="1556790"/>
            <a:ext cx="0" cy="6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연결선 10"/>
          <p:cNvCxnSpPr>
            <a:cxnSpLocks noChangeShapeType="1"/>
          </p:cNvCxnSpPr>
          <p:nvPr/>
        </p:nvCxnSpPr>
        <p:spPr bwMode="auto">
          <a:xfrm>
            <a:off x="5961112" y="1556790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연결선 11"/>
          <p:cNvCxnSpPr>
            <a:cxnSpLocks noChangeShapeType="1"/>
          </p:cNvCxnSpPr>
          <p:nvPr/>
        </p:nvCxnSpPr>
        <p:spPr bwMode="auto">
          <a:xfrm>
            <a:off x="9136884" y="1556792"/>
            <a:ext cx="0" cy="75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21" descr="Database_Green_16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804" y="2061816"/>
            <a:ext cx="315804" cy="41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omputer, desktop computer, linux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5088" y="1809568"/>
            <a:ext cx="683324" cy="683327"/>
          </a:xfrm>
          <a:prstGeom prst="rect">
            <a:avLst/>
          </a:prstGeom>
          <a:noFill/>
        </p:spPr>
      </p:pic>
      <p:cxnSp>
        <p:nvCxnSpPr>
          <p:cNvPr id="15" name="꺾인 연결선 14"/>
          <p:cNvCxnSpPr>
            <a:stCxn id="14" idx="1"/>
            <a:endCxn id="13" idx="3"/>
          </p:cNvCxnSpPr>
          <p:nvPr/>
        </p:nvCxnSpPr>
        <p:spPr>
          <a:xfrm rot="10800000" flipV="1">
            <a:off x="5584608" y="2151232"/>
            <a:ext cx="160480" cy="1170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2"/>
          <p:cNvSpPr txBox="1">
            <a:spLocks noChangeArrowheads="1"/>
          </p:cNvSpPr>
          <p:nvPr/>
        </p:nvSpPr>
        <p:spPr bwMode="auto">
          <a:xfrm>
            <a:off x="9064876" y="1980008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운영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17" name="Group 97"/>
          <p:cNvGrpSpPr/>
          <p:nvPr/>
        </p:nvGrpSpPr>
        <p:grpSpPr bwMode="auto">
          <a:xfrm>
            <a:off x="8969929" y="2313626"/>
            <a:ext cx="419041" cy="380231"/>
            <a:chOff x="2016" y="2053"/>
            <a:chExt cx="306" cy="226"/>
          </a:xfrm>
        </p:grpSpPr>
        <p:sp>
          <p:nvSpPr>
            <p:cNvPr id="18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9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0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1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6" name="TextBox 42"/>
          <p:cNvSpPr txBox="1">
            <a:spLocks noChangeArrowheads="1"/>
          </p:cNvSpPr>
          <p:nvPr/>
        </p:nvSpPr>
        <p:spPr bwMode="auto">
          <a:xfrm>
            <a:off x="5961112" y="1665552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>
                <a:latin typeface="+mn-ea"/>
                <a:ea typeface="+mn-ea"/>
              </a:rPr>
              <a:t>DB</a:t>
            </a:r>
            <a:r>
              <a:rPr lang="ko-KR" altLang="en-US" sz="1100" dirty="0">
                <a:latin typeface="+mn-ea"/>
                <a:ea typeface="+mn-ea"/>
              </a:rPr>
              <a:t>서버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37" name="TextBox 42"/>
          <p:cNvSpPr txBox="1">
            <a:spLocks noChangeArrowheads="1"/>
          </p:cNvSpPr>
          <p:nvPr/>
        </p:nvSpPr>
        <p:spPr bwMode="auto">
          <a:xfrm>
            <a:off x="3800872" y="1521536"/>
            <a:ext cx="12241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b="1" dirty="0">
                <a:solidFill>
                  <a:srgbClr val="0000CC"/>
                </a:solidFill>
                <a:latin typeface="+mn-ea"/>
                <a:ea typeface="+mn-ea"/>
              </a:rPr>
              <a:t>Controller </a:t>
            </a:r>
          </a:p>
          <a:p>
            <a:pPr algn="ctr" eaLnBrk="1" hangingPunct="1"/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제어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PC)</a:t>
            </a:r>
            <a:endParaRPr lang="en-US" altLang="ko-KR" sz="11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grpSp>
        <p:nvGrpSpPr>
          <p:cNvPr id="38" name="Group 97"/>
          <p:cNvGrpSpPr/>
          <p:nvPr/>
        </p:nvGrpSpPr>
        <p:grpSpPr bwMode="auto">
          <a:xfrm>
            <a:off x="3894177" y="1949609"/>
            <a:ext cx="419041" cy="380231"/>
            <a:chOff x="2016" y="2053"/>
            <a:chExt cx="306" cy="226"/>
          </a:xfrm>
        </p:grpSpPr>
        <p:sp>
          <p:nvSpPr>
            <p:cNvPr id="39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40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53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4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41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50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1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2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42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43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4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5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6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7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8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9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55" name="직선 연결선 54"/>
          <p:cNvCxnSpPr>
            <a:cxnSpLocks noChangeShapeType="1"/>
          </p:cNvCxnSpPr>
          <p:nvPr/>
        </p:nvCxnSpPr>
        <p:spPr bwMode="auto">
          <a:xfrm rot="5400000">
            <a:off x="7887765" y="1934395"/>
            <a:ext cx="756000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42"/>
          <p:cNvSpPr txBox="1">
            <a:spLocks noChangeArrowheads="1"/>
          </p:cNvSpPr>
          <p:nvPr/>
        </p:nvSpPr>
        <p:spPr bwMode="auto">
          <a:xfrm>
            <a:off x="8216299" y="1953586"/>
            <a:ext cx="7920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모니터링</a:t>
            </a:r>
            <a:endParaRPr lang="en-US" altLang="ko-KR" sz="1100" dirty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0E90BCED-B27F-4703-AB71-FA318AC391AA}"/>
              </a:ext>
            </a:extLst>
          </p:cNvPr>
          <p:cNvGrpSpPr/>
          <p:nvPr/>
        </p:nvGrpSpPr>
        <p:grpSpPr>
          <a:xfrm>
            <a:off x="8121352" y="2313626"/>
            <a:ext cx="419041" cy="380231"/>
            <a:chOff x="7905328" y="2025592"/>
            <a:chExt cx="419041" cy="380231"/>
          </a:xfrm>
        </p:grpSpPr>
        <p:sp>
          <p:nvSpPr>
            <p:cNvPr id="58" name="Rectangle 98"/>
            <p:cNvSpPr>
              <a:spLocks noChangeArrowheads="1"/>
            </p:cNvSpPr>
            <p:nvPr/>
          </p:nvSpPr>
          <p:spPr bwMode="auto">
            <a:xfrm>
              <a:off x="8265484" y="2198883"/>
              <a:ext cx="54777" cy="18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59" name="Group 99"/>
            <p:cNvGrpSpPr/>
            <p:nvPr/>
          </p:nvGrpSpPr>
          <p:grpSpPr bwMode="auto">
            <a:xfrm>
              <a:off x="7920392" y="2262816"/>
              <a:ext cx="386175" cy="122818"/>
              <a:chOff x="2921" y="2654"/>
              <a:chExt cx="244" cy="85"/>
            </a:xfrm>
          </p:grpSpPr>
          <p:sp>
            <p:nvSpPr>
              <p:cNvPr id="7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60" name="Group 102"/>
            <p:cNvGrpSpPr/>
            <p:nvPr/>
          </p:nvGrpSpPr>
          <p:grpSpPr bwMode="auto">
            <a:xfrm>
              <a:off x="7905328" y="2328431"/>
              <a:ext cx="419041" cy="77392"/>
              <a:chOff x="2911" y="2700"/>
              <a:chExt cx="265" cy="53"/>
            </a:xfrm>
          </p:grpSpPr>
          <p:sp>
            <p:nvSpPr>
              <p:cNvPr id="6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61" name="Group 106"/>
            <p:cNvGrpSpPr/>
            <p:nvPr/>
          </p:nvGrpSpPr>
          <p:grpSpPr bwMode="auto">
            <a:xfrm>
              <a:off x="7972429" y="2025592"/>
              <a:ext cx="282099" cy="235541"/>
              <a:chOff x="2954" y="2489"/>
              <a:chExt cx="178" cy="164"/>
            </a:xfrm>
          </p:grpSpPr>
          <p:sp>
            <p:nvSpPr>
              <p:cNvPr id="6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81" name="TextBox 262"/>
          <p:cNvSpPr txBox="1"/>
          <p:nvPr/>
        </p:nvSpPr>
        <p:spPr bwMode="auto">
          <a:xfrm>
            <a:off x="560512" y="2791961"/>
            <a:ext cx="7489626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LIMS Controller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60513" y="2791961"/>
            <a:ext cx="7489625" cy="2149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3" name="왼쪽/오른쪽 화살표 82"/>
          <p:cNvSpPr/>
          <p:nvPr/>
        </p:nvSpPr>
        <p:spPr bwMode="auto">
          <a:xfrm rot="5400000">
            <a:off x="3851303" y="2431430"/>
            <a:ext cx="443082" cy="255913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4" cstate="print"/>
          <a:srcRect l="4858" t="1314"/>
          <a:stretch/>
        </p:blipFill>
        <p:spPr>
          <a:xfrm>
            <a:off x="2252800" y="5490097"/>
            <a:ext cx="591109" cy="74721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3386252" y="5517232"/>
            <a:ext cx="522732" cy="705787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4454343" y="5517232"/>
            <a:ext cx="750785" cy="775305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09473" y="5517678"/>
            <a:ext cx="475775" cy="791642"/>
          </a:xfrm>
          <a:prstGeom prst="rect">
            <a:avLst/>
          </a:prstGeom>
        </p:spPr>
      </p:pic>
      <p:cxnSp>
        <p:nvCxnSpPr>
          <p:cNvPr id="100" name="직선 화살표 연결선 99"/>
          <p:cNvCxnSpPr/>
          <p:nvPr/>
        </p:nvCxnSpPr>
        <p:spPr>
          <a:xfrm rot="10800000">
            <a:off x="6609185" y="5661248"/>
            <a:ext cx="288032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그림 10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77336" y="5445224"/>
            <a:ext cx="576064" cy="842773"/>
          </a:xfrm>
          <a:prstGeom prst="rect">
            <a:avLst/>
          </a:prstGeom>
        </p:spPr>
      </p:pic>
      <p:sp>
        <p:nvSpPr>
          <p:cNvPr id="103" name="타원 102"/>
          <p:cNvSpPr/>
          <p:nvPr/>
        </p:nvSpPr>
        <p:spPr>
          <a:xfrm>
            <a:off x="4202315" y="3284984"/>
            <a:ext cx="1080120" cy="324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Dispatcher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2432720" y="3288957"/>
            <a:ext cx="1080120" cy="3600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AIMS SECS/GEM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141232" y="3288957"/>
            <a:ext cx="1152128" cy="35606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REST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34" name="꺾인 연결선 106"/>
          <p:cNvCxnSpPr>
            <a:stCxn id="129" idx="0"/>
            <a:endCxn id="14" idx="3"/>
          </p:cNvCxnSpPr>
          <p:nvPr/>
        </p:nvCxnSpPr>
        <p:spPr>
          <a:xfrm rot="16200000" flipV="1">
            <a:off x="6003992" y="2575653"/>
            <a:ext cx="1137725" cy="288884"/>
          </a:xfrm>
          <a:prstGeom prst="bentConnector2">
            <a:avLst/>
          </a:prstGeom>
          <a:ln w="952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>
            <a:off x="2108784" y="5229200"/>
            <a:ext cx="900000" cy="1080120"/>
            <a:chOff x="2144688" y="4869160"/>
            <a:chExt cx="900000" cy="1080120"/>
          </a:xfrm>
        </p:grpSpPr>
        <p:sp>
          <p:nvSpPr>
            <p:cNvPr id="137" name="직사각형 136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PLC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3225008" y="5229200"/>
            <a:ext cx="900000" cy="1080120"/>
            <a:chOff x="2144688" y="4869160"/>
            <a:chExt cx="900000" cy="1080120"/>
          </a:xfrm>
        </p:grpSpPr>
        <p:sp>
          <p:nvSpPr>
            <p:cNvPr id="141" name="직사각형 140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PC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4413040" y="5229200"/>
            <a:ext cx="900000" cy="1080120"/>
            <a:chOff x="2144688" y="4869160"/>
            <a:chExt cx="900000" cy="1080120"/>
          </a:xfrm>
        </p:grpSpPr>
        <p:sp>
          <p:nvSpPr>
            <p:cNvPr id="144" name="직사각형 143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PLC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5593449" y="5229200"/>
            <a:ext cx="900000" cy="1080120"/>
            <a:chOff x="2144688" y="4869160"/>
            <a:chExt cx="900000" cy="1080120"/>
          </a:xfrm>
        </p:grpSpPr>
        <p:sp>
          <p:nvSpPr>
            <p:cNvPr id="148" name="직사각형 147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PLC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933320" y="5229200"/>
            <a:ext cx="900000" cy="1080120"/>
            <a:chOff x="2144688" y="4869160"/>
            <a:chExt cx="900000" cy="1080120"/>
          </a:xfrm>
        </p:grpSpPr>
        <p:sp>
          <p:nvSpPr>
            <p:cNvPr id="151" name="직사각형 150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</a:rPr>
                <a:t>PLC/MW(PC)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155" name="직선 연결선 154"/>
          <p:cNvCxnSpPr/>
          <p:nvPr/>
        </p:nvCxnSpPr>
        <p:spPr>
          <a:xfrm>
            <a:off x="272480" y="1556790"/>
            <a:ext cx="943304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rot="5400000" flipH="1" flipV="1">
            <a:off x="2359942" y="5012358"/>
            <a:ext cx="432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rot="5400000" flipH="1" flipV="1">
            <a:off x="3512070" y="5012358"/>
            <a:ext cx="432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rot="5400000" flipH="1" flipV="1">
            <a:off x="4664198" y="5012358"/>
            <a:ext cx="432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 rot="5400000" flipH="1" flipV="1">
            <a:off x="5780422" y="5012358"/>
            <a:ext cx="432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916856"/>
            <a:ext cx="357646" cy="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TextBox 271"/>
          <p:cNvSpPr txBox="1"/>
          <p:nvPr/>
        </p:nvSpPr>
        <p:spPr bwMode="auto">
          <a:xfrm>
            <a:off x="635694" y="1683051"/>
            <a:ext cx="733724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b="1" dirty="0">
                <a:latin typeface="+mn-ea"/>
                <a:ea typeface="+mn-ea"/>
              </a:rPr>
              <a:t>AIMS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71" name="직사각형 170"/>
          <p:cNvSpPr>
            <a:spLocks noChangeArrowheads="1"/>
          </p:cNvSpPr>
          <p:nvPr/>
        </p:nvSpPr>
        <p:spPr bwMode="auto">
          <a:xfrm>
            <a:off x="632520" y="1700833"/>
            <a:ext cx="735952" cy="792087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173" name="꺾인 연결선 106"/>
          <p:cNvCxnSpPr>
            <a:stCxn id="104" idx="0"/>
            <a:endCxn id="171" idx="2"/>
          </p:cNvCxnSpPr>
          <p:nvPr/>
        </p:nvCxnSpPr>
        <p:spPr>
          <a:xfrm rot="16200000" flipV="1">
            <a:off x="1588620" y="1904797"/>
            <a:ext cx="796037" cy="1972284"/>
          </a:xfrm>
          <a:prstGeom prst="bentConnector3">
            <a:avLst>
              <a:gd name="adj1" fmla="val 74494"/>
            </a:avLst>
          </a:prstGeom>
          <a:ln w="952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272480" y="764704"/>
            <a:ext cx="9289032" cy="648072"/>
          </a:xfrm>
          <a:prstGeom prst="roundRect">
            <a:avLst>
              <a:gd name="adj" fmla="val 889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SzPct val="130000"/>
              <a:defRPr/>
            </a:pP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Process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간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event driven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방식에 따른 실시간성 지원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, Rest API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호출방식을 이용한 융통성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, message  bus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를 이용한 </a:t>
            </a:r>
            <a:r>
              <a:rPr lang="ko-KR" altLang="en-US" sz="1400" b="1" kern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확장성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 지원하는 </a:t>
            </a:r>
            <a:r>
              <a:rPr lang="ko-KR" altLang="en-US" sz="1400" b="1" ker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구조설계 </a:t>
            </a:r>
            <a:r>
              <a:rPr lang="ko-KR" altLang="en-US" sz="1400" b="1" kern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적용하여 분석실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무인화 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시스템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(LIMS)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를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구현함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. </a:t>
            </a:r>
          </a:p>
        </p:txBody>
      </p:sp>
      <p:sp>
        <p:nvSpPr>
          <p:cNvPr id="124" name="TextBox 16"/>
          <p:cNvSpPr txBox="1"/>
          <p:nvPr/>
        </p:nvSpPr>
        <p:spPr>
          <a:xfrm>
            <a:off x="2180792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반출입기</a:t>
            </a:r>
          </a:p>
        </p:txBody>
      </p:sp>
      <p:sp>
        <p:nvSpPr>
          <p:cNvPr id="125" name="TextBox 16"/>
          <p:cNvSpPr txBox="1"/>
          <p:nvPr/>
        </p:nvSpPr>
        <p:spPr>
          <a:xfrm>
            <a:off x="3260912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분석기</a:t>
            </a:r>
          </a:p>
        </p:txBody>
      </p:sp>
      <p:sp>
        <p:nvSpPr>
          <p:cNvPr id="127" name="TextBox 16"/>
          <p:cNvSpPr txBox="1"/>
          <p:nvPr/>
        </p:nvSpPr>
        <p:spPr>
          <a:xfrm>
            <a:off x="4485048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Stocker</a:t>
            </a:r>
            <a:endParaRPr lang="ko-KR" altLang="en-US" sz="1000" dirty="0"/>
          </a:p>
        </p:txBody>
      </p:sp>
      <p:sp>
        <p:nvSpPr>
          <p:cNvPr id="128" name="TextBox 16"/>
          <p:cNvSpPr txBox="1"/>
          <p:nvPr/>
        </p:nvSpPr>
        <p:spPr>
          <a:xfrm>
            <a:off x="5637176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폐기설비</a:t>
            </a:r>
          </a:p>
        </p:txBody>
      </p:sp>
      <p:sp>
        <p:nvSpPr>
          <p:cNvPr id="131" name="TextBox 16"/>
          <p:cNvSpPr txBox="1"/>
          <p:nvPr/>
        </p:nvSpPr>
        <p:spPr>
          <a:xfrm>
            <a:off x="7005328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/>
              <a:t>MOMA</a:t>
            </a:r>
            <a:endParaRPr lang="ko-KR" altLang="en-US" sz="1000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0EA4A5D7-F575-472A-AEB4-B8183857E0EB}"/>
              </a:ext>
            </a:extLst>
          </p:cNvPr>
          <p:cNvSpPr/>
          <p:nvPr/>
        </p:nvSpPr>
        <p:spPr>
          <a:xfrm>
            <a:off x="776536" y="3861048"/>
            <a:ext cx="1152024" cy="43204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Message</a:t>
            </a:r>
          </a:p>
          <a:p>
            <a:pPr algn="ctr"/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Broker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xmlns="" id="{1C26532D-80C8-4703-B03F-CAFDC33181D1}"/>
              </a:ext>
            </a:extLst>
          </p:cNvPr>
          <p:cNvSpPr/>
          <p:nvPr/>
        </p:nvSpPr>
        <p:spPr>
          <a:xfrm>
            <a:off x="2000672" y="443711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반출입기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xmlns="" id="{E6F48D8B-22C1-4A6A-B7E8-13679A959495}"/>
              </a:ext>
            </a:extLst>
          </p:cNvPr>
          <p:cNvSpPr/>
          <p:nvPr/>
        </p:nvSpPr>
        <p:spPr>
          <a:xfrm>
            <a:off x="3152800" y="443711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분석기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xmlns="" id="{52D9A55E-5218-4638-A76E-9CFC352045D3}"/>
              </a:ext>
            </a:extLst>
          </p:cNvPr>
          <p:cNvSpPr/>
          <p:nvPr/>
        </p:nvSpPr>
        <p:spPr>
          <a:xfrm>
            <a:off x="4304928" y="443711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Stocker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xmlns="" id="{D4D3E19D-3BD0-40C6-9E81-13EC66D11EDF}"/>
              </a:ext>
            </a:extLst>
          </p:cNvPr>
          <p:cNvSpPr/>
          <p:nvPr/>
        </p:nvSpPr>
        <p:spPr>
          <a:xfrm>
            <a:off x="5457056" y="443711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폐기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세정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8409384" y="4653136"/>
            <a:ext cx="877489" cy="648073"/>
            <a:chOff x="824714" y="3261673"/>
            <a:chExt cx="1122039" cy="653648"/>
          </a:xfrm>
        </p:grpSpPr>
        <p:sp>
          <p:nvSpPr>
            <p:cNvPr id="158" name="모서리가 둥근 직사각형 157"/>
            <p:cNvSpPr/>
            <p:nvPr/>
          </p:nvSpPr>
          <p:spPr>
            <a:xfrm>
              <a:off x="824714" y="3261673"/>
              <a:ext cx="1119206" cy="653648"/>
            </a:xfrm>
            <a:prstGeom prst="roundRect">
              <a:avLst>
                <a:gd name="adj" fmla="val 10715"/>
              </a:avLst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lIns="24000" rIns="24000"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67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RCS</a:t>
              </a:r>
              <a:endParaRPr kumimoji="0" lang="ko-KR" altLang="en-US" sz="146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833507" y="3682939"/>
              <a:ext cx="1113246" cy="13815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ot="0" spcFirstLastPara="0" vert="horz" wrap="square" lIns="24000" tIns="60960" rIns="2400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Server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63" name="Shape 162"/>
          <p:cNvCxnSpPr>
            <a:stCxn id="152" idx="3"/>
            <a:endCxn id="158" idx="2"/>
          </p:cNvCxnSpPr>
          <p:nvPr/>
        </p:nvCxnSpPr>
        <p:spPr>
          <a:xfrm flipV="1">
            <a:off x="7833320" y="5301209"/>
            <a:ext cx="1013701" cy="4680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왼쪽/오른쪽 화살표 179"/>
          <p:cNvSpPr/>
          <p:nvPr/>
        </p:nvSpPr>
        <p:spPr>
          <a:xfrm>
            <a:off x="2000672" y="3861048"/>
            <a:ext cx="7560840" cy="432047"/>
          </a:xfrm>
          <a:prstGeom prst="leftRightArrow">
            <a:avLst>
              <a:gd name="adj1" fmla="val 50000"/>
              <a:gd name="adj2" fmla="val 57781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Message Bus</a:t>
            </a:r>
            <a:endParaRPr lang="ko-KR" altLang="en-US" sz="1200" b="1" dirty="0"/>
          </a:p>
        </p:txBody>
      </p:sp>
      <p:cxnSp>
        <p:nvCxnSpPr>
          <p:cNvPr id="182" name="직선 연결선 181"/>
          <p:cNvCxnSpPr/>
          <p:nvPr/>
        </p:nvCxnSpPr>
        <p:spPr>
          <a:xfrm rot="5400000">
            <a:off x="2845989" y="3806230"/>
            <a:ext cx="324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rot="5400000">
            <a:off x="4557770" y="3788262"/>
            <a:ext cx="36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rot="5400000">
            <a:off x="6556091" y="3806230"/>
            <a:ext cx="324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rot="5400000">
            <a:off x="2451530" y="431031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rot="5400000">
            <a:off x="3602070" y="431031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rot="5400000">
            <a:off x="4754198" y="431031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rot="5400000">
            <a:off x="5835906" y="431031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rot="5400000">
            <a:off x="7717702" y="3338126"/>
            <a:ext cx="126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 rot="5400000">
            <a:off x="8570678" y="3338126"/>
            <a:ext cx="126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:a16="http://schemas.microsoft.com/office/drawing/2014/main" xmlns="" id="{D4D3E19D-3BD0-40C6-9E81-13EC66D11EDF}"/>
              </a:ext>
            </a:extLst>
          </p:cNvPr>
          <p:cNvSpPr/>
          <p:nvPr/>
        </p:nvSpPr>
        <p:spPr>
          <a:xfrm>
            <a:off x="6753200" y="443715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MOMA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56" name="직선 연결선 155"/>
          <p:cNvCxnSpPr/>
          <p:nvPr/>
        </p:nvCxnSpPr>
        <p:spPr>
          <a:xfrm rot="5400000">
            <a:off x="7132050" y="431035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 rot="5400000">
            <a:off x="8608226" y="4418342"/>
            <a:ext cx="468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272415" y="202565"/>
            <a:ext cx="9074785" cy="490855"/>
          </a:xfrm>
          <a:prstGeom prst="rect">
            <a:avLst/>
          </a:prstGeom>
        </p:spPr>
        <p:txBody>
          <a:bodyPr vert="horz" wrap="square" lIns="0" tIns="0" rIns="0" bIns="0" numCol="1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000" b="1" i="0" strike="noStrike" cap="none">
                <a:ln w="9525" cap="flat" cmpd="sng"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맑은 고딕" charset="0"/>
                <a:ea typeface="맑은 고딕" charset="0"/>
                <a:cs typeface="+mj-cs"/>
              </a:rPr>
              <a:t>2. </a:t>
            </a:r>
            <a:r>
              <a:rPr lang="ko-KR" altLang="en-US" sz="2000" b="1">
                <a:ln w="9525" cap="flat" cmpd="sng"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시스템 구현방안</a:t>
            </a: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5961380" y="44450"/>
            <a:ext cx="3745230" cy="490855"/>
          </a:xfrm>
          <a:prstGeom prst="rect">
            <a:avLst/>
          </a:prstGeom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 dirty="0">
                <a:ln w="9525" cap="flat" cmpd="sng"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2-</a:t>
            </a:r>
            <a:r>
              <a:rPr lang="ko-KR" altLang="ko-KR" b="1" dirty="0">
                <a:ln w="9525" cap="flat" cmpd="sng"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4</a:t>
            </a:r>
            <a:r>
              <a:rPr lang="en-US" altLang="ko-KR" b="1" dirty="0">
                <a:ln w="9525" cap="flat" cmpd="sng"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 LIMS </a:t>
            </a:r>
            <a:r>
              <a:rPr lang="ko-KR" altLang="ko-KR" b="1" dirty="0" err="1">
                <a:ln w="9525" cap="flat" cmpd="sng"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Operation</a:t>
            </a:r>
            <a:r>
              <a:rPr lang="ko-KR" altLang="ko-KR" b="1" dirty="0">
                <a:ln w="9525" cap="flat" cmpd="sng"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 </a:t>
            </a:r>
            <a:r>
              <a:rPr lang="ko-KR" altLang="ko-KR" b="1" dirty="0" err="1">
                <a:ln w="9525" cap="flat" cmpd="sng"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  <a:cs typeface="+mj-cs"/>
              </a:rPr>
              <a:t>Process</a:t>
            </a:r>
            <a:endParaRPr lang="ko-KR" altLang="en-US" b="1" dirty="0">
              <a:ln w="9525" cap="flat" cmpd="sng">
                <a:solidFill>
                  <a:srgbClr val="4F81BD">
                    <a:alpha val="0"/>
                  </a:srgb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104" name="Rect 0"/>
          <p:cNvSpPr>
            <a:spLocks/>
          </p:cNvSpPr>
          <p:nvPr/>
        </p:nvSpPr>
        <p:spPr>
          <a:xfrm>
            <a:off x="344488" y="2396465"/>
            <a:ext cx="1305561" cy="518160"/>
          </a:xfrm>
          <a:prstGeom prst="ellipse">
            <a:avLst/>
          </a:prstGeom>
          <a:solidFill>
            <a:srgbClr val="FCCC00"/>
          </a:solidFill>
          <a:ln w="12700" cap="flat" cmpd="sng">
            <a:solidFill>
              <a:schemeClr val="tx1">
                <a:alpha val="100000"/>
              </a:schemeClr>
            </a:solidFill>
            <a:prstDash val="sysDash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Bottle</a:t>
            </a: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반출요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청</a:t>
            </a: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By</a:t>
            </a: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LIMS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sp>
        <p:nvSpPr>
          <p:cNvPr id="168" name="도형 7"/>
          <p:cNvSpPr>
            <a:spLocks/>
          </p:cNvSpPr>
          <p:nvPr/>
        </p:nvSpPr>
        <p:spPr>
          <a:xfrm>
            <a:off x="2001966" y="6165304"/>
            <a:ext cx="1081405" cy="361315"/>
          </a:xfrm>
          <a:prstGeom prst="ellipse">
            <a:avLst/>
          </a:prstGeom>
          <a:solidFill>
            <a:srgbClr val="FCCC00"/>
          </a:solidFill>
          <a:ln w="12700" cap="flat" cmpd="sng">
            <a:solidFill>
              <a:schemeClr val="tx1">
                <a:alpha val="100000"/>
              </a:schemeClr>
            </a:solidFill>
            <a:prstDash val="sysDash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>
              <a:buFontTx/>
              <a:buNone/>
            </a:pPr>
            <a:endParaRPr lang="ko-KR" altLang="en-US" sz="800" b="1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sp>
        <p:nvSpPr>
          <p:cNvPr id="169" name="텍스트 상자 8"/>
          <p:cNvSpPr txBox="1">
            <a:spLocks/>
          </p:cNvSpPr>
          <p:nvPr/>
        </p:nvSpPr>
        <p:spPr>
          <a:xfrm>
            <a:off x="3217356" y="6237312"/>
            <a:ext cx="1303596" cy="29774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>
              <a:buFontTx/>
              <a:buNone/>
            </a:pP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: </a:t>
            </a:r>
            <a:r>
              <a:rPr lang="ko-KR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Man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n</a:t>
            </a:r>
            <a:r>
              <a:rPr lang="ko-KR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ual</a:t>
            </a: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</a:t>
            </a:r>
            <a:r>
              <a:rPr lang="ko-KR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Operation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sp>
        <p:nvSpPr>
          <p:cNvPr id="170" name="도형 1"/>
          <p:cNvSpPr>
            <a:spLocks/>
          </p:cNvSpPr>
          <p:nvPr/>
        </p:nvSpPr>
        <p:spPr>
          <a:xfrm>
            <a:off x="5523319" y="6164029"/>
            <a:ext cx="1081405" cy="3613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>
              <a:buFontTx/>
              <a:buNone/>
            </a:pPr>
            <a:endParaRPr lang="ko-KR" altLang="en-US" sz="800" b="1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sp>
        <p:nvSpPr>
          <p:cNvPr id="171" name="텍스트 상자 2"/>
          <p:cNvSpPr txBox="1">
            <a:spLocks/>
          </p:cNvSpPr>
          <p:nvPr/>
        </p:nvSpPr>
        <p:spPr>
          <a:xfrm>
            <a:off x="6670911" y="6198684"/>
            <a:ext cx="1594457" cy="254652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>
              <a:buFontTx/>
              <a:buNone/>
            </a:pP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: Auto </a:t>
            </a:r>
            <a:r>
              <a:rPr lang="ko-KR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Operation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sp>
        <p:nvSpPr>
          <p:cNvPr id="172" name="도형 4"/>
          <p:cNvSpPr>
            <a:spLocks/>
          </p:cNvSpPr>
          <p:nvPr/>
        </p:nvSpPr>
        <p:spPr>
          <a:xfrm>
            <a:off x="349569" y="1643468"/>
            <a:ext cx="1253490" cy="516575"/>
          </a:xfrm>
          <a:prstGeom prst="ellipse">
            <a:avLst/>
          </a:prstGeom>
          <a:solidFill>
            <a:srgbClr val="FCCC00"/>
          </a:solidFill>
          <a:ln w="12700" cap="flat" cmpd="sng">
            <a:solidFill>
              <a:schemeClr val="tx1">
                <a:alpha val="100000"/>
              </a:schemeClr>
            </a:solidFill>
            <a:prstDash val="sysDash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Bottle</a:t>
            </a: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반출요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청</a:t>
            </a: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</a:t>
            </a:r>
            <a:r>
              <a:rPr lang="ko-KR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By</a:t>
            </a: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AIMS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sp>
        <p:nvSpPr>
          <p:cNvPr id="173" name="도형 5"/>
          <p:cNvSpPr>
            <a:spLocks/>
          </p:cNvSpPr>
          <p:nvPr/>
        </p:nvSpPr>
        <p:spPr>
          <a:xfrm>
            <a:off x="2083993" y="1908784"/>
            <a:ext cx="1228724" cy="52748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Bottle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반출</a:t>
            </a:r>
          </a:p>
        </p:txBody>
      </p:sp>
      <p:cxnSp>
        <p:nvCxnSpPr>
          <p:cNvPr id="174" name="도형 6"/>
          <p:cNvCxnSpPr>
            <a:cxnSpLocks/>
            <a:stCxn id="172" idx="6"/>
            <a:endCxn id="173" idx="2"/>
          </p:cNvCxnSpPr>
          <p:nvPr/>
        </p:nvCxnSpPr>
        <p:spPr>
          <a:xfrm>
            <a:off x="1603059" y="1901756"/>
            <a:ext cx="480934" cy="2707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도형 7"/>
          <p:cNvCxnSpPr>
            <a:cxnSpLocks/>
            <a:stCxn id="104" idx="6"/>
            <a:endCxn id="173" idx="2"/>
          </p:cNvCxnSpPr>
          <p:nvPr/>
        </p:nvCxnSpPr>
        <p:spPr>
          <a:xfrm flipV="1">
            <a:off x="1650049" y="2172526"/>
            <a:ext cx="433944" cy="483019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텍스트 상자 8"/>
          <p:cNvSpPr txBox="1">
            <a:spLocks/>
          </p:cNvSpPr>
          <p:nvPr/>
        </p:nvSpPr>
        <p:spPr>
          <a:xfrm>
            <a:off x="446139" y="2996952"/>
            <a:ext cx="1102360" cy="41592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ctr" hangingPunct="1"/>
            <a:r>
              <a:rPr sz="1000" dirty="0">
                <a:latin typeface="맑은 고딕" charset="0"/>
                <a:ea typeface="맑은 고딕" charset="0"/>
              </a:rPr>
              <a:t>Bottle Barcode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000" dirty="0" err="1">
                <a:latin typeface="맑은 고딕" charset="0"/>
                <a:ea typeface="맑은 고딕" charset="0"/>
              </a:rPr>
              <a:t>의뢰자</a:t>
            </a:r>
            <a:r>
              <a:rPr lang="en-US" altLang="ko-KR"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시료유형</a:t>
            </a:r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177" name="도형 9"/>
          <p:cNvSpPr>
            <a:spLocks/>
          </p:cNvSpPr>
          <p:nvPr/>
        </p:nvSpPr>
        <p:spPr>
          <a:xfrm>
            <a:off x="3520362" y="1918107"/>
            <a:ext cx="1216660" cy="5175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Loader부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Bottle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투입</a:t>
            </a:r>
          </a:p>
        </p:txBody>
      </p:sp>
      <p:sp>
        <p:nvSpPr>
          <p:cNvPr id="178" name="도형 11"/>
          <p:cNvSpPr>
            <a:spLocks/>
          </p:cNvSpPr>
          <p:nvPr/>
        </p:nvSpPr>
        <p:spPr>
          <a:xfrm>
            <a:off x="5016675" y="1908785"/>
            <a:ext cx="1356360" cy="53827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Bottle Stocker 입고</a:t>
            </a:r>
          </a:p>
        </p:txBody>
      </p:sp>
      <p:sp>
        <p:nvSpPr>
          <p:cNvPr id="179" name="도형 12"/>
          <p:cNvSpPr>
            <a:spLocks/>
          </p:cNvSpPr>
          <p:nvPr/>
        </p:nvSpPr>
        <p:spPr>
          <a:xfrm>
            <a:off x="6705050" y="2449612"/>
            <a:ext cx="1252161" cy="5143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분석기</a:t>
            </a:r>
          </a:p>
        </p:txBody>
      </p:sp>
      <p:sp>
        <p:nvSpPr>
          <p:cNvPr id="180" name="도형 13"/>
          <p:cNvSpPr>
            <a:spLocks/>
          </p:cNvSpPr>
          <p:nvPr/>
        </p:nvSpPr>
        <p:spPr>
          <a:xfrm>
            <a:off x="396919" y="4172183"/>
            <a:ext cx="1406527" cy="561974"/>
          </a:xfrm>
          <a:prstGeom prst="ellipse">
            <a:avLst/>
          </a:prstGeom>
          <a:solidFill>
            <a:srgbClr val="FCCC00"/>
          </a:solidFill>
          <a:ln w="12700" cap="flat" cmpd="sng">
            <a:solidFill>
              <a:schemeClr val="tx1">
                <a:alpha val="100000"/>
              </a:schemeClr>
            </a:solidFill>
            <a:prstDash val="sysDash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분석결과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</a:t>
            </a: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판정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  <a:p>
            <a:pPr marL="0" indent="0" algn="ctr">
              <a:buFontTx/>
              <a:buNone/>
            </a:pPr>
            <a:r>
              <a:rPr lang="ko-KR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By</a:t>
            </a: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AIMS </a:t>
            </a:r>
            <a:r>
              <a:rPr lang="ko-KR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Or</a:t>
            </a: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LIMS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sp>
        <p:nvSpPr>
          <p:cNvPr id="181" name="도형 14"/>
          <p:cNvSpPr>
            <a:spLocks/>
          </p:cNvSpPr>
          <p:nvPr/>
        </p:nvSpPr>
        <p:spPr>
          <a:xfrm>
            <a:off x="5065786" y="3489337"/>
            <a:ext cx="1337945" cy="6702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Bottle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Stocker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입고</a:t>
            </a:r>
          </a:p>
        </p:txBody>
      </p:sp>
      <p:cxnSp>
        <p:nvCxnSpPr>
          <p:cNvPr id="182" name="도형 15"/>
          <p:cNvCxnSpPr>
            <a:cxnSpLocks/>
            <a:stCxn id="173" idx="6"/>
            <a:endCxn id="177" idx="2"/>
          </p:cNvCxnSpPr>
          <p:nvPr/>
        </p:nvCxnSpPr>
        <p:spPr>
          <a:xfrm>
            <a:off x="3312717" y="2172526"/>
            <a:ext cx="207645" cy="4344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도형 16"/>
          <p:cNvCxnSpPr>
            <a:cxnSpLocks/>
            <a:stCxn id="177" idx="6"/>
            <a:endCxn id="178" idx="2"/>
          </p:cNvCxnSpPr>
          <p:nvPr/>
        </p:nvCxnSpPr>
        <p:spPr>
          <a:xfrm>
            <a:off x="4737022" y="2176870"/>
            <a:ext cx="279653" cy="1054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도형 18"/>
          <p:cNvCxnSpPr>
            <a:cxnSpLocks/>
            <a:stCxn id="180" idx="6"/>
            <a:endCxn id="189" idx="2"/>
          </p:cNvCxnSpPr>
          <p:nvPr/>
        </p:nvCxnSpPr>
        <p:spPr>
          <a:xfrm flipV="1">
            <a:off x="1803446" y="4438306"/>
            <a:ext cx="6561470" cy="14864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도형 20"/>
          <p:cNvCxnSpPr>
            <a:cxnSpLocks/>
            <a:stCxn id="178" idx="6"/>
            <a:endCxn id="179" idx="2"/>
          </p:cNvCxnSpPr>
          <p:nvPr/>
        </p:nvCxnSpPr>
        <p:spPr>
          <a:xfrm>
            <a:off x="6373035" y="2177924"/>
            <a:ext cx="332015" cy="528863"/>
          </a:xfrm>
          <a:prstGeom prst="bentConnector3">
            <a:avLst>
              <a:gd name="adj1" fmla="val 50000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도형 22"/>
          <p:cNvSpPr>
            <a:spLocks/>
          </p:cNvSpPr>
          <p:nvPr/>
        </p:nvSpPr>
        <p:spPr>
          <a:xfrm>
            <a:off x="8364916" y="4159424"/>
            <a:ext cx="1248479" cy="55776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폐기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cxnSp>
        <p:nvCxnSpPr>
          <p:cNvPr id="190" name="도형 23"/>
          <p:cNvCxnSpPr>
            <a:cxnSpLocks/>
            <a:stCxn id="179" idx="6"/>
            <a:endCxn id="181" idx="2"/>
          </p:cNvCxnSpPr>
          <p:nvPr/>
        </p:nvCxnSpPr>
        <p:spPr>
          <a:xfrm flipH="1">
            <a:off x="5065786" y="2706787"/>
            <a:ext cx="2891425" cy="1117671"/>
          </a:xfrm>
          <a:prstGeom prst="bentConnector5">
            <a:avLst>
              <a:gd name="adj1" fmla="val -7906"/>
              <a:gd name="adj2" fmla="val 46513"/>
              <a:gd name="adj3" fmla="val 107906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도형 24"/>
          <p:cNvSpPr>
            <a:spLocks/>
          </p:cNvSpPr>
          <p:nvPr/>
        </p:nvSpPr>
        <p:spPr>
          <a:xfrm>
            <a:off x="3455106" y="4681860"/>
            <a:ext cx="1261745" cy="51790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Unloader부 Bottle 투입</a:t>
            </a:r>
          </a:p>
        </p:txBody>
      </p:sp>
      <p:cxnSp>
        <p:nvCxnSpPr>
          <p:cNvPr id="192" name="도형 25"/>
          <p:cNvCxnSpPr>
            <a:cxnSpLocks/>
            <a:stCxn id="180" idx="6"/>
            <a:endCxn id="191" idx="2"/>
          </p:cNvCxnSpPr>
          <p:nvPr/>
        </p:nvCxnSpPr>
        <p:spPr>
          <a:xfrm>
            <a:off x="1803446" y="4453170"/>
            <a:ext cx="1651660" cy="487641"/>
          </a:xfrm>
          <a:prstGeom prst="bentConnector3">
            <a:avLst>
              <a:gd name="adj1" fmla="val 50000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도형 27"/>
          <p:cNvCxnSpPr/>
          <p:nvPr/>
        </p:nvCxnSpPr>
        <p:spPr>
          <a:xfrm flipV="1">
            <a:off x="1916558" y="5598155"/>
            <a:ext cx="3024000" cy="0"/>
          </a:xfrm>
          <a:prstGeom prst="straightConnector1">
            <a:avLst/>
          </a:prstGeom>
          <a:ln w="9525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텍스트 상자 29"/>
          <p:cNvSpPr txBox="1">
            <a:spLocks/>
          </p:cNvSpPr>
          <p:nvPr/>
        </p:nvSpPr>
        <p:spPr>
          <a:xfrm>
            <a:off x="2760664" y="5403845"/>
            <a:ext cx="918845" cy="16954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>
              <a:buFontTx/>
              <a:buNone/>
            </a:pPr>
            <a:r>
              <a:rPr lang="ko-KR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Bottle 반출입기</a:t>
            </a:r>
            <a:endParaRPr lang="ko-KR" altLang="en-US" sz="1000" b="1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sp>
        <p:nvSpPr>
          <p:cNvPr id="196" name="텍스트 상자 30"/>
          <p:cNvSpPr txBox="1">
            <a:spLocks/>
          </p:cNvSpPr>
          <p:nvPr/>
        </p:nvSpPr>
        <p:spPr>
          <a:xfrm>
            <a:off x="5258291" y="5403210"/>
            <a:ext cx="918845" cy="16954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>
              <a:buFontTx/>
              <a:buNone/>
            </a:pPr>
            <a:r>
              <a:rPr lang="ko-KR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Bottle</a:t>
            </a: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 </a:t>
            </a:r>
            <a:r>
              <a:rPr lang="ko-KR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Stocker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sp>
        <p:nvSpPr>
          <p:cNvPr id="197" name="텍스트 상자 31"/>
          <p:cNvSpPr txBox="1">
            <a:spLocks/>
          </p:cNvSpPr>
          <p:nvPr/>
        </p:nvSpPr>
        <p:spPr>
          <a:xfrm>
            <a:off x="7130499" y="5402575"/>
            <a:ext cx="918845" cy="16954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>
              <a:buFontTx/>
              <a:buNone/>
            </a:pP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분석기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sp>
        <p:nvSpPr>
          <p:cNvPr id="198" name="텍스트 상자 32"/>
          <p:cNvSpPr txBox="1">
            <a:spLocks/>
          </p:cNvSpPr>
          <p:nvPr/>
        </p:nvSpPr>
        <p:spPr>
          <a:xfrm>
            <a:off x="8858691" y="5401940"/>
            <a:ext cx="918845" cy="16954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>
              <a:buFontTx/>
              <a:buNone/>
            </a:pPr>
            <a:r>
              <a:rPr lang="ko-KR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</a:rPr>
              <a:t>폐기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</a:endParaRPr>
          </a:p>
        </p:txBody>
      </p:sp>
      <p:cxnSp>
        <p:nvCxnSpPr>
          <p:cNvPr id="199" name="도형 33"/>
          <p:cNvCxnSpPr/>
          <p:nvPr/>
        </p:nvCxnSpPr>
        <p:spPr>
          <a:xfrm>
            <a:off x="4925422" y="5603235"/>
            <a:ext cx="1584000" cy="0"/>
          </a:xfrm>
          <a:prstGeom prst="straightConnector1">
            <a:avLst/>
          </a:prstGeom>
          <a:ln w="9525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도형 35"/>
          <p:cNvCxnSpPr/>
          <p:nvPr/>
        </p:nvCxnSpPr>
        <p:spPr>
          <a:xfrm>
            <a:off x="6540712" y="5609585"/>
            <a:ext cx="1728000" cy="635"/>
          </a:xfrm>
          <a:prstGeom prst="straightConnector1">
            <a:avLst/>
          </a:prstGeom>
          <a:ln w="9525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도형 36"/>
          <p:cNvCxnSpPr/>
          <p:nvPr/>
        </p:nvCxnSpPr>
        <p:spPr>
          <a:xfrm>
            <a:off x="8265520" y="5601965"/>
            <a:ext cx="1368000" cy="0"/>
          </a:xfrm>
          <a:prstGeom prst="straightConnector1">
            <a:avLst/>
          </a:prstGeom>
          <a:ln w="9525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도형 37"/>
          <p:cNvCxnSpPr/>
          <p:nvPr/>
        </p:nvCxnSpPr>
        <p:spPr>
          <a:xfrm>
            <a:off x="1865359" y="1556792"/>
            <a:ext cx="43180" cy="4068000"/>
          </a:xfrm>
          <a:prstGeom prst="line">
            <a:avLst/>
          </a:prstGeom>
          <a:ln w="3175" cap="flat" cmpd="sng"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도형 45"/>
          <p:cNvCxnSpPr/>
          <p:nvPr/>
        </p:nvCxnSpPr>
        <p:spPr>
          <a:xfrm>
            <a:off x="4889695" y="1556792"/>
            <a:ext cx="43180" cy="4068000"/>
          </a:xfrm>
          <a:prstGeom prst="line">
            <a:avLst/>
          </a:prstGeom>
          <a:ln w="3175" cap="flat" cmpd="sng">
            <a:solidFill>
              <a:srgbClr val="4D81C0">
                <a:alpha val="100000"/>
              </a:srgb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도형 46"/>
          <p:cNvCxnSpPr/>
          <p:nvPr/>
        </p:nvCxnSpPr>
        <p:spPr>
          <a:xfrm>
            <a:off x="6473871" y="1556792"/>
            <a:ext cx="43180" cy="4068000"/>
          </a:xfrm>
          <a:prstGeom prst="line">
            <a:avLst/>
          </a:prstGeom>
          <a:ln w="3175" cap="flat" cmpd="sng">
            <a:solidFill>
              <a:srgbClr val="4D81C0">
                <a:alpha val="100000"/>
              </a:srgb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도형 47"/>
          <p:cNvCxnSpPr/>
          <p:nvPr/>
        </p:nvCxnSpPr>
        <p:spPr>
          <a:xfrm>
            <a:off x="8222188" y="1556792"/>
            <a:ext cx="43180" cy="4068000"/>
          </a:xfrm>
          <a:prstGeom prst="line">
            <a:avLst/>
          </a:prstGeom>
          <a:ln w="3175" cap="flat" cmpd="sng">
            <a:solidFill>
              <a:srgbClr val="4D81C0">
                <a:alpha val="100000"/>
              </a:srgb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도형 55"/>
          <p:cNvSpPr>
            <a:spLocks/>
          </p:cNvSpPr>
          <p:nvPr/>
        </p:nvSpPr>
        <p:spPr>
          <a:xfrm>
            <a:off x="272415" y="764540"/>
            <a:ext cx="9289415" cy="648970"/>
          </a:xfrm>
          <a:prstGeom prst="roundRect">
            <a:avLst>
              <a:gd name="adj" fmla="val 8895"/>
            </a:avLst>
          </a:prstGeom>
          <a:noFill/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defRPr/>
            </a:pPr>
            <a:r>
              <a:rPr lang="ko-KR" altLang="en-US" sz="1400" b="1" dirty="0">
                <a:ln w="9525" cap="flat" cmpd="sng">
                  <a:solidFill>
                    <a:srgbClr val="4F81BD">
                      <a:shade val="50000"/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cs typeface="KoPubWorld돋움체 Bold" charset="0"/>
              </a:rPr>
              <a:t>의뢰자는 AIMS Or LIMS에서 Bottle </a:t>
            </a:r>
            <a:r>
              <a:rPr lang="ko-KR" altLang="en-US" sz="1400" b="1" dirty="0" smtClean="0">
                <a:ln w="9525" cap="flat" cmpd="sng">
                  <a:solidFill>
                    <a:srgbClr val="4F81BD">
                      <a:shade val="50000"/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cs typeface="KoPubWorld돋움체 Bold" charset="0"/>
              </a:rPr>
              <a:t>반출 요청함</a:t>
            </a:r>
            <a:r>
              <a:rPr lang="ko-KR" altLang="en-US" sz="1400" b="1" dirty="0">
                <a:ln w="9525" cap="flat" cmpd="sng">
                  <a:solidFill>
                    <a:srgbClr val="4F81BD">
                      <a:shade val="50000"/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cs typeface="KoPubWorld돋움체 Bold" charset="0"/>
              </a:rPr>
              <a:t>. </a:t>
            </a:r>
            <a:r>
              <a:rPr lang="ko-KR" altLang="en-US" sz="1400" b="1" dirty="0" smtClean="0">
                <a:ln w="9525" cap="flat" cmpd="sng">
                  <a:solidFill>
                    <a:srgbClr val="4F81BD">
                      <a:shade val="50000"/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cs typeface="KoPubWorld돋움체 Bold" charset="0"/>
              </a:rPr>
              <a:t>시료채취 후 </a:t>
            </a:r>
            <a:r>
              <a:rPr lang="ko-KR" altLang="en-US" sz="1400" b="1" dirty="0">
                <a:ln w="9525" cap="flat" cmpd="sng">
                  <a:solidFill>
                    <a:srgbClr val="4F81BD">
                      <a:shade val="50000"/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cs typeface="KoPubWorld돋움체 Bold" charset="0"/>
              </a:rPr>
              <a:t>투입된 Bottle은 MR을 이용 Bottle </a:t>
            </a:r>
            <a:r>
              <a:rPr lang="ko-KR" altLang="en-US" sz="1400" b="1" dirty="0" smtClean="0">
                <a:ln w="9525" cap="flat" cmpd="sng">
                  <a:solidFill>
                    <a:srgbClr val="4F81BD">
                      <a:shade val="50000"/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cs typeface="KoPubWorld돋움체 Bold" charset="0"/>
              </a:rPr>
              <a:t>Stocker로 </a:t>
            </a:r>
            <a:r>
              <a:rPr lang="ko-KR" altLang="en-US" sz="1400" b="1" dirty="0">
                <a:ln w="9525" cap="flat" cmpd="sng">
                  <a:solidFill>
                    <a:srgbClr val="4F81BD">
                      <a:shade val="50000"/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cs typeface="KoPubWorld돋움체 Bold" charset="0"/>
              </a:rPr>
              <a:t>이동 후 작업 대기함. Dispatcher Process는 우선순위에 따라 Bottle </a:t>
            </a:r>
            <a:r>
              <a:rPr lang="ko-KR" altLang="en-US" sz="1400" b="1" dirty="0" smtClean="0">
                <a:ln w="9525" cap="flat" cmpd="sng">
                  <a:solidFill>
                    <a:srgbClr val="4F81BD">
                      <a:shade val="50000"/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cs typeface="KoPubWorld돋움체 Bold" charset="0"/>
              </a:rPr>
              <a:t>Dispatching 수행</a:t>
            </a:r>
            <a:r>
              <a:rPr lang="ko-KR" altLang="en-US" sz="1400" b="1" dirty="0">
                <a:ln w="9525" cap="flat" cmpd="sng">
                  <a:solidFill>
                    <a:srgbClr val="4F81BD">
                      <a:shade val="50000"/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cs typeface="KoPubWorld돋움체 Bold" charset="0"/>
              </a:rPr>
              <a:t>. 분석기의 분석결과 데이터에 대한 의뢰자 판정에 따라 재검, 폐기, 대기를 진행.</a:t>
            </a:r>
          </a:p>
        </p:txBody>
      </p:sp>
      <p:sp>
        <p:nvSpPr>
          <p:cNvPr id="211" name="텍스트 상자 60"/>
          <p:cNvSpPr txBox="1">
            <a:spLocks/>
          </p:cNvSpPr>
          <p:nvPr/>
        </p:nvSpPr>
        <p:spPr>
          <a:xfrm>
            <a:off x="6240239" y="3289935"/>
            <a:ext cx="1089025" cy="13906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lang="ko-KR" sz="900" dirty="0">
                <a:latin typeface="맑은 고딕" charset="0"/>
                <a:ea typeface="맑은 고딕" charset="0"/>
              </a:rPr>
              <a:t>분석결과 AIMS 보고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1AEA325A-5A5F-4414-B160-ED788084FEC5}"/>
              </a:ext>
            </a:extLst>
          </p:cNvPr>
          <p:cNvSpPr>
            <a:spLocks noChangeAspect="1"/>
          </p:cNvSpPr>
          <p:nvPr/>
        </p:nvSpPr>
        <p:spPr>
          <a:xfrm>
            <a:off x="7401272" y="3631044"/>
            <a:ext cx="234315" cy="217170"/>
          </a:xfrm>
          <a:prstGeom prst="ellipse">
            <a:avLst/>
          </a:prstGeom>
          <a:solidFill>
            <a:srgbClr val="C00000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B828EABC-4C9A-4822-A8C2-1626B84FD399}"/>
              </a:ext>
            </a:extLst>
          </p:cNvPr>
          <p:cNvSpPr>
            <a:spLocks noChangeAspect="1"/>
          </p:cNvSpPr>
          <p:nvPr/>
        </p:nvSpPr>
        <p:spPr>
          <a:xfrm>
            <a:off x="7650888" y="4147934"/>
            <a:ext cx="234315" cy="217170"/>
          </a:xfrm>
          <a:prstGeom prst="ellipse">
            <a:avLst/>
          </a:prstGeom>
          <a:solidFill>
            <a:srgbClr val="C00000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5DC86BC8-5D6B-4242-BE20-8F929EF62EAA}"/>
              </a:ext>
            </a:extLst>
          </p:cNvPr>
          <p:cNvSpPr>
            <a:spLocks noChangeAspect="1"/>
          </p:cNvSpPr>
          <p:nvPr/>
        </p:nvSpPr>
        <p:spPr>
          <a:xfrm>
            <a:off x="2918485" y="4653136"/>
            <a:ext cx="234315" cy="217170"/>
          </a:xfrm>
          <a:prstGeom prst="ellipse">
            <a:avLst/>
          </a:prstGeom>
          <a:solidFill>
            <a:srgbClr val="C00000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84" name="도형 23">
            <a:extLst>
              <a:ext uri="{FF2B5EF4-FFF2-40B4-BE49-F238E27FC236}">
                <a16:creationId xmlns:a16="http://schemas.microsoft.com/office/drawing/2014/main" xmlns="" id="{8C53DFB2-A86B-49CE-A343-AE7F70CB6222}"/>
              </a:ext>
            </a:extLst>
          </p:cNvPr>
          <p:cNvCxnSpPr>
            <a:cxnSpLocks/>
            <a:stCxn id="180" idx="6"/>
            <a:endCxn id="179" idx="4"/>
          </p:cNvCxnSpPr>
          <p:nvPr/>
        </p:nvCxnSpPr>
        <p:spPr>
          <a:xfrm flipV="1">
            <a:off x="1803446" y="2963962"/>
            <a:ext cx="5527685" cy="1489208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도형 23">
            <a:extLst>
              <a:ext uri="{FF2B5EF4-FFF2-40B4-BE49-F238E27FC236}">
                <a16:creationId xmlns:a16="http://schemas.microsoft.com/office/drawing/2014/main" xmlns="" id="{372686B5-E262-41C5-AE02-B3944C50C21C}"/>
              </a:ext>
            </a:extLst>
          </p:cNvPr>
          <p:cNvCxnSpPr>
            <a:cxnSpLocks/>
            <a:stCxn id="181" idx="4"/>
            <a:endCxn id="180" idx="0"/>
          </p:cNvCxnSpPr>
          <p:nvPr/>
        </p:nvCxnSpPr>
        <p:spPr>
          <a:xfrm rot="5400000">
            <a:off x="3411169" y="1848593"/>
            <a:ext cx="12604" cy="4634576"/>
          </a:xfrm>
          <a:prstGeom prst="bentConnector3">
            <a:avLst>
              <a:gd name="adj1" fmla="val 50000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제목 9"/>
          <p:cNvSpPr txBox="1"/>
          <p:nvPr/>
        </p:nvSpPr>
        <p:spPr>
          <a:xfrm>
            <a:off x="272415" y="202565"/>
            <a:ext cx="9074150" cy="4902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2.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구현방안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205" name="제목 9"/>
          <p:cNvSpPr txBox="1"/>
          <p:nvPr/>
        </p:nvSpPr>
        <p:spPr>
          <a:xfrm>
            <a:off x="5961380" y="44450"/>
            <a:ext cx="3744595" cy="4902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</a:rPr>
              <a:t>2-5.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</a:rPr>
              <a:t>Dispatcher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</a:rPr>
              <a:t>운영</a:t>
            </a:r>
          </a:p>
        </p:txBody>
      </p:sp>
      <p:graphicFrame>
        <p:nvGraphicFramePr>
          <p:cNvPr id="206" name="표 205"/>
          <p:cNvGraphicFramePr>
            <a:graphicFrameLocks noGrp="1"/>
          </p:cNvGraphicFramePr>
          <p:nvPr/>
        </p:nvGraphicFramePr>
        <p:xfrm>
          <a:off x="344488" y="1412775"/>
          <a:ext cx="9217024" cy="1426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3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12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Dispatcher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역할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/>
                        <a:t>Dispatching Rule 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7117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kern="0" dirty="0">
                        <a:solidFill>
                          <a:prstClr val="black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1" kern="0" dirty="0">
                        <a:solidFill>
                          <a:prstClr val="black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indent="-93663" algn="l" defTabSz="914400" rtl="0" eaLnBrk="1" latinLnBrk="1" hangingPunct="1">
                        <a:lnSpc>
                          <a:spcPts val="15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SECS/GEM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기록된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  <a:r>
                        <a:rPr lang="en-US" altLang="ko-KR" sz="105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</a:t>
                      </a:r>
                      <a:endParaRPr lang="en-US" altLang="ko-KR" sz="105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93663" algn="l" defTabSz="914400" rtl="0" eaLnBrk="1" latinLnBrk="1" hangingPunct="1">
                        <a:lnSpc>
                          <a:spcPts val="15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장비에 대한 동작 지시 및 운영</a:t>
                      </a:r>
                      <a:endParaRPr lang="en-US" altLang="ko-K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93663" algn="l" defTabSz="914400" rtl="0" eaLnBrk="1" latinLnBrk="1" hangingPunct="1">
                        <a:lnSpc>
                          <a:spcPts val="15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실시간 진행사항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수집 및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기록</a:t>
                      </a:r>
                      <a:endParaRPr lang="en-US" altLang="ko-K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marR="0" lvl="0" indent="-93663" algn="l" defTabSz="914400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상위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(AIMS)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보고용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altLang="ko-KR" sz="105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 및 </a:t>
                      </a: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AIMS SECS/GEM</a:t>
                      </a:r>
                      <a:r>
                        <a:rPr kumimoji="0" lang="ko-KR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에 보고 </a:t>
                      </a:r>
                      <a:endParaRPr kumimoji="0" lang="en-US" altLang="ko-KR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80975" marR="0" lvl="0" indent="-93663" algn="l" defTabSz="914400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Bottle Job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</a:rPr>
                        <a:t> Priority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Logic</a:t>
                      </a:r>
                      <a:r>
                        <a:rPr lang="ko-KR" altLang="en-US" sz="105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ko-KR" sz="1050" dirty="0"/>
                        <a:t>  (1) </a:t>
                      </a:r>
                      <a:r>
                        <a:rPr lang="ko-KR" altLang="en-US" sz="1050" dirty="0"/>
                        <a:t>긴급 실 </a:t>
                      </a:r>
                      <a:r>
                        <a:rPr lang="en-US" altLang="ko-KR" sz="1050" dirty="0"/>
                        <a:t>Bottle </a:t>
                      </a:r>
                      <a:r>
                        <a:rPr lang="ko-KR" altLang="en-US" sz="1050" dirty="0" err="1"/>
                        <a:t>반출입기</a:t>
                      </a:r>
                      <a:r>
                        <a:rPr lang="ko-KR" altLang="en-US" sz="1050" dirty="0"/>
                        <a:t> 처리우선</a:t>
                      </a:r>
                      <a:r>
                        <a:rPr lang="en-US" altLang="ko-KR" sz="1050" dirty="0"/>
                        <a:t>   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ko-KR" sz="1050" dirty="0"/>
                        <a:t>  (2) Bottle </a:t>
                      </a:r>
                      <a:r>
                        <a:rPr lang="ko-KR" altLang="en-US" sz="1050" dirty="0" err="1"/>
                        <a:t>반출입기</a:t>
                      </a:r>
                      <a:r>
                        <a:rPr lang="ko-KR" altLang="en-US" sz="1050" dirty="0"/>
                        <a:t> 우선    </a:t>
                      </a:r>
                      <a:endParaRPr lang="en-US" altLang="ko-KR" sz="1050" dirty="0"/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ko-KR" sz="1050" dirty="0"/>
                        <a:t>  (3) </a:t>
                      </a:r>
                      <a:r>
                        <a:rPr lang="ko-KR" altLang="en-US" sz="1050" dirty="0"/>
                        <a:t>분석설비 우선    </a:t>
                      </a:r>
                      <a:endParaRPr lang="en-US" altLang="ko-KR" sz="1050" dirty="0"/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ko-KR" sz="1050" dirty="0"/>
                        <a:t>  (4) </a:t>
                      </a:r>
                      <a:r>
                        <a:rPr lang="ko-KR" altLang="en-US" sz="1050" dirty="0"/>
                        <a:t>분석 후 재 작업    </a:t>
                      </a:r>
                      <a:endParaRPr lang="en-US" altLang="ko-KR" sz="1050" dirty="0"/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ko-KR" sz="1050" dirty="0"/>
                        <a:t>  (5) </a:t>
                      </a:r>
                      <a:r>
                        <a:rPr lang="ko-KR" altLang="en-US" sz="1050" dirty="0"/>
                        <a:t>선입선출 순으로 추출</a:t>
                      </a:r>
                      <a:endParaRPr lang="ko-KR" altLang="en-US" sz="1050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7" name="TextBox 42"/>
          <p:cNvSpPr txBox="1">
            <a:spLocks noChangeArrowheads="1"/>
          </p:cNvSpPr>
          <p:nvPr/>
        </p:nvSpPr>
        <p:spPr bwMode="auto">
          <a:xfrm>
            <a:off x="848360" y="2420620"/>
            <a:ext cx="1663065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00" b="1" dirty="0">
                <a:solidFill>
                  <a:srgbClr val="0000CC"/>
                </a:solidFill>
                <a:latin typeface="+mn-ea"/>
                <a:ea typeface="+mn-ea"/>
              </a:rPr>
              <a:t>Controller 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rgbClr val="0000CC"/>
                </a:solidFill>
                <a:latin typeface="+mn-ea"/>
              </a:rPr>
              <a:t>제어 </a:t>
            </a:r>
            <a:r>
              <a:rPr lang="en-US" altLang="ko-KR" sz="1000" b="1" dirty="0">
                <a:solidFill>
                  <a:srgbClr val="0000CC"/>
                </a:solidFill>
                <a:latin typeface="+mn-ea"/>
              </a:rPr>
              <a:t>PC)</a:t>
            </a:r>
            <a:endParaRPr lang="en-US" altLang="ko-KR" sz="10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grpSp>
        <p:nvGrpSpPr>
          <p:cNvPr id="208" name="Group 97"/>
          <p:cNvGrpSpPr/>
          <p:nvPr/>
        </p:nvGrpSpPr>
        <p:grpSpPr bwMode="auto">
          <a:xfrm>
            <a:off x="1280795" y="1844675"/>
            <a:ext cx="575945" cy="452120"/>
            <a:chOff x="1280795" y="1844675"/>
            <a:chExt cx="575945" cy="452120"/>
          </a:xfrm>
        </p:grpSpPr>
        <p:sp>
          <p:nvSpPr>
            <p:cNvPr id="209" name="Rectangle 98"/>
            <p:cNvSpPr>
              <a:spLocks noChangeArrowheads="1"/>
            </p:cNvSpPr>
            <p:nvPr/>
          </p:nvSpPr>
          <p:spPr bwMode="auto">
            <a:xfrm>
              <a:off x="1775460" y="2051050"/>
              <a:ext cx="75565" cy="220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210" name="Group 99"/>
            <p:cNvGrpSpPr/>
            <p:nvPr/>
          </p:nvGrpSpPr>
          <p:grpSpPr bwMode="auto">
            <a:xfrm>
              <a:off x="1301115" y="2127250"/>
              <a:ext cx="530860" cy="146050"/>
              <a:chOff x="1301115" y="2127250"/>
              <a:chExt cx="530860" cy="146050"/>
            </a:xfrm>
          </p:grpSpPr>
          <p:sp>
            <p:nvSpPr>
              <p:cNvPr id="223" name="Rectangle 100"/>
              <p:cNvSpPr>
                <a:spLocks noChangeArrowheads="1"/>
              </p:cNvSpPr>
              <p:nvPr/>
            </p:nvSpPr>
            <p:spPr bwMode="auto">
              <a:xfrm>
                <a:off x="1301115" y="2127250"/>
                <a:ext cx="530860" cy="14605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4" name="Rectangle 101"/>
              <p:cNvSpPr>
                <a:spLocks noChangeArrowheads="1"/>
              </p:cNvSpPr>
              <p:nvPr/>
            </p:nvSpPr>
            <p:spPr bwMode="auto">
              <a:xfrm>
                <a:off x="1592580" y="2150745"/>
                <a:ext cx="187325" cy="6858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11" name="Group 102"/>
            <p:cNvGrpSpPr/>
            <p:nvPr/>
          </p:nvGrpSpPr>
          <p:grpSpPr bwMode="auto">
            <a:xfrm>
              <a:off x="1280795" y="2204720"/>
              <a:ext cx="575945" cy="92075"/>
              <a:chOff x="1280795" y="2204720"/>
              <a:chExt cx="575945" cy="92075"/>
            </a:xfrm>
          </p:grpSpPr>
          <p:sp>
            <p:nvSpPr>
              <p:cNvPr id="220" name="Freeform 103"/>
              <p:cNvSpPr/>
              <p:nvPr/>
            </p:nvSpPr>
            <p:spPr bwMode="auto">
              <a:xfrm>
                <a:off x="1280795" y="2204720"/>
                <a:ext cx="575945" cy="92075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1" name="Freeform 104"/>
              <p:cNvSpPr/>
              <p:nvPr/>
            </p:nvSpPr>
            <p:spPr bwMode="auto">
              <a:xfrm>
                <a:off x="1313180" y="2225675"/>
                <a:ext cx="380365" cy="57150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2" name="Freeform 105"/>
              <p:cNvSpPr/>
              <p:nvPr/>
            </p:nvSpPr>
            <p:spPr bwMode="auto">
              <a:xfrm>
                <a:off x="1706880" y="2225675"/>
                <a:ext cx="114935" cy="57150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12" name="Group 106"/>
            <p:cNvGrpSpPr/>
            <p:nvPr/>
          </p:nvGrpSpPr>
          <p:grpSpPr bwMode="auto">
            <a:xfrm>
              <a:off x="1372870" y="1844675"/>
              <a:ext cx="387985" cy="280035"/>
              <a:chOff x="1372870" y="1844675"/>
              <a:chExt cx="387985" cy="280035"/>
            </a:xfrm>
          </p:grpSpPr>
          <p:sp>
            <p:nvSpPr>
              <p:cNvPr id="213" name="Rectangle 107"/>
              <p:cNvSpPr>
                <a:spLocks noChangeArrowheads="1"/>
              </p:cNvSpPr>
              <p:nvPr/>
            </p:nvSpPr>
            <p:spPr bwMode="auto">
              <a:xfrm>
                <a:off x="1372870" y="1844675"/>
                <a:ext cx="387985" cy="28003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14" name="Rectangle 108"/>
              <p:cNvSpPr>
                <a:spLocks noChangeArrowheads="1"/>
              </p:cNvSpPr>
              <p:nvPr/>
            </p:nvSpPr>
            <p:spPr bwMode="auto">
              <a:xfrm>
                <a:off x="1398905" y="1866900"/>
                <a:ext cx="337820" cy="239395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15" name="Rectangle 109"/>
              <p:cNvSpPr>
                <a:spLocks noChangeArrowheads="1"/>
              </p:cNvSpPr>
              <p:nvPr/>
            </p:nvSpPr>
            <p:spPr bwMode="auto">
              <a:xfrm>
                <a:off x="1684655" y="1866900"/>
                <a:ext cx="50165" cy="23939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16" name="Rectangle 110"/>
              <p:cNvSpPr>
                <a:spLocks noChangeArrowheads="1"/>
              </p:cNvSpPr>
              <p:nvPr/>
            </p:nvSpPr>
            <p:spPr bwMode="auto">
              <a:xfrm>
                <a:off x="1695450" y="1878965"/>
                <a:ext cx="26035" cy="2032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17" name="Oval 111"/>
              <p:cNvSpPr>
                <a:spLocks noChangeArrowheads="1"/>
              </p:cNvSpPr>
              <p:nvPr/>
            </p:nvSpPr>
            <p:spPr bwMode="auto">
              <a:xfrm>
                <a:off x="1710690" y="1981200"/>
                <a:ext cx="21590" cy="19050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18" name="Oval 112"/>
              <p:cNvSpPr>
                <a:spLocks noChangeArrowheads="1"/>
              </p:cNvSpPr>
              <p:nvPr/>
            </p:nvSpPr>
            <p:spPr bwMode="auto">
              <a:xfrm>
                <a:off x="1697355" y="2024380"/>
                <a:ext cx="21590" cy="19050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19" name="Oval 113"/>
              <p:cNvSpPr>
                <a:spLocks noChangeArrowheads="1"/>
              </p:cNvSpPr>
              <p:nvPr/>
            </p:nvSpPr>
            <p:spPr bwMode="auto">
              <a:xfrm>
                <a:off x="1697355" y="2065020"/>
                <a:ext cx="21590" cy="19050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25" name="직사각형 224"/>
          <p:cNvSpPr/>
          <p:nvPr/>
        </p:nvSpPr>
        <p:spPr bwMode="auto">
          <a:xfrm>
            <a:off x="2864485" y="2924810"/>
            <a:ext cx="288290" cy="3524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200" b="1" dirty="0">
                <a:latin typeface="+mn-ea"/>
                <a:ea typeface="+mn-ea"/>
              </a:rPr>
              <a:t>분</a:t>
            </a:r>
            <a:endParaRPr lang="en-US" altLang="ko-KR" sz="1200" b="1" dirty="0">
              <a:latin typeface="+mn-ea"/>
              <a:ea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석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200" b="1" dirty="0">
                <a:latin typeface="+mn-ea"/>
                <a:ea typeface="+mn-ea"/>
              </a:rPr>
              <a:t>실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26" name="직사각형 225"/>
          <p:cNvSpPr>
            <a:spLocks noChangeArrowheads="1"/>
          </p:cNvSpPr>
          <p:nvPr/>
        </p:nvSpPr>
        <p:spPr bwMode="auto">
          <a:xfrm>
            <a:off x="344805" y="2924810"/>
            <a:ext cx="9217025" cy="352869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n w="12700">
                <a:solidFill>
                  <a:schemeClr val="tx1"/>
                </a:solidFill>
              </a:ln>
              <a:latin typeface="+mn-ea"/>
              <a:ea typeface="+mn-ea"/>
            </a:endParaRPr>
          </a:p>
        </p:txBody>
      </p:sp>
      <p:pic>
        <p:nvPicPr>
          <p:cNvPr id="227" name="그림 226"/>
          <p:cNvPicPr>
            <a:picLocks noChangeAspect="1"/>
          </p:cNvPicPr>
          <p:nvPr/>
        </p:nvPicPr>
        <p:blipFill rotWithShape="1">
          <a:blip r:embed="rId2" cstate="print"/>
          <a:srcRect l="4858" t="1314"/>
          <a:stretch/>
        </p:blipFill>
        <p:spPr>
          <a:xfrm>
            <a:off x="3584575" y="3685540"/>
            <a:ext cx="935990" cy="1183005"/>
          </a:xfrm>
          <a:prstGeom prst="rect">
            <a:avLst/>
          </a:prstGeom>
        </p:spPr>
      </p:pic>
      <p:pic>
        <p:nvPicPr>
          <p:cNvPr id="228" name="그림 2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049260" y="3630295"/>
            <a:ext cx="895985" cy="705485"/>
          </a:xfrm>
          <a:prstGeom prst="rect">
            <a:avLst/>
          </a:prstGeom>
        </p:spPr>
      </p:pic>
      <p:pic>
        <p:nvPicPr>
          <p:cNvPr id="229" name="그림 22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8121650" y="4923790"/>
            <a:ext cx="1008380" cy="1040765"/>
          </a:xfrm>
          <a:prstGeom prst="rect">
            <a:avLst/>
          </a:prstGeom>
        </p:spPr>
      </p:pic>
      <p:sp>
        <p:nvSpPr>
          <p:cNvPr id="230" name="TextBox 16"/>
          <p:cNvSpPr txBox="1"/>
          <p:nvPr/>
        </p:nvSpPr>
        <p:spPr>
          <a:xfrm>
            <a:off x="7977505" y="4350385"/>
            <a:ext cx="851535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분석기</a:t>
            </a:r>
          </a:p>
        </p:txBody>
      </p:sp>
      <p:sp>
        <p:nvSpPr>
          <p:cNvPr id="231" name="TextBox 16"/>
          <p:cNvSpPr txBox="1"/>
          <p:nvPr/>
        </p:nvSpPr>
        <p:spPr>
          <a:xfrm>
            <a:off x="8337550" y="5934710"/>
            <a:ext cx="791845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/>
              <a:t>Stocker</a:t>
            </a:r>
            <a:endParaRPr lang="ko-KR" altLang="en-US" sz="900" dirty="0"/>
          </a:p>
        </p:txBody>
      </p:sp>
      <p:sp>
        <p:nvSpPr>
          <p:cNvPr id="232" name="TextBox 16"/>
          <p:cNvSpPr txBox="1"/>
          <p:nvPr/>
        </p:nvSpPr>
        <p:spPr>
          <a:xfrm>
            <a:off x="5435600" y="5428615"/>
            <a:ext cx="791845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/>
              <a:t>MOMA</a:t>
            </a:r>
            <a:endParaRPr lang="ko-KR" altLang="en-US" sz="900" dirty="0"/>
          </a:p>
        </p:txBody>
      </p:sp>
      <p:pic>
        <p:nvPicPr>
          <p:cNvPr id="233" name="그림 23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28945" y="4422140"/>
            <a:ext cx="575945" cy="986790"/>
          </a:xfrm>
          <a:prstGeom prst="rect">
            <a:avLst/>
          </a:prstGeom>
        </p:spPr>
      </p:pic>
      <p:sp>
        <p:nvSpPr>
          <p:cNvPr id="234" name="오각형 233"/>
          <p:cNvSpPr/>
          <p:nvPr/>
        </p:nvSpPr>
        <p:spPr>
          <a:xfrm rot="5400000" flipV="1">
            <a:off x="1350645" y="4136390"/>
            <a:ext cx="507365" cy="1224280"/>
          </a:xfrm>
          <a:prstGeom prst="homePlate">
            <a:avLst>
              <a:gd name="adj" fmla="val 2151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5" name="TextBox 16"/>
          <p:cNvSpPr txBox="1"/>
          <p:nvPr/>
        </p:nvSpPr>
        <p:spPr>
          <a:xfrm>
            <a:off x="3584575" y="4782185"/>
            <a:ext cx="851535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err="1"/>
              <a:t>반출입기</a:t>
            </a:r>
            <a:endParaRPr lang="ko-KR" altLang="en-US" sz="900" dirty="0"/>
          </a:p>
        </p:txBody>
      </p:sp>
      <p:sp>
        <p:nvSpPr>
          <p:cNvPr id="238" name="TextBox 44"/>
          <p:cNvSpPr txBox="1"/>
          <p:nvPr/>
        </p:nvSpPr>
        <p:spPr>
          <a:xfrm>
            <a:off x="344805" y="2997200"/>
            <a:ext cx="2592070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/>
              <a:t>(</a:t>
            </a:r>
            <a:r>
              <a:rPr lang="ko-KR" altLang="en-US" sz="1050" dirty="0"/>
              <a:t>예</a:t>
            </a:r>
            <a:r>
              <a:rPr lang="en-US" altLang="ko-KR" sz="1050" dirty="0"/>
              <a:t>) </a:t>
            </a:r>
            <a:r>
              <a:rPr lang="ko-KR" altLang="en-US" sz="1050" dirty="0"/>
              <a:t>긴급 실 </a:t>
            </a:r>
            <a:r>
              <a:rPr lang="en-US" altLang="ko-KR" sz="1050" dirty="0"/>
              <a:t>Bottle </a:t>
            </a:r>
            <a:r>
              <a:rPr lang="ko-KR" altLang="en-US" sz="1050" dirty="0" err="1"/>
              <a:t>반출입기</a:t>
            </a:r>
            <a:r>
              <a:rPr lang="ko-KR" altLang="en-US" sz="1050" dirty="0"/>
              <a:t> 처리우선</a:t>
            </a:r>
          </a:p>
        </p:txBody>
      </p:sp>
      <p:sp>
        <p:nvSpPr>
          <p:cNvPr id="239" name="타원 238"/>
          <p:cNvSpPr/>
          <p:nvPr/>
        </p:nvSpPr>
        <p:spPr>
          <a:xfrm>
            <a:off x="1064260" y="4566285"/>
            <a:ext cx="1080135" cy="28829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Dispatcher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40" name="꺾인 연결선 239"/>
          <p:cNvCxnSpPr>
            <a:endCxn id="227" idx="3"/>
          </p:cNvCxnSpPr>
          <p:nvPr/>
        </p:nvCxnSpPr>
        <p:spPr>
          <a:xfrm rot="10800000">
            <a:off x="4521200" y="4277360"/>
            <a:ext cx="1008380" cy="638175"/>
          </a:xfrm>
          <a:prstGeom prst="bentConnector3">
            <a:avLst>
              <a:gd name="adj1" fmla="val 50000"/>
            </a:avLst>
          </a:prstGeom>
          <a:ln>
            <a:solidFill>
              <a:srgbClr val="0000CC"/>
            </a:solidFill>
            <a:headEnd type="oval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타원 241"/>
          <p:cNvSpPr>
            <a:spLocks noChangeAspect="1"/>
          </p:cNvSpPr>
          <p:nvPr/>
        </p:nvSpPr>
        <p:spPr>
          <a:xfrm>
            <a:off x="4881245" y="4652010"/>
            <a:ext cx="575945" cy="217170"/>
          </a:xfrm>
          <a:prstGeom prst="ellipse">
            <a:avLst/>
          </a:prstGeom>
          <a:solidFill>
            <a:srgbClr val="C00000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3-1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245" name="꺾인 연결선 244"/>
          <p:cNvCxnSpPr/>
          <p:nvPr/>
        </p:nvCxnSpPr>
        <p:spPr>
          <a:xfrm>
            <a:off x="4521200" y="4131310"/>
            <a:ext cx="3600450" cy="1313815"/>
          </a:xfrm>
          <a:prstGeom prst="bentConnector3">
            <a:avLst>
              <a:gd name="adj1" fmla="val 71476"/>
            </a:avLst>
          </a:prstGeom>
          <a:ln>
            <a:solidFill>
              <a:srgbClr val="0000C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모서리가 둥근 직사각형 252"/>
          <p:cNvSpPr/>
          <p:nvPr/>
        </p:nvSpPr>
        <p:spPr>
          <a:xfrm>
            <a:off x="272415" y="764540"/>
            <a:ext cx="9288780" cy="648335"/>
          </a:xfrm>
          <a:prstGeom prst="roundRect">
            <a:avLst>
              <a:gd name="adj" fmla="val 889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SzPct val="130000"/>
              <a:defRPr/>
            </a:pP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Dispatcher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는 각 장비에 대한 동작을 우선순위에 따라 지시 및 운영하는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Controller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의 핵심 프로세서이며</a:t>
            </a:r>
            <a:endParaRPr lang="en-US" altLang="ko-KR" sz="1400" b="1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ysClr val="windowText" lastClr="000000"/>
              </a:solidFill>
              <a:cs typeface="KoPubWorld돋움체 Bold" panose="00000800000000000000" pitchFamily="2" charset="-127"/>
            </a:endParaRPr>
          </a:p>
          <a:p>
            <a:pPr lvl="0" latinLnBrk="0">
              <a:buSzPct val="130000"/>
              <a:defRPr/>
            </a:pP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작업 의뢰자의 요구에 따라 작업순서를 유동적으로 변경 가능</a:t>
            </a:r>
            <a:endParaRPr lang="en-US" altLang="ko-KR" sz="1400" b="1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ysClr val="windowText" lastClr="000000"/>
              </a:solidFill>
              <a:cs typeface="KoPubWorld돋움체 Bold" panose="00000800000000000000" pitchFamily="2" charset="-127"/>
            </a:endParaRPr>
          </a:p>
        </p:txBody>
      </p:sp>
      <p:graphicFrame>
        <p:nvGraphicFramePr>
          <p:cNvPr id="254" name="표 253"/>
          <p:cNvGraphicFramePr>
            <a:graphicFrameLocks noGrp="1"/>
          </p:cNvGraphicFramePr>
          <p:nvPr/>
        </p:nvGraphicFramePr>
        <p:xfrm>
          <a:off x="632520" y="3417823"/>
          <a:ext cx="1944216" cy="1008113"/>
        </p:xfrm>
        <a:graphic>
          <a:graphicData uri="http://schemas.openxmlformats.org/drawingml/2006/table">
            <a:tbl>
              <a:tblPr/>
              <a:tblGrid>
                <a:gridCol w="4092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49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2147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Transfer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job List [AIMS or LIMS}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#1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#2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51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긴급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#3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#4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#5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55" name="표 254"/>
          <p:cNvGraphicFramePr>
            <a:graphicFrameLocks noGrp="1"/>
          </p:cNvGraphicFramePr>
          <p:nvPr/>
        </p:nvGraphicFramePr>
        <p:xfrm>
          <a:off x="632520" y="5074006"/>
          <a:ext cx="1944215" cy="1163306"/>
        </p:xfrm>
        <a:graphic>
          <a:graphicData uri="http://schemas.openxmlformats.org/drawingml/2006/table">
            <a:tbl>
              <a:tblPr/>
              <a:tblGrid>
                <a:gridCol w="278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1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2147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Priority Logic</a:t>
                      </a:r>
                      <a:r>
                        <a:rPr lang="en-US" altLang="ko-KR" sz="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Destiny</a:t>
                      </a: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긴급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#3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To. STK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긴급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#3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To.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#2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To. STK</a:t>
                      </a: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51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#4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To. STK</a:t>
                      </a: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#1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To. STK</a:t>
                      </a: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5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#5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Bottle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34" marR="7034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56" name="타원 255"/>
          <p:cNvSpPr>
            <a:spLocks noChangeAspect="1"/>
          </p:cNvSpPr>
          <p:nvPr/>
        </p:nvSpPr>
        <p:spPr>
          <a:xfrm>
            <a:off x="7185025" y="4220210"/>
            <a:ext cx="575945" cy="217170"/>
          </a:xfrm>
          <a:prstGeom prst="ellipse">
            <a:avLst/>
          </a:prstGeom>
          <a:solidFill>
            <a:srgbClr val="C00000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3-2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257" name="꺾인 연결선 256"/>
          <p:cNvCxnSpPr>
            <a:stCxn id="229" idx="1"/>
            <a:endCxn id="228" idx="1"/>
          </p:cNvCxnSpPr>
          <p:nvPr/>
        </p:nvCxnSpPr>
        <p:spPr>
          <a:xfrm flipH="1" flipV="1">
            <a:off x="8945245" y="3983355"/>
            <a:ext cx="184150" cy="1461135"/>
          </a:xfrm>
          <a:prstGeom prst="bentConnector3">
            <a:avLst>
              <a:gd name="adj1" fmla="val -124091"/>
            </a:avLst>
          </a:prstGeom>
          <a:ln>
            <a:solidFill>
              <a:srgbClr val="0000C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타원 259"/>
          <p:cNvSpPr>
            <a:spLocks noChangeAspect="1"/>
          </p:cNvSpPr>
          <p:nvPr/>
        </p:nvSpPr>
        <p:spPr>
          <a:xfrm>
            <a:off x="8697595" y="4509135"/>
            <a:ext cx="575945" cy="217170"/>
          </a:xfrm>
          <a:prstGeom prst="ellipse">
            <a:avLst/>
          </a:prstGeom>
          <a:solidFill>
            <a:srgbClr val="C00000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3-3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62" name="타원 261"/>
          <p:cNvSpPr>
            <a:spLocks noChangeAspect="1"/>
          </p:cNvSpPr>
          <p:nvPr/>
        </p:nvSpPr>
        <p:spPr>
          <a:xfrm>
            <a:off x="4881245" y="5012055"/>
            <a:ext cx="575945" cy="21717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2-1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63" name="타원 262"/>
          <p:cNvSpPr>
            <a:spLocks noChangeAspect="1"/>
          </p:cNvSpPr>
          <p:nvPr/>
        </p:nvSpPr>
        <p:spPr>
          <a:xfrm>
            <a:off x="4881245" y="5300345"/>
            <a:ext cx="575945" cy="21717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4-1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64" name="타원 263"/>
          <p:cNvSpPr>
            <a:spLocks noChangeAspect="1"/>
          </p:cNvSpPr>
          <p:nvPr/>
        </p:nvSpPr>
        <p:spPr>
          <a:xfrm>
            <a:off x="4881245" y="5589270"/>
            <a:ext cx="575945" cy="21717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1-1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65" name="타원 264"/>
          <p:cNvSpPr>
            <a:spLocks noChangeAspect="1"/>
          </p:cNvSpPr>
          <p:nvPr/>
        </p:nvSpPr>
        <p:spPr>
          <a:xfrm>
            <a:off x="4881245" y="5877560"/>
            <a:ext cx="575945" cy="21717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5-1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68" name="타원 267"/>
          <p:cNvSpPr>
            <a:spLocks noChangeAspect="1"/>
          </p:cNvSpPr>
          <p:nvPr/>
        </p:nvSpPr>
        <p:spPr>
          <a:xfrm>
            <a:off x="7185025" y="4509135"/>
            <a:ext cx="575945" cy="21717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2-2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69" name="타원 268"/>
          <p:cNvSpPr>
            <a:spLocks noChangeAspect="1"/>
          </p:cNvSpPr>
          <p:nvPr/>
        </p:nvSpPr>
        <p:spPr>
          <a:xfrm>
            <a:off x="7185025" y="4797425"/>
            <a:ext cx="575945" cy="21717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4-2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70" name="타원 269"/>
          <p:cNvSpPr>
            <a:spLocks noChangeAspect="1"/>
          </p:cNvSpPr>
          <p:nvPr/>
        </p:nvSpPr>
        <p:spPr>
          <a:xfrm>
            <a:off x="7185025" y="5085715"/>
            <a:ext cx="575945" cy="21717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1-2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72" name="타원 271"/>
          <p:cNvSpPr>
            <a:spLocks noChangeAspect="1"/>
          </p:cNvSpPr>
          <p:nvPr/>
        </p:nvSpPr>
        <p:spPr>
          <a:xfrm>
            <a:off x="8697595" y="4797425"/>
            <a:ext cx="575945" cy="21717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2-3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73" name="타원 272"/>
          <p:cNvSpPr>
            <a:spLocks noChangeAspect="1"/>
          </p:cNvSpPr>
          <p:nvPr/>
        </p:nvSpPr>
        <p:spPr>
          <a:xfrm>
            <a:off x="5601335" y="4364990"/>
            <a:ext cx="575945" cy="21717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5-2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274" name="그림 27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13270" y="3140710"/>
            <a:ext cx="433070" cy="720090"/>
          </a:xfrm>
          <a:prstGeom prst="rect">
            <a:avLst/>
          </a:prstGeom>
        </p:spPr>
      </p:pic>
      <p:sp>
        <p:nvSpPr>
          <p:cNvPr id="275" name="TextBox 16"/>
          <p:cNvSpPr txBox="1"/>
          <p:nvPr/>
        </p:nvSpPr>
        <p:spPr>
          <a:xfrm>
            <a:off x="6897370" y="3789045"/>
            <a:ext cx="851535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폐기설비</a:t>
            </a:r>
            <a:endParaRPr lang="ko-KR" altLang="en-US" sz="900" dirty="0"/>
          </a:p>
        </p:txBody>
      </p:sp>
      <p:cxnSp>
        <p:nvCxnSpPr>
          <p:cNvPr id="276" name="꺾인 연결선 275"/>
          <p:cNvCxnSpPr>
            <a:stCxn id="228" idx="0"/>
            <a:endCxn id="274" idx="3"/>
          </p:cNvCxnSpPr>
          <p:nvPr/>
        </p:nvCxnSpPr>
        <p:spPr>
          <a:xfrm rot="16200000" flipV="1">
            <a:off x="7957185" y="3089910"/>
            <a:ext cx="128905" cy="951230"/>
          </a:xfrm>
          <a:prstGeom prst="bentConnector2">
            <a:avLst/>
          </a:prstGeom>
          <a:ln>
            <a:solidFill>
              <a:srgbClr val="0000C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타원 279"/>
          <p:cNvSpPr>
            <a:spLocks noChangeAspect="1"/>
          </p:cNvSpPr>
          <p:nvPr/>
        </p:nvSpPr>
        <p:spPr>
          <a:xfrm>
            <a:off x="5097145" y="3213100"/>
            <a:ext cx="575945" cy="217170"/>
          </a:xfrm>
          <a:prstGeom prst="ellipse">
            <a:avLst/>
          </a:prstGeom>
          <a:solidFill>
            <a:srgbClr val="C00000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3-5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281" name="꺾인 연결선 275"/>
          <p:cNvCxnSpPr>
            <a:stCxn id="274" idx="1"/>
            <a:endCxn id="227" idx="0"/>
          </p:cNvCxnSpPr>
          <p:nvPr/>
        </p:nvCxnSpPr>
        <p:spPr>
          <a:xfrm rot="10800000" flipV="1">
            <a:off x="4053205" y="3500755"/>
            <a:ext cx="3060065" cy="184785"/>
          </a:xfrm>
          <a:prstGeom prst="bentConnector2">
            <a:avLst/>
          </a:prstGeom>
          <a:ln>
            <a:solidFill>
              <a:srgbClr val="0000C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타원 285"/>
          <p:cNvSpPr>
            <a:spLocks noChangeAspect="1"/>
          </p:cNvSpPr>
          <p:nvPr/>
        </p:nvSpPr>
        <p:spPr>
          <a:xfrm>
            <a:off x="7914005" y="3213100"/>
            <a:ext cx="575945" cy="217170"/>
          </a:xfrm>
          <a:prstGeom prst="ellipse">
            <a:avLst/>
          </a:prstGeom>
          <a:solidFill>
            <a:srgbClr val="C00000"/>
          </a:solidFill>
          <a:ln w="50800">
            <a:solidFill>
              <a:schemeClr val="bg1"/>
            </a:solidFill>
          </a:ln>
          <a:effectLst>
            <a:outerShdw blurRad="139700" sx="101000" sy="101000" algn="ctr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3-4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Pages>16</Pages>
  <Words>1426</Words>
  <Characters>0</Characters>
  <Application>Microsoft Office PowerPoint</Application>
  <DocSecurity>0</DocSecurity>
  <PresentationFormat>A4 용지(210x297mm)</PresentationFormat>
  <Lines>0</Lines>
  <Paragraphs>502</Paragraphs>
  <Slides>14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Choi,weonseok</dc:creator>
  <cp:lastModifiedBy>박병규</cp:lastModifiedBy>
  <cp:revision>37</cp:revision>
  <dcterms:modified xsi:type="dcterms:W3CDTF">2024-05-14T00:23:44Z</dcterms:modified>
  <cp:version>10.105.227.52551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7F5F94DB527E42A4A46AEB93102488F7_13</vt:lpwstr>
  </property>
  <property fmtid="{D5CDD505-2E9C-101B-9397-08002B2CF9AE}" pid="3" name="KSOProductBuildVer">
    <vt:lpwstr>1033-12.2.0.13431</vt:lpwstr>
  </property>
</Properties>
</file>