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9" r:id="rId1"/>
  </p:sldMasterIdLst>
  <p:notesMasterIdLst>
    <p:notesMasterId r:id="rId25"/>
  </p:notesMasterIdLst>
  <p:sldIdLst>
    <p:sldId id="269" r:id="rId2"/>
    <p:sldId id="312" r:id="rId3"/>
    <p:sldId id="430" r:id="rId4"/>
    <p:sldId id="443" r:id="rId5"/>
    <p:sldId id="445" r:id="rId6"/>
    <p:sldId id="444" r:id="rId7"/>
    <p:sldId id="457" r:id="rId8"/>
    <p:sldId id="458" r:id="rId9"/>
    <p:sldId id="446" r:id="rId10"/>
    <p:sldId id="447" r:id="rId11"/>
    <p:sldId id="449" r:id="rId12"/>
    <p:sldId id="460" r:id="rId13"/>
    <p:sldId id="459" r:id="rId14"/>
    <p:sldId id="450" r:id="rId15"/>
    <p:sldId id="451" r:id="rId16"/>
    <p:sldId id="452" r:id="rId17"/>
    <p:sldId id="453" r:id="rId18"/>
    <p:sldId id="465" r:id="rId19"/>
    <p:sldId id="454" r:id="rId20"/>
    <p:sldId id="455" r:id="rId21"/>
    <p:sldId id="456" r:id="rId22"/>
    <p:sldId id="462" r:id="rId23"/>
    <p:sldId id="464" r:id="rId24"/>
  </p:sldIdLst>
  <p:sldSz cx="9906000" cy="6858000" type="A4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01" userDrawn="1">
          <p15:clr>
            <a:srgbClr val="A4A3A4"/>
          </p15:clr>
        </p15:guide>
        <p15:guide id="2" pos="3082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101">
          <p15:clr>
            <a:srgbClr val="A4A3A4"/>
          </p15:clr>
        </p15:guide>
        <p15:guide id="2" pos="308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00CC"/>
    <a:srgbClr val="312E74"/>
    <a:srgbClr val="333399"/>
    <a:srgbClr val="000066"/>
    <a:srgbClr val="4F81BD"/>
    <a:srgbClr val="3C388C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251" autoAdjust="0"/>
    <p:restoredTop sz="94681" autoAdjust="0"/>
  </p:normalViewPr>
  <p:slideViewPr>
    <p:cSldViewPr snapToObjects="1">
      <p:cViewPr varScale="1">
        <p:scale>
          <a:sx n="100" d="100"/>
          <a:sy n="100" d="100"/>
        </p:scale>
        <p:origin x="-494" y="-82"/>
      </p:cViewPr>
      <p:guideLst>
        <p:guide orient="horz" pos="2101"/>
        <p:guide pos="30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1" d="100"/>
          <a:sy n="81" d="100"/>
        </p:scale>
        <p:origin x="-4032" y="-91"/>
      </p:cViewPr>
      <p:guideLst>
        <p:guide orient="horz" pos="2101"/>
        <p:guide pos="308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1595B5-47CA-4062-888D-0CA3521BD2D0}" type="datetimeFigureOut">
              <a:rPr lang="ko-KR" altLang="en-US" smtClean="0"/>
              <a:pPr/>
              <a:t>2024-06-17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5629"/>
            <a:ext cx="5438775" cy="4467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671"/>
            <a:ext cx="2946400" cy="4969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671"/>
            <a:ext cx="2946400" cy="4969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13BC4E-47F3-41EE-A83D-3B0D1A9D43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497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ubisam.com/images/logo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985448" y="6365504"/>
            <a:ext cx="920552" cy="492496"/>
          </a:xfrm>
          <a:prstGeom prst="rect">
            <a:avLst/>
          </a:prstGeom>
          <a:noFill/>
        </p:spPr>
      </p:pic>
      <p:grpSp>
        <p:nvGrpSpPr>
          <p:cNvPr id="9" name="그룹 8"/>
          <p:cNvGrpSpPr/>
          <p:nvPr userDrawn="1"/>
        </p:nvGrpSpPr>
        <p:grpSpPr>
          <a:xfrm>
            <a:off x="128464" y="620688"/>
            <a:ext cx="9685080" cy="73596"/>
            <a:chOff x="128464" y="476672"/>
            <a:chExt cx="9685080" cy="7359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129544" y="476672"/>
              <a:ext cx="9684000" cy="36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/>
            <p:cNvCxnSpPr/>
            <p:nvPr userDrawn="1"/>
          </p:nvCxnSpPr>
          <p:spPr>
            <a:xfrm>
              <a:off x="128464" y="548680"/>
              <a:ext cx="9684000" cy="1588"/>
            </a:xfrm>
            <a:prstGeom prst="line">
              <a:avLst/>
            </a:prstGeom>
            <a:ln w="190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 userDrawn="1"/>
        </p:nvSpPr>
        <p:spPr>
          <a:xfrm>
            <a:off x="4448944" y="6536377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36705CD8-FE48-4DFC-A3BD-151D5C914C54}" type="slidenum">
              <a:rPr lang="en-US" altLang="ko-KR" sz="900" smtClean="0"/>
              <a:pPr algn="ctr"/>
              <a:t>‹#›</a:t>
            </a:fld>
            <a:r>
              <a:rPr lang="en-US" altLang="ko-KR" sz="900" dirty="0"/>
              <a:t>/</a:t>
            </a:r>
            <a:r>
              <a:rPr lang="en-US" altLang="ko-KR" sz="900" dirty="0" smtClean="0"/>
              <a:t>14</a:t>
            </a:r>
            <a:endParaRPr lang="ko-KR" altLang="en-US" sz="900" dirty="0"/>
          </a:p>
        </p:txBody>
      </p:sp>
      <p:pic>
        <p:nvPicPr>
          <p:cNvPr id="10" name="Picture 2" descr="삼익THK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56455" y="6461337"/>
            <a:ext cx="648073" cy="33603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8"/>
          <p:cNvGrpSpPr/>
          <p:nvPr userDrawn="1"/>
        </p:nvGrpSpPr>
        <p:grpSpPr>
          <a:xfrm>
            <a:off x="128464" y="620688"/>
            <a:ext cx="9685080" cy="73596"/>
            <a:chOff x="128464" y="476672"/>
            <a:chExt cx="9685080" cy="7359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129544" y="476672"/>
              <a:ext cx="9684000" cy="36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/>
            <p:cNvCxnSpPr/>
            <p:nvPr userDrawn="1"/>
          </p:nvCxnSpPr>
          <p:spPr>
            <a:xfrm>
              <a:off x="128464" y="548680"/>
              <a:ext cx="9684000" cy="1588"/>
            </a:xfrm>
            <a:prstGeom prst="line">
              <a:avLst/>
            </a:prstGeom>
            <a:ln w="190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2" descr="http://www.ubisam.com/images/logo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985448" y="6365504"/>
            <a:ext cx="920552" cy="492496"/>
          </a:xfrm>
          <a:prstGeom prst="rect">
            <a:avLst/>
          </a:prstGeom>
          <a:noFill/>
        </p:spPr>
      </p:pic>
      <p:pic>
        <p:nvPicPr>
          <p:cNvPr id="10" name="Picture 2" descr="삼익THK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56455" y="6461337"/>
            <a:ext cx="648073" cy="33603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09384" y="6350354"/>
            <a:ext cx="1323439" cy="286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4" name="Picture 2" descr="http://www.ubisam.com/images/logo.pn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8"/>
          <p:cNvGrpSpPr/>
          <p:nvPr userDrawn="1"/>
        </p:nvGrpSpPr>
        <p:grpSpPr>
          <a:xfrm>
            <a:off x="3477176" y="980728"/>
            <a:ext cx="3060000" cy="73596"/>
            <a:chOff x="128464" y="476672"/>
            <a:chExt cx="9685080" cy="7359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129544" y="476672"/>
              <a:ext cx="9684000" cy="36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/>
            <p:cNvCxnSpPr/>
            <p:nvPr userDrawn="1"/>
          </p:nvCxnSpPr>
          <p:spPr>
            <a:xfrm>
              <a:off x="128464" y="548680"/>
              <a:ext cx="9684000" cy="1588"/>
            </a:xfrm>
            <a:prstGeom prst="line">
              <a:avLst/>
            </a:prstGeom>
            <a:ln w="190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2" descr="http://www.ubisam.com/images/logo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985448" y="6365504"/>
            <a:ext cx="920552" cy="492496"/>
          </a:xfrm>
          <a:prstGeom prst="rect">
            <a:avLst/>
          </a:prstGeom>
          <a:noFill/>
        </p:spPr>
      </p:pic>
      <p:pic>
        <p:nvPicPr>
          <p:cNvPr id="10" name="Picture 2" descr="삼익THK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56455" y="6461337"/>
            <a:ext cx="648073" cy="33603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8"/>
          <p:cNvGrpSpPr/>
          <p:nvPr userDrawn="1"/>
        </p:nvGrpSpPr>
        <p:grpSpPr>
          <a:xfrm>
            <a:off x="3477176" y="3139380"/>
            <a:ext cx="3060000" cy="73596"/>
            <a:chOff x="128464" y="476672"/>
            <a:chExt cx="9685080" cy="7359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129544" y="476672"/>
              <a:ext cx="9684000" cy="36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/>
            <p:cNvCxnSpPr/>
            <p:nvPr userDrawn="1"/>
          </p:nvCxnSpPr>
          <p:spPr>
            <a:xfrm>
              <a:off x="128464" y="548680"/>
              <a:ext cx="9684000" cy="1588"/>
            </a:xfrm>
            <a:prstGeom prst="line">
              <a:avLst/>
            </a:prstGeom>
            <a:ln w="190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2" descr="http://www.ubisam.com/images/logo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985448" y="6365504"/>
            <a:ext cx="920552" cy="492496"/>
          </a:xfrm>
          <a:prstGeom prst="rect">
            <a:avLst/>
          </a:prstGeom>
          <a:noFill/>
        </p:spPr>
      </p:pic>
      <p:pic>
        <p:nvPicPr>
          <p:cNvPr id="10" name="Picture 2" descr="삼익THK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56455" y="6461337"/>
            <a:ext cx="648073" cy="33603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08500" y="6372225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2024. </a:t>
            </a:r>
            <a:r>
              <a:rPr lang="en-US" altLang="ko-KR" b="1" dirty="0" smtClean="0"/>
              <a:t>6. 17</a:t>
            </a:r>
            <a:endParaRPr lang="ko-KR" altLang="en-US" b="1" dirty="0"/>
          </a:p>
        </p:txBody>
      </p:sp>
      <p:grpSp>
        <p:nvGrpSpPr>
          <p:cNvPr id="5" name="그룹 4"/>
          <p:cNvGrpSpPr/>
          <p:nvPr/>
        </p:nvGrpSpPr>
        <p:grpSpPr>
          <a:xfrm>
            <a:off x="3656965" y="2052320"/>
            <a:ext cx="5767705" cy="1158776"/>
            <a:chOff x="3656965" y="2052320"/>
            <a:chExt cx="5767705" cy="1158776"/>
          </a:xfrm>
        </p:grpSpPr>
        <p:sp>
          <p:nvSpPr>
            <p:cNvPr id="7" name="TextBox 6"/>
            <p:cNvSpPr txBox="1"/>
            <p:nvPr/>
          </p:nvSpPr>
          <p:spPr>
            <a:xfrm>
              <a:off x="3656965" y="2052320"/>
              <a:ext cx="5767705" cy="523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2800" dirty="0" err="1">
                  <a:gradFill flip="none" rotWithShape="1"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16200000" scaled="1"/>
                    <a:tileRect/>
                  </a:gradFill>
                  <a:effectLst>
                    <a:glow rad="63500">
                      <a:srgbClr val="1F497D">
                        <a:lumMod val="75000"/>
                        <a:alpha val="40000"/>
                      </a:srgbClr>
                    </a:glow>
                  </a:effectLst>
                  <a:latin typeface="Rix고딕 B" pitchFamily="18" charset="-127"/>
                  <a:ea typeface="Rix고딕 B" pitchFamily="18" charset="-127"/>
                </a:rPr>
                <a:t>분석실</a:t>
              </a:r>
              <a:r>
                <a:rPr lang="ko-KR" altLang="en-US" sz="2800" dirty="0">
                  <a:gradFill flip="none" rotWithShape="1"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16200000" scaled="1"/>
                    <a:tileRect/>
                  </a:gradFill>
                  <a:effectLst>
                    <a:glow rad="63500">
                      <a:srgbClr val="1F497D">
                        <a:lumMod val="75000"/>
                        <a:alpha val="40000"/>
                      </a:srgbClr>
                    </a:glow>
                  </a:effectLst>
                  <a:latin typeface="Rix고딕 B" pitchFamily="18" charset="-127"/>
                  <a:ea typeface="Rix고딕 B" pitchFamily="18" charset="-127"/>
                </a:rPr>
                <a:t> 무인화 시스템</a:t>
              </a:r>
              <a:r>
                <a:rPr lang="en-US" altLang="ko-KR" sz="2800" dirty="0">
                  <a:gradFill flip="none" rotWithShape="1"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16200000" scaled="1"/>
                    <a:tileRect/>
                  </a:gradFill>
                  <a:effectLst>
                    <a:glow rad="63500">
                      <a:srgbClr val="1F497D">
                        <a:lumMod val="75000"/>
                        <a:alpha val="40000"/>
                      </a:srgbClr>
                    </a:glow>
                  </a:effectLst>
                  <a:latin typeface="Rix고딕 B" pitchFamily="18" charset="-127"/>
                  <a:ea typeface="Rix고딕 B" pitchFamily="18" charset="-127"/>
                </a:rPr>
                <a:t>(LIMS)</a:t>
              </a:r>
              <a:endParaRPr lang="ko-KR" altLang="en-US" sz="2800" dirty="0"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16200000" scaled="1"/>
                  <a:tileRect/>
                </a:gradFill>
                <a:effectLst>
                  <a:glow rad="63500">
                    <a:srgbClr val="1F497D">
                      <a:lumMod val="75000"/>
                      <a:alpha val="40000"/>
                    </a:srgbClr>
                  </a:glow>
                </a:effectLst>
                <a:latin typeface="Rix고딕 B" pitchFamily="18" charset="-127"/>
                <a:ea typeface="Rix고딕 B" pitchFamily="18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64100" y="2564765"/>
              <a:ext cx="15696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 smtClean="0">
                  <a:gradFill flip="none" rotWithShape="1"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16200000" scaled="1"/>
                    <a:tileRect/>
                  </a:gradFill>
                  <a:effectLst>
                    <a:glow rad="63500">
                      <a:srgbClr val="1F497D">
                        <a:lumMod val="75000"/>
                        <a:alpha val="40000"/>
                      </a:srgbClr>
                    </a:glow>
                  </a:effectLst>
                  <a:latin typeface="Rix고딕 B" pitchFamily="18" charset="-127"/>
                  <a:ea typeface="Rix고딕 B" pitchFamily="18" charset="-127"/>
                </a:rPr>
                <a:t>사양서</a:t>
              </a:r>
              <a:endParaRPr lang="ko-KR" altLang="en-US" sz="3600" dirty="0"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16200000" scaled="1"/>
                  <a:tileRect/>
                </a:gradFill>
                <a:effectLst>
                  <a:glow rad="63500">
                    <a:srgbClr val="1F497D">
                      <a:lumMod val="75000"/>
                      <a:alpha val="40000"/>
                    </a:srgbClr>
                  </a:glow>
                </a:effectLst>
                <a:latin typeface="Rix고딕 B" pitchFamily="18" charset="-127"/>
                <a:ea typeface="Rix고딕 B" pitchFamily="18" charset="-127"/>
              </a:endParaRPr>
            </a:p>
          </p:txBody>
        </p:sp>
      </p:grp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6560" y="260350"/>
            <a:ext cx="1249680" cy="648335"/>
          </a:xfrm>
          <a:prstGeom prst="rect">
            <a:avLst/>
          </a:prstGeom>
          <a:noFill/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" y="1052830"/>
            <a:ext cx="1151890" cy="1584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9"/>
          <p:cNvSpPr txBox="1"/>
          <p:nvPr/>
        </p:nvSpPr>
        <p:spPr>
          <a:xfrm>
            <a:off x="272480" y="202630"/>
            <a:ext cx="9074150" cy="49006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  <a:sym typeface="+mn-ea"/>
              </a:rPr>
              <a:t>1</a:t>
            </a:r>
            <a:r>
              <a:rPr lang="en-US" altLang="ko-KR" sz="20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  <a:sym typeface="+mn-ea"/>
              </a:rPr>
              <a:t>. </a:t>
            </a: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운영 시나리오 </a:t>
            </a: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(</a:t>
            </a: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세부</a:t>
            </a: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)</a:t>
            </a:r>
            <a:endParaRPr lang="ko-KR" altLang="en-US" sz="20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ko-KR" altLang="en-US" sz="20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 </a:t>
            </a:r>
            <a:endParaRPr kumimoji="0" lang="ko-KR" altLang="en-US" sz="2000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  <p:sp>
        <p:nvSpPr>
          <p:cNvPr id="23" name="텍스트 개체 틀 67">
            <a:extLst>
              <a:ext uri="{FF2B5EF4-FFF2-40B4-BE49-F238E27FC236}">
                <a16:creationId xmlns:a16="http://schemas.microsoft.com/office/drawing/2014/main" xmlns="" id="{AB188FFF-EA55-496F-9509-ECB92FED87A5}"/>
              </a:ext>
            </a:extLst>
          </p:cNvPr>
          <p:cNvSpPr txBox="1">
            <a:spLocks/>
          </p:cNvSpPr>
          <p:nvPr/>
        </p:nvSpPr>
        <p:spPr bwMode="auto">
          <a:xfrm>
            <a:off x="428215" y="692696"/>
            <a:ext cx="87732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ts val="200"/>
              </a:spcBef>
            </a:pPr>
            <a:r>
              <a:rPr lang="en-US" altLang="ko-KR" sz="1200" b="1" dirty="0" smtClean="0">
                <a:solidFill>
                  <a:srgbClr val="000000"/>
                </a:solidFill>
                <a:latin typeface="+mn-lt"/>
                <a:ea typeface="LG스마트체 Regular" pitchFamily="50" charset="-127"/>
              </a:rPr>
              <a:t>1.1.2 </a:t>
            </a:r>
            <a:r>
              <a:rPr lang="en-US" altLang="ko-KR" sz="1200" dirty="0">
                <a:latin typeface="+mn-ea"/>
              </a:rPr>
              <a:t>Normal </a:t>
            </a:r>
            <a:r>
              <a:rPr lang="en-US" altLang="ko-KR" sz="1200" dirty="0" smtClean="0">
                <a:latin typeface="+mn-ea"/>
              </a:rPr>
              <a:t>Scenario(MOMA </a:t>
            </a:r>
            <a:r>
              <a:rPr lang="en-US" altLang="ko-KR" sz="1200" dirty="0">
                <a:latin typeface="+mn-ea"/>
              </a:rPr>
              <a:t>Robot -&gt; 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반출입기</a:t>
            </a:r>
            <a:r>
              <a:rPr lang="en-US" altLang="ko-KR" sz="1200" dirty="0">
                <a:latin typeface="+mn-ea"/>
              </a:rPr>
              <a:t>)</a:t>
            </a:r>
            <a:endParaRPr lang="en-US" altLang="ko-KR" sz="1200" b="1" dirty="0">
              <a:solidFill>
                <a:srgbClr val="000000"/>
              </a:solidFill>
              <a:ea typeface="LG스마트체 Regular" pitchFamily="50" charset="-127"/>
            </a:endParaRPr>
          </a:p>
        </p:txBody>
      </p:sp>
      <p:sp>
        <p:nvSpPr>
          <p:cNvPr id="71" name="Line 8">
            <a:extLst>
              <a:ext uri="{FF2B5EF4-FFF2-40B4-BE49-F238E27FC236}">
                <a16:creationId xmlns:a16="http://schemas.microsoft.com/office/drawing/2014/main" xmlns="" id="{A164A400-3853-41E9-BF53-F7467E24D2D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793" y="1201440"/>
            <a:ext cx="0" cy="5328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/>
          </a:p>
        </p:txBody>
      </p:sp>
      <p:sp>
        <p:nvSpPr>
          <p:cNvPr id="72" name="Line 9">
            <a:extLst>
              <a:ext uri="{FF2B5EF4-FFF2-40B4-BE49-F238E27FC236}">
                <a16:creationId xmlns:a16="http://schemas.microsoft.com/office/drawing/2014/main" xmlns="" id="{89AF943F-F94E-4CBC-B02B-E3282D61E5D5}"/>
              </a:ext>
            </a:extLst>
          </p:cNvPr>
          <p:cNvSpPr>
            <a:spLocks noChangeShapeType="1"/>
          </p:cNvSpPr>
          <p:nvPr/>
        </p:nvSpPr>
        <p:spPr bwMode="auto">
          <a:xfrm>
            <a:off x="9561512" y="1201440"/>
            <a:ext cx="0" cy="5328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/>
          </a:p>
        </p:txBody>
      </p:sp>
      <p:sp>
        <p:nvSpPr>
          <p:cNvPr id="74" name="Line 12">
            <a:extLst>
              <a:ext uri="{FF2B5EF4-FFF2-40B4-BE49-F238E27FC236}">
                <a16:creationId xmlns:a16="http://schemas.microsoft.com/office/drawing/2014/main" xmlns="" id="{09740C84-0483-4E20-BD60-287C1663455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781" y="1556792"/>
            <a:ext cx="9001858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Line 13">
            <a:extLst>
              <a:ext uri="{FF2B5EF4-FFF2-40B4-BE49-F238E27FC236}">
                <a16:creationId xmlns:a16="http://schemas.microsoft.com/office/drawing/2014/main" xmlns="" id="{111A9013-85CB-4A03-97BF-AF3BD5A1317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655" y="6531156"/>
            <a:ext cx="9001857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/>
          </a:p>
        </p:txBody>
      </p:sp>
      <p:sp>
        <p:nvSpPr>
          <p:cNvPr id="76" name="Line 14">
            <a:extLst>
              <a:ext uri="{FF2B5EF4-FFF2-40B4-BE49-F238E27FC236}">
                <a16:creationId xmlns:a16="http://schemas.microsoft.com/office/drawing/2014/main" xmlns="" id="{C1A91B6A-E938-4FFD-9FAF-B88424F188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655" y="1196752"/>
            <a:ext cx="9001857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/>
          </a:p>
        </p:txBody>
      </p:sp>
      <p:sp>
        <p:nvSpPr>
          <p:cNvPr id="78" name="Line 18">
            <a:extLst>
              <a:ext uri="{FF2B5EF4-FFF2-40B4-BE49-F238E27FC236}">
                <a16:creationId xmlns:a16="http://schemas.microsoft.com/office/drawing/2014/main" xmlns="" id="{7169117E-4FBC-4643-B66A-76B46D633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6670" y="1496744"/>
            <a:ext cx="0" cy="5042228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79" name="Rectangle 22">
            <a:extLst>
              <a:ext uri="{FF2B5EF4-FFF2-40B4-BE49-F238E27FC236}">
                <a16:creationId xmlns:a16="http://schemas.microsoft.com/office/drawing/2014/main" xmlns="" id="{ABD218DE-F90C-46F8-851D-4065CD33B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205" y="1268760"/>
            <a:ext cx="764931" cy="210674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35921" dir="2700000" algn="ctr" rotWithShape="0">
              <a:schemeClr val="tx1">
                <a:lumMod val="50000"/>
                <a:lumOff val="50000"/>
              </a:schemeClr>
            </a:outerShdw>
          </a:effectLst>
          <a:ex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 err="1">
                <a:ea typeface="LG스마트체 Regular" pitchFamily="50" charset="-127"/>
              </a:rPr>
              <a:t>반출입기</a:t>
            </a:r>
            <a:endParaRPr kumimoji="0" lang="en-US" altLang="ko-KR" sz="1000" b="1" dirty="0">
              <a:ea typeface="LG스마트체 Regular" pitchFamily="50" charset="-127"/>
            </a:endParaRPr>
          </a:p>
        </p:txBody>
      </p:sp>
      <p:sp>
        <p:nvSpPr>
          <p:cNvPr id="84" name="Line 18">
            <a:extLst>
              <a:ext uri="{FF2B5EF4-FFF2-40B4-BE49-F238E27FC236}">
                <a16:creationId xmlns:a16="http://schemas.microsoft.com/office/drawing/2014/main" xmlns="" id="{C190CE67-D0E1-4122-94EB-F92BE8E9812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6929" y="1359081"/>
            <a:ext cx="0" cy="5167313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94" name="Line 17">
            <a:extLst>
              <a:ext uri="{FF2B5EF4-FFF2-40B4-BE49-F238E27FC236}">
                <a16:creationId xmlns:a16="http://schemas.microsoft.com/office/drawing/2014/main" xmlns="" id="{A998ED02-D0E7-4E37-9C3A-AD99655A2E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27273" y="1484784"/>
            <a:ext cx="0" cy="5040000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66" name="제목 9"/>
          <p:cNvSpPr txBox="1"/>
          <p:nvPr/>
        </p:nvSpPr>
        <p:spPr>
          <a:xfrm>
            <a:off x="5961112" y="44624"/>
            <a:ext cx="3744416" cy="49006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1-1. </a:t>
            </a: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Normal Scenario</a:t>
            </a:r>
            <a:endParaRPr kumimoji="0" lang="ko-KR" altLang="en-US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  <p:sp>
        <p:nvSpPr>
          <p:cNvPr id="68" name="Line 18">
            <a:extLst>
              <a:ext uri="{FF2B5EF4-FFF2-40B4-BE49-F238E27FC236}">
                <a16:creationId xmlns:a16="http://schemas.microsoft.com/office/drawing/2014/main" xmlns="" id="{7169117E-4FBC-4643-B66A-76B46D633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6637" y="1483116"/>
            <a:ext cx="0" cy="5042228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133" name="Line 18">
            <a:extLst>
              <a:ext uri="{FF2B5EF4-FFF2-40B4-BE49-F238E27FC236}">
                <a16:creationId xmlns:a16="http://schemas.microsoft.com/office/drawing/2014/main" xmlns="" id="{7169117E-4FBC-4643-B66A-76B46D633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36934" y="1482532"/>
            <a:ext cx="0" cy="5042228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136" name="Line 18">
            <a:extLst>
              <a:ext uri="{FF2B5EF4-FFF2-40B4-BE49-F238E27FC236}">
                <a16:creationId xmlns:a16="http://schemas.microsoft.com/office/drawing/2014/main" xmlns="" id="{7169117E-4FBC-4643-B66A-76B46D633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8053982" y="1479434"/>
            <a:ext cx="0" cy="5042228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7572903" y="1247587"/>
            <a:ext cx="834294" cy="237197"/>
            <a:chOff x="6897216" y="1247587"/>
            <a:chExt cx="834294" cy="237197"/>
          </a:xfrm>
        </p:grpSpPr>
        <p:sp>
          <p:nvSpPr>
            <p:cNvPr id="60" name="타원 59"/>
            <p:cNvSpPr/>
            <p:nvPr/>
          </p:nvSpPr>
          <p:spPr>
            <a:xfrm>
              <a:off x="6966579" y="1247587"/>
              <a:ext cx="764931" cy="23253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dist="35560" dir="27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ko-KR" sz="700" b="1" dirty="0">
                <a:solidFill>
                  <a:prstClr val="black"/>
                </a:solidFill>
                <a:ea typeface="LG스마트체 Regular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897216" y="1253952"/>
              <a:ext cx="83388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>
                  <a:ea typeface="LG스마트체 Regular" pitchFamily="50" charset="-127"/>
                </a:rPr>
                <a:t>  Aims GEM</a:t>
              </a:r>
              <a:endParaRPr lang="ko-KR" altLang="en-US" sz="900" b="1" dirty="0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5127484" y="1251439"/>
            <a:ext cx="870751" cy="234871"/>
            <a:chOff x="8537511" y="2996951"/>
            <a:chExt cx="870751" cy="234871"/>
          </a:xfrm>
        </p:grpSpPr>
        <p:sp>
          <p:nvSpPr>
            <p:cNvPr id="63" name="타원 62"/>
            <p:cNvSpPr/>
            <p:nvPr/>
          </p:nvSpPr>
          <p:spPr>
            <a:xfrm>
              <a:off x="8581699" y="2996951"/>
              <a:ext cx="764931" cy="23253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dist="35560" dir="27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ko-KR" sz="700" b="1" dirty="0">
                <a:solidFill>
                  <a:prstClr val="black"/>
                </a:solidFill>
                <a:ea typeface="LG스마트체 Regular" pitchFamily="50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537511" y="3016378"/>
              <a:ext cx="87075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 err="1" smtClean="0">
                  <a:latin typeface="+mn-ea"/>
                </a:rPr>
                <a:t>반출입</a:t>
              </a:r>
              <a:r>
                <a:rPr lang="ko-KR" altLang="en-US" sz="800" b="1" dirty="0" err="1">
                  <a:latin typeface="+mn-ea"/>
                </a:rPr>
                <a:t>기</a:t>
              </a:r>
              <a:r>
                <a:rPr lang="en-US" altLang="ko-KR" sz="800" b="1" dirty="0" smtClean="0">
                  <a:latin typeface="+mn-ea"/>
                </a:rPr>
                <a:t> </a:t>
              </a:r>
              <a:r>
                <a:rPr lang="en-US" altLang="ko-KR" sz="800" b="1" dirty="0">
                  <a:latin typeface="+mn-ea"/>
                </a:rPr>
                <a:t>CTRL</a:t>
              </a:r>
              <a:endParaRPr lang="ko-KR" altLang="en-US" sz="800" b="1" dirty="0">
                <a:latin typeface="+mn-ea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6318965" y="1262229"/>
            <a:ext cx="793990" cy="243948"/>
            <a:chOff x="7515486" y="2528319"/>
            <a:chExt cx="793990" cy="243948"/>
          </a:xfrm>
        </p:grpSpPr>
        <p:sp>
          <p:nvSpPr>
            <p:cNvPr id="54" name="타원 53"/>
            <p:cNvSpPr/>
            <p:nvPr/>
          </p:nvSpPr>
          <p:spPr>
            <a:xfrm>
              <a:off x="7515486" y="2528319"/>
              <a:ext cx="764931" cy="232537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dist="35560" dir="27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ko-KR" sz="700" b="1" dirty="0">
                <a:solidFill>
                  <a:prstClr val="black"/>
                </a:solidFill>
                <a:ea typeface="LG스마트체 Regular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538111" y="2541435"/>
              <a:ext cx="77136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/>
                <a:t>Dispatcher</a:t>
              </a:r>
              <a:endParaRPr lang="ko-KR" altLang="en-US" sz="900" b="1" dirty="0"/>
            </a:p>
          </p:txBody>
        </p:sp>
      </p:grpSp>
      <p:sp>
        <p:nvSpPr>
          <p:cNvPr id="65" name="Rectangle 22">
            <a:extLst>
              <a:ext uri="{FF2B5EF4-FFF2-40B4-BE49-F238E27FC236}">
                <a16:creationId xmlns="" xmlns:a16="http://schemas.microsoft.com/office/drawing/2014/main" id="{ABD218DE-F90C-46F8-851D-4065CD33B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6656" y="1275345"/>
            <a:ext cx="764931" cy="210674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35921" dir="2700000" algn="ctr" rotWithShape="0">
              <a:schemeClr val="tx1">
                <a:lumMod val="50000"/>
                <a:lumOff val="50000"/>
              </a:schemeClr>
            </a:outerShdw>
          </a:effectLst>
          <a:ex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ea typeface="LG스마트체 Regular" pitchFamily="50" charset="-127"/>
              </a:rPr>
              <a:t>MOMA</a:t>
            </a:r>
            <a:endParaRPr kumimoji="0" lang="en-US" altLang="ko-KR" sz="1000" b="1" dirty="0">
              <a:ea typeface="LG스마트체 Regular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2989251" y="1255698"/>
            <a:ext cx="764931" cy="23253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dist="35560" dir="2700000" algn="ctr" rotWithShape="0">
              <a:schemeClr val="tx1">
                <a:lumMod val="50000"/>
                <a:lumOff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 sz="1000" b="1" dirty="0" smtClean="0">
                <a:solidFill>
                  <a:prstClr val="black"/>
                </a:solidFill>
                <a:ea typeface="LG스마트체 Regular" pitchFamily="50" charset="-127"/>
              </a:rPr>
              <a:t>RCS</a:t>
            </a:r>
            <a:endParaRPr lang="en-US" altLang="ko-KR" sz="1000" b="1" dirty="0">
              <a:solidFill>
                <a:prstClr val="black"/>
              </a:solidFill>
              <a:ea typeface="LG스마트체 Regular" pitchFamily="50" charset="-127"/>
            </a:endParaRPr>
          </a:p>
        </p:txBody>
      </p:sp>
      <p:sp>
        <p:nvSpPr>
          <p:cNvPr id="82" name="순서도: 연결자 81"/>
          <p:cNvSpPr/>
          <p:nvPr/>
        </p:nvSpPr>
        <p:spPr bwMode="auto">
          <a:xfrm>
            <a:off x="6619261" y="1506177"/>
            <a:ext cx="216024" cy="216024"/>
          </a:xfrm>
          <a:prstGeom prst="flowChartConnector">
            <a:avLst/>
          </a:prstGeom>
          <a:solidFill>
            <a:srgbClr val="CCFFFF"/>
          </a:solidFill>
          <a:ln>
            <a:solidFill>
              <a:schemeClr val="accent1"/>
            </a:solidFill>
          </a:ln>
          <a:effectLst/>
          <a:extLst/>
        </p:spPr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00" b="1" dirty="0" err="1">
              <a:ea typeface="LG스마트체 Regular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2251650" y="1798773"/>
            <a:ext cx="4501550" cy="196592"/>
            <a:chOff x="4429872" y="3952488"/>
            <a:chExt cx="4501550" cy="196592"/>
          </a:xfrm>
        </p:grpSpPr>
        <p:cxnSp>
          <p:nvCxnSpPr>
            <p:cNvPr id="57" name="연결선: 꺾임 46">
              <a:extLst>
                <a:ext uri="{FF2B5EF4-FFF2-40B4-BE49-F238E27FC236}">
                  <a16:creationId xmlns:a16="http://schemas.microsoft.com/office/drawing/2014/main" xmlns="" id="{3CC13356-E30A-4C08-A82C-206781FEEA73}"/>
                </a:ext>
              </a:extLst>
            </p:cNvPr>
            <p:cNvCxnSpPr>
              <a:cxnSpLocks/>
            </p:cNvCxnSpPr>
            <p:nvPr/>
          </p:nvCxnSpPr>
          <p:spPr>
            <a:xfrm>
              <a:off x="4429872" y="3952488"/>
              <a:ext cx="1107560" cy="2"/>
            </a:xfrm>
            <a:prstGeom prst="bentConnector3">
              <a:avLst/>
            </a:prstGeom>
            <a:ln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/>
            <p:nvPr/>
          </p:nvCxnSpPr>
          <p:spPr bwMode="auto">
            <a:xfrm flipH="1">
              <a:off x="5551487" y="4149080"/>
              <a:ext cx="3379935" cy="0"/>
            </a:xfrm>
            <a:prstGeom prst="straightConnector1">
              <a:avLst/>
            </a:prstGeom>
            <a:solidFill>
              <a:srgbClr val="EAEAEA"/>
            </a:solidFill>
            <a:ln w="12700" cap="flat" cmpd="sng" algn="ctr">
              <a:solidFill>
                <a:srgbClr val="7030A0"/>
              </a:solidFill>
              <a:prstDash val="dash"/>
              <a:round/>
              <a:headEnd type="triangle" w="med" len="med"/>
              <a:tailEnd type="none"/>
            </a:ln>
            <a:effectLst/>
          </p:spPr>
        </p:cxnSp>
      </p:grpSp>
      <p:sp>
        <p:nvSpPr>
          <p:cNvPr id="69" name="TextBox 68"/>
          <p:cNvSpPr txBox="1"/>
          <p:nvPr/>
        </p:nvSpPr>
        <p:spPr>
          <a:xfrm>
            <a:off x="557230" y="1726765"/>
            <a:ext cx="166143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Move To Comp Request</a:t>
            </a:r>
          </a:p>
          <a:p>
            <a:pPr algn="ctr"/>
            <a:r>
              <a:rPr lang="en-US" altLang="ko-KR" sz="700" dirty="0" smtClean="0"/>
              <a:t>(To </a:t>
            </a:r>
            <a:r>
              <a:rPr lang="ko-KR" altLang="en-US" sz="700" dirty="0" err="1" smtClean="0"/>
              <a:t>반출입기</a:t>
            </a:r>
            <a:r>
              <a:rPr lang="en-US" altLang="ko-KR" sz="700" dirty="0" smtClean="0"/>
              <a:t>)</a:t>
            </a:r>
            <a:endParaRPr lang="ko-KR" altLang="en-US" sz="700" dirty="0"/>
          </a:p>
        </p:txBody>
      </p:sp>
      <p:cxnSp>
        <p:nvCxnSpPr>
          <p:cNvPr id="70" name="연결선: 꺾임 46">
            <a:extLst>
              <a:ext uri="{FF2B5EF4-FFF2-40B4-BE49-F238E27FC236}">
                <a16:creationId xmlns:a16="http://schemas.microsoft.com/office/drawing/2014/main" xmlns="" id="{3CC13356-E30A-4C08-A82C-206781FEEA73}"/>
              </a:ext>
            </a:extLst>
          </p:cNvPr>
          <p:cNvCxnSpPr>
            <a:cxnSpLocks/>
          </p:cNvCxnSpPr>
          <p:nvPr/>
        </p:nvCxnSpPr>
        <p:spPr>
          <a:xfrm>
            <a:off x="2249195" y="2555610"/>
            <a:ext cx="1107560" cy="2"/>
          </a:xfrm>
          <a:prstGeom prst="bent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 bwMode="auto">
          <a:xfrm flipV="1">
            <a:off x="5562859" y="2907795"/>
            <a:ext cx="1158164" cy="2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rgbClr val="7030A0"/>
            </a:solidFill>
            <a:prstDash val="dash"/>
            <a:round/>
            <a:headEnd type="triangle" w="med" len="med"/>
            <a:tailEnd type="none"/>
          </a:ln>
          <a:effectLst/>
        </p:spPr>
      </p:cxnSp>
      <p:cxnSp>
        <p:nvCxnSpPr>
          <p:cNvPr id="77" name="연결선: 꺾임 46">
            <a:extLst>
              <a:ext uri="{FF2B5EF4-FFF2-40B4-BE49-F238E27FC236}">
                <a16:creationId xmlns:a16="http://schemas.microsoft.com/office/drawing/2014/main" xmlns="" id="{3CC13356-E30A-4C08-A82C-206781FEEA73}"/>
              </a:ext>
            </a:extLst>
          </p:cNvPr>
          <p:cNvCxnSpPr>
            <a:cxnSpLocks/>
          </p:cNvCxnSpPr>
          <p:nvPr/>
        </p:nvCxnSpPr>
        <p:spPr>
          <a:xfrm rot="10800000" flipV="1">
            <a:off x="4464606" y="3087420"/>
            <a:ext cx="1102323" cy="1"/>
          </a:xfrm>
          <a:prstGeom prst="bent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 bwMode="auto">
          <a:xfrm flipH="1">
            <a:off x="3385007" y="2699628"/>
            <a:ext cx="3342266" cy="0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rgbClr val="7030A0"/>
            </a:solidFill>
            <a:prstDash val="dash"/>
            <a:round/>
            <a:headEnd type="triangle" w="med" len="med"/>
            <a:tailEnd type="none"/>
          </a:ln>
          <a:effectLst/>
        </p:spPr>
      </p:cxnSp>
      <p:sp>
        <p:nvSpPr>
          <p:cNvPr id="83" name="TextBox 82"/>
          <p:cNvSpPr txBox="1"/>
          <p:nvPr/>
        </p:nvSpPr>
        <p:spPr>
          <a:xfrm>
            <a:off x="553782" y="2483604"/>
            <a:ext cx="1661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L</a:t>
            </a:r>
            <a:r>
              <a:rPr lang="en-US" altLang="ko-KR" sz="800" b="1" dirty="0" smtClean="0"/>
              <a:t>oad Ready Comp Request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8024731" y="2779818"/>
            <a:ext cx="15367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Unload Ready Send</a:t>
            </a:r>
          </a:p>
        </p:txBody>
      </p:sp>
      <p:grpSp>
        <p:nvGrpSpPr>
          <p:cNvPr id="86" name="그룹 85"/>
          <p:cNvGrpSpPr/>
          <p:nvPr/>
        </p:nvGrpSpPr>
        <p:grpSpPr>
          <a:xfrm>
            <a:off x="4448944" y="3808472"/>
            <a:ext cx="2300808" cy="196592"/>
            <a:chOff x="4439638" y="3952488"/>
            <a:chExt cx="2300808" cy="196592"/>
          </a:xfrm>
        </p:grpSpPr>
        <p:cxnSp>
          <p:nvCxnSpPr>
            <p:cNvPr id="87" name="연결선: 꺾임 46">
              <a:extLst>
                <a:ext uri="{FF2B5EF4-FFF2-40B4-BE49-F238E27FC236}">
                  <a16:creationId xmlns:a16="http://schemas.microsoft.com/office/drawing/2014/main" xmlns="" id="{3CC13356-E30A-4C08-A82C-206781FEEA73}"/>
                </a:ext>
              </a:extLst>
            </p:cNvPr>
            <p:cNvCxnSpPr>
              <a:cxnSpLocks/>
            </p:cNvCxnSpPr>
            <p:nvPr/>
          </p:nvCxnSpPr>
          <p:spPr>
            <a:xfrm>
              <a:off x="4439638" y="3952488"/>
              <a:ext cx="1107560" cy="2"/>
            </a:xfrm>
            <a:prstGeom prst="bentConnector3">
              <a:avLst/>
            </a:prstGeom>
            <a:ln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직선 화살표 연결선 87"/>
            <p:cNvCxnSpPr/>
            <p:nvPr/>
          </p:nvCxnSpPr>
          <p:spPr bwMode="auto">
            <a:xfrm flipH="1">
              <a:off x="5571080" y="4149080"/>
              <a:ext cx="1169366" cy="0"/>
            </a:xfrm>
            <a:prstGeom prst="straightConnector1">
              <a:avLst/>
            </a:prstGeom>
            <a:solidFill>
              <a:srgbClr val="EAEAEA"/>
            </a:solidFill>
            <a:ln w="12700" cap="flat" cmpd="sng" algn="ctr">
              <a:solidFill>
                <a:srgbClr val="7030A0"/>
              </a:solidFill>
              <a:prstDash val="dash"/>
              <a:round/>
              <a:headEnd type="triangle" w="med" len="med"/>
              <a:tailEnd type="none"/>
            </a:ln>
            <a:effectLst/>
          </p:spPr>
        </p:cxnSp>
      </p:grpSp>
      <p:sp>
        <p:nvSpPr>
          <p:cNvPr id="89" name="순서도: 처리 88"/>
          <p:cNvSpPr/>
          <p:nvPr/>
        </p:nvSpPr>
        <p:spPr bwMode="auto">
          <a:xfrm>
            <a:off x="4160912" y="3265822"/>
            <a:ext cx="1673981" cy="307194"/>
          </a:xfrm>
          <a:prstGeom prst="flowChartProcess">
            <a:avLst/>
          </a:prstGeom>
          <a:solidFill>
            <a:srgbClr val="CCFFFF"/>
          </a:solidFill>
          <a:ln>
            <a:noFill/>
          </a:ln>
          <a:effectLst>
            <a:outerShdw dist="35921" dir="2700000" algn="ctr" rotWithShape="0">
              <a:schemeClr val="tx1">
                <a:lumMod val="50000"/>
                <a:lumOff val="50000"/>
              </a:schemeClr>
            </a:outerShdw>
          </a:effectLst>
          <a:extLst/>
        </p:spPr>
        <p:txBody>
          <a:bodyPr wrap="none"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900" b="1" dirty="0" smtClean="0">
                <a:ea typeface="LG스마트체 Regular" pitchFamily="50" charset="-127"/>
              </a:rPr>
              <a:t>-Port Door Open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900" b="1" dirty="0">
                <a:ea typeface="LG스마트체 Regular" pitchFamily="50" charset="-127"/>
              </a:rPr>
              <a:t> </a:t>
            </a:r>
            <a:r>
              <a:rPr lang="en-US" altLang="ko-KR" sz="700" b="1" dirty="0" smtClean="0">
                <a:ea typeface="LG스마트체 Regular" pitchFamily="50" charset="-127"/>
              </a:rPr>
              <a:t>(Open</a:t>
            </a:r>
            <a:r>
              <a:rPr lang="ko-KR" altLang="en-US" sz="700" b="1" dirty="0">
                <a:ea typeface="LG스마트체 Regular" pitchFamily="50" charset="-127"/>
              </a:rPr>
              <a:t> </a:t>
            </a:r>
            <a:r>
              <a:rPr lang="ko-KR" altLang="en-US" sz="700" b="1" dirty="0" err="1" smtClean="0">
                <a:ea typeface="LG스마트체 Regular" pitchFamily="50" charset="-127"/>
              </a:rPr>
              <a:t>상태일경우</a:t>
            </a:r>
            <a:r>
              <a:rPr lang="ko-KR" altLang="en-US" sz="700" b="1" dirty="0" smtClean="0">
                <a:ea typeface="LG스마트체 Regular" pitchFamily="50" charset="-127"/>
              </a:rPr>
              <a:t> 진행하지 않음</a:t>
            </a:r>
            <a:r>
              <a:rPr lang="en-US" altLang="ko-KR" sz="700" b="1" dirty="0" smtClean="0">
                <a:ea typeface="LG스마트체 Regular" pitchFamily="50" charset="-127"/>
              </a:rPr>
              <a:t>)</a:t>
            </a:r>
            <a:endParaRPr kumimoji="0" lang="ko-KR" altLang="en-US" sz="700" b="1" dirty="0" err="1">
              <a:ea typeface="LG스마트체 Regular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82941" y="3752377"/>
            <a:ext cx="16337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L</a:t>
            </a:r>
            <a:r>
              <a:rPr lang="en-US" altLang="ko-KR" sz="800" b="1" dirty="0" smtClean="0"/>
              <a:t>oad Ready Comp Request</a:t>
            </a:r>
          </a:p>
        </p:txBody>
      </p:sp>
      <p:cxnSp>
        <p:nvCxnSpPr>
          <p:cNvPr id="98" name="직선 화살표 연결선 97"/>
          <p:cNvCxnSpPr/>
          <p:nvPr/>
        </p:nvCxnSpPr>
        <p:spPr bwMode="auto">
          <a:xfrm>
            <a:off x="3368824" y="4205699"/>
            <a:ext cx="3368730" cy="0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rgbClr val="7030A0"/>
            </a:solidFill>
            <a:prstDash val="dash"/>
            <a:round/>
            <a:headEnd type="triangle" w="med" len="med"/>
            <a:tailEnd type="none"/>
          </a:ln>
          <a:effectLst/>
        </p:spPr>
      </p:cxnSp>
      <p:cxnSp>
        <p:nvCxnSpPr>
          <p:cNvPr id="99" name="연결선: 꺾임 46">
            <a:extLst>
              <a:ext uri="{FF2B5EF4-FFF2-40B4-BE49-F238E27FC236}">
                <a16:creationId xmlns:a16="http://schemas.microsoft.com/office/drawing/2014/main" xmlns="" id="{3CC13356-E30A-4C08-A82C-206781FEEA73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42513" y="4356246"/>
            <a:ext cx="1102323" cy="1"/>
          </a:xfrm>
          <a:prstGeom prst="bent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8049344" y="4061683"/>
            <a:ext cx="153678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Transfer Run Send</a:t>
            </a:r>
          </a:p>
          <a:p>
            <a:pPr algn="ctr"/>
            <a:r>
              <a:rPr lang="en-US" altLang="ko-KR" sz="700" dirty="0" smtClean="0"/>
              <a:t>(To </a:t>
            </a:r>
            <a:r>
              <a:rPr lang="ko-KR" altLang="en-US" sz="700" dirty="0" err="1" smtClean="0"/>
              <a:t>반출입기</a:t>
            </a:r>
            <a:r>
              <a:rPr lang="en-US" altLang="ko-KR" sz="700" dirty="0" smtClean="0"/>
              <a:t>)</a:t>
            </a:r>
            <a:endParaRPr lang="ko-KR" altLang="en-US" sz="700" dirty="0"/>
          </a:p>
        </p:txBody>
      </p:sp>
      <p:cxnSp>
        <p:nvCxnSpPr>
          <p:cNvPr id="107" name="연결선: 꺾임 46">
            <a:extLst>
              <a:ext uri="{FF2B5EF4-FFF2-40B4-BE49-F238E27FC236}">
                <a16:creationId xmlns:a16="http://schemas.microsoft.com/office/drawing/2014/main" xmlns="" id="{3CC13356-E30A-4C08-A82C-206781FEEA73}"/>
              </a:ext>
            </a:extLst>
          </p:cNvPr>
          <p:cNvCxnSpPr>
            <a:cxnSpLocks/>
          </p:cNvCxnSpPr>
          <p:nvPr/>
        </p:nvCxnSpPr>
        <p:spPr>
          <a:xfrm>
            <a:off x="2262060" y="4637747"/>
            <a:ext cx="1107560" cy="2"/>
          </a:xfrm>
          <a:prstGeom prst="bent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/>
          <p:nvPr/>
        </p:nvCxnSpPr>
        <p:spPr bwMode="auto">
          <a:xfrm flipH="1">
            <a:off x="3384810" y="4781765"/>
            <a:ext cx="3342266" cy="0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rgbClr val="7030A0"/>
            </a:solidFill>
            <a:prstDash val="dash"/>
            <a:round/>
            <a:headEnd type="triangle" w="med" len="med"/>
            <a:tailEnd type="none"/>
          </a:ln>
          <a:effectLst/>
        </p:spPr>
      </p:cxnSp>
      <p:sp>
        <p:nvSpPr>
          <p:cNvPr id="110" name="TextBox 109"/>
          <p:cNvSpPr txBox="1"/>
          <p:nvPr/>
        </p:nvSpPr>
        <p:spPr>
          <a:xfrm>
            <a:off x="510932" y="4530606"/>
            <a:ext cx="1633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err="1" smtClean="0"/>
              <a:t>Trasfer</a:t>
            </a:r>
            <a:r>
              <a:rPr lang="en-US" altLang="ko-KR" sz="800" b="1" dirty="0" smtClean="0"/>
              <a:t> Run Request</a:t>
            </a:r>
          </a:p>
          <a:p>
            <a:pPr algn="ctr"/>
            <a:r>
              <a:rPr lang="en-US" altLang="ko-KR" sz="800" b="1" dirty="0" smtClean="0"/>
              <a:t>(BUSY)</a:t>
            </a:r>
          </a:p>
        </p:txBody>
      </p:sp>
      <p:sp>
        <p:nvSpPr>
          <p:cNvPr id="151" name="순서도: 처리 150"/>
          <p:cNvSpPr/>
          <p:nvPr/>
        </p:nvSpPr>
        <p:spPr bwMode="auto">
          <a:xfrm>
            <a:off x="1982875" y="5085184"/>
            <a:ext cx="1673981" cy="432048"/>
          </a:xfrm>
          <a:prstGeom prst="flowChartProcess">
            <a:avLst/>
          </a:prstGeom>
          <a:solidFill>
            <a:srgbClr val="CCFFFF"/>
          </a:solidFill>
          <a:ln>
            <a:noFill/>
          </a:ln>
          <a:effectLst>
            <a:outerShdw dist="35921" dir="2700000" algn="ctr" rotWithShape="0">
              <a:schemeClr val="tx1">
                <a:lumMod val="50000"/>
                <a:lumOff val="50000"/>
              </a:schemeClr>
            </a:outerShdw>
          </a:effectLst>
          <a:extLst/>
        </p:spPr>
        <p:txBody>
          <a:bodyPr wrap="none" rtlCol="0" anchor="ctr"/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sz="900" b="1" dirty="0" smtClean="0">
                <a:ea typeface="LG스마트체 Regular" pitchFamily="50" charset="-127"/>
              </a:rPr>
              <a:t>Robot Carrier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900" b="1" dirty="0">
                <a:ea typeface="LG스마트체 Regular" pitchFamily="50" charset="-127"/>
              </a:rPr>
              <a:t> </a:t>
            </a:r>
            <a:r>
              <a:rPr lang="en-US" altLang="ko-KR" sz="900" b="1" dirty="0" smtClean="0">
                <a:ea typeface="LG스마트체 Regular" pitchFamily="50" charset="-127"/>
              </a:rPr>
              <a:t>   </a:t>
            </a:r>
            <a:r>
              <a:rPr lang="ko-KR" altLang="en-US" sz="900" b="1" dirty="0" err="1" smtClean="0">
                <a:ea typeface="LG스마트체 Regular" pitchFamily="50" charset="-127"/>
              </a:rPr>
              <a:t>반출입기</a:t>
            </a:r>
            <a:r>
              <a:rPr lang="ko-KR" altLang="en-US" sz="900" b="1" dirty="0" smtClean="0">
                <a:ea typeface="LG스마트체 Regular" pitchFamily="50" charset="-127"/>
              </a:rPr>
              <a:t> </a:t>
            </a:r>
            <a:r>
              <a:rPr lang="en-US" altLang="ko-KR" sz="900" b="1" dirty="0" err="1" smtClean="0">
                <a:ea typeface="LG스마트체 Regular" pitchFamily="50" charset="-127"/>
              </a:rPr>
              <a:t>PortTransfer</a:t>
            </a:r>
            <a:endParaRPr lang="en-US" altLang="ko-KR" sz="900" b="1" dirty="0" smtClean="0">
              <a:ea typeface="LG스마트체 Regular" pitchFamily="50" charset="-127"/>
            </a:endParaRPr>
          </a:p>
        </p:txBody>
      </p:sp>
      <p:grpSp>
        <p:nvGrpSpPr>
          <p:cNvPr id="152" name="그룹 151"/>
          <p:cNvGrpSpPr/>
          <p:nvPr/>
        </p:nvGrpSpPr>
        <p:grpSpPr>
          <a:xfrm>
            <a:off x="2248202" y="5733256"/>
            <a:ext cx="4501550" cy="196592"/>
            <a:chOff x="4429872" y="3952488"/>
            <a:chExt cx="4501550" cy="196592"/>
          </a:xfrm>
        </p:grpSpPr>
        <p:cxnSp>
          <p:nvCxnSpPr>
            <p:cNvPr id="153" name="연결선: 꺾임 46">
              <a:extLst>
                <a:ext uri="{FF2B5EF4-FFF2-40B4-BE49-F238E27FC236}">
                  <a16:creationId xmlns:a16="http://schemas.microsoft.com/office/drawing/2014/main" xmlns="" id="{3CC13356-E30A-4C08-A82C-206781FEEA73}"/>
                </a:ext>
              </a:extLst>
            </p:cNvPr>
            <p:cNvCxnSpPr>
              <a:cxnSpLocks/>
            </p:cNvCxnSpPr>
            <p:nvPr/>
          </p:nvCxnSpPr>
          <p:spPr>
            <a:xfrm>
              <a:off x="4429872" y="3952488"/>
              <a:ext cx="1107560" cy="2"/>
            </a:xfrm>
            <a:prstGeom prst="bentConnector3">
              <a:avLst/>
            </a:prstGeom>
            <a:ln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직선 화살표 연결선 153"/>
            <p:cNvCxnSpPr/>
            <p:nvPr/>
          </p:nvCxnSpPr>
          <p:spPr bwMode="auto">
            <a:xfrm flipH="1">
              <a:off x="5551487" y="4149080"/>
              <a:ext cx="3379935" cy="0"/>
            </a:xfrm>
            <a:prstGeom prst="straightConnector1">
              <a:avLst/>
            </a:prstGeom>
            <a:solidFill>
              <a:srgbClr val="EAEAEA"/>
            </a:solidFill>
            <a:ln w="12700" cap="flat" cmpd="sng" algn="ctr">
              <a:solidFill>
                <a:srgbClr val="7030A0"/>
              </a:solidFill>
              <a:prstDash val="dash"/>
              <a:round/>
              <a:headEnd type="triangle" w="med" len="med"/>
              <a:tailEnd type="none"/>
            </a:ln>
            <a:effectLst/>
          </p:spPr>
        </p:cxnSp>
      </p:grpSp>
      <p:sp>
        <p:nvSpPr>
          <p:cNvPr id="155" name="TextBox 154"/>
          <p:cNvSpPr txBox="1"/>
          <p:nvPr/>
        </p:nvSpPr>
        <p:spPr>
          <a:xfrm>
            <a:off x="553782" y="5661248"/>
            <a:ext cx="166143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err="1" smtClean="0"/>
              <a:t>Trasfer</a:t>
            </a:r>
            <a:r>
              <a:rPr lang="en-US" altLang="ko-KR" sz="1000" b="1" dirty="0" smtClean="0"/>
              <a:t> Comp Request</a:t>
            </a:r>
          </a:p>
          <a:p>
            <a:pPr algn="ctr"/>
            <a:r>
              <a:rPr lang="en-US" altLang="ko-KR" sz="700" dirty="0" smtClean="0"/>
              <a:t>(</a:t>
            </a:r>
            <a:r>
              <a:rPr lang="en-US" altLang="ko-KR" sz="700" dirty="0" err="1" smtClean="0"/>
              <a:t>Fm</a:t>
            </a:r>
            <a:r>
              <a:rPr lang="en-US" altLang="ko-KR" sz="700" dirty="0" smtClean="0"/>
              <a:t> MOVA)</a:t>
            </a:r>
            <a:endParaRPr lang="ko-KR" altLang="en-US" sz="700" dirty="0"/>
          </a:p>
        </p:txBody>
      </p:sp>
      <p:sp>
        <p:nvSpPr>
          <p:cNvPr id="156" name="순서도: 연결자 155"/>
          <p:cNvSpPr/>
          <p:nvPr/>
        </p:nvSpPr>
        <p:spPr bwMode="auto">
          <a:xfrm>
            <a:off x="6609184" y="6381328"/>
            <a:ext cx="216024" cy="216024"/>
          </a:xfrm>
          <a:prstGeom prst="flowChartConnector">
            <a:avLst/>
          </a:prstGeom>
          <a:solidFill>
            <a:srgbClr val="CCFFFF"/>
          </a:solidFill>
          <a:ln>
            <a:solidFill>
              <a:schemeClr val="accent1"/>
            </a:solidFill>
          </a:ln>
          <a:effectLst/>
          <a:extLst/>
        </p:spPr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00" b="1" dirty="0" err="1">
              <a:ea typeface="LG스마트체 Regular" pitchFamily="50" charset="-127"/>
            </a:endParaRPr>
          </a:p>
        </p:txBody>
      </p:sp>
      <p:cxnSp>
        <p:nvCxnSpPr>
          <p:cNvPr id="157" name="꺾인 연결선 156"/>
          <p:cNvCxnSpPr/>
          <p:nvPr/>
        </p:nvCxnSpPr>
        <p:spPr>
          <a:xfrm>
            <a:off x="1712640" y="2190585"/>
            <a:ext cx="504056" cy="230303"/>
          </a:xfrm>
          <a:prstGeom prst="bentConnector3">
            <a:avLst>
              <a:gd name="adj1" fmla="val 1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순서도: 연결자 157"/>
          <p:cNvSpPr/>
          <p:nvPr/>
        </p:nvSpPr>
        <p:spPr bwMode="auto">
          <a:xfrm>
            <a:off x="1594748" y="2106559"/>
            <a:ext cx="216024" cy="216024"/>
          </a:xfrm>
          <a:prstGeom prst="flowChartConnector">
            <a:avLst/>
          </a:prstGeom>
          <a:solidFill>
            <a:srgbClr val="CCFFFF"/>
          </a:solidFill>
          <a:ln>
            <a:solidFill>
              <a:schemeClr val="accent1"/>
            </a:solidFill>
          </a:ln>
          <a:effectLst/>
          <a:extLst/>
        </p:spPr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b="1" dirty="0" smtClean="0">
                <a:ea typeface="LG스마트체 Regular" pitchFamily="50" charset="-127"/>
              </a:rPr>
              <a:t>1</a:t>
            </a:r>
            <a:endParaRPr kumimoji="0" lang="ko-KR" altLang="en-US" sz="1000" b="1" dirty="0" err="1">
              <a:ea typeface="LG스마트체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1845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9"/>
          <p:cNvSpPr txBox="1"/>
          <p:nvPr/>
        </p:nvSpPr>
        <p:spPr>
          <a:xfrm>
            <a:off x="272480" y="202630"/>
            <a:ext cx="9074150" cy="49006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  <a:sym typeface="+mn-ea"/>
              </a:rPr>
              <a:t>1</a:t>
            </a:r>
            <a:r>
              <a:rPr lang="en-US" altLang="ko-KR" sz="20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  <a:sym typeface="+mn-ea"/>
              </a:rPr>
              <a:t>. </a:t>
            </a: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운영 시나리오 </a:t>
            </a: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(</a:t>
            </a: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세부</a:t>
            </a: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)</a:t>
            </a:r>
            <a:endParaRPr lang="ko-KR" altLang="en-US" sz="20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ko-KR" altLang="en-US" sz="20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 </a:t>
            </a:r>
            <a:endParaRPr kumimoji="0" lang="ko-KR" altLang="en-US" sz="2000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  <p:sp>
        <p:nvSpPr>
          <p:cNvPr id="23" name="텍스트 개체 틀 67">
            <a:extLst>
              <a:ext uri="{FF2B5EF4-FFF2-40B4-BE49-F238E27FC236}">
                <a16:creationId xmlns:a16="http://schemas.microsoft.com/office/drawing/2014/main" xmlns="" id="{AB188FFF-EA55-496F-9509-ECB92FED87A5}"/>
              </a:ext>
            </a:extLst>
          </p:cNvPr>
          <p:cNvSpPr txBox="1">
            <a:spLocks/>
          </p:cNvSpPr>
          <p:nvPr/>
        </p:nvSpPr>
        <p:spPr bwMode="auto">
          <a:xfrm>
            <a:off x="428215" y="692696"/>
            <a:ext cx="87732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ts val="200"/>
              </a:spcBef>
            </a:pPr>
            <a:r>
              <a:rPr lang="en-US" altLang="ko-KR" sz="1200" b="1" dirty="0" smtClean="0">
                <a:solidFill>
                  <a:srgbClr val="000000"/>
                </a:solidFill>
                <a:latin typeface="+mn-lt"/>
                <a:ea typeface="LG스마트체 Regular" pitchFamily="50" charset="-127"/>
              </a:rPr>
              <a:t>1.1.2 </a:t>
            </a:r>
            <a:r>
              <a:rPr lang="en-US" altLang="ko-KR" sz="1200" dirty="0">
                <a:latin typeface="+mn-ea"/>
              </a:rPr>
              <a:t>Normal </a:t>
            </a:r>
            <a:r>
              <a:rPr lang="en-US" altLang="ko-KR" sz="1200" dirty="0" smtClean="0">
                <a:latin typeface="+mn-ea"/>
              </a:rPr>
              <a:t>Scenario(MOMA </a:t>
            </a:r>
            <a:r>
              <a:rPr lang="en-US" altLang="ko-KR" sz="1200" dirty="0">
                <a:latin typeface="+mn-ea"/>
              </a:rPr>
              <a:t>Robot -&gt; 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반출입기</a:t>
            </a:r>
            <a:r>
              <a:rPr lang="en-US" altLang="ko-KR" sz="1200" dirty="0">
                <a:latin typeface="+mn-ea"/>
              </a:rPr>
              <a:t>)</a:t>
            </a:r>
            <a:endParaRPr lang="en-US" altLang="ko-KR" sz="1200" b="1" dirty="0">
              <a:solidFill>
                <a:srgbClr val="000000"/>
              </a:solidFill>
              <a:ea typeface="LG스마트체 Regular" pitchFamily="50" charset="-127"/>
            </a:endParaRPr>
          </a:p>
        </p:txBody>
      </p:sp>
      <p:sp>
        <p:nvSpPr>
          <p:cNvPr id="71" name="Line 8">
            <a:extLst>
              <a:ext uri="{FF2B5EF4-FFF2-40B4-BE49-F238E27FC236}">
                <a16:creationId xmlns:a16="http://schemas.microsoft.com/office/drawing/2014/main" xmlns="" id="{A164A400-3853-41E9-BF53-F7467E24D2D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793" y="1201440"/>
            <a:ext cx="0" cy="5328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/>
          </a:p>
        </p:txBody>
      </p:sp>
      <p:sp>
        <p:nvSpPr>
          <p:cNvPr id="72" name="Line 9">
            <a:extLst>
              <a:ext uri="{FF2B5EF4-FFF2-40B4-BE49-F238E27FC236}">
                <a16:creationId xmlns:a16="http://schemas.microsoft.com/office/drawing/2014/main" xmlns="" id="{89AF943F-F94E-4CBC-B02B-E3282D61E5D5}"/>
              </a:ext>
            </a:extLst>
          </p:cNvPr>
          <p:cNvSpPr>
            <a:spLocks noChangeShapeType="1"/>
          </p:cNvSpPr>
          <p:nvPr/>
        </p:nvSpPr>
        <p:spPr bwMode="auto">
          <a:xfrm>
            <a:off x="9561512" y="1201440"/>
            <a:ext cx="0" cy="5328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/>
          </a:p>
        </p:txBody>
      </p:sp>
      <p:sp>
        <p:nvSpPr>
          <p:cNvPr id="74" name="Line 12">
            <a:extLst>
              <a:ext uri="{FF2B5EF4-FFF2-40B4-BE49-F238E27FC236}">
                <a16:creationId xmlns:a16="http://schemas.microsoft.com/office/drawing/2014/main" xmlns="" id="{09740C84-0483-4E20-BD60-287C1663455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781" y="1556792"/>
            <a:ext cx="9001858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Line 13">
            <a:extLst>
              <a:ext uri="{FF2B5EF4-FFF2-40B4-BE49-F238E27FC236}">
                <a16:creationId xmlns:a16="http://schemas.microsoft.com/office/drawing/2014/main" xmlns="" id="{111A9013-85CB-4A03-97BF-AF3BD5A1317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655" y="6531156"/>
            <a:ext cx="9001857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/>
          </a:p>
        </p:txBody>
      </p:sp>
      <p:sp>
        <p:nvSpPr>
          <p:cNvPr id="76" name="Line 14">
            <a:extLst>
              <a:ext uri="{FF2B5EF4-FFF2-40B4-BE49-F238E27FC236}">
                <a16:creationId xmlns:a16="http://schemas.microsoft.com/office/drawing/2014/main" xmlns="" id="{C1A91B6A-E938-4FFD-9FAF-B88424F188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655" y="1196752"/>
            <a:ext cx="9001857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/>
          </a:p>
        </p:txBody>
      </p:sp>
      <p:sp>
        <p:nvSpPr>
          <p:cNvPr id="78" name="Line 18">
            <a:extLst>
              <a:ext uri="{FF2B5EF4-FFF2-40B4-BE49-F238E27FC236}">
                <a16:creationId xmlns:a16="http://schemas.microsoft.com/office/drawing/2014/main" xmlns="" id="{7169117E-4FBC-4643-B66A-76B46D633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6670" y="1496744"/>
            <a:ext cx="0" cy="5042228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79" name="Rectangle 22">
            <a:extLst>
              <a:ext uri="{FF2B5EF4-FFF2-40B4-BE49-F238E27FC236}">
                <a16:creationId xmlns:a16="http://schemas.microsoft.com/office/drawing/2014/main" xmlns="" id="{ABD218DE-F90C-46F8-851D-4065CD33B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205" y="1268760"/>
            <a:ext cx="764931" cy="210674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35921" dir="2700000" algn="ctr" rotWithShape="0">
              <a:schemeClr val="tx1">
                <a:lumMod val="50000"/>
                <a:lumOff val="50000"/>
              </a:schemeClr>
            </a:outerShdw>
          </a:effectLst>
          <a:ex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 err="1">
                <a:ea typeface="LG스마트체 Regular" pitchFamily="50" charset="-127"/>
              </a:rPr>
              <a:t>반출입기</a:t>
            </a:r>
            <a:endParaRPr kumimoji="0" lang="en-US" altLang="ko-KR" sz="1000" b="1" dirty="0">
              <a:ea typeface="LG스마트체 Regular" pitchFamily="50" charset="-127"/>
            </a:endParaRPr>
          </a:p>
        </p:txBody>
      </p:sp>
      <p:sp>
        <p:nvSpPr>
          <p:cNvPr id="84" name="Line 18">
            <a:extLst>
              <a:ext uri="{FF2B5EF4-FFF2-40B4-BE49-F238E27FC236}">
                <a16:creationId xmlns:a16="http://schemas.microsoft.com/office/drawing/2014/main" xmlns="" id="{C190CE67-D0E1-4122-94EB-F92BE8E9812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6929" y="1359081"/>
            <a:ext cx="0" cy="5167313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94" name="Line 17">
            <a:extLst>
              <a:ext uri="{FF2B5EF4-FFF2-40B4-BE49-F238E27FC236}">
                <a16:creationId xmlns:a16="http://schemas.microsoft.com/office/drawing/2014/main" xmlns="" id="{A998ED02-D0E7-4E37-9C3A-AD99655A2E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27273" y="1484784"/>
            <a:ext cx="0" cy="5040000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66" name="제목 9"/>
          <p:cNvSpPr txBox="1"/>
          <p:nvPr/>
        </p:nvSpPr>
        <p:spPr>
          <a:xfrm>
            <a:off x="5961112" y="44624"/>
            <a:ext cx="3744416" cy="49006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1-1. </a:t>
            </a: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Normal Scenario</a:t>
            </a:r>
            <a:endParaRPr kumimoji="0" lang="ko-KR" altLang="en-US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  <p:sp>
        <p:nvSpPr>
          <p:cNvPr id="68" name="Line 18">
            <a:extLst>
              <a:ext uri="{FF2B5EF4-FFF2-40B4-BE49-F238E27FC236}">
                <a16:creationId xmlns:a16="http://schemas.microsoft.com/office/drawing/2014/main" xmlns="" id="{7169117E-4FBC-4643-B66A-76B46D633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6637" y="1483116"/>
            <a:ext cx="0" cy="5042228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133" name="Line 18">
            <a:extLst>
              <a:ext uri="{FF2B5EF4-FFF2-40B4-BE49-F238E27FC236}">
                <a16:creationId xmlns:a16="http://schemas.microsoft.com/office/drawing/2014/main" xmlns="" id="{7169117E-4FBC-4643-B66A-76B46D633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36934" y="1482532"/>
            <a:ext cx="0" cy="5042228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136" name="Line 18">
            <a:extLst>
              <a:ext uri="{FF2B5EF4-FFF2-40B4-BE49-F238E27FC236}">
                <a16:creationId xmlns:a16="http://schemas.microsoft.com/office/drawing/2014/main" xmlns="" id="{7169117E-4FBC-4643-B66A-76B46D633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8053982" y="1479434"/>
            <a:ext cx="0" cy="5042228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7572903" y="1247587"/>
            <a:ext cx="834294" cy="237197"/>
            <a:chOff x="6897216" y="1247587"/>
            <a:chExt cx="834294" cy="237197"/>
          </a:xfrm>
        </p:grpSpPr>
        <p:sp>
          <p:nvSpPr>
            <p:cNvPr id="60" name="타원 59"/>
            <p:cNvSpPr/>
            <p:nvPr/>
          </p:nvSpPr>
          <p:spPr>
            <a:xfrm>
              <a:off x="6966579" y="1247587"/>
              <a:ext cx="764931" cy="23253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dist="35560" dir="27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ko-KR" sz="700" b="1" dirty="0">
                <a:solidFill>
                  <a:prstClr val="black"/>
                </a:solidFill>
                <a:ea typeface="LG스마트체 Regular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897216" y="1253952"/>
              <a:ext cx="83388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>
                  <a:ea typeface="LG스마트체 Regular" pitchFamily="50" charset="-127"/>
                </a:rPr>
                <a:t>  Aims GEM</a:t>
              </a:r>
              <a:endParaRPr lang="ko-KR" altLang="en-US" sz="900" b="1" dirty="0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5127484" y="1251439"/>
            <a:ext cx="870751" cy="234871"/>
            <a:chOff x="8537511" y="2996951"/>
            <a:chExt cx="870751" cy="234871"/>
          </a:xfrm>
        </p:grpSpPr>
        <p:sp>
          <p:nvSpPr>
            <p:cNvPr id="63" name="타원 62"/>
            <p:cNvSpPr/>
            <p:nvPr/>
          </p:nvSpPr>
          <p:spPr>
            <a:xfrm>
              <a:off x="8581699" y="2996951"/>
              <a:ext cx="764931" cy="23253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dist="35560" dir="27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ko-KR" sz="700" b="1" dirty="0">
                <a:solidFill>
                  <a:prstClr val="black"/>
                </a:solidFill>
                <a:ea typeface="LG스마트체 Regular" pitchFamily="50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537511" y="3016378"/>
              <a:ext cx="87075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 err="1" smtClean="0">
                  <a:latin typeface="+mn-ea"/>
                </a:rPr>
                <a:t>반출입</a:t>
              </a:r>
              <a:r>
                <a:rPr lang="ko-KR" altLang="en-US" sz="800" b="1" dirty="0" err="1">
                  <a:latin typeface="+mn-ea"/>
                </a:rPr>
                <a:t>기</a:t>
              </a:r>
              <a:r>
                <a:rPr lang="en-US" altLang="ko-KR" sz="800" b="1" dirty="0" smtClean="0">
                  <a:latin typeface="+mn-ea"/>
                </a:rPr>
                <a:t> </a:t>
              </a:r>
              <a:r>
                <a:rPr lang="en-US" altLang="ko-KR" sz="800" b="1" dirty="0">
                  <a:latin typeface="+mn-ea"/>
                </a:rPr>
                <a:t>CTRL</a:t>
              </a:r>
              <a:endParaRPr lang="ko-KR" altLang="en-US" sz="800" b="1" dirty="0">
                <a:latin typeface="+mn-ea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6318965" y="1262229"/>
            <a:ext cx="793990" cy="243948"/>
            <a:chOff x="7515486" y="2528319"/>
            <a:chExt cx="793990" cy="243948"/>
          </a:xfrm>
        </p:grpSpPr>
        <p:sp>
          <p:nvSpPr>
            <p:cNvPr id="54" name="타원 53"/>
            <p:cNvSpPr/>
            <p:nvPr/>
          </p:nvSpPr>
          <p:spPr>
            <a:xfrm>
              <a:off x="7515486" y="2528319"/>
              <a:ext cx="764931" cy="232537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dist="35560" dir="27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ko-KR" sz="700" b="1" dirty="0">
                <a:solidFill>
                  <a:prstClr val="black"/>
                </a:solidFill>
                <a:ea typeface="LG스마트체 Regular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538111" y="2541435"/>
              <a:ext cx="77136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/>
                <a:t>Dispatcher</a:t>
              </a:r>
              <a:endParaRPr lang="ko-KR" altLang="en-US" sz="900" b="1" dirty="0"/>
            </a:p>
          </p:txBody>
        </p:sp>
      </p:grpSp>
      <p:sp>
        <p:nvSpPr>
          <p:cNvPr id="65" name="Rectangle 22">
            <a:extLst>
              <a:ext uri="{FF2B5EF4-FFF2-40B4-BE49-F238E27FC236}">
                <a16:creationId xmlns="" xmlns:a16="http://schemas.microsoft.com/office/drawing/2014/main" id="{ABD218DE-F90C-46F8-851D-4065CD33B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6656" y="1275345"/>
            <a:ext cx="764931" cy="210674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35921" dir="2700000" algn="ctr" rotWithShape="0">
              <a:schemeClr val="tx1">
                <a:lumMod val="50000"/>
                <a:lumOff val="50000"/>
              </a:schemeClr>
            </a:outerShdw>
          </a:effectLst>
          <a:ex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ea typeface="LG스마트체 Regular" pitchFamily="50" charset="-127"/>
              </a:rPr>
              <a:t>MOMA</a:t>
            </a:r>
            <a:endParaRPr kumimoji="0" lang="en-US" altLang="ko-KR" sz="1000" b="1" dirty="0">
              <a:ea typeface="LG스마트체 Regular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2989251" y="1255698"/>
            <a:ext cx="764931" cy="23253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dist="35560" dir="2700000" algn="ctr" rotWithShape="0">
              <a:schemeClr val="tx1">
                <a:lumMod val="50000"/>
                <a:lumOff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 sz="1000" b="1" dirty="0" smtClean="0">
                <a:solidFill>
                  <a:prstClr val="black"/>
                </a:solidFill>
                <a:ea typeface="LG스마트체 Regular" pitchFamily="50" charset="-127"/>
              </a:rPr>
              <a:t>RCS</a:t>
            </a:r>
            <a:endParaRPr lang="en-US" altLang="ko-KR" sz="1000" b="1" dirty="0">
              <a:solidFill>
                <a:prstClr val="black"/>
              </a:solidFill>
              <a:ea typeface="LG스마트체 Regular" pitchFamily="50" charset="-127"/>
            </a:endParaRPr>
          </a:p>
        </p:txBody>
      </p:sp>
      <p:sp>
        <p:nvSpPr>
          <p:cNvPr id="50" name="순서도: 연결자 49"/>
          <p:cNvSpPr/>
          <p:nvPr/>
        </p:nvSpPr>
        <p:spPr bwMode="auto">
          <a:xfrm>
            <a:off x="6619261" y="1506177"/>
            <a:ext cx="216024" cy="216024"/>
          </a:xfrm>
          <a:prstGeom prst="flowChartConnector">
            <a:avLst/>
          </a:prstGeom>
          <a:solidFill>
            <a:srgbClr val="CCFFFF"/>
          </a:solidFill>
          <a:ln>
            <a:solidFill>
              <a:schemeClr val="accent1"/>
            </a:solidFill>
          </a:ln>
          <a:effectLst/>
          <a:extLst/>
        </p:spPr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00" b="1" dirty="0" err="1">
              <a:ea typeface="LG스마트체 Regular" pitchFamily="50" charset="-127"/>
            </a:endParaRPr>
          </a:p>
        </p:txBody>
      </p:sp>
      <p:cxnSp>
        <p:nvCxnSpPr>
          <p:cNvPr id="51" name="직선 화살표 연결선 50"/>
          <p:cNvCxnSpPr/>
          <p:nvPr/>
        </p:nvCxnSpPr>
        <p:spPr bwMode="auto">
          <a:xfrm flipV="1">
            <a:off x="5562859" y="2804102"/>
            <a:ext cx="1158164" cy="2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rgbClr val="7030A0"/>
            </a:solidFill>
            <a:prstDash val="dash"/>
            <a:round/>
            <a:headEnd type="triangle" w="med" len="med"/>
            <a:tailEnd type="none"/>
          </a:ln>
          <a:effectLst/>
        </p:spPr>
      </p:cxnSp>
      <p:cxnSp>
        <p:nvCxnSpPr>
          <p:cNvPr id="52" name="연결선: 꺾임 46">
            <a:extLst>
              <a:ext uri="{FF2B5EF4-FFF2-40B4-BE49-F238E27FC236}">
                <a16:creationId xmlns:a16="http://schemas.microsoft.com/office/drawing/2014/main" xmlns="" id="{3CC13356-E30A-4C08-A82C-206781FEEA73}"/>
              </a:ext>
            </a:extLst>
          </p:cNvPr>
          <p:cNvCxnSpPr>
            <a:cxnSpLocks/>
          </p:cNvCxnSpPr>
          <p:nvPr/>
        </p:nvCxnSpPr>
        <p:spPr>
          <a:xfrm rot="10800000" flipV="1">
            <a:off x="4464606" y="2983727"/>
            <a:ext cx="1102323" cy="1"/>
          </a:xfrm>
          <a:prstGeom prst="bent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53782" y="3271326"/>
            <a:ext cx="16614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/>
              <a:t>Transfer Comp Request</a:t>
            </a:r>
          </a:p>
          <a:p>
            <a:pPr algn="ctr"/>
            <a:r>
              <a:rPr lang="en-US" altLang="ko-KR" sz="700" dirty="0" smtClean="0"/>
              <a:t>(</a:t>
            </a:r>
            <a:r>
              <a:rPr lang="en-US" altLang="ko-KR" sz="700" dirty="0" err="1" smtClean="0"/>
              <a:t>Fm</a:t>
            </a:r>
            <a:r>
              <a:rPr lang="en-US" altLang="ko-KR" sz="700" dirty="0" smtClean="0"/>
              <a:t> </a:t>
            </a:r>
            <a:r>
              <a:rPr lang="ko-KR" altLang="en-US" sz="700" dirty="0" err="1" smtClean="0"/>
              <a:t>반출입기</a:t>
            </a:r>
            <a:r>
              <a:rPr lang="en-US" altLang="ko-KR" sz="700" dirty="0" smtClean="0"/>
              <a:t>)</a:t>
            </a:r>
            <a:endParaRPr lang="ko-KR" altLang="en-US" sz="700" dirty="0"/>
          </a:p>
        </p:txBody>
      </p:sp>
      <p:grpSp>
        <p:nvGrpSpPr>
          <p:cNvPr id="91" name="그룹 90"/>
          <p:cNvGrpSpPr/>
          <p:nvPr/>
        </p:nvGrpSpPr>
        <p:grpSpPr>
          <a:xfrm>
            <a:off x="4438481" y="3235354"/>
            <a:ext cx="2300808" cy="196592"/>
            <a:chOff x="4439638" y="3952488"/>
            <a:chExt cx="2300808" cy="196592"/>
          </a:xfrm>
        </p:grpSpPr>
        <p:cxnSp>
          <p:nvCxnSpPr>
            <p:cNvPr id="92" name="연결선: 꺾임 46">
              <a:extLst>
                <a:ext uri="{FF2B5EF4-FFF2-40B4-BE49-F238E27FC236}">
                  <a16:creationId xmlns:a16="http://schemas.microsoft.com/office/drawing/2014/main" xmlns="" id="{3CC13356-E30A-4C08-A82C-206781FEEA73}"/>
                </a:ext>
              </a:extLst>
            </p:cNvPr>
            <p:cNvCxnSpPr>
              <a:cxnSpLocks/>
            </p:cNvCxnSpPr>
            <p:nvPr/>
          </p:nvCxnSpPr>
          <p:spPr>
            <a:xfrm>
              <a:off x="4439638" y="3952488"/>
              <a:ext cx="1107560" cy="2"/>
            </a:xfrm>
            <a:prstGeom prst="bentConnector3">
              <a:avLst/>
            </a:prstGeom>
            <a:ln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직선 화살표 연결선 92"/>
            <p:cNvCxnSpPr/>
            <p:nvPr/>
          </p:nvCxnSpPr>
          <p:spPr bwMode="auto">
            <a:xfrm flipH="1">
              <a:off x="5571080" y="4149080"/>
              <a:ext cx="1169366" cy="0"/>
            </a:xfrm>
            <a:prstGeom prst="straightConnector1">
              <a:avLst/>
            </a:prstGeom>
            <a:solidFill>
              <a:srgbClr val="EAEAEA"/>
            </a:solidFill>
            <a:ln w="12700" cap="flat" cmpd="sng" algn="ctr">
              <a:solidFill>
                <a:srgbClr val="7030A0"/>
              </a:solidFill>
              <a:prstDash val="dash"/>
              <a:round/>
              <a:headEnd type="triangle" w="med" len="med"/>
              <a:tailEnd type="none"/>
            </a:ln>
            <a:effectLst/>
          </p:spPr>
        </p:cxnSp>
      </p:grpSp>
      <p:sp>
        <p:nvSpPr>
          <p:cNvPr id="95" name="순서도: 판단 94"/>
          <p:cNvSpPr/>
          <p:nvPr/>
        </p:nvSpPr>
        <p:spPr bwMode="auto">
          <a:xfrm>
            <a:off x="6142073" y="2069839"/>
            <a:ext cx="1154536" cy="426749"/>
          </a:xfrm>
          <a:prstGeom prst="flowChartDecision">
            <a:avLst/>
          </a:prstGeom>
          <a:solidFill>
            <a:srgbClr val="CCFFFF"/>
          </a:solidFill>
          <a:ln>
            <a:noFill/>
          </a:ln>
          <a:effectLst>
            <a:outerShdw dist="35921" dir="2700000" algn="ctr" rotWithShape="0">
              <a:schemeClr val="tx1">
                <a:lumMod val="50000"/>
                <a:lumOff val="50000"/>
              </a:scheme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lang="ko-KR" altLang="en-US" sz="800" b="1" dirty="0" smtClean="0"/>
              <a:t>추가 </a:t>
            </a:r>
            <a:r>
              <a:rPr lang="en-US" altLang="ko-KR" sz="800" b="1" dirty="0" smtClean="0"/>
              <a:t>Bottle </a:t>
            </a:r>
            <a:r>
              <a:rPr lang="ko-KR" altLang="en-US" sz="800" b="1" dirty="0" smtClean="0"/>
              <a:t>여부 확인</a:t>
            </a:r>
            <a:endParaRPr lang="en-US" altLang="ko-KR" sz="800" b="1" dirty="0"/>
          </a:p>
        </p:txBody>
      </p:sp>
      <p:cxnSp>
        <p:nvCxnSpPr>
          <p:cNvPr id="96" name="꺾인 연결선 95"/>
          <p:cNvCxnSpPr/>
          <p:nvPr/>
        </p:nvCxnSpPr>
        <p:spPr>
          <a:xfrm rot="5400000" flipH="1" flipV="1">
            <a:off x="7226400" y="1977646"/>
            <a:ext cx="392924" cy="24485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568855"/>
              </p:ext>
            </p:extLst>
          </p:nvPr>
        </p:nvGraphicFramePr>
        <p:xfrm>
          <a:off x="8160136" y="2186202"/>
          <a:ext cx="1329368" cy="310386"/>
        </p:xfrm>
        <a:graphic>
          <a:graphicData uri="http://schemas.openxmlformats.org/drawingml/2006/table">
            <a:tbl>
              <a:tblPr/>
              <a:tblGrid>
                <a:gridCol w="169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596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551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1. 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34" marR="7034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Job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의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Bottle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Cnt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확인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34" marR="7034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51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2.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34" marR="7034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Target</a:t>
                      </a:r>
                      <a:r>
                        <a:rPr 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Request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상태 여부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34" marR="7034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0" name="TextBox 99"/>
          <p:cNvSpPr txBox="1"/>
          <p:nvPr/>
        </p:nvSpPr>
        <p:spPr>
          <a:xfrm>
            <a:off x="7167709" y="2086174"/>
            <a:ext cx="4051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/>
              <a:t>yes</a:t>
            </a:r>
            <a:endParaRPr lang="ko-KR" altLang="en-US" sz="1000" dirty="0"/>
          </a:p>
        </p:txBody>
      </p:sp>
      <p:sp>
        <p:nvSpPr>
          <p:cNvPr id="101" name="TextBox 100"/>
          <p:cNvSpPr txBox="1"/>
          <p:nvPr/>
        </p:nvSpPr>
        <p:spPr>
          <a:xfrm>
            <a:off x="6348699" y="2496588"/>
            <a:ext cx="4051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/>
              <a:t>No</a:t>
            </a:r>
            <a:endParaRPr lang="ko-KR" altLang="en-US" sz="1000" dirty="0"/>
          </a:p>
        </p:txBody>
      </p:sp>
      <p:sp>
        <p:nvSpPr>
          <p:cNvPr id="102" name="순서도: 연결자 101"/>
          <p:cNvSpPr/>
          <p:nvPr/>
        </p:nvSpPr>
        <p:spPr bwMode="auto">
          <a:xfrm>
            <a:off x="7435924" y="1687585"/>
            <a:ext cx="216024" cy="216024"/>
          </a:xfrm>
          <a:prstGeom prst="flowChartConnector">
            <a:avLst/>
          </a:prstGeom>
          <a:solidFill>
            <a:srgbClr val="CCFFFF"/>
          </a:solidFill>
          <a:ln>
            <a:solidFill>
              <a:schemeClr val="accent1"/>
            </a:solidFill>
          </a:ln>
          <a:effectLst/>
          <a:extLst/>
        </p:spPr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b="1" dirty="0" smtClean="0">
                <a:ea typeface="LG스마트체 Regular" pitchFamily="50" charset="-127"/>
              </a:rPr>
              <a:t>1</a:t>
            </a:r>
            <a:endParaRPr kumimoji="0" lang="ko-KR" altLang="en-US" sz="1000" b="1" dirty="0" err="1">
              <a:ea typeface="LG스마트체 Regular" pitchFamily="50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8024731" y="2701794"/>
            <a:ext cx="1536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Transfer Comp Send</a:t>
            </a:r>
          </a:p>
          <a:p>
            <a:pPr algn="ctr"/>
            <a:r>
              <a:rPr lang="en-US" altLang="ko-KR" sz="800" dirty="0" smtClean="0"/>
              <a:t>(To </a:t>
            </a:r>
            <a:r>
              <a:rPr lang="ko-KR" altLang="en-US" sz="800" dirty="0" err="1" smtClean="0"/>
              <a:t>반출입기</a:t>
            </a:r>
            <a:r>
              <a:rPr lang="en-US" altLang="ko-KR" sz="800" dirty="0" smtClean="0"/>
              <a:t>)</a:t>
            </a:r>
          </a:p>
        </p:txBody>
      </p:sp>
      <p:sp>
        <p:nvSpPr>
          <p:cNvPr id="104" name="순서도: 처리 103"/>
          <p:cNvSpPr/>
          <p:nvPr/>
        </p:nvSpPr>
        <p:spPr bwMode="auto">
          <a:xfrm>
            <a:off x="4149646" y="3592801"/>
            <a:ext cx="1673981" cy="327032"/>
          </a:xfrm>
          <a:prstGeom prst="flowChartProcess">
            <a:avLst/>
          </a:prstGeom>
          <a:solidFill>
            <a:srgbClr val="CCFFFF"/>
          </a:solidFill>
          <a:ln>
            <a:noFill/>
          </a:ln>
          <a:effectLst>
            <a:outerShdw dist="35921" dir="2700000" algn="ctr" rotWithShape="0">
              <a:schemeClr val="tx1">
                <a:lumMod val="50000"/>
                <a:lumOff val="50000"/>
              </a:schemeClr>
            </a:outerShdw>
          </a:effectLst>
          <a:extLst/>
        </p:spPr>
        <p:txBody>
          <a:bodyPr wrap="none"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900" b="1" dirty="0" smtClean="0">
                <a:ea typeface="LG스마트체 Regular" pitchFamily="50" charset="-127"/>
              </a:rPr>
              <a:t>-Port Door </a:t>
            </a:r>
            <a:r>
              <a:rPr lang="en-US" altLang="ko-KR" sz="900" b="1" dirty="0" smtClean="0">
                <a:ea typeface="LG스마트체 Regular" pitchFamily="50" charset="-127"/>
              </a:rPr>
              <a:t>Close</a:t>
            </a:r>
            <a:endParaRPr kumimoji="0" lang="ko-KR" altLang="en-US" sz="900" b="1" dirty="0" err="1">
              <a:ea typeface="LG스마트체 Regular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567693" y="3991841"/>
            <a:ext cx="1661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L</a:t>
            </a:r>
            <a:r>
              <a:rPr lang="en-US" altLang="ko-KR" sz="800" b="1" dirty="0" smtClean="0"/>
              <a:t>oading Comp Request</a:t>
            </a:r>
          </a:p>
        </p:txBody>
      </p:sp>
      <p:grpSp>
        <p:nvGrpSpPr>
          <p:cNvPr id="109" name="그룹 108"/>
          <p:cNvGrpSpPr/>
          <p:nvPr/>
        </p:nvGrpSpPr>
        <p:grpSpPr>
          <a:xfrm>
            <a:off x="4452392" y="4096504"/>
            <a:ext cx="2300808" cy="196592"/>
            <a:chOff x="4439638" y="3952488"/>
            <a:chExt cx="2300808" cy="196592"/>
          </a:xfrm>
        </p:grpSpPr>
        <p:cxnSp>
          <p:nvCxnSpPr>
            <p:cNvPr id="111" name="연결선: 꺾임 46">
              <a:extLst>
                <a:ext uri="{FF2B5EF4-FFF2-40B4-BE49-F238E27FC236}">
                  <a16:creationId xmlns:a16="http://schemas.microsoft.com/office/drawing/2014/main" xmlns="" id="{3CC13356-E30A-4C08-A82C-206781FEEA73}"/>
                </a:ext>
              </a:extLst>
            </p:cNvPr>
            <p:cNvCxnSpPr>
              <a:cxnSpLocks/>
            </p:cNvCxnSpPr>
            <p:nvPr/>
          </p:nvCxnSpPr>
          <p:spPr>
            <a:xfrm>
              <a:off x="4439638" y="3952488"/>
              <a:ext cx="1107560" cy="2"/>
            </a:xfrm>
            <a:prstGeom prst="bentConnector3">
              <a:avLst/>
            </a:prstGeom>
            <a:ln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직선 화살표 연결선 111"/>
            <p:cNvCxnSpPr/>
            <p:nvPr/>
          </p:nvCxnSpPr>
          <p:spPr bwMode="auto">
            <a:xfrm flipH="1">
              <a:off x="5571080" y="4149080"/>
              <a:ext cx="1169366" cy="0"/>
            </a:xfrm>
            <a:prstGeom prst="straightConnector1">
              <a:avLst/>
            </a:prstGeom>
            <a:solidFill>
              <a:srgbClr val="EAEAEA"/>
            </a:solidFill>
            <a:ln w="12700" cap="flat" cmpd="sng" algn="ctr">
              <a:solidFill>
                <a:srgbClr val="7030A0"/>
              </a:solidFill>
              <a:prstDash val="dash"/>
              <a:round/>
              <a:headEnd type="triangle" w="med" len="med"/>
              <a:tailEnd type="none"/>
            </a:ln>
            <a:effectLst/>
          </p:spPr>
        </p:cxnSp>
      </p:grpSp>
      <p:sp>
        <p:nvSpPr>
          <p:cNvPr id="113" name="순서도: 처리 112"/>
          <p:cNvSpPr/>
          <p:nvPr/>
        </p:nvSpPr>
        <p:spPr bwMode="auto">
          <a:xfrm>
            <a:off x="5889104" y="4626845"/>
            <a:ext cx="1673981" cy="432048"/>
          </a:xfrm>
          <a:prstGeom prst="flowChartProcess">
            <a:avLst/>
          </a:prstGeom>
          <a:solidFill>
            <a:srgbClr val="CCFFFF"/>
          </a:solidFill>
          <a:ln>
            <a:noFill/>
          </a:ln>
          <a:effectLst>
            <a:outerShdw dist="35921" dir="2700000" algn="ctr" rotWithShape="0">
              <a:schemeClr val="tx1">
                <a:lumMod val="50000"/>
                <a:lumOff val="50000"/>
              </a:schemeClr>
            </a:outerShdw>
          </a:effectLst>
          <a:extLst/>
        </p:spPr>
        <p:txBody>
          <a:bodyPr wrap="none"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900" b="1" dirty="0" smtClean="0">
                <a:ea typeface="LG스마트체 Regular" pitchFamily="50" charset="-127"/>
              </a:rPr>
              <a:t>-Job </a:t>
            </a:r>
            <a:r>
              <a:rPr lang="ko-KR" altLang="en-US" sz="900" b="1" dirty="0" smtClean="0">
                <a:ea typeface="LG스마트체 Regular" pitchFamily="50" charset="-127"/>
              </a:rPr>
              <a:t>정보</a:t>
            </a:r>
            <a:r>
              <a:rPr lang="en-US" altLang="ko-KR" sz="900" b="1" dirty="0" smtClean="0">
                <a:ea typeface="LG스마트체 Regular" pitchFamily="50" charset="-127"/>
              </a:rPr>
              <a:t>, </a:t>
            </a:r>
            <a:r>
              <a:rPr lang="ko-KR" altLang="en-US" sz="900" b="1" dirty="0" smtClean="0">
                <a:ea typeface="LG스마트체 Regular" pitchFamily="50" charset="-127"/>
              </a:rPr>
              <a:t> 상태 </a:t>
            </a:r>
            <a:r>
              <a:rPr lang="en-US" altLang="ko-KR" sz="900" b="1" dirty="0" smtClean="0">
                <a:ea typeface="LG스마트체 Regular" pitchFamily="50" charset="-127"/>
              </a:rPr>
              <a:t>DB</a:t>
            </a:r>
            <a:r>
              <a:rPr lang="ko-KR" altLang="en-US" sz="900" b="1" dirty="0" smtClean="0">
                <a:ea typeface="LG스마트체 Regular" pitchFamily="50" charset="-127"/>
              </a:rPr>
              <a:t>저장</a:t>
            </a:r>
            <a:endParaRPr lang="en-US" altLang="ko-KR" sz="900" b="1" dirty="0" smtClean="0">
              <a:ea typeface="LG스마트체 Regular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900" b="1" dirty="0" smtClean="0">
                <a:ea typeface="LG스마트체 Regular" pitchFamily="50" charset="-127"/>
              </a:rPr>
              <a:t>-</a:t>
            </a:r>
            <a:r>
              <a:rPr kumimoji="0" lang="ko-KR" altLang="en-US" sz="900" b="1" dirty="0" smtClean="0">
                <a:ea typeface="LG스마트체 Regular" pitchFamily="50" charset="-127"/>
              </a:rPr>
              <a:t>상위 보고 </a:t>
            </a:r>
            <a:r>
              <a:rPr kumimoji="0" lang="en-US" altLang="ko-KR" sz="900" b="1" dirty="0" smtClean="0">
                <a:ea typeface="LG스마트체 Regular" pitchFamily="50" charset="-127"/>
              </a:rPr>
              <a:t>MSG </a:t>
            </a:r>
            <a:r>
              <a:rPr kumimoji="0" lang="ko-KR" altLang="en-US" sz="900" b="1" dirty="0" smtClean="0">
                <a:ea typeface="LG스마트체 Regular" pitchFamily="50" charset="-127"/>
              </a:rPr>
              <a:t>처리</a:t>
            </a:r>
            <a:endParaRPr kumimoji="0" lang="ko-KR" altLang="en-US" sz="900" b="1" dirty="0">
              <a:ea typeface="LG스마트체 Regular" pitchFamily="50" charset="-127"/>
            </a:endParaRPr>
          </a:p>
        </p:txBody>
      </p:sp>
      <p:cxnSp>
        <p:nvCxnSpPr>
          <p:cNvPr id="114" name="직선 화살표 연결선 113"/>
          <p:cNvCxnSpPr/>
          <p:nvPr/>
        </p:nvCxnSpPr>
        <p:spPr bwMode="auto">
          <a:xfrm flipH="1">
            <a:off x="6718702" y="5445224"/>
            <a:ext cx="1326708" cy="0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rgbClr val="7030A0"/>
            </a:solidFill>
            <a:prstDash val="dash"/>
            <a:round/>
            <a:headEnd type="triangle" w="med" len="med"/>
            <a:tailEnd type="none"/>
          </a:ln>
          <a:effectLst/>
        </p:spPr>
      </p:cxnSp>
      <p:sp>
        <p:nvSpPr>
          <p:cNvPr id="115" name="TextBox 114"/>
          <p:cNvSpPr txBox="1"/>
          <p:nvPr/>
        </p:nvSpPr>
        <p:spPr>
          <a:xfrm>
            <a:off x="704528" y="5260558"/>
            <a:ext cx="1536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Job Comp Send</a:t>
            </a:r>
          </a:p>
          <a:p>
            <a:pPr algn="ctr"/>
            <a:r>
              <a:rPr lang="en-US" altLang="ko-KR" sz="800" dirty="0" smtClean="0"/>
              <a:t>(To Aims)</a:t>
            </a:r>
          </a:p>
        </p:txBody>
      </p:sp>
      <p:cxnSp>
        <p:nvCxnSpPr>
          <p:cNvPr id="116" name="연결선: 꺾임 46">
            <a:extLst>
              <a:ext uri="{FF2B5EF4-FFF2-40B4-BE49-F238E27FC236}">
                <a16:creationId xmlns:a16="http://schemas.microsoft.com/office/drawing/2014/main" xmlns="" id="{3CC13356-E30A-4C08-A82C-206781FEEA73}"/>
              </a:ext>
            </a:extLst>
          </p:cNvPr>
          <p:cNvCxnSpPr>
            <a:cxnSpLocks/>
          </p:cNvCxnSpPr>
          <p:nvPr/>
        </p:nvCxnSpPr>
        <p:spPr>
          <a:xfrm rot="10800000" flipV="1">
            <a:off x="6744630" y="5807992"/>
            <a:ext cx="1300781" cy="1"/>
          </a:xfrm>
          <a:prstGeom prst="bent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8095133" y="5703059"/>
            <a:ext cx="15367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Job Comp </a:t>
            </a:r>
            <a:r>
              <a:rPr lang="en-US" altLang="ko-KR" sz="1000" dirty="0" smtClean="0"/>
              <a:t>Request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030752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꺾인 연결선 16"/>
          <p:cNvCxnSpPr>
            <a:stCxn id="152" idx="3"/>
            <a:endCxn id="62" idx="0"/>
          </p:cNvCxnSpPr>
          <p:nvPr/>
        </p:nvCxnSpPr>
        <p:spPr>
          <a:xfrm>
            <a:off x="4966069" y="3032957"/>
            <a:ext cx="1859140" cy="2604666"/>
          </a:xfrm>
          <a:prstGeom prst="bentConnector3">
            <a:avLst>
              <a:gd name="adj1" fmla="val 89675"/>
            </a:avLst>
          </a:prstGeom>
          <a:ln w="19050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그룹 148"/>
          <p:cNvGrpSpPr/>
          <p:nvPr/>
        </p:nvGrpSpPr>
        <p:grpSpPr>
          <a:xfrm>
            <a:off x="4230117" y="2636913"/>
            <a:ext cx="735952" cy="792087"/>
            <a:chOff x="1689281" y="1193462"/>
            <a:chExt cx="735952" cy="792087"/>
          </a:xfrm>
        </p:grpSpPr>
        <p:grpSp>
          <p:nvGrpSpPr>
            <p:cNvPr id="150" name="Group 97"/>
            <p:cNvGrpSpPr/>
            <p:nvPr/>
          </p:nvGrpSpPr>
          <p:grpSpPr bwMode="auto">
            <a:xfrm>
              <a:off x="1847737" y="1518313"/>
              <a:ext cx="419041" cy="380231"/>
              <a:chOff x="2016" y="2053"/>
              <a:chExt cx="306" cy="226"/>
            </a:xfrm>
          </p:grpSpPr>
          <p:sp>
            <p:nvSpPr>
              <p:cNvPr id="153" name="Rectangle 98"/>
              <p:cNvSpPr>
                <a:spLocks noChangeArrowheads="1"/>
              </p:cNvSpPr>
              <p:nvPr/>
            </p:nvSpPr>
            <p:spPr bwMode="auto">
              <a:xfrm>
                <a:off x="2279" y="2156"/>
                <a:ext cx="40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200" b="1" dirty="0">
                    <a:solidFill>
                      <a:srgbClr val="000000"/>
                    </a:solidFill>
                    <a:latin typeface="+mn-ea"/>
                    <a:ea typeface="+mn-ea"/>
                  </a:rPr>
                  <a:t> </a:t>
                </a:r>
                <a:endParaRPr lang="en-US" altLang="ko-KR" sz="1200" b="1" dirty="0">
                  <a:latin typeface="+mn-ea"/>
                  <a:ea typeface="+mn-ea"/>
                </a:endParaRPr>
              </a:p>
            </p:txBody>
          </p:sp>
          <p:grpSp>
            <p:nvGrpSpPr>
              <p:cNvPr id="154" name="Group 99"/>
              <p:cNvGrpSpPr/>
              <p:nvPr/>
            </p:nvGrpSpPr>
            <p:grpSpPr bwMode="auto">
              <a:xfrm>
                <a:off x="2027" y="2194"/>
                <a:ext cx="282" cy="73"/>
                <a:chOff x="2921" y="2654"/>
                <a:chExt cx="244" cy="85"/>
              </a:xfrm>
            </p:grpSpPr>
            <p:sp>
              <p:nvSpPr>
                <p:cNvPr id="167" name="Rectangle 100"/>
                <p:cNvSpPr>
                  <a:spLocks noChangeArrowheads="1"/>
                </p:cNvSpPr>
                <p:nvPr/>
              </p:nvSpPr>
              <p:spPr bwMode="auto">
                <a:xfrm>
                  <a:off x="2921" y="2654"/>
                  <a:ext cx="244" cy="85"/>
                </a:xfrm>
                <a:prstGeom prst="rect">
                  <a:avLst/>
                </a:prstGeom>
                <a:solidFill>
                  <a:srgbClr val="FFFFFF"/>
                </a:solidFill>
                <a:ln w="1588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168" name="Rectangle 101"/>
                <p:cNvSpPr>
                  <a:spLocks noChangeArrowheads="1"/>
                </p:cNvSpPr>
                <p:nvPr/>
              </p:nvSpPr>
              <p:spPr bwMode="auto">
                <a:xfrm>
                  <a:off x="3055" y="2668"/>
                  <a:ext cx="86" cy="40"/>
                </a:xfrm>
                <a:prstGeom prst="rect">
                  <a:avLst/>
                </a:prstGeom>
                <a:solidFill>
                  <a:srgbClr val="808080"/>
                </a:solidFill>
                <a:ln w="1588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155" name="Group 102"/>
              <p:cNvGrpSpPr/>
              <p:nvPr/>
            </p:nvGrpSpPr>
            <p:grpSpPr bwMode="auto">
              <a:xfrm>
                <a:off x="2016" y="2233"/>
                <a:ext cx="306" cy="46"/>
                <a:chOff x="2911" y="2700"/>
                <a:chExt cx="265" cy="53"/>
              </a:xfrm>
            </p:grpSpPr>
            <p:sp>
              <p:nvSpPr>
                <p:cNvPr id="164" name="Freeform 103"/>
                <p:cNvSpPr/>
                <p:nvPr/>
              </p:nvSpPr>
              <p:spPr bwMode="auto">
                <a:xfrm>
                  <a:off x="2911" y="2700"/>
                  <a:ext cx="265" cy="53"/>
                </a:xfrm>
                <a:custGeom>
                  <a:avLst/>
                  <a:gdLst>
                    <a:gd name="T0" fmla="*/ 0 w 2381"/>
                    <a:gd name="T1" fmla="*/ 0 h 424"/>
                    <a:gd name="T2" fmla="*/ 0 w 2381"/>
                    <a:gd name="T3" fmla="*/ 0 h 424"/>
                    <a:gd name="T4" fmla="*/ 0 w 2381"/>
                    <a:gd name="T5" fmla="*/ 0 h 424"/>
                    <a:gd name="T6" fmla="*/ 0 w 2381"/>
                    <a:gd name="T7" fmla="*/ 0 h 424"/>
                    <a:gd name="T8" fmla="*/ 0 w 2381"/>
                    <a:gd name="T9" fmla="*/ 0 h 424"/>
                    <a:gd name="T10" fmla="*/ 0 w 2381"/>
                    <a:gd name="T11" fmla="*/ 0 h 424"/>
                    <a:gd name="T12" fmla="*/ 0 w 2381"/>
                    <a:gd name="T13" fmla="*/ 0 h 424"/>
                    <a:gd name="T14" fmla="*/ 0 w 2381"/>
                    <a:gd name="T15" fmla="*/ 0 h 424"/>
                    <a:gd name="T16" fmla="*/ 0 w 2381"/>
                    <a:gd name="T17" fmla="*/ 0 h 424"/>
                    <a:gd name="T18" fmla="*/ 0 w 2381"/>
                    <a:gd name="T19" fmla="*/ 0 h 424"/>
                    <a:gd name="T20" fmla="*/ 0 w 2381"/>
                    <a:gd name="T21" fmla="*/ 0 h 42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381"/>
                    <a:gd name="T34" fmla="*/ 0 h 424"/>
                    <a:gd name="T35" fmla="*/ 2381 w 2381"/>
                    <a:gd name="T36" fmla="*/ 424 h 424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381" h="424">
                      <a:moveTo>
                        <a:pt x="297" y="0"/>
                      </a:moveTo>
                      <a:lnTo>
                        <a:pt x="2091" y="0"/>
                      </a:lnTo>
                      <a:lnTo>
                        <a:pt x="2375" y="383"/>
                      </a:lnTo>
                      <a:lnTo>
                        <a:pt x="2381" y="400"/>
                      </a:lnTo>
                      <a:lnTo>
                        <a:pt x="2370" y="417"/>
                      </a:lnTo>
                      <a:lnTo>
                        <a:pt x="2352" y="424"/>
                      </a:lnTo>
                      <a:lnTo>
                        <a:pt x="34" y="424"/>
                      </a:lnTo>
                      <a:lnTo>
                        <a:pt x="13" y="413"/>
                      </a:lnTo>
                      <a:lnTo>
                        <a:pt x="0" y="396"/>
                      </a:lnTo>
                      <a:lnTo>
                        <a:pt x="5" y="374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8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165" name="Freeform 104"/>
                <p:cNvSpPr/>
                <p:nvPr/>
              </p:nvSpPr>
              <p:spPr bwMode="auto">
                <a:xfrm>
                  <a:off x="2926" y="2712"/>
                  <a:ext cx="175" cy="33"/>
                </a:xfrm>
                <a:custGeom>
                  <a:avLst/>
                  <a:gdLst>
                    <a:gd name="T0" fmla="*/ 0 w 1581"/>
                    <a:gd name="T1" fmla="*/ 0 h 270"/>
                    <a:gd name="T2" fmla="*/ 0 w 1581"/>
                    <a:gd name="T3" fmla="*/ 0 h 270"/>
                    <a:gd name="T4" fmla="*/ 0 w 1581"/>
                    <a:gd name="T5" fmla="*/ 0 h 270"/>
                    <a:gd name="T6" fmla="*/ 0 w 1581"/>
                    <a:gd name="T7" fmla="*/ 0 h 270"/>
                    <a:gd name="T8" fmla="*/ 0 w 1581"/>
                    <a:gd name="T9" fmla="*/ 0 h 2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1"/>
                    <a:gd name="T16" fmla="*/ 0 h 270"/>
                    <a:gd name="T17" fmla="*/ 1581 w 1581"/>
                    <a:gd name="T18" fmla="*/ 270 h 2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1" h="270">
                      <a:moveTo>
                        <a:pt x="213" y="0"/>
                      </a:moveTo>
                      <a:lnTo>
                        <a:pt x="1508" y="0"/>
                      </a:lnTo>
                      <a:lnTo>
                        <a:pt x="1581" y="270"/>
                      </a:lnTo>
                      <a:lnTo>
                        <a:pt x="0" y="270"/>
                      </a:lnTo>
                      <a:lnTo>
                        <a:pt x="21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8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166" name="Freeform 105"/>
                <p:cNvSpPr/>
                <p:nvPr/>
              </p:nvSpPr>
              <p:spPr bwMode="auto">
                <a:xfrm>
                  <a:off x="3107" y="2712"/>
                  <a:ext cx="53" cy="33"/>
                </a:xfrm>
                <a:custGeom>
                  <a:avLst/>
                  <a:gdLst>
                    <a:gd name="T0" fmla="*/ 0 w 479"/>
                    <a:gd name="T1" fmla="*/ 0 h 270"/>
                    <a:gd name="T2" fmla="*/ 0 w 479"/>
                    <a:gd name="T3" fmla="*/ 0 h 270"/>
                    <a:gd name="T4" fmla="*/ 0 w 479"/>
                    <a:gd name="T5" fmla="*/ 0 h 270"/>
                    <a:gd name="T6" fmla="*/ 0 w 479"/>
                    <a:gd name="T7" fmla="*/ 0 h 270"/>
                    <a:gd name="T8" fmla="*/ 0 w 479"/>
                    <a:gd name="T9" fmla="*/ 0 h 2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79"/>
                    <a:gd name="T16" fmla="*/ 0 h 270"/>
                    <a:gd name="T17" fmla="*/ 479 w 479"/>
                    <a:gd name="T18" fmla="*/ 270 h 2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79" h="270">
                      <a:moveTo>
                        <a:pt x="0" y="0"/>
                      </a:moveTo>
                      <a:lnTo>
                        <a:pt x="282" y="0"/>
                      </a:lnTo>
                      <a:lnTo>
                        <a:pt x="479" y="270"/>
                      </a:lnTo>
                      <a:lnTo>
                        <a:pt x="89" y="27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8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156" name="Group 106"/>
              <p:cNvGrpSpPr/>
              <p:nvPr/>
            </p:nvGrpSpPr>
            <p:grpSpPr bwMode="auto">
              <a:xfrm>
                <a:off x="2065" y="2053"/>
                <a:ext cx="206" cy="140"/>
                <a:chOff x="2954" y="2489"/>
                <a:chExt cx="178" cy="164"/>
              </a:xfrm>
            </p:grpSpPr>
            <p:sp>
              <p:nvSpPr>
                <p:cNvPr id="157" name="Rectangle 107"/>
                <p:cNvSpPr>
                  <a:spLocks noChangeArrowheads="1"/>
                </p:cNvSpPr>
                <p:nvPr/>
              </p:nvSpPr>
              <p:spPr bwMode="auto">
                <a:xfrm>
                  <a:off x="2954" y="2489"/>
                  <a:ext cx="178" cy="164"/>
                </a:xfrm>
                <a:prstGeom prst="rect">
                  <a:avLst/>
                </a:prstGeom>
                <a:solidFill>
                  <a:srgbClr val="FFFFFF"/>
                </a:solidFill>
                <a:ln w="1588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158" name="Rectangle 108"/>
                <p:cNvSpPr>
                  <a:spLocks noChangeArrowheads="1"/>
                </p:cNvSpPr>
                <p:nvPr/>
              </p:nvSpPr>
              <p:spPr bwMode="auto">
                <a:xfrm>
                  <a:off x="2966" y="2502"/>
                  <a:ext cx="155" cy="140"/>
                </a:xfrm>
                <a:prstGeom prst="rect">
                  <a:avLst/>
                </a:prstGeom>
                <a:solidFill>
                  <a:srgbClr val="1050FF"/>
                </a:solidFill>
                <a:ln w="1588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159" name="Rectangle 109"/>
                <p:cNvSpPr>
                  <a:spLocks noChangeArrowheads="1"/>
                </p:cNvSpPr>
                <p:nvPr/>
              </p:nvSpPr>
              <p:spPr bwMode="auto">
                <a:xfrm>
                  <a:off x="3097" y="2502"/>
                  <a:ext cx="23" cy="140"/>
                </a:xfrm>
                <a:prstGeom prst="rect">
                  <a:avLst/>
                </a:prstGeom>
                <a:solidFill>
                  <a:srgbClr val="FFFFFF"/>
                </a:solidFill>
                <a:ln w="1588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160" name="Rectangle 110"/>
                <p:cNvSpPr>
                  <a:spLocks noChangeArrowheads="1"/>
                </p:cNvSpPr>
                <p:nvPr/>
              </p:nvSpPr>
              <p:spPr bwMode="auto">
                <a:xfrm>
                  <a:off x="3102" y="2509"/>
                  <a:ext cx="12" cy="12"/>
                </a:xfrm>
                <a:prstGeom prst="rect">
                  <a:avLst/>
                </a:prstGeom>
                <a:solidFill>
                  <a:srgbClr val="FFFFFF"/>
                </a:solidFill>
                <a:ln w="1588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161" name="Oval 111"/>
                <p:cNvSpPr>
                  <a:spLocks noChangeArrowheads="1"/>
                </p:cNvSpPr>
                <p:nvPr/>
              </p:nvSpPr>
              <p:spPr bwMode="auto">
                <a:xfrm>
                  <a:off x="3109" y="2569"/>
                  <a:ext cx="10" cy="11"/>
                </a:xfrm>
                <a:prstGeom prst="ellipse">
                  <a:avLst/>
                </a:prstGeom>
                <a:solidFill>
                  <a:srgbClr val="FFFFFF"/>
                </a:solidFill>
                <a:ln w="1588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162" name="Oval 112"/>
                <p:cNvSpPr>
                  <a:spLocks noChangeArrowheads="1"/>
                </p:cNvSpPr>
                <p:nvPr/>
              </p:nvSpPr>
              <p:spPr bwMode="auto">
                <a:xfrm>
                  <a:off x="3103" y="2594"/>
                  <a:ext cx="10" cy="11"/>
                </a:xfrm>
                <a:prstGeom prst="ellipse">
                  <a:avLst/>
                </a:prstGeom>
                <a:solidFill>
                  <a:srgbClr val="FFFFFF"/>
                </a:solidFill>
                <a:ln w="1588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163" name="Oval 113"/>
                <p:cNvSpPr>
                  <a:spLocks noChangeArrowheads="1"/>
                </p:cNvSpPr>
                <p:nvPr/>
              </p:nvSpPr>
              <p:spPr bwMode="auto">
                <a:xfrm>
                  <a:off x="3103" y="2618"/>
                  <a:ext cx="10" cy="11"/>
                </a:xfrm>
                <a:prstGeom prst="ellipse">
                  <a:avLst/>
                </a:prstGeom>
                <a:solidFill>
                  <a:srgbClr val="FFFFFF"/>
                </a:solidFill>
                <a:ln w="1588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</p:grpSp>
        </p:grpSp>
        <p:sp>
          <p:nvSpPr>
            <p:cNvPr id="151" name="TextBox 271"/>
            <p:cNvSpPr txBox="1"/>
            <p:nvPr/>
          </p:nvSpPr>
          <p:spPr bwMode="auto">
            <a:xfrm>
              <a:off x="1690395" y="1196776"/>
              <a:ext cx="733724" cy="24622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000" b="1" dirty="0" smtClean="0">
                  <a:latin typeface="+mn-ea"/>
                </a:rPr>
                <a:t>LIMS</a:t>
              </a:r>
              <a:endParaRPr lang="ko-KR" altLang="en-US" sz="1000" b="1" dirty="0">
                <a:latin typeface="+mn-ea"/>
                <a:ea typeface="+mn-ea"/>
              </a:endParaRPr>
            </a:p>
          </p:txBody>
        </p:sp>
        <p:sp>
          <p:nvSpPr>
            <p:cNvPr id="152" name="직사각형 151"/>
            <p:cNvSpPr>
              <a:spLocks noChangeArrowheads="1"/>
            </p:cNvSpPr>
            <p:nvPr/>
          </p:nvSpPr>
          <p:spPr bwMode="auto">
            <a:xfrm>
              <a:off x="1689281" y="1193462"/>
              <a:ext cx="735952" cy="792087"/>
            </a:xfrm>
            <a:prstGeom prst="rect">
              <a:avLst/>
            </a:prstGeom>
            <a:noFill/>
            <a:ln w="12700">
              <a:solidFill>
                <a:srgbClr val="0070C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>
                <a:latin typeface="+mn-ea"/>
                <a:ea typeface="+mn-ea"/>
              </a:endParaRPr>
            </a:p>
          </p:txBody>
        </p:sp>
      </p:grpSp>
      <p:sp>
        <p:nvSpPr>
          <p:cNvPr id="169" name="TextBox 271"/>
          <p:cNvSpPr txBox="1"/>
          <p:nvPr/>
        </p:nvSpPr>
        <p:spPr bwMode="auto">
          <a:xfrm>
            <a:off x="6704453" y="1844824"/>
            <a:ext cx="1488907" cy="19442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000" b="1" dirty="0">
                <a:solidFill>
                  <a:srgbClr val="FFC000"/>
                </a:solidFill>
                <a:latin typeface="+mn-ea"/>
              </a:rPr>
              <a:t>STEP 1.</a:t>
            </a:r>
          </a:p>
          <a:p>
            <a:pPr>
              <a:defRPr/>
            </a:pP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협업로봇에</a:t>
            </a: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공병 투입 </a:t>
            </a: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Job</a:t>
            </a: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을 지령한다</a:t>
            </a: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.</a:t>
            </a:r>
            <a:endParaRPr lang="en-US" altLang="ko-KR" sz="10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endParaRPr lang="en-US" altLang="ko-KR" sz="10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CMD: </a:t>
            </a: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Job Order Send</a:t>
            </a: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 </a:t>
            </a:r>
            <a:endParaRPr lang="ko-KR" altLang="en-US" sz="10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endParaRPr lang="en-US" altLang="ko-KR" sz="1000" b="1" dirty="0" smtClean="0">
              <a:solidFill>
                <a:srgbClr val="FFC000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 smtClean="0">
                <a:solidFill>
                  <a:srgbClr val="FFC000"/>
                </a:solidFill>
                <a:latin typeface="+mn-ea"/>
              </a:rPr>
              <a:t>STEP 2.</a:t>
            </a:r>
          </a:p>
          <a:p>
            <a:pPr>
              <a:defRPr/>
            </a:pP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Job </a:t>
            </a: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지령에 대한 응답</a:t>
            </a:r>
            <a:endParaRPr lang="en-US" altLang="ko-KR" sz="1000" b="1" dirty="0" smtClean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endParaRPr lang="en-US" altLang="ko-KR" sz="1000" b="1" dirty="0" smtClean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CMD: Job Order Request</a:t>
            </a:r>
            <a:endParaRPr lang="en-US" altLang="ko-KR" sz="10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72" name="TextBox 271"/>
          <p:cNvSpPr txBox="1"/>
          <p:nvPr/>
        </p:nvSpPr>
        <p:spPr bwMode="auto">
          <a:xfrm>
            <a:off x="56456" y="1988841"/>
            <a:ext cx="1488907" cy="43204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000" b="1" dirty="0" smtClean="0">
                <a:solidFill>
                  <a:srgbClr val="FFC000"/>
                </a:solidFill>
                <a:latin typeface="+mn-ea"/>
              </a:rPr>
              <a:t>STEP 3.</a:t>
            </a:r>
          </a:p>
          <a:p>
            <a:pPr>
              <a:defRPr/>
            </a:pPr>
            <a:r>
              <a:rPr lang="ko-KR" altLang="en-US" sz="1000" b="1" dirty="0" err="1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반출입기에</a:t>
            </a: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0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공병 투입 </a:t>
            </a:r>
            <a:r>
              <a:rPr lang="en-US" altLang="ko-KR" sz="10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Job</a:t>
            </a:r>
            <a:r>
              <a:rPr lang="ko-KR" altLang="en-US" sz="10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을 지령한다</a:t>
            </a: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.</a:t>
            </a:r>
            <a:endParaRPr lang="en-US" altLang="ko-KR" sz="10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CMD: Job Order Send</a:t>
            </a:r>
            <a:r>
              <a:rPr lang="ko-KR" altLang="en-US" sz="10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 </a:t>
            </a:r>
          </a:p>
          <a:p>
            <a:pPr>
              <a:defRPr/>
            </a:pPr>
            <a:endParaRPr lang="en-US" altLang="ko-KR" sz="10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>
                <a:solidFill>
                  <a:srgbClr val="FFC000"/>
                </a:solidFill>
                <a:latin typeface="+mn-ea"/>
              </a:rPr>
              <a:t>STEP </a:t>
            </a:r>
            <a:r>
              <a:rPr lang="en-US" altLang="ko-KR" sz="1000" b="1" dirty="0" smtClean="0">
                <a:solidFill>
                  <a:srgbClr val="FFC000"/>
                </a:solidFill>
                <a:latin typeface="+mn-ea"/>
              </a:rPr>
              <a:t>4.</a:t>
            </a:r>
            <a:endParaRPr lang="en-US" altLang="ko-KR" sz="1000" b="1" dirty="0">
              <a:solidFill>
                <a:srgbClr val="FFC000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Job </a:t>
            </a:r>
            <a:r>
              <a:rPr lang="ko-KR" altLang="en-US" sz="10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지령에 대한 </a:t>
            </a: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응답</a:t>
            </a:r>
            <a:endParaRPr lang="en-US" altLang="ko-KR" sz="10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CMD: Job Order </a:t>
            </a: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Request</a:t>
            </a:r>
          </a:p>
          <a:p>
            <a:pPr>
              <a:defRPr/>
            </a:pPr>
            <a:endParaRPr lang="en-US" altLang="ko-KR" sz="10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>
                <a:solidFill>
                  <a:srgbClr val="FFC000"/>
                </a:solidFill>
                <a:latin typeface="+mn-ea"/>
              </a:rPr>
              <a:t>STEP </a:t>
            </a:r>
            <a:r>
              <a:rPr lang="en-US" altLang="ko-KR" sz="1000" b="1" dirty="0" smtClean="0">
                <a:solidFill>
                  <a:srgbClr val="FFC000"/>
                </a:solidFill>
                <a:latin typeface="+mn-ea"/>
              </a:rPr>
              <a:t>5.</a:t>
            </a:r>
            <a:endParaRPr lang="en-US" altLang="ko-KR" sz="1000" b="1" dirty="0">
              <a:solidFill>
                <a:srgbClr val="FFC000"/>
              </a:solidFill>
              <a:latin typeface="+mn-ea"/>
            </a:endParaRPr>
          </a:p>
          <a:p>
            <a:pPr>
              <a:defRPr/>
            </a:pPr>
            <a:r>
              <a:rPr lang="ko-KR" altLang="en-US" sz="1000" b="1" dirty="0" err="1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반출입기에서</a:t>
            </a: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 공병투입을 요청한다</a:t>
            </a: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. / </a:t>
            </a: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진행확인이 되지 않는 경우 대기한다</a:t>
            </a: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..</a:t>
            </a:r>
          </a:p>
          <a:p>
            <a:pPr>
              <a:defRPr/>
            </a:pP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CMD: Load Request</a:t>
            </a:r>
          </a:p>
          <a:p>
            <a:pPr>
              <a:defRPr/>
            </a:pPr>
            <a:endParaRPr lang="en-US" altLang="ko-KR" sz="1000" b="1" dirty="0" smtClean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 smtClean="0">
                <a:solidFill>
                  <a:srgbClr val="FFC000"/>
                </a:solidFill>
                <a:latin typeface="+mn-ea"/>
              </a:rPr>
              <a:t>STEP 14.</a:t>
            </a:r>
            <a:endParaRPr lang="en-US" altLang="ko-KR" sz="1000" b="1" dirty="0">
              <a:solidFill>
                <a:srgbClr val="FFC000"/>
              </a:solidFill>
              <a:latin typeface="+mn-ea"/>
            </a:endParaRPr>
          </a:p>
          <a:p>
            <a:pPr>
              <a:defRPr/>
            </a:pP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공병이송완료를 지령</a:t>
            </a:r>
            <a:endParaRPr lang="en-US" altLang="ko-KR" sz="1000" b="1" dirty="0" smtClean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CMD : Transfer Comp Send</a:t>
            </a:r>
          </a:p>
          <a:p>
            <a:pPr>
              <a:defRPr/>
            </a:pPr>
            <a:endParaRPr lang="en-US" altLang="ko-KR" sz="1000" b="1" dirty="0" smtClean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>
                <a:solidFill>
                  <a:srgbClr val="FFC000"/>
                </a:solidFill>
                <a:latin typeface="+mn-ea"/>
              </a:rPr>
              <a:t>STEP </a:t>
            </a:r>
            <a:r>
              <a:rPr lang="en-US" altLang="ko-KR" sz="1000" b="1" dirty="0" smtClean="0">
                <a:solidFill>
                  <a:srgbClr val="FFC000"/>
                </a:solidFill>
                <a:latin typeface="+mn-ea"/>
              </a:rPr>
              <a:t>15.</a:t>
            </a:r>
            <a:endParaRPr lang="en-US" altLang="ko-KR" sz="1000" b="1" dirty="0">
              <a:solidFill>
                <a:srgbClr val="FFC000"/>
              </a:solidFill>
              <a:latin typeface="+mn-ea"/>
            </a:endParaRPr>
          </a:p>
          <a:p>
            <a:pPr>
              <a:defRPr/>
            </a:pP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완료에 대한 응답</a:t>
            </a:r>
            <a:endParaRPr lang="en-US" altLang="ko-KR" sz="1000" b="1" dirty="0" smtClean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CMD: </a:t>
            </a:r>
            <a:r>
              <a:rPr lang="en-US" altLang="ko-KR" sz="10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Transfer </a:t>
            </a: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Comp Request</a:t>
            </a:r>
            <a:endParaRPr lang="en-US" altLang="ko-KR" sz="10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74" name="TextBox 271"/>
          <p:cNvSpPr txBox="1"/>
          <p:nvPr/>
        </p:nvSpPr>
        <p:spPr bwMode="auto">
          <a:xfrm>
            <a:off x="1591885" y="3789042"/>
            <a:ext cx="1416899" cy="29523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000" b="1" dirty="0" err="1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반출입기</a:t>
            </a: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 시나리오</a:t>
            </a:r>
            <a:endParaRPr lang="en-US" altLang="ko-KR" sz="1000" b="1" dirty="0" smtClean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 smtClean="0">
                <a:solidFill>
                  <a:srgbClr val="FFC000"/>
                </a:solidFill>
                <a:latin typeface="+mn-ea"/>
              </a:rPr>
              <a:t>Step 9.</a:t>
            </a:r>
          </a:p>
          <a:p>
            <a:pPr>
              <a:defRPr/>
            </a:pPr>
            <a:r>
              <a:rPr lang="ko-KR" altLang="en-US" sz="1000" b="1" dirty="0" err="1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반출입기에</a:t>
            </a: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 공병투입을 준비시킨다</a:t>
            </a: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defRPr/>
            </a:pP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CMD: Unload Ready Send</a:t>
            </a:r>
          </a:p>
          <a:p>
            <a:pPr>
              <a:defRPr/>
            </a:pPr>
            <a:endParaRPr lang="en-US" altLang="ko-KR" sz="1000" b="1" dirty="0" smtClean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 smtClean="0">
                <a:solidFill>
                  <a:srgbClr val="FFC000"/>
                </a:solidFill>
                <a:latin typeface="+mn-ea"/>
              </a:rPr>
              <a:t>Step 10.</a:t>
            </a:r>
          </a:p>
          <a:p>
            <a:pPr>
              <a:defRPr/>
            </a:pP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Empty Bottle Port</a:t>
            </a: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를 </a:t>
            </a: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Open</a:t>
            </a: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하고 완료를 보고한다</a:t>
            </a:r>
            <a:endParaRPr lang="en-US" altLang="ko-KR" sz="1000" b="1" dirty="0" smtClean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CMD: Unload Ready Comp Request</a:t>
            </a:r>
          </a:p>
          <a:p>
            <a:pPr>
              <a:defRPr/>
            </a:pPr>
            <a:endParaRPr lang="en-US" altLang="ko-KR" sz="10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>
                <a:solidFill>
                  <a:srgbClr val="FFC000"/>
                </a:solidFill>
                <a:latin typeface="+mn-ea"/>
              </a:rPr>
              <a:t>Step </a:t>
            </a:r>
            <a:r>
              <a:rPr lang="en-US" altLang="ko-KR" sz="1000" b="1" dirty="0" smtClean="0">
                <a:solidFill>
                  <a:srgbClr val="FFC000"/>
                </a:solidFill>
                <a:latin typeface="+mn-ea"/>
              </a:rPr>
              <a:t>16.</a:t>
            </a:r>
          </a:p>
          <a:p>
            <a:pPr>
              <a:defRPr/>
            </a:pP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Port</a:t>
            </a: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를 닫고 </a:t>
            </a: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Load</a:t>
            </a: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완료를 보고한다</a:t>
            </a: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defRPr/>
            </a:pP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CMD: loading</a:t>
            </a: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Comp Request</a:t>
            </a:r>
            <a:endParaRPr lang="en-US" altLang="ko-KR" sz="10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75" name="TextBox 271"/>
          <p:cNvSpPr txBox="1"/>
          <p:nvPr/>
        </p:nvSpPr>
        <p:spPr bwMode="auto">
          <a:xfrm>
            <a:off x="8288629" y="1844824"/>
            <a:ext cx="1488907" cy="460851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협업로봇 시나리오</a:t>
            </a:r>
            <a:endParaRPr lang="en-US" altLang="ko-KR" sz="1000" b="1" dirty="0" smtClean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 smtClean="0">
                <a:solidFill>
                  <a:srgbClr val="FFC000"/>
                </a:solidFill>
                <a:latin typeface="+mn-ea"/>
              </a:rPr>
              <a:t>Step 6.</a:t>
            </a:r>
          </a:p>
          <a:p>
            <a:pPr>
              <a:defRPr/>
            </a:pP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협업로봇을 </a:t>
            </a:r>
            <a:r>
              <a:rPr lang="ko-KR" altLang="en-US" sz="1000" b="1" dirty="0" err="1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반출입기로</a:t>
            </a: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 이동시</a:t>
            </a:r>
            <a:r>
              <a:rPr lang="ko-KR" altLang="en-US" sz="10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킨</a:t>
            </a: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다</a:t>
            </a: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defRPr/>
            </a:pP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CMD: Move To Send</a:t>
            </a:r>
          </a:p>
          <a:p>
            <a:pPr>
              <a:defRPr/>
            </a:pPr>
            <a:endParaRPr lang="en-US" altLang="ko-KR" sz="1000" b="1" dirty="0" smtClean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 smtClean="0">
                <a:solidFill>
                  <a:srgbClr val="FFC000"/>
                </a:solidFill>
                <a:latin typeface="+mn-ea"/>
              </a:rPr>
              <a:t>Step 7.</a:t>
            </a:r>
            <a:endParaRPr lang="en-US" altLang="ko-KR" sz="1000" b="1" dirty="0">
              <a:solidFill>
                <a:srgbClr val="FFC000"/>
              </a:solidFill>
              <a:latin typeface="+mn-ea"/>
            </a:endParaRPr>
          </a:p>
          <a:p>
            <a:pPr>
              <a:defRPr/>
            </a:pP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협업로봇의</a:t>
            </a: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이동 보고</a:t>
            </a:r>
            <a:endParaRPr lang="en-US" altLang="ko-KR" sz="10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CMD</a:t>
            </a:r>
            <a:r>
              <a:rPr lang="en-US" altLang="ko-KR" sz="10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: Move To </a:t>
            </a: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Send</a:t>
            </a:r>
          </a:p>
          <a:p>
            <a:pPr>
              <a:defRPr/>
            </a:pPr>
            <a:endParaRPr lang="en-US" altLang="ko-KR" sz="10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 smtClean="0">
                <a:solidFill>
                  <a:srgbClr val="FFC000"/>
                </a:solidFill>
                <a:latin typeface="+mn-ea"/>
              </a:rPr>
              <a:t>Step 8.</a:t>
            </a:r>
            <a:endParaRPr lang="en-US" altLang="ko-KR" sz="1000" b="1" dirty="0">
              <a:solidFill>
                <a:srgbClr val="FFC000"/>
              </a:solidFill>
              <a:latin typeface="+mn-ea"/>
            </a:endParaRPr>
          </a:p>
          <a:p>
            <a:pPr>
              <a:defRPr/>
            </a:pP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협업로봇이 </a:t>
            </a:r>
            <a:r>
              <a:rPr lang="ko-KR" altLang="en-US" sz="1000" b="1" dirty="0" err="1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이동완료되었음을</a:t>
            </a: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 보고</a:t>
            </a:r>
            <a:endParaRPr lang="en-US" altLang="ko-KR" sz="1000" b="1" dirty="0" smtClean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CMD: Load Ready Comp Request</a:t>
            </a:r>
          </a:p>
          <a:p>
            <a:pPr>
              <a:defRPr/>
            </a:pPr>
            <a:endParaRPr lang="en-US" altLang="ko-KR" sz="10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>
                <a:solidFill>
                  <a:srgbClr val="FFC000"/>
                </a:solidFill>
                <a:latin typeface="+mn-ea"/>
              </a:rPr>
              <a:t>Step </a:t>
            </a:r>
            <a:r>
              <a:rPr lang="en-US" altLang="ko-KR" sz="1000" b="1" dirty="0" smtClean="0">
                <a:solidFill>
                  <a:srgbClr val="FFC000"/>
                </a:solidFill>
                <a:latin typeface="+mn-ea"/>
              </a:rPr>
              <a:t>11.</a:t>
            </a:r>
            <a:endParaRPr lang="en-US" altLang="ko-KR" sz="1000" b="1" dirty="0">
              <a:solidFill>
                <a:srgbClr val="FFC000"/>
              </a:solidFill>
              <a:latin typeface="+mn-ea"/>
            </a:endParaRPr>
          </a:p>
          <a:p>
            <a:pPr>
              <a:defRPr/>
            </a:pP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공병 배출을 실행한다</a:t>
            </a: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defRPr/>
            </a:pP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CMD: Transfer Run Send</a:t>
            </a:r>
          </a:p>
          <a:p>
            <a:pPr>
              <a:defRPr/>
            </a:pPr>
            <a:endParaRPr lang="en-US" altLang="ko-KR" sz="10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>
                <a:solidFill>
                  <a:srgbClr val="FFC000"/>
                </a:solidFill>
                <a:latin typeface="+mn-ea"/>
              </a:rPr>
              <a:t>Step </a:t>
            </a:r>
            <a:r>
              <a:rPr lang="en-US" altLang="ko-KR" sz="1000" b="1" dirty="0" smtClean="0">
                <a:solidFill>
                  <a:srgbClr val="FFC000"/>
                </a:solidFill>
                <a:latin typeface="+mn-ea"/>
              </a:rPr>
              <a:t>12.</a:t>
            </a:r>
            <a:endParaRPr lang="en-US" altLang="ko-KR" sz="1000" b="1" dirty="0">
              <a:solidFill>
                <a:srgbClr val="FFC000"/>
              </a:solidFill>
              <a:latin typeface="+mn-ea"/>
            </a:endParaRPr>
          </a:p>
          <a:p>
            <a:pPr>
              <a:defRPr/>
            </a:pPr>
            <a:r>
              <a:rPr lang="ko-KR" altLang="en-US" sz="1000" b="1" dirty="0" err="1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반출입기로</a:t>
            </a: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000" b="1" dirty="0" err="1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공병이송후</a:t>
            </a: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 완료를 보고한다</a:t>
            </a: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defRPr/>
            </a:pP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CMD : </a:t>
            </a:r>
            <a:r>
              <a:rPr lang="en-US" altLang="ko-KR" sz="10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Transfer </a:t>
            </a: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Comp Send</a:t>
            </a:r>
          </a:p>
          <a:p>
            <a:pPr>
              <a:defRPr/>
            </a:pPr>
            <a:endParaRPr lang="en-US" altLang="ko-KR" sz="10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 smtClean="0">
                <a:solidFill>
                  <a:srgbClr val="FFC000"/>
                </a:solidFill>
                <a:latin typeface="+mn-ea"/>
              </a:rPr>
              <a:t>Step 13.</a:t>
            </a:r>
          </a:p>
          <a:p>
            <a:pPr>
              <a:defRPr/>
            </a:pP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이송할 공병이 남은 경우 </a:t>
            </a: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Step 8.</a:t>
            </a: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로 이동</a:t>
            </a:r>
            <a:endParaRPr lang="en-US" altLang="ko-KR" sz="10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3008784" y="3591203"/>
            <a:ext cx="3528392" cy="2910517"/>
            <a:chOff x="4304928" y="806515"/>
            <a:chExt cx="3528392" cy="2910517"/>
          </a:xfrm>
        </p:grpSpPr>
        <p:grpSp>
          <p:nvGrpSpPr>
            <p:cNvPr id="48" name="그룹 47"/>
            <p:cNvGrpSpPr/>
            <p:nvPr/>
          </p:nvGrpSpPr>
          <p:grpSpPr>
            <a:xfrm>
              <a:off x="4304928" y="1124744"/>
              <a:ext cx="3240360" cy="2483733"/>
              <a:chOff x="2288704" y="2564904"/>
              <a:chExt cx="3240360" cy="2483733"/>
            </a:xfrm>
          </p:grpSpPr>
          <p:pic>
            <p:nvPicPr>
              <p:cNvPr id="57" name="Picture 2" descr="C:\Users\UbiSam_Park\Desktop\Work\1.Project\4.삼익THK\2.무인화\2.문서\1.시나리오 작업폴더\반출입기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8704" y="2564904"/>
                <a:ext cx="3240360" cy="24837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8" name="TextBox 271"/>
              <p:cNvSpPr txBox="1"/>
              <p:nvPr/>
            </p:nvSpPr>
            <p:spPr bwMode="auto">
              <a:xfrm>
                <a:off x="2349788" y="4653136"/>
                <a:ext cx="849968" cy="200055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square" anchor="ctr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ko-KR" altLang="en-US" sz="700" b="1" dirty="0" smtClean="0">
                    <a:solidFill>
                      <a:schemeClr val="bg1"/>
                    </a:solidFill>
                    <a:latin typeface="+mn-ea"/>
                  </a:rPr>
                  <a:t>공병 배출 포트</a:t>
                </a:r>
                <a:endParaRPr lang="ko-KR" altLang="en-US" sz="7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59" name="TextBox 271"/>
              <p:cNvSpPr txBox="1"/>
              <p:nvPr/>
            </p:nvSpPr>
            <p:spPr bwMode="auto">
              <a:xfrm>
                <a:off x="2349788" y="2924944"/>
                <a:ext cx="849968" cy="200055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square" anchor="ctr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ko-KR" altLang="en-US" sz="700" b="1" dirty="0" smtClean="0">
                    <a:solidFill>
                      <a:schemeClr val="bg1"/>
                    </a:solidFill>
                    <a:latin typeface="+mn-ea"/>
                  </a:rPr>
                  <a:t>시료 투입 포트</a:t>
                </a:r>
                <a:endParaRPr lang="ko-KR" altLang="en-US" sz="7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60" name="TextBox 271"/>
              <p:cNvSpPr txBox="1"/>
              <p:nvPr/>
            </p:nvSpPr>
            <p:spPr bwMode="auto">
              <a:xfrm>
                <a:off x="4463072" y="4093041"/>
                <a:ext cx="849968" cy="200055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anchor="ctr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ko-KR" altLang="en-US" sz="700" b="1" dirty="0" smtClean="0">
                    <a:solidFill>
                      <a:srgbClr val="C00000"/>
                    </a:solidFill>
                    <a:latin typeface="+mn-ea"/>
                  </a:rPr>
                  <a:t>공병 투입 포트</a:t>
                </a:r>
                <a:endParaRPr lang="ko-KR" altLang="en-US" sz="700" b="1" dirty="0">
                  <a:solidFill>
                    <a:srgbClr val="C00000"/>
                  </a:solidFill>
                  <a:latin typeface="+mn-ea"/>
                </a:endParaRPr>
              </a:p>
            </p:txBody>
          </p:sp>
          <p:sp>
            <p:nvSpPr>
              <p:cNvPr id="61" name="TextBox 271"/>
              <p:cNvSpPr txBox="1"/>
              <p:nvPr/>
            </p:nvSpPr>
            <p:spPr bwMode="auto">
              <a:xfrm>
                <a:off x="4463072" y="3300953"/>
                <a:ext cx="849968" cy="200055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anchor="ctr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ko-KR" altLang="en-US" sz="700" b="1" dirty="0" smtClean="0">
                    <a:solidFill>
                      <a:srgbClr val="C00000"/>
                    </a:solidFill>
                    <a:latin typeface="+mn-ea"/>
                  </a:rPr>
                  <a:t>시료 배출 포트</a:t>
                </a:r>
                <a:endParaRPr lang="ko-KR" altLang="en-US" sz="700" b="1" dirty="0">
                  <a:solidFill>
                    <a:srgbClr val="C00000"/>
                  </a:solidFill>
                  <a:latin typeface="+mn-ea"/>
                </a:endParaRPr>
              </a:p>
            </p:txBody>
          </p:sp>
        </p:grpSp>
        <p:cxnSp>
          <p:nvCxnSpPr>
            <p:cNvPr id="49" name="꺾인 연결선 48"/>
            <p:cNvCxnSpPr>
              <a:endCxn id="53" idx="2"/>
            </p:cNvCxnSpPr>
            <p:nvPr/>
          </p:nvCxnSpPr>
          <p:spPr>
            <a:xfrm flipV="1">
              <a:off x="6201901" y="2773216"/>
              <a:ext cx="1343387" cy="236982"/>
            </a:xfrm>
            <a:prstGeom prst="bentConnector3">
              <a:avLst>
                <a:gd name="adj1" fmla="val 89422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/>
            <p:nvPr/>
          </p:nvCxnSpPr>
          <p:spPr>
            <a:xfrm rot="10800000" flipV="1">
              <a:off x="6212949" y="3016295"/>
              <a:ext cx="0" cy="24396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 rot="10800000" flipV="1">
              <a:off x="7003132" y="3010198"/>
              <a:ext cx="0" cy="24396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/>
            <p:nvPr/>
          </p:nvCxnSpPr>
          <p:spPr>
            <a:xfrm rot="10800000" flipV="1">
              <a:off x="6609184" y="3016295"/>
              <a:ext cx="0" cy="24396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원통 52"/>
            <p:cNvSpPr/>
            <p:nvPr/>
          </p:nvSpPr>
          <p:spPr>
            <a:xfrm>
              <a:off x="7545288" y="2561530"/>
              <a:ext cx="288032" cy="423372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공병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직선 연결선 53"/>
            <p:cNvCxnSpPr/>
            <p:nvPr/>
          </p:nvCxnSpPr>
          <p:spPr>
            <a:xfrm>
              <a:off x="6105128" y="908720"/>
              <a:ext cx="0" cy="2808312"/>
            </a:xfrm>
            <a:prstGeom prst="line">
              <a:avLst/>
            </a:prstGeom>
            <a:ln w="38100">
              <a:solidFill>
                <a:srgbClr val="00206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271"/>
            <p:cNvSpPr txBox="1"/>
            <p:nvPr/>
          </p:nvSpPr>
          <p:spPr bwMode="auto">
            <a:xfrm>
              <a:off x="6224760" y="806515"/>
              <a:ext cx="733724" cy="246221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1000" b="1" dirty="0" smtClean="0">
                  <a:solidFill>
                    <a:srgbClr val="C00000"/>
                  </a:solidFill>
                  <a:latin typeface="+mn-ea"/>
                </a:rPr>
                <a:t>무인지역</a:t>
              </a:r>
              <a:endParaRPr lang="ko-KR" altLang="en-US" sz="1000" b="1" dirty="0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56" name="TextBox 271"/>
            <p:cNvSpPr txBox="1"/>
            <p:nvPr/>
          </p:nvSpPr>
          <p:spPr bwMode="auto">
            <a:xfrm>
              <a:off x="5241032" y="806515"/>
              <a:ext cx="733724" cy="246221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+mn-ea"/>
                </a:rPr>
                <a:t>유</a:t>
              </a:r>
              <a:r>
                <a:rPr lang="ko-KR" altLang="en-US" sz="1000" b="1" dirty="0">
                  <a:solidFill>
                    <a:schemeClr val="bg1"/>
                  </a:solidFill>
                  <a:latin typeface="+mn-ea"/>
                </a:rPr>
                <a:t>인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+mn-ea"/>
                </a:rPr>
                <a:t>지역</a:t>
              </a:r>
              <a:endParaRPr lang="ko-KR" altLang="en-US" sz="10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pic>
        <p:nvPicPr>
          <p:cNvPr id="62" name="Picture 2" descr="C:\Users\UbiSam_Park\Desktop\Work\1.Project\4.삼익THK\2.무인화\2.문서\1.시나리오 작업폴더\로봇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548480" y="5172138"/>
            <a:ext cx="1484427" cy="930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꺾인 연결선 9"/>
          <p:cNvCxnSpPr>
            <a:stCxn id="62" idx="1"/>
            <a:endCxn id="53" idx="3"/>
          </p:cNvCxnSpPr>
          <p:nvPr/>
        </p:nvCxnSpPr>
        <p:spPr>
          <a:xfrm rot="5400000" flipH="1">
            <a:off x="6536803" y="5625947"/>
            <a:ext cx="610247" cy="897534"/>
          </a:xfrm>
          <a:prstGeom prst="bentConnector3">
            <a:avLst>
              <a:gd name="adj1" fmla="val -10094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152" idx="1"/>
            <a:endCxn id="59" idx="0"/>
          </p:cNvCxnSpPr>
          <p:nvPr/>
        </p:nvCxnSpPr>
        <p:spPr>
          <a:xfrm rot="10800000" flipV="1">
            <a:off x="3494853" y="3032956"/>
            <a:ext cx="735265" cy="1236515"/>
          </a:xfrm>
          <a:prstGeom prst="bentConnector2">
            <a:avLst/>
          </a:prstGeom>
          <a:ln w="19050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/>
          <p:cNvGrpSpPr/>
          <p:nvPr/>
        </p:nvGrpSpPr>
        <p:grpSpPr>
          <a:xfrm>
            <a:off x="4217048" y="980728"/>
            <a:ext cx="735952" cy="792087"/>
            <a:chOff x="2790059" y="1052736"/>
            <a:chExt cx="735952" cy="792087"/>
          </a:xfrm>
        </p:grpSpPr>
        <p:pic>
          <p:nvPicPr>
            <p:cNvPr id="81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9212" y="1292804"/>
              <a:ext cx="357646" cy="529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" name="TextBox 271"/>
            <p:cNvSpPr txBox="1"/>
            <p:nvPr/>
          </p:nvSpPr>
          <p:spPr bwMode="auto">
            <a:xfrm>
              <a:off x="2791173" y="1052736"/>
              <a:ext cx="733724" cy="216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000" b="1" dirty="0">
                  <a:latin typeface="+mn-ea"/>
                  <a:ea typeface="+mn-ea"/>
                </a:rPr>
                <a:t>AIMS</a:t>
              </a:r>
              <a:endParaRPr lang="ko-KR" altLang="en-US" sz="1000" b="1" dirty="0">
                <a:latin typeface="+mn-ea"/>
                <a:ea typeface="+mn-ea"/>
              </a:endParaRPr>
            </a:p>
          </p:txBody>
        </p:sp>
        <p:sp>
          <p:nvSpPr>
            <p:cNvPr id="83" name="직사각형 82"/>
            <p:cNvSpPr>
              <a:spLocks noChangeArrowheads="1"/>
            </p:cNvSpPr>
            <p:nvPr/>
          </p:nvSpPr>
          <p:spPr bwMode="auto">
            <a:xfrm>
              <a:off x="2790059" y="1052736"/>
              <a:ext cx="735952" cy="792087"/>
            </a:xfrm>
            <a:prstGeom prst="rect">
              <a:avLst/>
            </a:prstGeom>
            <a:noFill/>
            <a:ln w="12700">
              <a:solidFill>
                <a:srgbClr val="0070C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>
                <a:latin typeface="+mn-ea"/>
                <a:ea typeface="+mn-ea"/>
              </a:endParaRPr>
            </a:p>
          </p:txBody>
        </p:sp>
      </p:grpSp>
      <p:cxnSp>
        <p:nvCxnSpPr>
          <p:cNvPr id="84" name="꺾인 연결선 83"/>
          <p:cNvCxnSpPr>
            <a:stCxn id="152" idx="0"/>
            <a:endCxn id="83" idx="3"/>
          </p:cNvCxnSpPr>
          <p:nvPr/>
        </p:nvCxnSpPr>
        <p:spPr>
          <a:xfrm rot="5400000" flipH="1" flipV="1">
            <a:off x="4145476" y="1829390"/>
            <a:ext cx="1260141" cy="354907"/>
          </a:xfrm>
          <a:prstGeom prst="bentConnector4">
            <a:avLst>
              <a:gd name="adj1" fmla="val 34286"/>
              <a:gd name="adj2" fmla="val 164411"/>
            </a:avLst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271"/>
          <p:cNvSpPr txBox="1"/>
          <p:nvPr/>
        </p:nvSpPr>
        <p:spPr bwMode="auto">
          <a:xfrm>
            <a:off x="2576736" y="980727"/>
            <a:ext cx="1488907" cy="19442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000" b="1" dirty="0">
                <a:solidFill>
                  <a:srgbClr val="FFC000"/>
                </a:solidFill>
                <a:latin typeface="+mn-ea"/>
              </a:rPr>
              <a:t>STEP </a:t>
            </a:r>
            <a:r>
              <a:rPr lang="en-US" altLang="ko-KR" sz="1000" b="1" dirty="0" smtClean="0">
                <a:solidFill>
                  <a:srgbClr val="FFC000"/>
                </a:solidFill>
                <a:latin typeface="+mn-ea"/>
              </a:rPr>
              <a:t>17.</a:t>
            </a:r>
            <a:endParaRPr lang="en-US" altLang="ko-KR" sz="1000" b="1" dirty="0">
              <a:solidFill>
                <a:srgbClr val="FFC000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Job</a:t>
            </a:r>
            <a:r>
              <a:rPr lang="ko-KR" altLang="en-US" sz="10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정보</a:t>
            </a:r>
            <a:r>
              <a:rPr lang="en-US" altLang="ko-KR" sz="10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0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상태 </a:t>
            </a:r>
            <a:r>
              <a:rPr lang="en-US" altLang="ko-KR" sz="10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DB</a:t>
            </a:r>
            <a:r>
              <a:rPr lang="ko-KR" altLang="en-US" sz="10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를 저장 </a:t>
            </a:r>
            <a:r>
              <a:rPr lang="en-US" altLang="ko-KR" sz="10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AIMS</a:t>
            </a:r>
            <a:r>
              <a:rPr lang="ko-KR" altLang="en-US" sz="10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에 완료보고를 한다</a:t>
            </a:r>
            <a:r>
              <a:rPr lang="en-US" altLang="ko-KR" sz="10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defRPr/>
            </a:pPr>
            <a:r>
              <a:rPr lang="en-US" altLang="ko-KR" sz="10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CMD: Job</a:t>
            </a:r>
            <a:r>
              <a:rPr lang="ko-KR" altLang="en-US" sz="10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10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Comp Send</a:t>
            </a:r>
          </a:p>
          <a:p>
            <a:pPr>
              <a:defRPr/>
            </a:pPr>
            <a:endParaRPr lang="en-US" altLang="ko-KR" sz="10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>
                <a:solidFill>
                  <a:srgbClr val="FFC000"/>
                </a:solidFill>
                <a:latin typeface="+mn-ea"/>
              </a:rPr>
              <a:t>STEP </a:t>
            </a:r>
            <a:r>
              <a:rPr lang="en-US" altLang="ko-KR" sz="1000" b="1" dirty="0" smtClean="0">
                <a:solidFill>
                  <a:srgbClr val="FFC000"/>
                </a:solidFill>
                <a:latin typeface="+mn-ea"/>
              </a:rPr>
              <a:t>18.</a:t>
            </a:r>
            <a:endParaRPr lang="en-US" altLang="ko-KR" sz="1000" b="1" dirty="0">
              <a:solidFill>
                <a:srgbClr val="FFC000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AIMS</a:t>
            </a:r>
            <a:r>
              <a:rPr lang="ko-KR" altLang="en-US" sz="10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의 응답</a:t>
            </a:r>
            <a:endParaRPr lang="en-US" altLang="ko-KR" sz="10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CMD: Job</a:t>
            </a:r>
            <a:r>
              <a:rPr lang="ko-KR" altLang="en-US" sz="10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10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Comp Request</a:t>
            </a:r>
          </a:p>
        </p:txBody>
      </p:sp>
      <p:sp>
        <p:nvSpPr>
          <p:cNvPr id="63" name="제목 9"/>
          <p:cNvSpPr txBox="1"/>
          <p:nvPr/>
        </p:nvSpPr>
        <p:spPr>
          <a:xfrm>
            <a:off x="272480" y="202630"/>
            <a:ext cx="9074150" cy="49006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  <a:sym typeface="+mn-ea"/>
              </a:rPr>
              <a:t>1</a:t>
            </a:r>
            <a:r>
              <a:rPr lang="en-US" altLang="ko-KR" sz="20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  <a:sym typeface="+mn-ea"/>
              </a:rPr>
              <a:t>. </a:t>
            </a: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운영 시나리오 </a:t>
            </a:r>
            <a:r>
              <a:rPr lang="en-US" altLang="ko-KR" sz="20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(</a:t>
            </a:r>
            <a:r>
              <a:rPr lang="ko-KR" altLang="en-US" sz="20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세부</a:t>
            </a:r>
            <a:r>
              <a:rPr lang="en-US" altLang="ko-KR" sz="20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)</a:t>
            </a:r>
            <a:endParaRPr lang="ko-KR" altLang="en-US" sz="20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 </a:t>
            </a:r>
            <a:endParaRPr kumimoji="0" lang="ko-KR" altLang="en-US" sz="2000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  <p:sp>
        <p:nvSpPr>
          <p:cNvPr id="64" name="제목 9"/>
          <p:cNvSpPr txBox="1"/>
          <p:nvPr/>
        </p:nvSpPr>
        <p:spPr>
          <a:xfrm>
            <a:off x="5961112" y="44624"/>
            <a:ext cx="3744416" cy="49006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1-2. </a:t>
            </a: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Normal Scenario</a:t>
            </a:r>
            <a:endParaRPr kumimoji="0" lang="ko-KR" altLang="en-US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  <p:sp>
        <p:nvSpPr>
          <p:cNvPr id="65" name="텍스트 개체 틀 67">
            <a:extLst>
              <a:ext uri="{FF2B5EF4-FFF2-40B4-BE49-F238E27FC236}">
                <a16:creationId xmlns="" xmlns:a16="http://schemas.microsoft.com/office/drawing/2014/main" id="{AB188FFF-EA55-496F-9509-ECB92FED87A5}"/>
              </a:ext>
            </a:extLst>
          </p:cNvPr>
          <p:cNvSpPr txBox="1">
            <a:spLocks/>
          </p:cNvSpPr>
          <p:nvPr/>
        </p:nvSpPr>
        <p:spPr bwMode="auto">
          <a:xfrm>
            <a:off x="428215" y="692696"/>
            <a:ext cx="87732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ts val="200"/>
              </a:spcBef>
            </a:pPr>
            <a:r>
              <a:rPr lang="en-US" altLang="ko-KR" sz="1200" b="1" dirty="0" smtClean="0">
                <a:solidFill>
                  <a:srgbClr val="000000"/>
                </a:solidFill>
                <a:latin typeface="+mn-lt"/>
                <a:ea typeface="LG스마트체 Regular" pitchFamily="50" charset="-127"/>
              </a:rPr>
              <a:t>1.2.1 </a:t>
            </a:r>
            <a:r>
              <a:rPr lang="en-US" altLang="ko-KR" sz="1200" dirty="0">
                <a:latin typeface="+mn-ea"/>
                <a:ea typeface="+mn-ea"/>
              </a:rPr>
              <a:t>Normal </a:t>
            </a:r>
            <a:r>
              <a:rPr lang="en-US" altLang="ko-KR" sz="1200" dirty="0" smtClean="0">
                <a:latin typeface="+mn-ea"/>
                <a:ea typeface="+mn-ea"/>
              </a:rPr>
              <a:t>Scenario(</a:t>
            </a:r>
            <a:r>
              <a:rPr lang="en-US" altLang="ko-KR" sz="1200" dirty="0" smtClean="0">
                <a:latin typeface="+mn-ea"/>
              </a:rPr>
              <a:t>MOMA </a:t>
            </a:r>
            <a:r>
              <a:rPr lang="en-US" altLang="ko-KR" sz="1200" dirty="0">
                <a:latin typeface="+mn-ea"/>
              </a:rPr>
              <a:t>Robot </a:t>
            </a:r>
            <a:r>
              <a:rPr lang="en-US" altLang="ko-KR" sz="1200" dirty="0" smtClean="0">
                <a:latin typeface="+mn-ea"/>
                <a:ea typeface="+mn-ea"/>
              </a:rPr>
              <a:t>-&gt; </a:t>
            </a:r>
            <a:r>
              <a:rPr lang="ko-KR" altLang="en-US" sz="1200" dirty="0" err="1" smtClean="0">
                <a:latin typeface="+mn-ea"/>
                <a:ea typeface="+mn-ea"/>
              </a:rPr>
              <a:t>반출입기</a:t>
            </a:r>
            <a:r>
              <a:rPr lang="en-US" altLang="ko-KR" sz="1200" dirty="0" smtClean="0">
                <a:latin typeface="+mn-ea"/>
                <a:ea typeface="+mn-ea"/>
              </a:rPr>
              <a:t>) </a:t>
            </a:r>
            <a:r>
              <a:rPr lang="ko-KR" altLang="en-US" sz="1200" dirty="0" smtClean="0">
                <a:latin typeface="+mn-ea"/>
                <a:ea typeface="+mn-ea"/>
              </a:rPr>
              <a:t>도식</a:t>
            </a:r>
            <a:endParaRPr lang="en-US" altLang="ko-KR" sz="1200" b="1" dirty="0">
              <a:solidFill>
                <a:srgbClr val="000000"/>
              </a:solidFill>
              <a:latin typeface="+mn-lt"/>
              <a:ea typeface="LG스마트체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009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꺾인 연결선 16"/>
          <p:cNvCxnSpPr>
            <a:stCxn id="152" idx="3"/>
            <a:endCxn id="95" idx="3"/>
          </p:cNvCxnSpPr>
          <p:nvPr/>
        </p:nvCxnSpPr>
        <p:spPr>
          <a:xfrm>
            <a:off x="4966069" y="3176973"/>
            <a:ext cx="1753694" cy="1863944"/>
          </a:xfrm>
          <a:prstGeom prst="bentConnector2">
            <a:avLst/>
          </a:prstGeom>
          <a:ln w="19050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그룹 91"/>
          <p:cNvGrpSpPr/>
          <p:nvPr/>
        </p:nvGrpSpPr>
        <p:grpSpPr>
          <a:xfrm>
            <a:off x="2514994" y="3645024"/>
            <a:ext cx="4670254" cy="2910517"/>
            <a:chOff x="4304928" y="806515"/>
            <a:chExt cx="4670254" cy="2910517"/>
          </a:xfrm>
        </p:grpSpPr>
        <p:grpSp>
          <p:nvGrpSpPr>
            <p:cNvPr id="93" name="그룹 92"/>
            <p:cNvGrpSpPr/>
            <p:nvPr/>
          </p:nvGrpSpPr>
          <p:grpSpPr>
            <a:xfrm>
              <a:off x="4304928" y="1124744"/>
              <a:ext cx="3240360" cy="2483733"/>
              <a:chOff x="2288704" y="2564904"/>
              <a:chExt cx="3240360" cy="2483733"/>
            </a:xfrm>
          </p:grpSpPr>
          <p:pic>
            <p:nvPicPr>
              <p:cNvPr id="104" name="Picture 2" descr="C:\Users\UbiSam_Park\Desktop\Work\1.Project\4.삼익THK\2.무인화\2.문서\1.시나리오 작업폴더\반출입기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8704" y="2564904"/>
                <a:ext cx="3240360" cy="24837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5" name="TextBox 271"/>
              <p:cNvSpPr txBox="1"/>
              <p:nvPr/>
            </p:nvSpPr>
            <p:spPr bwMode="auto">
              <a:xfrm>
                <a:off x="2349788" y="4653136"/>
                <a:ext cx="849968" cy="200055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square" anchor="ctr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ko-KR" altLang="en-US" sz="700" b="1" dirty="0" smtClean="0">
                    <a:solidFill>
                      <a:schemeClr val="bg1"/>
                    </a:solidFill>
                    <a:latin typeface="+mn-ea"/>
                  </a:rPr>
                  <a:t>공병 배출 포트</a:t>
                </a:r>
                <a:endParaRPr lang="ko-KR" altLang="en-US" sz="7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46" name="TextBox 271"/>
              <p:cNvSpPr txBox="1"/>
              <p:nvPr/>
            </p:nvSpPr>
            <p:spPr bwMode="auto">
              <a:xfrm>
                <a:off x="2349788" y="2924944"/>
                <a:ext cx="849968" cy="200055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square" anchor="ctr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ko-KR" altLang="en-US" sz="700" b="1" dirty="0" smtClean="0">
                    <a:solidFill>
                      <a:schemeClr val="bg1"/>
                    </a:solidFill>
                    <a:latin typeface="+mn-ea"/>
                  </a:rPr>
                  <a:t>시료 투입 포트</a:t>
                </a:r>
                <a:endParaRPr lang="ko-KR" altLang="en-US" sz="7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47" name="TextBox 271"/>
              <p:cNvSpPr txBox="1"/>
              <p:nvPr/>
            </p:nvSpPr>
            <p:spPr bwMode="auto">
              <a:xfrm>
                <a:off x="4463072" y="4093041"/>
                <a:ext cx="849968" cy="200055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anchor="ctr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ko-KR" altLang="en-US" sz="700" b="1" dirty="0" smtClean="0">
                    <a:solidFill>
                      <a:srgbClr val="C00000"/>
                    </a:solidFill>
                    <a:latin typeface="+mn-ea"/>
                  </a:rPr>
                  <a:t>공병 투입 포트</a:t>
                </a:r>
                <a:endParaRPr lang="ko-KR" altLang="en-US" sz="700" b="1" dirty="0">
                  <a:solidFill>
                    <a:srgbClr val="C00000"/>
                  </a:solidFill>
                  <a:latin typeface="+mn-ea"/>
                </a:endParaRPr>
              </a:p>
            </p:txBody>
          </p:sp>
          <p:sp>
            <p:nvSpPr>
              <p:cNvPr id="148" name="TextBox 271"/>
              <p:cNvSpPr txBox="1"/>
              <p:nvPr/>
            </p:nvSpPr>
            <p:spPr bwMode="auto">
              <a:xfrm>
                <a:off x="4463072" y="3300953"/>
                <a:ext cx="849968" cy="200055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anchor="ctr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ko-KR" altLang="en-US" sz="700" b="1" dirty="0" smtClean="0">
                    <a:solidFill>
                      <a:srgbClr val="C00000"/>
                    </a:solidFill>
                    <a:latin typeface="+mn-ea"/>
                  </a:rPr>
                  <a:t>시료 배출 포트</a:t>
                </a:r>
                <a:endParaRPr lang="ko-KR" altLang="en-US" sz="700" b="1" dirty="0">
                  <a:solidFill>
                    <a:srgbClr val="C00000"/>
                  </a:solidFill>
                  <a:latin typeface="+mn-ea"/>
                </a:endParaRPr>
              </a:p>
            </p:txBody>
          </p:sp>
        </p:grpSp>
        <p:grpSp>
          <p:nvGrpSpPr>
            <p:cNvPr id="94" name="그룹 93"/>
            <p:cNvGrpSpPr/>
            <p:nvPr/>
          </p:nvGrpSpPr>
          <p:grpSpPr>
            <a:xfrm>
              <a:off x="5241032" y="806515"/>
              <a:ext cx="1717452" cy="2910517"/>
              <a:chOff x="5241032" y="806515"/>
              <a:chExt cx="1717452" cy="2910517"/>
            </a:xfrm>
          </p:grpSpPr>
          <p:cxnSp>
            <p:nvCxnSpPr>
              <p:cNvPr id="101" name="직선 연결선 100"/>
              <p:cNvCxnSpPr/>
              <p:nvPr/>
            </p:nvCxnSpPr>
            <p:spPr>
              <a:xfrm>
                <a:off x="6105128" y="908720"/>
                <a:ext cx="0" cy="2808312"/>
              </a:xfrm>
              <a:prstGeom prst="line">
                <a:avLst/>
              </a:prstGeom>
              <a:ln w="38100">
                <a:solidFill>
                  <a:srgbClr val="00206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TextBox 271"/>
              <p:cNvSpPr txBox="1"/>
              <p:nvPr/>
            </p:nvSpPr>
            <p:spPr bwMode="auto">
              <a:xfrm>
                <a:off x="6224760" y="806515"/>
                <a:ext cx="733724" cy="246221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ko-KR" altLang="en-US" sz="1000" b="1" dirty="0" smtClean="0">
                    <a:solidFill>
                      <a:srgbClr val="C00000"/>
                    </a:solidFill>
                    <a:latin typeface="+mn-ea"/>
                  </a:rPr>
                  <a:t>무인지역</a:t>
                </a:r>
                <a:endParaRPr lang="ko-KR" altLang="en-US" sz="1000" b="1" dirty="0">
                  <a:solidFill>
                    <a:srgbClr val="C00000"/>
                  </a:solidFill>
                  <a:latin typeface="+mn-ea"/>
                </a:endParaRPr>
              </a:p>
            </p:txBody>
          </p:sp>
          <p:sp>
            <p:nvSpPr>
              <p:cNvPr id="103" name="TextBox 271"/>
              <p:cNvSpPr txBox="1"/>
              <p:nvPr/>
            </p:nvSpPr>
            <p:spPr bwMode="auto">
              <a:xfrm>
                <a:off x="5241032" y="806515"/>
                <a:ext cx="733724" cy="246221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ko-KR" altLang="en-US" sz="1000" b="1" dirty="0" smtClean="0">
                    <a:solidFill>
                      <a:schemeClr val="bg1"/>
                    </a:solidFill>
                    <a:latin typeface="+mn-ea"/>
                  </a:rPr>
                  <a:t>유</a:t>
                </a:r>
                <a:r>
                  <a:rPr lang="ko-KR" altLang="en-US" sz="1000" b="1" dirty="0">
                    <a:solidFill>
                      <a:schemeClr val="bg1"/>
                    </a:solidFill>
                    <a:latin typeface="+mn-ea"/>
                  </a:rPr>
                  <a:t>인</a:t>
                </a:r>
                <a:r>
                  <a:rPr lang="ko-KR" altLang="en-US" sz="1000" b="1" dirty="0" smtClean="0">
                    <a:solidFill>
                      <a:schemeClr val="bg1"/>
                    </a:solidFill>
                    <a:latin typeface="+mn-ea"/>
                  </a:rPr>
                  <a:t>지역</a:t>
                </a:r>
                <a:endParaRPr lang="ko-KR" altLang="en-US" sz="10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pic>
          <p:nvPicPr>
            <p:cNvPr id="95" name="Picture 2" descr="C:\Users\UbiSam_Park\Desktop\Work\1.Project\4.삼익THK\2.무인화\2.문서\1.시나리오 작업폴더\로봇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7767483" y="2479136"/>
              <a:ext cx="1484427" cy="9309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9" name="그룹 148"/>
          <p:cNvGrpSpPr/>
          <p:nvPr/>
        </p:nvGrpSpPr>
        <p:grpSpPr>
          <a:xfrm>
            <a:off x="4230117" y="2780929"/>
            <a:ext cx="735952" cy="792087"/>
            <a:chOff x="1689281" y="1193462"/>
            <a:chExt cx="735952" cy="792087"/>
          </a:xfrm>
        </p:grpSpPr>
        <p:grpSp>
          <p:nvGrpSpPr>
            <p:cNvPr id="150" name="Group 97"/>
            <p:cNvGrpSpPr/>
            <p:nvPr/>
          </p:nvGrpSpPr>
          <p:grpSpPr bwMode="auto">
            <a:xfrm>
              <a:off x="1847737" y="1518313"/>
              <a:ext cx="419041" cy="380231"/>
              <a:chOff x="2016" y="2053"/>
              <a:chExt cx="306" cy="226"/>
            </a:xfrm>
          </p:grpSpPr>
          <p:sp>
            <p:nvSpPr>
              <p:cNvPr id="153" name="Rectangle 98"/>
              <p:cNvSpPr>
                <a:spLocks noChangeArrowheads="1"/>
              </p:cNvSpPr>
              <p:nvPr/>
            </p:nvSpPr>
            <p:spPr bwMode="auto">
              <a:xfrm>
                <a:off x="2279" y="2156"/>
                <a:ext cx="40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200" b="1" dirty="0">
                    <a:solidFill>
                      <a:srgbClr val="000000"/>
                    </a:solidFill>
                    <a:latin typeface="+mn-ea"/>
                    <a:ea typeface="+mn-ea"/>
                  </a:rPr>
                  <a:t> </a:t>
                </a:r>
                <a:endParaRPr lang="en-US" altLang="ko-KR" sz="1200" b="1" dirty="0">
                  <a:latin typeface="+mn-ea"/>
                  <a:ea typeface="+mn-ea"/>
                </a:endParaRPr>
              </a:p>
            </p:txBody>
          </p:sp>
          <p:grpSp>
            <p:nvGrpSpPr>
              <p:cNvPr id="154" name="Group 99"/>
              <p:cNvGrpSpPr/>
              <p:nvPr/>
            </p:nvGrpSpPr>
            <p:grpSpPr bwMode="auto">
              <a:xfrm>
                <a:off x="2027" y="2194"/>
                <a:ext cx="282" cy="73"/>
                <a:chOff x="2921" y="2654"/>
                <a:chExt cx="244" cy="85"/>
              </a:xfrm>
            </p:grpSpPr>
            <p:sp>
              <p:nvSpPr>
                <p:cNvPr id="167" name="Rectangle 100"/>
                <p:cNvSpPr>
                  <a:spLocks noChangeArrowheads="1"/>
                </p:cNvSpPr>
                <p:nvPr/>
              </p:nvSpPr>
              <p:spPr bwMode="auto">
                <a:xfrm>
                  <a:off x="2921" y="2654"/>
                  <a:ext cx="244" cy="85"/>
                </a:xfrm>
                <a:prstGeom prst="rect">
                  <a:avLst/>
                </a:prstGeom>
                <a:solidFill>
                  <a:srgbClr val="FFFFFF"/>
                </a:solidFill>
                <a:ln w="1588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168" name="Rectangle 101"/>
                <p:cNvSpPr>
                  <a:spLocks noChangeArrowheads="1"/>
                </p:cNvSpPr>
                <p:nvPr/>
              </p:nvSpPr>
              <p:spPr bwMode="auto">
                <a:xfrm>
                  <a:off x="3055" y="2668"/>
                  <a:ext cx="86" cy="40"/>
                </a:xfrm>
                <a:prstGeom prst="rect">
                  <a:avLst/>
                </a:prstGeom>
                <a:solidFill>
                  <a:srgbClr val="808080"/>
                </a:solidFill>
                <a:ln w="1588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155" name="Group 102"/>
              <p:cNvGrpSpPr/>
              <p:nvPr/>
            </p:nvGrpSpPr>
            <p:grpSpPr bwMode="auto">
              <a:xfrm>
                <a:off x="2016" y="2233"/>
                <a:ext cx="306" cy="46"/>
                <a:chOff x="2911" y="2700"/>
                <a:chExt cx="265" cy="53"/>
              </a:xfrm>
            </p:grpSpPr>
            <p:sp>
              <p:nvSpPr>
                <p:cNvPr id="164" name="Freeform 103"/>
                <p:cNvSpPr/>
                <p:nvPr/>
              </p:nvSpPr>
              <p:spPr bwMode="auto">
                <a:xfrm>
                  <a:off x="2911" y="2700"/>
                  <a:ext cx="265" cy="53"/>
                </a:xfrm>
                <a:custGeom>
                  <a:avLst/>
                  <a:gdLst>
                    <a:gd name="T0" fmla="*/ 0 w 2381"/>
                    <a:gd name="T1" fmla="*/ 0 h 424"/>
                    <a:gd name="T2" fmla="*/ 0 w 2381"/>
                    <a:gd name="T3" fmla="*/ 0 h 424"/>
                    <a:gd name="T4" fmla="*/ 0 w 2381"/>
                    <a:gd name="T5" fmla="*/ 0 h 424"/>
                    <a:gd name="T6" fmla="*/ 0 w 2381"/>
                    <a:gd name="T7" fmla="*/ 0 h 424"/>
                    <a:gd name="T8" fmla="*/ 0 w 2381"/>
                    <a:gd name="T9" fmla="*/ 0 h 424"/>
                    <a:gd name="T10" fmla="*/ 0 w 2381"/>
                    <a:gd name="T11" fmla="*/ 0 h 424"/>
                    <a:gd name="T12" fmla="*/ 0 w 2381"/>
                    <a:gd name="T13" fmla="*/ 0 h 424"/>
                    <a:gd name="T14" fmla="*/ 0 w 2381"/>
                    <a:gd name="T15" fmla="*/ 0 h 424"/>
                    <a:gd name="T16" fmla="*/ 0 w 2381"/>
                    <a:gd name="T17" fmla="*/ 0 h 424"/>
                    <a:gd name="T18" fmla="*/ 0 w 2381"/>
                    <a:gd name="T19" fmla="*/ 0 h 424"/>
                    <a:gd name="T20" fmla="*/ 0 w 2381"/>
                    <a:gd name="T21" fmla="*/ 0 h 42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381"/>
                    <a:gd name="T34" fmla="*/ 0 h 424"/>
                    <a:gd name="T35" fmla="*/ 2381 w 2381"/>
                    <a:gd name="T36" fmla="*/ 424 h 424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381" h="424">
                      <a:moveTo>
                        <a:pt x="297" y="0"/>
                      </a:moveTo>
                      <a:lnTo>
                        <a:pt x="2091" y="0"/>
                      </a:lnTo>
                      <a:lnTo>
                        <a:pt x="2375" y="383"/>
                      </a:lnTo>
                      <a:lnTo>
                        <a:pt x="2381" y="400"/>
                      </a:lnTo>
                      <a:lnTo>
                        <a:pt x="2370" y="417"/>
                      </a:lnTo>
                      <a:lnTo>
                        <a:pt x="2352" y="424"/>
                      </a:lnTo>
                      <a:lnTo>
                        <a:pt x="34" y="424"/>
                      </a:lnTo>
                      <a:lnTo>
                        <a:pt x="13" y="413"/>
                      </a:lnTo>
                      <a:lnTo>
                        <a:pt x="0" y="396"/>
                      </a:lnTo>
                      <a:lnTo>
                        <a:pt x="5" y="374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8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165" name="Freeform 104"/>
                <p:cNvSpPr/>
                <p:nvPr/>
              </p:nvSpPr>
              <p:spPr bwMode="auto">
                <a:xfrm>
                  <a:off x="2926" y="2712"/>
                  <a:ext cx="175" cy="33"/>
                </a:xfrm>
                <a:custGeom>
                  <a:avLst/>
                  <a:gdLst>
                    <a:gd name="T0" fmla="*/ 0 w 1581"/>
                    <a:gd name="T1" fmla="*/ 0 h 270"/>
                    <a:gd name="T2" fmla="*/ 0 w 1581"/>
                    <a:gd name="T3" fmla="*/ 0 h 270"/>
                    <a:gd name="T4" fmla="*/ 0 w 1581"/>
                    <a:gd name="T5" fmla="*/ 0 h 270"/>
                    <a:gd name="T6" fmla="*/ 0 w 1581"/>
                    <a:gd name="T7" fmla="*/ 0 h 270"/>
                    <a:gd name="T8" fmla="*/ 0 w 1581"/>
                    <a:gd name="T9" fmla="*/ 0 h 2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1"/>
                    <a:gd name="T16" fmla="*/ 0 h 270"/>
                    <a:gd name="T17" fmla="*/ 1581 w 1581"/>
                    <a:gd name="T18" fmla="*/ 270 h 2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1" h="270">
                      <a:moveTo>
                        <a:pt x="213" y="0"/>
                      </a:moveTo>
                      <a:lnTo>
                        <a:pt x="1508" y="0"/>
                      </a:lnTo>
                      <a:lnTo>
                        <a:pt x="1581" y="270"/>
                      </a:lnTo>
                      <a:lnTo>
                        <a:pt x="0" y="270"/>
                      </a:lnTo>
                      <a:lnTo>
                        <a:pt x="21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8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166" name="Freeform 105"/>
                <p:cNvSpPr/>
                <p:nvPr/>
              </p:nvSpPr>
              <p:spPr bwMode="auto">
                <a:xfrm>
                  <a:off x="3107" y="2712"/>
                  <a:ext cx="53" cy="33"/>
                </a:xfrm>
                <a:custGeom>
                  <a:avLst/>
                  <a:gdLst>
                    <a:gd name="T0" fmla="*/ 0 w 479"/>
                    <a:gd name="T1" fmla="*/ 0 h 270"/>
                    <a:gd name="T2" fmla="*/ 0 w 479"/>
                    <a:gd name="T3" fmla="*/ 0 h 270"/>
                    <a:gd name="T4" fmla="*/ 0 w 479"/>
                    <a:gd name="T5" fmla="*/ 0 h 270"/>
                    <a:gd name="T6" fmla="*/ 0 w 479"/>
                    <a:gd name="T7" fmla="*/ 0 h 270"/>
                    <a:gd name="T8" fmla="*/ 0 w 479"/>
                    <a:gd name="T9" fmla="*/ 0 h 2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79"/>
                    <a:gd name="T16" fmla="*/ 0 h 270"/>
                    <a:gd name="T17" fmla="*/ 479 w 479"/>
                    <a:gd name="T18" fmla="*/ 270 h 2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79" h="270">
                      <a:moveTo>
                        <a:pt x="0" y="0"/>
                      </a:moveTo>
                      <a:lnTo>
                        <a:pt x="282" y="0"/>
                      </a:lnTo>
                      <a:lnTo>
                        <a:pt x="479" y="270"/>
                      </a:lnTo>
                      <a:lnTo>
                        <a:pt x="89" y="27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8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156" name="Group 106"/>
              <p:cNvGrpSpPr/>
              <p:nvPr/>
            </p:nvGrpSpPr>
            <p:grpSpPr bwMode="auto">
              <a:xfrm>
                <a:off x="2065" y="2053"/>
                <a:ext cx="206" cy="140"/>
                <a:chOff x="2954" y="2489"/>
                <a:chExt cx="178" cy="164"/>
              </a:xfrm>
            </p:grpSpPr>
            <p:sp>
              <p:nvSpPr>
                <p:cNvPr id="157" name="Rectangle 107"/>
                <p:cNvSpPr>
                  <a:spLocks noChangeArrowheads="1"/>
                </p:cNvSpPr>
                <p:nvPr/>
              </p:nvSpPr>
              <p:spPr bwMode="auto">
                <a:xfrm>
                  <a:off x="2954" y="2489"/>
                  <a:ext cx="178" cy="164"/>
                </a:xfrm>
                <a:prstGeom prst="rect">
                  <a:avLst/>
                </a:prstGeom>
                <a:solidFill>
                  <a:srgbClr val="FFFFFF"/>
                </a:solidFill>
                <a:ln w="1588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158" name="Rectangle 108"/>
                <p:cNvSpPr>
                  <a:spLocks noChangeArrowheads="1"/>
                </p:cNvSpPr>
                <p:nvPr/>
              </p:nvSpPr>
              <p:spPr bwMode="auto">
                <a:xfrm>
                  <a:off x="2966" y="2502"/>
                  <a:ext cx="155" cy="140"/>
                </a:xfrm>
                <a:prstGeom prst="rect">
                  <a:avLst/>
                </a:prstGeom>
                <a:solidFill>
                  <a:srgbClr val="1050FF"/>
                </a:solidFill>
                <a:ln w="1588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159" name="Rectangle 109"/>
                <p:cNvSpPr>
                  <a:spLocks noChangeArrowheads="1"/>
                </p:cNvSpPr>
                <p:nvPr/>
              </p:nvSpPr>
              <p:spPr bwMode="auto">
                <a:xfrm>
                  <a:off x="3097" y="2502"/>
                  <a:ext cx="23" cy="140"/>
                </a:xfrm>
                <a:prstGeom prst="rect">
                  <a:avLst/>
                </a:prstGeom>
                <a:solidFill>
                  <a:srgbClr val="FFFFFF"/>
                </a:solidFill>
                <a:ln w="1588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160" name="Rectangle 110"/>
                <p:cNvSpPr>
                  <a:spLocks noChangeArrowheads="1"/>
                </p:cNvSpPr>
                <p:nvPr/>
              </p:nvSpPr>
              <p:spPr bwMode="auto">
                <a:xfrm>
                  <a:off x="3102" y="2509"/>
                  <a:ext cx="12" cy="12"/>
                </a:xfrm>
                <a:prstGeom prst="rect">
                  <a:avLst/>
                </a:prstGeom>
                <a:solidFill>
                  <a:srgbClr val="FFFFFF"/>
                </a:solidFill>
                <a:ln w="1588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161" name="Oval 111"/>
                <p:cNvSpPr>
                  <a:spLocks noChangeArrowheads="1"/>
                </p:cNvSpPr>
                <p:nvPr/>
              </p:nvSpPr>
              <p:spPr bwMode="auto">
                <a:xfrm>
                  <a:off x="3109" y="2569"/>
                  <a:ext cx="10" cy="11"/>
                </a:xfrm>
                <a:prstGeom prst="ellipse">
                  <a:avLst/>
                </a:prstGeom>
                <a:solidFill>
                  <a:srgbClr val="FFFFFF"/>
                </a:solidFill>
                <a:ln w="1588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162" name="Oval 112"/>
                <p:cNvSpPr>
                  <a:spLocks noChangeArrowheads="1"/>
                </p:cNvSpPr>
                <p:nvPr/>
              </p:nvSpPr>
              <p:spPr bwMode="auto">
                <a:xfrm>
                  <a:off x="3103" y="2594"/>
                  <a:ext cx="10" cy="11"/>
                </a:xfrm>
                <a:prstGeom prst="ellipse">
                  <a:avLst/>
                </a:prstGeom>
                <a:solidFill>
                  <a:srgbClr val="FFFFFF"/>
                </a:solidFill>
                <a:ln w="1588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163" name="Oval 113"/>
                <p:cNvSpPr>
                  <a:spLocks noChangeArrowheads="1"/>
                </p:cNvSpPr>
                <p:nvPr/>
              </p:nvSpPr>
              <p:spPr bwMode="auto">
                <a:xfrm>
                  <a:off x="3103" y="2618"/>
                  <a:ext cx="10" cy="11"/>
                </a:xfrm>
                <a:prstGeom prst="ellipse">
                  <a:avLst/>
                </a:prstGeom>
                <a:solidFill>
                  <a:srgbClr val="FFFFFF"/>
                </a:solidFill>
                <a:ln w="1588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</p:grpSp>
        </p:grpSp>
        <p:sp>
          <p:nvSpPr>
            <p:cNvPr id="151" name="TextBox 271"/>
            <p:cNvSpPr txBox="1"/>
            <p:nvPr/>
          </p:nvSpPr>
          <p:spPr bwMode="auto">
            <a:xfrm>
              <a:off x="1690395" y="1196776"/>
              <a:ext cx="733724" cy="24622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000" b="1" dirty="0" smtClean="0">
                  <a:latin typeface="+mn-ea"/>
                </a:rPr>
                <a:t>LIMS</a:t>
              </a:r>
              <a:endParaRPr lang="ko-KR" altLang="en-US" sz="1000" b="1" dirty="0">
                <a:latin typeface="+mn-ea"/>
                <a:ea typeface="+mn-ea"/>
              </a:endParaRPr>
            </a:p>
          </p:txBody>
        </p:sp>
        <p:sp>
          <p:nvSpPr>
            <p:cNvPr id="152" name="직사각형 151"/>
            <p:cNvSpPr>
              <a:spLocks noChangeArrowheads="1"/>
            </p:cNvSpPr>
            <p:nvPr/>
          </p:nvSpPr>
          <p:spPr bwMode="auto">
            <a:xfrm>
              <a:off x="1689281" y="1193462"/>
              <a:ext cx="735952" cy="792087"/>
            </a:xfrm>
            <a:prstGeom prst="rect">
              <a:avLst/>
            </a:prstGeom>
            <a:noFill/>
            <a:ln w="12700">
              <a:solidFill>
                <a:srgbClr val="0070C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>
                <a:latin typeface="+mn-ea"/>
                <a:ea typeface="+mn-ea"/>
              </a:endParaRPr>
            </a:p>
          </p:txBody>
        </p:sp>
      </p:grpSp>
      <p:sp>
        <p:nvSpPr>
          <p:cNvPr id="169" name="TextBox 271"/>
          <p:cNvSpPr txBox="1"/>
          <p:nvPr/>
        </p:nvSpPr>
        <p:spPr bwMode="auto">
          <a:xfrm>
            <a:off x="7257256" y="4149079"/>
            <a:ext cx="1488907" cy="17281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000" b="1" dirty="0">
                <a:solidFill>
                  <a:srgbClr val="FFC000"/>
                </a:solidFill>
                <a:latin typeface="+mn-ea"/>
              </a:rPr>
              <a:t>STEP 6.</a:t>
            </a:r>
          </a:p>
          <a:p>
            <a:pPr>
              <a:defRPr/>
            </a:pPr>
            <a:r>
              <a:rPr lang="ko-KR" altLang="en-US" sz="10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반출 </a:t>
            </a:r>
            <a:r>
              <a:rPr lang="en-US" altLang="ko-KR" sz="10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Job</a:t>
            </a:r>
            <a:r>
              <a:rPr lang="ko-KR" altLang="en-US" sz="10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이 완료되었음을 보고한다</a:t>
            </a: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.</a:t>
            </a:r>
            <a:endParaRPr lang="en-US" altLang="ko-KR" sz="10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CMD: Job Comp </a:t>
            </a: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Send</a:t>
            </a:r>
          </a:p>
          <a:p>
            <a:pPr>
              <a:defRPr/>
            </a:pPr>
            <a:endParaRPr lang="en-US" altLang="ko-KR" sz="10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>
                <a:solidFill>
                  <a:srgbClr val="FFC000"/>
                </a:solidFill>
                <a:latin typeface="+mn-ea"/>
              </a:rPr>
              <a:t>STEP </a:t>
            </a:r>
            <a:r>
              <a:rPr lang="en-US" altLang="ko-KR" sz="1000" b="1" dirty="0" smtClean="0">
                <a:solidFill>
                  <a:srgbClr val="FFC000"/>
                </a:solidFill>
                <a:latin typeface="+mn-ea"/>
              </a:rPr>
              <a:t>7.</a:t>
            </a:r>
            <a:endParaRPr lang="en-US" altLang="ko-KR" sz="1000" b="1" dirty="0">
              <a:solidFill>
                <a:srgbClr val="FFC000"/>
              </a:solidFill>
              <a:latin typeface="+mn-ea"/>
            </a:endParaRPr>
          </a:p>
          <a:p>
            <a:pPr>
              <a:defRPr/>
            </a:pPr>
            <a:r>
              <a:rPr lang="ko-KR" altLang="en-US" sz="10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반출 </a:t>
            </a:r>
            <a:r>
              <a:rPr lang="en-US" altLang="ko-KR" sz="10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Job</a:t>
            </a:r>
            <a:r>
              <a:rPr lang="ko-KR" altLang="en-US" sz="10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 완료에 대한 응답</a:t>
            </a:r>
            <a:endParaRPr lang="en-US" altLang="ko-KR" sz="10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CMD: Job Comp </a:t>
            </a: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Request</a:t>
            </a:r>
            <a:endParaRPr lang="en-US" altLang="ko-KR" sz="10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21" name="꺾인 연결선 20"/>
          <p:cNvCxnSpPr>
            <a:stCxn id="152" idx="1"/>
            <a:endCxn id="103" idx="0"/>
          </p:cNvCxnSpPr>
          <p:nvPr/>
        </p:nvCxnSpPr>
        <p:spPr>
          <a:xfrm rot="10800000" flipV="1">
            <a:off x="3817961" y="3176972"/>
            <a:ext cx="412157" cy="468051"/>
          </a:xfrm>
          <a:prstGeom prst="bentConnector2">
            <a:avLst/>
          </a:prstGeom>
          <a:ln w="19050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271"/>
          <p:cNvSpPr txBox="1"/>
          <p:nvPr/>
        </p:nvSpPr>
        <p:spPr bwMode="auto">
          <a:xfrm>
            <a:off x="1568624" y="1290456"/>
            <a:ext cx="1488907" cy="21482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000" b="1" dirty="0" smtClean="0">
                <a:solidFill>
                  <a:srgbClr val="FFC000"/>
                </a:solidFill>
                <a:latin typeface="+mn-ea"/>
              </a:rPr>
              <a:t>STEP 1.</a:t>
            </a:r>
          </a:p>
          <a:p>
            <a:pPr>
              <a:defRPr/>
            </a:pP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시료의 반송이 완료되었음을 보고한다</a:t>
            </a: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defRPr/>
            </a:pPr>
            <a:endParaRPr lang="en-US" altLang="ko-KR" sz="1000" b="1" dirty="0" smtClean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CMD: Transfer Comp Send</a:t>
            </a:r>
          </a:p>
          <a:p>
            <a:pPr>
              <a:defRPr/>
            </a:pPr>
            <a:endParaRPr lang="en-US" altLang="ko-KR" sz="10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>
                <a:solidFill>
                  <a:srgbClr val="FFC000"/>
                </a:solidFill>
                <a:latin typeface="+mn-ea"/>
              </a:rPr>
              <a:t>STEP </a:t>
            </a:r>
            <a:r>
              <a:rPr lang="en-US" altLang="ko-KR" sz="1000" b="1" dirty="0" smtClean="0">
                <a:solidFill>
                  <a:srgbClr val="FFC000"/>
                </a:solidFill>
                <a:latin typeface="+mn-ea"/>
              </a:rPr>
              <a:t>2.</a:t>
            </a:r>
            <a:endParaRPr lang="en-US" altLang="ko-KR" sz="1000" b="1" dirty="0">
              <a:solidFill>
                <a:srgbClr val="FFC000"/>
              </a:solidFill>
              <a:latin typeface="+mn-ea"/>
            </a:endParaRPr>
          </a:p>
          <a:p>
            <a:pPr>
              <a:defRPr/>
            </a:pP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반송 완료에 대한 응답</a:t>
            </a:r>
            <a:endParaRPr lang="en-US" altLang="ko-KR" sz="1000" b="1" dirty="0" smtClean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endParaRPr lang="en-US" altLang="ko-KR" sz="10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CMD: Transfer Comp </a:t>
            </a: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Request</a:t>
            </a:r>
            <a:endParaRPr lang="en-US" altLang="ko-KR" sz="10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74" name="TextBox 271"/>
          <p:cNvSpPr txBox="1"/>
          <p:nvPr/>
        </p:nvSpPr>
        <p:spPr bwMode="auto">
          <a:xfrm>
            <a:off x="1015821" y="3963252"/>
            <a:ext cx="1416899" cy="208823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000" b="1" dirty="0" err="1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반출입기</a:t>
            </a: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 시나리오</a:t>
            </a:r>
            <a:endParaRPr lang="en-US" altLang="ko-KR" sz="1000" b="1" dirty="0" smtClean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 smtClean="0">
                <a:solidFill>
                  <a:srgbClr val="FFC000"/>
                </a:solidFill>
                <a:latin typeface="+mn-ea"/>
              </a:rPr>
              <a:t>Step 3.</a:t>
            </a:r>
          </a:p>
          <a:p>
            <a:pPr>
              <a:defRPr/>
            </a:pP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Port Door</a:t>
            </a: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를 </a:t>
            </a: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Close</a:t>
            </a: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한고 완료를 보고한다</a:t>
            </a: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defRPr/>
            </a:pPr>
            <a:endParaRPr lang="en-US" altLang="ko-KR" sz="10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CMD: Unloading Comp Request</a:t>
            </a:r>
            <a:endParaRPr lang="en-US" altLang="ko-KR" sz="10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9" name="TextBox 271"/>
          <p:cNvSpPr txBox="1"/>
          <p:nvPr/>
        </p:nvSpPr>
        <p:spPr bwMode="auto">
          <a:xfrm>
            <a:off x="56456" y="1627655"/>
            <a:ext cx="1488907" cy="18013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000" b="1" dirty="0" smtClean="0">
                <a:solidFill>
                  <a:srgbClr val="FFC000"/>
                </a:solidFill>
                <a:latin typeface="+mn-ea"/>
              </a:rPr>
              <a:t>STEP 4.</a:t>
            </a:r>
          </a:p>
          <a:p>
            <a:pPr>
              <a:defRPr/>
            </a:pP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반출 </a:t>
            </a: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Job</a:t>
            </a: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이 완료되었음을 보고한다</a:t>
            </a: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defRPr/>
            </a:pP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CMD: Job Comp Send</a:t>
            </a:r>
          </a:p>
          <a:p>
            <a:pPr>
              <a:defRPr/>
            </a:pPr>
            <a:endParaRPr lang="en-US" altLang="ko-KR" sz="10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>
                <a:solidFill>
                  <a:srgbClr val="FFC000"/>
                </a:solidFill>
                <a:latin typeface="+mn-ea"/>
              </a:rPr>
              <a:t>STEP 5</a:t>
            </a:r>
            <a:r>
              <a:rPr lang="en-US" altLang="ko-KR" sz="1000" b="1" dirty="0" smtClean="0">
                <a:solidFill>
                  <a:srgbClr val="FFC000"/>
                </a:solidFill>
                <a:latin typeface="+mn-ea"/>
              </a:rPr>
              <a:t>.</a:t>
            </a:r>
            <a:endParaRPr lang="en-US" altLang="ko-KR" sz="1000" b="1" dirty="0">
              <a:solidFill>
                <a:srgbClr val="FFC000"/>
              </a:solidFill>
              <a:latin typeface="+mn-ea"/>
            </a:endParaRPr>
          </a:p>
          <a:p>
            <a:pPr>
              <a:defRPr/>
            </a:pP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반출 </a:t>
            </a: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Job</a:t>
            </a: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 완료에 대한 응답</a:t>
            </a:r>
            <a:endParaRPr lang="en-US" altLang="ko-KR" sz="10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CMD: </a:t>
            </a: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Job Comp Request</a:t>
            </a:r>
            <a:endParaRPr lang="en-US" altLang="ko-KR" sz="10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4217048" y="1342419"/>
            <a:ext cx="735952" cy="792087"/>
            <a:chOff x="2790059" y="1052736"/>
            <a:chExt cx="735952" cy="792087"/>
          </a:xfrm>
        </p:grpSpPr>
        <p:pic>
          <p:nvPicPr>
            <p:cNvPr id="52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9212" y="1292804"/>
              <a:ext cx="357646" cy="529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" name="TextBox 271"/>
            <p:cNvSpPr txBox="1"/>
            <p:nvPr/>
          </p:nvSpPr>
          <p:spPr bwMode="auto">
            <a:xfrm>
              <a:off x="2791173" y="1052736"/>
              <a:ext cx="733724" cy="216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000" b="1" dirty="0">
                  <a:latin typeface="+mn-ea"/>
                  <a:ea typeface="+mn-ea"/>
                </a:rPr>
                <a:t>AIMS</a:t>
              </a:r>
              <a:endParaRPr lang="ko-KR" altLang="en-US" sz="1000" b="1" dirty="0">
                <a:latin typeface="+mn-ea"/>
                <a:ea typeface="+mn-ea"/>
              </a:endParaRPr>
            </a:p>
          </p:txBody>
        </p:sp>
        <p:sp>
          <p:nvSpPr>
            <p:cNvPr id="54" name="직사각형 53"/>
            <p:cNvSpPr>
              <a:spLocks noChangeArrowheads="1"/>
            </p:cNvSpPr>
            <p:nvPr/>
          </p:nvSpPr>
          <p:spPr bwMode="auto">
            <a:xfrm>
              <a:off x="2790059" y="1052736"/>
              <a:ext cx="735952" cy="792087"/>
            </a:xfrm>
            <a:prstGeom prst="rect">
              <a:avLst/>
            </a:prstGeom>
            <a:noFill/>
            <a:ln w="12700">
              <a:solidFill>
                <a:srgbClr val="0070C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>
                <a:latin typeface="+mn-ea"/>
                <a:ea typeface="+mn-ea"/>
              </a:endParaRPr>
            </a:p>
          </p:txBody>
        </p:sp>
      </p:grpSp>
      <p:cxnSp>
        <p:nvCxnSpPr>
          <p:cNvPr id="55" name="꺾인 연결선 54"/>
          <p:cNvCxnSpPr>
            <a:stCxn id="152" idx="0"/>
            <a:endCxn id="54" idx="3"/>
          </p:cNvCxnSpPr>
          <p:nvPr/>
        </p:nvCxnSpPr>
        <p:spPr>
          <a:xfrm rot="5400000" flipH="1" flipV="1">
            <a:off x="4254313" y="2082243"/>
            <a:ext cx="1042466" cy="354907"/>
          </a:xfrm>
          <a:prstGeom prst="bentConnector4">
            <a:avLst>
              <a:gd name="adj1" fmla="val 31004"/>
              <a:gd name="adj2" fmla="val 164411"/>
            </a:avLst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 8"/>
          <p:cNvCxnSpPr>
            <a:stCxn id="172" idx="2"/>
            <a:endCxn id="103" idx="0"/>
          </p:cNvCxnSpPr>
          <p:nvPr/>
        </p:nvCxnSpPr>
        <p:spPr>
          <a:xfrm rot="16200000" flipH="1">
            <a:off x="2962342" y="2789405"/>
            <a:ext cx="206355" cy="150488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49" idx="2"/>
            <a:endCxn id="103" idx="0"/>
          </p:cNvCxnSpPr>
          <p:nvPr/>
        </p:nvCxnSpPr>
        <p:spPr>
          <a:xfrm rot="16200000" flipH="1">
            <a:off x="2201423" y="2028487"/>
            <a:ext cx="216024" cy="30170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271"/>
          <p:cNvSpPr txBox="1"/>
          <p:nvPr/>
        </p:nvSpPr>
        <p:spPr bwMode="auto">
          <a:xfrm>
            <a:off x="5984373" y="872143"/>
            <a:ext cx="1488907" cy="17281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000" b="1" dirty="0">
                <a:solidFill>
                  <a:srgbClr val="FFC000"/>
                </a:solidFill>
                <a:latin typeface="+mn-ea"/>
              </a:rPr>
              <a:t>STEP </a:t>
            </a:r>
            <a:r>
              <a:rPr lang="en-US" altLang="ko-KR" sz="1000" b="1" dirty="0" smtClean="0">
                <a:solidFill>
                  <a:srgbClr val="FFC000"/>
                </a:solidFill>
                <a:latin typeface="+mn-ea"/>
              </a:rPr>
              <a:t>8.</a:t>
            </a:r>
            <a:endParaRPr lang="en-US" altLang="ko-KR" sz="1000" b="1" dirty="0">
              <a:solidFill>
                <a:srgbClr val="FFC000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Job</a:t>
            </a: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정보</a:t>
            </a: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상태 </a:t>
            </a: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DB</a:t>
            </a: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를 저장 </a:t>
            </a: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AIMS</a:t>
            </a: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에 완료보고를 한다</a:t>
            </a: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defRPr/>
            </a:pP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CMD: Job</a:t>
            </a: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Comp Send</a:t>
            </a:r>
          </a:p>
          <a:p>
            <a:pPr>
              <a:defRPr/>
            </a:pPr>
            <a:endParaRPr lang="en-US" altLang="ko-KR" sz="10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>
                <a:solidFill>
                  <a:srgbClr val="FFC000"/>
                </a:solidFill>
                <a:latin typeface="+mn-ea"/>
              </a:rPr>
              <a:t>STEP </a:t>
            </a:r>
            <a:r>
              <a:rPr lang="en-US" altLang="ko-KR" sz="1000" b="1" dirty="0" smtClean="0">
                <a:solidFill>
                  <a:srgbClr val="FFC000"/>
                </a:solidFill>
                <a:latin typeface="+mn-ea"/>
              </a:rPr>
              <a:t>9.</a:t>
            </a:r>
            <a:endParaRPr lang="en-US" altLang="ko-KR" sz="1000" b="1" dirty="0">
              <a:solidFill>
                <a:srgbClr val="FFC000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AIMS</a:t>
            </a: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의 응답</a:t>
            </a:r>
            <a:endParaRPr lang="en-US" altLang="ko-KR" sz="1000" b="1" dirty="0" smtClean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CMD: </a:t>
            </a:r>
            <a:r>
              <a:rPr lang="en-US" altLang="ko-KR" sz="10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Job</a:t>
            </a:r>
            <a:r>
              <a:rPr lang="ko-KR" altLang="en-US" sz="10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10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Comp </a:t>
            </a: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Request</a:t>
            </a:r>
            <a:endParaRPr lang="en-US" altLang="ko-KR" sz="10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15" name="직선 연결선 14"/>
          <p:cNvCxnSpPr>
            <a:stCxn id="54" idx="3"/>
            <a:endCxn id="64" idx="1"/>
          </p:cNvCxnSpPr>
          <p:nvPr/>
        </p:nvCxnSpPr>
        <p:spPr>
          <a:xfrm flipV="1">
            <a:off x="4953000" y="1736240"/>
            <a:ext cx="1031373" cy="2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제목 9"/>
          <p:cNvSpPr txBox="1"/>
          <p:nvPr/>
        </p:nvSpPr>
        <p:spPr>
          <a:xfrm>
            <a:off x="272480" y="202630"/>
            <a:ext cx="9074150" cy="49006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  <a:sym typeface="+mn-ea"/>
              </a:rPr>
              <a:t>1</a:t>
            </a:r>
            <a:r>
              <a:rPr lang="en-US" altLang="ko-KR" sz="20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  <a:sym typeface="+mn-ea"/>
              </a:rPr>
              <a:t>. </a:t>
            </a: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운영 시나리오 </a:t>
            </a:r>
            <a:r>
              <a:rPr lang="en-US" altLang="ko-KR" sz="20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(</a:t>
            </a:r>
            <a:r>
              <a:rPr lang="ko-KR" altLang="en-US" sz="20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세부</a:t>
            </a:r>
            <a:r>
              <a:rPr lang="en-US" altLang="ko-KR" sz="20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)</a:t>
            </a:r>
            <a:endParaRPr lang="ko-KR" altLang="en-US" sz="20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 </a:t>
            </a:r>
            <a:endParaRPr kumimoji="0" lang="ko-KR" altLang="en-US" sz="2000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  <p:sp>
        <p:nvSpPr>
          <p:cNvPr id="56" name="제목 9"/>
          <p:cNvSpPr txBox="1"/>
          <p:nvPr/>
        </p:nvSpPr>
        <p:spPr>
          <a:xfrm>
            <a:off x="5961112" y="44624"/>
            <a:ext cx="3744416" cy="49006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1</a:t>
            </a:r>
            <a:r>
              <a:rPr lang="en-US" altLang="ko-KR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-1</a:t>
            </a: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. Normal Scenario</a:t>
            </a:r>
            <a:endParaRPr kumimoji="0" lang="ko-KR" altLang="en-US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  <p:sp>
        <p:nvSpPr>
          <p:cNvPr id="57" name="텍스트 개체 틀 67">
            <a:extLst>
              <a:ext uri="{FF2B5EF4-FFF2-40B4-BE49-F238E27FC236}">
                <a16:creationId xmlns="" xmlns:a16="http://schemas.microsoft.com/office/drawing/2014/main" id="{AB188FFF-EA55-496F-9509-ECB92FED87A5}"/>
              </a:ext>
            </a:extLst>
          </p:cNvPr>
          <p:cNvSpPr txBox="1">
            <a:spLocks/>
          </p:cNvSpPr>
          <p:nvPr/>
        </p:nvSpPr>
        <p:spPr bwMode="auto">
          <a:xfrm>
            <a:off x="428215" y="692696"/>
            <a:ext cx="87732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ts val="200"/>
              </a:spcBef>
            </a:pPr>
            <a:r>
              <a:rPr lang="en-US" altLang="ko-KR" sz="1200" b="1" dirty="0" smtClean="0">
                <a:solidFill>
                  <a:srgbClr val="000000"/>
                </a:solidFill>
                <a:latin typeface="+mn-lt"/>
                <a:ea typeface="LG스마트체 Regular" pitchFamily="50" charset="-127"/>
              </a:rPr>
              <a:t>1.1.1 </a:t>
            </a:r>
            <a:r>
              <a:rPr lang="en-US" altLang="ko-KR" sz="1200" dirty="0">
                <a:latin typeface="+mn-ea"/>
                <a:ea typeface="+mn-ea"/>
              </a:rPr>
              <a:t>Normal Scenario(</a:t>
            </a:r>
            <a:r>
              <a:rPr lang="ko-KR" altLang="en-US" sz="1200" dirty="0" err="1">
                <a:latin typeface="+mn-ea"/>
                <a:ea typeface="+mn-ea"/>
              </a:rPr>
              <a:t>반출입기</a:t>
            </a:r>
            <a:r>
              <a:rPr lang="en-US" altLang="ko-KR" sz="1200" dirty="0">
                <a:latin typeface="+mn-ea"/>
                <a:ea typeface="+mn-ea"/>
              </a:rPr>
              <a:t>-&gt; </a:t>
            </a:r>
            <a:r>
              <a:rPr lang="en-US" altLang="ko-KR" sz="1200" dirty="0" smtClean="0">
                <a:latin typeface="+mn-ea"/>
                <a:ea typeface="+mn-ea"/>
              </a:rPr>
              <a:t>MOMA </a:t>
            </a:r>
            <a:r>
              <a:rPr lang="en-US" altLang="ko-KR" sz="1200" dirty="0" smtClean="0">
                <a:latin typeface="+mn-ea"/>
                <a:ea typeface="+mn-ea"/>
              </a:rPr>
              <a:t>Robot)</a:t>
            </a:r>
            <a:r>
              <a:rPr lang="ko-KR" altLang="en-US" sz="1200" dirty="0" smtClean="0">
                <a:latin typeface="+mn-ea"/>
                <a:ea typeface="+mn-ea"/>
              </a:rPr>
              <a:t>도식</a:t>
            </a:r>
            <a:endParaRPr lang="en-US" altLang="ko-KR" sz="1200" b="1" dirty="0">
              <a:solidFill>
                <a:srgbClr val="000000"/>
              </a:solidFill>
              <a:latin typeface="+mn-lt"/>
              <a:ea typeface="LG스마트체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272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9"/>
          <p:cNvSpPr txBox="1"/>
          <p:nvPr/>
        </p:nvSpPr>
        <p:spPr>
          <a:xfrm>
            <a:off x="272480" y="202630"/>
            <a:ext cx="9074150" cy="49006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ko-KR" sz="20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  <a:sym typeface="+mn-ea"/>
              </a:rPr>
              <a:t>1. </a:t>
            </a: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운영 시나리오 </a:t>
            </a:r>
            <a:r>
              <a:rPr lang="en-US" altLang="ko-KR" sz="20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(</a:t>
            </a:r>
            <a:r>
              <a:rPr lang="ko-KR" altLang="en-US" sz="20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세부</a:t>
            </a:r>
            <a:r>
              <a:rPr lang="en-US" altLang="ko-KR" sz="20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)</a:t>
            </a:r>
            <a:endParaRPr lang="ko-KR" altLang="en-US" sz="20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 </a:t>
            </a:r>
            <a:endParaRPr kumimoji="0" lang="ko-KR" altLang="en-US" sz="2000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  <p:sp>
        <p:nvSpPr>
          <p:cNvPr id="23" name="텍스트 개체 틀 67">
            <a:extLst>
              <a:ext uri="{FF2B5EF4-FFF2-40B4-BE49-F238E27FC236}">
                <a16:creationId xmlns:a16="http://schemas.microsoft.com/office/drawing/2014/main" xmlns="" id="{AB188FFF-EA55-496F-9509-ECB92FED87A5}"/>
              </a:ext>
            </a:extLst>
          </p:cNvPr>
          <p:cNvSpPr txBox="1">
            <a:spLocks/>
          </p:cNvSpPr>
          <p:nvPr/>
        </p:nvSpPr>
        <p:spPr bwMode="auto">
          <a:xfrm>
            <a:off x="428215" y="692696"/>
            <a:ext cx="87732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ts val="200"/>
              </a:spcBef>
            </a:pPr>
            <a:r>
              <a:rPr lang="en-US" altLang="ko-KR" sz="1200" b="1" dirty="0" smtClean="0">
                <a:solidFill>
                  <a:srgbClr val="000000"/>
                </a:solidFill>
                <a:latin typeface="+mn-lt"/>
                <a:ea typeface="LG스마트체 Regular" pitchFamily="50" charset="-127"/>
              </a:rPr>
              <a:t>1.1.3 </a:t>
            </a:r>
            <a:r>
              <a:rPr lang="en-US" altLang="ko-KR" sz="1200" dirty="0">
                <a:latin typeface="+mn-ea"/>
                <a:ea typeface="+mn-ea"/>
              </a:rPr>
              <a:t>Normal </a:t>
            </a:r>
            <a:r>
              <a:rPr lang="en-US" altLang="ko-KR" sz="1200" dirty="0" smtClean="0">
                <a:latin typeface="+mn-ea"/>
                <a:ea typeface="+mn-ea"/>
              </a:rPr>
              <a:t>Scenario(Stocker-</a:t>
            </a:r>
            <a:r>
              <a:rPr lang="en-US" altLang="ko-KR" sz="1200" dirty="0">
                <a:latin typeface="+mn-ea"/>
                <a:ea typeface="+mn-ea"/>
              </a:rPr>
              <a:t>&gt; </a:t>
            </a:r>
            <a:r>
              <a:rPr lang="en-US" altLang="ko-KR" sz="1200" dirty="0" smtClean="0">
                <a:latin typeface="+mn-ea"/>
                <a:ea typeface="+mn-ea"/>
              </a:rPr>
              <a:t>MOMA </a:t>
            </a:r>
            <a:r>
              <a:rPr lang="en-US" altLang="ko-KR" sz="1200" dirty="0" smtClean="0">
                <a:latin typeface="+mn-ea"/>
                <a:ea typeface="+mn-ea"/>
              </a:rPr>
              <a:t>Robot)</a:t>
            </a:r>
            <a:endParaRPr lang="en-US" altLang="ko-KR" sz="1200" b="1" dirty="0">
              <a:solidFill>
                <a:srgbClr val="000000"/>
              </a:solidFill>
              <a:latin typeface="+mn-lt"/>
              <a:ea typeface="LG스마트체 Regular" pitchFamily="50" charset="-127"/>
            </a:endParaRPr>
          </a:p>
        </p:txBody>
      </p:sp>
      <p:sp>
        <p:nvSpPr>
          <p:cNvPr id="71" name="Line 8">
            <a:extLst>
              <a:ext uri="{FF2B5EF4-FFF2-40B4-BE49-F238E27FC236}">
                <a16:creationId xmlns:a16="http://schemas.microsoft.com/office/drawing/2014/main" xmlns="" id="{A164A400-3853-41E9-BF53-F7467E24D2D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793" y="1201440"/>
            <a:ext cx="0" cy="5328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/>
          </a:p>
        </p:txBody>
      </p:sp>
      <p:sp>
        <p:nvSpPr>
          <p:cNvPr id="72" name="Line 9">
            <a:extLst>
              <a:ext uri="{FF2B5EF4-FFF2-40B4-BE49-F238E27FC236}">
                <a16:creationId xmlns:a16="http://schemas.microsoft.com/office/drawing/2014/main" xmlns="" id="{89AF943F-F94E-4CBC-B02B-E3282D61E5D5}"/>
              </a:ext>
            </a:extLst>
          </p:cNvPr>
          <p:cNvSpPr>
            <a:spLocks noChangeShapeType="1"/>
          </p:cNvSpPr>
          <p:nvPr/>
        </p:nvSpPr>
        <p:spPr bwMode="auto">
          <a:xfrm>
            <a:off x="9561512" y="1201440"/>
            <a:ext cx="0" cy="5328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/>
          </a:p>
        </p:txBody>
      </p:sp>
      <p:sp>
        <p:nvSpPr>
          <p:cNvPr id="74" name="Line 12">
            <a:extLst>
              <a:ext uri="{FF2B5EF4-FFF2-40B4-BE49-F238E27FC236}">
                <a16:creationId xmlns:a16="http://schemas.microsoft.com/office/drawing/2014/main" xmlns="" id="{09740C84-0483-4E20-BD60-287C1663455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781" y="1556792"/>
            <a:ext cx="9001858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Line 14">
            <a:extLst>
              <a:ext uri="{FF2B5EF4-FFF2-40B4-BE49-F238E27FC236}">
                <a16:creationId xmlns:a16="http://schemas.microsoft.com/office/drawing/2014/main" xmlns="" id="{C1A91B6A-E938-4FFD-9FAF-B88424F188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655" y="1196752"/>
            <a:ext cx="9001857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/>
          </a:p>
        </p:txBody>
      </p:sp>
      <p:sp>
        <p:nvSpPr>
          <p:cNvPr id="78" name="Line 18">
            <a:extLst>
              <a:ext uri="{FF2B5EF4-FFF2-40B4-BE49-F238E27FC236}">
                <a16:creationId xmlns:a16="http://schemas.microsoft.com/office/drawing/2014/main" xmlns="" id="{7169117E-4FBC-4643-B66A-76B46D633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6670" y="1496744"/>
            <a:ext cx="0" cy="5042228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79" name="Rectangle 22">
            <a:extLst>
              <a:ext uri="{FF2B5EF4-FFF2-40B4-BE49-F238E27FC236}">
                <a16:creationId xmlns:a16="http://schemas.microsoft.com/office/drawing/2014/main" xmlns="" id="{ABD218DE-F90C-46F8-851D-4065CD33B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205" y="1268760"/>
            <a:ext cx="764931" cy="210674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35921" dir="2700000" algn="ctr" rotWithShape="0">
              <a:schemeClr val="tx1">
                <a:lumMod val="50000"/>
                <a:lumOff val="50000"/>
              </a:schemeClr>
            </a:outerShdw>
          </a:effectLst>
          <a:ex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ea typeface="LG스마트체 Regular" pitchFamily="50" charset="-127"/>
              </a:rPr>
              <a:t>Stocker</a:t>
            </a:r>
            <a:endParaRPr kumimoji="0" lang="en-US" altLang="ko-KR" sz="1000" b="1" dirty="0">
              <a:ea typeface="LG스마트체 Regular" pitchFamily="50" charset="-127"/>
            </a:endParaRPr>
          </a:p>
        </p:txBody>
      </p:sp>
      <p:sp>
        <p:nvSpPr>
          <p:cNvPr id="84" name="Line 18">
            <a:extLst>
              <a:ext uri="{FF2B5EF4-FFF2-40B4-BE49-F238E27FC236}">
                <a16:creationId xmlns:a16="http://schemas.microsoft.com/office/drawing/2014/main" xmlns="" id="{C190CE67-D0E1-4122-94EB-F92BE8E9812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6929" y="1359081"/>
            <a:ext cx="0" cy="5167313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94" name="Line 17">
            <a:extLst>
              <a:ext uri="{FF2B5EF4-FFF2-40B4-BE49-F238E27FC236}">
                <a16:creationId xmlns:a16="http://schemas.microsoft.com/office/drawing/2014/main" xmlns="" id="{A998ED02-D0E7-4E37-9C3A-AD99655A2E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27273" y="1484784"/>
            <a:ext cx="0" cy="5040000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68" name="Line 18">
            <a:extLst>
              <a:ext uri="{FF2B5EF4-FFF2-40B4-BE49-F238E27FC236}">
                <a16:creationId xmlns:a16="http://schemas.microsoft.com/office/drawing/2014/main" xmlns="" id="{7169117E-4FBC-4643-B66A-76B46D633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6637" y="1483116"/>
            <a:ext cx="0" cy="5042228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133" name="Line 18">
            <a:extLst>
              <a:ext uri="{FF2B5EF4-FFF2-40B4-BE49-F238E27FC236}">
                <a16:creationId xmlns:a16="http://schemas.microsoft.com/office/drawing/2014/main" xmlns="" id="{7169117E-4FBC-4643-B66A-76B46D633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36934" y="1482532"/>
            <a:ext cx="0" cy="5042228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136" name="Line 18">
            <a:extLst>
              <a:ext uri="{FF2B5EF4-FFF2-40B4-BE49-F238E27FC236}">
                <a16:creationId xmlns:a16="http://schemas.microsoft.com/office/drawing/2014/main" xmlns="" id="{7169117E-4FBC-4643-B66A-76B46D633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8053982" y="1479434"/>
            <a:ext cx="0" cy="5042228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7572903" y="1247587"/>
            <a:ext cx="834294" cy="237197"/>
            <a:chOff x="6897216" y="1247587"/>
            <a:chExt cx="834294" cy="237197"/>
          </a:xfrm>
        </p:grpSpPr>
        <p:sp>
          <p:nvSpPr>
            <p:cNvPr id="60" name="타원 59"/>
            <p:cNvSpPr/>
            <p:nvPr/>
          </p:nvSpPr>
          <p:spPr>
            <a:xfrm>
              <a:off x="6966579" y="1247587"/>
              <a:ext cx="764931" cy="23253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dist="35560" dir="27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ko-KR" sz="700" b="1" dirty="0">
                <a:solidFill>
                  <a:prstClr val="black"/>
                </a:solidFill>
                <a:ea typeface="LG스마트체 Regular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897216" y="1253952"/>
              <a:ext cx="83388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>
                  <a:ea typeface="LG스마트체 Regular" pitchFamily="50" charset="-127"/>
                </a:rPr>
                <a:t>  Aims GEM</a:t>
              </a:r>
              <a:endParaRPr lang="ko-KR" altLang="en-US" sz="900" b="1" dirty="0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5127484" y="1251439"/>
            <a:ext cx="832279" cy="234871"/>
            <a:chOff x="8537511" y="2996951"/>
            <a:chExt cx="832279" cy="234871"/>
          </a:xfrm>
        </p:grpSpPr>
        <p:sp>
          <p:nvSpPr>
            <p:cNvPr id="63" name="타원 62"/>
            <p:cNvSpPr/>
            <p:nvPr/>
          </p:nvSpPr>
          <p:spPr>
            <a:xfrm>
              <a:off x="8581699" y="2996951"/>
              <a:ext cx="764931" cy="23253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dist="35560" dir="27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ko-KR" sz="700" b="1" dirty="0">
                <a:solidFill>
                  <a:prstClr val="black"/>
                </a:solidFill>
                <a:ea typeface="LG스마트체 Regular" pitchFamily="50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537511" y="3016378"/>
              <a:ext cx="83227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>
                  <a:ea typeface="LG스마트체 Regular" pitchFamily="50" charset="-127"/>
                </a:rPr>
                <a:t>Stocker</a:t>
              </a:r>
              <a:r>
                <a:rPr lang="en-US" altLang="ko-KR" sz="800" b="1" dirty="0" smtClean="0">
                  <a:latin typeface="+mn-ea"/>
                </a:rPr>
                <a:t> </a:t>
              </a:r>
              <a:r>
                <a:rPr lang="en-US" altLang="ko-KR" sz="800" b="1" dirty="0">
                  <a:latin typeface="+mn-ea"/>
                </a:rPr>
                <a:t>CTRL</a:t>
              </a:r>
              <a:endParaRPr lang="ko-KR" altLang="en-US" sz="800" b="1" dirty="0">
                <a:latin typeface="+mn-ea"/>
              </a:endParaRPr>
            </a:p>
          </p:txBody>
        </p:sp>
      </p:grpSp>
      <p:sp>
        <p:nvSpPr>
          <p:cNvPr id="126" name="TextBox 125"/>
          <p:cNvSpPr txBox="1"/>
          <p:nvPr/>
        </p:nvSpPr>
        <p:spPr>
          <a:xfrm>
            <a:off x="8250637" y="3851756"/>
            <a:ext cx="1245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Job Order Send</a:t>
            </a:r>
          </a:p>
          <a:p>
            <a:pPr algn="ctr"/>
            <a:r>
              <a:rPr lang="en-US" altLang="ko-KR" sz="800" dirty="0"/>
              <a:t>(To Stocker)</a:t>
            </a:r>
            <a:endParaRPr lang="ko-KR" altLang="en-US" sz="800" dirty="0"/>
          </a:p>
        </p:txBody>
      </p:sp>
      <p:grpSp>
        <p:nvGrpSpPr>
          <p:cNvPr id="53" name="그룹 52"/>
          <p:cNvGrpSpPr/>
          <p:nvPr/>
        </p:nvGrpSpPr>
        <p:grpSpPr>
          <a:xfrm>
            <a:off x="6318965" y="1262229"/>
            <a:ext cx="793990" cy="243948"/>
            <a:chOff x="7515486" y="2528319"/>
            <a:chExt cx="793990" cy="243948"/>
          </a:xfrm>
        </p:grpSpPr>
        <p:sp>
          <p:nvSpPr>
            <p:cNvPr id="54" name="타원 53"/>
            <p:cNvSpPr/>
            <p:nvPr/>
          </p:nvSpPr>
          <p:spPr>
            <a:xfrm>
              <a:off x="7515486" y="2528319"/>
              <a:ext cx="764931" cy="232537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dist="35560" dir="27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ko-KR" sz="700" b="1" dirty="0">
                <a:solidFill>
                  <a:prstClr val="black"/>
                </a:solidFill>
                <a:ea typeface="LG스마트체 Regular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538111" y="2541435"/>
              <a:ext cx="77136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/>
                <a:t>Dispatcher</a:t>
              </a:r>
              <a:endParaRPr lang="ko-KR" altLang="en-US" sz="900" b="1" dirty="0"/>
            </a:p>
          </p:txBody>
        </p:sp>
      </p:grpSp>
      <p:sp>
        <p:nvSpPr>
          <p:cNvPr id="65" name="Rectangle 22">
            <a:extLst>
              <a:ext uri="{FF2B5EF4-FFF2-40B4-BE49-F238E27FC236}">
                <a16:creationId xmlns="" xmlns:a16="http://schemas.microsoft.com/office/drawing/2014/main" id="{ABD218DE-F90C-46F8-851D-4065CD33B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6656" y="1275345"/>
            <a:ext cx="764931" cy="210674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35921" dir="2700000" algn="ctr" rotWithShape="0">
              <a:schemeClr val="tx1">
                <a:lumMod val="50000"/>
                <a:lumOff val="50000"/>
              </a:schemeClr>
            </a:outerShdw>
          </a:effectLst>
          <a:ex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ea typeface="LG스마트체 Regular" pitchFamily="50" charset="-127"/>
              </a:rPr>
              <a:t>MOMA</a:t>
            </a:r>
            <a:endParaRPr kumimoji="0" lang="en-US" altLang="ko-KR" sz="1000" b="1" dirty="0">
              <a:ea typeface="LG스마트체 Regular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2989251" y="1255698"/>
            <a:ext cx="764931" cy="23253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dist="35560" dir="2700000" algn="ctr" rotWithShape="0">
              <a:schemeClr val="tx1">
                <a:lumMod val="50000"/>
                <a:lumOff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 sz="1000" b="1" dirty="0" smtClean="0">
                <a:solidFill>
                  <a:prstClr val="black"/>
                </a:solidFill>
                <a:ea typeface="LG스마트체 Regular" pitchFamily="50" charset="-127"/>
              </a:rPr>
              <a:t>RCS</a:t>
            </a:r>
            <a:endParaRPr lang="en-US" altLang="ko-KR" sz="1000" b="1" dirty="0">
              <a:solidFill>
                <a:prstClr val="black"/>
              </a:solidFill>
              <a:ea typeface="LG스마트체 Regular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4439638" y="3982190"/>
            <a:ext cx="2283817" cy="153697"/>
            <a:chOff x="4439638" y="3789040"/>
            <a:chExt cx="2283817" cy="153697"/>
          </a:xfrm>
        </p:grpSpPr>
        <p:cxnSp>
          <p:nvCxnSpPr>
            <p:cNvPr id="93" name="직선 화살표 연결선 92"/>
            <p:cNvCxnSpPr/>
            <p:nvPr/>
          </p:nvCxnSpPr>
          <p:spPr bwMode="auto">
            <a:xfrm>
              <a:off x="5554137" y="3789040"/>
              <a:ext cx="1169318" cy="0"/>
            </a:xfrm>
            <a:prstGeom prst="straightConnector1">
              <a:avLst/>
            </a:prstGeom>
            <a:solidFill>
              <a:srgbClr val="EAEAEA"/>
            </a:solidFill>
            <a:ln w="12700" cap="flat" cmpd="sng" algn="ctr">
              <a:solidFill>
                <a:srgbClr val="7030A0"/>
              </a:solidFill>
              <a:prstDash val="dash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95" name="연결선: 꺾임 46">
              <a:extLst>
                <a:ext uri="{FF2B5EF4-FFF2-40B4-BE49-F238E27FC236}">
                  <a16:creationId xmlns:a16="http://schemas.microsoft.com/office/drawing/2014/main" xmlns="" id="{3CC13356-E30A-4C08-A82C-206781FEEA7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439638" y="3942736"/>
              <a:ext cx="1102323" cy="1"/>
            </a:xfrm>
            <a:prstGeom prst="bentConnector3">
              <a:avLst/>
            </a:prstGeom>
            <a:ln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6" name="그룹 95"/>
          <p:cNvGrpSpPr/>
          <p:nvPr/>
        </p:nvGrpSpPr>
        <p:grpSpPr>
          <a:xfrm>
            <a:off x="4448944" y="3016384"/>
            <a:ext cx="2300808" cy="196592"/>
            <a:chOff x="4439638" y="3952488"/>
            <a:chExt cx="2300808" cy="196592"/>
          </a:xfrm>
        </p:grpSpPr>
        <p:cxnSp>
          <p:nvCxnSpPr>
            <p:cNvPr id="97" name="연결선: 꺾임 46">
              <a:extLst>
                <a:ext uri="{FF2B5EF4-FFF2-40B4-BE49-F238E27FC236}">
                  <a16:creationId xmlns:a16="http://schemas.microsoft.com/office/drawing/2014/main" xmlns="" id="{3CC13356-E30A-4C08-A82C-206781FEEA73}"/>
                </a:ext>
              </a:extLst>
            </p:cNvPr>
            <p:cNvCxnSpPr>
              <a:cxnSpLocks/>
            </p:cNvCxnSpPr>
            <p:nvPr/>
          </p:nvCxnSpPr>
          <p:spPr>
            <a:xfrm>
              <a:off x="4439638" y="3952488"/>
              <a:ext cx="1107560" cy="2"/>
            </a:xfrm>
            <a:prstGeom prst="bentConnector3">
              <a:avLst/>
            </a:prstGeom>
            <a:ln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직선 화살표 연결선 97"/>
            <p:cNvCxnSpPr/>
            <p:nvPr/>
          </p:nvCxnSpPr>
          <p:spPr bwMode="auto">
            <a:xfrm flipH="1">
              <a:off x="5571080" y="4149080"/>
              <a:ext cx="1169366" cy="0"/>
            </a:xfrm>
            <a:prstGeom prst="straightConnector1">
              <a:avLst/>
            </a:prstGeom>
            <a:solidFill>
              <a:srgbClr val="EAEAEA"/>
            </a:solidFill>
            <a:ln w="12700" cap="flat" cmpd="sng" algn="ctr">
              <a:solidFill>
                <a:srgbClr val="7030A0"/>
              </a:solidFill>
              <a:prstDash val="dash"/>
              <a:round/>
              <a:headEnd type="triangle" w="med" len="med"/>
              <a:tailEnd type="none"/>
            </a:ln>
            <a:effectLst/>
          </p:spPr>
        </p:cxnSp>
      </p:grpSp>
      <p:sp>
        <p:nvSpPr>
          <p:cNvPr id="99" name="TextBox 98"/>
          <p:cNvSpPr txBox="1"/>
          <p:nvPr/>
        </p:nvSpPr>
        <p:spPr>
          <a:xfrm>
            <a:off x="560512" y="2884874"/>
            <a:ext cx="1676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Report Bottle </a:t>
            </a:r>
            <a:r>
              <a:rPr lang="en-US" altLang="ko-KR" sz="1000" dirty="0" smtClean="0"/>
              <a:t>Carrier Status</a:t>
            </a:r>
            <a:endParaRPr lang="ko-KR" altLang="en-US" sz="1000" dirty="0"/>
          </a:p>
        </p:txBody>
      </p:sp>
      <p:cxnSp>
        <p:nvCxnSpPr>
          <p:cNvPr id="102" name="직선 화살표 연결선 101"/>
          <p:cNvCxnSpPr/>
          <p:nvPr/>
        </p:nvCxnSpPr>
        <p:spPr bwMode="auto">
          <a:xfrm>
            <a:off x="3358654" y="4437112"/>
            <a:ext cx="3368730" cy="0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rgbClr val="7030A0"/>
            </a:solidFill>
            <a:prstDash val="dash"/>
            <a:round/>
            <a:headEnd type="triangle" w="med" len="med"/>
            <a:tailEnd type="none"/>
          </a:ln>
          <a:effectLst/>
        </p:spPr>
      </p:cxnSp>
      <p:cxnSp>
        <p:nvCxnSpPr>
          <p:cNvPr id="103" name="연결선: 꺾임 46">
            <a:extLst>
              <a:ext uri="{FF2B5EF4-FFF2-40B4-BE49-F238E27FC236}">
                <a16:creationId xmlns:a16="http://schemas.microsoft.com/office/drawing/2014/main" xmlns="" id="{3CC13356-E30A-4C08-A82C-206781FEEA73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16697" y="4587659"/>
            <a:ext cx="1102323" cy="1"/>
          </a:xfrm>
          <a:prstGeom prst="bent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8023528" y="4293096"/>
            <a:ext cx="153678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Job Order Send</a:t>
            </a:r>
            <a:endParaRPr lang="ko-KR" altLang="en-US" sz="1000" dirty="0"/>
          </a:p>
          <a:p>
            <a:pPr algn="ctr"/>
            <a:r>
              <a:rPr lang="en-US" altLang="ko-KR" sz="700" dirty="0" smtClean="0"/>
              <a:t>(To MOMA)</a:t>
            </a:r>
            <a:endParaRPr lang="ko-KR" altLang="en-US" sz="700" dirty="0"/>
          </a:p>
        </p:txBody>
      </p:sp>
      <p:grpSp>
        <p:nvGrpSpPr>
          <p:cNvPr id="81" name="그룹 80"/>
          <p:cNvGrpSpPr/>
          <p:nvPr/>
        </p:nvGrpSpPr>
        <p:grpSpPr>
          <a:xfrm>
            <a:off x="6105128" y="1844824"/>
            <a:ext cx="1277366" cy="459605"/>
            <a:chOff x="6105128" y="2204864"/>
            <a:chExt cx="1277366" cy="459605"/>
          </a:xfrm>
        </p:grpSpPr>
        <p:sp>
          <p:nvSpPr>
            <p:cNvPr id="82" name="순서도: 처리 81"/>
            <p:cNvSpPr/>
            <p:nvPr/>
          </p:nvSpPr>
          <p:spPr bwMode="auto">
            <a:xfrm>
              <a:off x="6105128" y="2204864"/>
              <a:ext cx="1236655" cy="459605"/>
            </a:xfrm>
            <a:prstGeom prst="flowChartProcess">
              <a:avLst/>
            </a:prstGeom>
            <a:solidFill>
              <a:srgbClr val="CCFFFF"/>
            </a:solidFill>
            <a:ln>
              <a:noFill/>
            </a:ln>
            <a:effectLst>
              <a:outerShdw dist="35921" dir="2700000" algn="ctr" rotWithShape="0">
                <a:schemeClr val="tx1">
                  <a:lumMod val="50000"/>
                  <a:lumOff val="50000"/>
                </a:schemeClr>
              </a:outerShdw>
            </a:effectLst>
            <a:extLst/>
          </p:spPr>
          <p:txBody>
            <a:bodyPr wrap="none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000" b="1" dirty="0">
                <a:ea typeface="LG스마트체 Regular" pitchFamily="50" charset="-127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124070" y="2230271"/>
              <a:ext cx="12584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반출입</a:t>
              </a:r>
              <a:r>
                <a:rPr lang="en-US" altLang="ko-KR" sz="1000" dirty="0" smtClean="0"/>
                <a:t>,</a:t>
              </a:r>
              <a:r>
                <a:rPr lang="ko-KR" altLang="en-US" sz="1000" dirty="0" err="1" smtClean="0"/>
                <a:t>분석완료후</a:t>
              </a:r>
              <a:r>
                <a:rPr lang="ko-KR" altLang="en-US" sz="1000" dirty="0" smtClean="0"/>
                <a:t> </a:t>
              </a:r>
              <a:r>
                <a:rPr lang="en-US" altLang="ko-KR" sz="1000" dirty="0" smtClean="0"/>
                <a:t>Bottle </a:t>
              </a:r>
              <a:r>
                <a:rPr lang="ko-KR" altLang="en-US" sz="1000" dirty="0" smtClean="0"/>
                <a:t>회수 완료 </a:t>
              </a:r>
              <a:endParaRPr lang="en-US" altLang="ko-KR" sz="1000" dirty="0" smtClean="0"/>
            </a:p>
          </p:txBody>
        </p:sp>
      </p:grpSp>
      <p:sp>
        <p:nvSpPr>
          <p:cNvPr id="101" name="순서도: 처리 100"/>
          <p:cNvSpPr/>
          <p:nvPr/>
        </p:nvSpPr>
        <p:spPr bwMode="auto">
          <a:xfrm>
            <a:off x="6105128" y="3473452"/>
            <a:ext cx="1236655" cy="229802"/>
          </a:xfrm>
          <a:prstGeom prst="flowChartProcess">
            <a:avLst/>
          </a:prstGeom>
          <a:solidFill>
            <a:srgbClr val="CCFFFF"/>
          </a:solidFill>
          <a:ln>
            <a:noFill/>
          </a:ln>
          <a:effectLst>
            <a:outerShdw dist="35921" dir="2700000" algn="ctr" rotWithShape="0">
              <a:schemeClr val="tx1">
                <a:lumMod val="50000"/>
                <a:lumOff val="50000"/>
              </a:schemeClr>
            </a:outerShdw>
          </a:effectLst>
          <a:extLst/>
        </p:spPr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00" b="1" dirty="0">
              <a:ea typeface="LG스마트체 Regular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124070" y="3470811"/>
            <a:ext cx="12584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Job</a:t>
            </a:r>
            <a:r>
              <a:rPr lang="ko-KR" altLang="en-US" sz="1000" dirty="0" smtClean="0"/>
              <a:t> 생성 및 진행</a:t>
            </a:r>
            <a:endParaRPr lang="en-US" altLang="ko-KR" sz="1000" dirty="0" smtClean="0"/>
          </a:p>
        </p:txBody>
      </p:sp>
      <p:sp>
        <p:nvSpPr>
          <p:cNvPr id="106" name="TextBox 105"/>
          <p:cNvSpPr txBox="1"/>
          <p:nvPr/>
        </p:nvSpPr>
        <p:spPr>
          <a:xfrm>
            <a:off x="8053982" y="2401796"/>
            <a:ext cx="1507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Bottle Carrier Read</a:t>
            </a:r>
          </a:p>
          <a:p>
            <a:pPr algn="ctr"/>
            <a:r>
              <a:rPr lang="en-US" altLang="ko-KR" sz="800" dirty="0"/>
              <a:t>(To </a:t>
            </a:r>
            <a:r>
              <a:rPr lang="en-US" altLang="ko-KR" sz="800" dirty="0" smtClean="0"/>
              <a:t>Stocker)</a:t>
            </a:r>
            <a:endParaRPr lang="ko-KR" altLang="en-US" sz="800" dirty="0"/>
          </a:p>
        </p:txBody>
      </p:sp>
      <p:grpSp>
        <p:nvGrpSpPr>
          <p:cNvPr id="107" name="그룹 106"/>
          <p:cNvGrpSpPr/>
          <p:nvPr/>
        </p:nvGrpSpPr>
        <p:grpSpPr>
          <a:xfrm>
            <a:off x="4433161" y="2532230"/>
            <a:ext cx="2283817" cy="153697"/>
            <a:chOff x="4439638" y="3789040"/>
            <a:chExt cx="2283817" cy="153697"/>
          </a:xfrm>
        </p:grpSpPr>
        <p:cxnSp>
          <p:nvCxnSpPr>
            <p:cNvPr id="108" name="직선 화살표 연결선 107"/>
            <p:cNvCxnSpPr/>
            <p:nvPr/>
          </p:nvCxnSpPr>
          <p:spPr bwMode="auto">
            <a:xfrm>
              <a:off x="5554137" y="3789040"/>
              <a:ext cx="1169318" cy="0"/>
            </a:xfrm>
            <a:prstGeom prst="straightConnector1">
              <a:avLst/>
            </a:prstGeom>
            <a:solidFill>
              <a:srgbClr val="EAEAEA"/>
            </a:solidFill>
            <a:ln w="12700" cap="flat" cmpd="sng" algn="ctr">
              <a:solidFill>
                <a:srgbClr val="7030A0"/>
              </a:solidFill>
              <a:prstDash val="dash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109" name="연결선: 꺾임 46">
              <a:extLst>
                <a:ext uri="{FF2B5EF4-FFF2-40B4-BE49-F238E27FC236}">
                  <a16:creationId xmlns:a16="http://schemas.microsoft.com/office/drawing/2014/main" xmlns="" id="{3CC13356-E30A-4C08-A82C-206781FEEA7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439638" y="3942736"/>
              <a:ext cx="1102323" cy="1"/>
            </a:xfrm>
            <a:prstGeom prst="bentConnector3">
              <a:avLst/>
            </a:prstGeom>
            <a:ln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9" name="순서도: 판단 68"/>
          <p:cNvSpPr/>
          <p:nvPr/>
        </p:nvSpPr>
        <p:spPr bwMode="auto">
          <a:xfrm>
            <a:off x="6142073" y="5806158"/>
            <a:ext cx="1154536" cy="426749"/>
          </a:xfrm>
          <a:prstGeom prst="flowChartDecision">
            <a:avLst/>
          </a:prstGeom>
          <a:solidFill>
            <a:srgbClr val="CCFFFF"/>
          </a:solidFill>
          <a:ln>
            <a:noFill/>
          </a:ln>
          <a:effectLst>
            <a:outerShdw dist="35921" dir="2700000" algn="ctr" rotWithShape="0">
              <a:schemeClr val="tx1">
                <a:lumMod val="50000"/>
                <a:lumOff val="50000"/>
              </a:scheme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lang="en-US" altLang="ko-KR" sz="800" b="1" dirty="0" smtClean="0"/>
              <a:t>Job</a:t>
            </a:r>
            <a:r>
              <a:rPr lang="ko-KR" altLang="en-US" sz="800" b="1" dirty="0" smtClean="0"/>
              <a:t> 진행 여부 확인</a:t>
            </a:r>
            <a:endParaRPr lang="en-US" altLang="ko-KR" sz="800" b="1" dirty="0" smtClean="0"/>
          </a:p>
          <a:p>
            <a:pPr algn="ctr"/>
            <a:r>
              <a:rPr lang="en-US" altLang="ko-KR" sz="800" b="1" dirty="0" smtClean="0"/>
              <a:t>(</a:t>
            </a:r>
            <a:r>
              <a:rPr lang="ko-KR" altLang="en-US" sz="800" b="1" dirty="0" smtClean="0"/>
              <a:t>우측 항목</a:t>
            </a:r>
            <a:r>
              <a:rPr lang="en-US" altLang="ko-KR" sz="800" b="1" dirty="0" smtClean="0"/>
              <a:t>)</a:t>
            </a:r>
            <a:r>
              <a:rPr lang="ko-KR" altLang="en-US" sz="800" b="1" dirty="0" smtClean="0"/>
              <a:t> </a:t>
            </a:r>
            <a:endParaRPr lang="en-US" altLang="ko-KR" sz="8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6740446" y="6253281"/>
            <a:ext cx="4051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/>
              <a:t>yes</a:t>
            </a:r>
            <a:endParaRPr lang="ko-KR" alt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7257256" y="6052612"/>
            <a:ext cx="4051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/>
              <a:t>No</a:t>
            </a:r>
            <a:endParaRPr lang="ko-KR" altLang="en-US" sz="1000" dirty="0"/>
          </a:p>
        </p:txBody>
      </p:sp>
      <p:cxnSp>
        <p:nvCxnSpPr>
          <p:cNvPr id="77" name="꺾인 연결선 76"/>
          <p:cNvCxnSpPr/>
          <p:nvPr/>
        </p:nvCxnSpPr>
        <p:spPr>
          <a:xfrm flipH="1" flipV="1">
            <a:off x="6744273" y="5639928"/>
            <a:ext cx="556163" cy="392924"/>
          </a:xfrm>
          <a:prstGeom prst="bentConnector3">
            <a:avLst>
              <a:gd name="adj1" fmla="val -4110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800153"/>
              </p:ext>
            </p:extLst>
          </p:nvPr>
        </p:nvGraphicFramePr>
        <p:xfrm>
          <a:off x="8160136" y="5922521"/>
          <a:ext cx="1329368" cy="310386"/>
        </p:xfrm>
        <a:graphic>
          <a:graphicData uri="http://schemas.openxmlformats.org/drawingml/2006/table">
            <a:tbl>
              <a:tblPr/>
              <a:tblGrid>
                <a:gridCol w="169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596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551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1. 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34" marR="7034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Robot Idle</a:t>
                      </a:r>
                      <a:r>
                        <a:rPr 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여부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34" marR="7034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51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2.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34" marR="7034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Target</a:t>
                      </a:r>
                      <a:r>
                        <a:rPr 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Request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상태 여부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34" marR="7034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0" name="TextBox 109"/>
          <p:cNvSpPr txBox="1"/>
          <p:nvPr/>
        </p:nvSpPr>
        <p:spPr>
          <a:xfrm>
            <a:off x="560515" y="5157192"/>
            <a:ext cx="1676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Unload </a:t>
            </a:r>
            <a:r>
              <a:rPr lang="en-US" altLang="ko-KR" sz="1000" dirty="0" smtClean="0"/>
              <a:t>Request</a:t>
            </a:r>
          </a:p>
          <a:p>
            <a:pPr algn="ctr"/>
            <a:r>
              <a:rPr lang="en-US" altLang="ko-KR" sz="700" dirty="0"/>
              <a:t>(</a:t>
            </a:r>
            <a:r>
              <a:rPr lang="en-US" altLang="ko-KR" sz="700" dirty="0" err="1"/>
              <a:t>Fm</a:t>
            </a:r>
            <a:r>
              <a:rPr lang="en-US" altLang="ko-KR" sz="700" dirty="0"/>
              <a:t> </a:t>
            </a:r>
            <a:r>
              <a:rPr lang="en-US" altLang="ko-KR" sz="700" dirty="0" smtClean="0"/>
              <a:t>Stocker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 </a:t>
            </a:r>
            <a:r>
              <a:rPr lang="en-US" altLang="ko-KR" sz="700" dirty="0"/>
              <a:t>Unload </a:t>
            </a:r>
            <a:r>
              <a:rPr lang="en-US" altLang="ko-KR" sz="700" dirty="0" smtClean="0"/>
              <a:t>Port)</a:t>
            </a:r>
            <a:endParaRPr lang="ko-KR" altLang="en-US" sz="700" dirty="0"/>
          </a:p>
          <a:p>
            <a:pPr algn="ctr"/>
            <a:endParaRPr lang="ko-KR" altLang="en-US" sz="1000" dirty="0"/>
          </a:p>
        </p:txBody>
      </p:sp>
      <p:grpSp>
        <p:nvGrpSpPr>
          <p:cNvPr id="111" name="그룹 110"/>
          <p:cNvGrpSpPr/>
          <p:nvPr/>
        </p:nvGrpSpPr>
        <p:grpSpPr>
          <a:xfrm>
            <a:off x="4439638" y="5320640"/>
            <a:ext cx="2300808" cy="196592"/>
            <a:chOff x="4439638" y="3952488"/>
            <a:chExt cx="2300808" cy="196592"/>
          </a:xfrm>
        </p:grpSpPr>
        <p:cxnSp>
          <p:nvCxnSpPr>
            <p:cNvPr id="112" name="연결선: 꺾임 46">
              <a:extLst>
                <a:ext uri="{FF2B5EF4-FFF2-40B4-BE49-F238E27FC236}">
                  <a16:creationId xmlns:a16="http://schemas.microsoft.com/office/drawing/2014/main" xmlns="" id="{3CC13356-E30A-4C08-A82C-206781FEEA73}"/>
                </a:ext>
              </a:extLst>
            </p:cNvPr>
            <p:cNvCxnSpPr>
              <a:cxnSpLocks/>
            </p:cNvCxnSpPr>
            <p:nvPr/>
          </p:nvCxnSpPr>
          <p:spPr>
            <a:xfrm>
              <a:off x="4439638" y="3952488"/>
              <a:ext cx="1107560" cy="2"/>
            </a:xfrm>
            <a:prstGeom prst="bentConnector3">
              <a:avLst/>
            </a:prstGeom>
            <a:ln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/>
            <p:cNvCxnSpPr/>
            <p:nvPr/>
          </p:nvCxnSpPr>
          <p:spPr bwMode="auto">
            <a:xfrm flipH="1">
              <a:off x="5571080" y="4149080"/>
              <a:ext cx="1169366" cy="0"/>
            </a:xfrm>
            <a:prstGeom prst="straightConnector1">
              <a:avLst/>
            </a:prstGeom>
            <a:solidFill>
              <a:srgbClr val="EAEAEA"/>
            </a:solidFill>
            <a:ln w="12700" cap="flat" cmpd="sng" algn="ctr">
              <a:solidFill>
                <a:srgbClr val="7030A0"/>
              </a:solidFill>
              <a:prstDash val="dash"/>
              <a:round/>
              <a:headEnd type="triangle" w="med" len="med"/>
              <a:tailEnd type="none"/>
            </a:ln>
            <a:effectLst/>
          </p:spPr>
        </p:cxnSp>
      </p:grpSp>
      <p:grpSp>
        <p:nvGrpSpPr>
          <p:cNvPr id="114" name="그룹 113"/>
          <p:cNvGrpSpPr/>
          <p:nvPr/>
        </p:nvGrpSpPr>
        <p:grpSpPr>
          <a:xfrm>
            <a:off x="4448944" y="4816584"/>
            <a:ext cx="2300808" cy="196592"/>
            <a:chOff x="4439638" y="3952488"/>
            <a:chExt cx="2300808" cy="196592"/>
          </a:xfrm>
        </p:grpSpPr>
        <p:cxnSp>
          <p:nvCxnSpPr>
            <p:cNvPr id="115" name="연결선: 꺾임 46">
              <a:extLst>
                <a:ext uri="{FF2B5EF4-FFF2-40B4-BE49-F238E27FC236}">
                  <a16:creationId xmlns:a16="http://schemas.microsoft.com/office/drawing/2014/main" xmlns="" id="{3CC13356-E30A-4C08-A82C-206781FEEA73}"/>
                </a:ext>
              </a:extLst>
            </p:cNvPr>
            <p:cNvCxnSpPr>
              <a:cxnSpLocks/>
            </p:cNvCxnSpPr>
            <p:nvPr/>
          </p:nvCxnSpPr>
          <p:spPr>
            <a:xfrm>
              <a:off x="4439638" y="3952488"/>
              <a:ext cx="1107560" cy="2"/>
            </a:xfrm>
            <a:prstGeom prst="bentConnector3">
              <a:avLst/>
            </a:prstGeom>
            <a:ln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직선 화살표 연결선 115"/>
            <p:cNvCxnSpPr/>
            <p:nvPr/>
          </p:nvCxnSpPr>
          <p:spPr bwMode="auto">
            <a:xfrm flipH="1">
              <a:off x="5571080" y="4149080"/>
              <a:ext cx="1169366" cy="0"/>
            </a:xfrm>
            <a:prstGeom prst="straightConnector1">
              <a:avLst/>
            </a:prstGeom>
            <a:solidFill>
              <a:srgbClr val="EAEAEA"/>
            </a:solidFill>
            <a:ln w="12700" cap="flat" cmpd="sng" algn="ctr">
              <a:solidFill>
                <a:srgbClr val="7030A0"/>
              </a:solidFill>
              <a:prstDash val="dash"/>
              <a:round/>
              <a:headEnd type="triangle" w="med" len="med"/>
              <a:tailEnd type="none"/>
            </a:ln>
            <a:effectLst/>
          </p:spPr>
        </p:cxnSp>
      </p:grpSp>
      <p:sp>
        <p:nvSpPr>
          <p:cNvPr id="117" name="TextBox 116"/>
          <p:cNvSpPr txBox="1"/>
          <p:nvPr/>
        </p:nvSpPr>
        <p:spPr>
          <a:xfrm>
            <a:off x="560512" y="4797152"/>
            <a:ext cx="1676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Job Ready Comp Send</a:t>
            </a:r>
            <a:endParaRPr lang="ko-KR" altLang="en-US" sz="700" dirty="0"/>
          </a:p>
          <a:p>
            <a:pPr algn="ctr"/>
            <a:endParaRPr lang="ko-KR" altLang="en-US" sz="1000" dirty="0"/>
          </a:p>
        </p:txBody>
      </p:sp>
      <p:sp>
        <p:nvSpPr>
          <p:cNvPr id="118" name="Line 13">
            <a:extLst>
              <a:ext uri="{FF2B5EF4-FFF2-40B4-BE49-F238E27FC236}">
                <a16:creationId xmlns:a16="http://schemas.microsoft.com/office/drawing/2014/main" xmlns="" id="{111A9013-85CB-4A03-97BF-AF3BD5A1317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655" y="6531156"/>
            <a:ext cx="9001857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/>
          </a:p>
        </p:txBody>
      </p:sp>
      <p:sp>
        <p:nvSpPr>
          <p:cNvPr id="119" name="순서도: 연결자 118"/>
          <p:cNvSpPr/>
          <p:nvPr/>
        </p:nvSpPr>
        <p:spPr bwMode="auto">
          <a:xfrm>
            <a:off x="6609184" y="6381328"/>
            <a:ext cx="216024" cy="216024"/>
          </a:xfrm>
          <a:prstGeom prst="flowChartConnector">
            <a:avLst/>
          </a:prstGeom>
          <a:solidFill>
            <a:srgbClr val="CCFFFF"/>
          </a:solidFill>
          <a:ln>
            <a:solidFill>
              <a:schemeClr val="accent1"/>
            </a:solidFill>
          </a:ln>
          <a:effectLst/>
          <a:extLst/>
        </p:spPr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00" b="1" dirty="0" err="1">
              <a:ea typeface="LG스마트체 Regular" pitchFamily="50" charset="-127"/>
            </a:endParaRPr>
          </a:p>
        </p:txBody>
      </p:sp>
      <p:sp>
        <p:nvSpPr>
          <p:cNvPr id="75" name="제목 9"/>
          <p:cNvSpPr txBox="1"/>
          <p:nvPr/>
        </p:nvSpPr>
        <p:spPr>
          <a:xfrm>
            <a:off x="5961112" y="44624"/>
            <a:ext cx="3744416" cy="49006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1-1. </a:t>
            </a: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Normal Scenario</a:t>
            </a:r>
            <a:endParaRPr kumimoji="0" lang="ko-KR" altLang="en-US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00257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9"/>
          <p:cNvSpPr txBox="1"/>
          <p:nvPr/>
        </p:nvSpPr>
        <p:spPr>
          <a:xfrm>
            <a:off x="272480" y="202630"/>
            <a:ext cx="9074150" cy="49006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  <a:sym typeface="+mn-ea"/>
              </a:rPr>
              <a:t>1</a:t>
            </a:r>
            <a:r>
              <a:rPr lang="en-US" altLang="ko-KR" sz="20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  <a:sym typeface="+mn-ea"/>
              </a:rPr>
              <a:t>. </a:t>
            </a: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운영 시나리오 </a:t>
            </a: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(</a:t>
            </a: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세부</a:t>
            </a: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)</a:t>
            </a:r>
            <a:endParaRPr lang="ko-KR" altLang="en-US" sz="20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ko-KR" altLang="en-US" sz="20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 </a:t>
            </a:r>
            <a:endParaRPr kumimoji="0" lang="ko-KR" altLang="en-US" sz="2000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  <p:sp>
        <p:nvSpPr>
          <p:cNvPr id="23" name="텍스트 개체 틀 67">
            <a:extLst>
              <a:ext uri="{FF2B5EF4-FFF2-40B4-BE49-F238E27FC236}">
                <a16:creationId xmlns:a16="http://schemas.microsoft.com/office/drawing/2014/main" xmlns="" id="{AB188FFF-EA55-496F-9509-ECB92FED87A5}"/>
              </a:ext>
            </a:extLst>
          </p:cNvPr>
          <p:cNvSpPr txBox="1">
            <a:spLocks/>
          </p:cNvSpPr>
          <p:nvPr/>
        </p:nvSpPr>
        <p:spPr bwMode="auto">
          <a:xfrm>
            <a:off x="442507" y="692696"/>
            <a:ext cx="87732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ts val="200"/>
              </a:spcBef>
            </a:pPr>
            <a:r>
              <a:rPr lang="en-US" altLang="ko-KR" sz="1200" b="1" dirty="0" smtClean="0">
                <a:solidFill>
                  <a:srgbClr val="000000"/>
                </a:solidFill>
                <a:latin typeface="+mn-lt"/>
                <a:ea typeface="LG스마트체 Regular" pitchFamily="50" charset="-127"/>
              </a:rPr>
              <a:t>1.1.3 </a:t>
            </a:r>
            <a:r>
              <a:rPr lang="en-US" altLang="ko-KR" sz="1200" dirty="0">
                <a:latin typeface="+mn-ea"/>
                <a:ea typeface="+mn-ea"/>
              </a:rPr>
              <a:t>Normal </a:t>
            </a:r>
            <a:r>
              <a:rPr lang="en-US" altLang="ko-KR" sz="1200" dirty="0" smtClean="0">
                <a:latin typeface="+mn-ea"/>
                <a:ea typeface="+mn-ea"/>
              </a:rPr>
              <a:t>Scenario(</a:t>
            </a:r>
            <a:r>
              <a:rPr lang="en-US" altLang="ko-KR" sz="1200" dirty="0">
                <a:latin typeface="+mn-ea"/>
              </a:rPr>
              <a:t>Stocker</a:t>
            </a:r>
            <a:r>
              <a:rPr lang="en-US" altLang="ko-KR" sz="1200" dirty="0" smtClean="0">
                <a:latin typeface="+mn-ea"/>
                <a:ea typeface="+mn-ea"/>
              </a:rPr>
              <a:t>-</a:t>
            </a:r>
            <a:r>
              <a:rPr lang="en-US" altLang="ko-KR" sz="1200" dirty="0">
                <a:latin typeface="+mn-ea"/>
                <a:ea typeface="+mn-ea"/>
              </a:rPr>
              <a:t>&gt; </a:t>
            </a:r>
            <a:r>
              <a:rPr lang="en-US" altLang="ko-KR" sz="1200" dirty="0" smtClean="0">
                <a:latin typeface="+mn-ea"/>
                <a:ea typeface="+mn-ea"/>
              </a:rPr>
              <a:t>MOMA </a:t>
            </a:r>
            <a:r>
              <a:rPr lang="en-US" altLang="ko-KR" sz="1200" dirty="0" smtClean="0">
                <a:latin typeface="+mn-ea"/>
                <a:ea typeface="+mn-ea"/>
              </a:rPr>
              <a:t>Robot)</a:t>
            </a:r>
            <a:endParaRPr lang="en-US" altLang="ko-KR" sz="1200" b="1" dirty="0">
              <a:solidFill>
                <a:srgbClr val="000000"/>
              </a:solidFill>
              <a:latin typeface="+mn-lt"/>
              <a:ea typeface="LG스마트체 Regular" pitchFamily="50" charset="-127"/>
            </a:endParaRPr>
          </a:p>
        </p:txBody>
      </p:sp>
      <p:sp>
        <p:nvSpPr>
          <p:cNvPr id="71" name="Line 8">
            <a:extLst>
              <a:ext uri="{FF2B5EF4-FFF2-40B4-BE49-F238E27FC236}">
                <a16:creationId xmlns:a16="http://schemas.microsoft.com/office/drawing/2014/main" xmlns="" id="{A164A400-3853-41E9-BF53-F7467E24D2D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793" y="1201440"/>
            <a:ext cx="0" cy="5328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/>
          </a:p>
        </p:txBody>
      </p:sp>
      <p:sp>
        <p:nvSpPr>
          <p:cNvPr id="72" name="Line 9">
            <a:extLst>
              <a:ext uri="{FF2B5EF4-FFF2-40B4-BE49-F238E27FC236}">
                <a16:creationId xmlns:a16="http://schemas.microsoft.com/office/drawing/2014/main" xmlns="" id="{89AF943F-F94E-4CBC-B02B-E3282D61E5D5}"/>
              </a:ext>
            </a:extLst>
          </p:cNvPr>
          <p:cNvSpPr>
            <a:spLocks noChangeShapeType="1"/>
          </p:cNvSpPr>
          <p:nvPr/>
        </p:nvSpPr>
        <p:spPr bwMode="auto">
          <a:xfrm>
            <a:off x="9561512" y="1201440"/>
            <a:ext cx="0" cy="5328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/>
          </a:p>
        </p:txBody>
      </p:sp>
      <p:sp>
        <p:nvSpPr>
          <p:cNvPr id="74" name="Line 12">
            <a:extLst>
              <a:ext uri="{FF2B5EF4-FFF2-40B4-BE49-F238E27FC236}">
                <a16:creationId xmlns:a16="http://schemas.microsoft.com/office/drawing/2014/main" xmlns="" id="{09740C84-0483-4E20-BD60-287C1663455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781" y="1556792"/>
            <a:ext cx="9001858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Line 13">
            <a:extLst>
              <a:ext uri="{FF2B5EF4-FFF2-40B4-BE49-F238E27FC236}">
                <a16:creationId xmlns:a16="http://schemas.microsoft.com/office/drawing/2014/main" xmlns="" id="{111A9013-85CB-4A03-97BF-AF3BD5A1317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655" y="6531156"/>
            <a:ext cx="9001857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/>
          </a:p>
        </p:txBody>
      </p:sp>
      <p:sp>
        <p:nvSpPr>
          <p:cNvPr id="76" name="Line 14">
            <a:extLst>
              <a:ext uri="{FF2B5EF4-FFF2-40B4-BE49-F238E27FC236}">
                <a16:creationId xmlns:a16="http://schemas.microsoft.com/office/drawing/2014/main" xmlns="" id="{C1A91B6A-E938-4FFD-9FAF-B88424F188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655" y="1196752"/>
            <a:ext cx="9001857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/>
          </a:p>
        </p:txBody>
      </p:sp>
      <p:sp>
        <p:nvSpPr>
          <p:cNvPr id="78" name="Line 18">
            <a:extLst>
              <a:ext uri="{FF2B5EF4-FFF2-40B4-BE49-F238E27FC236}">
                <a16:creationId xmlns:a16="http://schemas.microsoft.com/office/drawing/2014/main" xmlns="" id="{7169117E-4FBC-4643-B66A-76B46D633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6670" y="1496744"/>
            <a:ext cx="0" cy="5042228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79" name="Rectangle 22">
            <a:extLst>
              <a:ext uri="{FF2B5EF4-FFF2-40B4-BE49-F238E27FC236}">
                <a16:creationId xmlns:a16="http://schemas.microsoft.com/office/drawing/2014/main" xmlns="" id="{ABD218DE-F90C-46F8-851D-4065CD33B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205" y="1268760"/>
            <a:ext cx="764931" cy="210674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35921" dir="2700000" algn="ctr" rotWithShape="0">
              <a:schemeClr val="tx1">
                <a:lumMod val="50000"/>
                <a:lumOff val="50000"/>
              </a:schemeClr>
            </a:outerShdw>
          </a:effectLst>
          <a:ex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1" dirty="0">
                <a:ea typeface="LG스마트체 Regular" pitchFamily="50" charset="-127"/>
              </a:rPr>
              <a:t>Stocker</a:t>
            </a:r>
          </a:p>
        </p:txBody>
      </p:sp>
      <p:sp>
        <p:nvSpPr>
          <p:cNvPr id="84" name="Line 18">
            <a:extLst>
              <a:ext uri="{FF2B5EF4-FFF2-40B4-BE49-F238E27FC236}">
                <a16:creationId xmlns:a16="http://schemas.microsoft.com/office/drawing/2014/main" xmlns="" id="{C190CE67-D0E1-4122-94EB-F92BE8E9812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6929" y="1359081"/>
            <a:ext cx="0" cy="5167313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94" name="Line 17">
            <a:extLst>
              <a:ext uri="{FF2B5EF4-FFF2-40B4-BE49-F238E27FC236}">
                <a16:creationId xmlns:a16="http://schemas.microsoft.com/office/drawing/2014/main" xmlns="" id="{A998ED02-D0E7-4E37-9C3A-AD99655A2E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27273" y="1484784"/>
            <a:ext cx="0" cy="5040000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68" name="Line 18">
            <a:extLst>
              <a:ext uri="{FF2B5EF4-FFF2-40B4-BE49-F238E27FC236}">
                <a16:creationId xmlns:a16="http://schemas.microsoft.com/office/drawing/2014/main" xmlns="" id="{7169117E-4FBC-4643-B66A-76B46D633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6637" y="1483116"/>
            <a:ext cx="0" cy="5042228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133" name="Line 18">
            <a:extLst>
              <a:ext uri="{FF2B5EF4-FFF2-40B4-BE49-F238E27FC236}">
                <a16:creationId xmlns:a16="http://schemas.microsoft.com/office/drawing/2014/main" xmlns="" id="{7169117E-4FBC-4643-B66A-76B46D633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36934" y="1482532"/>
            <a:ext cx="0" cy="5042228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136" name="Line 18">
            <a:extLst>
              <a:ext uri="{FF2B5EF4-FFF2-40B4-BE49-F238E27FC236}">
                <a16:creationId xmlns:a16="http://schemas.microsoft.com/office/drawing/2014/main" xmlns="" id="{7169117E-4FBC-4643-B66A-76B46D633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8053982" y="1479434"/>
            <a:ext cx="0" cy="5042228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7572903" y="1247587"/>
            <a:ext cx="834294" cy="237197"/>
            <a:chOff x="6897216" y="1247587"/>
            <a:chExt cx="834294" cy="237197"/>
          </a:xfrm>
        </p:grpSpPr>
        <p:sp>
          <p:nvSpPr>
            <p:cNvPr id="60" name="타원 59"/>
            <p:cNvSpPr/>
            <p:nvPr/>
          </p:nvSpPr>
          <p:spPr>
            <a:xfrm>
              <a:off x="6966579" y="1247587"/>
              <a:ext cx="764931" cy="23253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dist="35560" dir="27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ko-KR" sz="700" b="1" dirty="0">
                <a:solidFill>
                  <a:prstClr val="black"/>
                </a:solidFill>
                <a:ea typeface="LG스마트체 Regular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897216" y="1253952"/>
              <a:ext cx="83388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>
                  <a:ea typeface="LG스마트체 Regular" pitchFamily="50" charset="-127"/>
                </a:rPr>
                <a:t>  Aims GEM</a:t>
              </a:r>
              <a:endParaRPr lang="ko-KR" altLang="en-US" sz="900" b="1" dirty="0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5127484" y="1251439"/>
            <a:ext cx="832279" cy="234871"/>
            <a:chOff x="8537511" y="2996951"/>
            <a:chExt cx="832279" cy="234871"/>
          </a:xfrm>
        </p:grpSpPr>
        <p:sp>
          <p:nvSpPr>
            <p:cNvPr id="63" name="타원 62"/>
            <p:cNvSpPr/>
            <p:nvPr/>
          </p:nvSpPr>
          <p:spPr>
            <a:xfrm>
              <a:off x="8581699" y="2996951"/>
              <a:ext cx="764931" cy="23253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dist="35560" dir="27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ko-KR" sz="700" b="1" dirty="0">
                <a:solidFill>
                  <a:prstClr val="black"/>
                </a:solidFill>
                <a:ea typeface="LG스마트체 Regular" pitchFamily="50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537511" y="3016378"/>
              <a:ext cx="83227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>
                  <a:ea typeface="LG스마트체 Regular" pitchFamily="50" charset="-127"/>
                </a:rPr>
                <a:t>Stocker</a:t>
              </a:r>
              <a:r>
                <a:rPr lang="en-US" altLang="ko-KR" sz="800" b="1" dirty="0">
                  <a:latin typeface="+mn-ea"/>
                </a:rPr>
                <a:t> CTRL</a:t>
              </a:r>
              <a:endParaRPr lang="ko-KR" altLang="en-US" sz="800" b="1" dirty="0">
                <a:latin typeface="+mn-ea"/>
              </a:endParaRPr>
            </a:p>
          </p:txBody>
        </p:sp>
      </p:grpSp>
      <p:cxnSp>
        <p:nvCxnSpPr>
          <p:cNvPr id="120" name="직선 화살표 연결선 119"/>
          <p:cNvCxnSpPr/>
          <p:nvPr/>
        </p:nvCxnSpPr>
        <p:spPr bwMode="auto">
          <a:xfrm>
            <a:off x="3371716" y="1916832"/>
            <a:ext cx="3368730" cy="0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rgbClr val="7030A0"/>
            </a:solidFill>
            <a:prstDash val="dash"/>
            <a:round/>
            <a:headEnd type="triangle" w="med" len="med"/>
            <a:tailEnd type="none"/>
          </a:ln>
          <a:effectLst/>
        </p:spPr>
      </p:cxnSp>
      <p:grpSp>
        <p:nvGrpSpPr>
          <p:cNvPr id="53" name="그룹 52"/>
          <p:cNvGrpSpPr/>
          <p:nvPr/>
        </p:nvGrpSpPr>
        <p:grpSpPr>
          <a:xfrm>
            <a:off x="6318965" y="1262229"/>
            <a:ext cx="793990" cy="243948"/>
            <a:chOff x="7515486" y="2528319"/>
            <a:chExt cx="793990" cy="243948"/>
          </a:xfrm>
        </p:grpSpPr>
        <p:sp>
          <p:nvSpPr>
            <p:cNvPr id="54" name="타원 53"/>
            <p:cNvSpPr/>
            <p:nvPr/>
          </p:nvSpPr>
          <p:spPr>
            <a:xfrm>
              <a:off x="7515486" y="2528319"/>
              <a:ext cx="764931" cy="232537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dist="35560" dir="27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ko-KR" sz="700" b="1" dirty="0">
                <a:solidFill>
                  <a:prstClr val="black"/>
                </a:solidFill>
                <a:ea typeface="LG스마트체 Regular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538111" y="2541435"/>
              <a:ext cx="77136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/>
                <a:t>Dispatcher</a:t>
              </a:r>
              <a:endParaRPr lang="ko-KR" altLang="en-US" sz="900" b="1" dirty="0"/>
            </a:p>
          </p:txBody>
        </p:sp>
      </p:grpSp>
      <p:sp>
        <p:nvSpPr>
          <p:cNvPr id="65" name="Rectangle 22">
            <a:extLst>
              <a:ext uri="{FF2B5EF4-FFF2-40B4-BE49-F238E27FC236}">
                <a16:creationId xmlns="" xmlns:a16="http://schemas.microsoft.com/office/drawing/2014/main" id="{ABD218DE-F90C-46F8-851D-4065CD33B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6656" y="1275345"/>
            <a:ext cx="764931" cy="210674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35921" dir="2700000" algn="ctr" rotWithShape="0">
              <a:schemeClr val="tx1">
                <a:lumMod val="50000"/>
                <a:lumOff val="50000"/>
              </a:schemeClr>
            </a:outerShdw>
          </a:effectLst>
          <a:ex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ea typeface="LG스마트체 Regular" pitchFamily="50" charset="-127"/>
              </a:rPr>
              <a:t>MOMA</a:t>
            </a:r>
            <a:endParaRPr kumimoji="0" lang="en-US" altLang="ko-KR" sz="1000" b="1" dirty="0">
              <a:ea typeface="LG스마트체 Regular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2989251" y="1255698"/>
            <a:ext cx="764931" cy="23253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dist="35560" dir="2700000" algn="ctr" rotWithShape="0">
              <a:schemeClr val="tx1">
                <a:lumMod val="50000"/>
                <a:lumOff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 sz="1000" b="1" dirty="0" smtClean="0">
                <a:solidFill>
                  <a:prstClr val="black"/>
                </a:solidFill>
                <a:ea typeface="LG스마트체 Regular" pitchFamily="50" charset="-127"/>
              </a:rPr>
              <a:t>RCS</a:t>
            </a:r>
            <a:endParaRPr lang="en-US" altLang="ko-KR" sz="1000" b="1" dirty="0">
              <a:solidFill>
                <a:prstClr val="black"/>
              </a:solidFill>
              <a:ea typeface="LG스마트체 Regular" pitchFamily="50" charset="-127"/>
            </a:endParaRPr>
          </a:p>
        </p:txBody>
      </p:sp>
      <p:cxnSp>
        <p:nvCxnSpPr>
          <p:cNvPr id="81" name="연결선: 꺾임 46">
            <a:extLst>
              <a:ext uri="{FF2B5EF4-FFF2-40B4-BE49-F238E27FC236}">
                <a16:creationId xmlns:a16="http://schemas.microsoft.com/office/drawing/2014/main" xmlns="" id="{3CC13356-E30A-4C08-A82C-206781FEEA73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29759" y="2067379"/>
            <a:ext cx="1102323" cy="1"/>
          </a:xfrm>
          <a:prstGeom prst="bent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순서도: 연결자 81"/>
          <p:cNvSpPr/>
          <p:nvPr/>
        </p:nvSpPr>
        <p:spPr bwMode="auto">
          <a:xfrm>
            <a:off x="6619261" y="1506177"/>
            <a:ext cx="216024" cy="216024"/>
          </a:xfrm>
          <a:prstGeom prst="flowChartConnector">
            <a:avLst/>
          </a:prstGeom>
          <a:solidFill>
            <a:srgbClr val="CCFFFF"/>
          </a:solidFill>
          <a:ln>
            <a:solidFill>
              <a:schemeClr val="accent1"/>
            </a:solidFill>
          </a:ln>
          <a:effectLst/>
          <a:extLst/>
        </p:spPr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00" b="1" dirty="0" err="1">
              <a:ea typeface="LG스마트체 Regular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8053982" y="1748004"/>
            <a:ext cx="150752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Move To Send</a:t>
            </a:r>
          </a:p>
          <a:p>
            <a:pPr algn="ctr"/>
            <a:r>
              <a:rPr lang="en-US" altLang="ko-KR" sz="700" dirty="0"/>
              <a:t>(To Stocker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)</a:t>
            </a:r>
            <a:endParaRPr lang="ko-KR" altLang="en-US" sz="700" dirty="0"/>
          </a:p>
        </p:txBody>
      </p:sp>
      <p:grpSp>
        <p:nvGrpSpPr>
          <p:cNvPr id="101" name="그룹 100"/>
          <p:cNvGrpSpPr/>
          <p:nvPr/>
        </p:nvGrpSpPr>
        <p:grpSpPr>
          <a:xfrm>
            <a:off x="2248202" y="2420888"/>
            <a:ext cx="4501550" cy="196592"/>
            <a:chOff x="4429872" y="3952488"/>
            <a:chExt cx="4501550" cy="196592"/>
          </a:xfrm>
        </p:grpSpPr>
        <p:cxnSp>
          <p:nvCxnSpPr>
            <p:cNvPr id="102" name="연결선: 꺾임 46">
              <a:extLst>
                <a:ext uri="{FF2B5EF4-FFF2-40B4-BE49-F238E27FC236}">
                  <a16:creationId xmlns:a16="http://schemas.microsoft.com/office/drawing/2014/main" xmlns="" id="{3CC13356-E30A-4C08-A82C-206781FEEA73}"/>
                </a:ext>
              </a:extLst>
            </p:cNvPr>
            <p:cNvCxnSpPr>
              <a:cxnSpLocks/>
            </p:cNvCxnSpPr>
            <p:nvPr/>
          </p:nvCxnSpPr>
          <p:spPr>
            <a:xfrm>
              <a:off x="4429872" y="3952488"/>
              <a:ext cx="1107560" cy="2"/>
            </a:xfrm>
            <a:prstGeom prst="bentConnector3">
              <a:avLst/>
            </a:prstGeom>
            <a:ln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직선 화살표 연결선 102"/>
            <p:cNvCxnSpPr/>
            <p:nvPr/>
          </p:nvCxnSpPr>
          <p:spPr bwMode="auto">
            <a:xfrm flipH="1">
              <a:off x="5551487" y="4149080"/>
              <a:ext cx="3379935" cy="0"/>
            </a:xfrm>
            <a:prstGeom prst="straightConnector1">
              <a:avLst/>
            </a:prstGeom>
            <a:solidFill>
              <a:srgbClr val="EAEAEA"/>
            </a:solidFill>
            <a:ln w="12700" cap="flat" cmpd="sng" algn="ctr">
              <a:solidFill>
                <a:srgbClr val="7030A0"/>
              </a:solidFill>
              <a:prstDash val="dash"/>
              <a:round/>
              <a:headEnd type="triangle" w="med" len="med"/>
              <a:tailEnd type="none"/>
            </a:ln>
            <a:effectLst/>
          </p:spPr>
        </p:cxnSp>
      </p:grpSp>
      <p:sp>
        <p:nvSpPr>
          <p:cNvPr id="104" name="TextBox 103"/>
          <p:cNvSpPr txBox="1"/>
          <p:nvPr/>
        </p:nvSpPr>
        <p:spPr>
          <a:xfrm>
            <a:off x="553782" y="2348880"/>
            <a:ext cx="166143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Move To Comp Request</a:t>
            </a:r>
          </a:p>
          <a:p>
            <a:pPr algn="ctr"/>
            <a:r>
              <a:rPr lang="en-US" altLang="ko-KR" sz="700" dirty="0" smtClean="0"/>
              <a:t>(To </a:t>
            </a:r>
            <a:r>
              <a:rPr lang="en-US" altLang="ko-KR" sz="700" dirty="0" err="1"/>
              <a:t>To</a:t>
            </a:r>
            <a:r>
              <a:rPr lang="en-US" altLang="ko-KR" sz="700" dirty="0"/>
              <a:t> Stocker)</a:t>
            </a:r>
            <a:endParaRPr lang="ko-KR" altLang="en-US" sz="700" dirty="0"/>
          </a:p>
        </p:txBody>
      </p:sp>
      <p:cxnSp>
        <p:nvCxnSpPr>
          <p:cNvPr id="105" name="연결선: 꺾임 46">
            <a:extLst>
              <a:ext uri="{FF2B5EF4-FFF2-40B4-BE49-F238E27FC236}">
                <a16:creationId xmlns:a16="http://schemas.microsoft.com/office/drawing/2014/main" xmlns="" id="{3CC13356-E30A-4C08-A82C-206781FEEA73}"/>
              </a:ext>
            </a:extLst>
          </p:cNvPr>
          <p:cNvCxnSpPr>
            <a:cxnSpLocks/>
          </p:cNvCxnSpPr>
          <p:nvPr/>
        </p:nvCxnSpPr>
        <p:spPr>
          <a:xfrm>
            <a:off x="2262257" y="3219071"/>
            <a:ext cx="1107560" cy="2"/>
          </a:xfrm>
          <a:prstGeom prst="bent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/>
          <p:nvPr/>
        </p:nvCxnSpPr>
        <p:spPr bwMode="auto">
          <a:xfrm flipV="1">
            <a:off x="5562859" y="3859288"/>
            <a:ext cx="1158164" cy="2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rgbClr val="7030A0"/>
            </a:solidFill>
            <a:prstDash val="dash"/>
            <a:round/>
            <a:headEnd type="triangle" w="med" len="med"/>
            <a:tailEnd type="none"/>
          </a:ln>
          <a:effectLst/>
        </p:spPr>
      </p:cxnSp>
      <p:cxnSp>
        <p:nvCxnSpPr>
          <p:cNvPr id="111" name="연결선: 꺾임 46">
            <a:extLst>
              <a:ext uri="{FF2B5EF4-FFF2-40B4-BE49-F238E27FC236}">
                <a16:creationId xmlns:a16="http://schemas.microsoft.com/office/drawing/2014/main" xmlns="" id="{3CC13356-E30A-4C08-A82C-206781FEEA73}"/>
              </a:ext>
            </a:extLst>
          </p:cNvPr>
          <p:cNvCxnSpPr>
            <a:cxnSpLocks/>
          </p:cNvCxnSpPr>
          <p:nvPr/>
        </p:nvCxnSpPr>
        <p:spPr>
          <a:xfrm rot="10800000" flipV="1">
            <a:off x="4464606" y="4038913"/>
            <a:ext cx="1102323" cy="1"/>
          </a:xfrm>
          <a:prstGeom prst="bent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/>
          <p:nvPr/>
        </p:nvCxnSpPr>
        <p:spPr bwMode="auto">
          <a:xfrm flipH="1">
            <a:off x="3385007" y="3363089"/>
            <a:ext cx="3342266" cy="0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rgbClr val="7030A0"/>
            </a:solidFill>
            <a:prstDash val="dash"/>
            <a:round/>
            <a:headEnd type="triangle" w="med" len="med"/>
            <a:tailEnd type="none"/>
          </a:ln>
          <a:effectLst/>
        </p:spPr>
      </p:cxnSp>
      <p:sp>
        <p:nvSpPr>
          <p:cNvPr id="118" name="TextBox 117"/>
          <p:cNvSpPr txBox="1"/>
          <p:nvPr/>
        </p:nvSpPr>
        <p:spPr>
          <a:xfrm>
            <a:off x="553782" y="3147065"/>
            <a:ext cx="1661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/>
              <a:t>Unload Ready Comp Request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8024731" y="3731311"/>
            <a:ext cx="15367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Unload Ready Send</a:t>
            </a:r>
          </a:p>
        </p:txBody>
      </p:sp>
      <p:grpSp>
        <p:nvGrpSpPr>
          <p:cNvPr id="122" name="그룹 121"/>
          <p:cNvGrpSpPr/>
          <p:nvPr/>
        </p:nvGrpSpPr>
        <p:grpSpPr>
          <a:xfrm>
            <a:off x="4448944" y="4931352"/>
            <a:ext cx="2300808" cy="196592"/>
            <a:chOff x="4439638" y="3952488"/>
            <a:chExt cx="2300808" cy="196592"/>
          </a:xfrm>
        </p:grpSpPr>
        <p:cxnSp>
          <p:nvCxnSpPr>
            <p:cNvPr id="123" name="연결선: 꺾임 46">
              <a:extLst>
                <a:ext uri="{FF2B5EF4-FFF2-40B4-BE49-F238E27FC236}">
                  <a16:creationId xmlns:a16="http://schemas.microsoft.com/office/drawing/2014/main" xmlns="" id="{3CC13356-E30A-4C08-A82C-206781FEEA73}"/>
                </a:ext>
              </a:extLst>
            </p:cNvPr>
            <p:cNvCxnSpPr>
              <a:cxnSpLocks/>
            </p:cNvCxnSpPr>
            <p:nvPr/>
          </p:nvCxnSpPr>
          <p:spPr>
            <a:xfrm>
              <a:off x="4439638" y="3952488"/>
              <a:ext cx="1107560" cy="2"/>
            </a:xfrm>
            <a:prstGeom prst="bentConnector3">
              <a:avLst/>
            </a:prstGeom>
            <a:ln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직선 화살표 연결선 123"/>
            <p:cNvCxnSpPr/>
            <p:nvPr/>
          </p:nvCxnSpPr>
          <p:spPr bwMode="auto">
            <a:xfrm flipH="1">
              <a:off x="5571080" y="4149080"/>
              <a:ext cx="1169366" cy="0"/>
            </a:xfrm>
            <a:prstGeom prst="straightConnector1">
              <a:avLst/>
            </a:prstGeom>
            <a:solidFill>
              <a:srgbClr val="EAEAEA"/>
            </a:solidFill>
            <a:ln w="12700" cap="flat" cmpd="sng" algn="ctr">
              <a:solidFill>
                <a:srgbClr val="7030A0"/>
              </a:solidFill>
              <a:prstDash val="dash"/>
              <a:round/>
              <a:headEnd type="triangle" w="med" len="med"/>
              <a:tailEnd type="none"/>
            </a:ln>
            <a:effectLst/>
          </p:spPr>
        </p:cxnSp>
      </p:grpSp>
      <p:sp>
        <p:nvSpPr>
          <p:cNvPr id="16" name="순서도: 처리 15"/>
          <p:cNvSpPr/>
          <p:nvPr/>
        </p:nvSpPr>
        <p:spPr bwMode="auto">
          <a:xfrm>
            <a:off x="4160912" y="4217315"/>
            <a:ext cx="1673981" cy="291805"/>
          </a:xfrm>
          <a:prstGeom prst="flowChartProcess">
            <a:avLst/>
          </a:prstGeom>
          <a:solidFill>
            <a:srgbClr val="CCFFFF"/>
          </a:solidFill>
          <a:ln>
            <a:noFill/>
          </a:ln>
          <a:effectLst>
            <a:outerShdw dist="35921" dir="2700000" algn="ctr" rotWithShape="0">
              <a:schemeClr val="tx1">
                <a:lumMod val="50000"/>
                <a:lumOff val="50000"/>
              </a:schemeClr>
            </a:outerShdw>
          </a:effectLst>
          <a:extLst/>
        </p:spPr>
        <p:txBody>
          <a:bodyPr wrap="none"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900" b="1" dirty="0" smtClean="0">
                <a:ea typeface="LG스마트체 Regular" pitchFamily="50" charset="-127"/>
              </a:rPr>
              <a:t>- Port Door Open</a:t>
            </a:r>
            <a:endParaRPr kumimoji="0" lang="ko-KR" altLang="en-US" sz="900" b="1" dirty="0" err="1">
              <a:ea typeface="LG스마트체 Regular" pitchFamily="50" charset="-127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582941" y="4875257"/>
            <a:ext cx="16337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/>
              <a:t>Unload Ready Comp Request</a:t>
            </a:r>
          </a:p>
        </p:txBody>
      </p:sp>
      <p:cxnSp>
        <p:nvCxnSpPr>
          <p:cNvPr id="127" name="직선 화살표 연결선 126"/>
          <p:cNvCxnSpPr/>
          <p:nvPr/>
        </p:nvCxnSpPr>
        <p:spPr bwMode="auto">
          <a:xfrm>
            <a:off x="3384470" y="5445224"/>
            <a:ext cx="3368730" cy="0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rgbClr val="7030A0"/>
            </a:solidFill>
            <a:prstDash val="dash"/>
            <a:round/>
            <a:headEnd type="triangle" w="med" len="med"/>
            <a:tailEnd type="none"/>
          </a:ln>
          <a:effectLst/>
        </p:spPr>
      </p:cxnSp>
      <p:cxnSp>
        <p:nvCxnSpPr>
          <p:cNvPr id="128" name="연결선: 꺾임 46">
            <a:extLst>
              <a:ext uri="{FF2B5EF4-FFF2-40B4-BE49-F238E27FC236}">
                <a16:creationId xmlns:a16="http://schemas.microsoft.com/office/drawing/2014/main" xmlns="" id="{3CC13356-E30A-4C08-A82C-206781FEEA73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42513" y="5595771"/>
            <a:ext cx="1102323" cy="1"/>
          </a:xfrm>
          <a:prstGeom prst="bent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8049344" y="5301208"/>
            <a:ext cx="153678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Transfer Run Send</a:t>
            </a:r>
          </a:p>
          <a:p>
            <a:pPr algn="ctr"/>
            <a:r>
              <a:rPr lang="en-US" altLang="ko-KR" sz="700" dirty="0"/>
              <a:t>(To Stocker)</a:t>
            </a:r>
            <a:endParaRPr lang="ko-KR" altLang="en-US" sz="700" dirty="0"/>
          </a:p>
        </p:txBody>
      </p:sp>
      <p:cxnSp>
        <p:nvCxnSpPr>
          <p:cNvPr id="130" name="연결선: 꺾임 46">
            <a:extLst>
              <a:ext uri="{FF2B5EF4-FFF2-40B4-BE49-F238E27FC236}">
                <a16:creationId xmlns:a16="http://schemas.microsoft.com/office/drawing/2014/main" xmlns="" id="{3CC13356-E30A-4C08-A82C-206781FEEA73}"/>
              </a:ext>
            </a:extLst>
          </p:cNvPr>
          <p:cNvCxnSpPr>
            <a:cxnSpLocks/>
          </p:cNvCxnSpPr>
          <p:nvPr/>
        </p:nvCxnSpPr>
        <p:spPr>
          <a:xfrm>
            <a:off x="2262060" y="5805264"/>
            <a:ext cx="1107560" cy="2"/>
          </a:xfrm>
          <a:prstGeom prst="bent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/>
          <p:nvPr/>
        </p:nvCxnSpPr>
        <p:spPr bwMode="auto">
          <a:xfrm flipH="1">
            <a:off x="3384810" y="5949282"/>
            <a:ext cx="3342266" cy="0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rgbClr val="7030A0"/>
            </a:solidFill>
            <a:prstDash val="dash"/>
            <a:round/>
            <a:headEnd type="triangle" w="med" len="med"/>
            <a:tailEnd type="none"/>
          </a:ln>
          <a:effectLst/>
        </p:spPr>
      </p:cxnSp>
      <p:sp>
        <p:nvSpPr>
          <p:cNvPr id="134" name="TextBox 133"/>
          <p:cNvSpPr txBox="1"/>
          <p:nvPr/>
        </p:nvSpPr>
        <p:spPr>
          <a:xfrm>
            <a:off x="510932" y="5698123"/>
            <a:ext cx="1633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err="1" smtClean="0"/>
              <a:t>Trnasfer</a:t>
            </a:r>
            <a:r>
              <a:rPr lang="en-US" altLang="ko-KR" sz="800" b="1" dirty="0" smtClean="0"/>
              <a:t> Run Request</a:t>
            </a:r>
          </a:p>
          <a:p>
            <a:pPr algn="ctr"/>
            <a:r>
              <a:rPr lang="en-US" altLang="ko-KR" sz="800" b="1" dirty="0" smtClean="0"/>
              <a:t>(BUSY)</a:t>
            </a:r>
          </a:p>
        </p:txBody>
      </p:sp>
      <p:sp>
        <p:nvSpPr>
          <p:cNvPr id="135" name="순서도: 연결자 134"/>
          <p:cNvSpPr/>
          <p:nvPr/>
        </p:nvSpPr>
        <p:spPr bwMode="auto">
          <a:xfrm>
            <a:off x="3257630" y="6426711"/>
            <a:ext cx="216024" cy="216024"/>
          </a:xfrm>
          <a:prstGeom prst="flowChartConnector">
            <a:avLst/>
          </a:prstGeom>
          <a:solidFill>
            <a:srgbClr val="CCFFFF"/>
          </a:solidFill>
          <a:ln>
            <a:solidFill>
              <a:schemeClr val="accent1"/>
            </a:solidFill>
          </a:ln>
          <a:effectLst/>
          <a:extLst/>
        </p:spPr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00" b="1" dirty="0" err="1">
              <a:ea typeface="LG스마트체 Regular" pitchFamily="50" charset="-127"/>
            </a:endParaRPr>
          </a:p>
        </p:txBody>
      </p:sp>
      <p:cxnSp>
        <p:nvCxnSpPr>
          <p:cNvPr id="19" name="꺾인 연결선 18"/>
          <p:cNvCxnSpPr/>
          <p:nvPr/>
        </p:nvCxnSpPr>
        <p:spPr>
          <a:xfrm>
            <a:off x="1725702" y="2838657"/>
            <a:ext cx="504056" cy="230303"/>
          </a:xfrm>
          <a:prstGeom prst="bentConnector3">
            <a:avLst>
              <a:gd name="adj1" fmla="val 1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순서도: 연결자 136"/>
          <p:cNvSpPr/>
          <p:nvPr/>
        </p:nvSpPr>
        <p:spPr bwMode="auto">
          <a:xfrm>
            <a:off x="1607810" y="2754631"/>
            <a:ext cx="216024" cy="216024"/>
          </a:xfrm>
          <a:prstGeom prst="flowChartConnector">
            <a:avLst/>
          </a:prstGeom>
          <a:solidFill>
            <a:srgbClr val="CCFFFF"/>
          </a:solidFill>
          <a:ln>
            <a:solidFill>
              <a:schemeClr val="accent1"/>
            </a:solidFill>
          </a:ln>
          <a:effectLst/>
          <a:extLst/>
        </p:spPr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b="1" dirty="0" smtClean="0">
                <a:ea typeface="LG스마트체 Regular" pitchFamily="50" charset="-127"/>
              </a:rPr>
              <a:t>1</a:t>
            </a:r>
            <a:endParaRPr kumimoji="0" lang="ko-KR" altLang="en-US" sz="1000" b="1" dirty="0" err="1">
              <a:ea typeface="LG스마트체 Regular" pitchFamily="50" charset="-127"/>
            </a:endParaRPr>
          </a:p>
        </p:txBody>
      </p:sp>
      <p:sp>
        <p:nvSpPr>
          <p:cNvPr id="56" name="제목 9"/>
          <p:cNvSpPr txBox="1"/>
          <p:nvPr/>
        </p:nvSpPr>
        <p:spPr>
          <a:xfrm>
            <a:off x="5961112" y="44624"/>
            <a:ext cx="3744416" cy="49006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1-1. </a:t>
            </a: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Normal Scenario</a:t>
            </a:r>
            <a:endParaRPr kumimoji="0" lang="ko-KR" altLang="en-US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74993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9"/>
          <p:cNvSpPr txBox="1"/>
          <p:nvPr/>
        </p:nvSpPr>
        <p:spPr>
          <a:xfrm>
            <a:off x="272480" y="202630"/>
            <a:ext cx="9074150" cy="49006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  <a:sym typeface="+mn-ea"/>
              </a:rPr>
              <a:t>1</a:t>
            </a:r>
            <a:r>
              <a:rPr lang="en-US" altLang="ko-KR" sz="20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  <a:sym typeface="+mn-ea"/>
              </a:rPr>
              <a:t>. </a:t>
            </a: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운영 시나리오 </a:t>
            </a: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(</a:t>
            </a: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세부</a:t>
            </a: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)</a:t>
            </a:r>
            <a:endParaRPr lang="ko-KR" altLang="en-US" sz="20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endParaRPr lang="ko-KR" altLang="en-US" sz="20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 </a:t>
            </a:r>
            <a:endParaRPr kumimoji="0" lang="ko-KR" altLang="en-US" sz="2000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  <p:sp>
        <p:nvSpPr>
          <p:cNvPr id="23" name="텍스트 개체 틀 67">
            <a:extLst>
              <a:ext uri="{FF2B5EF4-FFF2-40B4-BE49-F238E27FC236}">
                <a16:creationId xmlns:a16="http://schemas.microsoft.com/office/drawing/2014/main" xmlns="" id="{AB188FFF-EA55-496F-9509-ECB92FED87A5}"/>
              </a:ext>
            </a:extLst>
          </p:cNvPr>
          <p:cNvSpPr txBox="1">
            <a:spLocks/>
          </p:cNvSpPr>
          <p:nvPr/>
        </p:nvSpPr>
        <p:spPr bwMode="auto">
          <a:xfrm>
            <a:off x="428215" y="692696"/>
            <a:ext cx="87732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ts val="200"/>
              </a:spcBef>
            </a:pPr>
            <a:r>
              <a:rPr lang="en-US" altLang="ko-KR" sz="1200" b="1" dirty="0" smtClean="0">
                <a:solidFill>
                  <a:srgbClr val="000000"/>
                </a:solidFill>
                <a:latin typeface="+mn-lt"/>
                <a:ea typeface="LG스마트체 Regular" pitchFamily="50" charset="-127"/>
              </a:rPr>
              <a:t>1.1.3 </a:t>
            </a:r>
            <a:r>
              <a:rPr lang="en-US" altLang="ko-KR" sz="1200" dirty="0">
                <a:latin typeface="+mn-ea"/>
                <a:ea typeface="+mn-ea"/>
              </a:rPr>
              <a:t>Normal </a:t>
            </a:r>
            <a:r>
              <a:rPr lang="en-US" altLang="ko-KR" sz="1200" dirty="0" smtClean="0">
                <a:latin typeface="+mn-ea"/>
                <a:ea typeface="+mn-ea"/>
              </a:rPr>
              <a:t>Scenario(</a:t>
            </a:r>
            <a:r>
              <a:rPr lang="en-US" altLang="ko-KR" sz="1200" dirty="0">
                <a:latin typeface="+mn-ea"/>
              </a:rPr>
              <a:t>Stocker</a:t>
            </a:r>
            <a:r>
              <a:rPr lang="en-US" altLang="ko-KR" sz="1200" dirty="0" smtClean="0">
                <a:latin typeface="+mn-ea"/>
                <a:ea typeface="+mn-ea"/>
              </a:rPr>
              <a:t>-</a:t>
            </a:r>
            <a:r>
              <a:rPr lang="en-US" altLang="ko-KR" sz="1200" dirty="0">
                <a:latin typeface="+mn-ea"/>
                <a:ea typeface="+mn-ea"/>
              </a:rPr>
              <a:t>&gt; </a:t>
            </a:r>
            <a:r>
              <a:rPr lang="en-US" altLang="ko-KR" sz="1200" dirty="0" smtClean="0">
                <a:latin typeface="+mn-ea"/>
                <a:ea typeface="+mn-ea"/>
              </a:rPr>
              <a:t>MOMA </a:t>
            </a:r>
            <a:r>
              <a:rPr lang="en-US" altLang="ko-KR" sz="1200" dirty="0" smtClean="0">
                <a:latin typeface="+mn-ea"/>
                <a:ea typeface="+mn-ea"/>
              </a:rPr>
              <a:t>Robot)</a:t>
            </a:r>
            <a:endParaRPr lang="en-US" altLang="ko-KR" sz="1200" b="1" dirty="0">
              <a:solidFill>
                <a:srgbClr val="000000"/>
              </a:solidFill>
              <a:latin typeface="+mn-lt"/>
              <a:ea typeface="LG스마트체 Regular" pitchFamily="50" charset="-127"/>
            </a:endParaRPr>
          </a:p>
        </p:txBody>
      </p:sp>
      <p:sp>
        <p:nvSpPr>
          <p:cNvPr id="71" name="Line 8">
            <a:extLst>
              <a:ext uri="{FF2B5EF4-FFF2-40B4-BE49-F238E27FC236}">
                <a16:creationId xmlns:a16="http://schemas.microsoft.com/office/drawing/2014/main" xmlns="" id="{A164A400-3853-41E9-BF53-F7467E24D2D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793" y="1201440"/>
            <a:ext cx="0" cy="5328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/>
          </a:p>
        </p:txBody>
      </p:sp>
      <p:sp>
        <p:nvSpPr>
          <p:cNvPr id="72" name="Line 9">
            <a:extLst>
              <a:ext uri="{FF2B5EF4-FFF2-40B4-BE49-F238E27FC236}">
                <a16:creationId xmlns:a16="http://schemas.microsoft.com/office/drawing/2014/main" xmlns="" id="{89AF943F-F94E-4CBC-B02B-E3282D61E5D5}"/>
              </a:ext>
            </a:extLst>
          </p:cNvPr>
          <p:cNvSpPr>
            <a:spLocks noChangeShapeType="1"/>
          </p:cNvSpPr>
          <p:nvPr/>
        </p:nvSpPr>
        <p:spPr bwMode="auto">
          <a:xfrm>
            <a:off x="9561512" y="1201440"/>
            <a:ext cx="0" cy="5328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/>
          </a:p>
        </p:txBody>
      </p:sp>
      <p:sp>
        <p:nvSpPr>
          <p:cNvPr id="74" name="Line 12">
            <a:extLst>
              <a:ext uri="{FF2B5EF4-FFF2-40B4-BE49-F238E27FC236}">
                <a16:creationId xmlns:a16="http://schemas.microsoft.com/office/drawing/2014/main" xmlns="" id="{09740C84-0483-4E20-BD60-287C1663455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781" y="1556792"/>
            <a:ext cx="9001858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Line 13">
            <a:extLst>
              <a:ext uri="{FF2B5EF4-FFF2-40B4-BE49-F238E27FC236}">
                <a16:creationId xmlns:a16="http://schemas.microsoft.com/office/drawing/2014/main" xmlns="" id="{111A9013-85CB-4A03-97BF-AF3BD5A1317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655" y="6531156"/>
            <a:ext cx="9001857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/>
          </a:p>
        </p:txBody>
      </p:sp>
      <p:sp>
        <p:nvSpPr>
          <p:cNvPr id="76" name="Line 14">
            <a:extLst>
              <a:ext uri="{FF2B5EF4-FFF2-40B4-BE49-F238E27FC236}">
                <a16:creationId xmlns:a16="http://schemas.microsoft.com/office/drawing/2014/main" xmlns="" id="{C1A91B6A-E938-4FFD-9FAF-B88424F188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655" y="1196752"/>
            <a:ext cx="9001857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/>
          </a:p>
        </p:txBody>
      </p:sp>
      <p:sp>
        <p:nvSpPr>
          <p:cNvPr id="78" name="Line 18">
            <a:extLst>
              <a:ext uri="{FF2B5EF4-FFF2-40B4-BE49-F238E27FC236}">
                <a16:creationId xmlns:a16="http://schemas.microsoft.com/office/drawing/2014/main" xmlns="" id="{7169117E-4FBC-4643-B66A-76B46D633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6670" y="1496744"/>
            <a:ext cx="0" cy="5042228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79" name="Rectangle 22">
            <a:extLst>
              <a:ext uri="{FF2B5EF4-FFF2-40B4-BE49-F238E27FC236}">
                <a16:creationId xmlns:a16="http://schemas.microsoft.com/office/drawing/2014/main" xmlns="" id="{ABD218DE-F90C-46F8-851D-4065CD33B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205" y="1268760"/>
            <a:ext cx="764931" cy="210674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35921" dir="2700000" algn="ctr" rotWithShape="0">
              <a:schemeClr val="tx1">
                <a:lumMod val="50000"/>
                <a:lumOff val="50000"/>
              </a:schemeClr>
            </a:outerShdw>
          </a:effectLst>
          <a:ex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1" dirty="0">
                <a:ea typeface="LG스마트체 Regular" pitchFamily="50" charset="-127"/>
              </a:rPr>
              <a:t>Stocker</a:t>
            </a:r>
          </a:p>
        </p:txBody>
      </p:sp>
      <p:sp>
        <p:nvSpPr>
          <p:cNvPr id="84" name="Line 18">
            <a:extLst>
              <a:ext uri="{FF2B5EF4-FFF2-40B4-BE49-F238E27FC236}">
                <a16:creationId xmlns:a16="http://schemas.microsoft.com/office/drawing/2014/main" xmlns="" id="{C190CE67-D0E1-4122-94EB-F92BE8E9812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6929" y="1359081"/>
            <a:ext cx="0" cy="5167313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94" name="Line 17">
            <a:extLst>
              <a:ext uri="{FF2B5EF4-FFF2-40B4-BE49-F238E27FC236}">
                <a16:creationId xmlns:a16="http://schemas.microsoft.com/office/drawing/2014/main" xmlns="" id="{A998ED02-D0E7-4E37-9C3A-AD99655A2E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27273" y="1484784"/>
            <a:ext cx="0" cy="5040000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68" name="Line 18">
            <a:extLst>
              <a:ext uri="{FF2B5EF4-FFF2-40B4-BE49-F238E27FC236}">
                <a16:creationId xmlns:a16="http://schemas.microsoft.com/office/drawing/2014/main" xmlns="" id="{7169117E-4FBC-4643-B66A-76B46D633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6637" y="1483116"/>
            <a:ext cx="0" cy="5042228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133" name="Line 18">
            <a:extLst>
              <a:ext uri="{FF2B5EF4-FFF2-40B4-BE49-F238E27FC236}">
                <a16:creationId xmlns:a16="http://schemas.microsoft.com/office/drawing/2014/main" xmlns="" id="{7169117E-4FBC-4643-B66A-76B46D633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36934" y="1482532"/>
            <a:ext cx="0" cy="5042228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136" name="Line 18">
            <a:extLst>
              <a:ext uri="{FF2B5EF4-FFF2-40B4-BE49-F238E27FC236}">
                <a16:creationId xmlns:a16="http://schemas.microsoft.com/office/drawing/2014/main" xmlns="" id="{7169117E-4FBC-4643-B66A-76B46D633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8053982" y="1479434"/>
            <a:ext cx="0" cy="5042228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7572903" y="1247587"/>
            <a:ext cx="834294" cy="237197"/>
            <a:chOff x="6897216" y="1247587"/>
            <a:chExt cx="834294" cy="237197"/>
          </a:xfrm>
        </p:grpSpPr>
        <p:sp>
          <p:nvSpPr>
            <p:cNvPr id="60" name="타원 59"/>
            <p:cNvSpPr/>
            <p:nvPr/>
          </p:nvSpPr>
          <p:spPr>
            <a:xfrm>
              <a:off x="6966579" y="1247587"/>
              <a:ext cx="764931" cy="23253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dist="35560" dir="27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ko-KR" sz="700" b="1" dirty="0">
                <a:solidFill>
                  <a:prstClr val="black"/>
                </a:solidFill>
                <a:ea typeface="LG스마트체 Regular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897216" y="1253952"/>
              <a:ext cx="83388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>
                  <a:ea typeface="LG스마트체 Regular" pitchFamily="50" charset="-127"/>
                </a:rPr>
                <a:t>  Aims GEM</a:t>
              </a:r>
              <a:endParaRPr lang="ko-KR" altLang="en-US" sz="900" b="1" dirty="0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5127484" y="1251439"/>
            <a:ext cx="832279" cy="234871"/>
            <a:chOff x="8537511" y="2996951"/>
            <a:chExt cx="832279" cy="234871"/>
          </a:xfrm>
        </p:grpSpPr>
        <p:sp>
          <p:nvSpPr>
            <p:cNvPr id="63" name="타원 62"/>
            <p:cNvSpPr/>
            <p:nvPr/>
          </p:nvSpPr>
          <p:spPr>
            <a:xfrm>
              <a:off x="8581699" y="2996951"/>
              <a:ext cx="764931" cy="23253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dist="35560" dir="27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ko-KR" sz="700" b="1" dirty="0">
                <a:solidFill>
                  <a:prstClr val="black"/>
                </a:solidFill>
                <a:ea typeface="LG스마트체 Regular" pitchFamily="50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537511" y="3016378"/>
              <a:ext cx="83227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>
                  <a:ea typeface="LG스마트체 Regular" pitchFamily="50" charset="-127"/>
                </a:rPr>
                <a:t>Stocker</a:t>
              </a:r>
              <a:r>
                <a:rPr lang="en-US" altLang="ko-KR" sz="800" b="1" dirty="0">
                  <a:latin typeface="+mn-ea"/>
                </a:rPr>
                <a:t> CTRL</a:t>
              </a:r>
              <a:endParaRPr lang="ko-KR" altLang="en-US" sz="800" b="1" dirty="0">
                <a:latin typeface="+mn-ea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6318965" y="1262229"/>
            <a:ext cx="793990" cy="243948"/>
            <a:chOff x="7515486" y="2528319"/>
            <a:chExt cx="793990" cy="243948"/>
          </a:xfrm>
        </p:grpSpPr>
        <p:sp>
          <p:nvSpPr>
            <p:cNvPr id="54" name="타원 53"/>
            <p:cNvSpPr/>
            <p:nvPr/>
          </p:nvSpPr>
          <p:spPr>
            <a:xfrm>
              <a:off x="7515486" y="2528319"/>
              <a:ext cx="764931" cy="232537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dist="35560" dir="27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ko-KR" sz="700" b="1" dirty="0">
                <a:solidFill>
                  <a:prstClr val="black"/>
                </a:solidFill>
                <a:ea typeface="LG스마트체 Regular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538111" y="2541435"/>
              <a:ext cx="77136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/>
                <a:t>Dispatcher</a:t>
              </a:r>
              <a:endParaRPr lang="ko-KR" altLang="en-US" sz="900" b="1" dirty="0"/>
            </a:p>
          </p:txBody>
        </p:sp>
      </p:grpSp>
      <p:sp>
        <p:nvSpPr>
          <p:cNvPr id="65" name="Rectangle 22">
            <a:extLst>
              <a:ext uri="{FF2B5EF4-FFF2-40B4-BE49-F238E27FC236}">
                <a16:creationId xmlns="" xmlns:a16="http://schemas.microsoft.com/office/drawing/2014/main" id="{ABD218DE-F90C-46F8-851D-4065CD33B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6656" y="1275345"/>
            <a:ext cx="764931" cy="210674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35921" dir="2700000" algn="ctr" rotWithShape="0">
              <a:schemeClr val="tx1">
                <a:lumMod val="50000"/>
                <a:lumOff val="50000"/>
              </a:schemeClr>
            </a:outerShdw>
          </a:effectLst>
          <a:ex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ea typeface="LG스마트체 Regular" pitchFamily="50" charset="-127"/>
              </a:rPr>
              <a:t>MOMA</a:t>
            </a:r>
            <a:endParaRPr kumimoji="0" lang="en-US" altLang="ko-KR" sz="1000" b="1" dirty="0">
              <a:ea typeface="LG스마트체 Regular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2989251" y="1255698"/>
            <a:ext cx="764931" cy="23253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dist="35560" dir="2700000" algn="ctr" rotWithShape="0">
              <a:schemeClr val="tx1">
                <a:lumMod val="50000"/>
                <a:lumOff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 sz="1000" b="1" dirty="0" smtClean="0">
                <a:solidFill>
                  <a:prstClr val="black"/>
                </a:solidFill>
                <a:ea typeface="LG스마트체 Regular" pitchFamily="50" charset="-127"/>
              </a:rPr>
              <a:t>RCS</a:t>
            </a:r>
            <a:endParaRPr lang="en-US" altLang="ko-KR" sz="1000" b="1" dirty="0">
              <a:solidFill>
                <a:prstClr val="black"/>
              </a:solidFill>
              <a:ea typeface="LG스마트체 Regular" pitchFamily="50" charset="-127"/>
            </a:endParaRPr>
          </a:p>
        </p:txBody>
      </p:sp>
      <p:grpSp>
        <p:nvGrpSpPr>
          <p:cNvPr id="101" name="그룹 100"/>
          <p:cNvGrpSpPr/>
          <p:nvPr/>
        </p:nvGrpSpPr>
        <p:grpSpPr>
          <a:xfrm>
            <a:off x="2248202" y="2453543"/>
            <a:ext cx="4501550" cy="196592"/>
            <a:chOff x="4429872" y="3952488"/>
            <a:chExt cx="4501550" cy="196592"/>
          </a:xfrm>
        </p:grpSpPr>
        <p:cxnSp>
          <p:nvCxnSpPr>
            <p:cNvPr id="102" name="연결선: 꺾임 46">
              <a:extLst>
                <a:ext uri="{FF2B5EF4-FFF2-40B4-BE49-F238E27FC236}">
                  <a16:creationId xmlns:a16="http://schemas.microsoft.com/office/drawing/2014/main" xmlns="" id="{3CC13356-E30A-4C08-A82C-206781FEEA73}"/>
                </a:ext>
              </a:extLst>
            </p:cNvPr>
            <p:cNvCxnSpPr>
              <a:cxnSpLocks/>
            </p:cNvCxnSpPr>
            <p:nvPr/>
          </p:nvCxnSpPr>
          <p:spPr>
            <a:xfrm>
              <a:off x="4429872" y="3952488"/>
              <a:ext cx="1107560" cy="2"/>
            </a:xfrm>
            <a:prstGeom prst="bentConnector3">
              <a:avLst/>
            </a:prstGeom>
            <a:ln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직선 화살표 연결선 102"/>
            <p:cNvCxnSpPr/>
            <p:nvPr/>
          </p:nvCxnSpPr>
          <p:spPr bwMode="auto">
            <a:xfrm flipH="1">
              <a:off x="5551487" y="4149080"/>
              <a:ext cx="3379935" cy="0"/>
            </a:xfrm>
            <a:prstGeom prst="straightConnector1">
              <a:avLst/>
            </a:prstGeom>
            <a:solidFill>
              <a:srgbClr val="EAEAEA"/>
            </a:solidFill>
            <a:ln w="12700" cap="flat" cmpd="sng" algn="ctr">
              <a:solidFill>
                <a:srgbClr val="7030A0"/>
              </a:solidFill>
              <a:prstDash val="dash"/>
              <a:round/>
              <a:headEnd type="triangle" w="med" len="med"/>
              <a:tailEnd type="none"/>
            </a:ln>
            <a:effectLst/>
          </p:spPr>
        </p:cxnSp>
      </p:grpSp>
      <p:sp>
        <p:nvSpPr>
          <p:cNvPr id="104" name="TextBox 103"/>
          <p:cNvSpPr txBox="1"/>
          <p:nvPr/>
        </p:nvSpPr>
        <p:spPr>
          <a:xfrm>
            <a:off x="553782" y="2381535"/>
            <a:ext cx="166143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err="1"/>
              <a:t>Trnasfer</a:t>
            </a:r>
            <a:r>
              <a:rPr lang="en-US" altLang="ko-KR" sz="1000" b="1" dirty="0" smtClean="0"/>
              <a:t> Comp Request</a:t>
            </a:r>
          </a:p>
          <a:p>
            <a:pPr algn="ctr"/>
            <a:r>
              <a:rPr lang="en-US" altLang="ko-KR" sz="700" dirty="0" smtClean="0"/>
              <a:t>(</a:t>
            </a:r>
            <a:r>
              <a:rPr lang="en-US" altLang="ko-KR" sz="700" dirty="0" err="1" smtClean="0"/>
              <a:t>Fm</a:t>
            </a:r>
            <a:r>
              <a:rPr lang="en-US" altLang="ko-KR" sz="700" dirty="0" smtClean="0"/>
              <a:t> MOVA)</a:t>
            </a:r>
            <a:endParaRPr lang="ko-KR" altLang="en-US" sz="700" dirty="0"/>
          </a:p>
        </p:txBody>
      </p:sp>
      <p:cxnSp>
        <p:nvCxnSpPr>
          <p:cNvPr id="109" name="직선 화살표 연결선 108"/>
          <p:cNvCxnSpPr/>
          <p:nvPr/>
        </p:nvCxnSpPr>
        <p:spPr bwMode="auto">
          <a:xfrm flipV="1">
            <a:off x="5562859" y="3897445"/>
            <a:ext cx="1158164" cy="2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rgbClr val="7030A0"/>
            </a:solidFill>
            <a:prstDash val="dash"/>
            <a:round/>
            <a:headEnd type="triangle" w="med" len="med"/>
            <a:tailEnd type="none"/>
          </a:ln>
          <a:effectLst/>
        </p:spPr>
      </p:cxnSp>
      <p:cxnSp>
        <p:nvCxnSpPr>
          <p:cNvPr id="111" name="연결선: 꺾임 46">
            <a:extLst>
              <a:ext uri="{FF2B5EF4-FFF2-40B4-BE49-F238E27FC236}">
                <a16:creationId xmlns:a16="http://schemas.microsoft.com/office/drawing/2014/main" xmlns="" id="{3CC13356-E30A-4C08-A82C-206781FEEA73}"/>
              </a:ext>
            </a:extLst>
          </p:cNvPr>
          <p:cNvCxnSpPr>
            <a:cxnSpLocks/>
          </p:cNvCxnSpPr>
          <p:nvPr/>
        </p:nvCxnSpPr>
        <p:spPr>
          <a:xfrm rot="10800000" flipV="1">
            <a:off x="4464606" y="4077070"/>
            <a:ext cx="1102323" cy="1"/>
          </a:xfrm>
          <a:prstGeom prst="bent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553782" y="4364669"/>
            <a:ext cx="16614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/>
              <a:t>Transfer Comp Request</a:t>
            </a:r>
          </a:p>
          <a:p>
            <a:pPr algn="ctr"/>
            <a:r>
              <a:rPr lang="en-US" altLang="ko-KR" sz="700" dirty="0" smtClean="0"/>
              <a:t>(</a:t>
            </a:r>
            <a:r>
              <a:rPr lang="en-US" altLang="ko-KR" sz="700" dirty="0" err="1" smtClean="0"/>
              <a:t>Fm</a:t>
            </a:r>
            <a:r>
              <a:rPr lang="en-US" altLang="ko-KR" sz="700" dirty="0" smtClean="0"/>
              <a:t> Stocker)</a:t>
            </a:r>
            <a:endParaRPr lang="ko-KR" altLang="en-US" sz="700" dirty="0"/>
          </a:p>
        </p:txBody>
      </p:sp>
      <p:grpSp>
        <p:nvGrpSpPr>
          <p:cNvPr id="122" name="그룹 121"/>
          <p:cNvGrpSpPr/>
          <p:nvPr/>
        </p:nvGrpSpPr>
        <p:grpSpPr>
          <a:xfrm>
            <a:off x="4438481" y="4328697"/>
            <a:ext cx="2300808" cy="196592"/>
            <a:chOff x="4439638" y="3952488"/>
            <a:chExt cx="2300808" cy="196592"/>
          </a:xfrm>
        </p:grpSpPr>
        <p:cxnSp>
          <p:nvCxnSpPr>
            <p:cNvPr id="123" name="연결선: 꺾임 46">
              <a:extLst>
                <a:ext uri="{FF2B5EF4-FFF2-40B4-BE49-F238E27FC236}">
                  <a16:creationId xmlns:a16="http://schemas.microsoft.com/office/drawing/2014/main" xmlns="" id="{3CC13356-E30A-4C08-A82C-206781FEEA73}"/>
                </a:ext>
              </a:extLst>
            </p:cNvPr>
            <p:cNvCxnSpPr>
              <a:cxnSpLocks/>
            </p:cNvCxnSpPr>
            <p:nvPr/>
          </p:nvCxnSpPr>
          <p:spPr>
            <a:xfrm>
              <a:off x="4439638" y="3952488"/>
              <a:ext cx="1107560" cy="2"/>
            </a:xfrm>
            <a:prstGeom prst="bentConnector3">
              <a:avLst/>
            </a:prstGeom>
            <a:ln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직선 화살표 연결선 123"/>
            <p:cNvCxnSpPr/>
            <p:nvPr/>
          </p:nvCxnSpPr>
          <p:spPr bwMode="auto">
            <a:xfrm flipH="1">
              <a:off x="5571080" y="4149080"/>
              <a:ext cx="1169366" cy="0"/>
            </a:xfrm>
            <a:prstGeom prst="straightConnector1">
              <a:avLst/>
            </a:prstGeom>
            <a:solidFill>
              <a:srgbClr val="EAEAEA"/>
            </a:solidFill>
            <a:ln w="12700" cap="flat" cmpd="sng" algn="ctr">
              <a:solidFill>
                <a:srgbClr val="7030A0"/>
              </a:solidFill>
              <a:prstDash val="dash"/>
              <a:round/>
              <a:headEnd type="triangle" w="med" len="med"/>
              <a:tailEnd type="none"/>
            </a:ln>
            <a:effectLst/>
          </p:spPr>
        </p:cxnSp>
      </p:grpSp>
      <p:sp>
        <p:nvSpPr>
          <p:cNvPr id="56" name="순서도: 연결자 55"/>
          <p:cNvSpPr/>
          <p:nvPr/>
        </p:nvSpPr>
        <p:spPr bwMode="auto">
          <a:xfrm>
            <a:off x="3254281" y="1487966"/>
            <a:ext cx="216024" cy="216024"/>
          </a:xfrm>
          <a:prstGeom prst="flowChartConnector">
            <a:avLst/>
          </a:prstGeom>
          <a:solidFill>
            <a:srgbClr val="CCFFFF"/>
          </a:solidFill>
          <a:ln>
            <a:solidFill>
              <a:schemeClr val="accent1"/>
            </a:solidFill>
          </a:ln>
          <a:effectLst/>
          <a:extLst/>
        </p:spPr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00" b="1" dirty="0" err="1">
              <a:ea typeface="LG스마트체 Regular" pitchFamily="50" charset="-127"/>
            </a:endParaRPr>
          </a:p>
        </p:txBody>
      </p:sp>
      <p:sp>
        <p:nvSpPr>
          <p:cNvPr id="57" name="순서도: 처리 56"/>
          <p:cNvSpPr/>
          <p:nvPr/>
        </p:nvSpPr>
        <p:spPr bwMode="auto">
          <a:xfrm>
            <a:off x="1979046" y="1763862"/>
            <a:ext cx="1673981" cy="432048"/>
          </a:xfrm>
          <a:prstGeom prst="flowChartProcess">
            <a:avLst/>
          </a:prstGeom>
          <a:solidFill>
            <a:srgbClr val="CCFFFF"/>
          </a:solidFill>
          <a:ln>
            <a:noFill/>
          </a:ln>
          <a:effectLst>
            <a:outerShdw dist="35921" dir="2700000" algn="ctr" rotWithShape="0">
              <a:schemeClr val="tx1">
                <a:lumMod val="50000"/>
                <a:lumOff val="50000"/>
              </a:schemeClr>
            </a:outerShdw>
          </a:effectLst>
          <a:extLst/>
        </p:spPr>
        <p:txBody>
          <a:bodyPr wrap="none" rtlCol="0" anchor="ctr"/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sz="900" b="1" dirty="0" smtClean="0">
                <a:ea typeface="LG스마트체 Regular" pitchFamily="50" charset="-127"/>
              </a:rPr>
              <a:t>Robot </a:t>
            </a:r>
            <a:r>
              <a:rPr lang="en-US" altLang="ko-KR" sz="900" b="1" dirty="0">
                <a:ea typeface="LG스마트체 Regular" pitchFamily="50" charset="-127"/>
              </a:rPr>
              <a:t>Carrier </a:t>
            </a:r>
            <a:r>
              <a:rPr lang="ko-KR" altLang="en-US" sz="900" b="1" dirty="0" smtClean="0">
                <a:ea typeface="LG스마트체 Regular" pitchFamily="50" charset="-127"/>
              </a:rPr>
              <a:t>에서 </a:t>
            </a:r>
            <a:endParaRPr lang="en-US" altLang="ko-KR" sz="900" b="1" dirty="0" smtClean="0">
              <a:ea typeface="LG스마트체 Regular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ko-KR" altLang="en-US" sz="900" b="1" dirty="0">
                <a:ea typeface="LG스마트체 Regular" pitchFamily="50" charset="-127"/>
              </a:rPr>
              <a:t> </a:t>
            </a:r>
            <a:r>
              <a:rPr lang="ko-KR" altLang="en-US" sz="900" b="1" dirty="0" smtClean="0">
                <a:ea typeface="LG스마트체 Regular" pitchFamily="50" charset="-127"/>
              </a:rPr>
              <a:t>    </a:t>
            </a:r>
            <a:r>
              <a:rPr lang="en-US" altLang="ko-KR" sz="900" b="1" dirty="0" smtClean="0">
                <a:ea typeface="LG스마트체 Regular" pitchFamily="50" charset="-127"/>
              </a:rPr>
              <a:t>Stocker</a:t>
            </a:r>
            <a:r>
              <a:rPr lang="ko-KR" altLang="en-US" sz="900" b="1" dirty="0" smtClean="0">
                <a:ea typeface="LG스마트체 Regular" pitchFamily="50" charset="-127"/>
              </a:rPr>
              <a:t> </a:t>
            </a:r>
            <a:r>
              <a:rPr lang="en-US" altLang="ko-KR" sz="900" b="1" dirty="0" smtClean="0">
                <a:ea typeface="LG스마트체 Regular" pitchFamily="50" charset="-127"/>
              </a:rPr>
              <a:t>Port Transfer</a:t>
            </a:r>
          </a:p>
        </p:txBody>
      </p:sp>
      <p:sp>
        <p:nvSpPr>
          <p:cNvPr id="58" name="순서도: 판단 57"/>
          <p:cNvSpPr/>
          <p:nvPr/>
        </p:nvSpPr>
        <p:spPr bwMode="auto">
          <a:xfrm>
            <a:off x="6142073" y="3163182"/>
            <a:ext cx="1154536" cy="426749"/>
          </a:xfrm>
          <a:prstGeom prst="flowChartDecision">
            <a:avLst/>
          </a:prstGeom>
          <a:solidFill>
            <a:srgbClr val="CCFFFF"/>
          </a:solidFill>
          <a:ln>
            <a:noFill/>
          </a:ln>
          <a:effectLst>
            <a:outerShdw dist="35921" dir="2700000" algn="ctr" rotWithShape="0">
              <a:schemeClr val="tx1">
                <a:lumMod val="50000"/>
                <a:lumOff val="50000"/>
              </a:scheme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lang="ko-KR" altLang="en-US" sz="800" b="1" dirty="0" smtClean="0"/>
              <a:t>추가 </a:t>
            </a:r>
            <a:r>
              <a:rPr lang="en-US" altLang="ko-KR" sz="800" b="1" dirty="0" smtClean="0"/>
              <a:t>Bottle </a:t>
            </a:r>
            <a:r>
              <a:rPr lang="ko-KR" altLang="en-US" sz="800" b="1" dirty="0" smtClean="0"/>
              <a:t>여부 확인</a:t>
            </a:r>
            <a:endParaRPr lang="en-US" altLang="ko-KR" sz="800" b="1" dirty="0"/>
          </a:p>
        </p:txBody>
      </p:sp>
      <p:cxnSp>
        <p:nvCxnSpPr>
          <p:cNvPr id="73" name="꺾인 연결선 72"/>
          <p:cNvCxnSpPr/>
          <p:nvPr/>
        </p:nvCxnSpPr>
        <p:spPr>
          <a:xfrm rot="5400000" flipH="1" flipV="1">
            <a:off x="7226400" y="3070989"/>
            <a:ext cx="392924" cy="24485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619151"/>
              </p:ext>
            </p:extLst>
          </p:nvPr>
        </p:nvGraphicFramePr>
        <p:xfrm>
          <a:off x="8160136" y="3279545"/>
          <a:ext cx="1329368" cy="310386"/>
        </p:xfrm>
        <a:graphic>
          <a:graphicData uri="http://schemas.openxmlformats.org/drawingml/2006/table">
            <a:tbl>
              <a:tblPr/>
              <a:tblGrid>
                <a:gridCol w="169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596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551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1. 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34" marR="7034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Job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의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Bottle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Cnt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확인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34" marR="7034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51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2.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34" marR="7034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Target</a:t>
                      </a:r>
                      <a:r>
                        <a:rPr 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Request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상태 여부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34" marR="7034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0" name="TextBox 79"/>
          <p:cNvSpPr txBox="1"/>
          <p:nvPr/>
        </p:nvSpPr>
        <p:spPr>
          <a:xfrm>
            <a:off x="7167709" y="3179517"/>
            <a:ext cx="4051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/>
              <a:t>yes</a:t>
            </a:r>
            <a:endParaRPr lang="ko-KR" alt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6348699" y="3589931"/>
            <a:ext cx="4051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/>
              <a:t>No</a:t>
            </a:r>
            <a:endParaRPr lang="ko-KR" altLang="en-US" sz="1000" dirty="0"/>
          </a:p>
        </p:txBody>
      </p:sp>
      <p:sp>
        <p:nvSpPr>
          <p:cNvPr id="85" name="순서도: 연결자 84"/>
          <p:cNvSpPr/>
          <p:nvPr/>
        </p:nvSpPr>
        <p:spPr bwMode="auto">
          <a:xfrm>
            <a:off x="7435924" y="2780928"/>
            <a:ext cx="216024" cy="216024"/>
          </a:xfrm>
          <a:prstGeom prst="flowChartConnector">
            <a:avLst/>
          </a:prstGeom>
          <a:solidFill>
            <a:srgbClr val="CCFFFF"/>
          </a:solidFill>
          <a:ln>
            <a:solidFill>
              <a:schemeClr val="accent1"/>
            </a:solidFill>
          </a:ln>
          <a:effectLst/>
          <a:extLst/>
        </p:spPr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b="1" dirty="0" smtClean="0">
                <a:ea typeface="LG스마트체 Regular" pitchFamily="50" charset="-127"/>
              </a:rPr>
              <a:t>1</a:t>
            </a:r>
            <a:endParaRPr kumimoji="0" lang="ko-KR" altLang="en-US" sz="1000" b="1" dirty="0" err="1">
              <a:ea typeface="LG스마트체 Regular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024731" y="3795137"/>
            <a:ext cx="1536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Transfer Comp Send</a:t>
            </a:r>
          </a:p>
          <a:p>
            <a:pPr algn="ctr"/>
            <a:r>
              <a:rPr lang="en-US" altLang="ko-KR" sz="800" dirty="0" smtClean="0"/>
              <a:t>(To Stocker)</a:t>
            </a:r>
          </a:p>
        </p:txBody>
      </p:sp>
      <p:sp>
        <p:nvSpPr>
          <p:cNvPr id="89" name="순서도: 처리 88"/>
          <p:cNvSpPr/>
          <p:nvPr/>
        </p:nvSpPr>
        <p:spPr bwMode="auto">
          <a:xfrm>
            <a:off x="4149646" y="4686144"/>
            <a:ext cx="1673981" cy="327032"/>
          </a:xfrm>
          <a:prstGeom prst="flowChartProcess">
            <a:avLst/>
          </a:prstGeom>
          <a:solidFill>
            <a:srgbClr val="CCFFFF"/>
          </a:solidFill>
          <a:ln>
            <a:noFill/>
          </a:ln>
          <a:effectLst>
            <a:outerShdw dist="35921" dir="2700000" algn="ctr" rotWithShape="0">
              <a:schemeClr val="tx1">
                <a:lumMod val="50000"/>
                <a:lumOff val="50000"/>
              </a:schemeClr>
            </a:outerShdw>
          </a:effectLst>
          <a:extLst/>
        </p:spPr>
        <p:txBody>
          <a:bodyPr wrap="none"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900" b="1" dirty="0" smtClean="0">
                <a:ea typeface="LG스마트체 Regular" pitchFamily="50" charset="-127"/>
              </a:rPr>
              <a:t>-Port Door </a:t>
            </a:r>
            <a:r>
              <a:rPr lang="en-US" altLang="ko-KR" sz="900" b="1" dirty="0" smtClean="0">
                <a:ea typeface="LG스마트체 Regular" pitchFamily="50" charset="-127"/>
              </a:rPr>
              <a:t>Close</a:t>
            </a:r>
            <a:endParaRPr kumimoji="0" lang="ko-KR" altLang="en-US" sz="900" b="1" dirty="0" err="1">
              <a:ea typeface="LG스마트체 Regular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67693" y="5085184"/>
            <a:ext cx="1661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/>
              <a:t>Unloading Comp Request</a:t>
            </a:r>
          </a:p>
        </p:txBody>
      </p:sp>
      <p:grpSp>
        <p:nvGrpSpPr>
          <p:cNvPr id="91" name="그룹 90"/>
          <p:cNvGrpSpPr/>
          <p:nvPr/>
        </p:nvGrpSpPr>
        <p:grpSpPr>
          <a:xfrm>
            <a:off x="4452392" y="5189847"/>
            <a:ext cx="2300808" cy="196592"/>
            <a:chOff x="4439638" y="3952488"/>
            <a:chExt cx="2300808" cy="196592"/>
          </a:xfrm>
        </p:grpSpPr>
        <p:cxnSp>
          <p:nvCxnSpPr>
            <p:cNvPr id="92" name="연결선: 꺾임 46">
              <a:extLst>
                <a:ext uri="{FF2B5EF4-FFF2-40B4-BE49-F238E27FC236}">
                  <a16:creationId xmlns:a16="http://schemas.microsoft.com/office/drawing/2014/main" xmlns="" id="{3CC13356-E30A-4C08-A82C-206781FEEA73}"/>
                </a:ext>
              </a:extLst>
            </p:cNvPr>
            <p:cNvCxnSpPr>
              <a:cxnSpLocks/>
            </p:cNvCxnSpPr>
            <p:nvPr/>
          </p:nvCxnSpPr>
          <p:spPr>
            <a:xfrm>
              <a:off x="4439638" y="3952488"/>
              <a:ext cx="1107560" cy="2"/>
            </a:xfrm>
            <a:prstGeom prst="bentConnector3">
              <a:avLst/>
            </a:prstGeom>
            <a:ln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직선 화살표 연결선 92"/>
            <p:cNvCxnSpPr/>
            <p:nvPr/>
          </p:nvCxnSpPr>
          <p:spPr bwMode="auto">
            <a:xfrm flipH="1">
              <a:off x="5571080" y="4149080"/>
              <a:ext cx="1169366" cy="0"/>
            </a:xfrm>
            <a:prstGeom prst="straightConnector1">
              <a:avLst/>
            </a:prstGeom>
            <a:solidFill>
              <a:srgbClr val="EAEAEA"/>
            </a:solidFill>
            <a:ln w="12700" cap="flat" cmpd="sng" algn="ctr">
              <a:solidFill>
                <a:srgbClr val="7030A0"/>
              </a:solidFill>
              <a:prstDash val="dash"/>
              <a:round/>
              <a:headEnd type="triangle" w="med" len="med"/>
              <a:tailEnd type="none"/>
            </a:ln>
            <a:effectLst/>
          </p:spPr>
        </p:cxnSp>
      </p:grpSp>
      <p:cxnSp>
        <p:nvCxnSpPr>
          <p:cNvPr id="52" name="직선 화살표 연결선 51"/>
          <p:cNvCxnSpPr/>
          <p:nvPr/>
        </p:nvCxnSpPr>
        <p:spPr bwMode="auto">
          <a:xfrm flipV="1">
            <a:off x="5547198" y="5754264"/>
            <a:ext cx="1158164" cy="2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rgbClr val="7030A0"/>
            </a:solidFill>
            <a:prstDash val="dash"/>
            <a:round/>
            <a:headEnd type="triangle" w="med" len="med"/>
            <a:tailEnd type="none"/>
          </a:ln>
          <a:effectLst/>
        </p:spPr>
      </p:cxnSp>
      <p:cxnSp>
        <p:nvCxnSpPr>
          <p:cNvPr id="69" name="연결선: 꺾임 46">
            <a:extLst>
              <a:ext uri="{FF2B5EF4-FFF2-40B4-BE49-F238E27FC236}">
                <a16:creationId xmlns:a16="http://schemas.microsoft.com/office/drawing/2014/main" xmlns="" id="{3CC13356-E30A-4C08-A82C-206781FEEA73}"/>
              </a:ext>
            </a:extLst>
          </p:cNvPr>
          <p:cNvCxnSpPr>
            <a:cxnSpLocks/>
          </p:cNvCxnSpPr>
          <p:nvPr/>
        </p:nvCxnSpPr>
        <p:spPr>
          <a:xfrm rot="10800000" flipV="1">
            <a:off x="4448945" y="5933889"/>
            <a:ext cx="1102323" cy="1"/>
          </a:xfrm>
          <a:prstGeom prst="bent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009070" y="5651956"/>
            <a:ext cx="1536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Job Comp Send</a:t>
            </a:r>
          </a:p>
          <a:p>
            <a:pPr algn="ctr"/>
            <a:r>
              <a:rPr lang="en-US" altLang="ko-KR" sz="800" dirty="0" smtClean="0"/>
              <a:t>(To Stocker)</a:t>
            </a:r>
          </a:p>
        </p:txBody>
      </p:sp>
      <p:sp>
        <p:nvSpPr>
          <p:cNvPr id="81" name="순서도: 연결자 80"/>
          <p:cNvSpPr/>
          <p:nvPr/>
        </p:nvSpPr>
        <p:spPr bwMode="auto">
          <a:xfrm>
            <a:off x="6609184" y="6381328"/>
            <a:ext cx="216024" cy="216024"/>
          </a:xfrm>
          <a:prstGeom prst="flowChartConnector">
            <a:avLst/>
          </a:prstGeom>
          <a:solidFill>
            <a:srgbClr val="CCFFFF"/>
          </a:solidFill>
          <a:ln>
            <a:solidFill>
              <a:schemeClr val="accent1"/>
            </a:solidFill>
          </a:ln>
          <a:effectLst/>
          <a:extLst/>
        </p:spPr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00" b="1" dirty="0" err="1">
              <a:ea typeface="LG스마트체 Regular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67693" y="5982102"/>
            <a:ext cx="1661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/>
              <a:t>Job Comp Request</a:t>
            </a:r>
          </a:p>
        </p:txBody>
      </p:sp>
      <p:grpSp>
        <p:nvGrpSpPr>
          <p:cNvPr id="87" name="그룹 86"/>
          <p:cNvGrpSpPr/>
          <p:nvPr/>
        </p:nvGrpSpPr>
        <p:grpSpPr>
          <a:xfrm>
            <a:off x="4452392" y="6086765"/>
            <a:ext cx="2300808" cy="196592"/>
            <a:chOff x="4439638" y="3952488"/>
            <a:chExt cx="2300808" cy="196592"/>
          </a:xfrm>
        </p:grpSpPr>
        <p:cxnSp>
          <p:nvCxnSpPr>
            <p:cNvPr id="95" name="연결선: 꺾임 46">
              <a:extLst>
                <a:ext uri="{FF2B5EF4-FFF2-40B4-BE49-F238E27FC236}">
                  <a16:creationId xmlns:a16="http://schemas.microsoft.com/office/drawing/2014/main" xmlns="" id="{3CC13356-E30A-4C08-A82C-206781FEEA73}"/>
                </a:ext>
              </a:extLst>
            </p:cNvPr>
            <p:cNvCxnSpPr>
              <a:cxnSpLocks/>
            </p:cNvCxnSpPr>
            <p:nvPr/>
          </p:nvCxnSpPr>
          <p:spPr>
            <a:xfrm>
              <a:off x="4439638" y="3952488"/>
              <a:ext cx="1107560" cy="2"/>
            </a:xfrm>
            <a:prstGeom prst="bentConnector3">
              <a:avLst/>
            </a:prstGeom>
            <a:ln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직선 화살표 연결선 95"/>
            <p:cNvCxnSpPr/>
            <p:nvPr/>
          </p:nvCxnSpPr>
          <p:spPr bwMode="auto">
            <a:xfrm flipH="1">
              <a:off x="5571080" y="4149080"/>
              <a:ext cx="1169366" cy="0"/>
            </a:xfrm>
            <a:prstGeom prst="straightConnector1">
              <a:avLst/>
            </a:prstGeom>
            <a:solidFill>
              <a:srgbClr val="EAEAEA"/>
            </a:solidFill>
            <a:ln w="12700" cap="flat" cmpd="sng" algn="ctr">
              <a:solidFill>
                <a:srgbClr val="7030A0"/>
              </a:solidFill>
              <a:prstDash val="dash"/>
              <a:round/>
              <a:headEnd type="triangle" w="med" len="med"/>
              <a:tailEnd type="none"/>
            </a:ln>
            <a:effectLst/>
          </p:spPr>
        </p:cxnSp>
      </p:grpSp>
      <p:sp>
        <p:nvSpPr>
          <p:cNvPr id="82" name="제목 9"/>
          <p:cNvSpPr txBox="1"/>
          <p:nvPr/>
        </p:nvSpPr>
        <p:spPr>
          <a:xfrm>
            <a:off x="5961112" y="44624"/>
            <a:ext cx="3744416" cy="49006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1-1. </a:t>
            </a: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Normal Scenario</a:t>
            </a:r>
            <a:endParaRPr kumimoji="0" lang="ko-KR" altLang="en-US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65781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9"/>
          <p:cNvSpPr txBox="1"/>
          <p:nvPr/>
        </p:nvSpPr>
        <p:spPr>
          <a:xfrm>
            <a:off x="272480" y="202630"/>
            <a:ext cx="9074150" cy="49006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  <a:sym typeface="+mn-ea"/>
              </a:rPr>
              <a:t>1</a:t>
            </a:r>
            <a:r>
              <a:rPr lang="en-US" altLang="ko-KR" sz="20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  <a:sym typeface="+mn-ea"/>
              </a:rPr>
              <a:t>. </a:t>
            </a: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운영 시나리오 </a:t>
            </a: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(</a:t>
            </a: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세부</a:t>
            </a: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)</a:t>
            </a:r>
            <a:endParaRPr lang="ko-KR" altLang="en-US" sz="20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ko-KR" altLang="en-US" sz="20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 </a:t>
            </a:r>
            <a:endParaRPr kumimoji="0" lang="ko-KR" altLang="en-US" sz="2000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  <p:sp>
        <p:nvSpPr>
          <p:cNvPr id="23" name="텍스트 개체 틀 67">
            <a:extLst>
              <a:ext uri="{FF2B5EF4-FFF2-40B4-BE49-F238E27FC236}">
                <a16:creationId xmlns:a16="http://schemas.microsoft.com/office/drawing/2014/main" xmlns="" id="{AB188FFF-EA55-496F-9509-ECB92FED87A5}"/>
              </a:ext>
            </a:extLst>
          </p:cNvPr>
          <p:cNvSpPr txBox="1">
            <a:spLocks/>
          </p:cNvSpPr>
          <p:nvPr/>
        </p:nvSpPr>
        <p:spPr bwMode="auto">
          <a:xfrm>
            <a:off x="428215" y="692696"/>
            <a:ext cx="87732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ts val="200"/>
              </a:spcBef>
            </a:pPr>
            <a:r>
              <a:rPr lang="en-US" altLang="ko-KR" sz="1200" b="1" dirty="0" smtClean="0">
                <a:solidFill>
                  <a:srgbClr val="000000"/>
                </a:solidFill>
                <a:latin typeface="+mn-lt"/>
                <a:ea typeface="LG스마트체 Regular" pitchFamily="50" charset="-127"/>
              </a:rPr>
              <a:t>1.1.3 </a:t>
            </a:r>
            <a:r>
              <a:rPr lang="en-US" altLang="ko-KR" sz="1200" dirty="0">
                <a:latin typeface="+mn-ea"/>
                <a:ea typeface="+mn-ea"/>
              </a:rPr>
              <a:t>Normal </a:t>
            </a:r>
            <a:r>
              <a:rPr lang="en-US" altLang="ko-KR" sz="1200" dirty="0" smtClean="0">
                <a:latin typeface="+mn-ea"/>
                <a:ea typeface="+mn-ea"/>
              </a:rPr>
              <a:t>Scenario(</a:t>
            </a:r>
            <a:r>
              <a:rPr lang="en-US" altLang="ko-KR" sz="1200" dirty="0">
                <a:latin typeface="+mn-ea"/>
              </a:rPr>
              <a:t>Stocker</a:t>
            </a:r>
            <a:r>
              <a:rPr lang="en-US" altLang="ko-KR" sz="1200" dirty="0" smtClean="0">
                <a:latin typeface="+mn-ea"/>
                <a:ea typeface="+mn-ea"/>
              </a:rPr>
              <a:t>-</a:t>
            </a:r>
            <a:r>
              <a:rPr lang="en-US" altLang="ko-KR" sz="1200" dirty="0">
                <a:latin typeface="+mn-ea"/>
                <a:ea typeface="+mn-ea"/>
              </a:rPr>
              <a:t>&gt; </a:t>
            </a:r>
            <a:r>
              <a:rPr lang="en-US" altLang="ko-KR" sz="1200" dirty="0" smtClean="0">
                <a:latin typeface="+mn-ea"/>
                <a:ea typeface="+mn-ea"/>
              </a:rPr>
              <a:t>MOMA </a:t>
            </a:r>
            <a:r>
              <a:rPr lang="en-US" altLang="ko-KR" sz="1200" dirty="0" smtClean="0">
                <a:latin typeface="+mn-ea"/>
                <a:ea typeface="+mn-ea"/>
              </a:rPr>
              <a:t>Robot)</a:t>
            </a:r>
            <a:endParaRPr lang="en-US" altLang="ko-KR" sz="1200" b="1" dirty="0">
              <a:solidFill>
                <a:srgbClr val="000000"/>
              </a:solidFill>
              <a:latin typeface="+mn-lt"/>
              <a:ea typeface="LG스마트체 Regular" pitchFamily="50" charset="-127"/>
            </a:endParaRPr>
          </a:p>
        </p:txBody>
      </p:sp>
      <p:sp>
        <p:nvSpPr>
          <p:cNvPr id="71" name="Line 8">
            <a:extLst>
              <a:ext uri="{FF2B5EF4-FFF2-40B4-BE49-F238E27FC236}">
                <a16:creationId xmlns:a16="http://schemas.microsoft.com/office/drawing/2014/main" xmlns="" id="{A164A400-3853-41E9-BF53-F7467E24D2D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793" y="1201440"/>
            <a:ext cx="0" cy="5328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/>
          </a:p>
        </p:txBody>
      </p:sp>
      <p:sp>
        <p:nvSpPr>
          <p:cNvPr id="72" name="Line 9">
            <a:extLst>
              <a:ext uri="{FF2B5EF4-FFF2-40B4-BE49-F238E27FC236}">
                <a16:creationId xmlns:a16="http://schemas.microsoft.com/office/drawing/2014/main" xmlns="" id="{89AF943F-F94E-4CBC-B02B-E3282D61E5D5}"/>
              </a:ext>
            </a:extLst>
          </p:cNvPr>
          <p:cNvSpPr>
            <a:spLocks noChangeShapeType="1"/>
          </p:cNvSpPr>
          <p:nvPr/>
        </p:nvSpPr>
        <p:spPr bwMode="auto">
          <a:xfrm>
            <a:off x="9561512" y="1201440"/>
            <a:ext cx="0" cy="5328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/>
          </a:p>
        </p:txBody>
      </p:sp>
      <p:sp>
        <p:nvSpPr>
          <p:cNvPr id="74" name="Line 12">
            <a:extLst>
              <a:ext uri="{FF2B5EF4-FFF2-40B4-BE49-F238E27FC236}">
                <a16:creationId xmlns:a16="http://schemas.microsoft.com/office/drawing/2014/main" xmlns="" id="{09740C84-0483-4E20-BD60-287C1663455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781" y="1556792"/>
            <a:ext cx="9001858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Line 13">
            <a:extLst>
              <a:ext uri="{FF2B5EF4-FFF2-40B4-BE49-F238E27FC236}">
                <a16:creationId xmlns:a16="http://schemas.microsoft.com/office/drawing/2014/main" xmlns="" id="{111A9013-85CB-4A03-97BF-AF3BD5A1317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655" y="6531156"/>
            <a:ext cx="9001857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/>
          </a:p>
        </p:txBody>
      </p:sp>
      <p:sp>
        <p:nvSpPr>
          <p:cNvPr id="76" name="Line 14">
            <a:extLst>
              <a:ext uri="{FF2B5EF4-FFF2-40B4-BE49-F238E27FC236}">
                <a16:creationId xmlns:a16="http://schemas.microsoft.com/office/drawing/2014/main" xmlns="" id="{C1A91B6A-E938-4FFD-9FAF-B88424F188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655" y="1196752"/>
            <a:ext cx="9001857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/>
          </a:p>
        </p:txBody>
      </p:sp>
      <p:sp>
        <p:nvSpPr>
          <p:cNvPr id="78" name="Line 18">
            <a:extLst>
              <a:ext uri="{FF2B5EF4-FFF2-40B4-BE49-F238E27FC236}">
                <a16:creationId xmlns:a16="http://schemas.microsoft.com/office/drawing/2014/main" xmlns="" id="{7169117E-4FBC-4643-B66A-76B46D633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6670" y="1496744"/>
            <a:ext cx="0" cy="5042228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79" name="Rectangle 22">
            <a:extLst>
              <a:ext uri="{FF2B5EF4-FFF2-40B4-BE49-F238E27FC236}">
                <a16:creationId xmlns:a16="http://schemas.microsoft.com/office/drawing/2014/main" xmlns="" id="{ABD218DE-F90C-46F8-851D-4065CD33B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205" y="1268760"/>
            <a:ext cx="764931" cy="210674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35921" dir="2700000" algn="ctr" rotWithShape="0">
              <a:schemeClr val="tx1">
                <a:lumMod val="50000"/>
                <a:lumOff val="50000"/>
              </a:schemeClr>
            </a:outerShdw>
          </a:effectLst>
          <a:ex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1" dirty="0">
                <a:ea typeface="LG스마트체 Regular" pitchFamily="50" charset="-127"/>
              </a:rPr>
              <a:t>Stocker</a:t>
            </a:r>
          </a:p>
        </p:txBody>
      </p:sp>
      <p:sp>
        <p:nvSpPr>
          <p:cNvPr id="84" name="Line 18">
            <a:extLst>
              <a:ext uri="{FF2B5EF4-FFF2-40B4-BE49-F238E27FC236}">
                <a16:creationId xmlns:a16="http://schemas.microsoft.com/office/drawing/2014/main" xmlns="" id="{C190CE67-D0E1-4122-94EB-F92BE8E9812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6929" y="1359081"/>
            <a:ext cx="0" cy="5167313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94" name="Line 17">
            <a:extLst>
              <a:ext uri="{FF2B5EF4-FFF2-40B4-BE49-F238E27FC236}">
                <a16:creationId xmlns:a16="http://schemas.microsoft.com/office/drawing/2014/main" xmlns="" id="{A998ED02-D0E7-4E37-9C3A-AD99655A2E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27273" y="1484784"/>
            <a:ext cx="0" cy="5040000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68" name="Line 18">
            <a:extLst>
              <a:ext uri="{FF2B5EF4-FFF2-40B4-BE49-F238E27FC236}">
                <a16:creationId xmlns:a16="http://schemas.microsoft.com/office/drawing/2014/main" xmlns="" id="{7169117E-4FBC-4643-B66A-76B46D633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6637" y="1483116"/>
            <a:ext cx="0" cy="5042228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133" name="Line 18">
            <a:extLst>
              <a:ext uri="{FF2B5EF4-FFF2-40B4-BE49-F238E27FC236}">
                <a16:creationId xmlns:a16="http://schemas.microsoft.com/office/drawing/2014/main" xmlns="" id="{7169117E-4FBC-4643-B66A-76B46D633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36934" y="1482532"/>
            <a:ext cx="0" cy="5042228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136" name="Line 18">
            <a:extLst>
              <a:ext uri="{FF2B5EF4-FFF2-40B4-BE49-F238E27FC236}">
                <a16:creationId xmlns:a16="http://schemas.microsoft.com/office/drawing/2014/main" xmlns="" id="{7169117E-4FBC-4643-B66A-76B46D633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8053982" y="1479434"/>
            <a:ext cx="0" cy="5042228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7572903" y="1247587"/>
            <a:ext cx="834294" cy="237197"/>
            <a:chOff x="6897216" y="1247587"/>
            <a:chExt cx="834294" cy="237197"/>
          </a:xfrm>
        </p:grpSpPr>
        <p:sp>
          <p:nvSpPr>
            <p:cNvPr id="60" name="타원 59"/>
            <p:cNvSpPr/>
            <p:nvPr/>
          </p:nvSpPr>
          <p:spPr>
            <a:xfrm>
              <a:off x="6966579" y="1247587"/>
              <a:ext cx="764931" cy="23253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dist="35560" dir="27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ko-KR" sz="700" b="1" dirty="0">
                <a:solidFill>
                  <a:prstClr val="black"/>
                </a:solidFill>
                <a:ea typeface="LG스마트체 Regular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897216" y="1253952"/>
              <a:ext cx="83388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>
                  <a:ea typeface="LG스마트체 Regular" pitchFamily="50" charset="-127"/>
                </a:rPr>
                <a:t>  Aims GEM</a:t>
              </a:r>
              <a:endParaRPr lang="ko-KR" altLang="en-US" sz="900" b="1" dirty="0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5127484" y="1251439"/>
            <a:ext cx="832279" cy="234871"/>
            <a:chOff x="8537511" y="2996951"/>
            <a:chExt cx="832279" cy="234871"/>
          </a:xfrm>
        </p:grpSpPr>
        <p:sp>
          <p:nvSpPr>
            <p:cNvPr id="63" name="타원 62"/>
            <p:cNvSpPr/>
            <p:nvPr/>
          </p:nvSpPr>
          <p:spPr>
            <a:xfrm>
              <a:off x="8581699" y="2996951"/>
              <a:ext cx="764931" cy="23253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dist="35560" dir="27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ko-KR" sz="700" b="1" dirty="0">
                <a:solidFill>
                  <a:prstClr val="black"/>
                </a:solidFill>
                <a:ea typeface="LG스마트체 Regular" pitchFamily="50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537511" y="3016378"/>
              <a:ext cx="83227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>
                  <a:ea typeface="LG스마트체 Regular" pitchFamily="50" charset="-127"/>
                </a:rPr>
                <a:t>Stocker</a:t>
              </a:r>
              <a:r>
                <a:rPr lang="en-US" altLang="ko-KR" sz="800" b="1" dirty="0">
                  <a:latin typeface="+mn-ea"/>
                </a:rPr>
                <a:t> CTRL</a:t>
              </a:r>
              <a:endParaRPr lang="ko-KR" altLang="en-US" sz="800" b="1" dirty="0">
                <a:latin typeface="+mn-ea"/>
              </a:endParaRPr>
            </a:p>
          </p:txBody>
        </p:sp>
      </p:grpSp>
      <p:cxnSp>
        <p:nvCxnSpPr>
          <p:cNvPr id="120" name="직선 화살표 연결선 119"/>
          <p:cNvCxnSpPr/>
          <p:nvPr/>
        </p:nvCxnSpPr>
        <p:spPr bwMode="auto">
          <a:xfrm>
            <a:off x="3371716" y="1916832"/>
            <a:ext cx="3368730" cy="0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rgbClr val="7030A0"/>
            </a:solidFill>
            <a:prstDash val="dash"/>
            <a:round/>
            <a:headEnd type="triangle" w="med" len="med"/>
            <a:tailEnd type="none"/>
          </a:ln>
          <a:effectLst/>
        </p:spPr>
      </p:cxnSp>
      <p:grpSp>
        <p:nvGrpSpPr>
          <p:cNvPr id="53" name="그룹 52"/>
          <p:cNvGrpSpPr/>
          <p:nvPr/>
        </p:nvGrpSpPr>
        <p:grpSpPr>
          <a:xfrm>
            <a:off x="6318965" y="1262229"/>
            <a:ext cx="793990" cy="243948"/>
            <a:chOff x="7515486" y="2528319"/>
            <a:chExt cx="793990" cy="243948"/>
          </a:xfrm>
        </p:grpSpPr>
        <p:sp>
          <p:nvSpPr>
            <p:cNvPr id="54" name="타원 53"/>
            <p:cNvSpPr/>
            <p:nvPr/>
          </p:nvSpPr>
          <p:spPr>
            <a:xfrm>
              <a:off x="7515486" y="2528319"/>
              <a:ext cx="764931" cy="232537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dist="35560" dir="27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ko-KR" sz="700" b="1" dirty="0">
                <a:solidFill>
                  <a:prstClr val="black"/>
                </a:solidFill>
                <a:ea typeface="LG스마트체 Regular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538111" y="2541435"/>
              <a:ext cx="77136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/>
                <a:t>Dispatcher</a:t>
              </a:r>
              <a:endParaRPr lang="ko-KR" altLang="en-US" sz="900" b="1" dirty="0"/>
            </a:p>
          </p:txBody>
        </p:sp>
      </p:grpSp>
      <p:sp>
        <p:nvSpPr>
          <p:cNvPr id="65" name="Rectangle 22">
            <a:extLst>
              <a:ext uri="{FF2B5EF4-FFF2-40B4-BE49-F238E27FC236}">
                <a16:creationId xmlns="" xmlns:a16="http://schemas.microsoft.com/office/drawing/2014/main" id="{ABD218DE-F90C-46F8-851D-4065CD33B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6656" y="1275345"/>
            <a:ext cx="764931" cy="210674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35921" dir="2700000" algn="ctr" rotWithShape="0">
              <a:schemeClr val="tx1">
                <a:lumMod val="50000"/>
                <a:lumOff val="50000"/>
              </a:schemeClr>
            </a:outerShdw>
          </a:effectLst>
          <a:ex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ea typeface="LG스마트체 Regular" pitchFamily="50" charset="-127"/>
              </a:rPr>
              <a:t>MOMA</a:t>
            </a:r>
            <a:endParaRPr kumimoji="0" lang="en-US" altLang="ko-KR" sz="1000" b="1" dirty="0">
              <a:ea typeface="LG스마트체 Regular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2989251" y="1255698"/>
            <a:ext cx="764931" cy="23253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dist="35560" dir="2700000" algn="ctr" rotWithShape="0">
              <a:schemeClr val="tx1">
                <a:lumMod val="50000"/>
                <a:lumOff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 sz="1000" b="1" dirty="0" smtClean="0">
                <a:solidFill>
                  <a:prstClr val="black"/>
                </a:solidFill>
                <a:ea typeface="LG스마트체 Regular" pitchFamily="50" charset="-127"/>
              </a:rPr>
              <a:t>RCS</a:t>
            </a:r>
            <a:endParaRPr lang="en-US" altLang="ko-KR" sz="1000" b="1" dirty="0">
              <a:solidFill>
                <a:prstClr val="black"/>
              </a:solidFill>
              <a:ea typeface="LG스마트체 Regular" pitchFamily="50" charset="-127"/>
            </a:endParaRPr>
          </a:p>
        </p:txBody>
      </p:sp>
      <p:cxnSp>
        <p:nvCxnSpPr>
          <p:cNvPr id="81" name="연결선: 꺾임 46">
            <a:extLst>
              <a:ext uri="{FF2B5EF4-FFF2-40B4-BE49-F238E27FC236}">
                <a16:creationId xmlns:a16="http://schemas.microsoft.com/office/drawing/2014/main" xmlns="" id="{3CC13356-E30A-4C08-A82C-206781FEEA73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29759" y="2067379"/>
            <a:ext cx="1102323" cy="1"/>
          </a:xfrm>
          <a:prstGeom prst="bent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순서도: 연결자 81"/>
          <p:cNvSpPr/>
          <p:nvPr/>
        </p:nvSpPr>
        <p:spPr bwMode="auto">
          <a:xfrm>
            <a:off x="6613011" y="1582916"/>
            <a:ext cx="216024" cy="216024"/>
          </a:xfrm>
          <a:prstGeom prst="flowChartConnector">
            <a:avLst/>
          </a:prstGeom>
          <a:solidFill>
            <a:srgbClr val="CCFFFF"/>
          </a:solidFill>
          <a:ln>
            <a:solidFill>
              <a:schemeClr val="accent1"/>
            </a:solidFill>
          </a:ln>
          <a:effectLst/>
          <a:extLst/>
        </p:spPr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00" b="1" dirty="0" err="1">
              <a:ea typeface="LG스마트체 Regular" pitchFamily="50" charset="-127"/>
            </a:endParaRPr>
          </a:p>
        </p:txBody>
      </p:sp>
      <p:grpSp>
        <p:nvGrpSpPr>
          <p:cNvPr id="101" name="그룹 100"/>
          <p:cNvGrpSpPr/>
          <p:nvPr/>
        </p:nvGrpSpPr>
        <p:grpSpPr>
          <a:xfrm>
            <a:off x="2248202" y="2420888"/>
            <a:ext cx="4501550" cy="196592"/>
            <a:chOff x="4429872" y="3952488"/>
            <a:chExt cx="4501550" cy="196592"/>
          </a:xfrm>
        </p:grpSpPr>
        <p:cxnSp>
          <p:nvCxnSpPr>
            <p:cNvPr id="102" name="연결선: 꺾임 46">
              <a:extLst>
                <a:ext uri="{FF2B5EF4-FFF2-40B4-BE49-F238E27FC236}">
                  <a16:creationId xmlns:a16="http://schemas.microsoft.com/office/drawing/2014/main" xmlns="" id="{3CC13356-E30A-4C08-A82C-206781FEEA73}"/>
                </a:ext>
              </a:extLst>
            </p:cNvPr>
            <p:cNvCxnSpPr>
              <a:cxnSpLocks/>
            </p:cNvCxnSpPr>
            <p:nvPr/>
          </p:nvCxnSpPr>
          <p:spPr>
            <a:xfrm>
              <a:off x="4429872" y="3952488"/>
              <a:ext cx="1107560" cy="2"/>
            </a:xfrm>
            <a:prstGeom prst="bentConnector3">
              <a:avLst/>
            </a:prstGeom>
            <a:ln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직선 화살표 연결선 102"/>
            <p:cNvCxnSpPr/>
            <p:nvPr/>
          </p:nvCxnSpPr>
          <p:spPr bwMode="auto">
            <a:xfrm flipH="1">
              <a:off x="5551487" y="4149080"/>
              <a:ext cx="3379935" cy="0"/>
            </a:xfrm>
            <a:prstGeom prst="straightConnector1">
              <a:avLst/>
            </a:prstGeom>
            <a:solidFill>
              <a:srgbClr val="EAEAEA"/>
            </a:solidFill>
            <a:ln w="12700" cap="flat" cmpd="sng" algn="ctr">
              <a:solidFill>
                <a:srgbClr val="7030A0"/>
              </a:solidFill>
              <a:prstDash val="dash"/>
              <a:round/>
              <a:headEnd type="triangle" w="med" len="med"/>
              <a:tailEnd type="none"/>
            </a:ln>
            <a:effectLst/>
          </p:spPr>
        </p:cxnSp>
      </p:grpSp>
      <p:sp>
        <p:nvSpPr>
          <p:cNvPr id="16" name="순서도: 처리 15"/>
          <p:cNvSpPr/>
          <p:nvPr/>
        </p:nvSpPr>
        <p:spPr bwMode="auto">
          <a:xfrm>
            <a:off x="5968285" y="2780928"/>
            <a:ext cx="1673981" cy="432048"/>
          </a:xfrm>
          <a:prstGeom prst="flowChartProcess">
            <a:avLst/>
          </a:prstGeom>
          <a:solidFill>
            <a:srgbClr val="CCFFFF"/>
          </a:solidFill>
          <a:ln>
            <a:noFill/>
          </a:ln>
          <a:effectLst>
            <a:outerShdw dist="35921" dir="2700000" algn="ctr" rotWithShape="0">
              <a:schemeClr val="tx1">
                <a:lumMod val="50000"/>
                <a:lumOff val="50000"/>
              </a:schemeClr>
            </a:outerShdw>
          </a:effectLst>
          <a:extLst/>
        </p:spPr>
        <p:txBody>
          <a:bodyPr wrap="none"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900" b="1" dirty="0" smtClean="0">
                <a:ea typeface="LG스마트체 Regular" pitchFamily="50" charset="-127"/>
              </a:rPr>
              <a:t>-Job </a:t>
            </a:r>
            <a:r>
              <a:rPr lang="ko-KR" altLang="en-US" sz="900" b="1" dirty="0" smtClean="0">
                <a:ea typeface="LG스마트체 Regular" pitchFamily="50" charset="-127"/>
              </a:rPr>
              <a:t>정보</a:t>
            </a:r>
            <a:r>
              <a:rPr lang="en-US" altLang="ko-KR" sz="900" b="1" dirty="0" smtClean="0">
                <a:ea typeface="LG스마트체 Regular" pitchFamily="50" charset="-127"/>
              </a:rPr>
              <a:t>, </a:t>
            </a:r>
            <a:r>
              <a:rPr lang="ko-KR" altLang="en-US" sz="900" b="1" dirty="0" smtClean="0">
                <a:ea typeface="LG스마트체 Regular" pitchFamily="50" charset="-127"/>
              </a:rPr>
              <a:t> 상태 </a:t>
            </a:r>
            <a:r>
              <a:rPr lang="en-US" altLang="ko-KR" sz="900" b="1" dirty="0" smtClean="0">
                <a:ea typeface="LG스마트체 Regular" pitchFamily="50" charset="-127"/>
              </a:rPr>
              <a:t>DB</a:t>
            </a:r>
            <a:r>
              <a:rPr lang="ko-KR" altLang="en-US" sz="900" b="1" dirty="0" smtClean="0">
                <a:ea typeface="LG스마트체 Regular" pitchFamily="50" charset="-127"/>
              </a:rPr>
              <a:t>저장</a:t>
            </a:r>
            <a:endParaRPr lang="en-US" altLang="ko-KR" sz="900" b="1" dirty="0" smtClean="0">
              <a:ea typeface="LG스마트체 Regular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900" b="1" dirty="0" smtClean="0">
                <a:ea typeface="LG스마트체 Regular" pitchFamily="50" charset="-127"/>
              </a:rPr>
              <a:t>-</a:t>
            </a:r>
            <a:r>
              <a:rPr kumimoji="0" lang="ko-KR" altLang="en-US" sz="900" b="1" dirty="0" smtClean="0">
                <a:ea typeface="LG스마트체 Regular" pitchFamily="50" charset="-127"/>
              </a:rPr>
              <a:t>상위 보고 </a:t>
            </a:r>
            <a:r>
              <a:rPr kumimoji="0" lang="en-US" altLang="ko-KR" sz="900" b="1" dirty="0" smtClean="0">
                <a:ea typeface="LG스마트체 Regular" pitchFamily="50" charset="-127"/>
              </a:rPr>
              <a:t>MSG </a:t>
            </a:r>
            <a:r>
              <a:rPr kumimoji="0" lang="ko-KR" altLang="en-US" sz="900" b="1" dirty="0" smtClean="0">
                <a:ea typeface="LG스마트체 Regular" pitchFamily="50" charset="-127"/>
              </a:rPr>
              <a:t>처리</a:t>
            </a:r>
            <a:endParaRPr kumimoji="0" lang="ko-KR" altLang="en-US" sz="900" b="1" dirty="0">
              <a:ea typeface="LG스마트체 Regular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989844" y="1763524"/>
            <a:ext cx="1536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Job Comp Send</a:t>
            </a:r>
          </a:p>
          <a:p>
            <a:pPr algn="ctr"/>
            <a:r>
              <a:rPr lang="en-US" altLang="ko-KR" sz="800" dirty="0" smtClean="0"/>
              <a:t>(To MOMA)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67693" y="2348880"/>
            <a:ext cx="1661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/>
              <a:t>Job Comp Request</a:t>
            </a:r>
          </a:p>
        </p:txBody>
      </p:sp>
      <p:cxnSp>
        <p:nvCxnSpPr>
          <p:cNvPr id="69" name="직선 화살표 연결선 68"/>
          <p:cNvCxnSpPr/>
          <p:nvPr/>
        </p:nvCxnSpPr>
        <p:spPr bwMode="auto">
          <a:xfrm flipH="1">
            <a:off x="6727274" y="3501008"/>
            <a:ext cx="1326708" cy="0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rgbClr val="7030A0"/>
            </a:solidFill>
            <a:prstDash val="dash"/>
            <a:round/>
            <a:headEnd type="triangle" w="med" len="med"/>
            <a:tailEnd type="none"/>
          </a:ln>
          <a:effectLst/>
        </p:spPr>
      </p:cxnSp>
      <p:sp>
        <p:nvSpPr>
          <p:cNvPr id="70" name="TextBox 69"/>
          <p:cNvSpPr txBox="1"/>
          <p:nvPr/>
        </p:nvSpPr>
        <p:spPr>
          <a:xfrm>
            <a:off x="713100" y="3316342"/>
            <a:ext cx="1536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Job Comp Send</a:t>
            </a:r>
          </a:p>
          <a:p>
            <a:pPr algn="ctr"/>
            <a:r>
              <a:rPr lang="en-US" altLang="ko-KR" sz="800" dirty="0" smtClean="0"/>
              <a:t>(To Aims)</a:t>
            </a:r>
          </a:p>
        </p:txBody>
      </p:sp>
      <p:cxnSp>
        <p:nvCxnSpPr>
          <p:cNvPr id="73" name="연결선: 꺾임 46">
            <a:extLst>
              <a:ext uri="{FF2B5EF4-FFF2-40B4-BE49-F238E27FC236}">
                <a16:creationId xmlns:a16="http://schemas.microsoft.com/office/drawing/2014/main" xmlns="" id="{3CC13356-E30A-4C08-A82C-206781FEEA73}"/>
              </a:ext>
            </a:extLst>
          </p:cNvPr>
          <p:cNvCxnSpPr>
            <a:cxnSpLocks/>
          </p:cNvCxnSpPr>
          <p:nvPr/>
        </p:nvCxnSpPr>
        <p:spPr>
          <a:xfrm rot="10800000" flipV="1">
            <a:off x="6753202" y="3863776"/>
            <a:ext cx="1300781" cy="1"/>
          </a:xfrm>
          <a:prstGeom prst="bent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103705" y="3758843"/>
            <a:ext cx="15367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Job Comp </a:t>
            </a:r>
            <a:r>
              <a:rPr lang="en-US" altLang="ko-KR" sz="1000" dirty="0" smtClean="0"/>
              <a:t>Request</a:t>
            </a:r>
            <a:endParaRPr lang="en-US" altLang="ko-KR" sz="1000" dirty="0"/>
          </a:p>
        </p:txBody>
      </p:sp>
      <p:sp>
        <p:nvSpPr>
          <p:cNvPr id="41" name="제목 9"/>
          <p:cNvSpPr txBox="1"/>
          <p:nvPr/>
        </p:nvSpPr>
        <p:spPr>
          <a:xfrm>
            <a:off x="5961112" y="44624"/>
            <a:ext cx="3744416" cy="49006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1-1. </a:t>
            </a: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Normal Scenario</a:t>
            </a:r>
            <a:endParaRPr kumimoji="0" lang="ko-KR" altLang="en-US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80296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꺾인 연결선 16"/>
          <p:cNvCxnSpPr>
            <a:stCxn id="152" idx="3"/>
            <a:endCxn id="64" idx="3"/>
          </p:cNvCxnSpPr>
          <p:nvPr/>
        </p:nvCxnSpPr>
        <p:spPr>
          <a:xfrm flipH="1">
            <a:off x="4765182" y="1280787"/>
            <a:ext cx="200887" cy="4595077"/>
          </a:xfrm>
          <a:prstGeom prst="bentConnector3">
            <a:avLst>
              <a:gd name="adj1" fmla="val -1430786"/>
            </a:avLst>
          </a:prstGeom>
          <a:ln w="19050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그룹 148"/>
          <p:cNvGrpSpPr/>
          <p:nvPr/>
        </p:nvGrpSpPr>
        <p:grpSpPr>
          <a:xfrm>
            <a:off x="4230117" y="884743"/>
            <a:ext cx="735952" cy="792087"/>
            <a:chOff x="1689281" y="1193462"/>
            <a:chExt cx="735952" cy="792087"/>
          </a:xfrm>
        </p:grpSpPr>
        <p:grpSp>
          <p:nvGrpSpPr>
            <p:cNvPr id="150" name="Group 97"/>
            <p:cNvGrpSpPr/>
            <p:nvPr/>
          </p:nvGrpSpPr>
          <p:grpSpPr bwMode="auto">
            <a:xfrm>
              <a:off x="1847737" y="1518313"/>
              <a:ext cx="419041" cy="380231"/>
              <a:chOff x="2016" y="2053"/>
              <a:chExt cx="306" cy="226"/>
            </a:xfrm>
          </p:grpSpPr>
          <p:sp>
            <p:nvSpPr>
              <p:cNvPr id="153" name="Rectangle 98"/>
              <p:cNvSpPr>
                <a:spLocks noChangeArrowheads="1"/>
              </p:cNvSpPr>
              <p:nvPr/>
            </p:nvSpPr>
            <p:spPr bwMode="auto">
              <a:xfrm>
                <a:off x="2279" y="2156"/>
                <a:ext cx="40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200" b="1" dirty="0">
                    <a:solidFill>
                      <a:srgbClr val="000000"/>
                    </a:solidFill>
                    <a:latin typeface="+mn-ea"/>
                    <a:ea typeface="+mn-ea"/>
                  </a:rPr>
                  <a:t> </a:t>
                </a:r>
                <a:endParaRPr lang="en-US" altLang="ko-KR" sz="1200" b="1" dirty="0">
                  <a:latin typeface="+mn-ea"/>
                  <a:ea typeface="+mn-ea"/>
                </a:endParaRPr>
              </a:p>
            </p:txBody>
          </p:sp>
          <p:grpSp>
            <p:nvGrpSpPr>
              <p:cNvPr id="154" name="Group 99"/>
              <p:cNvGrpSpPr/>
              <p:nvPr/>
            </p:nvGrpSpPr>
            <p:grpSpPr bwMode="auto">
              <a:xfrm>
                <a:off x="2027" y="2194"/>
                <a:ext cx="282" cy="73"/>
                <a:chOff x="2921" y="2654"/>
                <a:chExt cx="244" cy="85"/>
              </a:xfrm>
            </p:grpSpPr>
            <p:sp>
              <p:nvSpPr>
                <p:cNvPr id="167" name="Rectangle 100"/>
                <p:cNvSpPr>
                  <a:spLocks noChangeArrowheads="1"/>
                </p:cNvSpPr>
                <p:nvPr/>
              </p:nvSpPr>
              <p:spPr bwMode="auto">
                <a:xfrm>
                  <a:off x="2921" y="2654"/>
                  <a:ext cx="244" cy="85"/>
                </a:xfrm>
                <a:prstGeom prst="rect">
                  <a:avLst/>
                </a:prstGeom>
                <a:solidFill>
                  <a:srgbClr val="FFFFFF"/>
                </a:solidFill>
                <a:ln w="1588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168" name="Rectangle 101"/>
                <p:cNvSpPr>
                  <a:spLocks noChangeArrowheads="1"/>
                </p:cNvSpPr>
                <p:nvPr/>
              </p:nvSpPr>
              <p:spPr bwMode="auto">
                <a:xfrm>
                  <a:off x="3055" y="2668"/>
                  <a:ext cx="86" cy="40"/>
                </a:xfrm>
                <a:prstGeom prst="rect">
                  <a:avLst/>
                </a:prstGeom>
                <a:solidFill>
                  <a:srgbClr val="808080"/>
                </a:solidFill>
                <a:ln w="1588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155" name="Group 102"/>
              <p:cNvGrpSpPr/>
              <p:nvPr/>
            </p:nvGrpSpPr>
            <p:grpSpPr bwMode="auto">
              <a:xfrm>
                <a:off x="2016" y="2233"/>
                <a:ext cx="306" cy="46"/>
                <a:chOff x="2911" y="2700"/>
                <a:chExt cx="265" cy="53"/>
              </a:xfrm>
            </p:grpSpPr>
            <p:sp>
              <p:nvSpPr>
                <p:cNvPr id="164" name="Freeform 103"/>
                <p:cNvSpPr/>
                <p:nvPr/>
              </p:nvSpPr>
              <p:spPr bwMode="auto">
                <a:xfrm>
                  <a:off x="2911" y="2700"/>
                  <a:ext cx="265" cy="53"/>
                </a:xfrm>
                <a:custGeom>
                  <a:avLst/>
                  <a:gdLst>
                    <a:gd name="T0" fmla="*/ 0 w 2381"/>
                    <a:gd name="T1" fmla="*/ 0 h 424"/>
                    <a:gd name="T2" fmla="*/ 0 w 2381"/>
                    <a:gd name="T3" fmla="*/ 0 h 424"/>
                    <a:gd name="T4" fmla="*/ 0 w 2381"/>
                    <a:gd name="T5" fmla="*/ 0 h 424"/>
                    <a:gd name="T6" fmla="*/ 0 w 2381"/>
                    <a:gd name="T7" fmla="*/ 0 h 424"/>
                    <a:gd name="T8" fmla="*/ 0 w 2381"/>
                    <a:gd name="T9" fmla="*/ 0 h 424"/>
                    <a:gd name="T10" fmla="*/ 0 w 2381"/>
                    <a:gd name="T11" fmla="*/ 0 h 424"/>
                    <a:gd name="T12" fmla="*/ 0 w 2381"/>
                    <a:gd name="T13" fmla="*/ 0 h 424"/>
                    <a:gd name="T14" fmla="*/ 0 w 2381"/>
                    <a:gd name="T15" fmla="*/ 0 h 424"/>
                    <a:gd name="T16" fmla="*/ 0 w 2381"/>
                    <a:gd name="T17" fmla="*/ 0 h 424"/>
                    <a:gd name="T18" fmla="*/ 0 w 2381"/>
                    <a:gd name="T19" fmla="*/ 0 h 424"/>
                    <a:gd name="T20" fmla="*/ 0 w 2381"/>
                    <a:gd name="T21" fmla="*/ 0 h 42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381"/>
                    <a:gd name="T34" fmla="*/ 0 h 424"/>
                    <a:gd name="T35" fmla="*/ 2381 w 2381"/>
                    <a:gd name="T36" fmla="*/ 424 h 424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381" h="424">
                      <a:moveTo>
                        <a:pt x="297" y="0"/>
                      </a:moveTo>
                      <a:lnTo>
                        <a:pt x="2091" y="0"/>
                      </a:lnTo>
                      <a:lnTo>
                        <a:pt x="2375" y="383"/>
                      </a:lnTo>
                      <a:lnTo>
                        <a:pt x="2381" y="400"/>
                      </a:lnTo>
                      <a:lnTo>
                        <a:pt x="2370" y="417"/>
                      </a:lnTo>
                      <a:lnTo>
                        <a:pt x="2352" y="424"/>
                      </a:lnTo>
                      <a:lnTo>
                        <a:pt x="34" y="424"/>
                      </a:lnTo>
                      <a:lnTo>
                        <a:pt x="13" y="413"/>
                      </a:lnTo>
                      <a:lnTo>
                        <a:pt x="0" y="396"/>
                      </a:lnTo>
                      <a:lnTo>
                        <a:pt x="5" y="374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8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165" name="Freeform 104"/>
                <p:cNvSpPr/>
                <p:nvPr/>
              </p:nvSpPr>
              <p:spPr bwMode="auto">
                <a:xfrm>
                  <a:off x="2926" y="2712"/>
                  <a:ext cx="175" cy="33"/>
                </a:xfrm>
                <a:custGeom>
                  <a:avLst/>
                  <a:gdLst>
                    <a:gd name="T0" fmla="*/ 0 w 1581"/>
                    <a:gd name="T1" fmla="*/ 0 h 270"/>
                    <a:gd name="T2" fmla="*/ 0 w 1581"/>
                    <a:gd name="T3" fmla="*/ 0 h 270"/>
                    <a:gd name="T4" fmla="*/ 0 w 1581"/>
                    <a:gd name="T5" fmla="*/ 0 h 270"/>
                    <a:gd name="T6" fmla="*/ 0 w 1581"/>
                    <a:gd name="T7" fmla="*/ 0 h 270"/>
                    <a:gd name="T8" fmla="*/ 0 w 1581"/>
                    <a:gd name="T9" fmla="*/ 0 h 2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1"/>
                    <a:gd name="T16" fmla="*/ 0 h 270"/>
                    <a:gd name="T17" fmla="*/ 1581 w 1581"/>
                    <a:gd name="T18" fmla="*/ 270 h 2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1" h="270">
                      <a:moveTo>
                        <a:pt x="213" y="0"/>
                      </a:moveTo>
                      <a:lnTo>
                        <a:pt x="1508" y="0"/>
                      </a:lnTo>
                      <a:lnTo>
                        <a:pt x="1581" y="270"/>
                      </a:lnTo>
                      <a:lnTo>
                        <a:pt x="0" y="270"/>
                      </a:lnTo>
                      <a:lnTo>
                        <a:pt x="21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8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166" name="Freeform 105"/>
                <p:cNvSpPr/>
                <p:nvPr/>
              </p:nvSpPr>
              <p:spPr bwMode="auto">
                <a:xfrm>
                  <a:off x="3107" y="2712"/>
                  <a:ext cx="53" cy="33"/>
                </a:xfrm>
                <a:custGeom>
                  <a:avLst/>
                  <a:gdLst>
                    <a:gd name="T0" fmla="*/ 0 w 479"/>
                    <a:gd name="T1" fmla="*/ 0 h 270"/>
                    <a:gd name="T2" fmla="*/ 0 w 479"/>
                    <a:gd name="T3" fmla="*/ 0 h 270"/>
                    <a:gd name="T4" fmla="*/ 0 w 479"/>
                    <a:gd name="T5" fmla="*/ 0 h 270"/>
                    <a:gd name="T6" fmla="*/ 0 w 479"/>
                    <a:gd name="T7" fmla="*/ 0 h 270"/>
                    <a:gd name="T8" fmla="*/ 0 w 479"/>
                    <a:gd name="T9" fmla="*/ 0 h 2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79"/>
                    <a:gd name="T16" fmla="*/ 0 h 270"/>
                    <a:gd name="T17" fmla="*/ 479 w 479"/>
                    <a:gd name="T18" fmla="*/ 270 h 2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79" h="270">
                      <a:moveTo>
                        <a:pt x="0" y="0"/>
                      </a:moveTo>
                      <a:lnTo>
                        <a:pt x="282" y="0"/>
                      </a:lnTo>
                      <a:lnTo>
                        <a:pt x="479" y="270"/>
                      </a:lnTo>
                      <a:lnTo>
                        <a:pt x="89" y="27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8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156" name="Group 106"/>
              <p:cNvGrpSpPr/>
              <p:nvPr/>
            </p:nvGrpSpPr>
            <p:grpSpPr bwMode="auto">
              <a:xfrm>
                <a:off x="2065" y="2053"/>
                <a:ext cx="206" cy="140"/>
                <a:chOff x="2954" y="2489"/>
                <a:chExt cx="178" cy="164"/>
              </a:xfrm>
            </p:grpSpPr>
            <p:sp>
              <p:nvSpPr>
                <p:cNvPr id="157" name="Rectangle 107"/>
                <p:cNvSpPr>
                  <a:spLocks noChangeArrowheads="1"/>
                </p:cNvSpPr>
                <p:nvPr/>
              </p:nvSpPr>
              <p:spPr bwMode="auto">
                <a:xfrm>
                  <a:off x="2954" y="2489"/>
                  <a:ext cx="178" cy="164"/>
                </a:xfrm>
                <a:prstGeom prst="rect">
                  <a:avLst/>
                </a:prstGeom>
                <a:solidFill>
                  <a:srgbClr val="FFFFFF"/>
                </a:solidFill>
                <a:ln w="1588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158" name="Rectangle 108"/>
                <p:cNvSpPr>
                  <a:spLocks noChangeArrowheads="1"/>
                </p:cNvSpPr>
                <p:nvPr/>
              </p:nvSpPr>
              <p:spPr bwMode="auto">
                <a:xfrm>
                  <a:off x="2966" y="2502"/>
                  <a:ext cx="155" cy="140"/>
                </a:xfrm>
                <a:prstGeom prst="rect">
                  <a:avLst/>
                </a:prstGeom>
                <a:solidFill>
                  <a:srgbClr val="1050FF"/>
                </a:solidFill>
                <a:ln w="1588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159" name="Rectangle 109"/>
                <p:cNvSpPr>
                  <a:spLocks noChangeArrowheads="1"/>
                </p:cNvSpPr>
                <p:nvPr/>
              </p:nvSpPr>
              <p:spPr bwMode="auto">
                <a:xfrm>
                  <a:off x="3097" y="2502"/>
                  <a:ext cx="23" cy="140"/>
                </a:xfrm>
                <a:prstGeom prst="rect">
                  <a:avLst/>
                </a:prstGeom>
                <a:solidFill>
                  <a:srgbClr val="FFFFFF"/>
                </a:solidFill>
                <a:ln w="1588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160" name="Rectangle 110"/>
                <p:cNvSpPr>
                  <a:spLocks noChangeArrowheads="1"/>
                </p:cNvSpPr>
                <p:nvPr/>
              </p:nvSpPr>
              <p:spPr bwMode="auto">
                <a:xfrm>
                  <a:off x="3102" y="2509"/>
                  <a:ext cx="12" cy="12"/>
                </a:xfrm>
                <a:prstGeom prst="rect">
                  <a:avLst/>
                </a:prstGeom>
                <a:solidFill>
                  <a:srgbClr val="FFFFFF"/>
                </a:solidFill>
                <a:ln w="1588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161" name="Oval 111"/>
                <p:cNvSpPr>
                  <a:spLocks noChangeArrowheads="1"/>
                </p:cNvSpPr>
                <p:nvPr/>
              </p:nvSpPr>
              <p:spPr bwMode="auto">
                <a:xfrm>
                  <a:off x="3109" y="2569"/>
                  <a:ext cx="10" cy="11"/>
                </a:xfrm>
                <a:prstGeom prst="ellipse">
                  <a:avLst/>
                </a:prstGeom>
                <a:solidFill>
                  <a:srgbClr val="FFFFFF"/>
                </a:solidFill>
                <a:ln w="1588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162" name="Oval 112"/>
                <p:cNvSpPr>
                  <a:spLocks noChangeArrowheads="1"/>
                </p:cNvSpPr>
                <p:nvPr/>
              </p:nvSpPr>
              <p:spPr bwMode="auto">
                <a:xfrm>
                  <a:off x="3103" y="2594"/>
                  <a:ext cx="10" cy="11"/>
                </a:xfrm>
                <a:prstGeom prst="ellipse">
                  <a:avLst/>
                </a:prstGeom>
                <a:solidFill>
                  <a:srgbClr val="FFFFFF"/>
                </a:solidFill>
                <a:ln w="1588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163" name="Oval 113"/>
                <p:cNvSpPr>
                  <a:spLocks noChangeArrowheads="1"/>
                </p:cNvSpPr>
                <p:nvPr/>
              </p:nvSpPr>
              <p:spPr bwMode="auto">
                <a:xfrm>
                  <a:off x="3103" y="2618"/>
                  <a:ext cx="10" cy="11"/>
                </a:xfrm>
                <a:prstGeom prst="ellipse">
                  <a:avLst/>
                </a:prstGeom>
                <a:solidFill>
                  <a:srgbClr val="FFFFFF"/>
                </a:solidFill>
                <a:ln w="1588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</p:grpSp>
        </p:grpSp>
        <p:sp>
          <p:nvSpPr>
            <p:cNvPr id="151" name="TextBox 271"/>
            <p:cNvSpPr txBox="1"/>
            <p:nvPr/>
          </p:nvSpPr>
          <p:spPr bwMode="auto">
            <a:xfrm>
              <a:off x="1690395" y="1196776"/>
              <a:ext cx="733724" cy="24622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000" b="1" dirty="0" smtClean="0">
                  <a:latin typeface="+mn-ea"/>
                </a:rPr>
                <a:t>LIMS</a:t>
              </a:r>
              <a:endParaRPr lang="ko-KR" altLang="en-US" sz="1000" b="1" dirty="0">
                <a:latin typeface="+mn-ea"/>
                <a:ea typeface="+mn-ea"/>
              </a:endParaRPr>
            </a:p>
          </p:txBody>
        </p:sp>
        <p:sp>
          <p:nvSpPr>
            <p:cNvPr id="152" name="직사각형 151"/>
            <p:cNvSpPr>
              <a:spLocks noChangeArrowheads="1"/>
            </p:cNvSpPr>
            <p:nvPr/>
          </p:nvSpPr>
          <p:spPr bwMode="auto">
            <a:xfrm>
              <a:off x="1689281" y="1193462"/>
              <a:ext cx="735952" cy="792087"/>
            </a:xfrm>
            <a:prstGeom prst="rect">
              <a:avLst/>
            </a:prstGeom>
            <a:noFill/>
            <a:ln w="12700">
              <a:solidFill>
                <a:srgbClr val="0070C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>
                <a:latin typeface="+mn-ea"/>
                <a:ea typeface="+mn-ea"/>
              </a:endParaRPr>
            </a:p>
          </p:txBody>
        </p:sp>
      </p:grpSp>
      <p:sp>
        <p:nvSpPr>
          <p:cNvPr id="169" name="TextBox 271"/>
          <p:cNvSpPr txBox="1"/>
          <p:nvPr/>
        </p:nvSpPr>
        <p:spPr bwMode="auto">
          <a:xfrm>
            <a:off x="8144613" y="1011167"/>
            <a:ext cx="1488907" cy="52981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000" b="1" dirty="0">
                <a:solidFill>
                  <a:srgbClr val="FFC000"/>
                </a:solidFill>
                <a:latin typeface="+mn-ea"/>
              </a:rPr>
              <a:t>STEP 1.</a:t>
            </a:r>
          </a:p>
          <a:p>
            <a:pPr>
              <a:defRPr/>
            </a:pP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Stocker</a:t>
            </a: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의 </a:t>
            </a: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Bottle Status</a:t>
            </a: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를 조회 한다 </a:t>
            </a:r>
            <a:endParaRPr lang="en-US" altLang="ko-KR" sz="10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endParaRPr lang="en-US" altLang="ko-KR" sz="10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CMD: </a:t>
            </a: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Bottle </a:t>
            </a:r>
            <a:r>
              <a:rPr lang="en-US" altLang="ko-KR" sz="10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Tray </a:t>
            </a: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Read(Stocker)</a:t>
            </a: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 </a:t>
            </a:r>
            <a:endParaRPr lang="ko-KR" altLang="en-US" sz="10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endParaRPr lang="en-US" altLang="ko-KR" sz="1000" b="1" dirty="0" smtClean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 smtClean="0">
                <a:solidFill>
                  <a:srgbClr val="FFC000"/>
                </a:solidFill>
                <a:latin typeface="+mn-ea"/>
              </a:rPr>
              <a:t>STEP 2.</a:t>
            </a:r>
          </a:p>
          <a:p>
            <a:pPr>
              <a:defRPr/>
            </a:pP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이동 </a:t>
            </a: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Job</a:t>
            </a: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을 생성하여 협업 로봇 및 </a:t>
            </a: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Stocker</a:t>
            </a: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에 하달 </a:t>
            </a:r>
            <a:endParaRPr lang="en-US" altLang="ko-KR" sz="10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endParaRPr lang="en-US" altLang="ko-KR" sz="1000" b="1" dirty="0" smtClean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CMD: Job Order Send</a:t>
            </a:r>
          </a:p>
          <a:p>
            <a:pPr>
              <a:defRPr/>
            </a:pPr>
            <a:r>
              <a:rPr lang="en-US" altLang="ko-KR" sz="1000" b="1" dirty="0" smtClean="0">
                <a:solidFill>
                  <a:srgbClr val="FFC000"/>
                </a:solidFill>
                <a:latin typeface="+mn-ea"/>
              </a:rPr>
              <a:t>STEP </a:t>
            </a:r>
            <a:r>
              <a:rPr lang="en-US" altLang="ko-KR" sz="1000" b="1" dirty="0">
                <a:solidFill>
                  <a:srgbClr val="FFC000"/>
                </a:solidFill>
                <a:latin typeface="+mn-ea"/>
              </a:rPr>
              <a:t>3.</a:t>
            </a:r>
          </a:p>
          <a:p>
            <a:pPr>
              <a:defRPr/>
            </a:pPr>
            <a:r>
              <a:rPr lang="ko-KR" altLang="en-US" sz="10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협업로봇을 </a:t>
            </a: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Stocker</a:t>
            </a: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로 </a:t>
            </a:r>
            <a:r>
              <a:rPr lang="ko-KR" altLang="en-US" sz="10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이동시킨다</a:t>
            </a:r>
            <a:r>
              <a:rPr lang="en-US" altLang="ko-KR" sz="10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defRPr/>
            </a:pPr>
            <a:endParaRPr lang="en-US" altLang="ko-KR" sz="10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CMD: Move To </a:t>
            </a: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Send(Stocker)</a:t>
            </a: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 </a:t>
            </a:r>
            <a:endParaRPr lang="en-US" altLang="ko-KR" sz="1000" b="1" dirty="0" smtClean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>
                <a:solidFill>
                  <a:srgbClr val="FFC000"/>
                </a:solidFill>
                <a:latin typeface="+mn-ea"/>
              </a:rPr>
              <a:t>STEP </a:t>
            </a:r>
            <a:r>
              <a:rPr lang="en-US" altLang="ko-KR" sz="1000" b="1" dirty="0" smtClean="0">
                <a:solidFill>
                  <a:srgbClr val="FFC000"/>
                </a:solidFill>
                <a:latin typeface="+mn-ea"/>
              </a:rPr>
              <a:t>4.</a:t>
            </a:r>
            <a:endParaRPr lang="en-US" altLang="ko-KR" sz="1000" b="1" dirty="0">
              <a:solidFill>
                <a:srgbClr val="FFC000"/>
              </a:solidFill>
              <a:latin typeface="+mn-ea"/>
            </a:endParaRPr>
          </a:p>
          <a:p>
            <a:pPr>
              <a:defRPr/>
            </a:pP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협업 로봇이 </a:t>
            </a:r>
            <a:r>
              <a:rPr lang="ko-KR" altLang="en-US" sz="10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이동 완료 되었음을 보고한다</a:t>
            </a:r>
            <a:r>
              <a:rPr lang="en-US" altLang="ko-KR" sz="10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defRPr/>
            </a:pPr>
            <a:endParaRPr lang="en-US" altLang="ko-KR" sz="10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CMD: Move To Comp Request</a:t>
            </a:r>
          </a:p>
          <a:p>
            <a:pPr>
              <a:defRPr/>
            </a:pPr>
            <a:r>
              <a:rPr lang="en-US" altLang="ko-KR" sz="1000" b="1" dirty="0" smtClean="0">
                <a:solidFill>
                  <a:srgbClr val="FFC000"/>
                </a:solidFill>
                <a:latin typeface="+mn-ea"/>
              </a:rPr>
              <a:t>STEP 5.</a:t>
            </a:r>
            <a:endParaRPr lang="en-US" altLang="ko-KR" sz="1000" b="1" dirty="0">
              <a:solidFill>
                <a:srgbClr val="FFC000"/>
              </a:solidFill>
              <a:latin typeface="+mn-ea"/>
            </a:endParaRPr>
          </a:p>
          <a:p>
            <a:pPr>
              <a:defRPr/>
            </a:pPr>
            <a:r>
              <a:rPr lang="ko-KR" altLang="en-US" sz="10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협업로봇이 </a:t>
            </a:r>
            <a:r>
              <a:rPr lang="en-US" altLang="ko-KR" sz="10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Bottle</a:t>
            </a: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0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받을 준비가 되었음을 보고한다</a:t>
            </a:r>
            <a:r>
              <a:rPr lang="en-US" altLang="ko-KR" sz="10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defRPr/>
            </a:pPr>
            <a:endParaRPr lang="en-US" altLang="ko-KR" sz="10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CMD: Unload Ready Comp Request</a:t>
            </a:r>
            <a:endParaRPr lang="ko-KR" altLang="en-US" sz="10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endParaRPr lang="ko-KR" altLang="en-US" sz="10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21" name="꺾인 연결선 20"/>
          <p:cNvCxnSpPr>
            <a:stCxn id="152" idx="1"/>
            <a:endCxn id="53" idx="0"/>
          </p:cNvCxnSpPr>
          <p:nvPr/>
        </p:nvCxnSpPr>
        <p:spPr>
          <a:xfrm rot="10800000" flipV="1">
            <a:off x="3591801" y="1280786"/>
            <a:ext cx="638317" cy="1284117"/>
          </a:xfrm>
          <a:prstGeom prst="bentConnector2">
            <a:avLst/>
          </a:prstGeom>
          <a:ln w="19050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271"/>
          <p:cNvSpPr txBox="1"/>
          <p:nvPr/>
        </p:nvSpPr>
        <p:spPr bwMode="auto">
          <a:xfrm>
            <a:off x="1317558" y="1280787"/>
            <a:ext cx="1488907" cy="10058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000" b="1" dirty="0" smtClean="0">
                <a:solidFill>
                  <a:srgbClr val="FFC000"/>
                </a:solidFill>
                <a:latin typeface="+mn-ea"/>
              </a:rPr>
              <a:t>STEP 6.</a:t>
            </a:r>
          </a:p>
          <a:p>
            <a:pPr>
              <a:defRPr/>
            </a:pPr>
            <a:r>
              <a:rPr lang="en-US" altLang="ko-KR" sz="10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Bottle</a:t>
            </a:r>
            <a:r>
              <a:rPr lang="ko-KR" altLang="en-US" sz="10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 반출준비가 </a:t>
            </a: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되었음을 보고</a:t>
            </a:r>
            <a:endParaRPr lang="en-US" altLang="ko-KR" sz="1000" b="1" dirty="0" smtClean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endParaRPr lang="en-US" altLang="ko-KR" sz="1000" b="1" dirty="0" smtClean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CMD: Unload Ready Send</a:t>
            </a:r>
            <a:endParaRPr lang="ko-KR" altLang="en-US" sz="10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74" name="TextBox 271"/>
          <p:cNvSpPr txBox="1"/>
          <p:nvPr/>
        </p:nvSpPr>
        <p:spPr bwMode="auto">
          <a:xfrm>
            <a:off x="86935" y="3963252"/>
            <a:ext cx="1416899" cy="208823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Stocker</a:t>
            </a: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 시나리오</a:t>
            </a:r>
            <a:endParaRPr lang="en-US" altLang="ko-KR" sz="1000" b="1" dirty="0" smtClean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 smtClean="0">
                <a:solidFill>
                  <a:srgbClr val="FFC000"/>
                </a:solidFill>
                <a:latin typeface="+mn-ea"/>
              </a:rPr>
              <a:t>Step </a:t>
            </a:r>
            <a:r>
              <a:rPr lang="en-US" altLang="ko-KR" sz="1000" b="1" dirty="0">
                <a:solidFill>
                  <a:srgbClr val="FFC000"/>
                </a:solidFill>
                <a:latin typeface="+mn-ea"/>
              </a:rPr>
              <a:t>7</a:t>
            </a:r>
            <a:r>
              <a:rPr lang="en-US" altLang="ko-KR" sz="1000" b="1" dirty="0" smtClean="0">
                <a:solidFill>
                  <a:srgbClr val="FFC000"/>
                </a:solidFill>
                <a:latin typeface="+mn-ea"/>
              </a:rPr>
              <a:t>.</a:t>
            </a:r>
          </a:p>
          <a:p>
            <a:pPr>
              <a:defRPr/>
            </a:pP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이</a:t>
            </a:r>
            <a:r>
              <a:rPr lang="ko-KR" altLang="en-US" sz="10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동</a:t>
            </a: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할 </a:t>
            </a: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Bottle</a:t>
            </a: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을 확인하고 </a:t>
            </a: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Port Door</a:t>
            </a: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를 </a:t>
            </a: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Open</a:t>
            </a: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한다</a:t>
            </a: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defRPr/>
            </a:pPr>
            <a:r>
              <a:rPr lang="en-US" altLang="ko-KR" sz="1000" b="1" dirty="0">
                <a:solidFill>
                  <a:srgbClr val="FFC000"/>
                </a:solidFill>
                <a:latin typeface="+mn-ea"/>
              </a:rPr>
              <a:t>Step </a:t>
            </a:r>
            <a:r>
              <a:rPr lang="en-US" altLang="ko-KR" sz="1000" b="1" dirty="0" smtClean="0">
                <a:solidFill>
                  <a:srgbClr val="FFC000"/>
                </a:solidFill>
                <a:latin typeface="+mn-ea"/>
              </a:rPr>
              <a:t>8.</a:t>
            </a:r>
          </a:p>
          <a:p>
            <a:pPr>
              <a:defRPr/>
            </a:pPr>
            <a:r>
              <a:rPr lang="en-US" altLang="ko-KR" sz="10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Bottle </a:t>
            </a: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배출 할 준비가 되었음을 보고한다</a:t>
            </a: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defRPr/>
            </a:pPr>
            <a:endParaRPr lang="en-US" altLang="ko-KR" sz="1000" b="1" dirty="0" smtClean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CMD: Unload Ready Comp Request</a:t>
            </a:r>
            <a:endParaRPr lang="en-US" altLang="ko-KR" sz="10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75" name="TextBox 271"/>
          <p:cNvSpPr txBox="1"/>
          <p:nvPr/>
        </p:nvSpPr>
        <p:spPr bwMode="auto">
          <a:xfrm>
            <a:off x="6105128" y="1324492"/>
            <a:ext cx="1488907" cy="44599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협업로봇 시나리오</a:t>
            </a:r>
            <a:endParaRPr lang="en-US" altLang="ko-KR" sz="900" b="1" dirty="0" smtClean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900" b="1" dirty="0" smtClean="0">
                <a:solidFill>
                  <a:srgbClr val="FFC000"/>
                </a:solidFill>
                <a:latin typeface="+mn-ea"/>
              </a:rPr>
              <a:t>Step 9.</a:t>
            </a:r>
          </a:p>
          <a:p>
            <a:pPr>
              <a:defRPr/>
            </a:pPr>
            <a:r>
              <a:rPr lang="en-US" altLang="ko-KR" sz="9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Bottle</a:t>
            </a:r>
            <a:r>
              <a:rPr lang="ko-KR" altLang="en-US" sz="9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을 협업로봇으로 이동시킨다</a:t>
            </a:r>
            <a:r>
              <a:rPr lang="en-US" altLang="ko-KR" sz="9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defRPr/>
            </a:pPr>
            <a:r>
              <a:rPr lang="en-US" altLang="ko-KR" sz="9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CMD: Transfer Run Send</a:t>
            </a:r>
          </a:p>
          <a:p>
            <a:pPr>
              <a:defRPr/>
            </a:pPr>
            <a:endParaRPr lang="en-US" altLang="ko-KR" sz="900" b="1" dirty="0" smtClean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900" b="1" dirty="0" smtClean="0">
                <a:solidFill>
                  <a:srgbClr val="FFC000"/>
                </a:solidFill>
                <a:latin typeface="+mn-ea"/>
              </a:rPr>
              <a:t>Step 10.</a:t>
            </a:r>
            <a:endParaRPr lang="en-US" altLang="ko-KR" sz="900" b="1" dirty="0">
              <a:solidFill>
                <a:srgbClr val="FFC000"/>
              </a:solidFill>
              <a:latin typeface="+mn-ea"/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Bottle</a:t>
            </a:r>
            <a:r>
              <a:rPr lang="ko-KR" altLang="en-US" sz="9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 이동중임을 보고한다</a:t>
            </a:r>
            <a:r>
              <a:rPr lang="en-US" altLang="ko-KR" sz="9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.</a:t>
            </a:r>
            <a:endParaRPr lang="en-US" altLang="ko-KR" sz="9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9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CMD: Transfer Run Request</a:t>
            </a:r>
          </a:p>
          <a:p>
            <a:pPr>
              <a:defRPr/>
            </a:pPr>
            <a:endParaRPr lang="en-US" altLang="ko-KR" sz="9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900" b="1" dirty="0" smtClean="0">
                <a:solidFill>
                  <a:srgbClr val="FFC000"/>
                </a:solidFill>
                <a:latin typeface="+mn-ea"/>
              </a:rPr>
              <a:t>Step 11.</a:t>
            </a:r>
            <a:endParaRPr lang="en-US" altLang="ko-KR" sz="900" b="1" dirty="0">
              <a:solidFill>
                <a:srgbClr val="FFC000"/>
              </a:solidFill>
              <a:latin typeface="+mn-ea"/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Bottle </a:t>
            </a:r>
            <a:r>
              <a:rPr lang="ko-KR" altLang="en-US" sz="9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이동 완료되었음을 보고한다</a:t>
            </a:r>
            <a:r>
              <a:rPr lang="en-US" altLang="ko-KR" sz="9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defRPr/>
            </a:pPr>
            <a:r>
              <a:rPr lang="en-US" altLang="ko-KR" sz="9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CMD: Transfer Comp Request</a:t>
            </a:r>
          </a:p>
          <a:p>
            <a:pPr>
              <a:defRPr/>
            </a:pPr>
            <a:endParaRPr lang="en-US" altLang="ko-KR" sz="900" b="1" dirty="0" smtClean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900" b="1" dirty="0" smtClean="0">
                <a:solidFill>
                  <a:srgbClr val="FFC000"/>
                </a:solidFill>
                <a:latin typeface="+mn-ea"/>
              </a:rPr>
              <a:t>Step 12.</a:t>
            </a:r>
            <a:endParaRPr lang="en-US" altLang="ko-KR" sz="900" b="1" dirty="0">
              <a:solidFill>
                <a:srgbClr val="FFC000"/>
              </a:solidFill>
              <a:latin typeface="+mn-ea"/>
            </a:endParaRPr>
          </a:p>
          <a:p>
            <a:pPr>
              <a:defRPr/>
            </a:pPr>
            <a:r>
              <a:rPr lang="ko-KR" altLang="en-US" sz="9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이동할 </a:t>
            </a:r>
            <a:r>
              <a:rPr lang="en-US" altLang="ko-KR" sz="9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Bottle</a:t>
            </a:r>
            <a:r>
              <a:rPr lang="ko-KR" altLang="en-US" sz="9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이 남아있는 경우 </a:t>
            </a:r>
            <a:r>
              <a:rPr lang="en-US" altLang="ko-KR" sz="9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Step 5</a:t>
            </a:r>
            <a:r>
              <a:rPr lang="ko-KR" altLang="en-US" sz="9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로 넘어간다</a:t>
            </a:r>
            <a:r>
              <a:rPr lang="en-US" altLang="ko-KR" sz="9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. </a:t>
            </a:r>
            <a:r>
              <a:rPr lang="ko-KR" altLang="en-US" sz="9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없는 경우 </a:t>
            </a:r>
            <a:r>
              <a:rPr lang="en-US" altLang="ko-KR" sz="9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Bottle </a:t>
            </a:r>
            <a:r>
              <a:rPr lang="ko-KR" altLang="en-US" sz="9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반출 완료로 넘어간다</a:t>
            </a:r>
            <a:r>
              <a:rPr lang="en-US" altLang="ko-KR" sz="9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defRPr/>
            </a:pPr>
            <a:endParaRPr lang="en-US" altLang="ko-KR" sz="900" b="1" dirty="0" smtClean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900" b="1" dirty="0">
                <a:solidFill>
                  <a:srgbClr val="FFC000"/>
                </a:solidFill>
                <a:latin typeface="+mn-ea"/>
              </a:rPr>
              <a:t>Step </a:t>
            </a:r>
            <a:r>
              <a:rPr lang="en-US" altLang="ko-KR" sz="900" b="1" dirty="0" smtClean="0">
                <a:solidFill>
                  <a:srgbClr val="FFC000"/>
                </a:solidFill>
                <a:latin typeface="+mn-ea"/>
              </a:rPr>
              <a:t>13.</a:t>
            </a:r>
            <a:endParaRPr lang="en-US" altLang="ko-KR" sz="900" b="1" dirty="0">
              <a:solidFill>
                <a:srgbClr val="FFC000"/>
              </a:solidFill>
              <a:latin typeface="+mn-ea"/>
            </a:endParaRPr>
          </a:p>
          <a:p>
            <a:pPr>
              <a:defRPr/>
            </a:pPr>
            <a:r>
              <a:rPr lang="ko-KR" altLang="en-US" sz="9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시료 </a:t>
            </a:r>
            <a:r>
              <a:rPr lang="ko-KR" altLang="en-US" sz="9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반</a:t>
            </a:r>
            <a:r>
              <a:rPr lang="ko-KR" altLang="en-US" sz="9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출</a:t>
            </a:r>
            <a:r>
              <a:rPr lang="ko-KR" altLang="en-US" sz="9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9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완료 시나리오 진행 </a:t>
            </a:r>
            <a:endParaRPr lang="ko-KR" altLang="en-US" sz="10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endParaRPr lang="ko-KR" altLang="en-US" sz="9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1438512" y="2564904"/>
            <a:ext cx="4306576" cy="2109094"/>
            <a:chOff x="1975075" y="4301841"/>
            <a:chExt cx="3782165" cy="1622252"/>
          </a:xfrm>
        </p:grpSpPr>
        <p:pic>
          <p:nvPicPr>
            <p:cNvPr id="53" name="Picture 4" descr="C:\Users\UbiSam_Park\Desktop\Work\1.Project\4.삼익THK\2.무인화\2.문서\1.시나리오 작업폴더\스토커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5075" y="4301841"/>
              <a:ext cx="3782165" cy="16222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TextBox 271"/>
            <p:cNvSpPr txBox="1"/>
            <p:nvPr/>
          </p:nvSpPr>
          <p:spPr bwMode="auto">
            <a:xfrm>
              <a:off x="2756184" y="4413499"/>
              <a:ext cx="849968" cy="200055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700" b="1" dirty="0" smtClean="0">
                  <a:solidFill>
                    <a:srgbClr val="C00000"/>
                  </a:solidFill>
                  <a:latin typeface="+mn-ea"/>
                </a:rPr>
                <a:t>LEFT  TRAY</a:t>
              </a:r>
              <a:endParaRPr lang="ko-KR" altLang="en-US" sz="700" b="1" dirty="0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55" name="TextBox 271"/>
            <p:cNvSpPr txBox="1"/>
            <p:nvPr/>
          </p:nvSpPr>
          <p:spPr bwMode="auto">
            <a:xfrm>
              <a:off x="4275592" y="4413498"/>
              <a:ext cx="849968" cy="200055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700" b="1" dirty="0" smtClean="0">
                  <a:solidFill>
                    <a:srgbClr val="C00000"/>
                  </a:solidFill>
                  <a:latin typeface="+mn-ea"/>
                </a:rPr>
                <a:t>RIGHT TRAY</a:t>
              </a:r>
              <a:endParaRPr lang="ko-KR" altLang="en-US" sz="700" b="1" dirty="0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56" name="TextBox 271"/>
            <p:cNvSpPr txBox="1"/>
            <p:nvPr/>
          </p:nvSpPr>
          <p:spPr bwMode="auto">
            <a:xfrm>
              <a:off x="3441173" y="5711740"/>
              <a:ext cx="849968" cy="200055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700" b="1" dirty="0" smtClean="0">
                  <a:solidFill>
                    <a:srgbClr val="C00000"/>
                  </a:solidFill>
                  <a:latin typeface="+mn-ea"/>
                </a:rPr>
                <a:t>FRONT DOOR</a:t>
              </a:r>
              <a:endParaRPr lang="ko-KR" altLang="en-US" sz="700" b="1" dirty="0">
                <a:solidFill>
                  <a:srgbClr val="C00000"/>
                </a:solidFill>
                <a:latin typeface="+mn-ea"/>
              </a:endParaRPr>
            </a:p>
          </p:txBody>
        </p:sp>
      </p:grpSp>
      <p:sp>
        <p:nvSpPr>
          <p:cNvPr id="57" name="원통 56"/>
          <p:cNvSpPr/>
          <p:nvPr/>
        </p:nvSpPr>
        <p:spPr>
          <a:xfrm>
            <a:off x="2647849" y="3324626"/>
            <a:ext cx="327969" cy="507398"/>
          </a:xfrm>
          <a:prstGeom prst="can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시</a:t>
            </a:r>
            <a:r>
              <a:rPr lang="ko-KR" altLang="en-US" sz="1000" b="1" dirty="0">
                <a:solidFill>
                  <a:schemeClr val="bg1"/>
                </a:solidFill>
              </a:rPr>
              <a:t>료</a:t>
            </a:r>
          </a:p>
        </p:txBody>
      </p:sp>
      <p:cxnSp>
        <p:nvCxnSpPr>
          <p:cNvPr id="58" name="직선 화살표 연결선 57"/>
          <p:cNvCxnSpPr>
            <a:stCxn id="57" idx="3"/>
          </p:cNvCxnSpPr>
          <p:nvPr/>
        </p:nvCxnSpPr>
        <p:spPr>
          <a:xfrm>
            <a:off x="2811834" y="3832024"/>
            <a:ext cx="989038" cy="135343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63" idx="3"/>
          </p:cNvCxnSpPr>
          <p:nvPr/>
        </p:nvCxnSpPr>
        <p:spPr>
          <a:xfrm flipH="1">
            <a:off x="3800872" y="3789334"/>
            <a:ext cx="750082" cy="139612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원통 62"/>
          <p:cNvSpPr/>
          <p:nvPr/>
        </p:nvSpPr>
        <p:spPr>
          <a:xfrm>
            <a:off x="4386969" y="3281936"/>
            <a:ext cx="327969" cy="507398"/>
          </a:xfrm>
          <a:prstGeom prst="can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시</a:t>
            </a:r>
            <a:r>
              <a:rPr lang="ko-KR" altLang="en-US" sz="1000" b="1" dirty="0">
                <a:solidFill>
                  <a:schemeClr val="bg1"/>
                </a:solidFill>
              </a:rPr>
              <a:t>료</a:t>
            </a:r>
          </a:p>
        </p:txBody>
      </p:sp>
      <p:pic>
        <p:nvPicPr>
          <p:cNvPr id="64" name="Picture 2" descr="C:\Users\UbiSam_Park\Desktop\Work\1.Project\4.삼익THK\2.무인화\2.문서\1.시나리오 작업폴더\로봇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481" y="5185457"/>
            <a:ext cx="2201701" cy="1380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꺾인 연결선 17"/>
          <p:cNvCxnSpPr/>
          <p:nvPr/>
        </p:nvCxnSpPr>
        <p:spPr>
          <a:xfrm>
            <a:off x="6753200" y="4221088"/>
            <a:ext cx="1391413" cy="864096"/>
          </a:xfrm>
          <a:prstGeom prst="bentConnector3">
            <a:avLst>
              <a:gd name="adj1" fmla="val 72344"/>
            </a:avLst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원통 90"/>
          <p:cNvSpPr/>
          <p:nvPr/>
        </p:nvSpPr>
        <p:spPr>
          <a:xfrm>
            <a:off x="3270796" y="5424428"/>
            <a:ext cx="187854" cy="360040"/>
          </a:xfrm>
          <a:prstGeom prst="can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시</a:t>
            </a:r>
            <a:r>
              <a:rPr lang="ko-KR" altLang="en-US" sz="1000" b="1" dirty="0">
                <a:solidFill>
                  <a:schemeClr val="bg1"/>
                </a:solidFill>
              </a:rPr>
              <a:t>료</a:t>
            </a:r>
          </a:p>
        </p:txBody>
      </p:sp>
      <p:sp>
        <p:nvSpPr>
          <p:cNvPr id="41" name="제목 9"/>
          <p:cNvSpPr txBox="1"/>
          <p:nvPr/>
        </p:nvSpPr>
        <p:spPr>
          <a:xfrm>
            <a:off x="272480" y="202630"/>
            <a:ext cx="9074150" cy="49006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  <a:sym typeface="+mn-ea"/>
              </a:rPr>
              <a:t>1</a:t>
            </a:r>
            <a:r>
              <a:rPr lang="en-US" altLang="ko-KR" sz="20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  <a:sym typeface="+mn-ea"/>
              </a:rPr>
              <a:t>. </a:t>
            </a: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운영 시나리오 </a:t>
            </a:r>
            <a:r>
              <a:rPr lang="en-US" altLang="ko-KR" sz="20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(</a:t>
            </a:r>
            <a:r>
              <a:rPr lang="ko-KR" altLang="en-US" sz="20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세부</a:t>
            </a:r>
            <a:r>
              <a:rPr lang="en-US" altLang="ko-KR" sz="20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)</a:t>
            </a:r>
            <a:endParaRPr lang="ko-KR" altLang="en-US" sz="20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 </a:t>
            </a:r>
            <a:endParaRPr kumimoji="0" lang="ko-KR" altLang="en-US" sz="2000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  <p:sp>
        <p:nvSpPr>
          <p:cNvPr id="42" name="제목 9"/>
          <p:cNvSpPr txBox="1"/>
          <p:nvPr/>
        </p:nvSpPr>
        <p:spPr>
          <a:xfrm>
            <a:off x="5961112" y="44624"/>
            <a:ext cx="3744416" cy="49006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1-3. </a:t>
            </a: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Normal Scenario</a:t>
            </a:r>
            <a:endParaRPr kumimoji="0" lang="ko-KR" altLang="en-US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  <p:sp>
        <p:nvSpPr>
          <p:cNvPr id="43" name="텍스트 개체 틀 67">
            <a:extLst>
              <a:ext uri="{FF2B5EF4-FFF2-40B4-BE49-F238E27FC236}">
                <a16:creationId xmlns="" xmlns:a16="http://schemas.microsoft.com/office/drawing/2014/main" id="{AB188FFF-EA55-496F-9509-ECB92FED87A5}"/>
              </a:ext>
            </a:extLst>
          </p:cNvPr>
          <p:cNvSpPr txBox="1">
            <a:spLocks/>
          </p:cNvSpPr>
          <p:nvPr/>
        </p:nvSpPr>
        <p:spPr bwMode="auto">
          <a:xfrm>
            <a:off x="428215" y="692696"/>
            <a:ext cx="87732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ts val="200"/>
              </a:spcBef>
            </a:pPr>
            <a:r>
              <a:rPr lang="en-US" altLang="ko-KR" sz="1200" b="1" dirty="0">
                <a:solidFill>
                  <a:srgbClr val="000000"/>
                </a:solidFill>
                <a:latin typeface="+mn-lt"/>
                <a:ea typeface="LG스마트체 Regular" pitchFamily="50" charset="-127"/>
              </a:rPr>
              <a:t>1</a:t>
            </a:r>
            <a:r>
              <a:rPr lang="en-US" altLang="ko-KR" sz="1200" b="1" dirty="0" smtClean="0">
                <a:solidFill>
                  <a:srgbClr val="000000"/>
                </a:solidFill>
                <a:latin typeface="+mn-lt"/>
                <a:ea typeface="LG스마트체 Regular" pitchFamily="50" charset="-127"/>
              </a:rPr>
              <a:t>.3.1 </a:t>
            </a:r>
            <a:r>
              <a:rPr lang="en-US" altLang="ko-KR" sz="1200" dirty="0">
                <a:latin typeface="+mn-ea"/>
                <a:ea typeface="+mn-ea"/>
              </a:rPr>
              <a:t>Normal </a:t>
            </a:r>
            <a:r>
              <a:rPr lang="en-US" altLang="ko-KR" sz="1200" dirty="0" smtClean="0">
                <a:latin typeface="+mn-ea"/>
                <a:ea typeface="+mn-ea"/>
              </a:rPr>
              <a:t>Scenario(Stocker-</a:t>
            </a:r>
            <a:r>
              <a:rPr lang="en-US" altLang="ko-KR" sz="1200" dirty="0">
                <a:latin typeface="+mn-ea"/>
                <a:ea typeface="+mn-ea"/>
              </a:rPr>
              <a:t>&gt; </a:t>
            </a:r>
            <a:r>
              <a:rPr lang="en-US" altLang="ko-KR" sz="1200" dirty="0" smtClean="0">
                <a:latin typeface="+mn-ea"/>
                <a:ea typeface="+mn-ea"/>
              </a:rPr>
              <a:t>MOMA </a:t>
            </a:r>
            <a:r>
              <a:rPr lang="en-US" altLang="ko-KR" sz="1200" dirty="0" smtClean="0">
                <a:latin typeface="+mn-ea"/>
                <a:ea typeface="+mn-ea"/>
              </a:rPr>
              <a:t>Robot) </a:t>
            </a:r>
            <a:r>
              <a:rPr lang="ko-KR" altLang="en-US" sz="1200" dirty="0" smtClean="0">
                <a:latin typeface="+mn-ea"/>
                <a:ea typeface="+mn-ea"/>
              </a:rPr>
              <a:t>도식</a:t>
            </a:r>
            <a:endParaRPr lang="en-US" altLang="ko-KR" sz="1200" b="1" dirty="0">
              <a:solidFill>
                <a:srgbClr val="000000"/>
              </a:solidFill>
              <a:latin typeface="+mn-lt"/>
              <a:ea typeface="LG스마트체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372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9"/>
          <p:cNvSpPr txBox="1"/>
          <p:nvPr/>
        </p:nvSpPr>
        <p:spPr>
          <a:xfrm>
            <a:off x="272480" y="202630"/>
            <a:ext cx="9074150" cy="49006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  <a:sym typeface="+mn-ea"/>
              </a:rPr>
              <a:t>1</a:t>
            </a:r>
            <a:r>
              <a:rPr lang="en-US" altLang="ko-KR" sz="20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  <a:sym typeface="+mn-ea"/>
              </a:rPr>
              <a:t>. </a:t>
            </a: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운영 시나리오 </a:t>
            </a:r>
            <a:r>
              <a:rPr lang="en-US" altLang="ko-KR" sz="20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(</a:t>
            </a:r>
            <a:r>
              <a:rPr lang="ko-KR" altLang="en-US" sz="20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세부</a:t>
            </a:r>
            <a:r>
              <a:rPr lang="en-US" altLang="ko-KR" sz="20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)</a:t>
            </a:r>
            <a:endParaRPr lang="ko-KR" altLang="en-US" sz="20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 </a:t>
            </a:r>
            <a:endParaRPr kumimoji="0" lang="ko-KR" altLang="en-US" sz="2000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  <p:sp>
        <p:nvSpPr>
          <p:cNvPr id="23" name="텍스트 개체 틀 67">
            <a:extLst>
              <a:ext uri="{FF2B5EF4-FFF2-40B4-BE49-F238E27FC236}">
                <a16:creationId xmlns:a16="http://schemas.microsoft.com/office/drawing/2014/main" xmlns="" id="{AB188FFF-EA55-496F-9509-ECB92FED87A5}"/>
              </a:ext>
            </a:extLst>
          </p:cNvPr>
          <p:cNvSpPr txBox="1">
            <a:spLocks/>
          </p:cNvSpPr>
          <p:nvPr/>
        </p:nvSpPr>
        <p:spPr bwMode="auto">
          <a:xfrm>
            <a:off x="428215" y="692696"/>
            <a:ext cx="87732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ts val="200"/>
              </a:spcBef>
            </a:pPr>
            <a:r>
              <a:rPr lang="en-US" altLang="ko-KR" sz="1200" b="1" dirty="0" smtClean="0">
                <a:solidFill>
                  <a:srgbClr val="000000"/>
                </a:solidFill>
                <a:latin typeface="+mn-lt"/>
                <a:ea typeface="LG스마트체 Regular" pitchFamily="50" charset="-127"/>
              </a:rPr>
              <a:t>1.1.4 </a:t>
            </a:r>
            <a:r>
              <a:rPr lang="en-US" altLang="ko-KR" sz="1200" dirty="0">
                <a:latin typeface="+mn-ea"/>
                <a:ea typeface="+mn-ea"/>
              </a:rPr>
              <a:t>Normal </a:t>
            </a:r>
            <a:r>
              <a:rPr lang="en-US" altLang="ko-KR" sz="1200" dirty="0" smtClean="0">
                <a:latin typeface="+mn-ea"/>
                <a:ea typeface="+mn-ea"/>
              </a:rPr>
              <a:t>Scenario(</a:t>
            </a:r>
            <a:r>
              <a:rPr lang="en-US" altLang="ko-KR" sz="1200" dirty="0" smtClean="0">
                <a:latin typeface="+mn-ea"/>
              </a:rPr>
              <a:t>MOMA </a:t>
            </a:r>
            <a:r>
              <a:rPr lang="en-US" altLang="ko-KR" sz="1200" dirty="0">
                <a:latin typeface="+mn-ea"/>
              </a:rPr>
              <a:t>Robot </a:t>
            </a:r>
            <a:r>
              <a:rPr lang="en-US" altLang="ko-KR" sz="1200" dirty="0" smtClean="0">
                <a:latin typeface="+mn-ea"/>
                <a:ea typeface="+mn-ea"/>
              </a:rPr>
              <a:t>-&gt; Stocker)</a:t>
            </a:r>
            <a:endParaRPr lang="en-US" altLang="ko-KR" sz="1200" b="1" dirty="0">
              <a:solidFill>
                <a:srgbClr val="000000"/>
              </a:solidFill>
              <a:latin typeface="+mn-lt"/>
              <a:ea typeface="LG스마트체 Regular" pitchFamily="50" charset="-127"/>
            </a:endParaRPr>
          </a:p>
        </p:txBody>
      </p:sp>
      <p:sp>
        <p:nvSpPr>
          <p:cNvPr id="71" name="Line 8">
            <a:extLst>
              <a:ext uri="{FF2B5EF4-FFF2-40B4-BE49-F238E27FC236}">
                <a16:creationId xmlns:a16="http://schemas.microsoft.com/office/drawing/2014/main" xmlns="" id="{A164A400-3853-41E9-BF53-F7467E24D2D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793" y="1201440"/>
            <a:ext cx="0" cy="5328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/>
          </a:p>
        </p:txBody>
      </p:sp>
      <p:sp>
        <p:nvSpPr>
          <p:cNvPr id="72" name="Line 9">
            <a:extLst>
              <a:ext uri="{FF2B5EF4-FFF2-40B4-BE49-F238E27FC236}">
                <a16:creationId xmlns:a16="http://schemas.microsoft.com/office/drawing/2014/main" xmlns="" id="{89AF943F-F94E-4CBC-B02B-E3282D61E5D5}"/>
              </a:ext>
            </a:extLst>
          </p:cNvPr>
          <p:cNvSpPr>
            <a:spLocks noChangeShapeType="1"/>
          </p:cNvSpPr>
          <p:nvPr/>
        </p:nvSpPr>
        <p:spPr bwMode="auto">
          <a:xfrm>
            <a:off x="9561512" y="1201440"/>
            <a:ext cx="0" cy="5328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/>
          </a:p>
        </p:txBody>
      </p:sp>
      <p:sp>
        <p:nvSpPr>
          <p:cNvPr id="74" name="Line 12">
            <a:extLst>
              <a:ext uri="{FF2B5EF4-FFF2-40B4-BE49-F238E27FC236}">
                <a16:creationId xmlns:a16="http://schemas.microsoft.com/office/drawing/2014/main" xmlns="" id="{09740C84-0483-4E20-BD60-287C1663455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781" y="1556792"/>
            <a:ext cx="9001858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Line 13">
            <a:extLst>
              <a:ext uri="{FF2B5EF4-FFF2-40B4-BE49-F238E27FC236}">
                <a16:creationId xmlns:a16="http://schemas.microsoft.com/office/drawing/2014/main" xmlns="" id="{111A9013-85CB-4A03-97BF-AF3BD5A1317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655" y="6525344"/>
            <a:ext cx="9001857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/>
          </a:p>
        </p:txBody>
      </p:sp>
      <p:sp>
        <p:nvSpPr>
          <p:cNvPr id="76" name="Line 14">
            <a:extLst>
              <a:ext uri="{FF2B5EF4-FFF2-40B4-BE49-F238E27FC236}">
                <a16:creationId xmlns:a16="http://schemas.microsoft.com/office/drawing/2014/main" xmlns="" id="{C1A91B6A-E938-4FFD-9FAF-B88424F188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655" y="1196752"/>
            <a:ext cx="9001857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/>
          </a:p>
        </p:txBody>
      </p:sp>
      <p:sp>
        <p:nvSpPr>
          <p:cNvPr id="78" name="Line 18">
            <a:extLst>
              <a:ext uri="{FF2B5EF4-FFF2-40B4-BE49-F238E27FC236}">
                <a16:creationId xmlns:a16="http://schemas.microsoft.com/office/drawing/2014/main" xmlns="" id="{7169117E-4FBC-4643-B66A-76B46D633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6670" y="1496744"/>
            <a:ext cx="0" cy="5042228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79" name="Rectangle 22">
            <a:extLst>
              <a:ext uri="{FF2B5EF4-FFF2-40B4-BE49-F238E27FC236}">
                <a16:creationId xmlns:a16="http://schemas.microsoft.com/office/drawing/2014/main" xmlns="" id="{ABD218DE-F90C-46F8-851D-4065CD33B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205" y="1268760"/>
            <a:ext cx="764931" cy="210674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35921" dir="2700000" algn="ctr" rotWithShape="0">
              <a:schemeClr val="tx1">
                <a:lumMod val="50000"/>
                <a:lumOff val="50000"/>
              </a:schemeClr>
            </a:outerShdw>
          </a:effectLst>
          <a:ex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1" dirty="0">
                <a:ea typeface="LG스마트체 Regular" pitchFamily="50" charset="-127"/>
              </a:rPr>
              <a:t>Stocker</a:t>
            </a:r>
          </a:p>
        </p:txBody>
      </p:sp>
      <p:sp>
        <p:nvSpPr>
          <p:cNvPr id="84" name="Line 18">
            <a:extLst>
              <a:ext uri="{FF2B5EF4-FFF2-40B4-BE49-F238E27FC236}">
                <a16:creationId xmlns:a16="http://schemas.microsoft.com/office/drawing/2014/main" xmlns="" id="{C190CE67-D0E1-4122-94EB-F92BE8E9812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6929" y="1359081"/>
            <a:ext cx="0" cy="5167313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94" name="Line 17">
            <a:extLst>
              <a:ext uri="{FF2B5EF4-FFF2-40B4-BE49-F238E27FC236}">
                <a16:creationId xmlns:a16="http://schemas.microsoft.com/office/drawing/2014/main" xmlns="" id="{A998ED02-D0E7-4E37-9C3A-AD99655A2E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27273" y="1484784"/>
            <a:ext cx="0" cy="5040000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68" name="Line 18">
            <a:extLst>
              <a:ext uri="{FF2B5EF4-FFF2-40B4-BE49-F238E27FC236}">
                <a16:creationId xmlns:a16="http://schemas.microsoft.com/office/drawing/2014/main" xmlns="" id="{7169117E-4FBC-4643-B66A-76B46D633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6637" y="1483116"/>
            <a:ext cx="0" cy="5042228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133" name="Line 18">
            <a:extLst>
              <a:ext uri="{FF2B5EF4-FFF2-40B4-BE49-F238E27FC236}">
                <a16:creationId xmlns:a16="http://schemas.microsoft.com/office/drawing/2014/main" xmlns="" id="{7169117E-4FBC-4643-B66A-76B46D633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36934" y="1482532"/>
            <a:ext cx="0" cy="5042228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136" name="Line 18">
            <a:extLst>
              <a:ext uri="{FF2B5EF4-FFF2-40B4-BE49-F238E27FC236}">
                <a16:creationId xmlns:a16="http://schemas.microsoft.com/office/drawing/2014/main" xmlns="" id="{7169117E-4FBC-4643-B66A-76B46D633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8053982" y="1479434"/>
            <a:ext cx="0" cy="5042228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7572903" y="1247587"/>
            <a:ext cx="834294" cy="237197"/>
            <a:chOff x="6897216" y="1247587"/>
            <a:chExt cx="834294" cy="237197"/>
          </a:xfrm>
        </p:grpSpPr>
        <p:sp>
          <p:nvSpPr>
            <p:cNvPr id="60" name="타원 59"/>
            <p:cNvSpPr/>
            <p:nvPr/>
          </p:nvSpPr>
          <p:spPr>
            <a:xfrm>
              <a:off x="6966579" y="1247587"/>
              <a:ext cx="764931" cy="23253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dist="35560" dir="27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ko-KR" sz="700" b="1" dirty="0">
                <a:solidFill>
                  <a:prstClr val="black"/>
                </a:solidFill>
                <a:ea typeface="LG스마트체 Regular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897216" y="1253952"/>
              <a:ext cx="83388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>
                  <a:ea typeface="LG스마트체 Regular" pitchFamily="50" charset="-127"/>
                </a:rPr>
                <a:t>  Aims GEM</a:t>
              </a:r>
              <a:endParaRPr lang="ko-KR" altLang="en-US" sz="900" b="1" dirty="0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5127484" y="1251439"/>
            <a:ext cx="832279" cy="234871"/>
            <a:chOff x="8537511" y="2996951"/>
            <a:chExt cx="832279" cy="234871"/>
          </a:xfrm>
        </p:grpSpPr>
        <p:sp>
          <p:nvSpPr>
            <p:cNvPr id="63" name="타원 62"/>
            <p:cNvSpPr/>
            <p:nvPr/>
          </p:nvSpPr>
          <p:spPr>
            <a:xfrm>
              <a:off x="8581699" y="2996951"/>
              <a:ext cx="764931" cy="23253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dist="35560" dir="27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ko-KR" sz="700" b="1" dirty="0">
                <a:solidFill>
                  <a:prstClr val="black"/>
                </a:solidFill>
                <a:ea typeface="LG스마트체 Regular" pitchFamily="50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537511" y="3016378"/>
              <a:ext cx="83227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>
                  <a:ea typeface="LG스마트체 Regular" pitchFamily="50" charset="-127"/>
                </a:rPr>
                <a:t>Stocker</a:t>
              </a:r>
              <a:r>
                <a:rPr lang="en-US" altLang="ko-KR" sz="800" b="1" dirty="0">
                  <a:latin typeface="+mn-ea"/>
                </a:rPr>
                <a:t> CTRL</a:t>
              </a:r>
              <a:endParaRPr lang="ko-KR" altLang="en-US" sz="800" b="1" dirty="0">
                <a:latin typeface="+mn-ea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6318965" y="1262229"/>
            <a:ext cx="793990" cy="243948"/>
            <a:chOff x="7515486" y="2528319"/>
            <a:chExt cx="793990" cy="243948"/>
          </a:xfrm>
        </p:grpSpPr>
        <p:sp>
          <p:nvSpPr>
            <p:cNvPr id="54" name="타원 53"/>
            <p:cNvSpPr/>
            <p:nvPr/>
          </p:nvSpPr>
          <p:spPr>
            <a:xfrm>
              <a:off x="7515486" y="2528319"/>
              <a:ext cx="764931" cy="232537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dist="35560" dir="27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ko-KR" sz="700" b="1" dirty="0">
                <a:solidFill>
                  <a:prstClr val="black"/>
                </a:solidFill>
                <a:ea typeface="LG스마트체 Regular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538111" y="2541435"/>
              <a:ext cx="77136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/>
                <a:t>Dispatcher</a:t>
              </a:r>
              <a:endParaRPr lang="ko-KR" altLang="en-US" sz="900" b="1" dirty="0"/>
            </a:p>
          </p:txBody>
        </p:sp>
      </p:grpSp>
      <p:sp>
        <p:nvSpPr>
          <p:cNvPr id="65" name="Rectangle 22">
            <a:extLst>
              <a:ext uri="{FF2B5EF4-FFF2-40B4-BE49-F238E27FC236}">
                <a16:creationId xmlns="" xmlns:a16="http://schemas.microsoft.com/office/drawing/2014/main" id="{ABD218DE-F90C-46F8-851D-4065CD33B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6656" y="1275345"/>
            <a:ext cx="764931" cy="210674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35921" dir="2700000" algn="ctr" rotWithShape="0">
              <a:schemeClr val="tx1">
                <a:lumMod val="50000"/>
                <a:lumOff val="50000"/>
              </a:schemeClr>
            </a:outerShdw>
          </a:effectLst>
          <a:ex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ea typeface="LG스마트체 Regular" pitchFamily="50" charset="-127"/>
              </a:rPr>
              <a:t>MOMA</a:t>
            </a:r>
            <a:endParaRPr kumimoji="0" lang="en-US" altLang="ko-KR" sz="1000" b="1" dirty="0">
              <a:ea typeface="LG스마트체 Regular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2989251" y="1255698"/>
            <a:ext cx="764931" cy="23253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dist="35560" dir="2700000" algn="ctr" rotWithShape="0">
              <a:schemeClr val="tx1">
                <a:lumMod val="50000"/>
                <a:lumOff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 sz="1000" b="1" dirty="0" smtClean="0">
                <a:solidFill>
                  <a:prstClr val="black"/>
                </a:solidFill>
                <a:ea typeface="LG스마트체 Regular" pitchFamily="50" charset="-127"/>
              </a:rPr>
              <a:t>RCS</a:t>
            </a:r>
            <a:endParaRPr lang="en-US" altLang="ko-KR" sz="1000" b="1" dirty="0">
              <a:solidFill>
                <a:prstClr val="black"/>
              </a:solidFill>
              <a:ea typeface="LG스마트체 Regular" pitchFamily="50" charset="-127"/>
            </a:endParaRPr>
          </a:p>
        </p:txBody>
      </p:sp>
      <p:sp>
        <p:nvSpPr>
          <p:cNvPr id="7" name="순서도: 판단 6"/>
          <p:cNvSpPr/>
          <p:nvPr/>
        </p:nvSpPr>
        <p:spPr bwMode="auto">
          <a:xfrm>
            <a:off x="6142073" y="5361114"/>
            <a:ext cx="1154536" cy="426749"/>
          </a:xfrm>
          <a:prstGeom prst="flowChartDecision">
            <a:avLst/>
          </a:prstGeom>
          <a:solidFill>
            <a:srgbClr val="CCFFFF"/>
          </a:solidFill>
          <a:ln>
            <a:noFill/>
          </a:ln>
          <a:effectLst>
            <a:outerShdw dist="35921" dir="2700000" algn="ctr" rotWithShape="0">
              <a:schemeClr val="tx1">
                <a:lumMod val="50000"/>
                <a:lumOff val="50000"/>
              </a:scheme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lang="en-US" altLang="ko-KR" sz="800" b="1" dirty="0" smtClean="0"/>
              <a:t>Job</a:t>
            </a:r>
            <a:r>
              <a:rPr lang="ko-KR" altLang="en-US" sz="800" b="1" dirty="0" smtClean="0"/>
              <a:t> 진행 여부 확인</a:t>
            </a:r>
            <a:endParaRPr lang="en-US" altLang="ko-KR" sz="800" b="1" dirty="0" smtClean="0"/>
          </a:p>
          <a:p>
            <a:pPr algn="ctr"/>
            <a:r>
              <a:rPr lang="en-US" altLang="ko-KR" sz="800" b="1" dirty="0" smtClean="0"/>
              <a:t>(</a:t>
            </a:r>
            <a:r>
              <a:rPr lang="ko-KR" altLang="en-US" sz="800" b="1" dirty="0" smtClean="0"/>
              <a:t>우측 항목</a:t>
            </a:r>
            <a:r>
              <a:rPr lang="en-US" altLang="ko-KR" sz="800" b="1" dirty="0" smtClean="0"/>
              <a:t>)</a:t>
            </a:r>
            <a:r>
              <a:rPr lang="ko-KR" altLang="en-US" sz="800" b="1" dirty="0" smtClean="0"/>
              <a:t> </a:t>
            </a:r>
            <a:endParaRPr lang="en-US" altLang="ko-KR" sz="8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6740446" y="5879631"/>
            <a:ext cx="4051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/>
              <a:t>yes</a:t>
            </a:r>
            <a:endParaRPr lang="ko-KR" altLang="en-US" sz="1000" dirty="0"/>
          </a:p>
        </p:txBody>
      </p:sp>
      <p:sp>
        <p:nvSpPr>
          <p:cNvPr id="85" name="TextBox 84"/>
          <p:cNvSpPr txBox="1"/>
          <p:nvPr/>
        </p:nvSpPr>
        <p:spPr>
          <a:xfrm>
            <a:off x="7257256" y="5607568"/>
            <a:ext cx="4051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/>
              <a:t>No</a:t>
            </a:r>
            <a:endParaRPr lang="ko-KR" altLang="en-US" sz="1000" dirty="0"/>
          </a:p>
        </p:txBody>
      </p:sp>
      <p:cxnSp>
        <p:nvCxnSpPr>
          <p:cNvPr id="9" name="꺾인 연결선 8"/>
          <p:cNvCxnSpPr/>
          <p:nvPr/>
        </p:nvCxnSpPr>
        <p:spPr>
          <a:xfrm flipH="1" flipV="1">
            <a:off x="6744273" y="5194884"/>
            <a:ext cx="556163" cy="392924"/>
          </a:xfrm>
          <a:prstGeom prst="bentConnector3">
            <a:avLst>
              <a:gd name="adj1" fmla="val -4110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6" name="표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585569"/>
              </p:ext>
            </p:extLst>
          </p:nvPr>
        </p:nvGraphicFramePr>
        <p:xfrm>
          <a:off x="8160136" y="5477477"/>
          <a:ext cx="1329368" cy="310386"/>
        </p:xfrm>
        <a:graphic>
          <a:graphicData uri="http://schemas.openxmlformats.org/drawingml/2006/table">
            <a:tbl>
              <a:tblPr/>
              <a:tblGrid>
                <a:gridCol w="169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596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551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1. 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34" marR="7034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Robot Idle</a:t>
                      </a:r>
                      <a:r>
                        <a:rPr 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여부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34" marR="7034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51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2.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34" marR="7034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Target</a:t>
                      </a:r>
                      <a:r>
                        <a:rPr 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Request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상태 여부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34" marR="7034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7" name="TextBox 86"/>
          <p:cNvSpPr txBox="1"/>
          <p:nvPr/>
        </p:nvSpPr>
        <p:spPr>
          <a:xfrm>
            <a:off x="563960" y="4505345"/>
            <a:ext cx="16764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load Request</a:t>
            </a:r>
          </a:p>
          <a:p>
            <a:pPr algn="ctr"/>
            <a:r>
              <a:rPr lang="en-US" altLang="ko-KR" sz="700" dirty="0"/>
              <a:t>(</a:t>
            </a:r>
            <a:r>
              <a:rPr lang="en-US" altLang="ko-KR" sz="700" dirty="0" err="1"/>
              <a:t>Fm</a:t>
            </a:r>
            <a:r>
              <a:rPr lang="en-US" altLang="ko-KR" sz="700" dirty="0"/>
              <a:t> </a:t>
            </a:r>
            <a:r>
              <a:rPr lang="en-US" altLang="ko-KR" sz="700" dirty="0" smtClean="0"/>
              <a:t>Stocker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 load Port)</a:t>
            </a:r>
            <a:endParaRPr lang="ko-KR" altLang="en-US" sz="700" dirty="0"/>
          </a:p>
          <a:p>
            <a:pPr algn="ctr"/>
            <a:endParaRPr lang="ko-KR" altLang="en-US" sz="10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4443086" y="4804904"/>
            <a:ext cx="2300808" cy="196592"/>
            <a:chOff x="4439638" y="3952488"/>
            <a:chExt cx="2300808" cy="196592"/>
          </a:xfrm>
        </p:grpSpPr>
        <p:cxnSp>
          <p:nvCxnSpPr>
            <p:cNvPr id="88" name="연결선: 꺾임 46">
              <a:extLst>
                <a:ext uri="{FF2B5EF4-FFF2-40B4-BE49-F238E27FC236}">
                  <a16:creationId xmlns:a16="http://schemas.microsoft.com/office/drawing/2014/main" xmlns="" id="{3CC13356-E30A-4C08-A82C-206781FEEA73}"/>
                </a:ext>
              </a:extLst>
            </p:cNvPr>
            <p:cNvCxnSpPr>
              <a:cxnSpLocks/>
            </p:cNvCxnSpPr>
            <p:nvPr/>
          </p:nvCxnSpPr>
          <p:spPr>
            <a:xfrm>
              <a:off x="4439638" y="3952488"/>
              <a:ext cx="1107560" cy="2"/>
            </a:xfrm>
            <a:prstGeom prst="bentConnector3">
              <a:avLst/>
            </a:prstGeom>
            <a:ln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직선 화살표 연결선 88"/>
            <p:cNvCxnSpPr/>
            <p:nvPr/>
          </p:nvCxnSpPr>
          <p:spPr bwMode="auto">
            <a:xfrm flipH="1">
              <a:off x="5571080" y="4149080"/>
              <a:ext cx="1169366" cy="0"/>
            </a:xfrm>
            <a:prstGeom prst="straightConnector1">
              <a:avLst/>
            </a:prstGeom>
            <a:solidFill>
              <a:srgbClr val="EAEAEA"/>
            </a:solidFill>
            <a:ln w="12700" cap="flat" cmpd="sng" algn="ctr">
              <a:solidFill>
                <a:srgbClr val="7030A0"/>
              </a:solidFill>
              <a:prstDash val="dash"/>
              <a:round/>
              <a:headEnd type="triangle" w="med" len="med"/>
              <a:tailEnd type="none"/>
            </a:ln>
            <a:effectLst/>
          </p:spPr>
        </p:cxnSp>
      </p:grpSp>
      <p:grpSp>
        <p:nvGrpSpPr>
          <p:cNvPr id="96" name="그룹 95"/>
          <p:cNvGrpSpPr/>
          <p:nvPr/>
        </p:nvGrpSpPr>
        <p:grpSpPr>
          <a:xfrm>
            <a:off x="4452392" y="4455128"/>
            <a:ext cx="2300808" cy="196592"/>
            <a:chOff x="4439638" y="3952488"/>
            <a:chExt cx="2300808" cy="196592"/>
          </a:xfrm>
        </p:grpSpPr>
        <p:cxnSp>
          <p:nvCxnSpPr>
            <p:cNvPr id="97" name="연결선: 꺾임 46">
              <a:extLst>
                <a:ext uri="{FF2B5EF4-FFF2-40B4-BE49-F238E27FC236}">
                  <a16:creationId xmlns:a16="http://schemas.microsoft.com/office/drawing/2014/main" xmlns="" id="{3CC13356-E30A-4C08-A82C-206781FEEA73}"/>
                </a:ext>
              </a:extLst>
            </p:cNvPr>
            <p:cNvCxnSpPr>
              <a:cxnSpLocks/>
            </p:cNvCxnSpPr>
            <p:nvPr/>
          </p:nvCxnSpPr>
          <p:spPr>
            <a:xfrm>
              <a:off x="4439638" y="3952488"/>
              <a:ext cx="1107560" cy="2"/>
            </a:xfrm>
            <a:prstGeom prst="bentConnector3">
              <a:avLst/>
            </a:prstGeom>
            <a:ln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직선 화살표 연결선 97"/>
            <p:cNvCxnSpPr/>
            <p:nvPr/>
          </p:nvCxnSpPr>
          <p:spPr bwMode="auto">
            <a:xfrm flipH="1">
              <a:off x="5571080" y="4149080"/>
              <a:ext cx="1169366" cy="0"/>
            </a:xfrm>
            <a:prstGeom prst="straightConnector1">
              <a:avLst/>
            </a:prstGeom>
            <a:solidFill>
              <a:srgbClr val="EAEAEA"/>
            </a:solidFill>
            <a:ln w="12700" cap="flat" cmpd="sng" algn="ctr">
              <a:solidFill>
                <a:srgbClr val="7030A0"/>
              </a:solidFill>
              <a:prstDash val="dash"/>
              <a:round/>
              <a:headEnd type="triangle" w="med" len="med"/>
              <a:tailEnd type="none"/>
            </a:ln>
            <a:effectLst/>
          </p:spPr>
        </p:cxnSp>
      </p:grpSp>
      <p:sp>
        <p:nvSpPr>
          <p:cNvPr id="99" name="TextBox 98"/>
          <p:cNvSpPr txBox="1"/>
          <p:nvPr/>
        </p:nvSpPr>
        <p:spPr>
          <a:xfrm>
            <a:off x="563960" y="4251610"/>
            <a:ext cx="1676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Job Ready Comp Send</a:t>
            </a:r>
            <a:endParaRPr lang="ko-KR" altLang="en-US" sz="700" dirty="0"/>
          </a:p>
          <a:p>
            <a:pPr algn="ctr"/>
            <a:endParaRPr lang="ko-KR" altLang="en-US" sz="1000" dirty="0"/>
          </a:p>
        </p:txBody>
      </p:sp>
      <p:sp>
        <p:nvSpPr>
          <p:cNvPr id="18" name="순서도: 연결자 17"/>
          <p:cNvSpPr/>
          <p:nvPr/>
        </p:nvSpPr>
        <p:spPr bwMode="auto">
          <a:xfrm>
            <a:off x="6622246" y="6453336"/>
            <a:ext cx="216024" cy="216024"/>
          </a:xfrm>
          <a:prstGeom prst="flowChartConnector">
            <a:avLst/>
          </a:prstGeom>
          <a:solidFill>
            <a:srgbClr val="CCFFFF"/>
          </a:solidFill>
          <a:ln>
            <a:solidFill>
              <a:schemeClr val="accent1"/>
            </a:solidFill>
          </a:ln>
          <a:effectLst/>
          <a:extLst/>
        </p:spPr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00" b="1" dirty="0" err="1">
              <a:ea typeface="LG스마트체 Regular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8053982" y="6099393"/>
            <a:ext cx="150752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Move To Send</a:t>
            </a:r>
          </a:p>
          <a:p>
            <a:pPr algn="ctr"/>
            <a:r>
              <a:rPr lang="en-US" altLang="ko-KR" sz="700" dirty="0" smtClean="0"/>
              <a:t>(To </a:t>
            </a:r>
            <a:r>
              <a:rPr lang="en-US" altLang="ko-KR" sz="700" dirty="0"/>
              <a:t>Stocker)</a:t>
            </a:r>
            <a:endParaRPr lang="ko-KR" altLang="en-US" sz="700" dirty="0"/>
          </a:p>
        </p:txBody>
      </p:sp>
      <p:cxnSp>
        <p:nvCxnSpPr>
          <p:cNvPr id="113" name="직선 화살표 연결선 112"/>
          <p:cNvCxnSpPr/>
          <p:nvPr/>
        </p:nvCxnSpPr>
        <p:spPr bwMode="auto">
          <a:xfrm>
            <a:off x="3338586" y="6165304"/>
            <a:ext cx="3368730" cy="0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rgbClr val="7030A0"/>
            </a:solidFill>
            <a:prstDash val="dash"/>
            <a:round/>
            <a:headEnd type="triangle" w="med" len="med"/>
            <a:tailEnd type="none"/>
          </a:ln>
          <a:effectLst/>
        </p:spPr>
      </p:cxnSp>
      <p:cxnSp>
        <p:nvCxnSpPr>
          <p:cNvPr id="115" name="연결선: 꺾임 46">
            <a:extLst>
              <a:ext uri="{FF2B5EF4-FFF2-40B4-BE49-F238E27FC236}">
                <a16:creationId xmlns:a16="http://schemas.microsoft.com/office/drawing/2014/main" xmlns="" id="{3CC13356-E30A-4C08-A82C-206781FEEA73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16696" y="6381327"/>
            <a:ext cx="1102323" cy="1"/>
          </a:xfrm>
          <a:prstGeom prst="bent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8250637" y="3366792"/>
            <a:ext cx="1245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Job Order Send</a:t>
            </a:r>
          </a:p>
          <a:p>
            <a:pPr algn="ctr"/>
            <a:r>
              <a:rPr lang="en-US" altLang="ko-KR" sz="800" dirty="0"/>
              <a:t>(To Stocker)</a:t>
            </a:r>
            <a:endParaRPr lang="ko-KR" altLang="en-US" sz="800" dirty="0"/>
          </a:p>
        </p:txBody>
      </p:sp>
      <p:grpSp>
        <p:nvGrpSpPr>
          <p:cNvPr id="123" name="그룹 122"/>
          <p:cNvGrpSpPr/>
          <p:nvPr/>
        </p:nvGrpSpPr>
        <p:grpSpPr>
          <a:xfrm>
            <a:off x="4439638" y="3497226"/>
            <a:ext cx="2283817" cy="153697"/>
            <a:chOff x="4439638" y="3789040"/>
            <a:chExt cx="2283817" cy="153697"/>
          </a:xfrm>
        </p:grpSpPr>
        <p:cxnSp>
          <p:nvCxnSpPr>
            <p:cNvPr id="124" name="직선 화살표 연결선 123"/>
            <p:cNvCxnSpPr/>
            <p:nvPr/>
          </p:nvCxnSpPr>
          <p:spPr bwMode="auto">
            <a:xfrm>
              <a:off x="5554137" y="3789040"/>
              <a:ext cx="1169318" cy="0"/>
            </a:xfrm>
            <a:prstGeom prst="straightConnector1">
              <a:avLst/>
            </a:prstGeom>
            <a:solidFill>
              <a:srgbClr val="EAEAEA"/>
            </a:solidFill>
            <a:ln w="12700" cap="flat" cmpd="sng" algn="ctr">
              <a:solidFill>
                <a:srgbClr val="7030A0"/>
              </a:solidFill>
              <a:prstDash val="dash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125" name="연결선: 꺾임 46">
              <a:extLst>
                <a:ext uri="{FF2B5EF4-FFF2-40B4-BE49-F238E27FC236}">
                  <a16:creationId xmlns:a16="http://schemas.microsoft.com/office/drawing/2014/main" xmlns="" id="{3CC13356-E30A-4C08-A82C-206781FEEA7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439638" y="3942736"/>
              <a:ext cx="1102323" cy="1"/>
            </a:xfrm>
            <a:prstGeom prst="bentConnector3">
              <a:avLst/>
            </a:prstGeom>
            <a:ln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6" name="그룹 125"/>
          <p:cNvGrpSpPr/>
          <p:nvPr/>
        </p:nvGrpSpPr>
        <p:grpSpPr>
          <a:xfrm>
            <a:off x="4448944" y="2531420"/>
            <a:ext cx="2300808" cy="196592"/>
            <a:chOff x="4439638" y="3952488"/>
            <a:chExt cx="2300808" cy="196592"/>
          </a:xfrm>
        </p:grpSpPr>
        <p:cxnSp>
          <p:nvCxnSpPr>
            <p:cNvPr id="127" name="연결선: 꺾임 46">
              <a:extLst>
                <a:ext uri="{FF2B5EF4-FFF2-40B4-BE49-F238E27FC236}">
                  <a16:creationId xmlns:a16="http://schemas.microsoft.com/office/drawing/2014/main" xmlns="" id="{3CC13356-E30A-4C08-A82C-206781FEEA73}"/>
                </a:ext>
              </a:extLst>
            </p:cNvPr>
            <p:cNvCxnSpPr>
              <a:cxnSpLocks/>
            </p:cNvCxnSpPr>
            <p:nvPr/>
          </p:nvCxnSpPr>
          <p:spPr>
            <a:xfrm>
              <a:off x="4439638" y="3952488"/>
              <a:ext cx="1107560" cy="2"/>
            </a:xfrm>
            <a:prstGeom prst="bentConnector3">
              <a:avLst/>
            </a:prstGeom>
            <a:ln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직선 화살표 연결선 127"/>
            <p:cNvCxnSpPr/>
            <p:nvPr/>
          </p:nvCxnSpPr>
          <p:spPr bwMode="auto">
            <a:xfrm flipH="1">
              <a:off x="5571080" y="4149080"/>
              <a:ext cx="1169366" cy="0"/>
            </a:xfrm>
            <a:prstGeom prst="straightConnector1">
              <a:avLst/>
            </a:prstGeom>
            <a:solidFill>
              <a:srgbClr val="EAEAEA"/>
            </a:solidFill>
            <a:ln w="12700" cap="flat" cmpd="sng" algn="ctr">
              <a:solidFill>
                <a:srgbClr val="7030A0"/>
              </a:solidFill>
              <a:prstDash val="dash"/>
              <a:round/>
              <a:headEnd type="triangle" w="med" len="med"/>
              <a:tailEnd type="none"/>
            </a:ln>
            <a:effectLst/>
          </p:spPr>
        </p:cxnSp>
      </p:grpSp>
      <p:sp>
        <p:nvSpPr>
          <p:cNvPr id="129" name="TextBox 128"/>
          <p:cNvSpPr txBox="1"/>
          <p:nvPr/>
        </p:nvSpPr>
        <p:spPr>
          <a:xfrm>
            <a:off x="560512" y="2399910"/>
            <a:ext cx="1676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Report Bottle </a:t>
            </a:r>
            <a:r>
              <a:rPr lang="en-US" altLang="ko-KR" sz="1000" dirty="0" smtClean="0"/>
              <a:t>Carrier Status</a:t>
            </a:r>
            <a:endParaRPr lang="ko-KR" altLang="en-US" sz="1000" dirty="0"/>
          </a:p>
        </p:txBody>
      </p:sp>
      <p:cxnSp>
        <p:nvCxnSpPr>
          <p:cNvPr id="130" name="직선 화살표 연결선 129"/>
          <p:cNvCxnSpPr/>
          <p:nvPr/>
        </p:nvCxnSpPr>
        <p:spPr bwMode="auto">
          <a:xfrm>
            <a:off x="3358654" y="3952148"/>
            <a:ext cx="3368730" cy="0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rgbClr val="7030A0"/>
            </a:solidFill>
            <a:prstDash val="dash"/>
            <a:round/>
            <a:headEnd type="triangle" w="med" len="med"/>
            <a:tailEnd type="none"/>
          </a:ln>
          <a:effectLst/>
        </p:spPr>
      </p:cxnSp>
      <p:cxnSp>
        <p:nvCxnSpPr>
          <p:cNvPr id="131" name="연결선: 꺾임 46">
            <a:extLst>
              <a:ext uri="{FF2B5EF4-FFF2-40B4-BE49-F238E27FC236}">
                <a16:creationId xmlns:a16="http://schemas.microsoft.com/office/drawing/2014/main" xmlns="" id="{3CC13356-E30A-4C08-A82C-206781FEEA73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16697" y="4149078"/>
            <a:ext cx="1102323" cy="1"/>
          </a:xfrm>
          <a:prstGeom prst="bent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순서도: 처리 136"/>
          <p:cNvSpPr/>
          <p:nvPr/>
        </p:nvSpPr>
        <p:spPr bwMode="auto">
          <a:xfrm>
            <a:off x="6105128" y="2988488"/>
            <a:ext cx="1236655" cy="229802"/>
          </a:xfrm>
          <a:prstGeom prst="flowChartProcess">
            <a:avLst/>
          </a:prstGeom>
          <a:solidFill>
            <a:srgbClr val="CCFFFF"/>
          </a:solidFill>
          <a:ln>
            <a:noFill/>
          </a:ln>
          <a:effectLst>
            <a:outerShdw dist="35921" dir="2700000" algn="ctr" rotWithShape="0">
              <a:schemeClr val="tx1">
                <a:lumMod val="50000"/>
                <a:lumOff val="50000"/>
              </a:schemeClr>
            </a:outerShdw>
          </a:effectLst>
          <a:extLst/>
        </p:spPr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00" b="1" dirty="0">
              <a:ea typeface="LG스마트체 Regular" pitchFamily="50" charset="-127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124070" y="2985847"/>
            <a:ext cx="12584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Job</a:t>
            </a:r>
            <a:r>
              <a:rPr lang="ko-KR" altLang="en-US" sz="1000" dirty="0" smtClean="0"/>
              <a:t> 생성 및 진행</a:t>
            </a:r>
            <a:endParaRPr lang="en-US" altLang="ko-KR" sz="1000" dirty="0" smtClean="0"/>
          </a:p>
        </p:txBody>
      </p:sp>
      <p:sp>
        <p:nvSpPr>
          <p:cNvPr id="139" name="TextBox 138"/>
          <p:cNvSpPr txBox="1"/>
          <p:nvPr/>
        </p:nvSpPr>
        <p:spPr>
          <a:xfrm>
            <a:off x="8053982" y="1916832"/>
            <a:ext cx="1507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Bottle Carrier Read</a:t>
            </a:r>
          </a:p>
          <a:p>
            <a:pPr algn="ctr"/>
            <a:r>
              <a:rPr lang="en-US" altLang="ko-KR" sz="800" dirty="0"/>
              <a:t>(To </a:t>
            </a:r>
            <a:r>
              <a:rPr lang="en-US" altLang="ko-KR" sz="800" dirty="0" smtClean="0"/>
              <a:t>Stocker)</a:t>
            </a:r>
            <a:endParaRPr lang="ko-KR" altLang="en-US" sz="800" dirty="0"/>
          </a:p>
        </p:txBody>
      </p:sp>
      <p:grpSp>
        <p:nvGrpSpPr>
          <p:cNvPr id="140" name="그룹 139"/>
          <p:cNvGrpSpPr/>
          <p:nvPr/>
        </p:nvGrpSpPr>
        <p:grpSpPr>
          <a:xfrm>
            <a:off x="4433161" y="2047266"/>
            <a:ext cx="2283817" cy="153697"/>
            <a:chOff x="4439638" y="3789040"/>
            <a:chExt cx="2283817" cy="153697"/>
          </a:xfrm>
        </p:grpSpPr>
        <p:cxnSp>
          <p:nvCxnSpPr>
            <p:cNvPr id="141" name="직선 화살표 연결선 140"/>
            <p:cNvCxnSpPr/>
            <p:nvPr/>
          </p:nvCxnSpPr>
          <p:spPr bwMode="auto">
            <a:xfrm>
              <a:off x="5554137" y="3789040"/>
              <a:ext cx="1169318" cy="0"/>
            </a:xfrm>
            <a:prstGeom prst="straightConnector1">
              <a:avLst/>
            </a:prstGeom>
            <a:solidFill>
              <a:srgbClr val="EAEAEA"/>
            </a:solidFill>
            <a:ln w="12700" cap="flat" cmpd="sng" algn="ctr">
              <a:solidFill>
                <a:srgbClr val="7030A0"/>
              </a:solidFill>
              <a:prstDash val="dash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142" name="연결선: 꺾임 46">
              <a:extLst>
                <a:ext uri="{FF2B5EF4-FFF2-40B4-BE49-F238E27FC236}">
                  <a16:creationId xmlns:a16="http://schemas.microsoft.com/office/drawing/2014/main" xmlns="" id="{3CC13356-E30A-4C08-A82C-206781FEEA7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439638" y="3942736"/>
              <a:ext cx="1102323" cy="1"/>
            </a:xfrm>
            <a:prstGeom prst="bentConnector3">
              <a:avLst/>
            </a:prstGeom>
            <a:ln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4" name="TextBox 143"/>
          <p:cNvSpPr txBox="1"/>
          <p:nvPr/>
        </p:nvSpPr>
        <p:spPr>
          <a:xfrm>
            <a:off x="8023528" y="3795137"/>
            <a:ext cx="153678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Job Order Send</a:t>
            </a:r>
            <a:endParaRPr lang="ko-KR" altLang="en-US" sz="1000" dirty="0"/>
          </a:p>
          <a:p>
            <a:pPr algn="ctr"/>
            <a:r>
              <a:rPr lang="en-US" altLang="ko-KR" sz="700" dirty="0" smtClean="0"/>
              <a:t>(To MOMA)</a:t>
            </a:r>
            <a:endParaRPr lang="ko-KR" altLang="en-US" sz="700" dirty="0"/>
          </a:p>
        </p:txBody>
      </p:sp>
      <p:sp>
        <p:nvSpPr>
          <p:cNvPr id="69" name="제목 9"/>
          <p:cNvSpPr txBox="1"/>
          <p:nvPr/>
        </p:nvSpPr>
        <p:spPr>
          <a:xfrm>
            <a:off x="5961112" y="44624"/>
            <a:ext cx="3744416" cy="49006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1-1. </a:t>
            </a: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Normal Scenario</a:t>
            </a:r>
            <a:endParaRPr kumimoji="0" lang="ko-KR" altLang="en-US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13465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9"/>
          <p:cNvSpPr txBox="1"/>
          <p:nvPr/>
        </p:nvSpPr>
        <p:spPr>
          <a:xfrm>
            <a:off x="3638367" y="1268760"/>
            <a:ext cx="4752528" cy="518457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457200" lvl="0" indent="-457200">
              <a:spcBef>
                <a:spcPct val="0"/>
              </a:spcBef>
              <a:defRPr/>
            </a:pPr>
            <a:endParaRPr lang="en-US" altLang="ko-KR" sz="4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>
                  <a:lumMod val="50000"/>
                </a:prstClr>
              </a:solidFill>
              <a:latin typeface="맑은 고딕" panose="020B0503020000020004" charset="-127"/>
              <a:ea typeface="맑은 고딕" panose="020B0503020000020004" charset="-127"/>
            </a:endParaRPr>
          </a:p>
          <a:p>
            <a:pPr marL="457200" lvl="0" indent="-457200">
              <a:lnSpc>
                <a:spcPts val="2800"/>
              </a:lnSpc>
              <a:spcBef>
                <a:spcPct val="0"/>
              </a:spcBef>
              <a:defRPr/>
            </a:pP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</a:rPr>
              <a:t>1</a:t>
            </a:r>
            <a:r>
              <a:rPr lang="en-US" altLang="ko-KR" sz="20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</a:rPr>
              <a:t>. </a:t>
            </a: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</a:rPr>
              <a:t>운영 시나리오 </a:t>
            </a:r>
            <a:r>
              <a:rPr lang="ko-KR" altLang="en-US" sz="20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</a:rPr>
              <a:t>세부</a:t>
            </a:r>
            <a:endParaRPr lang="en-US" altLang="ko-KR" sz="20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  <a:p>
            <a:pPr marL="457200" lvl="0" indent="-457200">
              <a:lnSpc>
                <a:spcPts val="2800"/>
              </a:lnSpc>
              <a:spcBef>
                <a:spcPct val="0"/>
              </a:spcBef>
              <a:defRPr/>
            </a:pP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맑은 고딕" panose="020B0503020000020004" charset="-127"/>
                <a:ea typeface="맑은 고딕" panose="020B0503020000020004" charset="-127"/>
              </a:rPr>
              <a:t>  </a:t>
            </a:r>
            <a:r>
              <a:rPr lang="en-US" altLang="ko-KR" sz="20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맑은 고딕" panose="020B0503020000020004" charset="-127"/>
                <a:ea typeface="맑은 고딕" panose="020B0503020000020004" charset="-127"/>
              </a:rPr>
              <a:t>1-1</a:t>
            </a: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맑은 고딕" panose="020B0503020000020004" charset="-127"/>
                <a:ea typeface="맑은 고딕" panose="020B0503020000020004" charset="-127"/>
              </a:rPr>
              <a:t>. Normal Scenario</a:t>
            </a:r>
          </a:p>
          <a:p>
            <a:pPr marL="457200" lvl="0" indent="-457200">
              <a:lnSpc>
                <a:spcPts val="2800"/>
              </a:lnSpc>
              <a:spcBef>
                <a:spcPct val="0"/>
              </a:spcBef>
              <a:defRPr/>
            </a:pPr>
            <a:endParaRPr lang="en-US" altLang="ko-KR" sz="20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>
                  <a:lumMod val="50000"/>
                </a:prstClr>
              </a:solidFill>
              <a:latin typeface="맑은 고딕" panose="020B0503020000020004" charset="-127"/>
              <a:ea typeface="맑은 고딕" panose="020B0503020000020004" charset="-127"/>
            </a:endParaRPr>
          </a:p>
          <a:p>
            <a:pPr marL="457200" lvl="0" indent="-457200">
              <a:lnSpc>
                <a:spcPts val="2800"/>
              </a:lnSpc>
              <a:spcBef>
                <a:spcPct val="0"/>
              </a:spcBef>
              <a:defRPr/>
            </a:pPr>
            <a:endParaRPr lang="en-US" altLang="ko-KR" sz="20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  <a:p>
            <a:pPr marL="457200" marR="0" lvl="0" indent="-457200" algn="l" defTabSz="914400" rtl="0" eaLnBrk="1" fontAlgn="auto" latinLnBrk="1" hangingPunct="1">
              <a:lnSpc>
                <a:spcPts val="2800"/>
              </a:lnSpc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endParaRPr lang="en-US" altLang="ko-KR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  <p:sp>
        <p:nvSpPr>
          <p:cNvPr id="46" name="제목 9"/>
          <p:cNvSpPr txBox="1"/>
          <p:nvPr/>
        </p:nvSpPr>
        <p:spPr>
          <a:xfrm>
            <a:off x="3737248" y="404664"/>
            <a:ext cx="2439888" cy="49006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charset="-127"/>
                <a:ea typeface="맑은 고딕" panose="020B0503020000020004" charset="-127"/>
                <a:cs typeface="+mj-cs"/>
              </a:rPr>
              <a:t>목     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9"/>
          <p:cNvSpPr txBox="1"/>
          <p:nvPr/>
        </p:nvSpPr>
        <p:spPr>
          <a:xfrm>
            <a:off x="272480" y="202630"/>
            <a:ext cx="9074150" cy="49006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  <a:sym typeface="+mn-ea"/>
              </a:rPr>
              <a:t>1</a:t>
            </a:r>
            <a:r>
              <a:rPr lang="en-US" altLang="ko-KR" sz="20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  <a:sym typeface="+mn-ea"/>
              </a:rPr>
              <a:t>. </a:t>
            </a: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운영 시나리오 </a:t>
            </a: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(</a:t>
            </a: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세부</a:t>
            </a: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)</a:t>
            </a:r>
            <a:endParaRPr lang="ko-KR" altLang="en-US" sz="20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ko-KR" altLang="en-US" sz="20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 </a:t>
            </a:r>
            <a:endParaRPr kumimoji="0" lang="ko-KR" altLang="en-US" sz="2000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  <p:sp>
        <p:nvSpPr>
          <p:cNvPr id="23" name="텍스트 개체 틀 67">
            <a:extLst>
              <a:ext uri="{FF2B5EF4-FFF2-40B4-BE49-F238E27FC236}">
                <a16:creationId xmlns:a16="http://schemas.microsoft.com/office/drawing/2014/main" xmlns="" id="{AB188FFF-EA55-496F-9509-ECB92FED87A5}"/>
              </a:ext>
            </a:extLst>
          </p:cNvPr>
          <p:cNvSpPr txBox="1">
            <a:spLocks/>
          </p:cNvSpPr>
          <p:nvPr/>
        </p:nvSpPr>
        <p:spPr bwMode="auto">
          <a:xfrm>
            <a:off x="428215" y="692696"/>
            <a:ext cx="87732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ts val="200"/>
              </a:spcBef>
            </a:pPr>
            <a:r>
              <a:rPr lang="en-US" altLang="ko-KR" sz="1200" b="1" dirty="0" smtClean="0">
                <a:solidFill>
                  <a:srgbClr val="000000"/>
                </a:solidFill>
                <a:latin typeface="+mn-lt"/>
                <a:ea typeface="LG스마트체 Regular" pitchFamily="50" charset="-127"/>
              </a:rPr>
              <a:t>1.1.4 </a:t>
            </a:r>
            <a:r>
              <a:rPr lang="en-US" altLang="ko-KR" sz="1200" dirty="0">
                <a:latin typeface="+mn-ea"/>
              </a:rPr>
              <a:t>Normal </a:t>
            </a:r>
            <a:r>
              <a:rPr lang="en-US" altLang="ko-KR" sz="1200" dirty="0" smtClean="0">
                <a:latin typeface="+mn-ea"/>
              </a:rPr>
              <a:t>Scenario(MOMA </a:t>
            </a:r>
            <a:r>
              <a:rPr lang="en-US" altLang="ko-KR" sz="1200" dirty="0">
                <a:latin typeface="+mn-ea"/>
              </a:rPr>
              <a:t>Robot -&gt; Stocker</a:t>
            </a:r>
            <a:r>
              <a:rPr lang="en-US" altLang="ko-KR" sz="1200" dirty="0" smtClean="0">
                <a:latin typeface="+mn-ea"/>
              </a:rPr>
              <a:t>)</a:t>
            </a:r>
            <a:endParaRPr lang="en-US" altLang="ko-KR" sz="1200" b="1" dirty="0">
              <a:solidFill>
                <a:srgbClr val="000000"/>
              </a:solidFill>
              <a:ea typeface="LG스마트체 Regular" pitchFamily="50" charset="-127"/>
            </a:endParaRPr>
          </a:p>
        </p:txBody>
      </p:sp>
      <p:sp>
        <p:nvSpPr>
          <p:cNvPr id="71" name="Line 8">
            <a:extLst>
              <a:ext uri="{FF2B5EF4-FFF2-40B4-BE49-F238E27FC236}">
                <a16:creationId xmlns:a16="http://schemas.microsoft.com/office/drawing/2014/main" xmlns="" id="{A164A400-3853-41E9-BF53-F7467E24D2D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793" y="1201440"/>
            <a:ext cx="0" cy="5328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/>
          </a:p>
        </p:txBody>
      </p:sp>
      <p:sp>
        <p:nvSpPr>
          <p:cNvPr id="72" name="Line 9">
            <a:extLst>
              <a:ext uri="{FF2B5EF4-FFF2-40B4-BE49-F238E27FC236}">
                <a16:creationId xmlns:a16="http://schemas.microsoft.com/office/drawing/2014/main" xmlns="" id="{89AF943F-F94E-4CBC-B02B-E3282D61E5D5}"/>
              </a:ext>
            </a:extLst>
          </p:cNvPr>
          <p:cNvSpPr>
            <a:spLocks noChangeShapeType="1"/>
          </p:cNvSpPr>
          <p:nvPr/>
        </p:nvSpPr>
        <p:spPr bwMode="auto">
          <a:xfrm>
            <a:off x="9561512" y="1201440"/>
            <a:ext cx="0" cy="5328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/>
          </a:p>
        </p:txBody>
      </p:sp>
      <p:sp>
        <p:nvSpPr>
          <p:cNvPr id="74" name="Line 12">
            <a:extLst>
              <a:ext uri="{FF2B5EF4-FFF2-40B4-BE49-F238E27FC236}">
                <a16:creationId xmlns:a16="http://schemas.microsoft.com/office/drawing/2014/main" xmlns="" id="{09740C84-0483-4E20-BD60-287C1663455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781" y="1556792"/>
            <a:ext cx="9001858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Line 13">
            <a:extLst>
              <a:ext uri="{FF2B5EF4-FFF2-40B4-BE49-F238E27FC236}">
                <a16:creationId xmlns:a16="http://schemas.microsoft.com/office/drawing/2014/main" xmlns="" id="{111A9013-85CB-4A03-97BF-AF3BD5A1317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655" y="6531156"/>
            <a:ext cx="9001857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/>
          </a:p>
        </p:txBody>
      </p:sp>
      <p:sp>
        <p:nvSpPr>
          <p:cNvPr id="76" name="Line 14">
            <a:extLst>
              <a:ext uri="{FF2B5EF4-FFF2-40B4-BE49-F238E27FC236}">
                <a16:creationId xmlns:a16="http://schemas.microsoft.com/office/drawing/2014/main" xmlns="" id="{C1A91B6A-E938-4FFD-9FAF-B88424F188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655" y="1196752"/>
            <a:ext cx="9001857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/>
          </a:p>
        </p:txBody>
      </p:sp>
      <p:sp>
        <p:nvSpPr>
          <p:cNvPr id="78" name="Line 18">
            <a:extLst>
              <a:ext uri="{FF2B5EF4-FFF2-40B4-BE49-F238E27FC236}">
                <a16:creationId xmlns:a16="http://schemas.microsoft.com/office/drawing/2014/main" xmlns="" id="{7169117E-4FBC-4643-B66A-76B46D633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6670" y="1496744"/>
            <a:ext cx="0" cy="5042228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79" name="Rectangle 22">
            <a:extLst>
              <a:ext uri="{FF2B5EF4-FFF2-40B4-BE49-F238E27FC236}">
                <a16:creationId xmlns:a16="http://schemas.microsoft.com/office/drawing/2014/main" xmlns="" id="{ABD218DE-F90C-46F8-851D-4065CD33B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205" y="1268760"/>
            <a:ext cx="764931" cy="210674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35921" dir="2700000" algn="ctr" rotWithShape="0">
              <a:schemeClr val="tx1">
                <a:lumMod val="50000"/>
                <a:lumOff val="50000"/>
              </a:schemeClr>
            </a:outerShdw>
          </a:effectLst>
          <a:ex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1" dirty="0">
                <a:ea typeface="LG스마트체 Regular" pitchFamily="50" charset="-127"/>
              </a:rPr>
              <a:t>Stocker</a:t>
            </a:r>
          </a:p>
        </p:txBody>
      </p:sp>
      <p:sp>
        <p:nvSpPr>
          <p:cNvPr id="84" name="Line 18">
            <a:extLst>
              <a:ext uri="{FF2B5EF4-FFF2-40B4-BE49-F238E27FC236}">
                <a16:creationId xmlns:a16="http://schemas.microsoft.com/office/drawing/2014/main" xmlns="" id="{C190CE67-D0E1-4122-94EB-F92BE8E9812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6929" y="1359081"/>
            <a:ext cx="0" cy="5167313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94" name="Line 17">
            <a:extLst>
              <a:ext uri="{FF2B5EF4-FFF2-40B4-BE49-F238E27FC236}">
                <a16:creationId xmlns:a16="http://schemas.microsoft.com/office/drawing/2014/main" xmlns="" id="{A998ED02-D0E7-4E37-9C3A-AD99655A2E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27273" y="1484784"/>
            <a:ext cx="0" cy="5040000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68" name="Line 18">
            <a:extLst>
              <a:ext uri="{FF2B5EF4-FFF2-40B4-BE49-F238E27FC236}">
                <a16:creationId xmlns:a16="http://schemas.microsoft.com/office/drawing/2014/main" xmlns="" id="{7169117E-4FBC-4643-B66A-76B46D633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6637" y="1483116"/>
            <a:ext cx="0" cy="5042228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133" name="Line 18">
            <a:extLst>
              <a:ext uri="{FF2B5EF4-FFF2-40B4-BE49-F238E27FC236}">
                <a16:creationId xmlns:a16="http://schemas.microsoft.com/office/drawing/2014/main" xmlns="" id="{7169117E-4FBC-4643-B66A-76B46D633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36934" y="1482532"/>
            <a:ext cx="0" cy="5042228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136" name="Line 18">
            <a:extLst>
              <a:ext uri="{FF2B5EF4-FFF2-40B4-BE49-F238E27FC236}">
                <a16:creationId xmlns:a16="http://schemas.microsoft.com/office/drawing/2014/main" xmlns="" id="{7169117E-4FBC-4643-B66A-76B46D633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8053982" y="1479434"/>
            <a:ext cx="0" cy="5042228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7572903" y="1247587"/>
            <a:ext cx="834294" cy="237197"/>
            <a:chOff x="6897216" y="1247587"/>
            <a:chExt cx="834294" cy="237197"/>
          </a:xfrm>
        </p:grpSpPr>
        <p:sp>
          <p:nvSpPr>
            <p:cNvPr id="60" name="타원 59"/>
            <p:cNvSpPr/>
            <p:nvPr/>
          </p:nvSpPr>
          <p:spPr>
            <a:xfrm>
              <a:off x="6966579" y="1247587"/>
              <a:ext cx="764931" cy="23253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dist="35560" dir="27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ko-KR" sz="700" b="1" dirty="0">
                <a:solidFill>
                  <a:prstClr val="black"/>
                </a:solidFill>
                <a:ea typeface="LG스마트체 Regular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897216" y="1253952"/>
              <a:ext cx="83388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>
                  <a:ea typeface="LG스마트체 Regular" pitchFamily="50" charset="-127"/>
                </a:rPr>
                <a:t>  Aims GEM</a:t>
              </a:r>
              <a:endParaRPr lang="ko-KR" altLang="en-US" sz="900" b="1" dirty="0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5127484" y="1251439"/>
            <a:ext cx="832279" cy="234871"/>
            <a:chOff x="8537511" y="2996951"/>
            <a:chExt cx="832279" cy="234871"/>
          </a:xfrm>
        </p:grpSpPr>
        <p:sp>
          <p:nvSpPr>
            <p:cNvPr id="63" name="타원 62"/>
            <p:cNvSpPr/>
            <p:nvPr/>
          </p:nvSpPr>
          <p:spPr>
            <a:xfrm>
              <a:off x="8581699" y="2996951"/>
              <a:ext cx="764931" cy="23253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dist="35560" dir="27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ko-KR" sz="700" b="1" dirty="0">
                <a:solidFill>
                  <a:prstClr val="black"/>
                </a:solidFill>
                <a:ea typeface="LG스마트체 Regular" pitchFamily="50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537511" y="3016378"/>
              <a:ext cx="83227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>
                  <a:ea typeface="LG스마트체 Regular" pitchFamily="50" charset="-127"/>
                </a:rPr>
                <a:t>Stocker</a:t>
              </a:r>
              <a:r>
                <a:rPr lang="en-US" altLang="ko-KR" sz="800" b="1" dirty="0">
                  <a:latin typeface="+mn-ea"/>
                </a:rPr>
                <a:t> CTRL</a:t>
              </a:r>
              <a:endParaRPr lang="ko-KR" altLang="en-US" sz="800" b="1" dirty="0">
                <a:latin typeface="+mn-ea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6318965" y="1262229"/>
            <a:ext cx="793990" cy="243948"/>
            <a:chOff x="7515486" y="2528319"/>
            <a:chExt cx="793990" cy="243948"/>
          </a:xfrm>
        </p:grpSpPr>
        <p:sp>
          <p:nvSpPr>
            <p:cNvPr id="54" name="타원 53"/>
            <p:cNvSpPr/>
            <p:nvPr/>
          </p:nvSpPr>
          <p:spPr>
            <a:xfrm>
              <a:off x="7515486" y="2528319"/>
              <a:ext cx="764931" cy="232537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dist="35560" dir="27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ko-KR" sz="700" b="1" dirty="0">
                <a:solidFill>
                  <a:prstClr val="black"/>
                </a:solidFill>
                <a:ea typeface="LG스마트체 Regular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538111" y="2541435"/>
              <a:ext cx="77136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/>
                <a:t>Dispatcher</a:t>
              </a:r>
              <a:endParaRPr lang="ko-KR" altLang="en-US" sz="900" b="1" dirty="0"/>
            </a:p>
          </p:txBody>
        </p:sp>
      </p:grpSp>
      <p:sp>
        <p:nvSpPr>
          <p:cNvPr id="65" name="Rectangle 22">
            <a:extLst>
              <a:ext uri="{FF2B5EF4-FFF2-40B4-BE49-F238E27FC236}">
                <a16:creationId xmlns="" xmlns:a16="http://schemas.microsoft.com/office/drawing/2014/main" id="{ABD218DE-F90C-46F8-851D-4065CD33B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6656" y="1275345"/>
            <a:ext cx="764931" cy="210674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35921" dir="2700000" algn="ctr" rotWithShape="0">
              <a:schemeClr val="tx1">
                <a:lumMod val="50000"/>
                <a:lumOff val="50000"/>
              </a:schemeClr>
            </a:outerShdw>
          </a:effectLst>
          <a:ex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ea typeface="LG스마트체 Regular" pitchFamily="50" charset="-127"/>
              </a:rPr>
              <a:t>MOMA</a:t>
            </a:r>
            <a:endParaRPr kumimoji="0" lang="en-US" altLang="ko-KR" sz="1000" b="1" dirty="0">
              <a:ea typeface="LG스마트체 Regular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2989251" y="1255698"/>
            <a:ext cx="764931" cy="23253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dist="35560" dir="2700000" algn="ctr" rotWithShape="0">
              <a:schemeClr val="tx1">
                <a:lumMod val="50000"/>
                <a:lumOff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 sz="1000" b="1" dirty="0" smtClean="0">
                <a:solidFill>
                  <a:prstClr val="black"/>
                </a:solidFill>
                <a:ea typeface="LG스마트체 Regular" pitchFamily="50" charset="-127"/>
              </a:rPr>
              <a:t>RCS</a:t>
            </a:r>
            <a:endParaRPr lang="en-US" altLang="ko-KR" sz="1000" b="1" dirty="0">
              <a:solidFill>
                <a:prstClr val="black"/>
              </a:solidFill>
              <a:ea typeface="LG스마트체 Regular" pitchFamily="50" charset="-127"/>
            </a:endParaRPr>
          </a:p>
        </p:txBody>
      </p:sp>
      <p:sp>
        <p:nvSpPr>
          <p:cNvPr id="82" name="순서도: 연결자 81"/>
          <p:cNvSpPr/>
          <p:nvPr/>
        </p:nvSpPr>
        <p:spPr bwMode="auto">
          <a:xfrm>
            <a:off x="6619261" y="1506177"/>
            <a:ext cx="216024" cy="216024"/>
          </a:xfrm>
          <a:prstGeom prst="flowChartConnector">
            <a:avLst/>
          </a:prstGeom>
          <a:solidFill>
            <a:srgbClr val="CCFFFF"/>
          </a:solidFill>
          <a:ln>
            <a:solidFill>
              <a:schemeClr val="accent1"/>
            </a:solidFill>
          </a:ln>
          <a:effectLst/>
          <a:extLst/>
        </p:spPr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00" b="1" dirty="0" err="1">
              <a:ea typeface="LG스마트체 Regular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2251650" y="1798773"/>
            <a:ext cx="4501550" cy="196592"/>
            <a:chOff x="4429872" y="3952488"/>
            <a:chExt cx="4501550" cy="196592"/>
          </a:xfrm>
        </p:grpSpPr>
        <p:cxnSp>
          <p:nvCxnSpPr>
            <p:cNvPr id="57" name="연결선: 꺾임 46">
              <a:extLst>
                <a:ext uri="{FF2B5EF4-FFF2-40B4-BE49-F238E27FC236}">
                  <a16:creationId xmlns:a16="http://schemas.microsoft.com/office/drawing/2014/main" xmlns="" id="{3CC13356-E30A-4C08-A82C-206781FEEA73}"/>
                </a:ext>
              </a:extLst>
            </p:cNvPr>
            <p:cNvCxnSpPr>
              <a:cxnSpLocks/>
            </p:cNvCxnSpPr>
            <p:nvPr/>
          </p:nvCxnSpPr>
          <p:spPr>
            <a:xfrm>
              <a:off x="4429872" y="3952488"/>
              <a:ext cx="1107560" cy="2"/>
            </a:xfrm>
            <a:prstGeom prst="bentConnector3">
              <a:avLst/>
            </a:prstGeom>
            <a:ln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/>
            <p:nvPr/>
          </p:nvCxnSpPr>
          <p:spPr bwMode="auto">
            <a:xfrm flipH="1">
              <a:off x="5551487" y="4149080"/>
              <a:ext cx="3379935" cy="0"/>
            </a:xfrm>
            <a:prstGeom prst="straightConnector1">
              <a:avLst/>
            </a:prstGeom>
            <a:solidFill>
              <a:srgbClr val="EAEAEA"/>
            </a:solidFill>
            <a:ln w="12700" cap="flat" cmpd="sng" algn="ctr">
              <a:solidFill>
                <a:srgbClr val="7030A0"/>
              </a:solidFill>
              <a:prstDash val="dash"/>
              <a:round/>
              <a:headEnd type="triangle" w="med" len="med"/>
              <a:tailEnd type="none"/>
            </a:ln>
            <a:effectLst/>
          </p:spPr>
        </p:cxnSp>
      </p:grpSp>
      <p:sp>
        <p:nvSpPr>
          <p:cNvPr id="69" name="TextBox 68"/>
          <p:cNvSpPr txBox="1"/>
          <p:nvPr/>
        </p:nvSpPr>
        <p:spPr>
          <a:xfrm>
            <a:off x="557230" y="1726765"/>
            <a:ext cx="166143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Move To Comp Request</a:t>
            </a:r>
          </a:p>
          <a:p>
            <a:pPr algn="ctr"/>
            <a:r>
              <a:rPr lang="en-US" altLang="ko-KR" sz="700" dirty="0" smtClean="0"/>
              <a:t>(To </a:t>
            </a:r>
            <a:r>
              <a:rPr lang="en-US" altLang="ko-KR" sz="700" dirty="0"/>
              <a:t>Stocker)</a:t>
            </a:r>
            <a:endParaRPr lang="ko-KR" altLang="en-US" sz="700" dirty="0"/>
          </a:p>
        </p:txBody>
      </p:sp>
      <p:cxnSp>
        <p:nvCxnSpPr>
          <p:cNvPr id="70" name="연결선: 꺾임 46">
            <a:extLst>
              <a:ext uri="{FF2B5EF4-FFF2-40B4-BE49-F238E27FC236}">
                <a16:creationId xmlns:a16="http://schemas.microsoft.com/office/drawing/2014/main" xmlns="" id="{3CC13356-E30A-4C08-A82C-206781FEEA73}"/>
              </a:ext>
            </a:extLst>
          </p:cNvPr>
          <p:cNvCxnSpPr>
            <a:cxnSpLocks/>
          </p:cNvCxnSpPr>
          <p:nvPr/>
        </p:nvCxnSpPr>
        <p:spPr>
          <a:xfrm>
            <a:off x="2249195" y="2555610"/>
            <a:ext cx="1107560" cy="2"/>
          </a:xfrm>
          <a:prstGeom prst="bent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 bwMode="auto">
          <a:xfrm flipV="1">
            <a:off x="5562859" y="2907795"/>
            <a:ext cx="1158164" cy="2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rgbClr val="7030A0"/>
            </a:solidFill>
            <a:prstDash val="dash"/>
            <a:round/>
            <a:headEnd type="triangle" w="med" len="med"/>
            <a:tailEnd type="none"/>
          </a:ln>
          <a:effectLst/>
        </p:spPr>
      </p:cxnSp>
      <p:cxnSp>
        <p:nvCxnSpPr>
          <p:cNvPr id="77" name="연결선: 꺾임 46">
            <a:extLst>
              <a:ext uri="{FF2B5EF4-FFF2-40B4-BE49-F238E27FC236}">
                <a16:creationId xmlns:a16="http://schemas.microsoft.com/office/drawing/2014/main" xmlns="" id="{3CC13356-E30A-4C08-A82C-206781FEEA73}"/>
              </a:ext>
            </a:extLst>
          </p:cNvPr>
          <p:cNvCxnSpPr>
            <a:cxnSpLocks/>
          </p:cNvCxnSpPr>
          <p:nvPr/>
        </p:nvCxnSpPr>
        <p:spPr>
          <a:xfrm rot="10800000" flipV="1">
            <a:off x="4464606" y="3087420"/>
            <a:ext cx="1102323" cy="1"/>
          </a:xfrm>
          <a:prstGeom prst="bent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 bwMode="auto">
          <a:xfrm flipH="1">
            <a:off x="3385007" y="2699628"/>
            <a:ext cx="3342266" cy="0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rgbClr val="7030A0"/>
            </a:solidFill>
            <a:prstDash val="dash"/>
            <a:round/>
            <a:headEnd type="triangle" w="med" len="med"/>
            <a:tailEnd type="none"/>
          </a:ln>
          <a:effectLst/>
        </p:spPr>
      </p:cxnSp>
      <p:sp>
        <p:nvSpPr>
          <p:cNvPr id="83" name="TextBox 82"/>
          <p:cNvSpPr txBox="1"/>
          <p:nvPr/>
        </p:nvSpPr>
        <p:spPr>
          <a:xfrm>
            <a:off x="553782" y="2483604"/>
            <a:ext cx="1661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L</a:t>
            </a:r>
            <a:r>
              <a:rPr lang="en-US" altLang="ko-KR" sz="800" b="1" dirty="0" smtClean="0"/>
              <a:t>oad Ready Comp Request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8024731" y="2779818"/>
            <a:ext cx="15367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Unload Ready Send</a:t>
            </a:r>
          </a:p>
        </p:txBody>
      </p:sp>
      <p:grpSp>
        <p:nvGrpSpPr>
          <p:cNvPr id="86" name="그룹 85"/>
          <p:cNvGrpSpPr/>
          <p:nvPr/>
        </p:nvGrpSpPr>
        <p:grpSpPr>
          <a:xfrm>
            <a:off x="4448944" y="3808472"/>
            <a:ext cx="2300808" cy="196592"/>
            <a:chOff x="4439638" y="3952488"/>
            <a:chExt cx="2300808" cy="196592"/>
          </a:xfrm>
        </p:grpSpPr>
        <p:cxnSp>
          <p:nvCxnSpPr>
            <p:cNvPr id="87" name="연결선: 꺾임 46">
              <a:extLst>
                <a:ext uri="{FF2B5EF4-FFF2-40B4-BE49-F238E27FC236}">
                  <a16:creationId xmlns:a16="http://schemas.microsoft.com/office/drawing/2014/main" xmlns="" id="{3CC13356-E30A-4C08-A82C-206781FEEA73}"/>
                </a:ext>
              </a:extLst>
            </p:cNvPr>
            <p:cNvCxnSpPr>
              <a:cxnSpLocks/>
            </p:cNvCxnSpPr>
            <p:nvPr/>
          </p:nvCxnSpPr>
          <p:spPr>
            <a:xfrm>
              <a:off x="4439638" y="3952488"/>
              <a:ext cx="1107560" cy="2"/>
            </a:xfrm>
            <a:prstGeom prst="bentConnector3">
              <a:avLst/>
            </a:prstGeom>
            <a:ln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직선 화살표 연결선 87"/>
            <p:cNvCxnSpPr/>
            <p:nvPr/>
          </p:nvCxnSpPr>
          <p:spPr bwMode="auto">
            <a:xfrm flipH="1">
              <a:off x="5571080" y="4149080"/>
              <a:ext cx="1169366" cy="0"/>
            </a:xfrm>
            <a:prstGeom prst="straightConnector1">
              <a:avLst/>
            </a:prstGeom>
            <a:solidFill>
              <a:srgbClr val="EAEAEA"/>
            </a:solidFill>
            <a:ln w="12700" cap="flat" cmpd="sng" algn="ctr">
              <a:solidFill>
                <a:srgbClr val="7030A0"/>
              </a:solidFill>
              <a:prstDash val="dash"/>
              <a:round/>
              <a:headEnd type="triangle" w="med" len="med"/>
              <a:tailEnd type="none"/>
            </a:ln>
            <a:effectLst/>
          </p:spPr>
        </p:cxnSp>
      </p:grpSp>
      <p:sp>
        <p:nvSpPr>
          <p:cNvPr id="89" name="순서도: 처리 88"/>
          <p:cNvSpPr/>
          <p:nvPr/>
        </p:nvSpPr>
        <p:spPr bwMode="auto">
          <a:xfrm>
            <a:off x="4160912" y="3265822"/>
            <a:ext cx="1673981" cy="307194"/>
          </a:xfrm>
          <a:prstGeom prst="flowChartProcess">
            <a:avLst/>
          </a:prstGeom>
          <a:solidFill>
            <a:srgbClr val="CCFFFF"/>
          </a:solidFill>
          <a:ln>
            <a:noFill/>
          </a:ln>
          <a:effectLst>
            <a:outerShdw dist="35921" dir="2700000" algn="ctr" rotWithShape="0">
              <a:schemeClr val="tx1">
                <a:lumMod val="50000"/>
                <a:lumOff val="50000"/>
              </a:schemeClr>
            </a:outerShdw>
          </a:effectLst>
          <a:extLst/>
        </p:spPr>
        <p:txBody>
          <a:bodyPr wrap="none"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900" b="1" dirty="0" smtClean="0">
                <a:ea typeface="LG스마트체 Regular" pitchFamily="50" charset="-127"/>
              </a:rPr>
              <a:t>-Port Door Open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900" b="1" dirty="0">
                <a:ea typeface="LG스마트체 Regular" pitchFamily="50" charset="-127"/>
              </a:rPr>
              <a:t> </a:t>
            </a:r>
            <a:r>
              <a:rPr lang="en-US" altLang="ko-KR" sz="700" b="1" dirty="0" smtClean="0">
                <a:ea typeface="LG스마트체 Regular" pitchFamily="50" charset="-127"/>
              </a:rPr>
              <a:t>(Open</a:t>
            </a:r>
            <a:r>
              <a:rPr lang="ko-KR" altLang="en-US" sz="700" b="1" dirty="0">
                <a:ea typeface="LG스마트체 Regular" pitchFamily="50" charset="-127"/>
              </a:rPr>
              <a:t> </a:t>
            </a:r>
            <a:r>
              <a:rPr lang="ko-KR" altLang="en-US" sz="700" b="1" dirty="0" err="1" smtClean="0">
                <a:ea typeface="LG스마트체 Regular" pitchFamily="50" charset="-127"/>
              </a:rPr>
              <a:t>상태일경우</a:t>
            </a:r>
            <a:r>
              <a:rPr lang="ko-KR" altLang="en-US" sz="700" b="1" dirty="0" smtClean="0">
                <a:ea typeface="LG스마트체 Regular" pitchFamily="50" charset="-127"/>
              </a:rPr>
              <a:t> 진행하지 않음</a:t>
            </a:r>
            <a:r>
              <a:rPr lang="en-US" altLang="ko-KR" sz="700" b="1" dirty="0" smtClean="0">
                <a:ea typeface="LG스마트체 Regular" pitchFamily="50" charset="-127"/>
              </a:rPr>
              <a:t>)</a:t>
            </a:r>
            <a:endParaRPr kumimoji="0" lang="ko-KR" altLang="en-US" sz="700" b="1" dirty="0" err="1">
              <a:ea typeface="LG스마트체 Regular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82941" y="3752377"/>
            <a:ext cx="16337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L</a:t>
            </a:r>
            <a:r>
              <a:rPr lang="en-US" altLang="ko-KR" sz="800" b="1" dirty="0" smtClean="0"/>
              <a:t>oad Ready Comp Request</a:t>
            </a:r>
          </a:p>
        </p:txBody>
      </p:sp>
      <p:cxnSp>
        <p:nvCxnSpPr>
          <p:cNvPr id="98" name="직선 화살표 연결선 97"/>
          <p:cNvCxnSpPr/>
          <p:nvPr/>
        </p:nvCxnSpPr>
        <p:spPr bwMode="auto">
          <a:xfrm>
            <a:off x="3368824" y="4205699"/>
            <a:ext cx="3368730" cy="0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rgbClr val="7030A0"/>
            </a:solidFill>
            <a:prstDash val="dash"/>
            <a:round/>
            <a:headEnd type="triangle" w="med" len="med"/>
            <a:tailEnd type="none"/>
          </a:ln>
          <a:effectLst/>
        </p:spPr>
      </p:cxnSp>
      <p:cxnSp>
        <p:nvCxnSpPr>
          <p:cNvPr id="99" name="연결선: 꺾임 46">
            <a:extLst>
              <a:ext uri="{FF2B5EF4-FFF2-40B4-BE49-F238E27FC236}">
                <a16:creationId xmlns:a16="http://schemas.microsoft.com/office/drawing/2014/main" xmlns="" id="{3CC13356-E30A-4C08-A82C-206781FEEA73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42513" y="4356246"/>
            <a:ext cx="1102323" cy="1"/>
          </a:xfrm>
          <a:prstGeom prst="bent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8049344" y="4061683"/>
            <a:ext cx="15367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Transfer Run Send</a:t>
            </a:r>
          </a:p>
          <a:p>
            <a:pPr algn="ctr"/>
            <a:r>
              <a:rPr lang="en-US" altLang="ko-KR" sz="700" dirty="0" smtClean="0"/>
              <a:t>(To </a:t>
            </a:r>
            <a:r>
              <a:rPr lang="en-US" altLang="ko-KR" sz="700" dirty="0"/>
              <a:t>Stocker)</a:t>
            </a:r>
            <a:endParaRPr lang="ko-KR" altLang="en-US" sz="700" dirty="0"/>
          </a:p>
          <a:p>
            <a:pPr algn="ctr"/>
            <a:endParaRPr lang="ko-KR" altLang="en-US" sz="700" dirty="0"/>
          </a:p>
        </p:txBody>
      </p:sp>
      <p:cxnSp>
        <p:nvCxnSpPr>
          <p:cNvPr id="107" name="연결선: 꺾임 46">
            <a:extLst>
              <a:ext uri="{FF2B5EF4-FFF2-40B4-BE49-F238E27FC236}">
                <a16:creationId xmlns:a16="http://schemas.microsoft.com/office/drawing/2014/main" xmlns="" id="{3CC13356-E30A-4C08-A82C-206781FEEA73}"/>
              </a:ext>
            </a:extLst>
          </p:cNvPr>
          <p:cNvCxnSpPr>
            <a:cxnSpLocks/>
          </p:cNvCxnSpPr>
          <p:nvPr/>
        </p:nvCxnSpPr>
        <p:spPr>
          <a:xfrm>
            <a:off x="2262060" y="4637747"/>
            <a:ext cx="1107560" cy="2"/>
          </a:xfrm>
          <a:prstGeom prst="bent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/>
          <p:nvPr/>
        </p:nvCxnSpPr>
        <p:spPr bwMode="auto">
          <a:xfrm flipH="1">
            <a:off x="3384810" y="4781765"/>
            <a:ext cx="3342266" cy="0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rgbClr val="7030A0"/>
            </a:solidFill>
            <a:prstDash val="dash"/>
            <a:round/>
            <a:headEnd type="triangle" w="med" len="med"/>
            <a:tailEnd type="none"/>
          </a:ln>
          <a:effectLst/>
        </p:spPr>
      </p:cxnSp>
      <p:sp>
        <p:nvSpPr>
          <p:cNvPr id="110" name="TextBox 109"/>
          <p:cNvSpPr txBox="1"/>
          <p:nvPr/>
        </p:nvSpPr>
        <p:spPr>
          <a:xfrm>
            <a:off x="510932" y="4530606"/>
            <a:ext cx="1633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err="1" smtClean="0"/>
              <a:t>Trasfer</a:t>
            </a:r>
            <a:r>
              <a:rPr lang="en-US" altLang="ko-KR" sz="800" b="1" dirty="0" smtClean="0"/>
              <a:t> Run Request</a:t>
            </a:r>
          </a:p>
          <a:p>
            <a:pPr algn="ctr"/>
            <a:r>
              <a:rPr lang="en-US" altLang="ko-KR" sz="800" b="1" dirty="0" smtClean="0"/>
              <a:t>(BUSY)</a:t>
            </a:r>
          </a:p>
        </p:txBody>
      </p:sp>
      <p:sp>
        <p:nvSpPr>
          <p:cNvPr id="151" name="순서도: 처리 150"/>
          <p:cNvSpPr/>
          <p:nvPr/>
        </p:nvSpPr>
        <p:spPr bwMode="auto">
          <a:xfrm>
            <a:off x="1982875" y="5085184"/>
            <a:ext cx="1673981" cy="432048"/>
          </a:xfrm>
          <a:prstGeom prst="flowChartProcess">
            <a:avLst/>
          </a:prstGeom>
          <a:solidFill>
            <a:srgbClr val="CCFFFF"/>
          </a:solidFill>
          <a:ln>
            <a:noFill/>
          </a:ln>
          <a:effectLst>
            <a:outerShdw dist="35921" dir="2700000" algn="ctr" rotWithShape="0">
              <a:schemeClr val="tx1">
                <a:lumMod val="50000"/>
                <a:lumOff val="50000"/>
              </a:schemeClr>
            </a:outerShdw>
          </a:effectLst>
          <a:extLst/>
        </p:spPr>
        <p:txBody>
          <a:bodyPr wrap="none" rtlCol="0" anchor="ctr"/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sz="900" b="1" dirty="0" smtClean="0">
                <a:ea typeface="LG스마트체 Regular" pitchFamily="50" charset="-127"/>
              </a:rPr>
              <a:t>Robot Carrier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900" b="1" dirty="0">
                <a:ea typeface="LG스마트체 Regular" pitchFamily="50" charset="-127"/>
              </a:rPr>
              <a:t> </a:t>
            </a:r>
            <a:r>
              <a:rPr lang="en-US" altLang="ko-KR" sz="900" b="1" dirty="0" smtClean="0">
                <a:ea typeface="LG스마트체 Regular" pitchFamily="50" charset="-127"/>
              </a:rPr>
              <a:t>   Stocker</a:t>
            </a:r>
            <a:r>
              <a:rPr lang="ko-KR" altLang="en-US" sz="900" b="1" dirty="0" smtClean="0">
                <a:ea typeface="LG스마트체 Regular" pitchFamily="50" charset="-127"/>
              </a:rPr>
              <a:t> </a:t>
            </a:r>
            <a:r>
              <a:rPr lang="en-US" altLang="ko-KR" sz="900" b="1" dirty="0" smtClean="0">
                <a:ea typeface="LG스마트체 Regular" pitchFamily="50" charset="-127"/>
              </a:rPr>
              <a:t>Port Transfer</a:t>
            </a:r>
          </a:p>
        </p:txBody>
      </p:sp>
      <p:grpSp>
        <p:nvGrpSpPr>
          <p:cNvPr id="152" name="그룹 151"/>
          <p:cNvGrpSpPr/>
          <p:nvPr/>
        </p:nvGrpSpPr>
        <p:grpSpPr>
          <a:xfrm>
            <a:off x="2248202" y="5733256"/>
            <a:ext cx="4501550" cy="196592"/>
            <a:chOff x="4429872" y="3952488"/>
            <a:chExt cx="4501550" cy="196592"/>
          </a:xfrm>
        </p:grpSpPr>
        <p:cxnSp>
          <p:nvCxnSpPr>
            <p:cNvPr id="153" name="연결선: 꺾임 46">
              <a:extLst>
                <a:ext uri="{FF2B5EF4-FFF2-40B4-BE49-F238E27FC236}">
                  <a16:creationId xmlns:a16="http://schemas.microsoft.com/office/drawing/2014/main" xmlns="" id="{3CC13356-E30A-4C08-A82C-206781FEEA73}"/>
                </a:ext>
              </a:extLst>
            </p:cNvPr>
            <p:cNvCxnSpPr>
              <a:cxnSpLocks/>
            </p:cNvCxnSpPr>
            <p:nvPr/>
          </p:nvCxnSpPr>
          <p:spPr>
            <a:xfrm>
              <a:off x="4429872" y="3952488"/>
              <a:ext cx="1107560" cy="2"/>
            </a:xfrm>
            <a:prstGeom prst="bentConnector3">
              <a:avLst/>
            </a:prstGeom>
            <a:ln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직선 화살표 연결선 153"/>
            <p:cNvCxnSpPr/>
            <p:nvPr/>
          </p:nvCxnSpPr>
          <p:spPr bwMode="auto">
            <a:xfrm flipH="1">
              <a:off x="5551487" y="4149080"/>
              <a:ext cx="3379935" cy="0"/>
            </a:xfrm>
            <a:prstGeom prst="straightConnector1">
              <a:avLst/>
            </a:prstGeom>
            <a:solidFill>
              <a:srgbClr val="EAEAEA"/>
            </a:solidFill>
            <a:ln w="12700" cap="flat" cmpd="sng" algn="ctr">
              <a:solidFill>
                <a:srgbClr val="7030A0"/>
              </a:solidFill>
              <a:prstDash val="dash"/>
              <a:round/>
              <a:headEnd type="triangle" w="med" len="med"/>
              <a:tailEnd type="none"/>
            </a:ln>
            <a:effectLst/>
          </p:spPr>
        </p:cxnSp>
      </p:grpSp>
      <p:sp>
        <p:nvSpPr>
          <p:cNvPr id="155" name="TextBox 154"/>
          <p:cNvSpPr txBox="1"/>
          <p:nvPr/>
        </p:nvSpPr>
        <p:spPr>
          <a:xfrm>
            <a:off x="553782" y="5661248"/>
            <a:ext cx="166143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err="1" smtClean="0"/>
              <a:t>Trasfer</a:t>
            </a:r>
            <a:r>
              <a:rPr lang="en-US" altLang="ko-KR" sz="1000" b="1" dirty="0" smtClean="0"/>
              <a:t> Comp Request</a:t>
            </a:r>
          </a:p>
          <a:p>
            <a:pPr algn="ctr"/>
            <a:r>
              <a:rPr lang="en-US" altLang="ko-KR" sz="700" dirty="0" smtClean="0"/>
              <a:t>(</a:t>
            </a:r>
            <a:r>
              <a:rPr lang="en-US" altLang="ko-KR" sz="700" dirty="0" err="1" smtClean="0"/>
              <a:t>Fm</a:t>
            </a:r>
            <a:r>
              <a:rPr lang="en-US" altLang="ko-KR" sz="700" dirty="0" smtClean="0"/>
              <a:t> MOVA)</a:t>
            </a:r>
            <a:endParaRPr lang="ko-KR" altLang="en-US" sz="700" dirty="0"/>
          </a:p>
        </p:txBody>
      </p:sp>
      <p:sp>
        <p:nvSpPr>
          <p:cNvPr id="156" name="순서도: 연결자 155"/>
          <p:cNvSpPr/>
          <p:nvPr/>
        </p:nvSpPr>
        <p:spPr bwMode="auto">
          <a:xfrm>
            <a:off x="6609184" y="6381328"/>
            <a:ext cx="216024" cy="216024"/>
          </a:xfrm>
          <a:prstGeom prst="flowChartConnector">
            <a:avLst/>
          </a:prstGeom>
          <a:solidFill>
            <a:srgbClr val="CCFFFF"/>
          </a:solidFill>
          <a:ln>
            <a:solidFill>
              <a:schemeClr val="accent1"/>
            </a:solidFill>
          </a:ln>
          <a:effectLst/>
          <a:extLst/>
        </p:spPr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00" b="1" dirty="0" err="1">
              <a:ea typeface="LG스마트체 Regular" pitchFamily="50" charset="-127"/>
            </a:endParaRPr>
          </a:p>
        </p:txBody>
      </p:sp>
      <p:cxnSp>
        <p:nvCxnSpPr>
          <p:cNvPr id="157" name="꺾인 연결선 156"/>
          <p:cNvCxnSpPr/>
          <p:nvPr/>
        </p:nvCxnSpPr>
        <p:spPr>
          <a:xfrm>
            <a:off x="1712640" y="2190585"/>
            <a:ext cx="504056" cy="230303"/>
          </a:xfrm>
          <a:prstGeom prst="bentConnector3">
            <a:avLst>
              <a:gd name="adj1" fmla="val 1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순서도: 연결자 157"/>
          <p:cNvSpPr/>
          <p:nvPr/>
        </p:nvSpPr>
        <p:spPr bwMode="auto">
          <a:xfrm>
            <a:off x="1594748" y="2106559"/>
            <a:ext cx="216024" cy="216024"/>
          </a:xfrm>
          <a:prstGeom prst="flowChartConnector">
            <a:avLst/>
          </a:prstGeom>
          <a:solidFill>
            <a:srgbClr val="CCFFFF"/>
          </a:solidFill>
          <a:ln>
            <a:solidFill>
              <a:schemeClr val="accent1"/>
            </a:solidFill>
          </a:ln>
          <a:effectLst/>
          <a:extLst/>
        </p:spPr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b="1" dirty="0" smtClean="0">
                <a:ea typeface="LG스마트체 Regular" pitchFamily="50" charset="-127"/>
              </a:rPr>
              <a:t>1</a:t>
            </a:r>
            <a:endParaRPr kumimoji="0" lang="ko-KR" altLang="en-US" sz="1000" b="1" dirty="0" err="1">
              <a:ea typeface="LG스마트체 Regular" pitchFamily="50" charset="-127"/>
            </a:endParaRPr>
          </a:p>
        </p:txBody>
      </p:sp>
      <p:sp>
        <p:nvSpPr>
          <p:cNvPr id="81" name="제목 9"/>
          <p:cNvSpPr txBox="1"/>
          <p:nvPr/>
        </p:nvSpPr>
        <p:spPr>
          <a:xfrm>
            <a:off x="5961112" y="44624"/>
            <a:ext cx="3744416" cy="49006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1-1. </a:t>
            </a: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Normal Scenario</a:t>
            </a:r>
            <a:endParaRPr kumimoji="0" lang="ko-KR" altLang="en-US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30531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9"/>
          <p:cNvSpPr txBox="1"/>
          <p:nvPr/>
        </p:nvSpPr>
        <p:spPr>
          <a:xfrm>
            <a:off x="272480" y="202630"/>
            <a:ext cx="9074150" cy="49006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  <a:sym typeface="+mn-ea"/>
              </a:rPr>
              <a:t>1</a:t>
            </a:r>
            <a:r>
              <a:rPr lang="en-US" altLang="ko-KR" sz="20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  <a:sym typeface="+mn-ea"/>
              </a:rPr>
              <a:t>. </a:t>
            </a: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운영 시나리오 </a:t>
            </a: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(</a:t>
            </a: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세부</a:t>
            </a: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)</a:t>
            </a:r>
            <a:endParaRPr lang="ko-KR" altLang="en-US" sz="20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ko-KR" altLang="en-US" sz="20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 </a:t>
            </a:r>
            <a:endParaRPr kumimoji="0" lang="ko-KR" altLang="en-US" sz="2000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  <p:sp>
        <p:nvSpPr>
          <p:cNvPr id="23" name="텍스트 개체 틀 67">
            <a:extLst>
              <a:ext uri="{FF2B5EF4-FFF2-40B4-BE49-F238E27FC236}">
                <a16:creationId xmlns:a16="http://schemas.microsoft.com/office/drawing/2014/main" xmlns="" id="{AB188FFF-EA55-496F-9509-ECB92FED87A5}"/>
              </a:ext>
            </a:extLst>
          </p:cNvPr>
          <p:cNvSpPr txBox="1">
            <a:spLocks/>
          </p:cNvSpPr>
          <p:nvPr/>
        </p:nvSpPr>
        <p:spPr bwMode="auto">
          <a:xfrm>
            <a:off x="428215" y="692696"/>
            <a:ext cx="87732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ts val="200"/>
              </a:spcBef>
            </a:pPr>
            <a:r>
              <a:rPr lang="en-US" altLang="ko-KR" sz="1200" b="1" dirty="0" smtClean="0">
                <a:solidFill>
                  <a:srgbClr val="000000"/>
                </a:solidFill>
                <a:latin typeface="+mn-lt"/>
                <a:ea typeface="LG스마트체 Regular" pitchFamily="50" charset="-127"/>
              </a:rPr>
              <a:t>1.1.4 </a:t>
            </a:r>
            <a:r>
              <a:rPr lang="en-US" altLang="ko-KR" sz="1200" dirty="0">
                <a:latin typeface="+mn-ea"/>
              </a:rPr>
              <a:t>Normal </a:t>
            </a:r>
            <a:r>
              <a:rPr lang="en-US" altLang="ko-KR" sz="1200" dirty="0" smtClean="0">
                <a:latin typeface="+mn-ea"/>
              </a:rPr>
              <a:t>Scenario(MOMA </a:t>
            </a:r>
            <a:r>
              <a:rPr lang="en-US" altLang="ko-KR" sz="1200" dirty="0">
                <a:latin typeface="+mn-ea"/>
              </a:rPr>
              <a:t>Robot -&gt; Stocker</a:t>
            </a:r>
            <a:r>
              <a:rPr lang="en-US" altLang="ko-KR" sz="1200" dirty="0" smtClean="0">
                <a:latin typeface="+mn-ea"/>
              </a:rPr>
              <a:t>)</a:t>
            </a:r>
            <a:endParaRPr lang="en-US" altLang="ko-KR" sz="1200" b="1" dirty="0">
              <a:solidFill>
                <a:srgbClr val="000000"/>
              </a:solidFill>
              <a:ea typeface="LG스마트체 Regular" pitchFamily="50" charset="-127"/>
            </a:endParaRPr>
          </a:p>
        </p:txBody>
      </p:sp>
      <p:sp>
        <p:nvSpPr>
          <p:cNvPr id="71" name="Line 8">
            <a:extLst>
              <a:ext uri="{FF2B5EF4-FFF2-40B4-BE49-F238E27FC236}">
                <a16:creationId xmlns:a16="http://schemas.microsoft.com/office/drawing/2014/main" xmlns="" id="{A164A400-3853-41E9-BF53-F7467E24D2D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793" y="1201440"/>
            <a:ext cx="0" cy="5328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/>
          </a:p>
        </p:txBody>
      </p:sp>
      <p:sp>
        <p:nvSpPr>
          <p:cNvPr id="72" name="Line 9">
            <a:extLst>
              <a:ext uri="{FF2B5EF4-FFF2-40B4-BE49-F238E27FC236}">
                <a16:creationId xmlns:a16="http://schemas.microsoft.com/office/drawing/2014/main" xmlns="" id="{89AF943F-F94E-4CBC-B02B-E3282D61E5D5}"/>
              </a:ext>
            </a:extLst>
          </p:cNvPr>
          <p:cNvSpPr>
            <a:spLocks noChangeShapeType="1"/>
          </p:cNvSpPr>
          <p:nvPr/>
        </p:nvSpPr>
        <p:spPr bwMode="auto">
          <a:xfrm>
            <a:off x="9561512" y="1201440"/>
            <a:ext cx="0" cy="5328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/>
          </a:p>
        </p:txBody>
      </p:sp>
      <p:sp>
        <p:nvSpPr>
          <p:cNvPr id="74" name="Line 12">
            <a:extLst>
              <a:ext uri="{FF2B5EF4-FFF2-40B4-BE49-F238E27FC236}">
                <a16:creationId xmlns:a16="http://schemas.microsoft.com/office/drawing/2014/main" xmlns="" id="{09740C84-0483-4E20-BD60-287C1663455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781" y="1556792"/>
            <a:ext cx="9001858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Line 13">
            <a:extLst>
              <a:ext uri="{FF2B5EF4-FFF2-40B4-BE49-F238E27FC236}">
                <a16:creationId xmlns:a16="http://schemas.microsoft.com/office/drawing/2014/main" xmlns="" id="{111A9013-85CB-4A03-97BF-AF3BD5A1317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655" y="6531156"/>
            <a:ext cx="9001857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/>
          </a:p>
        </p:txBody>
      </p:sp>
      <p:sp>
        <p:nvSpPr>
          <p:cNvPr id="76" name="Line 14">
            <a:extLst>
              <a:ext uri="{FF2B5EF4-FFF2-40B4-BE49-F238E27FC236}">
                <a16:creationId xmlns:a16="http://schemas.microsoft.com/office/drawing/2014/main" xmlns="" id="{C1A91B6A-E938-4FFD-9FAF-B88424F188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655" y="1196752"/>
            <a:ext cx="9001857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/>
          </a:p>
        </p:txBody>
      </p:sp>
      <p:sp>
        <p:nvSpPr>
          <p:cNvPr id="78" name="Line 18">
            <a:extLst>
              <a:ext uri="{FF2B5EF4-FFF2-40B4-BE49-F238E27FC236}">
                <a16:creationId xmlns:a16="http://schemas.microsoft.com/office/drawing/2014/main" xmlns="" id="{7169117E-4FBC-4643-B66A-76B46D633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6670" y="1496744"/>
            <a:ext cx="0" cy="5042228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79" name="Rectangle 22">
            <a:extLst>
              <a:ext uri="{FF2B5EF4-FFF2-40B4-BE49-F238E27FC236}">
                <a16:creationId xmlns:a16="http://schemas.microsoft.com/office/drawing/2014/main" xmlns="" id="{ABD218DE-F90C-46F8-851D-4065CD33B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205" y="1268760"/>
            <a:ext cx="764931" cy="210674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35921" dir="2700000" algn="ctr" rotWithShape="0">
              <a:schemeClr val="tx1">
                <a:lumMod val="50000"/>
                <a:lumOff val="50000"/>
              </a:schemeClr>
            </a:outerShdw>
          </a:effectLst>
          <a:ex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1" dirty="0">
                <a:ea typeface="LG스마트체 Regular" pitchFamily="50" charset="-127"/>
              </a:rPr>
              <a:t>Stocker</a:t>
            </a:r>
          </a:p>
        </p:txBody>
      </p:sp>
      <p:sp>
        <p:nvSpPr>
          <p:cNvPr id="84" name="Line 18">
            <a:extLst>
              <a:ext uri="{FF2B5EF4-FFF2-40B4-BE49-F238E27FC236}">
                <a16:creationId xmlns:a16="http://schemas.microsoft.com/office/drawing/2014/main" xmlns="" id="{C190CE67-D0E1-4122-94EB-F92BE8E9812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6929" y="1359081"/>
            <a:ext cx="0" cy="5167313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94" name="Line 17">
            <a:extLst>
              <a:ext uri="{FF2B5EF4-FFF2-40B4-BE49-F238E27FC236}">
                <a16:creationId xmlns:a16="http://schemas.microsoft.com/office/drawing/2014/main" xmlns="" id="{A998ED02-D0E7-4E37-9C3A-AD99655A2E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27273" y="1484784"/>
            <a:ext cx="0" cy="5040000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68" name="Line 18">
            <a:extLst>
              <a:ext uri="{FF2B5EF4-FFF2-40B4-BE49-F238E27FC236}">
                <a16:creationId xmlns:a16="http://schemas.microsoft.com/office/drawing/2014/main" xmlns="" id="{7169117E-4FBC-4643-B66A-76B46D633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6637" y="1483116"/>
            <a:ext cx="0" cy="5042228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133" name="Line 18">
            <a:extLst>
              <a:ext uri="{FF2B5EF4-FFF2-40B4-BE49-F238E27FC236}">
                <a16:creationId xmlns:a16="http://schemas.microsoft.com/office/drawing/2014/main" xmlns="" id="{7169117E-4FBC-4643-B66A-76B46D633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36934" y="1482532"/>
            <a:ext cx="0" cy="5042228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136" name="Line 18">
            <a:extLst>
              <a:ext uri="{FF2B5EF4-FFF2-40B4-BE49-F238E27FC236}">
                <a16:creationId xmlns:a16="http://schemas.microsoft.com/office/drawing/2014/main" xmlns="" id="{7169117E-4FBC-4643-B66A-76B46D633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8053982" y="1479434"/>
            <a:ext cx="0" cy="5042228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7572903" y="1247587"/>
            <a:ext cx="834294" cy="237197"/>
            <a:chOff x="6897216" y="1247587"/>
            <a:chExt cx="834294" cy="237197"/>
          </a:xfrm>
        </p:grpSpPr>
        <p:sp>
          <p:nvSpPr>
            <p:cNvPr id="60" name="타원 59"/>
            <p:cNvSpPr/>
            <p:nvPr/>
          </p:nvSpPr>
          <p:spPr>
            <a:xfrm>
              <a:off x="6966579" y="1247587"/>
              <a:ext cx="764931" cy="23253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dist="35560" dir="27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ko-KR" sz="700" b="1" dirty="0">
                <a:solidFill>
                  <a:prstClr val="black"/>
                </a:solidFill>
                <a:ea typeface="LG스마트체 Regular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897216" y="1253952"/>
              <a:ext cx="83388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>
                  <a:ea typeface="LG스마트체 Regular" pitchFamily="50" charset="-127"/>
                </a:rPr>
                <a:t>  Aims GEM</a:t>
              </a:r>
              <a:endParaRPr lang="ko-KR" altLang="en-US" sz="900" b="1" dirty="0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5127484" y="1251439"/>
            <a:ext cx="832279" cy="234871"/>
            <a:chOff x="8537511" y="2996951"/>
            <a:chExt cx="832279" cy="234871"/>
          </a:xfrm>
        </p:grpSpPr>
        <p:sp>
          <p:nvSpPr>
            <p:cNvPr id="63" name="타원 62"/>
            <p:cNvSpPr/>
            <p:nvPr/>
          </p:nvSpPr>
          <p:spPr>
            <a:xfrm>
              <a:off x="8581699" y="2996951"/>
              <a:ext cx="764931" cy="23253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dist="35560" dir="27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ko-KR" sz="700" b="1" dirty="0">
                <a:solidFill>
                  <a:prstClr val="black"/>
                </a:solidFill>
                <a:ea typeface="LG스마트체 Regular" pitchFamily="50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537511" y="3016378"/>
              <a:ext cx="83227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>
                  <a:ea typeface="LG스마트체 Regular" pitchFamily="50" charset="-127"/>
                </a:rPr>
                <a:t>Stocker</a:t>
              </a:r>
              <a:r>
                <a:rPr lang="en-US" altLang="ko-KR" sz="800" b="1" dirty="0">
                  <a:latin typeface="+mn-ea"/>
                </a:rPr>
                <a:t> CTRL</a:t>
              </a:r>
              <a:endParaRPr lang="ko-KR" altLang="en-US" sz="800" b="1" dirty="0">
                <a:latin typeface="+mn-ea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6318965" y="1262229"/>
            <a:ext cx="793990" cy="243948"/>
            <a:chOff x="7515486" y="2528319"/>
            <a:chExt cx="793990" cy="243948"/>
          </a:xfrm>
        </p:grpSpPr>
        <p:sp>
          <p:nvSpPr>
            <p:cNvPr id="54" name="타원 53"/>
            <p:cNvSpPr/>
            <p:nvPr/>
          </p:nvSpPr>
          <p:spPr>
            <a:xfrm>
              <a:off x="7515486" y="2528319"/>
              <a:ext cx="764931" cy="232537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dist="35560" dir="27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ko-KR" sz="700" b="1" dirty="0">
                <a:solidFill>
                  <a:prstClr val="black"/>
                </a:solidFill>
                <a:ea typeface="LG스마트체 Regular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538111" y="2541435"/>
              <a:ext cx="77136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/>
                <a:t>Dispatcher</a:t>
              </a:r>
              <a:endParaRPr lang="ko-KR" altLang="en-US" sz="900" b="1" dirty="0"/>
            </a:p>
          </p:txBody>
        </p:sp>
      </p:grpSp>
      <p:sp>
        <p:nvSpPr>
          <p:cNvPr id="65" name="Rectangle 22">
            <a:extLst>
              <a:ext uri="{FF2B5EF4-FFF2-40B4-BE49-F238E27FC236}">
                <a16:creationId xmlns="" xmlns:a16="http://schemas.microsoft.com/office/drawing/2014/main" id="{ABD218DE-F90C-46F8-851D-4065CD33B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6656" y="1275345"/>
            <a:ext cx="764931" cy="210674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35921" dir="2700000" algn="ctr" rotWithShape="0">
              <a:schemeClr val="tx1">
                <a:lumMod val="50000"/>
                <a:lumOff val="50000"/>
              </a:schemeClr>
            </a:outerShdw>
          </a:effectLst>
          <a:ex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ea typeface="LG스마트체 Regular" pitchFamily="50" charset="-127"/>
              </a:rPr>
              <a:t>MOMA</a:t>
            </a:r>
            <a:endParaRPr kumimoji="0" lang="en-US" altLang="ko-KR" sz="1000" b="1" dirty="0">
              <a:ea typeface="LG스마트체 Regular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2989251" y="1255698"/>
            <a:ext cx="764931" cy="23253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dist="35560" dir="2700000" algn="ctr" rotWithShape="0">
              <a:schemeClr val="tx1">
                <a:lumMod val="50000"/>
                <a:lumOff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 sz="1000" b="1" dirty="0" smtClean="0">
                <a:solidFill>
                  <a:prstClr val="black"/>
                </a:solidFill>
                <a:ea typeface="LG스마트체 Regular" pitchFamily="50" charset="-127"/>
              </a:rPr>
              <a:t>RCS</a:t>
            </a:r>
            <a:endParaRPr lang="en-US" altLang="ko-KR" sz="1000" b="1" dirty="0">
              <a:solidFill>
                <a:prstClr val="black"/>
              </a:solidFill>
              <a:ea typeface="LG스마트체 Regular" pitchFamily="50" charset="-127"/>
            </a:endParaRPr>
          </a:p>
        </p:txBody>
      </p:sp>
      <p:sp>
        <p:nvSpPr>
          <p:cNvPr id="50" name="순서도: 연결자 49"/>
          <p:cNvSpPr/>
          <p:nvPr/>
        </p:nvSpPr>
        <p:spPr bwMode="auto">
          <a:xfrm>
            <a:off x="6619261" y="1506177"/>
            <a:ext cx="216024" cy="216024"/>
          </a:xfrm>
          <a:prstGeom prst="flowChartConnector">
            <a:avLst/>
          </a:prstGeom>
          <a:solidFill>
            <a:srgbClr val="CCFFFF"/>
          </a:solidFill>
          <a:ln>
            <a:solidFill>
              <a:schemeClr val="accent1"/>
            </a:solidFill>
          </a:ln>
          <a:effectLst/>
          <a:extLst/>
        </p:spPr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00" b="1" dirty="0" err="1">
              <a:ea typeface="LG스마트체 Regular" pitchFamily="50" charset="-127"/>
            </a:endParaRPr>
          </a:p>
        </p:txBody>
      </p:sp>
      <p:cxnSp>
        <p:nvCxnSpPr>
          <p:cNvPr id="51" name="직선 화살표 연결선 50"/>
          <p:cNvCxnSpPr/>
          <p:nvPr/>
        </p:nvCxnSpPr>
        <p:spPr bwMode="auto">
          <a:xfrm flipV="1">
            <a:off x="5562859" y="2804102"/>
            <a:ext cx="1158164" cy="2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rgbClr val="7030A0"/>
            </a:solidFill>
            <a:prstDash val="dash"/>
            <a:round/>
            <a:headEnd type="triangle" w="med" len="med"/>
            <a:tailEnd type="none"/>
          </a:ln>
          <a:effectLst/>
        </p:spPr>
      </p:cxnSp>
      <p:cxnSp>
        <p:nvCxnSpPr>
          <p:cNvPr id="52" name="연결선: 꺾임 46">
            <a:extLst>
              <a:ext uri="{FF2B5EF4-FFF2-40B4-BE49-F238E27FC236}">
                <a16:creationId xmlns:a16="http://schemas.microsoft.com/office/drawing/2014/main" xmlns="" id="{3CC13356-E30A-4C08-A82C-206781FEEA73}"/>
              </a:ext>
            </a:extLst>
          </p:cNvPr>
          <p:cNvCxnSpPr>
            <a:cxnSpLocks/>
          </p:cNvCxnSpPr>
          <p:nvPr/>
        </p:nvCxnSpPr>
        <p:spPr>
          <a:xfrm rot="10800000" flipV="1">
            <a:off x="4464606" y="2983727"/>
            <a:ext cx="1102323" cy="1"/>
          </a:xfrm>
          <a:prstGeom prst="bent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53782" y="3271326"/>
            <a:ext cx="16614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/>
              <a:t>Transfer Comp Request</a:t>
            </a:r>
          </a:p>
          <a:p>
            <a:pPr algn="ctr"/>
            <a:r>
              <a:rPr lang="en-US" altLang="ko-KR" sz="700" dirty="0" smtClean="0"/>
              <a:t>(</a:t>
            </a:r>
            <a:r>
              <a:rPr lang="en-US" altLang="ko-KR" sz="700" dirty="0" err="1" smtClean="0"/>
              <a:t>Fm</a:t>
            </a:r>
            <a:r>
              <a:rPr lang="en-US" altLang="ko-KR" sz="700" dirty="0" smtClean="0"/>
              <a:t> Stocker)</a:t>
            </a:r>
            <a:endParaRPr lang="ko-KR" altLang="en-US" sz="700" dirty="0"/>
          </a:p>
        </p:txBody>
      </p:sp>
      <p:grpSp>
        <p:nvGrpSpPr>
          <p:cNvPr id="91" name="그룹 90"/>
          <p:cNvGrpSpPr/>
          <p:nvPr/>
        </p:nvGrpSpPr>
        <p:grpSpPr>
          <a:xfrm>
            <a:off x="4438481" y="3235354"/>
            <a:ext cx="2300808" cy="196592"/>
            <a:chOff x="4439638" y="3952488"/>
            <a:chExt cx="2300808" cy="196592"/>
          </a:xfrm>
        </p:grpSpPr>
        <p:cxnSp>
          <p:nvCxnSpPr>
            <p:cNvPr id="92" name="연결선: 꺾임 46">
              <a:extLst>
                <a:ext uri="{FF2B5EF4-FFF2-40B4-BE49-F238E27FC236}">
                  <a16:creationId xmlns:a16="http://schemas.microsoft.com/office/drawing/2014/main" xmlns="" id="{3CC13356-E30A-4C08-A82C-206781FEEA73}"/>
                </a:ext>
              </a:extLst>
            </p:cNvPr>
            <p:cNvCxnSpPr>
              <a:cxnSpLocks/>
            </p:cNvCxnSpPr>
            <p:nvPr/>
          </p:nvCxnSpPr>
          <p:spPr>
            <a:xfrm>
              <a:off x="4439638" y="3952488"/>
              <a:ext cx="1107560" cy="2"/>
            </a:xfrm>
            <a:prstGeom prst="bentConnector3">
              <a:avLst/>
            </a:prstGeom>
            <a:ln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직선 화살표 연결선 92"/>
            <p:cNvCxnSpPr/>
            <p:nvPr/>
          </p:nvCxnSpPr>
          <p:spPr bwMode="auto">
            <a:xfrm flipH="1">
              <a:off x="5571080" y="4149080"/>
              <a:ext cx="1169366" cy="0"/>
            </a:xfrm>
            <a:prstGeom prst="straightConnector1">
              <a:avLst/>
            </a:prstGeom>
            <a:solidFill>
              <a:srgbClr val="EAEAEA"/>
            </a:solidFill>
            <a:ln w="12700" cap="flat" cmpd="sng" algn="ctr">
              <a:solidFill>
                <a:srgbClr val="7030A0"/>
              </a:solidFill>
              <a:prstDash val="dash"/>
              <a:round/>
              <a:headEnd type="triangle" w="med" len="med"/>
              <a:tailEnd type="none"/>
            </a:ln>
            <a:effectLst/>
          </p:spPr>
        </p:cxnSp>
      </p:grpSp>
      <p:sp>
        <p:nvSpPr>
          <p:cNvPr id="95" name="순서도: 판단 94"/>
          <p:cNvSpPr/>
          <p:nvPr/>
        </p:nvSpPr>
        <p:spPr bwMode="auto">
          <a:xfrm>
            <a:off x="6142073" y="2069839"/>
            <a:ext cx="1154536" cy="426749"/>
          </a:xfrm>
          <a:prstGeom prst="flowChartDecision">
            <a:avLst/>
          </a:prstGeom>
          <a:solidFill>
            <a:srgbClr val="CCFFFF"/>
          </a:solidFill>
          <a:ln>
            <a:noFill/>
          </a:ln>
          <a:effectLst>
            <a:outerShdw dist="35921" dir="2700000" algn="ctr" rotWithShape="0">
              <a:schemeClr val="tx1">
                <a:lumMod val="50000"/>
                <a:lumOff val="50000"/>
              </a:scheme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lang="ko-KR" altLang="en-US" sz="800" b="1" dirty="0" smtClean="0"/>
              <a:t>추가 </a:t>
            </a:r>
            <a:r>
              <a:rPr lang="en-US" altLang="ko-KR" sz="800" b="1" dirty="0" smtClean="0"/>
              <a:t>Bottle </a:t>
            </a:r>
            <a:r>
              <a:rPr lang="ko-KR" altLang="en-US" sz="800" b="1" dirty="0" smtClean="0"/>
              <a:t>여부 확인</a:t>
            </a:r>
            <a:endParaRPr lang="en-US" altLang="ko-KR" sz="800" b="1" dirty="0"/>
          </a:p>
        </p:txBody>
      </p:sp>
      <p:cxnSp>
        <p:nvCxnSpPr>
          <p:cNvPr id="96" name="꺾인 연결선 95"/>
          <p:cNvCxnSpPr/>
          <p:nvPr/>
        </p:nvCxnSpPr>
        <p:spPr>
          <a:xfrm rot="5400000" flipH="1" flipV="1">
            <a:off x="7226400" y="1977646"/>
            <a:ext cx="392924" cy="24485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308231"/>
              </p:ext>
            </p:extLst>
          </p:nvPr>
        </p:nvGraphicFramePr>
        <p:xfrm>
          <a:off x="8160136" y="2186202"/>
          <a:ext cx="1329368" cy="310386"/>
        </p:xfrm>
        <a:graphic>
          <a:graphicData uri="http://schemas.openxmlformats.org/drawingml/2006/table">
            <a:tbl>
              <a:tblPr/>
              <a:tblGrid>
                <a:gridCol w="169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596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551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1. 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34" marR="7034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Job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의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Bottle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Cnt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확인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34" marR="7034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51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2.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34" marR="7034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Target</a:t>
                      </a:r>
                      <a:r>
                        <a:rPr 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Request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상태 여부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34" marR="7034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0" name="TextBox 99"/>
          <p:cNvSpPr txBox="1"/>
          <p:nvPr/>
        </p:nvSpPr>
        <p:spPr>
          <a:xfrm>
            <a:off x="7167709" y="2086174"/>
            <a:ext cx="4051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/>
              <a:t>yes</a:t>
            </a:r>
            <a:endParaRPr lang="ko-KR" altLang="en-US" sz="1000" dirty="0"/>
          </a:p>
        </p:txBody>
      </p:sp>
      <p:sp>
        <p:nvSpPr>
          <p:cNvPr id="101" name="TextBox 100"/>
          <p:cNvSpPr txBox="1"/>
          <p:nvPr/>
        </p:nvSpPr>
        <p:spPr>
          <a:xfrm>
            <a:off x="6348699" y="2496588"/>
            <a:ext cx="4051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/>
              <a:t>No</a:t>
            </a:r>
            <a:endParaRPr lang="ko-KR" altLang="en-US" sz="1000" dirty="0"/>
          </a:p>
        </p:txBody>
      </p:sp>
      <p:sp>
        <p:nvSpPr>
          <p:cNvPr id="102" name="순서도: 연결자 101"/>
          <p:cNvSpPr/>
          <p:nvPr/>
        </p:nvSpPr>
        <p:spPr bwMode="auto">
          <a:xfrm>
            <a:off x="7435924" y="1687585"/>
            <a:ext cx="216024" cy="216024"/>
          </a:xfrm>
          <a:prstGeom prst="flowChartConnector">
            <a:avLst/>
          </a:prstGeom>
          <a:solidFill>
            <a:srgbClr val="CCFFFF"/>
          </a:solidFill>
          <a:ln>
            <a:solidFill>
              <a:schemeClr val="accent1"/>
            </a:solidFill>
          </a:ln>
          <a:effectLst/>
          <a:extLst/>
        </p:spPr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b="1" dirty="0" smtClean="0">
                <a:ea typeface="LG스마트체 Regular" pitchFamily="50" charset="-127"/>
              </a:rPr>
              <a:t>1</a:t>
            </a:r>
            <a:endParaRPr kumimoji="0" lang="ko-KR" altLang="en-US" sz="1000" b="1" dirty="0" err="1">
              <a:ea typeface="LG스마트체 Regular" pitchFamily="50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8024731" y="2701794"/>
            <a:ext cx="1536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Transfer Comp Send</a:t>
            </a:r>
          </a:p>
          <a:p>
            <a:pPr algn="ctr"/>
            <a:r>
              <a:rPr lang="en-US" altLang="ko-KR" sz="800" dirty="0" smtClean="0"/>
              <a:t>(To Stocker)</a:t>
            </a:r>
          </a:p>
        </p:txBody>
      </p:sp>
      <p:sp>
        <p:nvSpPr>
          <p:cNvPr id="104" name="순서도: 처리 103"/>
          <p:cNvSpPr/>
          <p:nvPr/>
        </p:nvSpPr>
        <p:spPr bwMode="auto">
          <a:xfrm>
            <a:off x="4149646" y="3592801"/>
            <a:ext cx="1673981" cy="327032"/>
          </a:xfrm>
          <a:prstGeom prst="flowChartProcess">
            <a:avLst/>
          </a:prstGeom>
          <a:solidFill>
            <a:srgbClr val="CCFFFF"/>
          </a:solidFill>
          <a:ln>
            <a:noFill/>
          </a:ln>
          <a:effectLst>
            <a:outerShdw dist="35921" dir="2700000" algn="ctr" rotWithShape="0">
              <a:schemeClr val="tx1">
                <a:lumMod val="50000"/>
                <a:lumOff val="50000"/>
              </a:schemeClr>
            </a:outerShdw>
          </a:effectLst>
          <a:extLst/>
        </p:spPr>
        <p:txBody>
          <a:bodyPr wrap="none"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900" b="1" dirty="0" smtClean="0">
                <a:ea typeface="LG스마트체 Regular" pitchFamily="50" charset="-127"/>
              </a:rPr>
              <a:t>-Port Door </a:t>
            </a:r>
            <a:r>
              <a:rPr lang="en-US" altLang="ko-KR" sz="900" b="1" dirty="0" smtClean="0">
                <a:ea typeface="LG스마트체 Regular" pitchFamily="50" charset="-127"/>
              </a:rPr>
              <a:t>Close</a:t>
            </a:r>
            <a:endParaRPr kumimoji="0" lang="ko-KR" altLang="en-US" sz="900" b="1" dirty="0" err="1">
              <a:ea typeface="LG스마트체 Regular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567693" y="3991841"/>
            <a:ext cx="1661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L</a:t>
            </a:r>
            <a:r>
              <a:rPr lang="en-US" altLang="ko-KR" sz="800" b="1" dirty="0" smtClean="0"/>
              <a:t>oading Comp Request</a:t>
            </a:r>
          </a:p>
        </p:txBody>
      </p:sp>
      <p:grpSp>
        <p:nvGrpSpPr>
          <p:cNvPr id="109" name="그룹 108"/>
          <p:cNvGrpSpPr/>
          <p:nvPr/>
        </p:nvGrpSpPr>
        <p:grpSpPr>
          <a:xfrm>
            <a:off x="4452392" y="4096504"/>
            <a:ext cx="2300808" cy="196592"/>
            <a:chOff x="4439638" y="3952488"/>
            <a:chExt cx="2300808" cy="196592"/>
          </a:xfrm>
        </p:grpSpPr>
        <p:cxnSp>
          <p:nvCxnSpPr>
            <p:cNvPr id="111" name="연결선: 꺾임 46">
              <a:extLst>
                <a:ext uri="{FF2B5EF4-FFF2-40B4-BE49-F238E27FC236}">
                  <a16:creationId xmlns:a16="http://schemas.microsoft.com/office/drawing/2014/main" xmlns="" id="{3CC13356-E30A-4C08-A82C-206781FEEA73}"/>
                </a:ext>
              </a:extLst>
            </p:cNvPr>
            <p:cNvCxnSpPr>
              <a:cxnSpLocks/>
            </p:cNvCxnSpPr>
            <p:nvPr/>
          </p:nvCxnSpPr>
          <p:spPr>
            <a:xfrm>
              <a:off x="4439638" y="3952488"/>
              <a:ext cx="1107560" cy="2"/>
            </a:xfrm>
            <a:prstGeom prst="bentConnector3">
              <a:avLst/>
            </a:prstGeom>
            <a:ln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직선 화살표 연결선 111"/>
            <p:cNvCxnSpPr/>
            <p:nvPr/>
          </p:nvCxnSpPr>
          <p:spPr bwMode="auto">
            <a:xfrm flipH="1">
              <a:off x="5571080" y="4149080"/>
              <a:ext cx="1169366" cy="0"/>
            </a:xfrm>
            <a:prstGeom prst="straightConnector1">
              <a:avLst/>
            </a:prstGeom>
            <a:solidFill>
              <a:srgbClr val="EAEAEA"/>
            </a:solidFill>
            <a:ln w="12700" cap="flat" cmpd="sng" algn="ctr">
              <a:solidFill>
                <a:srgbClr val="7030A0"/>
              </a:solidFill>
              <a:prstDash val="dash"/>
              <a:round/>
              <a:headEnd type="triangle" w="med" len="med"/>
              <a:tailEnd type="none"/>
            </a:ln>
            <a:effectLst/>
          </p:spPr>
        </p:cxnSp>
      </p:grpSp>
      <p:sp>
        <p:nvSpPr>
          <p:cNvPr id="113" name="순서도: 처리 112"/>
          <p:cNvSpPr/>
          <p:nvPr/>
        </p:nvSpPr>
        <p:spPr bwMode="auto">
          <a:xfrm>
            <a:off x="5889104" y="4626845"/>
            <a:ext cx="1673981" cy="432048"/>
          </a:xfrm>
          <a:prstGeom prst="flowChartProcess">
            <a:avLst/>
          </a:prstGeom>
          <a:solidFill>
            <a:srgbClr val="CCFFFF"/>
          </a:solidFill>
          <a:ln>
            <a:noFill/>
          </a:ln>
          <a:effectLst>
            <a:outerShdw dist="35921" dir="2700000" algn="ctr" rotWithShape="0">
              <a:schemeClr val="tx1">
                <a:lumMod val="50000"/>
                <a:lumOff val="50000"/>
              </a:schemeClr>
            </a:outerShdw>
          </a:effectLst>
          <a:extLst/>
        </p:spPr>
        <p:txBody>
          <a:bodyPr wrap="none"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900" b="1" dirty="0" smtClean="0">
                <a:ea typeface="LG스마트체 Regular" pitchFamily="50" charset="-127"/>
              </a:rPr>
              <a:t>-Job </a:t>
            </a:r>
            <a:r>
              <a:rPr lang="ko-KR" altLang="en-US" sz="900" b="1" dirty="0" smtClean="0">
                <a:ea typeface="LG스마트체 Regular" pitchFamily="50" charset="-127"/>
              </a:rPr>
              <a:t>정보</a:t>
            </a:r>
            <a:r>
              <a:rPr lang="en-US" altLang="ko-KR" sz="900" b="1" dirty="0" smtClean="0">
                <a:ea typeface="LG스마트체 Regular" pitchFamily="50" charset="-127"/>
              </a:rPr>
              <a:t>, </a:t>
            </a:r>
            <a:r>
              <a:rPr lang="ko-KR" altLang="en-US" sz="900" b="1" dirty="0" smtClean="0">
                <a:ea typeface="LG스마트체 Regular" pitchFamily="50" charset="-127"/>
              </a:rPr>
              <a:t> 상태 </a:t>
            </a:r>
            <a:r>
              <a:rPr lang="en-US" altLang="ko-KR" sz="900" b="1" dirty="0" smtClean="0">
                <a:ea typeface="LG스마트체 Regular" pitchFamily="50" charset="-127"/>
              </a:rPr>
              <a:t>DB</a:t>
            </a:r>
            <a:r>
              <a:rPr lang="ko-KR" altLang="en-US" sz="900" b="1" dirty="0" smtClean="0">
                <a:ea typeface="LG스마트체 Regular" pitchFamily="50" charset="-127"/>
              </a:rPr>
              <a:t>저장</a:t>
            </a:r>
            <a:endParaRPr lang="en-US" altLang="ko-KR" sz="900" b="1" dirty="0" smtClean="0">
              <a:ea typeface="LG스마트체 Regular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900" b="1" dirty="0" smtClean="0">
                <a:ea typeface="LG스마트체 Regular" pitchFamily="50" charset="-127"/>
              </a:rPr>
              <a:t>-</a:t>
            </a:r>
            <a:r>
              <a:rPr kumimoji="0" lang="ko-KR" altLang="en-US" sz="900" b="1" dirty="0" smtClean="0">
                <a:ea typeface="LG스마트체 Regular" pitchFamily="50" charset="-127"/>
              </a:rPr>
              <a:t>상위 보고 </a:t>
            </a:r>
            <a:r>
              <a:rPr kumimoji="0" lang="en-US" altLang="ko-KR" sz="900" b="1" dirty="0" smtClean="0">
                <a:ea typeface="LG스마트체 Regular" pitchFamily="50" charset="-127"/>
              </a:rPr>
              <a:t>MSG </a:t>
            </a:r>
            <a:r>
              <a:rPr kumimoji="0" lang="ko-KR" altLang="en-US" sz="900" b="1" dirty="0" smtClean="0">
                <a:ea typeface="LG스마트체 Regular" pitchFamily="50" charset="-127"/>
              </a:rPr>
              <a:t>처리</a:t>
            </a:r>
            <a:endParaRPr kumimoji="0" lang="ko-KR" altLang="en-US" sz="900" b="1" dirty="0">
              <a:ea typeface="LG스마트체 Regular" pitchFamily="50" charset="-127"/>
            </a:endParaRPr>
          </a:p>
        </p:txBody>
      </p:sp>
      <p:cxnSp>
        <p:nvCxnSpPr>
          <p:cNvPr id="114" name="직선 화살표 연결선 113"/>
          <p:cNvCxnSpPr/>
          <p:nvPr/>
        </p:nvCxnSpPr>
        <p:spPr bwMode="auto">
          <a:xfrm flipH="1">
            <a:off x="6718702" y="5445224"/>
            <a:ext cx="1326708" cy="0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rgbClr val="7030A0"/>
            </a:solidFill>
            <a:prstDash val="dash"/>
            <a:round/>
            <a:headEnd type="triangle" w="med" len="med"/>
            <a:tailEnd type="none"/>
          </a:ln>
          <a:effectLst/>
        </p:spPr>
      </p:cxnSp>
      <p:sp>
        <p:nvSpPr>
          <p:cNvPr id="115" name="TextBox 114"/>
          <p:cNvSpPr txBox="1"/>
          <p:nvPr/>
        </p:nvSpPr>
        <p:spPr>
          <a:xfrm>
            <a:off x="704528" y="5260558"/>
            <a:ext cx="1536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Job Comp Send</a:t>
            </a:r>
          </a:p>
          <a:p>
            <a:pPr algn="ctr"/>
            <a:r>
              <a:rPr lang="en-US" altLang="ko-KR" sz="800" dirty="0" smtClean="0"/>
              <a:t>(To Aims)</a:t>
            </a:r>
          </a:p>
        </p:txBody>
      </p:sp>
      <p:cxnSp>
        <p:nvCxnSpPr>
          <p:cNvPr id="116" name="연결선: 꺾임 46">
            <a:extLst>
              <a:ext uri="{FF2B5EF4-FFF2-40B4-BE49-F238E27FC236}">
                <a16:creationId xmlns:a16="http://schemas.microsoft.com/office/drawing/2014/main" xmlns="" id="{3CC13356-E30A-4C08-A82C-206781FEEA73}"/>
              </a:ext>
            </a:extLst>
          </p:cNvPr>
          <p:cNvCxnSpPr>
            <a:cxnSpLocks/>
          </p:cNvCxnSpPr>
          <p:nvPr/>
        </p:nvCxnSpPr>
        <p:spPr>
          <a:xfrm rot="10800000" flipV="1">
            <a:off x="6744630" y="5807992"/>
            <a:ext cx="1300781" cy="1"/>
          </a:xfrm>
          <a:prstGeom prst="bent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8095133" y="5703059"/>
            <a:ext cx="15367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Job Comp </a:t>
            </a:r>
            <a:r>
              <a:rPr lang="en-US" altLang="ko-KR" sz="1000" dirty="0" smtClean="0"/>
              <a:t>Request</a:t>
            </a:r>
            <a:endParaRPr lang="en-US" altLang="ko-KR" sz="1000" dirty="0"/>
          </a:p>
        </p:txBody>
      </p:sp>
      <p:sp>
        <p:nvSpPr>
          <p:cNvPr id="56" name="제목 9"/>
          <p:cNvSpPr txBox="1"/>
          <p:nvPr/>
        </p:nvSpPr>
        <p:spPr>
          <a:xfrm>
            <a:off x="5961112" y="44624"/>
            <a:ext cx="3744416" cy="49006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1-1. </a:t>
            </a: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Normal Scenario</a:t>
            </a:r>
            <a:endParaRPr kumimoji="0" lang="ko-KR" altLang="en-US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40633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꺾인 연결선 16"/>
          <p:cNvCxnSpPr>
            <a:stCxn id="152" idx="3"/>
            <a:endCxn id="64" idx="3"/>
          </p:cNvCxnSpPr>
          <p:nvPr/>
        </p:nvCxnSpPr>
        <p:spPr>
          <a:xfrm flipH="1">
            <a:off x="4765182" y="1280787"/>
            <a:ext cx="200887" cy="4595077"/>
          </a:xfrm>
          <a:prstGeom prst="bentConnector3">
            <a:avLst>
              <a:gd name="adj1" fmla="val -1430786"/>
            </a:avLst>
          </a:prstGeom>
          <a:ln w="19050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그룹 148"/>
          <p:cNvGrpSpPr/>
          <p:nvPr/>
        </p:nvGrpSpPr>
        <p:grpSpPr>
          <a:xfrm>
            <a:off x="4230117" y="884743"/>
            <a:ext cx="735952" cy="792087"/>
            <a:chOff x="1689281" y="1193462"/>
            <a:chExt cx="735952" cy="792087"/>
          </a:xfrm>
        </p:grpSpPr>
        <p:grpSp>
          <p:nvGrpSpPr>
            <p:cNvPr id="150" name="Group 97"/>
            <p:cNvGrpSpPr/>
            <p:nvPr/>
          </p:nvGrpSpPr>
          <p:grpSpPr bwMode="auto">
            <a:xfrm>
              <a:off x="1847737" y="1518313"/>
              <a:ext cx="419041" cy="380231"/>
              <a:chOff x="2016" y="2053"/>
              <a:chExt cx="306" cy="226"/>
            </a:xfrm>
          </p:grpSpPr>
          <p:sp>
            <p:nvSpPr>
              <p:cNvPr id="153" name="Rectangle 98"/>
              <p:cNvSpPr>
                <a:spLocks noChangeArrowheads="1"/>
              </p:cNvSpPr>
              <p:nvPr/>
            </p:nvSpPr>
            <p:spPr bwMode="auto">
              <a:xfrm>
                <a:off x="2279" y="2156"/>
                <a:ext cx="40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200" b="1" dirty="0">
                    <a:solidFill>
                      <a:srgbClr val="000000"/>
                    </a:solidFill>
                    <a:latin typeface="+mn-ea"/>
                    <a:ea typeface="+mn-ea"/>
                  </a:rPr>
                  <a:t> </a:t>
                </a:r>
                <a:endParaRPr lang="en-US" altLang="ko-KR" sz="1200" b="1" dirty="0">
                  <a:latin typeface="+mn-ea"/>
                  <a:ea typeface="+mn-ea"/>
                </a:endParaRPr>
              </a:p>
            </p:txBody>
          </p:sp>
          <p:grpSp>
            <p:nvGrpSpPr>
              <p:cNvPr id="154" name="Group 99"/>
              <p:cNvGrpSpPr/>
              <p:nvPr/>
            </p:nvGrpSpPr>
            <p:grpSpPr bwMode="auto">
              <a:xfrm>
                <a:off x="2027" y="2194"/>
                <a:ext cx="282" cy="73"/>
                <a:chOff x="2921" y="2654"/>
                <a:chExt cx="244" cy="85"/>
              </a:xfrm>
            </p:grpSpPr>
            <p:sp>
              <p:nvSpPr>
                <p:cNvPr id="167" name="Rectangle 100"/>
                <p:cNvSpPr>
                  <a:spLocks noChangeArrowheads="1"/>
                </p:cNvSpPr>
                <p:nvPr/>
              </p:nvSpPr>
              <p:spPr bwMode="auto">
                <a:xfrm>
                  <a:off x="2921" y="2654"/>
                  <a:ext cx="244" cy="85"/>
                </a:xfrm>
                <a:prstGeom prst="rect">
                  <a:avLst/>
                </a:prstGeom>
                <a:solidFill>
                  <a:srgbClr val="FFFFFF"/>
                </a:solidFill>
                <a:ln w="1588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168" name="Rectangle 101"/>
                <p:cNvSpPr>
                  <a:spLocks noChangeArrowheads="1"/>
                </p:cNvSpPr>
                <p:nvPr/>
              </p:nvSpPr>
              <p:spPr bwMode="auto">
                <a:xfrm>
                  <a:off x="3055" y="2668"/>
                  <a:ext cx="86" cy="40"/>
                </a:xfrm>
                <a:prstGeom prst="rect">
                  <a:avLst/>
                </a:prstGeom>
                <a:solidFill>
                  <a:srgbClr val="808080"/>
                </a:solidFill>
                <a:ln w="1588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155" name="Group 102"/>
              <p:cNvGrpSpPr/>
              <p:nvPr/>
            </p:nvGrpSpPr>
            <p:grpSpPr bwMode="auto">
              <a:xfrm>
                <a:off x="2016" y="2233"/>
                <a:ext cx="306" cy="46"/>
                <a:chOff x="2911" y="2700"/>
                <a:chExt cx="265" cy="53"/>
              </a:xfrm>
            </p:grpSpPr>
            <p:sp>
              <p:nvSpPr>
                <p:cNvPr id="164" name="Freeform 103"/>
                <p:cNvSpPr/>
                <p:nvPr/>
              </p:nvSpPr>
              <p:spPr bwMode="auto">
                <a:xfrm>
                  <a:off x="2911" y="2700"/>
                  <a:ext cx="265" cy="53"/>
                </a:xfrm>
                <a:custGeom>
                  <a:avLst/>
                  <a:gdLst>
                    <a:gd name="T0" fmla="*/ 0 w 2381"/>
                    <a:gd name="T1" fmla="*/ 0 h 424"/>
                    <a:gd name="T2" fmla="*/ 0 w 2381"/>
                    <a:gd name="T3" fmla="*/ 0 h 424"/>
                    <a:gd name="T4" fmla="*/ 0 w 2381"/>
                    <a:gd name="T5" fmla="*/ 0 h 424"/>
                    <a:gd name="T6" fmla="*/ 0 w 2381"/>
                    <a:gd name="T7" fmla="*/ 0 h 424"/>
                    <a:gd name="T8" fmla="*/ 0 w 2381"/>
                    <a:gd name="T9" fmla="*/ 0 h 424"/>
                    <a:gd name="T10" fmla="*/ 0 w 2381"/>
                    <a:gd name="T11" fmla="*/ 0 h 424"/>
                    <a:gd name="T12" fmla="*/ 0 w 2381"/>
                    <a:gd name="T13" fmla="*/ 0 h 424"/>
                    <a:gd name="T14" fmla="*/ 0 w 2381"/>
                    <a:gd name="T15" fmla="*/ 0 h 424"/>
                    <a:gd name="T16" fmla="*/ 0 w 2381"/>
                    <a:gd name="T17" fmla="*/ 0 h 424"/>
                    <a:gd name="T18" fmla="*/ 0 w 2381"/>
                    <a:gd name="T19" fmla="*/ 0 h 424"/>
                    <a:gd name="T20" fmla="*/ 0 w 2381"/>
                    <a:gd name="T21" fmla="*/ 0 h 42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381"/>
                    <a:gd name="T34" fmla="*/ 0 h 424"/>
                    <a:gd name="T35" fmla="*/ 2381 w 2381"/>
                    <a:gd name="T36" fmla="*/ 424 h 424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381" h="424">
                      <a:moveTo>
                        <a:pt x="297" y="0"/>
                      </a:moveTo>
                      <a:lnTo>
                        <a:pt x="2091" y="0"/>
                      </a:lnTo>
                      <a:lnTo>
                        <a:pt x="2375" y="383"/>
                      </a:lnTo>
                      <a:lnTo>
                        <a:pt x="2381" y="400"/>
                      </a:lnTo>
                      <a:lnTo>
                        <a:pt x="2370" y="417"/>
                      </a:lnTo>
                      <a:lnTo>
                        <a:pt x="2352" y="424"/>
                      </a:lnTo>
                      <a:lnTo>
                        <a:pt x="34" y="424"/>
                      </a:lnTo>
                      <a:lnTo>
                        <a:pt x="13" y="413"/>
                      </a:lnTo>
                      <a:lnTo>
                        <a:pt x="0" y="396"/>
                      </a:lnTo>
                      <a:lnTo>
                        <a:pt x="5" y="374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8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165" name="Freeform 104"/>
                <p:cNvSpPr/>
                <p:nvPr/>
              </p:nvSpPr>
              <p:spPr bwMode="auto">
                <a:xfrm>
                  <a:off x="2926" y="2712"/>
                  <a:ext cx="175" cy="33"/>
                </a:xfrm>
                <a:custGeom>
                  <a:avLst/>
                  <a:gdLst>
                    <a:gd name="T0" fmla="*/ 0 w 1581"/>
                    <a:gd name="T1" fmla="*/ 0 h 270"/>
                    <a:gd name="T2" fmla="*/ 0 w 1581"/>
                    <a:gd name="T3" fmla="*/ 0 h 270"/>
                    <a:gd name="T4" fmla="*/ 0 w 1581"/>
                    <a:gd name="T5" fmla="*/ 0 h 270"/>
                    <a:gd name="T6" fmla="*/ 0 w 1581"/>
                    <a:gd name="T7" fmla="*/ 0 h 270"/>
                    <a:gd name="T8" fmla="*/ 0 w 1581"/>
                    <a:gd name="T9" fmla="*/ 0 h 2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1"/>
                    <a:gd name="T16" fmla="*/ 0 h 270"/>
                    <a:gd name="T17" fmla="*/ 1581 w 1581"/>
                    <a:gd name="T18" fmla="*/ 270 h 2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1" h="270">
                      <a:moveTo>
                        <a:pt x="213" y="0"/>
                      </a:moveTo>
                      <a:lnTo>
                        <a:pt x="1508" y="0"/>
                      </a:lnTo>
                      <a:lnTo>
                        <a:pt x="1581" y="270"/>
                      </a:lnTo>
                      <a:lnTo>
                        <a:pt x="0" y="270"/>
                      </a:lnTo>
                      <a:lnTo>
                        <a:pt x="21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8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166" name="Freeform 105"/>
                <p:cNvSpPr/>
                <p:nvPr/>
              </p:nvSpPr>
              <p:spPr bwMode="auto">
                <a:xfrm>
                  <a:off x="3107" y="2712"/>
                  <a:ext cx="53" cy="33"/>
                </a:xfrm>
                <a:custGeom>
                  <a:avLst/>
                  <a:gdLst>
                    <a:gd name="T0" fmla="*/ 0 w 479"/>
                    <a:gd name="T1" fmla="*/ 0 h 270"/>
                    <a:gd name="T2" fmla="*/ 0 w 479"/>
                    <a:gd name="T3" fmla="*/ 0 h 270"/>
                    <a:gd name="T4" fmla="*/ 0 w 479"/>
                    <a:gd name="T5" fmla="*/ 0 h 270"/>
                    <a:gd name="T6" fmla="*/ 0 w 479"/>
                    <a:gd name="T7" fmla="*/ 0 h 270"/>
                    <a:gd name="T8" fmla="*/ 0 w 479"/>
                    <a:gd name="T9" fmla="*/ 0 h 2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79"/>
                    <a:gd name="T16" fmla="*/ 0 h 270"/>
                    <a:gd name="T17" fmla="*/ 479 w 479"/>
                    <a:gd name="T18" fmla="*/ 270 h 2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79" h="270">
                      <a:moveTo>
                        <a:pt x="0" y="0"/>
                      </a:moveTo>
                      <a:lnTo>
                        <a:pt x="282" y="0"/>
                      </a:lnTo>
                      <a:lnTo>
                        <a:pt x="479" y="270"/>
                      </a:lnTo>
                      <a:lnTo>
                        <a:pt x="89" y="27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8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156" name="Group 106"/>
              <p:cNvGrpSpPr/>
              <p:nvPr/>
            </p:nvGrpSpPr>
            <p:grpSpPr bwMode="auto">
              <a:xfrm>
                <a:off x="2065" y="2053"/>
                <a:ext cx="206" cy="140"/>
                <a:chOff x="2954" y="2489"/>
                <a:chExt cx="178" cy="164"/>
              </a:xfrm>
            </p:grpSpPr>
            <p:sp>
              <p:nvSpPr>
                <p:cNvPr id="157" name="Rectangle 107"/>
                <p:cNvSpPr>
                  <a:spLocks noChangeArrowheads="1"/>
                </p:cNvSpPr>
                <p:nvPr/>
              </p:nvSpPr>
              <p:spPr bwMode="auto">
                <a:xfrm>
                  <a:off x="2954" y="2489"/>
                  <a:ext cx="178" cy="164"/>
                </a:xfrm>
                <a:prstGeom prst="rect">
                  <a:avLst/>
                </a:prstGeom>
                <a:solidFill>
                  <a:srgbClr val="FFFFFF"/>
                </a:solidFill>
                <a:ln w="1588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158" name="Rectangle 108"/>
                <p:cNvSpPr>
                  <a:spLocks noChangeArrowheads="1"/>
                </p:cNvSpPr>
                <p:nvPr/>
              </p:nvSpPr>
              <p:spPr bwMode="auto">
                <a:xfrm>
                  <a:off x="2966" y="2502"/>
                  <a:ext cx="155" cy="140"/>
                </a:xfrm>
                <a:prstGeom prst="rect">
                  <a:avLst/>
                </a:prstGeom>
                <a:solidFill>
                  <a:srgbClr val="1050FF"/>
                </a:solidFill>
                <a:ln w="1588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159" name="Rectangle 109"/>
                <p:cNvSpPr>
                  <a:spLocks noChangeArrowheads="1"/>
                </p:cNvSpPr>
                <p:nvPr/>
              </p:nvSpPr>
              <p:spPr bwMode="auto">
                <a:xfrm>
                  <a:off x="3097" y="2502"/>
                  <a:ext cx="23" cy="140"/>
                </a:xfrm>
                <a:prstGeom prst="rect">
                  <a:avLst/>
                </a:prstGeom>
                <a:solidFill>
                  <a:srgbClr val="FFFFFF"/>
                </a:solidFill>
                <a:ln w="1588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160" name="Rectangle 110"/>
                <p:cNvSpPr>
                  <a:spLocks noChangeArrowheads="1"/>
                </p:cNvSpPr>
                <p:nvPr/>
              </p:nvSpPr>
              <p:spPr bwMode="auto">
                <a:xfrm>
                  <a:off x="3102" y="2509"/>
                  <a:ext cx="12" cy="12"/>
                </a:xfrm>
                <a:prstGeom prst="rect">
                  <a:avLst/>
                </a:prstGeom>
                <a:solidFill>
                  <a:srgbClr val="FFFFFF"/>
                </a:solidFill>
                <a:ln w="1588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161" name="Oval 111"/>
                <p:cNvSpPr>
                  <a:spLocks noChangeArrowheads="1"/>
                </p:cNvSpPr>
                <p:nvPr/>
              </p:nvSpPr>
              <p:spPr bwMode="auto">
                <a:xfrm>
                  <a:off x="3109" y="2569"/>
                  <a:ext cx="10" cy="11"/>
                </a:xfrm>
                <a:prstGeom prst="ellipse">
                  <a:avLst/>
                </a:prstGeom>
                <a:solidFill>
                  <a:srgbClr val="FFFFFF"/>
                </a:solidFill>
                <a:ln w="1588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162" name="Oval 112"/>
                <p:cNvSpPr>
                  <a:spLocks noChangeArrowheads="1"/>
                </p:cNvSpPr>
                <p:nvPr/>
              </p:nvSpPr>
              <p:spPr bwMode="auto">
                <a:xfrm>
                  <a:off x="3103" y="2594"/>
                  <a:ext cx="10" cy="11"/>
                </a:xfrm>
                <a:prstGeom prst="ellipse">
                  <a:avLst/>
                </a:prstGeom>
                <a:solidFill>
                  <a:srgbClr val="FFFFFF"/>
                </a:solidFill>
                <a:ln w="1588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163" name="Oval 113"/>
                <p:cNvSpPr>
                  <a:spLocks noChangeArrowheads="1"/>
                </p:cNvSpPr>
                <p:nvPr/>
              </p:nvSpPr>
              <p:spPr bwMode="auto">
                <a:xfrm>
                  <a:off x="3103" y="2618"/>
                  <a:ext cx="10" cy="11"/>
                </a:xfrm>
                <a:prstGeom prst="ellipse">
                  <a:avLst/>
                </a:prstGeom>
                <a:solidFill>
                  <a:srgbClr val="FFFFFF"/>
                </a:solidFill>
                <a:ln w="1588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</p:grpSp>
        </p:grpSp>
        <p:sp>
          <p:nvSpPr>
            <p:cNvPr id="151" name="TextBox 271"/>
            <p:cNvSpPr txBox="1"/>
            <p:nvPr/>
          </p:nvSpPr>
          <p:spPr bwMode="auto">
            <a:xfrm>
              <a:off x="1690395" y="1196776"/>
              <a:ext cx="733724" cy="24622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000" b="1" dirty="0" smtClean="0">
                  <a:latin typeface="+mn-ea"/>
                </a:rPr>
                <a:t>LIMS</a:t>
              </a:r>
              <a:endParaRPr lang="ko-KR" altLang="en-US" sz="1000" b="1" dirty="0">
                <a:latin typeface="+mn-ea"/>
                <a:ea typeface="+mn-ea"/>
              </a:endParaRPr>
            </a:p>
          </p:txBody>
        </p:sp>
        <p:sp>
          <p:nvSpPr>
            <p:cNvPr id="152" name="직사각형 151"/>
            <p:cNvSpPr>
              <a:spLocks noChangeArrowheads="1"/>
            </p:cNvSpPr>
            <p:nvPr/>
          </p:nvSpPr>
          <p:spPr bwMode="auto">
            <a:xfrm>
              <a:off x="1689281" y="1193462"/>
              <a:ext cx="735952" cy="792087"/>
            </a:xfrm>
            <a:prstGeom prst="rect">
              <a:avLst/>
            </a:prstGeom>
            <a:noFill/>
            <a:ln w="12700">
              <a:solidFill>
                <a:srgbClr val="0070C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>
                <a:latin typeface="+mn-ea"/>
                <a:ea typeface="+mn-ea"/>
              </a:endParaRPr>
            </a:p>
          </p:txBody>
        </p:sp>
      </p:grpSp>
      <p:sp>
        <p:nvSpPr>
          <p:cNvPr id="169" name="TextBox 271"/>
          <p:cNvSpPr txBox="1"/>
          <p:nvPr/>
        </p:nvSpPr>
        <p:spPr bwMode="auto">
          <a:xfrm>
            <a:off x="8144613" y="1011167"/>
            <a:ext cx="1488907" cy="52981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000" b="1" dirty="0">
                <a:solidFill>
                  <a:srgbClr val="FFC000"/>
                </a:solidFill>
                <a:latin typeface="+mn-ea"/>
              </a:rPr>
              <a:t>STEP 1.</a:t>
            </a:r>
          </a:p>
          <a:p>
            <a:pPr>
              <a:defRPr/>
            </a:pP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Stocker</a:t>
            </a: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의 </a:t>
            </a: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Bottle Status</a:t>
            </a: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를 조회 한다 </a:t>
            </a:r>
            <a:endParaRPr lang="en-US" altLang="ko-KR" sz="10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endParaRPr lang="en-US" altLang="ko-KR" sz="10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CMD: </a:t>
            </a: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Bottle Tray Read(Stocker)</a:t>
            </a: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 </a:t>
            </a:r>
            <a:endParaRPr lang="ko-KR" altLang="en-US" sz="10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endParaRPr lang="en-US" altLang="ko-KR" sz="1000" b="1" dirty="0" smtClean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 smtClean="0">
                <a:solidFill>
                  <a:srgbClr val="FFC000"/>
                </a:solidFill>
                <a:latin typeface="+mn-ea"/>
              </a:rPr>
              <a:t>STEP 2.</a:t>
            </a:r>
          </a:p>
          <a:p>
            <a:pPr>
              <a:defRPr/>
            </a:pP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이동 </a:t>
            </a: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Job</a:t>
            </a: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을 생성하여 협업 로봇 및 </a:t>
            </a: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Stocker</a:t>
            </a: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에 하달 </a:t>
            </a:r>
            <a:endParaRPr lang="en-US" altLang="ko-KR" sz="10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endParaRPr lang="en-US" altLang="ko-KR" sz="1000" b="1" dirty="0" smtClean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CMD: Job Order Send</a:t>
            </a:r>
          </a:p>
          <a:p>
            <a:pPr>
              <a:defRPr/>
            </a:pPr>
            <a:r>
              <a:rPr lang="en-US" altLang="ko-KR" sz="1000" b="1" dirty="0" smtClean="0">
                <a:solidFill>
                  <a:srgbClr val="FFC000"/>
                </a:solidFill>
                <a:latin typeface="+mn-ea"/>
              </a:rPr>
              <a:t>STEP </a:t>
            </a:r>
            <a:r>
              <a:rPr lang="en-US" altLang="ko-KR" sz="1000" b="1" dirty="0">
                <a:solidFill>
                  <a:srgbClr val="FFC000"/>
                </a:solidFill>
                <a:latin typeface="+mn-ea"/>
              </a:rPr>
              <a:t>3.</a:t>
            </a:r>
          </a:p>
          <a:p>
            <a:pPr>
              <a:defRPr/>
            </a:pPr>
            <a:r>
              <a:rPr lang="ko-KR" altLang="en-US" sz="10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협업로봇을 </a:t>
            </a: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Stocker</a:t>
            </a: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로 </a:t>
            </a:r>
            <a:r>
              <a:rPr lang="ko-KR" altLang="en-US" sz="10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이동시킨다</a:t>
            </a:r>
            <a:r>
              <a:rPr lang="en-US" altLang="ko-KR" sz="10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defRPr/>
            </a:pPr>
            <a:endParaRPr lang="en-US" altLang="ko-KR" sz="10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CMD: Move To </a:t>
            </a: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Send(Stocker)</a:t>
            </a: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 </a:t>
            </a:r>
            <a:endParaRPr lang="en-US" altLang="ko-KR" sz="1000" b="1" dirty="0" smtClean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>
                <a:solidFill>
                  <a:srgbClr val="FFC000"/>
                </a:solidFill>
                <a:latin typeface="+mn-ea"/>
              </a:rPr>
              <a:t>STEP </a:t>
            </a:r>
            <a:r>
              <a:rPr lang="en-US" altLang="ko-KR" sz="1000" b="1" dirty="0" smtClean="0">
                <a:solidFill>
                  <a:srgbClr val="FFC000"/>
                </a:solidFill>
                <a:latin typeface="+mn-ea"/>
              </a:rPr>
              <a:t>4.</a:t>
            </a:r>
            <a:endParaRPr lang="en-US" altLang="ko-KR" sz="1000" b="1" dirty="0">
              <a:solidFill>
                <a:srgbClr val="FFC000"/>
              </a:solidFill>
              <a:latin typeface="+mn-ea"/>
            </a:endParaRPr>
          </a:p>
          <a:p>
            <a:pPr>
              <a:defRPr/>
            </a:pP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협업 로봇이 </a:t>
            </a:r>
            <a:r>
              <a:rPr lang="ko-KR" altLang="en-US" sz="10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이동 완료 되었음을 보고한다</a:t>
            </a:r>
            <a:r>
              <a:rPr lang="en-US" altLang="ko-KR" sz="10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defRPr/>
            </a:pPr>
            <a:endParaRPr lang="en-US" altLang="ko-KR" sz="10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CMD: Move To Comp Request</a:t>
            </a:r>
          </a:p>
          <a:p>
            <a:pPr>
              <a:defRPr/>
            </a:pPr>
            <a:r>
              <a:rPr lang="en-US" altLang="ko-KR" sz="1000" b="1" dirty="0" smtClean="0">
                <a:solidFill>
                  <a:srgbClr val="FFC000"/>
                </a:solidFill>
                <a:latin typeface="+mn-ea"/>
              </a:rPr>
              <a:t>STEP 5.</a:t>
            </a:r>
            <a:endParaRPr lang="en-US" altLang="ko-KR" sz="1000" b="1" dirty="0">
              <a:solidFill>
                <a:srgbClr val="FFC000"/>
              </a:solidFill>
              <a:latin typeface="+mn-ea"/>
            </a:endParaRPr>
          </a:p>
          <a:p>
            <a:pPr>
              <a:defRPr/>
            </a:pPr>
            <a:r>
              <a:rPr lang="ko-KR" altLang="en-US" sz="10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협업로봇이 </a:t>
            </a: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Bottle</a:t>
            </a: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을 투입 준비 완료를 </a:t>
            </a:r>
            <a:r>
              <a:rPr lang="ko-KR" altLang="en-US" sz="10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보고한다</a:t>
            </a:r>
            <a:r>
              <a:rPr lang="en-US" altLang="ko-KR" sz="10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defRPr/>
            </a:pPr>
            <a:endParaRPr lang="en-US" altLang="ko-KR" sz="10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CMD: </a:t>
            </a: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Load </a:t>
            </a:r>
            <a:r>
              <a:rPr lang="en-US" altLang="ko-KR" sz="10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Ready Comp Request</a:t>
            </a:r>
            <a:endParaRPr lang="ko-KR" altLang="en-US" sz="10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endParaRPr lang="ko-KR" altLang="en-US" sz="10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21" name="꺾인 연결선 20"/>
          <p:cNvCxnSpPr>
            <a:stCxn id="152" idx="1"/>
            <a:endCxn id="53" idx="0"/>
          </p:cNvCxnSpPr>
          <p:nvPr/>
        </p:nvCxnSpPr>
        <p:spPr>
          <a:xfrm rot="10800000" flipV="1">
            <a:off x="3591801" y="1280786"/>
            <a:ext cx="638317" cy="1284117"/>
          </a:xfrm>
          <a:prstGeom prst="bentConnector2">
            <a:avLst/>
          </a:prstGeom>
          <a:ln w="19050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271"/>
          <p:cNvSpPr txBox="1"/>
          <p:nvPr/>
        </p:nvSpPr>
        <p:spPr bwMode="auto">
          <a:xfrm>
            <a:off x="1317558" y="1280787"/>
            <a:ext cx="1488907" cy="10058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000" b="1" dirty="0" smtClean="0">
                <a:solidFill>
                  <a:srgbClr val="FFC000"/>
                </a:solidFill>
                <a:latin typeface="+mn-ea"/>
              </a:rPr>
              <a:t>STEP 6.</a:t>
            </a:r>
          </a:p>
          <a:p>
            <a:pPr>
              <a:defRPr/>
            </a:pP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Bottle</a:t>
            </a: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 반입준비가 되었음을 보고</a:t>
            </a:r>
            <a:endParaRPr lang="en-US" altLang="ko-KR" sz="1000" b="1" dirty="0" smtClean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endParaRPr lang="en-US" altLang="ko-KR" sz="1000" b="1" dirty="0" smtClean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CMD: Load Ready Send</a:t>
            </a:r>
            <a:endParaRPr lang="ko-KR" altLang="en-US" sz="10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74" name="TextBox 271"/>
          <p:cNvSpPr txBox="1"/>
          <p:nvPr/>
        </p:nvSpPr>
        <p:spPr bwMode="auto">
          <a:xfrm>
            <a:off x="86935" y="3963252"/>
            <a:ext cx="1416899" cy="208823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Stocker</a:t>
            </a: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 시나리오</a:t>
            </a:r>
            <a:endParaRPr lang="en-US" altLang="ko-KR" sz="1000" b="1" dirty="0" smtClean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 smtClean="0">
                <a:solidFill>
                  <a:srgbClr val="FFC000"/>
                </a:solidFill>
                <a:latin typeface="+mn-ea"/>
              </a:rPr>
              <a:t>Step </a:t>
            </a:r>
            <a:r>
              <a:rPr lang="en-US" altLang="ko-KR" sz="1000" b="1" dirty="0">
                <a:solidFill>
                  <a:srgbClr val="FFC000"/>
                </a:solidFill>
                <a:latin typeface="+mn-ea"/>
              </a:rPr>
              <a:t>7</a:t>
            </a:r>
            <a:r>
              <a:rPr lang="en-US" altLang="ko-KR" sz="1000" b="1" dirty="0" smtClean="0">
                <a:solidFill>
                  <a:srgbClr val="FFC000"/>
                </a:solidFill>
                <a:latin typeface="+mn-ea"/>
              </a:rPr>
              <a:t>.</a:t>
            </a:r>
          </a:p>
          <a:p>
            <a:pPr>
              <a:defRPr/>
            </a:pP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이</a:t>
            </a:r>
            <a:r>
              <a:rPr lang="ko-KR" altLang="en-US" sz="10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동</a:t>
            </a: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할 </a:t>
            </a: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Bottle</a:t>
            </a:r>
            <a:r>
              <a:rPr lang="ko-KR" altLang="en-US" sz="10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을</a:t>
            </a: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 확인하고 </a:t>
            </a: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Port Door</a:t>
            </a: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를 </a:t>
            </a: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Open</a:t>
            </a: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한다</a:t>
            </a: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defRPr/>
            </a:pPr>
            <a:r>
              <a:rPr lang="en-US" altLang="ko-KR" sz="1000" b="1" dirty="0">
                <a:solidFill>
                  <a:srgbClr val="FFC000"/>
                </a:solidFill>
                <a:latin typeface="+mn-ea"/>
              </a:rPr>
              <a:t>Step </a:t>
            </a:r>
            <a:r>
              <a:rPr lang="en-US" altLang="ko-KR" sz="1000" b="1" dirty="0" smtClean="0">
                <a:solidFill>
                  <a:srgbClr val="FFC000"/>
                </a:solidFill>
                <a:latin typeface="+mn-ea"/>
              </a:rPr>
              <a:t>8.</a:t>
            </a:r>
          </a:p>
          <a:p>
            <a:pPr>
              <a:defRPr/>
            </a:pP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Bottle</a:t>
            </a:r>
            <a:r>
              <a:rPr lang="ko-KR" altLang="en-US" sz="10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투입 준비가 되었음을 보고한다</a:t>
            </a: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defRPr/>
            </a:pPr>
            <a:endParaRPr lang="en-US" altLang="ko-KR" sz="1000" b="1" dirty="0" smtClean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CMD: </a:t>
            </a:r>
            <a:r>
              <a:rPr lang="en-US" altLang="ko-KR" sz="10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L</a:t>
            </a: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oad Ready Comp Request</a:t>
            </a:r>
            <a:endParaRPr lang="en-US" altLang="ko-KR" sz="10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75" name="TextBox 271"/>
          <p:cNvSpPr txBox="1"/>
          <p:nvPr/>
        </p:nvSpPr>
        <p:spPr bwMode="auto">
          <a:xfrm>
            <a:off x="6105128" y="1340290"/>
            <a:ext cx="1488907" cy="44441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협업로봇 시나리오</a:t>
            </a:r>
            <a:endParaRPr lang="en-US" altLang="ko-KR" sz="900" b="1" dirty="0" smtClean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900" b="1" dirty="0" smtClean="0">
                <a:solidFill>
                  <a:srgbClr val="FFC000"/>
                </a:solidFill>
                <a:latin typeface="+mn-ea"/>
              </a:rPr>
              <a:t>Step 9.</a:t>
            </a:r>
          </a:p>
          <a:p>
            <a:pPr>
              <a:defRPr/>
            </a:pPr>
            <a:r>
              <a:rPr lang="en-US" altLang="ko-KR" sz="9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Bottle</a:t>
            </a:r>
            <a:r>
              <a:rPr lang="ko-KR" altLang="en-US" sz="9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을</a:t>
            </a:r>
            <a:r>
              <a:rPr lang="ko-KR" altLang="en-US" sz="9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 협업로봇으로 이동시킨다</a:t>
            </a:r>
            <a:r>
              <a:rPr lang="en-US" altLang="ko-KR" sz="9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defRPr/>
            </a:pPr>
            <a:r>
              <a:rPr lang="en-US" altLang="ko-KR" sz="9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CMD: Transfer Run Send</a:t>
            </a:r>
          </a:p>
          <a:p>
            <a:pPr>
              <a:defRPr/>
            </a:pPr>
            <a:endParaRPr lang="en-US" altLang="ko-KR" sz="900" b="1" dirty="0" smtClean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900" b="1" dirty="0" smtClean="0">
                <a:solidFill>
                  <a:srgbClr val="FFC000"/>
                </a:solidFill>
                <a:latin typeface="+mn-ea"/>
              </a:rPr>
              <a:t>Step 10.</a:t>
            </a:r>
            <a:endParaRPr lang="en-US" altLang="ko-KR" sz="900" b="1" dirty="0">
              <a:solidFill>
                <a:srgbClr val="FFC000"/>
              </a:solidFill>
              <a:latin typeface="+mn-ea"/>
            </a:endParaRPr>
          </a:p>
          <a:p>
            <a:pPr>
              <a:defRPr/>
            </a:pPr>
            <a:r>
              <a:rPr lang="en-US" altLang="ko-KR" sz="9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Bottle</a:t>
            </a:r>
            <a:r>
              <a:rPr lang="ko-KR" altLang="en-US" sz="9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이 이동중임을 보고한다</a:t>
            </a:r>
            <a:r>
              <a:rPr lang="en-US" altLang="ko-KR" sz="9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.</a:t>
            </a:r>
            <a:endParaRPr lang="en-US" altLang="ko-KR" sz="9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9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CMD: Transfer Run Request</a:t>
            </a:r>
          </a:p>
          <a:p>
            <a:pPr>
              <a:defRPr/>
            </a:pPr>
            <a:endParaRPr lang="en-US" altLang="ko-KR" sz="9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900" b="1" dirty="0" smtClean="0">
                <a:solidFill>
                  <a:srgbClr val="FFC000"/>
                </a:solidFill>
                <a:latin typeface="+mn-ea"/>
              </a:rPr>
              <a:t>Step 11.</a:t>
            </a:r>
            <a:endParaRPr lang="en-US" altLang="ko-KR" sz="900" b="1" dirty="0">
              <a:solidFill>
                <a:srgbClr val="FFC000"/>
              </a:solidFill>
              <a:latin typeface="+mn-ea"/>
            </a:endParaRPr>
          </a:p>
          <a:p>
            <a:pPr>
              <a:defRPr/>
            </a:pPr>
            <a:r>
              <a:rPr lang="en-US" altLang="ko-KR" sz="9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Bottle</a:t>
            </a:r>
            <a:r>
              <a:rPr lang="ko-KR" altLang="en-US" sz="9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이 이동 </a:t>
            </a:r>
            <a:r>
              <a:rPr lang="ko-KR" altLang="en-US" sz="9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완료되었음을 보고한다</a:t>
            </a:r>
            <a:r>
              <a:rPr lang="en-US" altLang="ko-KR" sz="9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defRPr/>
            </a:pPr>
            <a:r>
              <a:rPr lang="en-US" altLang="ko-KR" sz="9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CMD: Transfer Comp Request</a:t>
            </a:r>
          </a:p>
          <a:p>
            <a:pPr>
              <a:defRPr/>
            </a:pPr>
            <a:endParaRPr lang="en-US" altLang="ko-KR" sz="900" b="1" dirty="0" smtClean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900" b="1" dirty="0" smtClean="0">
                <a:solidFill>
                  <a:srgbClr val="FFC000"/>
                </a:solidFill>
                <a:latin typeface="+mn-ea"/>
              </a:rPr>
              <a:t>Step 12.</a:t>
            </a:r>
            <a:endParaRPr lang="en-US" altLang="ko-KR" sz="900" b="1" dirty="0">
              <a:solidFill>
                <a:srgbClr val="FFC000"/>
              </a:solidFill>
              <a:latin typeface="+mn-ea"/>
            </a:endParaRPr>
          </a:p>
          <a:p>
            <a:pPr>
              <a:defRPr/>
            </a:pPr>
            <a:r>
              <a:rPr lang="ko-KR" altLang="en-US" sz="9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이동할 </a:t>
            </a:r>
            <a:r>
              <a:rPr lang="en-US" altLang="ko-KR" sz="9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Bottle</a:t>
            </a:r>
            <a:r>
              <a:rPr lang="ko-KR" altLang="en-US" sz="9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이 </a:t>
            </a:r>
            <a:r>
              <a:rPr lang="ko-KR" altLang="en-US" sz="9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남아있는 경우 </a:t>
            </a:r>
            <a:r>
              <a:rPr lang="en-US" altLang="ko-KR" sz="9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Step 5</a:t>
            </a:r>
            <a:r>
              <a:rPr lang="ko-KR" altLang="en-US" sz="9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로 넘어간다</a:t>
            </a:r>
            <a:r>
              <a:rPr lang="en-US" altLang="ko-KR" sz="9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. </a:t>
            </a:r>
            <a:r>
              <a:rPr lang="ko-KR" altLang="en-US" sz="9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없는 경우 </a:t>
            </a:r>
            <a:r>
              <a:rPr lang="en-US" altLang="ko-KR" sz="9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Bottle</a:t>
            </a:r>
            <a:r>
              <a:rPr lang="ko-KR" altLang="en-US" sz="9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9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반출 완료로 넘어간다</a:t>
            </a:r>
            <a:r>
              <a:rPr lang="en-US" altLang="ko-KR" sz="9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defRPr/>
            </a:pPr>
            <a:endParaRPr lang="en-US" altLang="ko-KR" sz="9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900" b="1" dirty="0">
                <a:solidFill>
                  <a:srgbClr val="FFC000"/>
                </a:solidFill>
                <a:latin typeface="+mn-ea"/>
              </a:rPr>
              <a:t>Step </a:t>
            </a:r>
            <a:r>
              <a:rPr lang="en-US" altLang="ko-KR" sz="900" b="1" dirty="0" smtClean="0">
                <a:solidFill>
                  <a:srgbClr val="FFC000"/>
                </a:solidFill>
                <a:latin typeface="+mn-ea"/>
              </a:rPr>
              <a:t>13.</a:t>
            </a:r>
            <a:endParaRPr lang="en-US" altLang="ko-KR" sz="900" b="1" dirty="0">
              <a:solidFill>
                <a:srgbClr val="FFC000"/>
              </a:solidFill>
              <a:latin typeface="+mn-ea"/>
            </a:endParaRPr>
          </a:p>
          <a:p>
            <a:pPr>
              <a:defRPr/>
            </a:pPr>
            <a:r>
              <a:rPr lang="en-US" altLang="ko-KR" sz="9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Bottle</a:t>
            </a:r>
            <a:r>
              <a:rPr lang="ko-KR" altLang="en-US" sz="9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 반입 완료 시나리오 진행 </a:t>
            </a:r>
            <a:endParaRPr lang="ko-KR" altLang="en-US" sz="10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1438512" y="2564904"/>
            <a:ext cx="4306576" cy="2109094"/>
            <a:chOff x="1975075" y="4301841"/>
            <a:chExt cx="3782165" cy="1622252"/>
          </a:xfrm>
        </p:grpSpPr>
        <p:pic>
          <p:nvPicPr>
            <p:cNvPr id="53" name="Picture 4" descr="C:\Users\UbiSam_Park\Desktop\Work\1.Project\4.삼익THK\2.무인화\2.문서\1.시나리오 작업폴더\스토커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5075" y="4301841"/>
              <a:ext cx="3782165" cy="16222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TextBox 271"/>
            <p:cNvSpPr txBox="1"/>
            <p:nvPr/>
          </p:nvSpPr>
          <p:spPr bwMode="auto">
            <a:xfrm>
              <a:off x="2756184" y="4413499"/>
              <a:ext cx="849968" cy="200055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700" b="1" dirty="0" smtClean="0">
                  <a:solidFill>
                    <a:srgbClr val="C00000"/>
                  </a:solidFill>
                  <a:latin typeface="+mn-ea"/>
                </a:rPr>
                <a:t>LEFT  TRAY</a:t>
              </a:r>
              <a:endParaRPr lang="ko-KR" altLang="en-US" sz="700" b="1" dirty="0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55" name="TextBox 271"/>
            <p:cNvSpPr txBox="1"/>
            <p:nvPr/>
          </p:nvSpPr>
          <p:spPr bwMode="auto">
            <a:xfrm>
              <a:off x="4275592" y="4413498"/>
              <a:ext cx="849968" cy="200055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700" b="1" dirty="0" smtClean="0">
                  <a:solidFill>
                    <a:srgbClr val="C00000"/>
                  </a:solidFill>
                  <a:latin typeface="+mn-ea"/>
                </a:rPr>
                <a:t>RIGHT TRAY</a:t>
              </a:r>
              <a:endParaRPr lang="ko-KR" altLang="en-US" sz="700" b="1" dirty="0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56" name="TextBox 271"/>
            <p:cNvSpPr txBox="1"/>
            <p:nvPr/>
          </p:nvSpPr>
          <p:spPr bwMode="auto">
            <a:xfrm>
              <a:off x="3441173" y="5711740"/>
              <a:ext cx="849968" cy="200055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700" b="1" dirty="0" smtClean="0">
                  <a:solidFill>
                    <a:srgbClr val="C00000"/>
                  </a:solidFill>
                  <a:latin typeface="+mn-ea"/>
                </a:rPr>
                <a:t>FRONT DOOR</a:t>
              </a:r>
              <a:endParaRPr lang="ko-KR" altLang="en-US" sz="700" b="1" dirty="0">
                <a:solidFill>
                  <a:srgbClr val="C00000"/>
                </a:solidFill>
                <a:latin typeface="+mn-ea"/>
              </a:endParaRPr>
            </a:p>
          </p:txBody>
        </p:sp>
      </p:grpSp>
      <p:sp>
        <p:nvSpPr>
          <p:cNvPr id="57" name="원통 56"/>
          <p:cNvSpPr/>
          <p:nvPr/>
        </p:nvSpPr>
        <p:spPr>
          <a:xfrm>
            <a:off x="2647849" y="3324626"/>
            <a:ext cx="327969" cy="507398"/>
          </a:xfrm>
          <a:prstGeom prst="can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시료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58" name="직선 화살표 연결선 57"/>
          <p:cNvCxnSpPr>
            <a:stCxn id="64" idx="0"/>
            <a:endCxn id="57" idx="3"/>
          </p:cNvCxnSpPr>
          <p:nvPr/>
        </p:nvCxnSpPr>
        <p:spPr>
          <a:xfrm flipH="1" flipV="1">
            <a:off x="2811834" y="3832024"/>
            <a:ext cx="852498" cy="135343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64" idx="0"/>
            <a:endCxn id="63" idx="3"/>
          </p:cNvCxnSpPr>
          <p:nvPr/>
        </p:nvCxnSpPr>
        <p:spPr>
          <a:xfrm flipV="1">
            <a:off x="3664332" y="3789334"/>
            <a:ext cx="886622" cy="139612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원통 62"/>
          <p:cNvSpPr/>
          <p:nvPr/>
        </p:nvSpPr>
        <p:spPr>
          <a:xfrm>
            <a:off x="4386969" y="3281936"/>
            <a:ext cx="327969" cy="507398"/>
          </a:xfrm>
          <a:prstGeom prst="can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시</a:t>
            </a:r>
            <a:r>
              <a:rPr lang="ko-KR" altLang="en-US" sz="1000" b="1" dirty="0">
                <a:solidFill>
                  <a:schemeClr val="bg1"/>
                </a:solidFill>
              </a:rPr>
              <a:t>료</a:t>
            </a:r>
          </a:p>
        </p:txBody>
      </p:sp>
      <p:pic>
        <p:nvPicPr>
          <p:cNvPr id="64" name="Picture 2" descr="C:\Users\UbiSam_Park\Desktop\Work\1.Project\4.삼익THK\2.무인화\2.문서\1.시나리오 작업폴더\로봇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481" y="5185457"/>
            <a:ext cx="2201701" cy="1380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꺾인 연결선 17"/>
          <p:cNvCxnSpPr/>
          <p:nvPr/>
        </p:nvCxnSpPr>
        <p:spPr>
          <a:xfrm>
            <a:off x="6753200" y="4293096"/>
            <a:ext cx="1391413" cy="792088"/>
          </a:xfrm>
          <a:prstGeom prst="bentConnector3">
            <a:avLst>
              <a:gd name="adj1" fmla="val 70153"/>
            </a:avLst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원통 90"/>
          <p:cNvSpPr/>
          <p:nvPr/>
        </p:nvSpPr>
        <p:spPr>
          <a:xfrm>
            <a:off x="3270796" y="5424428"/>
            <a:ext cx="187854" cy="360040"/>
          </a:xfrm>
          <a:prstGeom prst="can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시</a:t>
            </a:r>
            <a:r>
              <a:rPr lang="ko-KR" altLang="en-US" sz="1000" b="1" dirty="0">
                <a:solidFill>
                  <a:schemeClr val="bg1"/>
                </a:solidFill>
              </a:rPr>
              <a:t>료</a:t>
            </a:r>
          </a:p>
        </p:txBody>
      </p:sp>
      <p:sp>
        <p:nvSpPr>
          <p:cNvPr id="41" name="제목 9"/>
          <p:cNvSpPr txBox="1"/>
          <p:nvPr/>
        </p:nvSpPr>
        <p:spPr>
          <a:xfrm>
            <a:off x="272480" y="202630"/>
            <a:ext cx="9074150" cy="49006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  <a:sym typeface="+mn-ea"/>
              </a:rPr>
              <a:t>1</a:t>
            </a:r>
            <a:r>
              <a:rPr lang="en-US" altLang="ko-KR" sz="20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  <a:sym typeface="+mn-ea"/>
              </a:rPr>
              <a:t>. </a:t>
            </a: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운영 시나리오 </a:t>
            </a:r>
            <a:r>
              <a:rPr lang="en-US" altLang="ko-KR" sz="20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(</a:t>
            </a:r>
            <a:r>
              <a:rPr lang="ko-KR" altLang="en-US" sz="20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세부</a:t>
            </a:r>
            <a:r>
              <a:rPr lang="en-US" altLang="ko-KR" sz="20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)</a:t>
            </a:r>
            <a:endParaRPr lang="ko-KR" altLang="en-US" sz="20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 </a:t>
            </a:r>
            <a:endParaRPr kumimoji="0" lang="ko-KR" altLang="en-US" sz="2000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  <p:sp>
        <p:nvSpPr>
          <p:cNvPr id="42" name="제목 9"/>
          <p:cNvSpPr txBox="1"/>
          <p:nvPr/>
        </p:nvSpPr>
        <p:spPr>
          <a:xfrm>
            <a:off x="5961112" y="44624"/>
            <a:ext cx="3744416" cy="49006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1</a:t>
            </a:r>
            <a:r>
              <a:rPr lang="en-US" altLang="ko-KR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-4. </a:t>
            </a: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Normal Scenario</a:t>
            </a:r>
            <a:endParaRPr kumimoji="0" lang="ko-KR" altLang="en-US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  <p:sp>
        <p:nvSpPr>
          <p:cNvPr id="43" name="텍스트 개체 틀 67">
            <a:extLst>
              <a:ext uri="{FF2B5EF4-FFF2-40B4-BE49-F238E27FC236}">
                <a16:creationId xmlns="" xmlns:a16="http://schemas.microsoft.com/office/drawing/2014/main" id="{AB188FFF-EA55-496F-9509-ECB92FED87A5}"/>
              </a:ext>
            </a:extLst>
          </p:cNvPr>
          <p:cNvSpPr txBox="1">
            <a:spLocks/>
          </p:cNvSpPr>
          <p:nvPr/>
        </p:nvSpPr>
        <p:spPr bwMode="auto">
          <a:xfrm>
            <a:off x="428215" y="692696"/>
            <a:ext cx="87732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ts val="200"/>
              </a:spcBef>
            </a:pPr>
            <a:r>
              <a:rPr lang="en-US" altLang="ko-KR" sz="1200" b="1" dirty="0">
                <a:solidFill>
                  <a:srgbClr val="000000"/>
                </a:solidFill>
                <a:latin typeface="+mn-lt"/>
                <a:ea typeface="LG스마트체 Regular" pitchFamily="50" charset="-127"/>
              </a:rPr>
              <a:t>1</a:t>
            </a:r>
            <a:r>
              <a:rPr lang="en-US" altLang="ko-KR" sz="1200" b="1" dirty="0" smtClean="0">
                <a:solidFill>
                  <a:srgbClr val="000000"/>
                </a:solidFill>
                <a:latin typeface="+mn-lt"/>
                <a:ea typeface="LG스마트체 Regular" pitchFamily="50" charset="-127"/>
              </a:rPr>
              <a:t>.4.1 </a:t>
            </a:r>
            <a:r>
              <a:rPr lang="en-US" altLang="ko-KR" sz="1200" dirty="0">
                <a:latin typeface="+mn-ea"/>
                <a:ea typeface="+mn-ea"/>
              </a:rPr>
              <a:t>Normal </a:t>
            </a:r>
            <a:r>
              <a:rPr lang="en-US" altLang="ko-KR" sz="1200" dirty="0" smtClean="0">
                <a:latin typeface="+mn-ea"/>
                <a:ea typeface="+mn-ea"/>
              </a:rPr>
              <a:t>Scenario(</a:t>
            </a:r>
            <a:r>
              <a:rPr lang="en-US" altLang="ko-KR" sz="1200" dirty="0" smtClean="0">
                <a:latin typeface="+mn-ea"/>
              </a:rPr>
              <a:t>MOMA </a:t>
            </a:r>
            <a:r>
              <a:rPr lang="en-US" altLang="ko-KR" sz="1200" dirty="0">
                <a:latin typeface="+mn-ea"/>
              </a:rPr>
              <a:t>Robot </a:t>
            </a:r>
            <a:r>
              <a:rPr lang="en-US" altLang="ko-KR" sz="1200" dirty="0" smtClean="0">
                <a:latin typeface="+mn-ea"/>
                <a:ea typeface="+mn-ea"/>
              </a:rPr>
              <a:t>-&gt; Stocker) </a:t>
            </a:r>
            <a:r>
              <a:rPr lang="ko-KR" altLang="en-US" sz="1200" dirty="0" smtClean="0">
                <a:latin typeface="+mn-ea"/>
                <a:ea typeface="+mn-ea"/>
              </a:rPr>
              <a:t>도식</a:t>
            </a:r>
            <a:endParaRPr lang="en-US" altLang="ko-KR" sz="1200" b="1" dirty="0">
              <a:solidFill>
                <a:srgbClr val="000000"/>
              </a:solidFill>
              <a:latin typeface="+mn-lt"/>
              <a:ea typeface="LG스마트체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700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꺾인 연결선 16"/>
          <p:cNvCxnSpPr>
            <a:stCxn id="152" idx="3"/>
            <a:endCxn id="60" idx="0"/>
          </p:cNvCxnSpPr>
          <p:nvPr/>
        </p:nvCxnSpPr>
        <p:spPr>
          <a:xfrm>
            <a:off x="4966069" y="3176973"/>
            <a:ext cx="2358023" cy="1320961"/>
          </a:xfrm>
          <a:prstGeom prst="bentConnector2">
            <a:avLst/>
          </a:prstGeom>
          <a:ln w="19050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그룹 148"/>
          <p:cNvGrpSpPr/>
          <p:nvPr/>
        </p:nvGrpSpPr>
        <p:grpSpPr>
          <a:xfrm>
            <a:off x="4230117" y="2780929"/>
            <a:ext cx="735952" cy="792087"/>
            <a:chOff x="1689281" y="1193462"/>
            <a:chExt cx="735952" cy="792087"/>
          </a:xfrm>
        </p:grpSpPr>
        <p:grpSp>
          <p:nvGrpSpPr>
            <p:cNvPr id="150" name="Group 97"/>
            <p:cNvGrpSpPr/>
            <p:nvPr/>
          </p:nvGrpSpPr>
          <p:grpSpPr bwMode="auto">
            <a:xfrm>
              <a:off x="1847737" y="1518313"/>
              <a:ext cx="419041" cy="380231"/>
              <a:chOff x="2016" y="2053"/>
              <a:chExt cx="306" cy="226"/>
            </a:xfrm>
          </p:grpSpPr>
          <p:sp>
            <p:nvSpPr>
              <p:cNvPr id="153" name="Rectangle 98"/>
              <p:cNvSpPr>
                <a:spLocks noChangeArrowheads="1"/>
              </p:cNvSpPr>
              <p:nvPr/>
            </p:nvSpPr>
            <p:spPr bwMode="auto">
              <a:xfrm>
                <a:off x="2279" y="2156"/>
                <a:ext cx="40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200" b="1" dirty="0">
                    <a:solidFill>
                      <a:srgbClr val="000000"/>
                    </a:solidFill>
                    <a:latin typeface="+mn-ea"/>
                    <a:ea typeface="+mn-ea"/>
                  </a:rPr>
                  <a:t> </a:t>
                </a:r>
                <a:endParaRPr lang="en-US" altLang="ko-KR" sz="1200" b="1" dirty="0">
                  <a:latin typeface="+mn-ea"/>
                  <a:ea typeface="+mn-ea"/>
                </a:endParaRPr>
              </a:p>
            </p:txBody>
          </p:sp>
          <p:grpSp>
            <p:nvGrpSpPr>
              <p:cNvPr id="154" name="Group 99"/>
              <p:cNvGrpSpPr/>
              <p:nvPr/>
            </p:nvGrpSpPr>
            <p:grpSpPr bwMode="auto">
              <a:xfrm>
                <a:off x="2027" y="2194"/>
                <a:ext cx="282" cy="73"/>
                <a:chOff x="2921" y="2654"/>
                <a:chExt cx="244" cy="85"/>
              </a:xfrm>
            </p:grpSpPr>
            <p:sp>
              <p:nvSpPr>
                <p:cNvPr id="167" name="Rectangle 100"/>
                <p:cNvSpPr>
                  <a:spLocks noChangeArrowheads="1"/>
                </p:cNvSpPr>
                <p:nvPr/>
              </p:nvSpPr>
              <p:spPr bwMode="auto">
                <a:xfrm>
                  <a:off x="2921" y="2654"/>
                  <a:ext cx="244" cy="85"/>
                </a:xfrm>
                <a:prstGeom prst="rect">
                  <a:avLst/>
                </a:prstGeom>
                <a:solidFill>
                  <a:srgbClr val="FFFFFF"/>
                </a:solidFill>
                <a:ln w="1588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168" name="Rectangle 101"/>
                <p:cNvSpPr>
                  <a:spLocks noChangeArrowheads="1"/>
                </p:cNvSpPr>
                <p:nvPr/>
              </p:nvSpPr>
              <p:spPr bwMode="auto">
                <a:xfrm>
                  <a:off x="3055" y="2668"/>
                  <a:ext cx="86" cy="40"/>
                </a:xfrm>
                <a:prstGeom prst="rect">
                  <a:avLst/>
                </a:prstGeom>
                <a:solidFill>
                  <a:srgbClr val="808080"/>
                </a:solidFill>
                <a:ln w="1588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155" name="Group 102"/>
              <p:cNvGrpSpPr/>
              <p:nvPr/>
            </p:nvGrpSpPr>
            <p:grpSpPr bwMode="auto">
              <a:xfrm>
                <a:off x="2016" y="2233"/>
                <a:ext cx="306" cy="46"/>
                <a:chOff x="2911" y="2700"/>
                <a:chExt cx="265" cy="53"/>
              </a:xfrm>
            </p:grpSpPr>
            <p:sp>
              <p:nvSpPr>
                <p:cNvPr id="164" name="Freeform 103"/>
                <p:cNvSpPr/>
                <p:nvPr/>
              </p:nvSpPr>
              <p:spPr bwMode="auto">
                <a:xfrm>
                  <a:off x="2911" y="2700"/>
                  <a:ext cx="265" cy="53"/>
                </a:xfrm>
                <a:custGeom>
                  <a:avLst/>
                  <a:gdLst>
                    <a:gd name="T0" fmla="*/ 0 w 2381"/>
                    <a:gd name="T1" fmla="*/ 0 h 424"/>
                    <a:gd name="T2" fmla="*/ 0 w 2381"/>
                    <a:gd name="T3" fmla="*/ 0 h 424"/>
                    <a:gd name="T4" fmla="*/ 0 w 2381"/>
                    <a:gd name="T5" fmla="*/ 0 h 424"/>
                    <a:gd name="T6" fmla="*/ 0 w 2381"/>
                    <a:gd name="T7" fmla="*/ 0 h 424"/>
                    <a:gd name="T8" fmla="*/ 0 w 2381"/>
                    <a:gd name="T9" fmla="*/ 0 h 424"/>
                    <a:gd name="T10" fmla="*/ 0 w 2381"/>
                    <a:gd name="T11" fmla="*/ 0 h 424"/>
                    <a:gd name="T12" fmla="*/ 0 w 2381"/>
                    <a:gd name="T13" fmla="*/ 0 h 424"/>
                    <a:gd name="T14" fmla="*/ 0 w 2381"/>
                    <a:gd name="T15" fmla="*/ 0 h 424"/>
                    <a:gd name="T16" fmla="*/ 0 w 2381"/>
                    <a:gd name="T17" fmla="*/ 0 h 424"/>
                    <a:gd name="T18" fmla="*/ 0 w 2381"/>
                    <a:gd name="T19" fmla="*/ 0 h 424"/>
                    <a:gd name="T20" fmla="*/ 0 w 2381"/>
                    <a:gd name="T21" fmla="*/ 0 h 42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381"/>
                    <a:gd name="T34" fmla="*/ 0 h 424"/>
                    <a:gd name="T35" fmla="*/ 2381 w 2381"/>
                    <a:gd name="T36" fmla="*/ 424 h 424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381" h="424">
                      <a:moveTo>
                        <a:pt x="297" y="0"/>
                      </a:moveTo>
                      <a:lnTo>
                        <a:pt x="2091" y="0"/>
                      </a:lnTo>
                      <a:lnTo>
                        <a:pt x="2375" y="383"/>
                      </a:lnTo>
                      <a:lnTo>
                        <a:pt x="2381" y="400"/>
                      </a:lnTo>
                      <a:lnTo>
                        <a:pt x="2370" y="417"/>
                      </a:lnTo>
                      <a:lnTo>
                        <a:pt x="2352" y="424"/>
                      </a:lnTo>
                      <a:lnTo>
                        <a:pt x="34" y="424"/>
                      </a:lnTo>
                      <a:lnTo>
                        <a:pt x="13" y="413"/>
                      </a:lnTo>
                      <a:lnTo>
                        <a:pt x="0" y="396"/>
                      </a:lnTo>
                      <a:lnTo>
                        <a:pt x="5" y="374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8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165" name="Freeform 104"/>
                <p:cNvSpPr/>
                <p:nvPr/>
              </p:nvSpPr>
              <p:spPr bwMode="auto">
                <a:xfrm>
                  <a:off x="2926" y="2712"/>
                  <a:ext cx="175" cy="33"/>
                </a:xfrm>
                <a:custGeom>
                  <a:avLst/>
                  <a:gdLst>
                    <a:gd name="T0" fmla="*/ 0 w 1581"/>
                    <a:gd name="T1" fmla="*/ 0 h 270"/>
                    <a:gd name="T2" fmla="*/ 0 w 1581"/>
                    <a:gd name="T3" fmla="*/ 0 h 270"/>
                    <a:gd name="T4" fmla="*/ 0 w 1581"/>
                    <a:gd name="T5" fmla="*/ 0 h 270"/>
                    <a:gd name="T6" fmla="*/ 0 w 1581"/>
                    <a:gd name="T7" fmla="*/ 0 h 270"/>
                    <a:gd name="T8" fmla="*/ 0 w 1581"/>
                    <a:gd name="T9" fmla="*/ 0 h 2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1"/>
                    <a:gd name="T16" fmla="*/ 0 h 270"/>
                    <a:gd name="T17" fmla="*/ 1581 w 1581"/>
                    <a:gd name="T18" fmla="*/ 270 h 2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1" h="270">
                      <a:moveTo>
                        <a:pt x="213" y="0"/>
                      </a:moveTo>
                      <a:lnTo>
                        <a:pt x="1508" y="0"/>
                      </a:lnTo>
                      <a:lnTo>
                        <a:pt x="1581" y="270"/>
                      </a:lnTo>
                      <a:lnTo>
                        <a:pt x="0" y="270"/>
                      </a:lnTo>
                      <a:lnTo>
                        <a:pt x="21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8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166" name="Freeform 105"/>
                <p:cNvSpPr/>
                <p:nvPr/>
              </p:nvSpPr>
              <p:spPr bwMode="auto">
                <a:xfrm>
                  <a:off x="3107" y="2712"/>
                  <a:ext cx="53" cy="33"/>
                </a:xfrm>
                <a:custGeom>
                  <a:avLst/>
                  <a:gdLst>
                    <a:gd name="T0" fmla="*/ 0 w 479"/>
                    <a:gd name="T1" fmla="*/ 0 h 270"/>
                    <a:gd name="T2" fmla="*/ 0 w 479"/>
                    <a:gd name="T3" fmla="*/ 0 h 270"/>
                    <a:gd name="T4" fmla="*/ 0 w 479"/>
                    <a:gd name="T5" fmla="*/ 0 h 270"/>
                    <a:gd name="T6" fmla="*/ 0 w 479"/>
                    <a:gd name="T7" fmla="*/ 0 h 270"/>
                    <a:gd name="T8" fmla="*/ 0 w 479"/>
                    <a:gd name="T9" fmla="*/ 0 h 2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79"/>
                    <a:gd name="T16" fmla="*/ 0 h 270"/>
                    <a:gd name="T17" fmla="*/ 479 w 479"/>
                    <a:gd name="T18" fmla="*/ 270 h 2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79" h="270">
                      <a:moveTo>
                        <a:pt x="0" y="0"/>
                      </a:moveTo>
                      <a:lnTo>
                        <a:pt x="282" y="0"/>
                      </a:lnTo>
                      <a:lnTo>
                        <a:pt x="479" y="270"/>
                      </a:lnTo>
                      <a:lnTo>
                        <a:pt x="89" y="27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8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156" name="Group 106"/>
              <p:cNvGrpSpPr/>
              <p:nvPr/>
            </p:nvGrpSpPr>
            <p:grpSpPr bwMode="auto">
              <a:xfrm>
                <a:off x="2065" y="2053"/>
                <a:ext cx="206" cy="140"/>
                <a:chOff x="2954" y="2489"/>
                <a:chExt cx="178" cy="164"/>
              </a:xfrm>
            </p:grpSpPr>
            <p:sp>
              <p:nvSpPr>
                <p:cNvPr id="157" name="Rectangle 107"/>
                <p:cNvSpPr>
                  <a:spLocks noChangeArrowheads="1"/>
                </p:cNvSpPr>
                <p:nvPr/>
              </p:nvSpPr>
              <p:spPr bwMode="auto">
                <a:xfrm>
                  <a:off x="2954" y="2489"/>
                  <a:ext cx="178" cy="164"/>
                </a:xfrm>
                <a:prstGeom prst="rect">
                  <a:avLst/>
                </a:prstGeom>
                <a:solidFill>
                  <a:srgbClr val="FFFFFF"/>
                </a:solidFill>
                <a:ln w="1588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158" name="Rectangle 108"/>
                <p:cNvSpPr>
                  <a:spLocks noChangeArrowheads="1"/>
                </p:cNvSpPr>
                <p:nvPr/>
              </p:nvSpPr>
              <p:spPr bwMode="auto">
                <a:xfrm>
                  <a:off x="2966" y="2502"/>
                  <a:ext cx="155" cy="140"/>
                </a:xfrm>
                <a:prstGeom prst="rect">
                  <a:avLst/>
                </a:prstGeom>
                <a:solidFill>
                  <a:srgbClr val="1050FF"/>
                </a:solidFill>
                <a:ln w="1588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159" name="Rectangle 109"/>
                <p:cNvSpPr>
                  <a:spLocks noChangeArrowheads="1"/>
                </p:cNvSpPr>
                <p:nvPr/>
              </p:nvSpPr>
              <p:spPr bwMode="auto">
                <a:xfrm>
                  <a:off x="3097" y="2502"/>
                  <a:ext cx="23" cy="140"/>
                </a:xfrm>
                <a:prstGeom prst="rect">
                  <a:avLst/>
                </a:prstGeom>
                <a:solidFill>
                  <a:srgbClr val="FFFFFF"/>
                </a:solidFill>
                <a:ln w="1588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160" name="Rectangle 110"/>
                <p:cNvSpPr>
                  <a:spLocks noChangeArrowheads="1"/>
                </p:cNvSpPr>
                <p:nvPr/>
              </p:nvSpPr>
              <p:spPr bwMode="auto">
                <a:xfrm>
                  <a:off x="3102" y="2509"/>
                  <a:ext cx="12" cy="12"/>
                </a:xfrm>
                <a:prstGeom prst="rect">
                  <a:avLst/>
                </a:prstGeom>
                <a:solidFill>
                  <a:srgbClr val="FFFFFF"/>
                </a:solidFill>
                <a:ln w="1588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161" name="Oval 111"/>
                <p:cNvSpPr>
                  <a:spLocks noChangeArrowheads="1"/>
                </p:cNvSpPr>
                <p:nvPr/>
              </p:nvSpPr>
              <p:spPr bwMode="auto">
                <a:xfrm>
                  <a:off x="3109" y="2569"/>
                  <a:ext cx="10" cy="11"/>
                </a:xfrm>
                <a:prstGeom prst="ellipse">
                  <a:avLst/>
                </a:prstGeom>
                <a:solidFill>
                  <a:srgbClr val="FFFFFF"/>
                </a:solidFill>
                <a:ln w="1588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162" name="Oval 112"/>
                <p:cNvSpPr>
                  <a:spLocks noChangeArrowheads="1"/>
                </p:cNvSpPr>
                <p:nvPr/>
              </p:nvSpPr>
              <p:spPr bwMode="auto">
                <a:xfrm>
                  <a:off x="3103" y="2594"/>
                  <a:ext cx="10" cy="11"/>
                </a:xfrm>
                <a:prstGeom prst="ellipse">
                  <a:avLst/>
                </a:prstGeom>
                <a:solidFill>
                  <a:srgbClr val="FFFFFF"/>
                </a:solidFill>
                <a:ln w="1588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163" name="Oval 113"/>
                <p:cNvSpPr>
                  <a:spLocks noChangeArrowheads="1"/>
                </p:cNvSpPr>
                <p:nvPr/>
              </p:nvSpPr>
              <p:spPr bwMode="auto">
                <a:xfrm>
                  <a:off x="3103" y="2618"/>
                  <a:ext cx="10" cy="11"/>
                </a:xfrm>
                <a:prstGeom prst="ellipse">
                  <a:avLst/>
                </a:prstGeom>
                <a:solidFill>
                  <a:srgbClr val="FFFFFF"/>
                </a:solidFill>
                <a:ln w="1588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</p:grpSp>
        </p:grpSp>
        <p:sp>
          <p:nvSpPr>
            <p:cNvPr id="151" name="TextBox 271"/>
            <p:cNvSpPr txBox="1"/>
            <p:nvPr/>
          </p:nvSpPr>
          <p:spPr bwMode="auto">
            <a:xfrm>
              <a:off x="1690395" y="1196776"/>
              <a:ext cx="733724" cy="24622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000" b="1" dirty="0" smtClean="0">
                  <a:latin typeface="+mn-ea"/>
                </a:rPr>
                <a:t>LIMS</a:t>
              </a:r>
              <a:endParaRPr lang="ko-KR" altLang="en-US" sz="1000" b="1" dirty="0">
                <a:latin typeface="+mn-ea"/>
                <a:ea typeface="+mn-ea"/>
              </a:endParaRPr>
            </a:p>
          </p:txBody>
        </p:sp>
        <p:sp>
          <p:nvSpPr>
            <p:cNvPr id="152" name="직사각형 151"/>
            <p:cNvSpPr>
              <a:spLocks noChangeArrowheads="1"/>
            </p:cNvSpPr>
            <p:nvPr/>
          </p:nvSpPr>
          <p:spPr bwMode="auto">
            <a:xfrm>
              <a:off x="1689281" y="1193462"/>
              <a:ext cx="735952" cy="792087"/>
            </a:xfrm>
            <a:prstGeom prst="rect">
              <a:avLst/>
            </a:prstGeom>
            <a:noFill/>
            <a:ln w="12700">
              <a:solidFill>
                <a:srgbClr val="0070C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>
                <a:latin typeface="+mn-ea"/>
                <a:ea typeface="+mn-ea"/>
              </a:endParaRPr>
            </a:p>
          </p:txBody>
        </p:sp>
      </p:grpSp>
      <p:sp>
        <p:nvSpPr>
          <p:cNvPr id="169" name="TextBox 271"/>
          <p:cNvSpPr txBox="1"/>
          <p:nvPr/>
        </p:nvSpPr>
        <p:spPr bwMode="auto">
          <a:xfrm>
            <a:off x="8193360" y="4176820"/>
            <a:ext cx="1488907" cy="17281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000" b="1" dirty="0">
                <a:solidFill>
                  <a:srgbClr val="FFC000"/>
                </a:solidFill>
                <a:latin typeface="+mn-ea"/>
              </a:rPr>
              <a:t>STEP 6.</a:t>
            </a:r>
          </a:p>
          <a:p>
            <a:pPr>
              <a:defRPr/>
            </a:pP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반출</a:t>
            </a: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,</a:t>
            </a: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입 </a:t>
            </a:r>
            <a:r>
              <a:rPr lang="en-US" altLang="ko-KR" sz="10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Job</a:t>
            </a:r>
            <a:r>
              <a:rPr lang="ko-KR" altLang="en-US" sz="10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이 완료되었음을 보고한다</a:t>
            </a: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.</a:t>
            </a:r>
            <a:endParaRPr lang="en-US" altLang="ko-KR" sz="10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CMD: Job Comp </a:t>
            </a: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Send</a:t>
            </a:r>
          </a:p>
          <a:p>
            <a:pPr>
              <a:defRPr/>
            </a:pPr>
            <a:endParaRPr lang="en-US" altLang="ko-KR" sz="10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>
                <a:solidFill>
                  <a:srgbClr val="FFC000"/>
                </a:solidFill>
                <a:latin typeface="+mn-ea"/>
              </a:rPr>
              <a:t>STEP </a:t>
            </a:r>
            <a:r>
              <a:rPr lang="en-US" altLang="ko-KR" sz="1000" b="1" dirty="0" smtClean="0">
                <a:solidFill>
                  <a:srgbClr val="FFC000"/>
                </a:solidFill>
                <a:latin typeface="+mn-ea"/>
              </a:rPr>
              <a:t>7.</a:t>
            </a:r>
            <a:endParaRPr lang="en-US" altLang="ko-KR" sz="1000" b="1" dirty="0">
              <a:solidFill>
                <a:srgbClr val="FFC000"/>
              </a:solidFill>
              <a:latin typeface="+mn-ea"/>
            </a:endParaRPr>
          </a:p>
          <a:p>
            <a:pPr>
              <a:defRPr/>
            </a:pPr>
            <a:r>
              <a:rPr lang="ko-KR" altLang="en-US" sz="10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반출 </a:t>
            </a:r>
            <a:r>
              <a:rPr lang="en-US" altLang="ko-KR" sz="10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Job</a:t>
            </a:r>
            <a:r>
              <a:rPr lang="ko-KR" altLang="en-US" sz="10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 완료에 대한 응답</a:t>
            </a:r>
            <a:endParaRPr lang="en-US" altLang="ko-KR" sz="10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CMD: Job Comp </a:t>
            </a: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Request</a:t>
            </a:r>
            <a:endParaRPr lang="en-US" altLang="ko-KR" sz="10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21" name="꺾인 연결선 20"/>
          <p:cNvCxnSpPr>
            <a:stCxn id="152" idx="1"/>
          </p:cNvCxnSpPr>
          <p:nvPr/>
        </p:nvCxnSpPr>
        <p:spPr>
          <a:xfrm rot="10800000" flipV="1">
            <a:off x="3817961" y="3176972"/>
            <a:ext cx="412157" cy="468051"/>
          </a:xfrm>
          <a:prstGeom prst="bentConnector2">
            <a:avLst/>
          </a:prstGeom>
          <a:ln w="19050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271"/>
          <p:cNvSpPr txBox="1"/>
          <p:nvPr/>
        </p:nvSpPr>
        <p:spPr bwMode="auto">
          <a:xfrm>
            <a:off x="1568624" y="1290456"/>
            <a:ext cx="1488907" cy="21482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000" b="1" dirty="0" smtClean="0">
                <a:solidFill>
                  <a:srgbClr val="FFC000"/>
                </a:solidFill>
                <a:latin typeface="+mn-ea"/>
              </a:rPr>
              <a:t>STEP 1.</a:t>
            </a:r>
          </a:p>
          <a:p>
            <a:pPr>
              <a:defRPr/>
            </a:pP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Bottle</a:t>
            </a: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 반송이 완료되었음을 보고한다</a:t>
            </a: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defRPr/>
            </a:pPr>
            <a:endParaRPr lang="en-US" altLang="ko-KR" sz="1000" b="1" dirty="0" smtClean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CMD: Transfer Comp Send</a:t>
            </a:r>
          </a:p>
          <a:p>
            <a:pPr>
              <a:defRPr/>
            </a:pPr>
            <a:endParaRPr lang="en-US" altLang="ko-KR" sz="10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>
                <a:solidFill>
                  <a:srgbClr val="FFC000"/>
                </a:solidFill>
                <a:latin typeface="+mn-ea"/>
              </a:rPr>
              <a:t>STEP </a:t>
            </a:r>
            <a:r>
              <a:rPr lang="en-US" altLang="ko-KR" sz="1000" b="1" dirty="0" smtClean="0">
                <a:solidFill>
                  <a:srgbClr val="FFC000"/>
                </a:solidFill>
                <a:latin typeface="+mn-ea"/>
              </a:rPr>
              <a:t>2.</a:t>
            </a:r>
            <a:endParaRPr lang="en-US" altLang="ko-KR" sz="1000" b="1" dirty="0">
              <a:solidFill>
                <a:srgbClr val="FFC000"/>
              </a:solidFill>
              <a:latin typeface="+mn-ea"/>
            </a:endParaRPr>
          </a:p>
          <a:p>
            <a:pPr>
              <a:defRPr/>
            </a:pP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반송 완료에 대한 응답</a:t>
            </a:r>
            <a:endParaRPr lang="en-US" altLang="ko-KR" sz="1000" b="1" dirty="0" smtClean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endParaRPr lang="en-US" altLang="ko-KR" sz="10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CMD: Transfer Comp </a:t>
            </a: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Request</a:t>
            </a:r>
            <a:endParaRPr lang="en-US" altLang="ko-KR" sz="10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74" name="TextBox 271"/>
          <p:cNvSpPr txBox="1"/>
          <p:nvPr/>
        </p:nvSpPr>
        <p:spPr bwMode="auto">
          <a:xfrm>
            <a:off x="704528" y="3963252"/>
            <a:ext cx="1416899" cy="208823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Stocker</a:t>
            </a: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 시나리오</a:t>
            </a:r>
            <a:endParaRPr lang="en-US" altLang="ko-KR" sz="1000" b="1" dirty="0" smtClean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 smtClean="0">
                <a:solidFill>
                  <a:srgbClr val="FFC000"/>
                </a:solidFill>
                <a:latin typeface="+mn-ea"/>
              </a:rPr>
              <a:t>Step 3.</a:t>
            </a:r>
          </a:p>
          <a:p>
            <a:pPr>
              <a:defRPr/>
            </a:pP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Port Door</a:t>
            </a: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를 </a:t>
            </a: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Close</a:t>
            </a:r>
            <a:r>
              <a:rPr lang="ko-KR" altLang="en-US" sz="10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하</a:t>
            </a: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고 완료를 보고한다</a:t>
            </a: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defRPr/>
            </a:pPr>
            <a:endParaRPr lang="en-US" altLang="ko-KR" sz="10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CMD: Unload Or Load Comp Request</a:t>
            </a:r>
            <a:endParaRPr lang="en-US" altLang="ko-KR" sz="10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9" name="TextBox 271"/>
          <p:cNvSpPr txBox="1"/>
          <p:nvPr/>
        </p:nvSpPr>
        <p:spPr bwMode="auto">
          <a:xfrm>
            <a:off x="56456" y="1627655"/>
            <a:ext cx="1488907" cy="18013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000" b="1" dirty="0" smtClean="0">
                <a:solidFill>
                  <a:srgbClr val="FFC000"/>
                </a:solidFill>
                <a:latin typeface="+mn-ea"/>
              </a:rPr>
              <a:t>STEP 4.</a:t>
            </a:r>
          </a:p>
          <a:p>
            <a:pPr>
              <a:defRPr/>
            </a:pP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반출</a:t>
            </a: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,</a:t>
            </a: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입 </a:t>
            </a: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Job</a:t>
            </a: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이 완료되었음을 보고한다</a:t>
            </a: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defRPr/>
            </a:pP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CMD: Job Comp Send</a:t>
            </a:r>
          </a:p>
          <a:p>
            <a:pPr>
              <a:defRPr/>
            </a:pPr>
            <a:endParaRPr lang="en-US" altLang="ko-KR" sz="10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>
                <a:solidFill>
                  <a:srgbClr val="FFC000"/>
                </a:solidFill>
                <a:latin typeface="+mn-ea"/>
              </a:rPr>
              <a:t>STEP 5</a:t>
            </a:r>
            <a:r>
              <a:rPr lang="en-US" altLang="ko-KR" sz="1000" b="1" dirty="0" smtClean="0">
                <a:solidFill>
                  <a:srgbClr val="FFC000"/>
                </a:solidFill>
                <a:latin typeface="+mn-ea"/>
              </a:rPr>
              <a:t>.</a:t>
            </a:r>
            <a:endParaRPr lang="en-US" altLang="ko-KR" sz="1000" b="1" dirty="0">
              <a:solidFill>
                <a:srgbClr val="FFC000"/>
              </a:solidFill>
              <a:latin typeface="+mn-ea"/>
            </a:endParaRPr>
          </a:p>
          <a:p>
            <a:pPr>
              <a:defRPr/>
            </a:pP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반출</a:t>
            </a: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입 </a:t>
            </a: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Job</a:t>
            </a: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 완료에 대한 응답</a:t>
            </a:r>
            <a:endParaRPr lang="en-US" altLang="ko-KR" sz="10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CMD: </a:t>
            </a: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Job Comp Request</a:t>
            </a:r>
            <a:endParaRPr lang="en-US" altLang="ko-KR" sz="10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4217048" y="1342419"/>
            <a:ext cx="735952" cy="792087"/>
            <a:chOff x="2790059" y="1052736"/>
            <a:chExt cx="735952" cy="792087"/>
          </a:xfrm>
        </p:grpSpPr>
        <p:pic>
          <p:nvPicPr>
            <p:cNvPr id="52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9212" y="1292804"/>
              <a:ext cx="357646" cy="529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" name="TextBox 271"/>
            <p:cNvSpPr txBox="1"/>
            <p:nvPr/>
          </p:nvSpPr>
          <p:spPr bwMode="auto">
            <a:xfrm>
              <a:off x="2791173" y="1052736"/>
              <a:ext cx="733724" cy="216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000" b="1" dirty="0">
                  <a:latin typeface="+mn-ea"/>
                  <a:ea typeface="+mn-ea"/>
                </a:rPr>
                <a:t>AIMS</a:t>
              </a:r>
              <a:endParaRPr lang="ko-KR" altLang="en-US" sz="1000" b="1" dirty="0">
                <a:latin typeface="+mn-ea"/>
                <a:ea typeface="+mn-ea"/>
              </a:endParaRPr>
            </a:p>
          </p:txBody>
        </p:sp>
        <p:sp>
          <p:nvSpPr>
            <p:cNvPr id="54" name="직사각형 53"/>
            <p:cNvSpPr>
              <a:spLocks noChangeArrowheads="1"/>
            </p:cNvSpPr>
            <p:nvPr/>
          </p:nvSpPr>
          <p:spPr bwMode="auto">
            <a:xfrm>
              <a:off x="2790059" y="1052736"/>
              <a:ext cx="735952" cy="792087"/>
            </a:xfrm>
            <a:prstGeom prst="rect">
              <a:avLst/>
            </a:prstGeom>
            <a:noFill/>
            <a:ln w="12700">
              <a:solidFill>
                <a:srgbClr val="0070C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>
                <a:latin typeface="+mn-ea"/>
                <a:ea typeface="+mn-ea"/>
              </a:endParaRPr>
            </a:p>
          </p:txBody>
        </p:sp>
      </p:grpSp>
      <p:cxnSp>
        <p:nvCxnSpPr>
          <p:cNvPr id="55" name="꺾인 연결선 54"/>
          <p:cNvCxnSpPr>
            <a:stCxn id="152" idx="0"/>
            <a:endCxn id="54" idx="3"/>
          </p:cNvCxnSpPr>
          <p:nvPr/>
        </p:nvCxnSpPr>
        <p:spPr>
          <a:xfrm rot="5400000" flipH="1" flipV="1">
            <a:off x="4254313" y="2082243"/>
            <a:ext cx="1042466" cy="354907"/>
          </a:xfrm>
          <a:prstGeom prst="bentConnector4">
            <a:avLst>
              <a:gd name="adj1" fmla="val 31004"/>
              <a:gd name="adj2" fmla="val 164411"/>
            </a:avLst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 8"/>
          <p:cNvCxnSpPr>
            <a:stCxn id="172" idx="2"/>
          </p:cNvCxnSpPr>
          <p:nvPr/>
        </p:nvCxnSpPr>
        <p:spPr>
          <a:xfrm rot="16200000" flipH="1">
            <a:off x="2962342" y="2789405"/>
            <a:ext cx="206355" cy="150488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49" idx="2"/>
          </p:cNvCxnSpPr>
          <p:nvPr/>
        </p:nvCxnSpPr>
        <p:spPr>
          <a:xfrm rot="16200000" flipH="1">
            <a:off x="2201423" y="2028487"/>
            <a:ext cx="216024" cy="30170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54" idx="3"/>
            <a:endCxn id="61" idx="1"/>
          </p:cNvCxnSpPr>
          <p:nvPr/>
        </p:nvCxnSpPr>
        <p:spPr>
          <a:xfrm>
            <a:off x="4953000" y="1738463"/>
            <a:ext cx="2304256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그룹 50"/>
          <p:cNvGrpSpPr/>
          <p:nvPr/>
        </p:nvGrpSpPr>
        <p:grpSpPr>
          <a:xfrm>
            <a:off x="2216696" y="3741858"/>
            <a:ext cx="4248472" cy="2207421"/>
            <a:chOff x="1975075" y="4301841"/>
            <a:chExt cx="3782165" cy="1622252"/>
          </a:xfrm>
        </p:grpSpPr>
        <p:pic>
          <p:nvPicPr>
            <p:cNvPr id="56" name="Picture 4" descr="C:\Users\UbiSam_Park\Desktop\Work\1.Project\4.삼익THK\2.무인화\2.문서\1.시나리오 작업폴더\스토커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5075" y="4301841"/>
              <a:ext cx="3782165" cy="16222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TextBox 271"/>
            <p:cNvSpPr txBox="1"/>
            <p:nvPr/>
          </p:nvSpPr>
          <p:spPr bwMode="auto">
            <a:xfrm>
              <a:off x="2756184" y="4413499"/>
              <a:ext cx="849968" cy="200055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700" b="1" dirty="0" smtClean="0">
                  <a:solidFill>
                    <a:srgbClr val="C00000"/>
                  </a:solidFill>
                  <a:latin typeface="+mn-ea"/>
                </a:rPr>
                <a:t>LEFT  TRAY</a:t>
              </a:r>
              <a:endParaRPr lang="ko-KR" altLang="en-US" sz="700" b="1" dirty="0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58" name="TextBox 271"/>
            <p:cNvSpPr txBox="1"/>
            <p:nvPr/>
          </p:nvSpPr>
          <p:spPr bwMode="auto">
            <a:xfrm>
              <a:off x="4275592" y="4413498"/>
              <a:ext cx="849968" cy="200055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700" b="1" dirty="0" smtClean="0">
                  <a:solidFill>
                    <a:srgbClr val="C00000"/>
                  </a:solidFill>
                  <a:latin typeface="+mn-ea"/>
                </a:rPr>
                <a:t>RIGHT TRAY</a:t>
              </a:r>
              <a:endParaRPr lang="ko-KR" altLang="en-US" sz="700" b="1" dirty="0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59" name="TextBox 271"/>
            <p:cNvSpPr txBox="1"/>
            <p:nvPr/>
          </p:nvSpPr>
          <p:spPr bwMode="auto">
            <a:xfrm>
              <a:off x="3441173" y="5711740"/>
              <a:ext cx="849968" cy="200055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700" b="1" dirty="0" smtClean="0">
                  <a:solidFill>
                    <a:srgbClr val="C00000"/>
                  </a:solidFill>
                  <a:latin typeface="+mn-ea"/>
                </a:rPr>
                <a:t>FRONT DOOR</a:t>
              </a:r>
              <a:endParaRPr lang="ko-KR" altLang="en-US" sz="700" b="1" dirty="0">
                <a:solidFill>
                  <a:srgbClr val="C00000"/>
                </a:solidFill>
                <a:latin typeface="+mn-ea"/>
              </a:endParaRPr>
            </a:p>
          </p:txBody>
        </p:sp>
      </p:grpSp>
      <p:pic>
        <p:nvPicPr>
          <p:cNvPr id="60" name="Picture 2" descr="C:\Users\UbiSam_Park\Desktop\Work\1.Project\4.삼익THK\2.무인화\2.문서\1.시나리오 작업폴더\로봇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000" y="4497934"/>
            <a:ext cx="1656184" cy="124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271"/>
          <p:cNvSpPr txBox="1"/>
          <p:nvPr/>
        </p:nvSpPr>
        <p:spPr bwMode="auto">
          <a:xfrm>
            <a:off x="7257256" y="874366"/>
            <a:ext cx="1488907" cy="17281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000" b="1" dirty="0">
                <a:solidFill>
                  <a:srgbClr val="FFC000"/>
                </a:solidFill>
                <a:latin typeface="+mn-ea"/>
              </a:rPr>
              <a:t>STEP </a:t>
            </a:r>
            <a:r>
              <a:rPr lang="en-US" altLang="ko-KR" sz="1000" b="1" dirty="0" smtClean="0">
                <a:solidFill>
                  <a:srgbClr val="FFC000"/>
                </a:solidFill>
                <a:latin typeface="+mn-ea"/>
              </a:rPr>
              <a:t>8.</a:t>
            </a:r>
            <a:endParaRPr lang="en-US" altLang="ko-KR" sz="1000" b="1" dirty="0">
              <a:solidFill>
                <a:srgbClr val="FFC000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Job</a:t>
            </a: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정보</a:t>
            </a: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상태 </a:t>
            </a: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DB</a:t>
            </a: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를 저장 </a:t>
            </a: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AIMS</a:t>
            </a: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에 완료보고를 한다</a:t>
            </a: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defRPr/>
            </a:pP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CMD: Job</a:t>
            </a: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Comp Send</a:t>
            </a:r>
          </a:p>
          <a:p>
            <a:pPr>
              <a:defRPr/>
            </a:pPr>
            <a:endParaRPr lang="en-US" altLang="ko-KR" sz="10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>
                <a:solidFill>
                  <a:srgbClr val="FFC000"/>
                </a:solidFill>
                <a:latin typeface="+mn-ea"/>
              </a:rPr>
              <a:t>STEP </a:t>
            </a:r>
            <a:r>
              <a:rPr lang="en-US" altLang="ko-KR" sz="1000" b="1" dirty="0" smtClean="0">
                <a:solidFill>
                  <a:srgbClr val="FFC000"/>
                </a:solidFill>
                <a:latin typeface="+mn-ea"/>
              </a:rPr>
              <a:t>9.</a:t>
            </a:r>
            <a:endParaRPr lang="en-US" altLang="ko-KR" sz="1000" b="1" dirty="0">
              <a:solidFill>
                <a:srgbClr val="FFC000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AIMS</a:t>
            </a: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의 응답</a:t>
            </a:r>
            <a:endParaRPr lang="en-US" altLang="ko-KR" sz="1000" b="1" dirty="0" smtClean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CMD: </a:t>
            </a:r>
            <a:r>
              <a:rPr lang="en-US" altLang="ko-KR" sz="10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Job</a:t>
            </a:r>
            <a:r>
              <a:rPr lang="ko-KR" altLang="en-US" sz="10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10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Comp </a:t>
            </a: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Request</a:t>
            </a:r>
            <a:endParaRPr lang="en-US" altLang="ko-KR" sz="10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6" name="제목 9"/>
          <p:cNvSpPr txBox="1"/>
          <p:nvPr/>
        </p:nvSpPr>
        <p:spPr>
          <a:xfrm>
            <a:off x="272480" y="202630"/>
            <a:ext cx="9074150" cy="49006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  <a:sym typeface="+mn-ea"/>
              </a:rPr>
              <a:t>1</a:t>
            </a:r>
            <a:r>
              <a:rPr lang="en-US" altLang="ko-KR" sz="20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  <a:sym typeface="+mn-ea"/>
              </a:rPr>
              <a:t>. </a:t>
            </a: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운영 시나리오 </a:t>
            </a:r>
            <a:r>
              <a:rPr lang="en-US" altLang="ko-KR" sz="20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(</a:t>
            </a:r>
            <a:r>
              <a:rPr lang="ko-KR" altLang="en-US" sz="20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세부</a:t>
            </a:r>
            <a:r>
              <a:rPr lang="en-US" altLang="ko-KR" sz="20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)</a:t>
            </a:r>
            <a:endParaRPr lang="ko-KR" altLang="en-US" sz="20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 </a:t>
            </a:r>
            <a:endParaRPr kumimoji="0" lang="ko-KR" altLang="en-US" sz="2000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  <p:sp>
        <p:nvSpPr>
          <p:cNvPr id="47" name="제목 9"/>
          <p:cNvSpPr txBox="1"/>
          <p:nvPr/>
        </p:nvSpPr>
        <p:spPr>
          <a:xfrm>
            <a:off x="5961112" y="44624"/>
            <a:ext cx="3744416" cy="49006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1</a:t>
            </a:r>
            <a:r>
              <a:rPr lang="en-US" altLang="ko-KR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-4. </a:t>
            </a: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Normal Scenario</a:t>
            </a:r>
            <a:endParaRPr kumimoji="0" lang="ko-KR" altLang="en-US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  <p:sp>
        <p:nvSpPr>
          <p:cNvPr id="48" name="텍스트 개체 틀 67">
            <a:extLst>
              <a:ext uri="{FF2B5EF4-FFF2-40B4-BE49-F238E27FC236}">
                <a16:creationId xmlns="" xmlns:a16="http://schemas.microsoft.com/office/drawing/2014/main" id="{AB188FFF-EA55-496F-9509-ECB92FED87A5}"/>
              </a:ext>
            </a:extLst>
          </p:cNvPr>
          <p:cNvSpPr txBox="1">
            <a:spLocks/>
          </p:cNvSpPr>
          <p:nvPr/>
        </p:nvSpPr>
        <p:spPr bwMode="auto">
          <a:xfrm>
            <a:off x="428215" y="692696"/>
            <a:ext cx="87732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ts val="200"/>
              </a:spcBef>
            </a:pPr>
            <a:r>
              <a:rPr lang="en-US" altLang="ko-KR" sz="1200" b="1" dirty="0">
                <a:solidFill>
                  <a:srgbClr val="000000"/>
                </a:solidFill>
                <a:latin typeface="+mn-lt"/>
                <a:ea typeface="LG스마트체 Regular" pitchFamily="50" charset="-127"/>
              </a:rPr>
              <a:t>1</a:t>
            </a:r>
            <a:r>
              <a:rPr lang="en-US" altLang="ko-KR" sz="1200" b="1" dirty="0" smtClean="0">
                <a:solidFill>
                  <a:srgbClr val="000000"/>
                </a:solidFill>
                <a:latin typeface="+mn-lt"/>
                <a:ea typeface="LG스마트체 Regular" pitchFamily="50" charset="-127"/>
              </a:rPr>
              <a:t>.4.1 </a:t>
            </a:r>
            <a:r>
              <a:rPr lang="en-US" altLang="ko-KR" sz="1200" dirty="0">
                <a:latin typeface="+mn-ea"/>
                <a:ea typeface="+mn-ea"/>
              </a:rPr>
              <a:t>Normal </a:t>
            </a:r>
            <a:r>
              <a:rPr lang="en-US" altLang="ko-KR" sz="1200" dirty="0" smtClean="0">
                <a:latin typeface="+mn-ea"/>
                <a:ea typeface="+mn-ea"/>
              </a:rPr>
              <a:t>Scenario(</a:t>
            </a:r>
            <a:r>
              <a:rPr lang="en-US" altLang="ko-KR" sz="1200" dirty="0" smtClean="0">
                <a:latin typeface="+mn-ea"/>
              </a:rPr>
              <a:t>MOMA </a:t>
            </a:r>
            <a:r>
              <a:rPr lang="en-US" altLang="ko-KR" sz="1200" dirty="0">
                <a:latin typeface="+mn-ea"/>
              </a:rPr>
              <a:t>Robot </a:t>
            </a:r>
            <a:r>
              <a:rPr lang="en-US" altLang="ko-KR" sz="1200" dirty="0" smtClean="0">
                <a:latin typeface="+mn-ea"/>
                <a:ea typeface="+mn-ea"/>
              </a:rPr>
              <a:t>-&gt; Stocker) </a:t>
            </a:r>
            <a:r>
              <a:rPr lang="ko-KR" altLang="en-US" sz="1200" dirty="0" smtClean="0">
                <a:latin typeface="+mn-ea"/>
                <a:ea typeface="+mn-ea"/>
              </a:rPr>
              <a:t>도식</a:t>
            </a:r>
            <a:endParaRPr lang="en-US" altLang="ko-KR" sz="12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7308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9"/>
          <p:cNvSpPr txBox="1"/>
          <p:nvPr/>
        </p:nvSpPr>
        <p:spPr>
          <a:xfrm>
            <a:off x="272480" y="202630"/>
            <a:ext cx="9074150" cy="49006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  <a:sym typeface="+mn-ea"/>
              </a:rPr>
              <a:t>1</a:t>
            </a:r>
            <a:r>
              <a:rPr lang="en-US" altLang="ko-KR" sz="20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  <a:sym typeface="+mn-ea"/>
              </a:rPr>
              <a:t>. </a:t>
            </a: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운영 시나리오 </a:t>
            </a:r>
            <a:r>
              <a:rPr lang="en-US" altLang="ko-KR" sz="20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(</a:t>
            </a:r>
            <a:r>
              <a:rPr lang="ko-KR" altLang="en-US" sz="20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세부</a:t>
            </a:r>
            <a:r>
              <a:rPr lang="en-US" altLang="ko-KR" sz="20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)</a:t>
            </a:r>
            <a:endParaRPr lang="ko-KR" altLang="en-US" sz="20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 </a:t>
            </a:r>
            <a:endParaRPr kumimoji="0" lang="ko-KR" altLang="en-US" sz="2000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  <p:sp>
        <p:nvSpPr>
          <p:cNvPr id="23" name="텍스트 개체 틀 67">
            <a:extLst>
              <a:ext uri="{FF2B5EF4-FFF2-40B4-BE49-F238E27FC236}">
                <a16:creationId xmlns:a16="http://schemas.microsoft.com/office/drawing/2014/main" xmlns="" id="{AB188FFF-EA55-496F-9509-ECB92FED87A5}"/>
              </a:ext>
            </a:extLst>
          </p:cNvPr>
          <p:cNvSpPr txBox="1">
            <a:spLocks/>
          </p:cNvSpPr>
          <p:nvPr/>
        </p:nvSpPr>
        <p:spPr bwMode="auto">
          <a:xfrm>
            <a:off x="428215" y="692696"/>
            <a:ext cx="87732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ts val="200"/>
              </a:spcBef>
            </a:pPr>
            <a:r>
              <a:rPr lang="en-US" altLang="ko-KR" sz="1200" b="1" dirty="0" smtClean="0">
                <a:solidFill>
                  <a:srgbClr val="000000"/>
                </a:solidFill>
                <a:latin typeface="+mn-lt"/>
                <a:ea typeface="LG스마트체 Regular" pitchFamily="50" charset="-127"/>
              </a:rPr>
              <a:t>1.1.1 </a:t>
            </a:r>
            <a:r>
              <a:rPr lang="en-US" altLang="ko-KR" sz="1200" dirty="0">
                <a:latin typeface="+mn-ea"/>
                <a:ea typeface="+mn-ea"/>
              </a:rPr>
              <a:t>Normal Scenario(</a:t>
            </a:r>
            <a:r>
              <a:rPr lang="ko-KR" altLang="en-US" sz="1200" dirty="0" err="1">
                <a:latin typeface="+mn-ea"/>
                <a:ea typeface="+mn-ea"/>
              </a:rPr>
              <a:t>반출입기</a:t>
            </a:r>
            <a:r>
              <a:rPr lang="en-US" altLang="ko-KR" sz="1200" dirty="0">
                <a:latin typeface="+mn-ea"/>
                <a:ea typeface="+mn-ea"/>
              </a:rPr>
              <a:t>-&gt; </a:t>
            </a:r>
            <a:r>
              <a:rPr lang="en-US" altLang="ko-KR" sz="1200" dirty="0" smtClean="0">
                <a:latin typeface="+mn-ea"/>
                <a:ea typeface="+mn-ea"/>
              </a:rPr>
              <a:t>MOMA </a:t>
            </a:r>
            <a:r>
              <a:rPr lang="en-US" altLang="ko-KR" sz="1200" dirty="0" smtClean="0">
                <a:latin typeface="+mn-ea"/>
                <a:ea typeface="+mn-ea"/>
              </a:rPr>
              <a:t>Robot)</a:t>
            </a:r>
            <a:endParaRPr lang="en-US" altLang="ko-KR" sz="1200" b="1" dirty="0">
              <a:solidFill>
                <a:srgbClr val="000000"/>
              </a:solidFill>
              <a:latin typeface="+mn-lt"/>
              <a:ea typeface="LG스마트체 Regular" pitchFamily="50" charset="-127"/>
            </a:endParaRPr>
          </a:p>
        </p:txBody>
      </p:sp>
      <p:sp>
        <p:nvSpPr>
          <p:cNvPr id="71" name="Line 8">
            <a:extLst>
              <a:ext uri="{FF2B5EF4-FFF2-40B4-BE49-F238E27FC236}">
                <a16:creationId xmlns:a16="http://schemas.microsoft.com/office/drawing/2014/main" xmlns="" id="{A164A400-3853-41E9-BF53-F7467E24D2D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793" y="1201440"/>
            <a:ext cx="0" cy="5328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/>
          </a:p>
        </p:txBody>
      </p:sp>
      <p:sp>
        <p:nvSpPr>
          <p:cNvPr id="72" name="Line 9">
            <a:extLst>
              <a:ext uri="{FF2B5EF4-FFF2-40B4-BE49-F238E27FC236}">
                <a16:creationId xmlns:a16="http://schemas.microsoft.com/office/drawing/2014/main" xmlns="" id="{89AF943F-F94E-4CBC-B02B-E3282D61E5D5}"/>
              </a:ext>
            </a:extLst>
          </p:cNvPr>
          <p:cNvSpPr>
            <a:spLocks noChangeShapeType="1"/>
          </p:cNvSpPr>
          <p:nvPr/>
        </p:nvSpPr>
        <p:spPr bwMode="auto">
          <a:xfrm>
            <a:off x="9561512" y="1201440"/>
            <a:ext cx="0" cy="5328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/>
          </a:p>
        </p:txBody>
      </p:sp>
      <p:sp>
        <p:nvSpPr>
          <p:cNvPr id="74" name="Line 12">
            <a:extLst>
              <a:ext uri="{FF2B5EF4-FFF2-40B4-BE49-F238E27FC236}">
                <a16:creationId xmlns:a16="http://schemas.microsoft.com/office/drawing/2014/main" xmlns="" id="{09740C84-0483-4E20-BD60-287C1663455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781" y="1556792"/>
            <a:ext cx="9001858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Line 13">
            <a:extLst>
              <a:ext uri="{FF2B5EF4-FFF2-40B4-BE49-F238E27FC236}">
                <a16:creationId xmlns:a16="http://schemas.microsoft.com/office/drawing/2014/main" xmlns="" id="{111A9013-85CB-4A03-97BF-AF3BD5A1317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655" y="6525344"/>
            <a:ext cx="9001857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/>
          </a:p>
        </p:txBody>
      </p:sp>
      <p:sp>
        <p:nvSpPr>
          <p:cNvPr id="76" name="Line 14">
            <a:extLst>
              <a:ext uri="{FF2B5EF4-FFF2-40B4-BE49-F238E27FC236}">
                <a16:creationId xmlns:a16="http://schemas.microsoft.com/office/drawing/2014/main" xmlns="" id="{C1A91B6A-E938-4FFD-9FAF-B88424F188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655" y="1196752"/>
            <a:ext cx="9001857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/>
          </a:p>
        </p:txBody>
      </p:sp>
      <p:sp>
        <p:nvSpPr>
          <p:cNvPr id="78" name="Line 18">
            <a:extLst>
              <a:ext uri="{FF2B5EF4-FFF2-40B4-BE49-F238E27FC236}">
                <a16:creationId xmlns:a16="http://schemas.microsoft.com/office/drawing/2014/main" xmlns="" id="{7169117E-4FBC-4643-B66A-76B46D633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6670" y="1496744"/>
            <a:ext cx="0" cy="5042228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79" name="Rectangle 22">
            <a:extLst>
              <a:ext uri="{FF2B5EF4-FFF2-40B4-BE49-F238E27FC236}">
                <a16:creationId xmlns:a16="http://schemas.microsoft.com/office/drawing/2014/main" xmlns="" id="{ABD218DE-F90C-46F8-851D-4065CD33B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205" y="1268760"/>
            <a:ext cx="764931" cy="210674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35921" dir="2700000" algn="ctr" rotWithShape="0">
              <a:schemeClr val="tx1">
                <a:lumMod val="50000"/>
                <a:lumOff val="50000"/>
              </a:schemeClr>
            </a:outerShdw>
          </a:effectLst>
          <a:ex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 err="1">
                <a:ea typeface="LG스마트체 Regular" pitchFamily="50" charset="-127"/>
              </a:rPr>
              <a:t>반출입기</a:t>
            </a:r>
            <a:endParaRPr kumimoji="0" lang="en-US" altLang="ko-KR" sz="1000" b="1" dirty="0">
              <a:ea typeface="LG스마트체 Regular" pitchFamily="50" charset="-127"/>
            </a:endParaRPr>
          </a:p>
        </p:txBody>
      </p:sp>
      <p:sp>
        <p:nvSpPr>
          <p:cNvPr id="84" name="Line 18">
            <a:extLst>
              <a:ext uri="{FF2B5EF4-FFF2-40B4-BE49-F238E27FC236}">
                <a16:creationId xmlns:a16="http://schemas.microsoft.com/office/drawing/2014/main" xmlns="" id="{C190CE67-D0E1-4122-94EB-F92BE8E9812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6929" y="1359081"/>
            <a:ext cx="0" cy="5167313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94" name="Line 17">
            <a:extLst>
              <a:ext uri="{FF2B5EF4-FFF2-40B4-BE49-F238E27FC236}">
                <a16:creationId xmlns:a16="http://schemas.microsoft.com/office/drawing/2014/main" xmlns="" id="{A998ED02-D0E7-4E37-9C3A-AD99655A2E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27273" y="1484784"/>
            <a:ext cx="0" cy="5040000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66" name="제목 9"/>
          <p:cNvSpPr txBox="1"/>
          <p:nvPr/>
        </p:nvSpPr>
        <p:spPr>
          <a:xfrm>
            <a:off x="5961112" y="44624"/>
            <a:ext cx="3744416" cy="49006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1</a:t>
            </a:r>
            <a:r>
              <a:rPr lang="en-US" altLang="ko-KR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-1</a:t>
            </a: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. Normal Scenario</a:t>
            </a:r>
            <a:endParaRPr kumimoji="0" lang="ko-KR" altLang="en-US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  <p:sp>
        <p:nvSpPr>
          <p:cNvPr id="68" name="Line 18">
            <a:extLst>
              <a:ext uri="{FF2B5EF4-FFF2-40B4-BE49-F238E27FC236}">
                <a16:creationId xmlns:a16="http://schemas.microsoft.com/office/drawing/2014/main" xmlns="" id="{7169117E-4FBC-4643-B66A-76B46D633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6637" y="1483116"/>
            <a:ext cx="0" cy="5042228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133" name="Line 18">
            <a:extLst>
              <a:ext uri="{FF2B5EF4-FFF2-40B4-BE49-F238E27FC236}">
                <a16:creationId xmlns:a16="http://schemas.microsoft.com/office/drawing/2014/main" xmlns="" id="{7169117E-4FBC-4643-B66A-76B46D633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36934" y="1482532"/>
            <a:ext cx="0" cy="5042228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136" name="Line 18">
            <a:extLst>
              <a:ext uri="{FF2B5EF4-FFF2-40B4-BE49-F238E27FC236}">
                <a16:creationId xmlns:a16="http://schemas.microsoft.com/office/drawing/2014/main" xmlns="" id="{7169117E-4FBC-4643-B66A-76B46D633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8053982" y="1479434"/>
            <a:ext cx="0" cy="5042228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7572903" y="1247587"/>
            <a:ext cx="834294" cy="237197"/>
            <a:chOff x="6897216" y="1247587"/>
            <a:chExt cx="834294" cy="237197"/>
          </a:xfrm>
        </p:grpSpPr>
        <p:sp>
          <p:nvSpPr>
            <p:cNvPr id="60" name="타원 59"/>
            <p:cNvSpPr/>
            <p:nvPr/>
          </p:nvSpPr>
          <p:spPr>
            <a:xfrm>
              <a:off x="6966579" y="1247587"/>
              <a:ext cx="764931" cy="23253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dist="35560" dir="27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ko-KR" sz="700" b="1" dirty="0">
                <a:solidFill>
                  <a:prstClr val="black"/>
                </a:solidFill>
                <a:ea typeface="LG스마트체 Regular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897216" y="1253952"/>
              <a:ext cx="83388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>
                  <a:ea typeface="LG스마트체 Regular" pitchFamily="50" charset="-127"/>
                </a:rPr>
                <a:t>  Aims GEM</a:t>
              </a:r>
              <a:endParaRPr lang="ko-KR" altLang="en-US" sz="900" b="1" dirty="0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5127484" y="1251439"/>
            <a:ext cx="870751" cy="234871"/>
            <a:chOff x="8537511" y="2996951"/>
            <a:chExt cx="870751" cy="234871"/>
          </a:xfrm>
        </p:grpSpPr>
        <p:sp>
          <p:nvSpPr>
            <p:cNvPr id="63" name="타원 62"/>
            <p:cNvSpPr/>
            <p:nvPr/>
          </p:nvSpPr>
          <p:spPr>
            <a:xfrm>
              <a:off x="8581699" y="2996951"/>
              <a:ext cx="764931" cy="23253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dist="35560" dir="27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ko-KR" sz="700" b="1" dirty="0">
                <a:solidFill>
                  <a:prstClr val="black"/>
                </a:solidFill>
                <a:ea typeface="LG스마트체 Regular" pitchFamily="50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537511" y="3016378"/>
              <a:ext cx="87075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 err="1" smtClean="0">
                  <a:latin typeface="+mn-ea"/>
                </a:rPr>
                <a:t>반출입</a:t>
              </a:r>
              <a:r>
                <a:rPr lang="ko-KR" altLang="en-US" sz="800" b="1" dirty="0" err="1">
                  <a:latin typeface="+mn-ea"/>
                </a:rPr>
                <a:t>기</a:t>
              </a:r>
              <a:r>
                <a:rPr lang="en-US" altLang="ko-KR" sz="800" b="1" dirty="0" smtClean="0">
                  <a:latin typeface="+mn-ea"/>
                </a:rPr>
                <a:t> </a:t>
              </a:r>
              <a:r>
                <a:rPr lang="en-US" altLang="ko-KR" sz="800" b="1" dirty="0">
                  <a:latin typeface="+mn-ea"/>
                </a:rPr>
                <a:t>CTRL</a:t>
              </a:r>
              <a:endParaRPr lang="ko-KR" altLang="en-US" sz="800" b="1" dirty="0">
                <a:latin typeface="+mn-ea"/>
              </a:endParaRPr>
            </a:p>
          </p:txBody>
        </p:sp>
      </p:grpSp>
      <p:cxnSp>
        <p:nvCxnSpPr>
          <p:cNvPr id="120" name="직선 화살표 연결선 119"/>
          <p:cNvCxnSpPr/>
          <p:nvPr/>
        </p:nvCxnSpPr>
        <p:spPr bwMode="auto">
          <a:xfrm>
            <a:off x="6740257" y="2006687"/>
            <a:ext cx="1284474" cy="0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rgbClr val="7030A0"/>
            </a:solidFill>
            <a:prstDash val="dash"/>
            <a:round/>
            <a:headEnd type="triangle" w="med" len="med"/>
            <a:tailEnd type="none"/>
          </a:ln>
          <a:effectLst/>
        </p:spPr>
      </p:cxnSp>
      <p:sp>
        <p:nvSpPr>
          <p:cNvPr id="126" name="TextBox 125"/>
          <p:cNvSpPr txBox="1"/>
          <p:nvPr/>
        </p:nvSpPr>
        <p:spPr>
          <a:xfrm>
            <a:off x="8193360" y="3284984"/>
            <a:ext cx="1245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Job Order Send</a:t>
            </a:r>
          </a:p>
          <a:p>
            <a:pPr algn="ctr"/>
            <a:r>
              <a:rPr lang="en-US" altLang="ko-KR" sz="800" dirty="0"/>
              <a:t>(To </a:t>
            </a:r>
            <a:r>
              <a:rPr lang="ko-KR" altLang="en-US" sz="800" dirty="0" err="1"/>
              <a:t>반출입기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grpSp>
        <p:nvGrpSpPr>
          <p:cNvPr id="53" name="그룹 52"/>
          <p:cNvGrpSpPr/>
          <p:nvPr/>
        </p:nvGrpSpPr>
        <p:grpSpPr>
          <a:xfrm>
            <a:off x="6318965" y="1262229"/>
            <a:ext cx="793990" cy="243948"/>
            <a:chOff x="7515486" y="2528319"/>
            <a:chExt cx="793990" cy="243948"/>
          </a:xfrm>
        </p:grpSpPr>
        <p:sp>
          <p:nvSpPr>
            <p:cNvPr id="54" name="타원 53"/>
            <p:cNvSpPr/>
            <p:nvPr/>
          </p:nvSpPr>
          <p:spPr>
            <a:xfrm>
              <a:off x="7515486" y="2528319"/>
              <a:ext cx="764931" cy="232537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dist="35560" dir="27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ko-KR" sz="700" b="1" dirty="0">
                <a:solidFill>
                  <a:prstClr val="black"/>
                </a:solidFill>
                <a:ea typeface="LG스마트체 Regular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538111" y="2541435"/>
              <a:ext cx="77136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/>
                <a:t>Dispatcher</a:t>
              </a:r>
              <a:endParaRPr lang="ko-KR" altLang="en-US" sz="900" b="1" dirty="0"/>
            </a:p>
          </p:txBody>
        </p:sp>
      </p:grpSp>
      <p:sp>
        <p:nvSpPr>
          <p:cNvPr id="65" name="Rectangle 22">
            <a:extLst>
              <a:ext uri="{FF2B5EF4-FFF2-40B4-BE49-F238E27FC236}">
                <a16:creationId xmlns="" xmlns:a16="http://schemas.microsoft.com/office/drawing/2014/main" id="{ABD218DE-F90C-46F8-851D-4065CD33B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6656" y="1275345"/>
            <a:ext cx="764931" cy="210674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35921" dir="2700000" algn="ctr" rotWithShape="0">
              <a:schemeClr val="tx1">
                <a:lumMod val="50000"/>
                <a:lumOff val="50000"/>
              </a:schemeClr>
            </a:outerShdw>
          </a:effectLst>
          <a:ex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ea typeface="LG스마트체 Regular" pitchFamily="50" charset="-127"/>
              </a:rPr>
              <a:t>MOMA</a:t>
            </a:r>
            <a:endParaRPr kumimoji="0" lang="en-US" altLang="ko-KR" sz="1000" b="1" dirty="0">
              <a:ea typeface="LG스마트체 Regular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2989251" y="1255698"/>
            <a:ext cx="764931" cy="23253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dist="35560" dir="2700000" algn="ctr" rotWithShape="0">
              <a:schemeClr val="tx1">
                <a:lumMod val="50000"/>
                <a:lumOff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 sz="1000" b="1" dirty="0" smtClean="0">
                <a:solidFill>
                  <a:prstClr val="black"/>
                </a:solidFill>
                <a:ea typeface="LG스마트체 Regular" pitchFamily="50" charset="-127"/>
              </a:rPr>
              <a:t>RCS</a:t>
            </a:r>
            <a:endParaRPr lang="en-US" altLang="ko-KR" sz="1000" b="1" dirty="0">
              <a:solidFill>
                <a:prstClr val="black"/>
              </a:solidFill>
              <a:ea typeface="LG스마트체 Regular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941035" y="1690314"/>
            <a:ext cx="520874" cy="576064"/>
            <a:chOff x="8464574" y="1700808"/>
            <a:chExt cx="736898" cy="809869"/>
          </a:xfrm>
        </p:grpSpPr>
        <p:pic>
          <p:nvPicPr>
            <p:cNvPr id="58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80598" y="1934613"/>
              <a:ext cx="357646" cy="529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9" name="TextBox 271"/>
            <p:cNvSpPr txBox="1"/>
            <p:nvPr/>
          </p:nvSpPr>
          <p:spPr bwMode="auto">
            <a:xfrm>
              <a:off x="8467748" y="1700808"/>
              <a:ext cx="733724" cy="216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000" b="1" dirty="0">
                  <a:latin typeface="+mn-ea"/>
                  <a:ea typeface="+mn-ea"/>
                </a:rPr>
                <a:t>AIMS</a:t>
              </a:r>
              <a:endParaRPr lang="ko-KR" altLang="en-US" sz="1000" b="1" dirty="0">
                <a:latin typeface="+mn-ea"/>
                <a:ea typeface="+mn-ea"/>
              </a:endParaRPr>
            </a:p>
          </p:txBody>
        </p:sp>
        <p:sp>
          <p:nvSpPr>
            <p:cNvPr id="70" name="직사각형 69"/>
            <p:cNvSpPr>
              <a:spLocks noChangeArrowheads="1"/>
            </p:cNvSpPr>
            <p:nvPr/>
          </p:nvSpPr>
          <p:spPr bwMode="auto">
            <a:xfrm>
              <a:off x="8464574" y="1718590"/>
              <a:ext cx="735952" cy="792087"/>
            </a:xfrm>
            <a:prstGeom prst="rect">
              <a:avLst/>
            </a:prstGeom>
            <a:noFill/>
            <a:ln w="12700">
              <a:solidFill>
                <a:srgbClr val="0070C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>
                <a:latin typeface="+mn-ea"/>
                <a:ea typeface="+mn-ea"/>
              </a:endParaRPr>
            </a:p>
          </p:txBody>
        </p:sp>
      </p:grpSp>
      <p:sp>
        <p:nvSpPr>
          <p:cNvPr id="3" name="오른쪽 화살표 2"/>
          <p:cNvSpPr/>
          <p:nvPr/>
        </p:nvSpPr>
        <p:spPr bwMode="auto">
          <a:xfrm flipH="1">
            <a:off x="8301102" y="1844824"/>
            <a:ext cx="324306" cy="341953"/>
          </a:xfrm>
          <a:prstGeom prst="rightArrow">
            <a:avLst/>
          </a:prstGeom>
          <a:solidFill>
            <a:srgbClr val="CCFFFF"/>
          </a:solidFill>
          <a:ln>
            <a:noFill/>
          </a:ln>
          <a:effectLst>
            <a:outerShdw dist="35921" dir="2700000" algn="ctr" rotWithShape="0">
              <a:schemeClr val="tx1">
                <a:lumMod val="50000"/>
                <a:lumOff val="50000"/>
              </a:schemeClr>
            </a:outerShdw>
          </a:effectLst>
          <a:extLst/>
        </p:spPr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00" b="1" dirty="0" err="1">
              <a:ea typeface="LG스마트체 Regular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211083" y="2302144"/>
            <a:ext cx="1306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작업 오더</a:t>
            </a:r>
            <a:endParaRPr lang="en-US" altLang="ko-KR" sz="1000" dirty="0" smtClean="0"/>
          </a:p>
        </p:txBody>
      </p:sp>
      <p:grpSp>
        <p:nvGrpSpPr>
          <p:cNvPr id="11" name="그룹 10"/>
          <p:cNvGrpSpPr/>
          <p:nvPr/>
        </p:nvGrpSpPr>
        <p:grpSpPr>
          <a:xfrm>
            <a:off x="6105128" y="2492896"/>
            <a:ext cx="1277366" cy="459605"/>
            <a:chOff x="6105128" y="2204864"/>
            <a:chExt cx="1277366" cy="459605"/>
          </a:xfrm>
        </p:grpSpPr>
        <p:sp>
          <p:nvSpPr>
            <p:cNvPr id="5" name="순서도: 처리 4"/>
            <p:cNvSpPr/>
            <p:nvPr/>
          </p:nvSpPr>
          <p:spPr bwMode="auto">
            <a:xfrm>
              <a:off x="6105128" y="2204864"/>
              <a:ext cx="1236655" cy="459605"/>
            </a:xfrm>
            <a:prstGeom prst="flowChartProcess">
              <a:avLst/>
            </a:prstGeom>
            <a:solidFill>
              <a:srgbClr val="CCFFFF"/>
            </a:solidFill>
            <a:ln>
              <a:noFill/>
            </a:ln>
            <a:effectLst>
              <a:outerShdw dist="35921" dir="2700000" algn="ctr" rotWithShape="0">
                <a:schemeClr val="tx1">
                  <a:lumMod val="50000"/>
                  <a:lumOff val="50000"/>
                </a:schemeClr>
              </a:outerShdw>
            </a:effectLst>
            <a:extLst/>
          </p:spPr>
          <p:txBody>
            <a:bodyPr wrap="none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000" b="1" dirty="0">
                <a:ea typeface="LG스마트체 Regular" pitchFamily="50" charset="-127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6124070" y="2230271"/>
              <a:ext cx="12584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err="1" smtClean="0"/>
                <a:t>Msg</a:t>
              </a:r>
              <a:r>
                <a:rPr lang="en-US" altLang="ko-KR" sz="1000" dirty="0" smtClean="0"/>
                <a:t> </a:t>
              </a:r>
              <a:r>
                <a:rPr lang="ko-KR" altLang="en-US" sz="1000" dirty="0" smtClean="0"/>
                <a:t>처리 및 </a:t>
              </a:r>
              <a:r>
                <a:rPr lang="en-US" altLang="ko-KR" sz="1000" dirty="0" smtClean="0"/>
                <a:t>DB Job </a:t>
              </a:r>
              <a:r>
                <a:rPr lang="ko-KR" altLang="en-US" sz="1000" dirty="0" smtClean="0"/>
                <a:t>정보 저장</a:t>
              </a:r>
              <a:endParaRPr lang="en-US" altLang="ko-KR" sz="1000" dirty="0" smtClean="0"/>
            </a:p>
          </p:txBody>
        </p:sp>
      </p:grpSp>
      <p:sp>
        <p:nvSpPr>
          <p:cNvPr id="77" name="순서도: 처리 76"/>
          <p:cNvSpPr/>
          <p:nvPr/>
        </p:nvSpPr>
        <p:spPr bwMode="auto">
          <a:xfrm>
            <a:off x="6105128" y="3041404"/>
            <a:ext cx="1236655" cy="229802"/>
          </a:xfrm>
          <a:prstGeom prst="flowChartProcess">
            <a:avLst/>
          </a:prstGeom>
          <a:solidFill>
            <a:srgbClr val="CCFFFF"/>
          </a:solidFill>
          <a:ln>
            <a:noFill/>
          </a:ln>
          <a:effectLst>
            <a:outerShdw dist="35921" dir="2700000" algn="ctr" rotWithShape="0">
              <a:schemeClr val="tx1">
                <a:lumMod val="50000"/>
                <a:lumOff val="50000"/>
              </a:schemeClr>
            </a:outerShdw>
          </a:effectLst>
          <a:extLst/>
        </p:spPr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00" b="1" dirty="0">
              <a:ea typeface="LG스마트체 Regular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124070" y="3038763"/>
            <a:ext cx="12584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Job</a:t>
            </a:r>
            <a:r>
              <a:rPr lang="ko-KR" altLang="en-US" sz="1000" dirty="0" smtClean="0"/>
              <a:t> 생성 및 진행</a:t>
            </a:r>
            <a:endParaRPr lang="en-US" altLang="ko-KR" sz="1000" dirty="0" smtClean="0"/>
          </a:p>
        </p:txBody>
      </p:sp>
      <p:sp>
        <p:nvSpPr>
          <p:cNvPr id="7" name="순서도: 판단 6"/>
          <p:cNvSpPr/>
          <p:nvPr/>
        </p:nvSpPr>
        <p:spPr bwMode="auto">
          <a:xfrm>
            <a:off x="6142073" y="5806158"/>
            <a:ext cx="1154536" cy="426749"/>
          </a:xfrm>
          <a:prstGeom prst="flowChartDecision">
            <a:avLst/>
          </a:prstGeom>
          <a:solidFill>
            <a:srgbClr val="CCFFFF"/>
          </a:solidFill>
          <a:ln>
            <a:noFill/>
          </a:ln>
          <a:effectLst>
            <a:outerShdw dist="35921" dir="2700000" algn="ctr" rotWithShape="0">
              <a:schemeClr val="tx1">
                <a:lumMod val="50000"/>
                <a:lumOff val="50000"/>
              </a:scheme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lang="en-US" altLang="ko-KR" sz="800" b="1" dirty="0" smtClean="0"/>
              <a:t>Job</a:t>
            </a:r>
            <a:r>
              <a:rPr lang="ko-KR" altLang="en-US" sz="800" b="1" dirty="0" smtClean="0"/>
              <a:t> 진행 여부 확인</a:t>
            </a:r>
            <a:endParaRPr lang="en-US" altLang="ko-KR" sz="800" b="1" dirty="0" smtClean="0"/>
          </a:p>
          <a:p>
            <a:pPr algn="ctr"/>
            <a:r>
              <a:rPr lang="en-US" altLang="ko-KR" sz="800" b="1" dirty="0" smtClean="0"/>
              <a:t>(</a:t>
            </a:r>
            <a:r>
              <a:rPr lang="ko-KR" altLang="en-US" sz="800" b="1" dirty="0" smtClean="0"/>
              <a:t>우측 항목</a:t>
            </a:r>
            <a:r>
              <a:rPr lang="en-US" altLang="ko-KR" sz="800" b="1" dirty="0" smtClean="0"/>
              <a:t>)</a:t>
            </a:r>
            <a:r>
              <a:rPr lang="ko-KR" altLang="en-US" sz="800" b="1" dirty="0" smtClean="0"/>
              <a:t> </a:t>
            </a:r>
            <a:endParaRPr lang="en-US" altLang="ko-KR" sz="8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6740446" y="6253281"/>
            <a:ext cx="4051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/>
              <a:t>yes</a:t>
            </a:r>
            <a:endParaRPr lang="ko-KR" altLang="en-US" sz="1000" dirty="0"/>
          </a:p>
        </p:txBody>
      </p:sp>
      <p:sp>
        <p:nvSpPr>
          <p:cNvPr id="85" name="TextBox 84"/>
          <p:cNvSpPr txBox="1"/>
          <p:nvPr/>
        </p:nvSpPr>
        <p:spPr>
          <a:xfrm>
            <a:off x="7257256" y="6052612"/>
            <a:ext cx="4051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/>
              <a:t>No</a:t>
            </a:r>
            <a:endParaRPr lang="ko-KR" altLang="en-US" sz="1000" dirty="0"/>
          </a:p>
        </p:txBody>
      </p:sp>
      <p:cxnSp>
        <p:nvCxnSpPr>
          <p:cNvPr id="9" name="꺾인 연결선 8"/>
          <p:cNvCxnSpPr/>
          <p:nvPr/>
        </p:nvCxnSpPr>
        <p:spPr>
          <a:xfrm flipH="1" flipV="1">
            <a:off x="6744273" y="5639928"/>
            <a:ext cx="556163" cy="392924"/>
          </a:xfrm>
          <a:prstGeom prst="bentConnector3">
            <a:avLst>
              <a:gd name="adj1" fmla="val -4110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6" name="표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497587"/>
              </p:ext>
            </p:extLst>
          </p:nvPr>
        </p:nvGraphicFramePr>
        <p:xfrm>
          <a:off x="8160136" y="5922521"/>
          <a:ext cx="1329368" cy="310386"/>
        </p:xfrm>
        <a:graphic>
          <a:graphicData uri="http://schemas.openxmlformats.org/drawingml/2006/table">
            <a:tbl>
              <a:tblPr/>
              <a:tblGrid>
                <a:gridCol w="169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596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551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1. 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34" marR="7034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Robot Idle</a:t>
                      </a:r>
                      <a:r>
                        <a:rPr 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여부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34" marR="7034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51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2.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34" marR="7034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Target</a:t>
                      </a:r>
                      <a:r>
                        <a:rPr 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Request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상태 여부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34" marR="7034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7" name="TextBox 86"/>
          <p:cNvSpPr txBox="1"/>
          <p:nvPr/>
        </p:nvSpPr>
        <p:spPr>
          <a:xfrm>
            <a:off x="560515" y="5157192"/>
            <a:ext cx="16764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Unload </a:t>
            </a:r>
            <a:r>
              <a:rPr lang="en-US" altLang="ko-KR" sz="1000" dirty="0" smtClean="0"/>
              <a:t>Request</a:t>
            </a:r>
          </a:p>
          <a:p>
            <a:pPr algn="ctr"/>
            <a:r>
              <a:rPr lang="en-US" altLang="ko-KR" sz="700" dirty="0"/>
              <a:t>(</a:t>
            </a:r>
            <a:r>
              <a:rPr lang="en-US" altLang="ko-KR" sz="700" dirty="0" err="1"/>
              <a:t>Fm</a:t>
            </a:r>
            <a:r>
              <a:rPr lang="en-US" altLang="ko-KR" sz="700" dirty="0"/>
              <a:t> </a:t>
            </a:r>
            <a:r>
              <a:rPr lang="ko-KR" altLang="en-US" sz="700" dirty="0" err="1"/>
              <a:t>반출입기</a:t>
            </a:r>
            <a:r>
              <a:rPr lang="ko-KR" altLang="en-US" sz="700" dirty="0"/>
              <a:t> </a:t>
            </a:r>
            <a:r>
              <a:rPr lang="en-US" altLang="ko-KR" sz="700" dirty="0"/>
              <a:t> Unload </a:t>
            </a:r>
            <a:r>
              <a:rPr lang="en-US" altLang="ko-KR" sz="700" dirty="0" smtClean="0"/>
              <a:t>Port)</a:t>
            </a:r>
            <a:endParaRPr lang="ko-KR" altLang="en-US" sz="700" dirty="0"/>
          </a:p>
          <a:p>
            <a:pPr algn="ctr"/>
            <a:endParaRPr lang="ko-KR" altLang="en-US" sz="10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4439638" y="5320640"/>
            <a:ext cx="2300808" cy="196592"/>
            <a:chOff x="4439638" y="3952488"/>
            <a:chExt cx="2300808" cy="196592"/>
          </a:xfrm>
        </p:grpSpPr>
        <p:cxnSp>
          <p:nvCxnSpPr>
            <p:cNvPr id="88" name="연결선: 꺾임 46">
              <a:extLst>
                <a:ext uri="{FF2B5EF4-FFF2-40B4-BE49-F238E27FC236}">
                  <a16:creationId xmlns:a16="http://schemas.microsoft.com/office/drawing/2014/main" xmlns="" id="{3CC13356-E30A-4C08-A82C-206781FEEA73}"/>
                </a:ext>
              </a:extLst>
            </p:cNvPr>
            <p:cNvCxnSpPr>
              <a:cxnSpLocks/>
            </p:cNvCxnSpPr>
            <p:nvPr/>
          </p:nvCxnSpPr>
          <p:spPr>
            <a:xfrm>
              <a:off x="4439638" y="3952488"/>
              <a:ext cx="1107560" cy="2"/>
            </a:xfrm>
            <a:prstGeom prst="bentConnector3">
              <a:avLst/>
            </a:prstGeom>
            <a:ln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직선 화살표 연결선 88"/>
            <p:cNvCxnSpPr/>
            <p:nvPr/>
          </p:nvCxnSpPr>
          <p:spPr bwMode="auto">
            <a:xfrm flipH="1">
              <a:off x="5571080" y="4149080"/>
              <a:ext cx="1169366" cy="0"/>
            </a:xfrm>
            <a:prstGeom prst="straightConnector1">
              <a:avLst/>
            </a:prstGeom>
            <a:solidFill>
              <a:srgbClr val="EAEAEA"/>
            </a:solidFill>
            <a:ln w="12700" cap="flat" cmpd="sng" algn="ctr">
              <a:solidFill>
                <a:srgbClr val="7030A0"/>
              </a:solidFill>
              <a:prstDash val="dash"/>
              <a:round/>
              <a:headEnd type="triangle" w="med" len="med"/>
              <a:tailEnd type="none"/>
            </a:ln>
            <a:effectLst/>
          </p:spPr>
        </p:cxnSp>
      </p:grpSp>
      <p:grpSp>
        <p:nvGrpSpPr>
          <p:cNvPr id="90" name="그룹 89"/>
          <p:cNvGrpSpPr/>
          <p:nvPr/>
        </p:nvGrpSpPr>
        <p:grpSpPr>
          <a:xfrm>
            <a:off x="3807987" y="4193531"/>
            <a:ext cx="1277366" cy="459605"/>
            <a:chOff x="6105128" y="2204864"/>
            <a:chExt cx="1277366" cy="459605"/>
          </a:xfrm>
        </p:grpSpPr>
        <p:sp>
          <p:nvSpPr>
            <p:cNvPr id="91" name="순서도: 처리 90"/>
            <p:cNvSpPr/>
            <p:nvPr/>
          </p:nvSpPr>
          <p:spPr bwMode="auto">
            <a:xfrm>
              <a:off x="6105128" y="2204864"/>
              <a:ext cx="1236655" cy="459605"/>
            </a:xfrm>
            <a:prstGeom prst="flowChartProcess">
              <a:avLst/>
            </a:prstGeom>
            <a:solidFill>
              <a:srgbClr val="CCFFFF"/>
            </a:solidFill>
            <a:ln>
              <a:noFill/>
            </a:ln>
            <a:effectLst>
              <a:outerShdw dist="35921" dir="2700000" algn="ctr" rotWithShape="0">
                <a:schemeClr val="tx1">
                  <a:lumMod val="50000"/>
                  <a:lumOff val="50000"/>
                </a:schemeClr>
              </a:outerShdw>
            </a:effectLst>
            <a:extLst/>
          </p:spPr>
          <p:txBody>
            <a:bodyPr wrap="none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000" b="1" dirty="0">
                <a:ea typeface="LG스마트체 Regular" pitchFamily="50" charset="-127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124070" y="2230271"/>
              <a:ext cx="12584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작업자 의뢰 수신 및 시료 제작 완료</a:t>
              </a:r>
              <a:endParaRPr lang="en-US" altLang="ko-KR" sz="1000" dirty="0" smtClean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439638" y="3491327"/>
            <a:ext cx="2283817" cy="153697"/>
            <a:chOff x="4439638" y="3789040"/>
            <a:chExt cx="2283817" cy="153697"/>
          </a:xfrm>
        </p:grpSpPr>
        <p:cxnSp>
          <p:nvCxnSpPr>
            <p:cNvPr id="93" name="직선 화살표 연결선 92"/>
            <p:cNvCxnSpPr/>
            <p:nvPr/>
          </p:nvCxnSpPr>
          <p:spPr bwMode="auto">
            <a:xfrm>
              <a:off x="5554137" y="3789040"/>
              <a:ext cx="1169318" cy="0"/>
            </a:xfrm>
            <a:prstGeom prst="straightConnector1">
              <a:avLst/>
            </a:prstGeom>
            <a:solidFill>
              <a:srgbClr val="EAEAEA"/>
            </a:solidFill>
            <a:ln w="12700" cap="flat" cmpd="sng" algn="ctr">
              <a:solidFill>
                <a:srgbClr val="7030A0"/>
              </a:solidFill>
              <a:prstDash val="dash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95" name="연결선: 꺾임 46">
              <a:extLst>
                <a:ext uri="{FF2B5EF4-FFF2-40B4-BE49-F238E27FC236}">
                  <a16:creationId xmlns:a16="http://schemas.microsoft.com/office/drawing/2014/main" xmlns="" id="{3CC13356-E30A-4C08-A82C-206781FEEA7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439638" y="3942736"/>
              <a:ext cx="1102323" cy="1"/>
            </a:xfrm>
            <a:prstGeom prst="bentConnector3">
              <a:avLst/>
            </a:prstGeom>
            <a:ln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6" name="그룹 95"/>
          <p:cNvGrpSpPr/>
          <p:nvPr/>
        </p:nvGrpSpPr>
        <p:grpSpPr>
          <a:xfrm>
            <a:off x="4448944" y="4816584"/>
            <a:ext cx="2300808" cy="196592"/>
            <a:chOff x="4439638" y="3952488"/>
            <a:chExt cx="2300808" cy="196592"/>
          </a:xfrm>
        </p:grpSpPr>
        <p:cxnSp>
          <p:nvCxnSpPr>
            <p:cNvPr id="97" name="연결선: 꺾임 46">
              <a:extLst>
                <a:ext uri="{FF2B5EF4-FFF2-40B4-BE49-F238E27FC236}">
                  <a16:creationId xmlns:a16="http://schemas.microsoft.com/office/drawing/2014/main" xmlns="" id="{3CC13356-E30A-4C08-A82C-206781FEEA73}"/>
                </a:ext>
              </a:extLst>
            </p:cNvPr>
            <p:cNvCxnSpPr>
              <a:cxnSpLocks/>
            </p:cNvCxnSpPr>
            <p:nvPr/>
          </p:nvCxnSpPr>
          <p:spPr>
            <a:xfrm>
              <a:off x="4439638" y="3952488"/>
              <a:ext cx="1107560" cy="2"/>
            </a:xfrm>
            <a:prstGeom prst="bentConnector3">
              <a:avLst/>
            </a:prstGeom>
            <a:ln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직선 화살표 연결선 97"/>
            <p:cNvCxnSpPr/>
            <p:nvPr/>
          </p:nvCxnSpPr>
          <p:spPr bwMode="auto">
            <a:xfrm flipH="1">
              <a:off x="5571080" y="4149080"/>
              <a:ext cx="1169366" cy="0"/>
            </a:xfrm>
            <a:prstGeom prst="straightConnector1">
              <a:avLst/>
            </a:prstGeom>
            <a:solidFill>
              <a:srgbClr val="EAEAEA"/>
            </a:solidFill>
            <a:ln w="12700" cap="flat" cmpd="sng" algn="ctr">
              <a:solidFill>
                <a:srgbClr val="7030A0"/>
              </a:solidFill>
              <a:prstDash val="dash"/>
              <a:round/>
              <a:headEnd type="triangle" w="med" len="med"/>
              <a:tailEnd type="none"/>
            </a:ln>
            <a:effectLst/>
          </p:spPr>
        </p:cxnSp>
      </p:grpSp>
      <p:sp>
        <p:nvSpPr>
          <p:cNvPr id="99" name="TextBox 98"/>
          <p:cNvSpPr txBox="1"/>
          <p:nvPr/>
        </p:nvSpPr>
        <p:spPr>
          <a:xfrm>
            <a:off x="560512" y="4797152"/>
            <a:ext cx="1676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Job Ready Comp Send</a:t>
            </a:r>
            <a:endParaRPr lang="ko-KR" altLang="en-US" sz="700" dirty="0"/>
          </a:p>
          <a:p>
            <a:pPr algn="ctr"/>
            <a:endParaRPr lang="ko-KR" altLang="en-US" sz="1000" dirty="0"/>
          </a:p>
        </p:txBody>
      </p:sp>
      <p:sp>
        <p:nvSpPr>
          <p:cNvPr id="18" name="순서도: 연결자 17"/>
          <p:cNvSpPr/>
          <p:nvPr/>
        </p:nvSpPr>
        <p:spPr bwMode="auto">
          <a:xfrm>
            <a:off x="6622246" y="6453336"/>
            <a:ext cx="216024" cy="216024"/>
          </a:xfrm>
          <a:prstGeom prst="flowChartConnector">
            <a:avLst/>
          </a:prstGeom>
          <a:solidFill>
            <a:srgbClr val="CCFFFF"/>
          </a:solidFill>
          <a:ln>
            <a:solidFill>
              <a:schemeClr val="accent1"/>
            </a:solidFill>
          </a:ln>
          <a:effectLst/>
          <a:extLst/>
        </p:spPr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00" b="1" dirty="0" err="1">
              <a:ea typeface="LG스마트체 Regular" pitchFamily="50" charset="-127"/>
            </a:endParaRPr>
          </a:p>
        </p:txBody>
      </p:sp>
      <p:cxnSp>
        <p:nvCxnSpPr>
          <p:cNvPr id="102" name="직선 화살표 연결선 101"/>
          <p:cNvCxnSpPr/>
          <p:nvPr/>
        </p:nvCxnSpPr>
        <p:spPr bwMode="auto">
          <a:xfrm>
            <a:off x="3358654" y="3861048"/>
            <a:ext cx="3368730" cy="0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rgbClr val="7030A0"/>
            </a:solidFill>
            <a:prstDash val="dash"/>
            <a:round/>
            <a:headEnd type="triangle" w="med" len="med"/>
            <a:tailEnd type="none"/>
          </a:ln>
          <a:effectLst/>
        </p:spPr>
      </p:cxnSp>
      <p:cxnSp>
        <p:nvCxnSpPr>
          <p:cNvPr id="103" name="연결선: 꺾임 46">
            <a:extLst>
              <a:ext uri="{FF2B5EF4-FFF2-40B4-BE49-F238E27FC236}">
                <a16:creationId xmlns:a16="http://schemas.microsoft.com/office/drawing/2014/main" xmlns="" id="{3CC13356-E30A-4C08-A82C-206781FEEA73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16697" y="4011595"/>
            <a:ext cx="1102323" cy="1"/>
          </a:xfrm>
          <a:prstGeom prst="bent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8023528" y="3717032"/>
            <a:ext cx="153678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Job Order Send</a:t>
            </a:r>
            <a:endParaRPr lang="ko-KR" altLang="en-US" sz="1000" dirty="0"/>
          </a:p>
          <a:p>
            <a:pPr algn="ctr"/>
            <a:r>
              <a:rPr lang="en-US" altLang="ko-KR" sz="700" dirty="0" smtClean="0"/>
              <a:t>(To MOMA)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499004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9"/>
          <p:cNvSpPr txBox="1"/>
          <p:nvPr/>
        </p:nvSpPr>
        <p:spPr>
          <a:xfrm>
            <a:off x="272480" y="202630"/>
            <a:ext cx="9074150" cy="49006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  <a:sym typeface="+mn-ea"/>
              </a:rPr>
              <a:t>1</a:t>
            </a:r>
            <a:r>
              <a:rPr lang="en-US" altLang="ko-KR" sz="20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  <a:sym typeface="+mn-ea"/>
              </a:rPr>
              <a:t>. </a:t>
            </a: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운영 시나리오 </a:t>
            </a: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(</a:t>
            </a: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세부</a:t>
            </a: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)</a:t>
            </a:r>
            <a:endParaRPr lang="ko-KR" altLang="en-US" sz="20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ko-KR" altLang="en-US" sz="20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 </a:t>
            </a:r>
            <a:endParaRPr kumimoji="0" lang="ko-KR" altLang="en-US" sz="2000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  <p:sp>
        <p:nvSpPr>
          <p:cNvPr id="23" name="텍스트 개체 틀 67">
            <a:extLst>
              <a:ext uri="{FF2B5EF4-FFF2-40B4-BE49-F238E27FC236}">
                <a16:creationId xmlns:a16="http://schemas.microsoft.com/office/drawing/2014/main" xmlns="" id="{AB188FFF-EA55-496F-9509-ECB92FED87A5}"/>
              </a:ext>
            </a:extLst>
          </p:cNvPr>
          <p:cNvSpPr txBox="1">
            <a:spLocks/>
          </p:cNvSpPr>
          <p:nvPr/>
        </p:nvSpPr>
        <p:spPr bwMode="auto">
          <a:xfrm>
            <a:off x="428215" y="692696"/>
            <a:ext cx="87732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ts val="200"/>
              </a:spcBef>
            </a:pPr>
            <a:r>
              <a:rPr lang="en-US" altLang="ko-KR" sz="1200" b="1" dirty="0" smtClean="0">
                <a:solidFill>
                  <a:srgbClr val="000000"/>
                </a:solidFill>
                <a:latin typeface="+mn-lt"/>
                <a:ea typeface="LG스마트체 Regular" pitchFamily="50" charset="-127"/>
              </a:rPr>
              <a:t>1.1.1 </a:t>
            </a:r>
            <a:r>
              <a:rPr lang="en-US" altLang="ko-KR" sz="1200" dirty="0">
                <a:latin typeface="+mn-ea"/>
                <a:ea typeface="+mn-ea"/>
              </a:rPr>
              <a:t>Normal Scenario(</a:t>
            </a:r>
            <a:r>
              <a:rPr lang="ko-KR" altLang="en-US" sz="1200" dirty="0" err="1">
                <a:latin typeface="+mn-ea"/>
                <a:ea typeface="+mn-ea"/>
              </a:rPr>
              <a:t>반출입기</a:t>
            </a:r>
            <a:r>
              <a:rPr lang="en-US" altLang="ko-KR" sz="1200" dirty="0">
                <a:latin typeface="+mn-ea"/>
                <a:ea typeface="+mn-ea"/>
              </a:rPr>
              <a:t>-&gt; </a:t>
            </a:r>
            <a:r>
              <a:rPr lang="en-US" altLang="ko-KR" sz="1200" dirty="0" smtClean="0">
                <a:latin typeface="+mn-ea"/>
                <a:ea typeface="+mn-ea"/>
              </a:rPr>
              <a:t>MOMA </a:t>
            </a:r>
            <a:r>
              <a:rPr lang="en-US" altLang="ko-KR" sz="1200" dirty="0" smtClean="0">
                <a:latin typeface="+mn-ea"/>
                <a:ea typeface="+mn-ea"/>
              </a:rPr>
              <a:t>Robot)</a:t>
            </a:r>
            <a:endParaRPr lang="en-US" altLang="ko-KR" sz="1200" b="1" dirty="0">
              <a:solidFill>
                <a:srgbClr val="000000"/>
              </a:solidFill>
              <a:latin typeface="+mn-lt"/>
              <a:ea typeface="LG스마트체 Regular" pitchFamily="50" charset="-127"/>
            </a:endParaRPr>
          </a:p>
        </p:txBody>
      </p:sp>
      <p:sp>
        <p:nvSpPr>
          <p:cNvPr id="71" name="Line 8">
            <a:extLst>
              <a:ext uri="{FF2B5EF4-FFF2-40B4-BE49-F238E27FC236}">
                <a16:creationId xmlns:a16="http://schemas.microsoft.com/office/drawing/2014/main" xmlns="" id="{A164A400-3853-41E9-BF53-F7467E24D2D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793" y="1201440"/>
            <a:ext cx="0" cy="5328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/>
          </a:p>
        </p:txBody>
      </p:sp>
      <p:sp>
        <p:nvSpPr>
          <p:cNvPr id="72" name="Line 9">
            <a:extLst>
              <a:ext uri="{FF2B5EF4-FFF2-40B4-BE49-F238E27FC236}">
                <a16:creationId xmlns:a16="http://schemas.microsoft.com/office/drawing/2014/main" xmlns="" id="{89AF943F-F94E-4CBC-B02B-E3282D61E5D5}"/>
              </a:ext>
            </a:extLst>
          </p:cNvPr>
          <p:cNvSpPr>
            <a:spLocks noChangeShapeType="1"/>
          </p:cNvSpPr>
          <p:nvPr/>
        </p:nvSpPr>
        <p:spPr bwMode="auto">
          <a:xfrm>
            <a:off x="9561512" y="1201440"/>
            <a:ext cx="0" cy="5328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/>
          </a:p>
        </p:txBody>
      </p:sp>
      <p:sp>
        <p:nvSpPr>
          <p:cNvPr id="74" name="Line 12">
            <a:extLst>
              <a:ext uri="{FF2B5EF4-FFF2-40B4-BE49-F238E27FC236}">
                <a16:creationId xmlns:a16="http://schemas.microsoft.com/office/drawing/2014/main" xmlns="" id="{09740C84-0483-4E20-BD60-287C1663455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781" y="1556792"/>
            <a:ext cx="9001858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Line 13">
            <a:extLst>
              <a:ext uri="{FF2B5EF4-FFF2-40B4-BE49-F238E27FC236}">
                <a16:creationId xmlns:a16="http://schemas.microsoft.com/office/drawing/2014/main" xmlns="" id="{111A9013-85CB-4A03-97BF-AF3BD5A1317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655" y="6531156"/>
            <a:ext cx="9001857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/>
          </a:p>
        </p:txBody>
      </p:sp>
      <p:sp>
        <p:nvSpPr>
          <p:cNvPr id="76" name="Line 14">
            <a:extLst>
              <a:ext uri="{FF2B5EF4-FFF2-40B4-BE49-F238E27FC236}">
                <a16:creationId xmlns:a16="http://schemas.microsoft.com/office/drawing/2014/main" xmlns="" id="{C1A91B6A-E938-4FFD-9FAF-B88424F188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655" y="1196752"/>
            <a:ext cx="9001857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/>
          </a:p>
        </p:txBody>
      </p:sp>
      <p:sp>
        <p:nvSpPr>
          <p:cNvPr id="78" name="Line 18">
            <a:extLst>
              <a:ext uri="{FF2B5EF4-FFF2-40B4-BE49-F238E27FC236}">
                <a16:creationId xmlns:a16="http://schemas.microsoft.com/office/drawing/2014/main" xmlns="" id="{7169117E-4FBC-4643-B66A-76B46D633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6670" y="1496744"/>
            <a:ext cx="0" cy="5042228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79" name="Rectangle 22">
            <a:extLst>
              <a:ext uri="{FF2B5EF4-FFF2-40B4-BE49-F238E27FC236}">
                <a16:creationId xmlns:a16="http://schemas.microsoft.com/office/drawing/2014/main" xmlns="" id="{ABD218DE-F90C-46F8-851D-4065CD33B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205" y="1268760"/>
            <a:ext cx="764931" cy="210674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35921" dir="2700000" algn="ctr" rotWithShape="0">
              <a:schemeClr val="tx1">
                <a:lumMod val="50000"/>
                <a:lumOff val="50000"/>
              </a:schemeClr>
            </a:outerShdw>
          </a:effectLst>
          <a:ex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 err="1">
                <a:ea typeface="LG스마트체 Regular" pitchFamily="50" charset="-127"/>
              </a:rPr>
              <a:t>반출입기</a:t>
            </a:r>
            <a:endParaRPr kumimoji="0" lang="en-US" altLang="ko-KR" sz="1000" b="1" dirty="0">
              <a:ea typeface="LG스마트체 Regular" pitchFamily="50" charset="-127"/>
            </a:endParaRPr>
          </a:p>
        </p:txBody>
      </p:sp>
      <p:sp>
        <p:nvSpPr>
          <p:cNvPr id="84" name="Line 18">
            <a:extLst>
              <a:ext uri="{FF2B5EF4-FFF2-40B4-BE49-F238E27FC236}">
                <a16:creationId xmlns:a16="http://schemas.microsoft.com/office/drawing/2014/main" xmlns="" id="{C190CE67-D0E1-4122-94EB-F92BE8E9812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6929" y="1359081"/>
            <a:ext cx="0" cy="5167313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94" name="Line 17">
            <a:extLst>
              <a:ext uri="{FF2B5EF4-FFF2-40B4-BE49-F238E27FC236}">
                <a16:creationId xmlns:a16="http://schemas.microsoft.com/office/drawing/2014/main" xmlns="" id="{A998ED02-D0E7-4E37-9C3A-AD99655A2E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27273" y="1484784"/>
            <a:ext cx="0" cy="5040000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66" name="제목 9"/>
          <p:cNvSpPr txBox="1"/>
          <p:nvPr/>
        </p:nvSpPr>
        <p:spPr>
          <a:xfrm>
            <a:off x="5961112" y="44624"/>
            <a:ext cx="3744416" cy="49006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1</a:t>
            </a:r>
            <a:r>
              <a:rPr lang="en-US" altLang="ko-KR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-1</a:t>
            </a: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. Normal Scenario</a:t>
            </a:r>
            <a:endParaRPr kumimoji="0" lang="ko-KR" altLang="en-US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  <p:sp>
        <p:nvSpPr>
          <p:cNvPr id="68" name="Line 18">
            <a:extLst>
              <a:ext uri="{FF2B5EF4-FFF2-40B4-BE49-F238E27FC236}">
                <a16:creationId xmlns:a16="http://schemas.microsoft.com/office/drawing/2014/main" xmlns="" id="{7169117E-4FBC-4643-B66A-76B46D633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6637" y="1483116"/>
            <a:ext cx="0" cy="5042228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133" name="Line 18">
            <a:extLst>
              <a:ext uri="{FF2B5EF4-FFF2-40B4-BE49-F238E27FC236}">
                <a16:creationId xmlns:a16="http://schemas.microsoft.com/office/drawing/2014/main" xmlns="" id="{7169117E-4FBC-4643-B66A-76B46D633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36934" y="1482532"/>
            <a:ext cx="0" cy="5042228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136" name="Line 18">
            <a:extLst>
              <a:ext uri="{FF2B5EF4-FFF2-40B4-BE49-F238E27FC236}">
                <a16:creationId xmlns:a16="http://schemas.microsoft.com/office/drawing/2014/main" xmlns="" id="{7169117E-4FBC-4643-B66A-76B46D633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8053982" y="1479434"/>
            <a:ext cx="0" cy="5042228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7572903" y="1247587"/>
            <a:ext cx="834294" cy="237197"/>
            <a:chOff x="6897216" y="1247587"/>
            <a:chExt cx="834294" cy="237197"/>
          </a:xfrm>
        </p:grpSpPr>
        <p:sp>
          <p:nvSpPr>
            <p:cNvPr id="60" name="타원 59"/>
            <p:cNvSpPr/>
            <p:nvPr/>
          </p:nvSpPr>
          <p:spPr>
            <a:xfrm>
              <a:off x="6966579" y="1247587"/>
              <a:ext cx="764931" cy="23253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dist="35560" dir="27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ko-KR" sz="700" b="1" dirty="0">
                <a:solidFill>
                  <a:prstClr val="black"/>
                </a:solidFill>
                <a:ea typeface="LG스마트체 Regular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897216" y="1253952"/>
              <a:ext cx="83388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>
                  <a:ea typeface="LG스마트체 Regular" pitchFamily="50" charset="-127"/>
                </a:rPr>
                <a:t>  Aims GEM</a:t>
              </a:r>
              <a:endParaRPr lang="ko-KR" altLang="en-US" sz="900" b="1" dirty="0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5127484" y="1251439"/>
            <a:ext cx="870751" cy="234871"/>
            <a:chOff x="8537511" y="2996951"/>
            <a:chExt cx="870751" cy="234871"/>
          </a:xfrm>
        </p:grpSpPr>
        <p:sp>
          <p:nvSpPr>
            <p:cNvPr id="63" name="타원 62"/>
            <p:cNvSpPr/>
            <p:nvPr/>
          </p:nvSpPr>
          <p:spPr>
            <a:xfrm>
              <a:off x="8581699" y="2996951"/>
              <a:ext cx="764931" cy="23253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dist="35560" dir="27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ko-KR" sz="700" b="1" dirty="0">
                <a:solidFill>
                  <a:prstClr val="black"/>
                </a:solidFill>
                <a:ea typeface="LG스마트체 Regular" pitchFamily="50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537511" y="3016378"/>
              <a:ext cx="87075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 err="1" smtClean="0">
                  <a:latin typeface="+mn-ea"/>
                </a:rPr>
                <a:t>반출입</a:t>
              </a:r>
              <a:r>
                <a:rPr lang="ko-KR" altLang="en-US" sz="800" b="1" dirty="0" err="1">
                  <a:latin typeface="+mn-ea"/>
                </a:rPr>
                <a:t>기</a:t>
              </a:r>
              <a:r>
                <a:rPr lang="en-US" altLang="ko-KR" sz="800" b="1" dirty="0" smtClean="0">
                  <a:latin typeface="+mn-ea"/>
                </a:rPr>
                <a:t> </a:t>
              </a:r>
              <a:r>
                <a:rPr lang="en-US" altLang="ko-KR" sz="800" b="1" dirty="0">
                  <a:latin typeface="+mn-ea"/>
                </a:rPr>
                <a:t>CTRL</a:t>
              </a:r>
              <a:endParaRPr lang="ko-KR" altLang="en-US" sz="800" b="1" dirty="0">
                <a:latin typeface="+mn-ea"/>
              </a:endParaRPr>
            </a:p>
          </p:txBody>
        </p:sp>
      </p:grpSp>
      <p:cxnSp>
        <p:nvCxnSpPr>
          <p:cNvPr id="120" name="직선 화살표 연결선 119"/>
          <p:cNvCxnSpPr/>
          <p:nvPr/>
        </p:nvCxnSpPr>
        <p:spPr bwMode="auto">
          <a:xfrm>
            <a:off x="3371716" y="1916832"/>
            <a:ext cx="3368730" cy="0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rgbClr val="7030A0"/>
            </a:solidFill>
            <a:prstDash val="dash"/>
            <a:round/>
            <a:headEnd type="triangle" w="med" len="med"/>
            <a:tailEnd type="none"/>
          </a:ln>
          <a:effectLst/>
        </p:spPr>
      </p:cxnSp>
      <p:grpSp>
        <p:nvGrpSpPr>
          <p:cNvPr id="53" name="그룹 52"/>
          <p:cNvGrpSpPr/>
          <p:nvPr/>
        </p:nvGrpSpPr>
        <p:grpSpPr>
          <a:xfrm>
            <a:off x="6318965" y="1262229"/>
            <a:ext cx="793990" cy="243948"/>
            <a:chOff x="7515486" y="2528319"/>
            <a:chExt cx="793990" cy="243948"/>
          </a:xfrm>
        </p:grpSpPr>
        <p:sp>
          <p:nvSpPr>
            <p:cNvPr id="54" name="타원 53"/>
            <p:cNvSpPr/>
            <p:nvPr/>
          </p:nvSpPr>
          <p:spPr>
            <a:xfrm>
              <a:off x="7515486" y="2528319"/>
              <a:ext cx="764931" cy="232537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dist="35560" dir="27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ko-KR" sz="700" b="1" dirty="0">
                <a:solidFill>
                  <a:prstClr val="black"/>
                </a:solidFill>
                <a:ea typeface="LG스마트체 Regular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538111" y="2541435"/>
              <a:ext cx="77136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/>
                <a:t>Dispatcher</a:t>
              </a:r>
              <a:endParaRPr lang="ko-KR" altLang="en-US" sz="900" b="1" dirty="0"/>
            </a:p>
          </p:txBody>
        </p:sp>
      </p:grpSp>
      <p:sp>
        <p:nvSpPr>
          <p:cNvPr id="65" name="Rectangle 22">
            <a:extLst>
              <a:ext uri="{FF2B5EF4-FFF2-40B4-BE49-F238E27FC236}">
                <a16:creationId xmlns="" xmlns:a16="http://schemas.microsoft.com/office/drawing/2014/main" id="{ABD218DE-F90C-46F8-851D-4065CD33B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6656" y="1275345"/>
            <a:ext cx="764931" cy="210674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35921" dir="2700000" algn="ctr" rotWithShape="0">
              <a:schemeClr val="tx1">
                <a:lumMod val="50000"/>
                <a:lumOff val="50000"/>
              </a:schemeClr>
            </a:outerShdw>
          </a:effectLst>
          <a:ex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ea typeface="LG스마트체 Regular" pitchFamily="50" charset="-127"/>
              </a:rPr>
              <a:t>MOMA</a:t>
            </a:r>
            <a:endParaRPr kumimoji="0" lang="en-US" altLang="ko-KR" sz="1000" b="1" dirty="0">
              <a:ea typeface="LG스마트체 Regular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2989251" y="1255698"/>
            <a:ext cx="764931" cy="23253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dist="35560" dir="2700000" algn="ctr" rotWithShape="0">
              <a:schemeClr val="tx1">
                <a:lumMod val="50000"/>
                <a:lumOff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 sz="1000" b="1" dirty="0" smtClean="0">
                <a:solidFill>
                  <a:prstClr val="black"/>
                </a:solidFill>
                <a:ea typeface="LG스마트체 Regular" pitchFamily="50" charset="-127"/>
              </a:rPr>
              <a:t>RCS</a:t>
            </a:r>
            <a:endParaRPr lang="en-US" altLang="ko-KR" sz="1000" b="1" dirty="0">
              <a:solidFill>
                <a:prstClr val="black"/>
              </a:solidFill>
              <a:ea typeface="LG스마트체 Regular" pitchFamily="50" charset="-127"/>
            </a:endParaRPr>
          </a:p>
        </p:txBody>
      </p:sp>
      <p:cxnSp>
        <p:nvCxnSpPr>
          <p:cNvPr id="81" name="연결선: 꺾임 46">
            <a:extLst>
              <a:ext uri="{FF2B5EF4-FFF2-40B4-BE49-F238E27FC236}">
                <a16:creationId xmlns:a16="http://schemas.microsoft.com/office/drawing/2014/main" xmlns="" id="{3CC13356-E30A-4C08-A82C-206781FEEA73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29759" y="2067379"/>
            <a:ext cx="1102323" cy="1"/>
          </a:xfrm>
          <a:prstGeom prst="bent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순서도: 연결자 81"/>
          <p:cNvSpPr/>
          <p:nvPr/>
        </p:nvSpPr>
        <p:spPr bwMode="auto">
          <a:xfrm>
            <a:off x="6619261" y="1506177"/>
            <a:ext cx="216024" cy="216024"/>
          </a:xfrm>
          <a:prstGeom prst="flowChartConnector">
            <a:avLst/>
          </a:prstGeom>
          <a:solidFill>
            <a:srgbClr val="CCFFFF"/>
          </a:solidFill>
          <a:ln>
            <a:solidFill>
              <a:schemeClr val="accent1"/>
            </a:solidFill>
          </a:ln>
          <a:effectLst/>
          <a:extLst/>
        </p:spPr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00" b="1" dirty="0" err="1">
              <a:ea typeface="LG스마트체 Regular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8053982" y="1748004"/>
            <a:ext cx="150752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Move To Send</a:t>
            </a:r>
          </a:p>
          <a:p>
            <a:pPr algn="ctr"/>
            <a:r>
              <a:rPr lang="en-US" altLang="ko-KR" sz="700" dirty="0" smtClean="0"/>
              <a:t>(To </a:t>
            </a:r>
            <a:r>
              <a:rPr lang="ko-KR" altLang="en-US" sz="700" dirty="0" err="1" smtClean="0"/>
              <a:t>반출입기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)</a:t>
            </a:r>
            <a:endParaRPr lang="ko-KR" altLang="en-US" sz="700" dirty="0"/>
          </a:p>
        </p:txBody>
      </p:sp>
      <p:grpSp>
        <p:nvGrpSpPr>
          <p:cNvPr id="101" name="그룹 100"/>
          <p:cNvGrpSpPr/>
          <p:nvPr/>
        </p:nvGrpSpPr>
        <p:grpSpPr>
          <a:xfrm>
            <a:off x="2248202" y="2420888"/>
            <a:ext cx="4501550" cy="196592"/>
            <a:chOff x="4429872" y="3952488"/>
            <a:chExt cx="4501550" cy="196592"/>
          </a:xfrm>
        </p:grpSpPr>
        <p:cxnSp>
          <p:nvCxnSpPr>
            <p:cNvPr id="102" name="연결선: 꺾임 46">
              <a:extLst>
                <a:ext uri="{FF2B5EF4-FFF2-40B4-BE49-F238E27FC236}">
                  <a16:creationId xmlns:a16="http://schemas.microsoft.com/office/drawing/2014/main" xmlns="" id="{3CC13356-E30A-4C08-A82C-206781FEEA73}"/>
                </a:ext>
              </a:extLst>
            </p:cNvPr>
            <p:cNvCxnSpPr>
              <a:cxnSpLocks/>
            </p:cNvCxnSpPr>
            <p:nvPr/>
          </p:nvCxnSpPr>
          <p:spPr>
            <a:xfrm>
              <a:off x="4429872" y="3952488"/>
              <a:ext cx="1107560" cy="2"/>
            </a:xfrm>
            <a:prstGeom prst="bentConnector3">
              <a:avLst/>
            </a:prstGeom>
            <a:ln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직선 화살표 연결선 102"/>
            <p:cNvCxnSpPr/>
            <p:nvPr/>
          </p:nvCxnSpPr>
          <p:spPr bwMode="auto">
            <a:xfrm flipH="1">
              <a:off x="5551487" y="4149080"/>
              <a:ext cx="3379935" cy="0"/>
            </a:xfrm>
            <a:prstGeom prst="straightConnector1">
              <a:avLst/>
            </a:prstGeom>
            <a:solidFill>
              <a:srgbClr val="EAEAEA"/>
            </a:solidFill>
            <a:ln w="12700" cap="flat" cmpd="sng" algn="ctr">
              <a:solidFill>
                <a:srgbClr val="7030A0"/>
              </a:solidFill>
              <a:prstDash val="dash"/>
              <a:round/>
              <a:headEnd type="triangle" w="med" len="med"/>
              <a:tailEnd type="none"/>
            </a:ln>
            <a:effectLst/>
          </p:spPr>
        </p:cxnSp>
      </p:grpSp>
      <p:sp>
        <p:nvSpPr>
          <p:cNvPr id="104" name="TextBox 103"/>
          <p:cNvSpPr txBox="1"/>
          <p:nvPr/>
        </p:nvSpPr>
        <p:spPr>
          <a:xfrm>
            <a:off x="553782" y="2348880"/>
            <a:ext cx="166143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Move To Comp Request</a:t>
            </a:r>
          </a:p>
          <a:p>
            <a:pPr algn="ctr"/>
            <a:r>
              <a:rPr lang="en-US" altLang="ko-KR" sz="700" dirty="0" smtClean="0"/>
              <a:t>(To </a:t>
            </a:r>
            <a:r>
              <a:rPr lang="ko-KR" altLang="en-US" sz="700" dirty="0" err="1" smtClean="0"/>
              <a:t>반출입기</a:t>
            </a:r>
            <a:r>
              <a:rPr lang="en-US" altLang="ko-KR" sz="700" dirty="0" smtClean="0"/>
              <a:t>)</a:t>
            </a:r>
            <a:endParaRPr lang="ko-KR" altLang="en-US" sz="700" dirty="0"/>
          </a:p>
        </p:txBody>
      </p:sp>
      <p:cxnSp>
        <p:nvCxnSpPr>
          <p:cNvPr id="105" name="연결선: 꺾임 46">
            <a:extLst>
              <a:ext uri="{FF2B5EF4-FFF2-40B4-BE49-F238E27FC236}">
                <a16:creationId xmlns:a16="http://schemas.microsoft.com/office/drawing/2014/main" xmlns="" id="{3CC13356-E30A-4C08-A82C-206781FEEA73}"/>
              </a:ext>
            </a:extLst>
          </p:cNvPr>
          <p:cNvCxnSpPr>
            <a:cxnSpLocks/>
          </p:cNvCxnSpPr>
          <p:nvPr/>
        </p:nvCxnSpPr>
        <p:spPr>
          <a:xfrm>
            <a:off x="2262257" y="3219071"/>
            <a:ext cx="1107560" cy="2"/>
          </a:xfrm>
          <a:prstGeom prst="bent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/>
          <p:nvPr/>
        </p:nvCxnSpPr>
        <p:spPr bwMode="auto">
          <a:xfrm flipV="1">
            <a:off x="5562859" y="3859288"/>
            <a:ext cx="1158164" cy="2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rgbClr val="7030A0"/>
            </a:solidFill>
            <a:prstDash val="dash"/>
            <a:round/>
            <a:headEnd type="triangle" w="med" len="med"/>
            <a:tailEnd type="none"/>
          </a:ln>
          <a:effectLst/>
        </p:spPr>
      </p:cxnSp>
      <p:cxnSp>
        <p:nvCxnSpPr>
          <p:cNvPr id="111" name="연결선: 꺾임 46">
            <a:extLst>
              <a:ext uri="{FF2B5EF4-FFF2-40B4-BE49-F238E27FC236}">
                <a16:creationId xmlns:a16="http://schemas.microsoft.com/office/drawing/2014/main" xmlns="" id="{3CC13356-E30A-4C08-A82C-206781FEEA73}"/>
              </a:ext>
            </a:extLst>
          </p:cNvPr>
          <p:cNvCxnSpPr>
            <a:cxnSpLocks/>
          </p:cNvCxnSpPr>
          <p:nvPr/>
        </p:nvCxnSpPr>
        <p:spPr>
          <a:xfrm rot="10800000" flipV="1">
            <a:off x="4464606" y="4038913"/>
            <a:ext cx="1102323" cy="1"/>
          </a:xfrm>
          <a:prstGeom prst="bent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/>
          <p:nvPr/>
        </p:nvCxnSpPr>
        <p:spPr bwMode="auto">
          <a:xfrm flipH="1">
            <a:off x="3385007" y="3363089"/>
            <a:ext cx="3342266" cy="0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rgbClr val="7030A0"/>
            </a:solidFill>
            <a:prstDash val="dash"/>
            <a:round/>
            <a:headEnd type="triangle" w="med" len="med"/>
            <a:tailEnd type="none"/>
          </a:ln>
          <a:effectLst/>
        </p:spPr>
      </p:cxnSp>
      <p:sp>
        <p:nvSpPr>
          <p:cNvPr id="118" name="TextBox 117"/>
          <p:cNvSpPr txBox="1"/>
          <p:nvPr/>
        </p:nvSpPr>
        <p:spPr>
          <a:xfrm>
            <a:off x="553782" y="3147065"/>
            <a:ext cx="1661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/>
              <a:t>Unload Ready Comp Request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8024731" y="3731311"/>
            <a:ext cx="15367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Unload Ready Send</a:t>
            </a:r>
          </a:p>
        </p:txBody>
      </p:sp>
      <p:grpSp>
        <p:nvGrpSpPr>
          <p:cNvPr id="122" name="그룹 121"/>
          <p:cNvGrpSpPr/>
          <p:nvPr/>
        </p:nvGrpSpPr>
        <p:grpSpPr>
          <a:xfrm>
            <a:off x="4448944" y="4931352"/>
            <a:ext cx="2300808" cy="196592"/>
            <a:chOff x="4439638" y="3952488"/>
            <a:chExt cx="2300808" cy="196592"/>
          </a:xfrm>
        </p:grpSpPr>
        <p:cxnSp>
          <p:nvCxnSpPr>
            <p:cNvPr id="123" name="연결선: 꺾임 46">
              <a:extLst>
                <a:ext uri="{FF2B5EF4-FFF2-40B4-BE49-F238E27FC236}">
                  <a16:creationId xmlns:a16="http://schemas.microsoft.com/office/drawing/2014/main" xmlns="" id="{3CC13356-E30A-4C08-A82C-206781FEEA73}"/>
                </a:ext>
              </a:extLst>
            </p:cNvPr>
            <p:cNvCxnSpPr>
              <a:cxnSpLocks/>
            </p:cNvCxnSpPr>
            <p:nvPr/>
          </p:nvCxnSpPr>
          <p:spPr>
            <a:xfrm>
              <a:off x="4439638" y="3952488"/>
              <a:ext cx="1107560" cy="2"/>
            </a:xfrm>
            <a:prstGeom prst="bentConnector3">
              <a:avLst/>
            </a:prstGeom>
            <a:ln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직선 화살표 연결선 123"/>
            <p:cNvCxnSpPr/>
            <p:nvPr/>
          </p:nvCxnSpPr>
          <p:spPr bwMode="auto">
            <a:xfrm flipH="1">
              <a:off x="5571080" y="4149080"/>
              <a:ext cx="1169366" cy="0"/>
            </a:xfrm>
            <a:prstGeom prst="straightConnector1">
              <a:avLst/>
            </a:prstGeom>
            <a:solidFill>
              <a:srgbClr val="EAEAEA"/>
            </a:solidFill>
            <a:ln w="12700" cap="flat" cmpd="sng" algn="ctr">
              <a:solidFill>
                <a:srgbClr val="7030A0"/>
              </a:solidFill>
              <a:prstDash val="dash"/>
              <a:round/>
              <a:headEnd type="triangle" w="med" len="med"/>
              <a:tailEnd type="none"/>
            </a:ln>
            <a:effectLst/>
          </p:spPr>
        </p:cxnSp>
      </p:grpSp>
      <p:sp>
        <p:nvSpPr>
          <p:cNvPr id="16" name="순서도: 처리 15"/>
          <p:cNvSpPr/>
          <p:nvPr/>
        </p:nvSpPr>
        <p:spPr bwMode="auto">
          <a:xfrm>
            <a:off x="4160912" y="4217315"/>
            <a:ext cx="1673981" cy="432048"/>
          </a:xfrm>
          <a:prstGeom prst="flowChartProcess">
            <a:avLst/>
          </a:prstGeom>
          <a:solidFill>
            <a:srgbClr val="CCFFFF"/>
          </a:solidFill>
          <a:ln>
            <a:noFill/>
          </a:ln>
          <a:effectLst>
            <a:outerShdw dist="35921" dir="2700000" algn="ctr" rotWithShape="0">
              <a:schemeClr val="tx1">
                <a:lumMod val="50000"/>
                <a:lumOff val="50000"/>
              </a:schemeClr>
            </a:outerShdw>
          </a:effectLst>
          <a:extLst/>
        </p:spPr>
        <p:txBody>
          <a:bodyPr wrap="none"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900" b="1" dirty="0" smtClean="0">
                <a:ea typeface="LG스마트체 Regular" pitchFamily="50" charset="-127"/>
              </a:rPr>
              <a:t>-</a:t>
            </a:r>
            <a:r>
              <a:rPr lang="ko-KR" altLang="en-US" sz="900" b="1" dirty="0" smtClean="0">
                <a:ea typeface="LG스마트체 Regular" pitchFamily="50" charset="-127"/>
              </a:rPr>
              <a:t>분석 시료 </a:t>
            </a:r>
            <a:r>
              <a:rPr lang="en-US" altLang="ko-KR" sz="900" b="1" dirty="0" smtClean="0">
                <a:ea typeface="LG스마트체 Regular" pitchFamily="50" charset="-127"/>
              </a:rPr>
              <a:t>Unload Port </a:t>
            </a:r>
            <a:r>
              <a:rPr lang="ko-KR" altLang="en-US" sz="900" b="1" dirty="0" smtClean="0">
                <a:ea typeface="LG스마트체 Regular" pitchFamily="50" charset="-127"/>
              </a:rPr>
              <a:t>반송</a:t>
            </a:r>
            <a:endParaRPr lang="en-US" altLang="ko-KR" sz="900" b="1" dirty="0" smtClean="0">
              <a:ea typeface="LG스마트체 Regular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900" b="1" dirty="0" smtClean="0">
                <a:ea typeface="LG스마트체 Regular" pitchFamily="50" charset="-127"/>
              </a:rPr>
              <a:t>-Port Door Open</a:t>
            </a:r>
            <a:endParaRPr kumimoji="0" lang="ko-KR" altLang="en-US" sz="900" b="1" dirty="0" err="1">
              <a:ea typeface="LG스마트체 Regular" pitchFamily="50" charset="-127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582941" y="4875257"/>
            <a:ext cx="16337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/>
              <a:t>Unload Ready Comp Request</a:t>
            </a:r>
          </a:p>
        </p:txBody>
      </p:sp>
      <p:cxnSp>
        <p:nvCxnSpPr>
          <p:cNvPr id="127" name="직선 화살표 연결선 126"/>
          <p:cNvCxnSpPr/>
          <p:nvPr/>
        </p:nvCxnSpPr>
        <p:spPr bwMode="auto">
          <a:xfrm>
            <a:off x="3384470" y="5445224"/>
            <a:ext cx="3368730" cy="0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rgbClr val="7030A0"/>
            </a:solidFill>
            <a:prstDash val="dash"/>
            <a:round/>
            <a:headEnd type="triangle" w="med" len="med"/>
            <a:tailEnd type="none"/>
          </a:ln>
          <a:effectLst/>
        </p:spPr>
      </p:cxnSp>
      <p:cxnSp>
        <p:nvCxnSpPr>
          <p:cNvPr id="128" name="연결선: 꺾임 46">
            <a:extLst>
              <a:ext uri="{FF2B5EF4-FFF2-40B4-BE49-F238E27FC236}">
                <a16:creationId xmlns:a16="http://schemas.microsoft.com/office/drawing/2014/main" xmlns="" id="{3CC13356-E30A-4C08-A82C-206781FEEA73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42513" y="5595771"/>
            <a:ext cx="1102323" cy="1"/>
          </a:xfrm>
          <a:prstGeom prst="bent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8049344" y="5301208"/>
            <a:ext cx="153678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Transfer Run Send</a:t>
            </a:r>
          </a:p>
          <a:p>
            <a:pPr algn="ctr"/>
            <a:r>
              <a:rPr lang="en-US" altLang="ko-KR" sz="700" dirty="0" smtClean="0"/>
              <a:t>(To </a:t>
            </a:r>
            <a:r>
              <a:rPr lang="ko-KR" altLang="en-US" sz="700" dirty="0" err="1" smtClean="0"/>
              <a:t>반출입기</a:t>
            </a:r>
            <a:r>
              <a:rPr lang="en-US" altLang="ko-KR" sz="700" dirty="0" smtClean="0"/>
              <a:t>)</a:t>
            </a:r>
            <a:endParaRPr lang="ko-KR" altLang="en-US" sz="700" dirty="0"/>
          </a:p>
        </p:txBody>
      </p:sp>
      <p:cxnSp>
        <p:nvCxnSpPr>
          <p:cNvPr id="130" name="연결선: 꺾임 46">
            <a:extLst>
              <a:ext uri="{FF2B5EF4-FFF2-40B4-BE49-F238E27FC236}">
                <a16:creationId xmlns:a16="http://schemas.microsoft.com/office/drawing/2014/main" xmlns="" id="{3CC13356-E30A-4C08-A82C-206781FEEA73}"/>
              </a:ext>
            </a:extLst>
          </p:cNvPr>
          <p:cNvCxnSpPr>
            <a:cxnSpLocks/>
          </p:cNvCxnSpPr>
          <p:nvPr/>
        </p:nvCxnSpPr>
        <p:spPr>
          <a:xfrm>
            <a:off x="2262060" y="5805264"/>
            <a:ext cx="1107560" cy="2"/>
          </a:xfrm>
          <a:prstGeom prst="bent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/>
          <p:nvPr/>
        </p:nvCxnSpPr>
        <p:spPr bwMode="auto">
          <a:xfrm flipH="1">
            <a:off x="3384810" y="5949282"/>
            <a:ext cx="3342266" cy="0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rgbClr val="7030A0"/>
            </a:solidFill>
            <a:prstDash val="dash"/>
            <a:round/>
            <a:headEnd type="triangle" w="med" len="med"/>
            <a:tailEnd type="none"/>
          </a:ln>
          <a:effectLst/>
        </p:spPr>
      </p:cxnSp>
      <p:sp>
        <p:nvSpPr>
          <p:cNvPr id="134" name="TextBox 133"/>
          <p:cNvSpPr txBox="1"/>
          <p:nvPr/>
        </p:nvSpPr>
        <p:spPr>
          <a:xfrm>
            <a:off x="510932" y="5698123"/>
            <a:ext cx="1633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err="1" smtClean="0"/>
              <a:t>Trnasfer</a:t>
            </a:r>
            <a:r>
              <a:rPr lang="en-US" altLang="ko-KR" sz="800" b="1" dirty="0" smtClean="0"/>
              <a:t> Run Request</a:t>
            </a:r>
          </a:p>
          <a:p>
            <a:pPr algn="ctr"/>
            <a:r>
              <a:rPr lang="en-US" altLang="ko-KR" sz="800" b="1" dirty="0" smtClean="0"/>
              <a:t>(BUSY)</a:t>
            </a:r>
          </a:p>
        </p:txBody>
      </p:sp>
      <p:sp>
        <p:nvSpPr>
          <p:cNvPr id="135" name="순서도: 연결자 134"/>
          <p:cNvSpPr/>
          <p:nvPr/>
        </p:nvSpPr>
        <p:spPr bwMode="auto">
          <a:xfrm>
            <a:off x="3257630" y="6426711"/>
            <a:ext cx="216024" cy="216024"/>
          </a:xfrm>
          <a:prstGeom prst="flowChartConnector">
            <a:avLst/>
          </a:prstGeom>
          <a:solidFill>
            <a:srgbClr val="CCFFFF"/>
          </a:solidFill>
          <a:ln>
            <a:solidFill>
              <a:schemeClr val="accent1"/>
            </a:solidFill>
          </a:ln>
          <a:effectLst/>
          <a:extLst/>
        </p:spPr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00" b="1" dirty="0" err="1">
              <a:ea typeface="LG스마트체 Regular" pitchFamily="50" charset="-127"/>
            </a:endParaRPr>
          </a:p>
        </p:txBody>
      </p:sp>
      <p:cxnSp>
        <p:nvCxnSpPr>
          <p:cNvPr id="19" name="꺾인 연결선 18"/>
          <p:cNvCxnSpPr/>
          <p:nvPr/>
        </p:nvCxnSpPr>
        <p:spPr>
          <a:xfrm>
            <a:off x="1725702" y="2838657"/>
            <a:ext cx="504056" cy="230303"/>
          </a:xfrm>
          <a:prstGeom prst="bentConnector3">
            <a:avLst>
              <a:gd name="adj1" fmla="val 1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순서도: 연결자 136"/>
          <p:cNvSpPr/>
          <p:nvPr/>
        </p:nvSpPr>
        <p:spPr bwMode="auto">
          <a:xfrm>
            <a:off x="1607810" y="2754631"/>
            <a:ext cx="216024" cy="216024"/>
          </a:xfrm>
          <a:prstGeom prst="flowChartConnector">
            <a:avLst/>
          </a:prstGeom>
          <a:solidFill>
            <a:srgbClr val="CCFFFF"/>
          </a:solidFill>
          <a:ln>
            <a:solidFill>
              <a:schemeClr val="accent1"/>
            </a:solidFill>
          </a:ln>
          <a:effectLst/>
          <a:extLst/>
        </p:spPr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b="1" dirty="0" smtClean="0">
                <a:ea typeface="LG스마트체 Regular" pitchFamily="50" charset="-127"/>
              </a:rPr>
              <a:t>1</a:t>
            </a:r>
            <a:endParaRPr kumimoji="0" lang="ko-KR" altLang="en-US" sz="1000" b="1" dirty="0" err="1">
              <a:ea typeface="LG스마트체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5641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9"/>
          <p:cNvSpPr txBox="1"/>
          <p:nvPr/>
        </p:nvSpPr>
        <p:spPr>
          <a:xfrm>
            <a:off x="272480" y="202630"/>
            <a:ext cx="9074150" cy="49006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  <a:sym typeface="+mn-ea"/>
              </a:rPr>
              <a:t>1</a:t>
            </a:r>
            <a:r>
              <a:rPr lang="en-US" altLang="ko-KR" sz="20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  <a:sym typeface="+mn-ea"/>
              </a:rPr>
              <a:t>. </a:t>
            </a: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운영 시나리오 </a:t>
            </a: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(</a:t>
            </a: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세부</a:t>
            </a: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)</a:t>
            </a:r>
            <a:endParaRPr lang="ko-KR" altLang="en-US" sz="20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endParaRPr lang="ko-KR" altLang="en-US" sz="20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 </a:t>
            </a:r>
            <a:endParaRPr kumimoji="0" lang="ko-KR" altLang="en-US" sz="2000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  <p:sp>
        <p:nvSpPr>
          <p:cNvPr id="23" name="텍스트 개체 틀 67">
            <a:extLst>
              <a:ext uri="{FF2B5EF4-FFF2-40B4-BE49-F238E27FC236}">
                <a16:creationId xmlns:a16="http://schemas.microsoft.com/office/drawing/2014/main" xmlns="" id="{AB188FFF-EA55-496F-9509-ECB92FED87A5}"/>
              </a:ext>
            </a:extLst>
          </p:cNvPr>
          <p:cNvSpPr txBox="1">
            <a:spLocks/>
          </p:cNvSpPr>
          <p:nvPr/>
        </p:nvSpPr>
        <p:spPr bwMode="auto">
          <a:xfrm>
            <a:off x="428215" y="692696"/>
            <a:ext cx="87732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ts val="200"/>
              </a:spcBef>
            </a:pPr>
            <a:r>
              <a:rPr lang="en-US" altLang="ko-KR" sz="1200" b="1" dirty="0" smtClean="0">
                <a:solidFill>
                  <a:srgbClr val="000000"/>
                </a:solidFill>
                <a:latin typeface="+mn-lt"/>
                <a:ea typeface="LG스마트체 Regular" pitchFamily="50" charset="-127"/>
              </a:rPr>
              <a:t>1.1.1 </a:t>
            </a:r>
            <a:r>
              <a:rPr lang="en-US" altLang="ko-KR" sz="1200" dirty="0">
                <a:latin typeface="+mn-ea"/>
                <a:ea typeface="+mn-ea"/>
              </a:rPr>
              <a:t>Normal Scenario(</a:t>
            </a:r>
            <a:r>
              <a:rPr lang="ko-KR" altLang="en-US" sz="1200" dirty="0" err="1">
                <a:latin typeface="+mn-ea"/>
                <a:ea typeface="+mn-ea"/>
              </a:rPr>
              <a:t>반출입기</a:t>
            </a:r>
            <a:r>
              <a:rPr lang="en-US" altLang="ko-KR" sz="1200" dirty="0">
                <a:latin typeface="+mn-ea"/>
                <a:ea typeface="+mn-ea"/>
              </a:rPr>
              <a:t>-&gt; </a:t>
            </a:r>
            <a:r>
              <a:rPr lang="en-US" altLang="ko-KR" sz="1200" dirty="0" smtClean="0">
                <a:latin typeface="+mn-ea"/>
                <a:ea typeface="+mn-ea"/>
              </a:rPr>
              <a:t>MOMA </a:t>
            </a:r>
            <a:r>
              <a:rPr lang="en-US" altLang="ko-KR" sz="1200" dirty="0" smtClean="0">
                <a:latin typeface="+mn-ea"/>
                <a:ea typeface="+mn-ea"/>
              </a:rPr>
              <a:t>Robot)</a:t>
            </a:r>
            <a:endParaRPr lang="en-US" altLang="ko-KR" sz="1200" b="1" dirty="0">
              <a:solidFill>
                <a:srgbClr val="000000"/>
              </a:solidFill>
              <a:latin typeface="+mn-lt"/>
              <a:ea typeface="LG스마트체 Regular" pitchFamily="50" charset="-127"/>
            </a:endParaRPr>
          </a:p>
        </p:txBody>
      </p:sp>
      <p:sp>
        <p:nvSpPr>
          <p:cNvPr id="71" name="Line 8">
            <a:extLst>
              <a:ext uri="{FF2B5EF4-FFF2-40B4-BE49-F238E27FC236}">
                <a16:creationId xmlns:a16="http://schemas.microsoft.com/office/drawing/2014/main" xmlns="" id="{A164A400-3853-41E9-BF53-F7467E24D2D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793" y="1201440"/>
            <a:ext cx="0" cy="5328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/>
          </a:p>
        </p:txBody>
      </p:sp>
      <p:sp>
        <p:nvSpPr>
          <p:cNvPr id="72" name="Line 9">
            <a:extLst>
              <a:ext uri="{FF2B5EF4-FFF2-40B4-BE49-F238E27FC236}">
                <a16:creationId xmlns:a16="http://schemas.microsoft.com/office/drawing/2014/main" xmlns="" id="{89AF943F-F94E-4CBC-B02B-E3282D61E5D5}"/>
              </a:ext>
            </a:extLst>
          </p:cNvPr>
          <p:cNvSpPr>
            <a:spLocks noChangeShapeType="1"/>
          </p:cNvSpPr>
          <p:nvPr/>
        </p:nvSpPr>
        <p:spPr bwMode="auto">
          <a:xfrm>
            <a:off x="9561512" y="1201440"/>
            <a:ext cx="0" cy="5328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/>
          </a:p>
        </p:txBody>
      </p:sp>
      <p:sp>
        <p:nvSpPr>
          <p:cNvPr id="74" name="Line 12">
            <a:extLst>
              <a:ext uri="{FF2B5EF4-FFF2-40B4-BE49-F238E27FC236}">
                <a16:creationId xmlns:a16="http://schemas.microsoft.com/office/drawing/2014/main" xmlns="" id="{09740C84-0483-4E20-BD60-287C1663455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781" y="1556792"/>
            <a:ext cx="9001858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Line 13">
            <a:extLst>
              <a:ext uri="{FF2B5EF4-FFF2-40B4-BE49-F238E27FC236}">
                <a16:creationId xmlns:a16="http://schemas.microsoft.com/office/drawing/2014/main" xmlns="" id="{111A9013-85CB-4A03-97BF-AF3BD5A1317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655" y="6531156"/>
            <a:ext cx="9001857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/>
          </a:p>
        </p:txBody>
      </p:sp>
      <p:sp>
        <p:nvSpPr>
          <p:cNvPr id="76" name="Line 14">
            <a:extLst>
              <a:ext uri="{FF2B5EF4-FFF2-40B4-BE49-F238E27FC236}">
                <a16:creationId xmlns:a16="http://schemas.microsoft.com/office/drawing/2014/main" xmlns="" id="{C1A91B6A-E938-4FFD-9FAF-B88424F188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655" y="1196752"/>
            <a:ext cx="9001857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/>
          </a:p>
        </p:txBody>
      </p:sp>
      <p:sp>
        <p:nvSpPr>
          <p:cNvPr id="78" name="Line 18">
            <a:extLst>
              <a:ext uri="{FF2B5EF4-FFF2-40B4-BE49-F238E27FC236}">
                <a16:creationId xmlns:a16="http://schemas.microsoft.com/office/drawing/2014/main" xmlns="" id="{7169117E-4FBC-4643-B66A-76B46D633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6670" y="1496744"/>
            <a:ext cx="0" cy="5042228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79" name="Rectangle 22">
            <a:extLst>
              <a:ext uri="{FF2B5EF4-FFF2-40B4-BE49-F238E27FC236}">
                <a16:creationId xmlns:a16="http://schemas.microsoft.com/office/drawing/2014/main" xmlns="" id="{ABD218DE-F90C-46F8-851D-4065CD33B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205" y="1268760"/>
            <a:ext cx="764931" cy="210674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35921" dir="2700000" algn="ctr" rotWithShape="0">
              <a:schemeClr val="tx1">
                <a:lumMod val="50000"/>
                <a:lumOff val="50000"/>
              </a:schemeClr>
            </a:outerShdw>
          </a:effectLst>
          <a:ex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 err="1">
                <a:ea typeface="LG스마트체 Regular" pitchFamily="50" charset="-127"/>
              </a:rPr>
              <a:t>반출입기</a:t>
            </a:r>
            <a:endParaRPr kumimoji="0" lang="en-US" altLang="ko-KR" sz="1000" b="1" dirty="0">
              <a:ea typeface="LG스마트체 Regular" pitchFamily="50" charset="-127"/>
            </a:endParaRPr>
          </a:p>
        </p:txBody>
      </p:sp>
      <p:sp>
        <p:nvSpPr>
          <p:cNvPr id="84" name="Line 18">
            <a:extLst>
              <a:ext uri="{FF2B5EF4-FFF2-40B4-BE49-F238E27FC236}">
                <a16:creationId xmlns:a16="http://schemas.microsoft.com/office/drawing/2014/main" xmlns="" id="{C190CE67-D0E1-4122-94EB-F92BE8E9812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6929" y="1359081"/>
            <a:ext cx="0" cy="5167313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94" name="Line 17">
            <a:extLst>
              <a:ext uri="{FF2B5EF4-FFF2-40B4-BE49-F238E27FC236}">
                <a16:creationId xmlns:a16="http://schemas.microsoft.com/office/drawing/2014/main" xmlns="" id="{A998ED02-D0E7-4E37-9C3A-AD99655A2E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27273" y="1484784"/>
            <a:ext cx="0" cy="5040000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66" name="제목 9"/>
          <p:cNvSpPr txBox="1"/>
          <p:nvPr/>
        </p:nvSpPr>
        <p:spPr>
          <a:xfrm>
            <a:off x="5961112" y="44624"/>
            <a:ext cx="3744416" cy="49006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1</a:t>
            </a:r>
            <a:r>
              <a:rPr lang="en-US" altLang="ko-KR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-1</a:t>
            </a: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. Normal Scenario</a:t>
            </a:r>
            <a:endParaRPr kumimoji="0" lang="ko-KR" altLang="en-US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  <p:sp>
        <p:nvSpPr>
          <p:cNvPr id="68" name="Line 18">
            <a:extLst>
              <a:ext uri="{FF2B5EF4-FFF2-40B4-BE49-F238E27FC236}">
                <a16:creationId xmlns:a16="http://schemas.microsoft.com/office/drawing/2014/main" xmlns="" id="{7169117E-4FBC-4643-B66A-76B46D633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6637" y="1483116"/>
            <a:ext cx="0" cy="5042228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133" name="Line 18">
            <a:extLst>
              <a:ext uri="{FF2B5EF4-FFF2-40B4-BE49-F238E27FC236}">
                <a16:creationId xmlns:a16="http://schemas.microsoft.com/office/drawing/2014/main" xmlns="" id="{7169117E-4FBC-4643-B66A-76B46D633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36934" y="1482532"/>
            <a:ext cx="0" cy="5042228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136" name="Line 18">
            <a:extLst>
              <a:ext uri="{FF2B5EF4-FFF2-40B4-BE49-F238E27FC236}">
                <a16:creationId xmlns:a16="http://schemas.microsoft.com/office/drawing/2014/main" xmlns="" id="{7169117E-4FBC-4643-B66A-76B46D633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8053982" y="1479434"/>
            <a:ext cx="0" cy="5042228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7572903" y="1247587"/>
            <a:ext cx="834294" cy="237197"/>
            <a:chOff x="6897216" y="1247587"/>
            <a:chExt cx="834294" cy="237197"/>
          </a:xfrm>
        </p:grpSpPr>
        <p:sp>
          <p:nvSpPr>
            <p:cNvPr id="60" name="타원 59"/>
            <p:cNvSpPr/>
            <p:nvPr/>
          </p:nvSpPr>
          <p:spPr>
            <a:xfrm>
              <a:off x="6966579" y="1247587"/>
              <a:ext cx="764931" cy="23253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dist="35560" dir="27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ko-KR" sz="700" b="1" dirty="0">
                <a:solidFill>
                  <a:prstClr val="black"/>
                </a:solidFill>
                <a:ea typeface="LG스마트체 Regular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897216" y="1253952"/>
              <a:ext cx="83388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>
                  <a:ea typeface="LG스마트체 Regular" pitchFamily="50" charset="-127"/>
                </a:rPr>
                <a:t>  Aims GEM</a:t>
              </a:r>
              <a:endParaRPr lang="ko-KR" altLang="en-US" sz="900" b="1" dirty="0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5127484" y="1251439"/>
            <a:ext cx="870751" cy="234871"/>
            <a:chOff x="8537511" y="2996951"/>
            <a:chExt cx="870751" cy="234871"/>
          </a:xfrm>
        </p:grpSpPr>
        <p:sp>
          <p:nvSpPr>
            <p:cNvPr id="63" name="타원 62"/>
            <p:cNvSpPr/>
            <p:nvPr/>
          </p:nvSpPr>
          <p:spPr>
            <a:xfrm>
              <a:off x="8581699" y="2996951"/>
              <a:ext cx="764931" cy="23253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dist="35560" dir="27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ko-KR" sz="700" b="1" dirty="0">
                <a:solidFill>
                  <a:prstClr val="black"/>
                </a:solidFill>
                <a:ea typeface="LG스마트체 Regular" pitchFamily="50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537511" y="3016378"/>
              <a:ext cx="87075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 err="1" smtClean="0">
                  <a:latin typeface="+mn-ea"/>
                </a:rPr>
                <a:t>반출입</a:t>
              </a:r>
              <a:r>
                <a:rPr lang="ko-KR" altLang="en-US" sz="800" b="1" dirty="0" err="1">
                  <a:latin typeface="+mn-ea"/>
                </a:rPr>
                <a:t>기</a:t>
              </a:r>
              <a:r>
                <a:rPr lang="en-US" altLang="ko-KR" sz="800" b="1" dirty="0" smtClean="0">
                  <a:latin typeface="+mn-ea"/>
                </a:rPr>
                <a:t> </a:t>
              </a:r>
              <a:r>
                <a:rPr lang="en-US" altLang="ko-KR" sz="800" b="1" dirty="0">
                  <a:latin typeface="+mn-ea"/>
                </a:rPr>
                <a:t>CTRL</a:t>
              </a:r>
              <a:endParaRPr lang="ko-KR" altLang="en-US" sz="800" b="1" dirty="0">
                <a:latin typeface="+mn-ea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6318965" y="1262229"/>
            <a:ext cx="793990" cy="243948"/>
            <a:chOff x="7515486" y="2528319"/>
            <a:chExt cx="793990" cy="243948"/>
          </a:xfrm>
        </p:grpSpPr>
        <p:sp>
          <p:nvSpPr>
            <p:cNvPr id="54" name="타원 53"/>
            <p:cNvSpPr/>
            <p:nvPr/>
          </p:nvSpPr>
          <p:spPr>
            <a:xfrm>
              <a:off x="7515486" y="2528319"/>
              <a:ext cx="764931" cy="232537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dist="35560" dir="27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ko-KR" sz="700" b="1" dirty="0">
                <a:solidFill>
                  <a:prstClr val="black"/>
                </a:solidFill>
                <a:ea typeface="LG스마트체 Regular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538111" y="2541435"/>
              <a:ext cx="77136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/>
                <a:t>Dispatcher</a:t>
              </a:r>
              <a:endParaRPr lang="ko-KR" altLang="en-US" sz="900" b="1" dirty="0"/>
            </a:p>
          </p:txBody>
        </p:sp>
      </p:grpSp>
      <p:sp>
        <p:nvSpPr>
          <p:cNvPr id="65" name="Rectangle 22">
            <a:extLst>
              <a:ext uri="{FF2B5EF4-FFF2-40B4-BE49-F238E27FC236}">
                <a16:creationId xmlns="" xmlns:a16="http://schemas.microsoft.com/office/drawing/2014/main" id="{ABD218DE-F90C-46F8-851D-4065CD33B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6656" y="1275345"/>
            <a:ext cx="764931" cy="210674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35921" dir="2700000" algn="ctr" rotWithShape="0">
              <a:schemeClr val="tx1">
                <a:lumMod val="50000"/>
                <a:lumOff val="50000"/>
              </a:schemeClr>
            </a:outerShdw>
          </a:effectLst>
          <a:ex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ea typeface="LG스마트체 Regular" pitchFamily="50" charset="-127"/>
              </a:rPr>
              <a:t>MOMA</a:t>
            </a:r>
            <a:endParaRPr kumimoji="0" lang="en-US" altLang="ko-KR" sz="1000" b="1" dirty="0">
              <a:ea typeface="LG스마트체 Regular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2989251" y="1255698"/>
            <a:ext cx="764931" cy="23253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dist="35560" dir="2700000" algn="ctr" rotWithShape="0">
              <a:schemeClr val="tx1">
                <a:lumMod val="50000"/>
                <a:lumOff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 sz="1000" b="1" dirty="0" smtClean="0">
                <a:solidFill>
                  <a:prstClr val="black"/>
                </a:solidFill>
                <a:ea typeface="LG스마트체 Regular" pitchFamily="50" charset="-127"/>
              </a:rPr>
              <a:t>RCS</a:t>
            </a:r>
            <a:endParaRPr lang="en-US" altLang="ko-KR" sz="1000" b="1" dirty="0">
              <a:solidFill>
                <a:prstClr val="black"/>
              </a:solidFill>
              <a:ea typeface="LG스마트체 Regular" pitchFamily="50" charset="-127"/>
            </a:endParaRPr>
          </a:p>
        </p:txBody>
      </p:sp>
      <p:grpSp>
        <p:nvGrpSpPr>
          <p:cNvPr id="101" name="그룹 100"/>
          <p:cNvGrpSpPr/>
          <p:nvPr/>
        </p:nvGrpSpPr>
        <p:grpSpPr>
          <a:xfrm>
            <a:off x="2248202" y="2453543"/>
            <a:ext cx="4501550" cy="196592"/>
            <a:chOff x="4429872" y="3952488"/>
            <a:chExt cx="4501550" cy="196592"/>
          </a:xfrm>
        </p:grpSpPr>
        <p:cxnSp>
          <p:nvCxnSpPr>
            <p:cNvPr id="102" name="연결선: 꺾임 46">
              <a:extLst>
                <a:ext uri="{FF2B5EF4-FFF2-40B4-BE49-F238E27FC236}">
                  <a16:creationId xmlns:a16="http://schemas.microsoft.com/office/drawing/2014/main" xmlns="" id="{3CC13356-E30A-4C08-A82C-206781FEEA73}"/>
                </a:ext>
              </a:extLst>
            </p:cNvPr>
            <p:cNvCxnSpPr>
              <a:cxnSpLocks/>
            </p:cNvCxnSpPr>
            <p:nvPr/>
          </p:nvCxnSpPr>
          <p:spPr>
            <a:xfrm>
              <a:off x="4429872" y="3952488"/>
              <a:ext cx="1107560" cy="2"/>
            </a:xfrm>
            <a:prstGeom prst="bentConnector3">
              <a:avLst/>
            </a:prstGeom>
            <a:ln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직선 화살표 연결선 102"/>
            <p:cNvCxnSpPr/>
            <p:nvPr/>
          </p:nvCxnSpPr>
          <p:spPr bwMode="auto">
            <a:xfrm flipH="1">
              <a:off x="5551487" y="4149080"/>
              <a:ext cx="3379935" cy="0"/>
            </a:xfrm>
            <a:prstGeom prst="straightConnector1">
              <a:avLst/>
            </a:prstGeom>
            <a:solidFill>
              <a:srgbClr val="EAEAEA"/>
            </a:solidFill>
            <a:ln w="12700" cap="flat" cmpd="sng" algn="ctr">
              <a:solidFill>
                <a:srgbClr val="7030A0"/>
              </a:solidFill>
              <a:prstDash val="dash"/>
              <a:round/>
              <a:headEnd type="triangle" w="med" len="med"/>
              <a:tailEnd type="none"/>
            </a:ln>
            <a:effectLst/>
          </p:spPr>
        </p:cxnSp>
      </p:grpSp>
      <p:sp>
        <p:nvSpPr>
          <p:cNvPr id="104" name="TextBox 103"/>
          <p:cNvSpPr txBox="1"/>
          <p:nvPr/>
        </p:nvSpPr>
        <p:spPr>
          <a:xfrm>
            <a:off x="553782" y="2381535"/>
            <a:ext cx="166143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err="1"/>
              <a:t>Trnasfer</a:t>
            </a:r>
            <a:r>
              <a:rPr lang="en-US" altLang="ko-KR" sz="1000" b="1" dirty="0" smtClean="0"/>
              <a:t> Comp Request</a:t>
            </a:r>
          </a:p>
          <a:p>
            <a:pPr algn="ctr"/>
            <a:r>
              <a:rPr lang="en-US" altLang="ko-KR" sz="700" dirty="0" smtClean="0"/>
              <a:t>(</a:t>
            </a:r>
            <a:r>
              <a:rPr lang="en-US" altLang="ko-KR" sz="700" dirty="0" err="1" smtClean="0"/>
              <a:t>Fm</a:t>
            </a:r>
            <a:r>
              <a:rPr lang="en-US" altLang="ko-KR" sz="700" dirty="0" smtClean="0"/>
              <a:t> MOVA)</a:t>
            </a:r>
            <a:endParaRPr lang="ko-KR" altLang="en-US" sz="700" dirty="0"/>
          </a:p>
        </p:txBody>
      </p:sp>
      <p:cxnSp>
        <p:nvCxnSpPr>
          <p:cNvPr id="109" name="직선 화살표 연결선 108"/>
          <p:cNvCxnSpPr/>
          <p:nvPr/>
        </p:nvCxnSpPr>
        <p:spPr bwMode="auto">
          <a:xfrm flipV="1">
            <a:off x="5562859" y="3897445"/>
            <a:ext cx="1158164" cy="2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rgbClr val="7030A0"/>
            </a:solidFill>
            <a:prstDash val="dash"/>
            <a:round/>
            <a:headEnd type="triangle" w="med" len="med"/>
            <a:tailEnd type="none"/>
          </a:ln>
          <a:effectLst/>
        </p:spPr>
      </p:cxnSp>
      <p:cxnSp>
        <p:nvCxnSpPr>
          <p:cNvPr id="111" name="연결선: 꺾임 46">
            <a:extLst>
              <a:ext uri="{FF2B5EF4-FFF2-40B4-BE49-F238E27FC236}">
                <a16:creationId xmlns:a16="http://schemas.microsoft.com/office/drawing/2014/main" xmlns="" id="{3CC13356-E30A-4C08-A82C-206781FEEA73}"/>
              </a:ext>
            </a:extLst>
          </p:cNvPr>
          <p:cNvCxnSpPr>
            <a:cxnSpLocks/>
          </p:cNvCxnSpPr>
          <p:nvPr/>
        </p:nvCxnSpPr>
        <p:spPr>
          <a:xfrm rot="10800000" flipV="1">
            <a:off x="4464606" y="4077070"/>
            <a:ext cx="1102323" cy="1"/>
          </a:xfrm>
          <a:prstGeom prst="bent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553782" y="4364669"/>
            <a:ext cx="16614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/>
              <a:t>Transfer Comp Request</a:t>
            </a:r>
          </a:p>
          <a:p>
            <a:pPr algn="ctr"/>
            <a:r>
              <a:rPr lang="en-US" altLang="ko-KR" sz="700" dirty="0" smtClean="0"/>
              <a:t>(</a:t>
            </a:r>
            <a:r>
              <a:rPr lang="en-US" altLang="ko-KR" sz="700" dirty="0" err="1" smtClean="0"/>
              <a:t>Fm</a:t>
            </a:r>
            <a:r>
              <a:rPr lang="en-US" altLang="ko-KR" sz="700" dirty="0" smtClean="0"/>
              <a:t> </a:t>
            </a:r>
            <a:r>
              <a:rPr lang="ko-KR" altLang="en-US" sz="700" dirty="0" err="1" smtClean="0"/>
              <a:t>반출입기</a:t>
            </a:r>
            <a:r>
              <a:rPr lang="en-US" altLang="ko-KR" sz="700" dirty="0" smtClean="0"/>
              <a:t>)</a:t>
            </a:r>
            <a:endParaRPr lang="ko-KR" altLang="en-US" sz="700" dirty="0"/>
          </a:p>
        </p:txBody>
      </p:sp>
      <p:grpSp>
        <p:nvGrpSpPr>
          <p:cNvPr id="122" name="그룹 121"/>
          <p:cNvGrpSpPr/>
          <p:nvPr/>
        </p:nvGrpSpPr>
        <p:grpSpPr>
          <a:xfrm>
            <a:off x="4438481" y="4328697"/>
            <a:ext cx="2300808" cy="196592"/>
            <a:chOff x="4439638" y="3952488"/>
            <a:chExt cx="2300808" cy="196592"/>
          </a:xfrm>
        </p:grpSpPr>
        <p:cxnSp>
          <p:nvCxnSpPr>
            <p:cNvPr id="123" name="연결선: 꺾임 46">
              <a:extLst>
                <a:ext uri="{FF2B5EF4-FFF2-40B4-BE49-F238E27FC236}">
                  <a16:creationId xmlns:a16="http://schemas.microsoft.com/office/drawing/2014/main" xmlns="" id="{3CC13356-E30A-4C08-A82C-206781FEEA73}"/>
                </a:ext>
              </a:extLst>
            </p:cNvPr>
            <p:cNvCxnSpPr>
              <a:cxnSpLocks/>
            </p:cNvCxnSpPr>
            <p:nvPr/>
          </p:nvCxnSpPr>
          <p:spPr>
            <a:xfrm>
              <a:off x="4439638" y="3952488"/>
              <a:ext cx="1107560" cy="2"/>
            </a:xfrm>
            <a:prstGeom prst="bentConnector3">
              <a:avLst/>
            </a:prstGeom>
            <a:ln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직선 화살표 연결선 123"/>
            <p:cNvCxnSpPr/>
            <p:nvPr/>
          </p:nvCxnSpPr>
          <p:spPr bwMode="auto">
            <a:xfrm flipH="1">
              <a:off x="5571080" y="4149080"/>
              <a:ext cx="1169366" cy="0"/>
            </a:xfrm>
            <a:prstGeom prst="straightConnector1">
              <a:avLst/>
            </a:prstGeom>
            <a:solidFill>
              <a:srgbClr val="EAEAEA"/>
            </a:solidFill>
            <a:ln w="12700" cap="flat" cmpd="sng" algn="ctr">
              <a:solidFill>
                <a:srgbClr val="7030A0"/>
              </a:solidFill>
              <a:prstDash val="dash"/>
              <a:round/>
              <a:headEnd type="triangle" w="med" len="med"/>
              <a:tailEnd type="none"/>
            </a:ln>
            <a:effectLst/>
          </p:spPr>
        </p:cxnSp>
      </p:grpSp>
      <p:sp>
        <p:nvSpPr>
          <p:cNvPr id="56" name="순서도: 연결자 55"/>
          <p:cNvSpPr/>
          <p:nvPr/>
        </p:nvSpPr>
        <p:spPr bwMode="auto">
          <a:xfrm>
            <a:off x="3254281" y="1487966"/>
            <a:ext cx="216024" cy="216024"/>
          </a:xfrm>
          <a:prstGeom prst="flowChartConnector">
            <a:avLst/>
          </a:prstGeom>
          <a:solidFill>
            <a:srgbClr val="CCFFFF"/>
          </a:solidFill>
          <a:ln>
            <a:solidFill>
              <a:schemeClr val="accent1"/>
            </a:solidFill>
          </a:ln>
          <a:effectLst/>
          <a:extLst/>
        </p:spPr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00" b="1" dirty="0" err="1">
              <a:ea typeface="LG스마트체 Regular" pitchFamily="50" charset="-127"/>
            </a:endParaRPr>
          </a:p>
        </p:txBody>
      </p:sp>
      <p:sp>
        <p:nvSpPr>
          <p:cNvPr id="57" name="순서도: 처리 56"/>
          <p:cNvSpPr/>
          <p:nvPr/>
        </p:nvSpPr>
        <p:spPr bwMode="auto">
          <a:xfrm>
            <a:off x="1979046" y="1763862"/>
            <a:ext cx="1673981" cy="432048"/>
          </a:xfrm>
          <a:prstGeom prst="flowChartProcess">
            <a:avLst/>
          </a:prstGeom>
          <a:solidFill>
            <a:srgbClr val="CCFFFF"/>
          </a:solidFill>
          <a:ln>
            <a:noFill/>
          </a:ln>
          <a:effectLst>
            <a:outerShdw dist="35921" dir="2700000" algn="ctr" rotWithShape="0">
              <a:schemeClr val="tx1">
                <a:lumMod val="50000"/>
                <a:lumOff val="50000"/>
              </a:schemeClr>
            </a:outerShdw>
          </a:effectLst>
          <a:extLst/>
        </p:spPr>
        <p:txBody>
          <a:bodyPr wrap="none"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900" b="1" dirty="0" smtClean="0">
                <a:ea typeface="LG스마트체 Regular" pitchFamily="50" charset="-127"/>
              </a:rPr>
              <a:t>-</a:t>
            </a:r>
            <a:r>
              <a:rPr lang="ko-KR" altLang="en-US" sz="900" b="1" dirty="0" err="1" smtClean="0">
                <a:ea typeface="LG스마트체 Regular" pitchFamily="50" charset="-127"/>
              </a:rPr>
              <a:t>반출입기</a:t>
            </a:r>
            <a:r>
              <a:rPr lang="ko-KR" altLang="en-US" sz="900" b="1" dirty="0" smtClean="0">
                <a:ea typeface="LG스마트체 Regular" pitchFamily="50" charset="-127"/>
              </a:rPr>
              <a:t> </a:t>
            </a:r>
            <a:r>
              <a:rPr lang="en-US" altLang="ko-KR" sz="900" b="1" dirty="0" smtClean="0">
                <a:ea typeface="LG스마트체 Regular" pitchFamily="50" charset="-127"/>
              </a:rPr>
              <a:t>Port</a:t>
            </a:r>
            <a:r>
              <a:rPr lang="ko-KR" altLang="en-US" sz="900" b="1" dirty="0" smtClean="0">
                <a:ea typeface="LG스마트체 Regular" pitchFamily="50" charset="-127"/>
              </a:rPr>
              <a:t>에서 </a:t>
            </a:r>
            <a:endParaRPr lang="en-US" altLang="ko-KR" sz="900" b="1" dirty="0" smtClean="0">
              <a:ea typeface="LG스마트체 Regular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900" b="1" dirty="0">
                <a:ea typeface="LG스마트체 Regular" pitchFamily="50" charset="-127"/>
              </a:rPr>
              <a:t> </a:t>
            </a:r>
            <a:r>
              <a:rPr lang="en-US" altLang="ko-KR" sz="900" b="1" dirty="0" smtClean="0">
                <a:ea typeface="LG스마트체 Regular" pitchFamily="50" charset="-127"/>
              </a:rPr>
              <a:t>Robot Carrier Transfer</a:t>
            </a:r>
          </a:p>
        </p:txBody>
      </p:sp>
      <p:sp>
        <p:nvSpPr>
          <p:cNvPr id="58" name="순서도: 판단 57"/>
          <p:cNvSpPr/>
          <p:nvPr/>
        </p:nvSpPr>
        <p:spPr bwMode="auto">
          <a:xfrm>
            <a:off x="6142073" y="3163182"/>
            <a:ext cx="1154536" cy="426749"/>
          </a:xfrm>
          <a:prstGeom prst="flowChartDecision">
            <a:avLst/>
          </a:prstGeom>
          <a:solidFill>
            <a:srgbClr val="CCFFFF"/>
          </a:solidFill>
          <a:ln>
            <a:noFill/>
          </a:ln>
          <a:effectLst>
            <a:outerShdw dist="35921" dir="2700000" algn="ctr" rotWithShape="0">
              <a:schemeClr val="tx1">
                <a:lumMod val="50000"/>
                <a:lumOff val="50000"/>
              </a:scheme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lang="ko-KR" altLang="en-US" sz="800" b="1" dirty="0" smtClean="0"/>
              <a:t>추가 </a:t>
            </a:r>
            <a:r>
              <a:rPr lang="en-US" altLang="ko-KR" sz="800" b="1" dirty="0" smtClean="0"/>
              <a:t>Bottle </a:t>
            </a:r>
            <a:r>
              <a:rPr lang="ko-KR" altLang="en-US" sz="800" b="1" dirty="0" smtClean="0"/>
              <a:t>여부 확인</a:t>
            </a:r>
            <a:endParaRPr lang="en-US" altLang="ko-KR" sz="800" b="1" dirty="0"/>
          </a:p>
        </p:txBody>
      </p:sp>
      <p:cxnSp>
        <p:nvCxnSpPr>
          <p:cNvPr id="73" name="꺾인 연결선 72"/>
          <p:cNvCxnSpPr/>
          <p:nvPr/>
        </p:nvCxnSpPr>
        <p:spPr>
          <a:xfrm rot="5400000" flipH="1" flipV="1">
            <a:off x="7226400" y="3070989"/>
            <a:ext cx="392924" cy="24485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77478"/>
              </p:ext>
            </p:extLst>
          </p:nvPr>
        </p:nvGraphicFramePr>
        <p:xfrm>
          <a:off x="8160136" y="3279545"/>
          <a:ext cx="1329368" cy="310386"/>
        </p:xfrm>
        <a:graphic>
          <a:graphicData uri="http://schemas.openxmlformats.org/drawingml/2006/table">
            <a:tbl>
              <a:tblPr/>
              <a:tblGrid>
                <a:gridCol w="169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596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551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1. 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34" marR="7034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Job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의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Bottle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Cnt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확인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34" marR="7034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51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2.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34" marR="7034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Target</a:t>
                      </a:r>
                      <a:r>
                        <a:rPr 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Request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상태 여부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34" marR="7034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0" name="TextBox 79"/>
          <p:cNvSpPr txBox="1"/>
          <p:nvPr/>
        </p:nvSpPr>
        <p:spPr>
          <a:xfrm>
            <a:off x="7167709" y="3179517"/>
            <a:ext cx="4051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/>
              <a:t>yes</a:t>
            </a:r>
            <a:endParaRPr lang="ko-KR" alt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6348699" y="3589931"/>
            <a:ext cx="4051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/>
              <a:t>No</a:t>
            </a:r>
            <a:endParaRPr lang="ko-KR" altLang="en-US" sz="1000" dirty="0"/>
          </a:p>
        </p:txBody>
      </p:sp>
      <p:sp>
        <p:nvSpPr>
          <p:cNvPr id="85" name="순서도: 연결자 84"/>
          <p:cNvSpPr/>
          <p:nvPr/>
        </p:nvSpPr>
        <p:spPr bwMode="auto">
          <a:xfrm>
            <a:off x="7435924" y="2780928"/>
            <a:ext cx="216024" cy="216024"/>
          </a:xfrm>
          <a:prstGeom prst="flowChartConnector">
            <a:avLst/>
          </a:prstGeom>
          <a:solidFill>
            <a:srgbClr val="CCFFFF"/>
          </a:solidFill>
          <a:ln>
            <a:solidFill>
              <a:schemeClr val="accent1"/>
            </a:solidFill>
          </a:ln>
          <a:effectLst/>
          <a:extLst/>
        </p:spPr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b="1" dirty="0" smtClean="0">
                <a:ea typeface="LG스마트체 Regular" pitchFamily="50" charset="-127"/>
              </a:rPr>
              <a:t>1</a:t>
            </a:r>
            <a:endParaRPr kumimoji="0" lang="ko-KR" altLang="en-US" sz="1000" b="1" dirty="0" err="1">
              <a:ea typeface="LG스마트체 Regular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024731" y="3795137"/>
            <a:ext cx="1536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Transfer Comp Send</a:t>
            </a:r>
          </a:p>
          <a:p>
            <a:pPr algn="ctr"/>
            <a:r>
              <a:rPr lang="en-US" altLang="ko-KR" sz="800" dirty="0" smtClean="0"/>
              <a:t>(To </a:t>
            </a:r>
            <a:r>
              <a:rPr lang="ko-KR" altLang="en-US" sz="800" dirty="0" err="1" smtClean="0"/>
              <a:t>반출입기</a:t>
            </a:r>
            <a:r>
              <a:rPr lang="en-US" altLang="ko-KR" sz="800" dirty="0" smtClean="0"/>
              <a:t>)</a:t>
            </a:r>
          </a:p>
        </p:txBody>
      </p:sp>
      <p:sp>
        <p:nvSpPr>
          <p:cNvPr id="89" name="순서도: 처리 88"/>
          <p:cNvSpPr/>
          <p:nvPr/>
        </p:nvSpPr>
        <p:spPr bwMode="auto">
          <a:xfrm>
            <a:off x="4149646" y="4686144"/>
            <a:ext cx="1673981" cy="327032"/>
          </a:xfrm>
          <a:prstGeom prst="flowChartProcess">
            <a:avLst/>
          </a:prstGeom>
          <a:solidFill>
            <a:srgbClr val="CCFFFF"/>
          </a:solidFill>
          <a:ln>
            <a:noFill/>
          </a:ln>
          <a:effectLst>
            <a:outerShdw dist="35921" dir="2700000" algn="ctr" rotWithShape="0">
              <a:schemeClr val="tx1">
                <a:lumMod val="50000"/>
                <a:lumOff val="50000"/>
              </a:schemeClr>
            </a:outerShdw>
          </a:effectLst>
          <a:extLst/>
        </p:spPr>
        <p:txBody>
          <a:bodyPr wrap="none"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900" b="1" dirty="0" smtClean="0">
                <a:ea typeface="LG스마트체 Regular" pitchFamily="50" charset="-127"/>
              </a:rPr>
              <a:t>-Port Door </a:t>
            </a:r>
            <a:r>
              <a:rPr lang="en-US" altLang="ko-KR" sz="900" b="1" dirty="0" smtClean="0">
                <a:ea typeface="LG스마트체 Regular" pitchFamily="50" charset="-127"/>
              </a:rPr>
              <a:t>Close</a:t>
            </a:r>
            <a:endParaRPr kumimoji="0" lang="ko-KR" altLang="en-US" sz="900" b="1" dirty="0" err="1">
              <a:ea typeface="LG스마트체 Regular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67693" y="5085184"/>
            <a:ext cx="1661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/>
              <a:t>Unloading Comp Request</a:t>
            </a:r>
          </a:p>
        </p:txBody>
      </p:sp>
      <p:grpSp>
        <p:nvGrpSpPr>
          <p:cNvPr id="91" name="그룹 90"/>
          <p:cNvGrpSpPr/>
          <p:nvPr/>
        </p:nvGrpSpPr>
        <p:grpSpPr>
          <a:xfrm>
            <a:off x="4452392" y="5189847"/>
            <a:ext cx="2300808" cy="196592"/>
            <a:chOff x="4439638" y="3952488"/>
            <a:chExt cx="2300808" cy="196592"/>
          </a:xfrm>
        </p:grpSpPr>
        <p:cxnSp>
          <p:nvCxnSpPr>
            <p:cNvPr id="92" name="연결선: 꺾임 46">
              <a:extLst>
                <a:ext uri="{FF2B5EF4-FFF2-40B4-BE49-F238E27FC236}">
                  <a16:creationId xmlns:a16="http://schemas.microsoft.com/office/drawing/2014/main" xmlns="" id="{3CC13356-E30A-4C08-A82C-206781FEEA73}"/>
                </a:ext>
              </a:extLst>
            </p:cNvPr>
            <p:cNvCxnSpPr>
              <a:cxnSpLocks/>
            </p:cNvCxnSpPr>
            <p:nvPr/>
          </p:nvCxnSpPr>
          <p:spPr>
            <a:xfrm>
              <a:off x="4439638" y="3952488"/>
              <a:ext cx="1107560" cy="2"/>
            </a:xfrm>
            <a:prstGeom prst="bentConnector3">
              <a:avLst/>
            </a:prstGeom>
            <a:ln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직선 화살표 연결선 92"/>
            <p:cNvCxnSpPr/>
            <p:nvPr/>
          </p:nvCxnSpPr>
          <p:spPr bwMode="auto">
            <a:xfrm flipH="1">
              <a:off x="5571080" y="4149080"/>
              <a:ext cx="1169366" cy="0"/>
            </a:xfrm>
            <a:prstGeom prst="straightConnector1">
              <a:avLst/>
            </a:prstGeom>
            <a:solidFill>
              <a:srgbClr val="EAEAEA"/>
            </a:solidFill>
            <a:ln w="12700" cap="flat" cmpd="sng" algn="ctr">
              <a:solidFill>
                <a:srgbClr val="7030A0"/>
              </a:solidFill>
              <a:prstDash val="dash"/>
              <a:round/>
              <a:headEnd type="triangle" w="med" len="med"/>
              <a:tailEnd type="none"/>
            </a:ln>
            <a:effectLst/>
          </p:spPr>
        </p:cxnSp>
      </p:grpSp>
      <p:cxnSp>
        <p:nvCxnSpPr>
          <p:cNvPr id="52" name="직선 화살표 연결선 51"/>
          <p:cNvCxnSpPr/>
          <p:nvPr/>
        </p:nvCxnSpPr>
        <p:spPr bwMode="auto">
          <a:xfrm flipV="1">
            <a:off x="5547198" y="5754264"/>
            <a:ext cx="1158164" cy="2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rgbClr val="7030A0"/>
            </a:solidFill>
            <a:prstDash val="dash"/>
            <a:round/>
            <a:headEnd type="triangle" w="med" len="med"/>
            <a:tailEnd type="none"/>
          </a:ln>
          <a:effectLst/>
        </p:spPr>
      </p:cxnSp>
      <p:cxnSp>
        <p:nvCxnSpPr>
          <p:cNvPr id="69" name="연결선: 꺾임 46">
            <a:extLst>
              <a:ext uri="{FF2B5EF4-FFF2-40B4-BE49-F238E27FC236}">
                <a16:creationId xmlns:a16="http://schemas.microsoft.com/office/drawing/2014/main" xmlns="" id="{3CC13356-E30A-4C08-A82C-206781FEEA73}"/>
              </a:ext>
            </a:extLst>
          </p:cNvPr>
          <p:cNvCxnSpPr>
            <a:cxnSpLocks/>
          </p:cNvCxnSpPr>
          <p:nvPr/>
        </p:nvCxnSpPr>
        <p:spPr>
          <a:xfrm rot="10800000" flipV="1">
            <a:off x="4448945" y="5933889"/>
            <a:ext cx="1102323" cy="1"/>
          </a:xfrm>
          <a:prstGeom prst="bent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009070" y="5651956"/>
            <a:ext cx="1536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Job Comp Send</a:t>
            </a:r>
          </a:p>
          <a:p>
            <a:pPr algn="ctr"/>
            <a:r>
              <a:rPr lang="en-US" altLang="ko-KR" sz="800" dirty="0" smtClean="0"/>
              <a:t>(To </a:t>
            </a:r>
            <a:r>
              <a:rPr lang="ko-KR" altLang="en-US" sz="800" dirty="0" err="1" smtClean="0"/>
              <a:t>반출입기</a:t>
            </a:r>
            <a:r>
              <a:rPr lang="en-US" altLang="ko-KR" sz="800" dirty="0" smtClean="0"/>
              <a:t>)</a:t>
            </a:r>
          </a:p>
        </p:txBody>
      </p:sp>
      <p:sp>
        <p:nvSpPr>
          <p:cNvPr id="81" name="순서도: 연결자 80"/>
          <p:cNvSpPr/>
          <p:nvPr/>
        </p:nvSpPr>
        <p:spPr bwMode="auto">
          <a:xfrm>
            <a:off x="6609184" y="6381328"/>
            <a:ext cx="216024" cy="216024"/>
          </a:xfrm>
          <a:prstGeom prst="flowChartConnector">
            <a:avLst/>
          </a:prstGeom>
          <a:solidFill>
            <a:srgbClr val="CCFFFF"/>
          </a:solidFill>
          <a:ln>
            <a:solidFill>
              <a:schemeClr val="accent1"/>
            </a:solidFill>
          </a:ln>
          <a:effectLst/>
          <a:extLst/>
        </p:spPr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00" b="1" dirty="0" err="1">
              <a:ea typeface="LG스마트체 Regular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67693" y="5982102"/>
            <a:ext cx="1661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/>
              <a:t>Job Comp Request</a:t>
            </a:r>
          </a:p>
        </p:txBody>
      </p:sp>
      <p:grpSp>
        <p:nvGrpSpPr>
          <p:cNvPr id="87" name="그룹 86"/>
          <p:cNvGrpSpPr/>
          <p:nvPr/>
        </p:nvGrpSpPr>
        <p:grpSpPr>
          <a:xfrm>
            <a:off x="4452392" y="6086765"/>
            <a:ext cx="2300808" cy="196592"/>
            <a:chOff x="4439638" y="3952488"/>
            <a:chExt cx="2300808" cy="196592"/>
          </a:xfrm>
        </p:grpSpPr>
        <p:cxnSp>
          <p:nvCxnSpPr>
            <p:cNvPr id="95" name="연결선: 꺾임 46">
              <a:extLst>
                <a:ext uri="{FF2B5EF4-FFF2-40B4-BE49-F238E27FC236}">
                  <a16:creationId xmlns:a16="http://schemas.microsoft.com/office/drawing/2014/main" xmlns="" id="{3CC13356-E30A-4C08-A82C-206781FEEA73}"/>
                </a:ext>
              </a:extLst>
            </p:cNvPr>
            <p:cNvCxnSpPr>
              <a:cxnSpLocks/>
            </p:cNvCxnSpPr>
            <p:nvPr/>
          </p:nvCxnSpPr>
          <p:spPr>
            <a:xfrm>
              <a:off x="4439638" y="3952488"/>
              <a:ext cx="1107560" cy="2"/>
            </a:xfrm>
            <a:prstGeom prst="bentConnector3">
              <a:avLst/>
            </a:prstGeom>
            <a:ln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직선 화살표 연결선 95"/>
            <p:cNvCxnSpPr/>
            <p:nvPr/>
          </p:nvCxnSpPr>
          <p:spPr bwMode="auto">
            <a:xfrm flipH="1">
              <a:off x="5571080" y="4149080"/>
              <a:ext cx="1169366" cy="0"/>
            </a:xfrm>
            <a:prstGeom prst="straightConnector1">
              <a:avLst/>
            </a:prstGeom>
            <a:solidFill>
              <a:srgbClr val="EAEAEA"/>
            </a:solidFill>
            <a:ln w="12700" cap="flat" cmpd="sng" algn="ctr">
              <a:solidFill>
                <a:srgbClr val="7030A0"/>
              </a:solidFill>
              <a:prstDash val="dash"/>
              <a:round/>
              <a:headEnd type="triangle" w="med" len="med"/>
              <a:tailEnd type="non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006759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9"/>
          <p:cNvSpPr txBox="1"/>
          <p:nvPr/>
        </p:nvSpPr>
        <p:spPr>
          <a:xfrm>
            <a:off x="272480" y="202630"/>
            <a:ext cx="9074150" cy="49006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  <a:sym typeface="+mn-ea"/>
              </a:rPr>
              <a:t>1</a:t>
            </a:r>
            <a:r>
              <a:rPr lang="en-US" altLang="ko-KR" sz="20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  <a:sym typeface="+mn-ea"/>
              </a:rPr>
              <a:t>. </a:t>
            </a: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운영 시나리오 </a:t>
            </a: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(</a:t>
            </a: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세부</a:t>
            </a: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)</a:t>
            </a:r>
            <a:endParaRPr lang="ko-KR" altLang="en-US" sz="20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ko-KR" altLang="en-US" sz="20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 </a:t>
            </a:r>
            <a:endParaRPr kumimoji="0" lang="ko-KR" altLang="en-US" sz="2000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  <p:sp>
        <p:nvSpPr>
          <p:cNvPr id="23" name="텍스트 개체 틀 67">
            <a:extLst>
              <a:ext uri="{FF2B5EF4-FFF2-40B4-BE49-F238E27FC236}">
                <a16:creationId xmlns:a16="http://schemas.microsoft.com/office/drawing/2014/main" xmlns="" id="{AB188FFF-EA55-496F-9509-ECB92FED87A5}"/>
              </a:ext>
            </a:extLst>
          </p:cNvPr>
          <p:cNvSpPr txBox="1">
            <a:spLocks/>
          </p:cNvSpPr>
          <p:nvPr/>
        </p:nvSpPr>
        <p:spPr bwMode="auto">
          <a:xfrm>
            <a:off x="428215" y="692696"/>
            <a:ext cx="87732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ts val="200"/>
              </a:spcBef>
            </a:pPr>
            <a:r>
              <a:rPr lang="en-US" altLang="ko-KR" sz="1200" b="1" dirty="0" smtClean="0">
                <a:solidFill>
                  <a:srgbClr val="000000"/>
                </a:solidFill>
                <a:latin typeface="+mn-lt"/>
                <a:ea typeface="LG스마트체 Regular" pitchFamily="50" charset="-127"/>
              </a:rPr>
              <a:t>1.1.1 </a:t>
            </a:r>
            <a:r>
              <a:rPr lang="en-US" altLang="ko-KR" sz="1200" dirty="0">
                <a:latin typeface="+mn-ea"/>
                <a:ea typeface="+mn-ea"/>
              </a:rPr>
              <a:t>Normal Scenario(</a:t>
            </a:r>
            <a:r>
              <a:rPr lang="ko-KR" altLang="en-US" sz="1200" dirty="0" err="1">
                <a:latin typeface="+mn-ea"/>
                <a:ea typeface="+mn-ea"/>
              </a:rPr>
              <a:t>반출입기</a:t>
            </a:r>
            <a:r>
              <a:rPr lang="en-US" altLang="ko-KR" sz="1200" dirty="0">
                <a:latin typeface="+mn-ea"/>
                <a:ea typeface="+mn-ea"/>
              </a:rPr>
              <a:t>-&gt; </a:t>
            </a:r>
            <a:r>
              <a:rPr lang="en-US" altLang="ko-KR" sz="1200" dirty="0" smtClean="0">
                <a:latin typeface="+mn-ea"/>
                <a:ea typeface="+mn-ea"/>
              </a:rPr>
              <a:t>MOMA </a:t>
            </a:r>
            <a:r>
              <a:rPr lang="en-US" altLang="ko-KR" sz="1200" dirty="0" smtClean="0">
                <a:latin typeface="+mn-ea"/>
                <a:ea typeface="+mn-ea"/>
              </a:rPr>
              <a:t>Robot)</a:t>
            </a:r>
            <a:endParaRPr lang="en-US" altLang="ko-KR" sz="1200" b="1" dirty="0">
              <a:solidFill>
                <a:srgbClr val="000000"/>
              </a:solidFill>
              <a:latin typeface="+mn-lt"/>
              <a:ea typeface="LG스마트체 Regular" pitchFamily="50" charset="-127"/>
            </a:endParaRPr>
          </a:p>
        </p:txBody>
      </p:sp>
      <p:sp>
        <p:nvSpPr>
          <p:cNvPr id="71" name="Line 8">
            <a:extLst>
              <a:ext uri="{FF2B5EF4-FFF2-40B4-BE49-F238E27FC236}">
                <a16:creationId xmlns:a16="http://schemas.microsoft.com/office/drawing/2014/main" xmlns="" id="{A164A400-3853-41E9-BF53-F7467E24D2D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793" y="1201440"/>
            <a:ext cx="0" cy="5328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/>
          </a:p>
        </p:txBody>
      </p:sp>
      <p:sp>
        <p:nvSpPr>
          <p:cNvPr id="72" name="Line 9">
            <a:extLst>
              <a:ext uri="{FF2B5EF4-FFF2-40B4-BE49-F238E27FC236}">
                <a16:creationId xmlns:a16="http://schemas.microsoft.com/office/drawing/2014/main" xmlns="" id="{89AF943F-F94E-4CBC-B02B-E3282D61E5D5}"/>
              </a:ext>
            </a:extLst>
          </p:cNvPr>
          <p:cNvSpPr>
            <a:spLocks noChangeShapeType="1"/>
          </p:cNvSpPr>
          <p:nvPr/>
        </p:nvSpPr>
        <p:spPr bwMode="auto">
          <a:xfrm>
            <a:off x="9561512" y="1201440"/>
            <a:ext cx="0" cy="5328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/>
          </a:p>
        </p:txBody>
      </p:sp>
      <p:sp>
        <p:nvSpPr>
          <p:cNvPr id="74" name="Line 12">
            <a:extLst>
              <a:ext uri="{FF2B5EF4-FFF2-40B4-BE49-F238E27FC236}">
                <a16:creationId xmlns:a16="http://schemas.microsoft.com/office/drawing/2014/main" xmlns="" id="{09740C84-0483-4E20-BD60-287C1663455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781" y="1556792"/>
            <a:ext cx="9001858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Line 13">
            <a:extLst>
              <a:ext uri="{FF2B5EF4-FFF2-40B4-BE49-F238E27FC236}">
                <a16:creationId xmlns:a16="http://schemas.microsoft.com/office/drawing/2014/main" xmlns="" id="{111A9013-85CB-4A03-97BF-AF3BD5A1317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655" y="6531156"/>
            <a:ext cx="9001857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/>
          </a:p>
        </p:txBody>
      </p:sp>
      <p:sp>
        <p:nvSpPr>
          <p:cNvPr id="76" name="Line 14">
            <a:extLst>
              <a:ext uri="{FF2B5EF4-FFF2-40B4-BE49-F238E27FC236}">
                <a16:creationId xmlns:a16="http://schemas.microsoft.com/office/drawing/2014/main" xmlns="" id="{C1A91B6A-E938-4FFD-9FAF-B88424F188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655" y="1196752"/>
            <a:ext cx="9001857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/>
          </a:p>
        </p:txBody>
      </p:sp>
      <p:sp>
        <p:nvSpPr>
          <p:cNvPr id="78" name="Line 18">
            <a:extLst>
              <a:ext uri="{FF2B5EF4-FFF2-40B4-BE49-F238E27FC236}">
                <a16:creationId xmlns:a16="http://schemas.microsoft.com/office/drawing/2014/main" xmlns="" id="{7169117E-4FBC-4643-B66A-76B46D633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6670" y="1496744"/>
            <a:ext cx="0" cy="5042228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79" name="Rectangle 22">
            <a:extLst>
              <a:ext uri="{FF2B5EF4-FFF2-40B4-BE49-F238E27FC236}">
                <a16:creationId xmlns:a16="http://schemas.microsoft.com/office/drawing/2014/main" xmlns="" id="{ABD218DE-F90C-46F8-851D-4065CD33B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205" y="1268760"/>
            <a:ext cx="764931" cy="210674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35921" dir="2700000" algn="ctr" rotWithShape="0">
              <a:schemeClr val="tx1">
                <a:lumMod val="50000"/>
                <a:lumOff val="50000"/>
              </a:schemeClr>
            </a:outerShdw>
          </a:effectLst>
          <a:ex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 err="1">
                <a:ea typeface="LG스마트체 Regular" pitchFamily="50" charset="-127"/>
              </a:rPr>
              <a:t>반출입기</a:t>
            </a:r>
            <a:endParaRPr kumimoji="0" lang="en-US" altLang="ko-KR" sz="1000" b="1" dirty="0">
              <a:ea typeface="LG스마트체 Regular" pitchFamily="50" charset="-127"/>
            </a:endParaRPr>
          </a:p>
        </p:txBody>
      </p:sp>
      <p:sp>
        <p:nvSpPr>
          <p:cNvPr id="84" name="Line 18">
            <a:extLst>
              <a:ext uri="{FF2B5EF4-FFF2-40B4-BE49-F238E27FC236}">
                <a16:creationId xmlns:a16="http://schemas.microsoft.com/office/drawing/2014/main" xmlns="" id="{C190CE67-D0E1-4122-94EB-F92BE8E9812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6929" y="1359081"/>
            <a:ext cx="0" cy="5167313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94" name="Line 17">
            <a:extLst>
              <a:ext uri="{FF2B5EF4-FFF2-40B4-BE49-F238E27FC236}">
                <a16:creationId xmlns:a16="http://schemas.microsoft.com/office/drawing/2014/main" xmlns="" id="{A998ED02-D0E7-4E37-9C3A-AD99655A2E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27273" y="1484784"/>
            <a:ext cx="0" cy="5040000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66" name="제목 9"/>
          <p:cNvSpPr txBox="1"/>
          <p:nvPr/>
        </p:nvSpPr>
        <p:spPr>
          <a:xfrm>
            <a:off x="5961112" y="44624"/>
            <a:ext cx="3744416" cy="49006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1</a:t>
            </a:r>
            <a:r>
              <a:rPr lang="en-US" altLang="ko-KR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-1</a:t>
            </a: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. Normal Scenario</a:t>
            </a:r>
            <a:endParaRPr kumimoji="0" lang="ko-KR" altLang="en-US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  <p:sp>
        <p:nvSpPr>
          <p:cNvPr id="68" name="Line 18">
            <a:extLst>
              <a:ext uri="{FF2B5EF4-FFF2-40B4-BE49-F238E27FC236}">
                <a16:creationId xmlns:a16="http://schemas.microsoft.com/office/drawing/2014/main" xmlns="" id="{7169117E-4FBC-4643-B66A-76B46D633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6637" y="1483116"/>
            <a:ext cx="0" cy="5042228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133" name="Line 18">
            <a:extLst>
              <a:ext uri="{FF2B5EF4-FFF2-40B4-BE49-F238E27FC236}">
                <a16:creationId xmlns:a16="http://schemas.microsoft.com/office/drawing/2014/main" xmlns="" id="{7169117E-4FBC-4643-B66A-76B46D633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36934" y="1482532"/>
            <a:ext cx="0" cy="5042228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136" name="Line 18">
            <a:extLst>
              <a:ext uri="{FF2B5EF4-FFF2-40B4-BE49-F238E27FC236}">
                <a16:creationId xmlns:a16="http://schemas.microsoft.com/office/drawing/2014/main" xmlns="" id="{7169117E-4FBC-4643-B66A-76B46D633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8053982" y="1479434"/>
            <a:ext cx="0" cy="5042228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7572903" y="1247587"/>
            <a:ext cx="834294" cy="237197"/>
            <a:chOff x="6897216" y="1247587"/>
            <a:chExt cx="834294" cy="237197"/>
          </a:xfrm>
        </p:grpSpPr>
        <p:sp>
          <p:nvSpPr>
            <p:cNvPr id="60" name="타원 59"/>
            <p:cNvSpPr/>
            <p:nvPr/>
          </p:nvSpPr>
          <p:spPr>
            <a:xfrm>
              <a:off x="6966579" y="1247587"/>
              <a:ext cx="764931" cy="23253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dist="35560" dir="27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ko-KR" sz="700" b="1" dirty="0">
                <a:solidFill>
                  <a:prstClr val="black"/>
                </a:solidFill>
                <a:ea typeface="LG스마트체 Regular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897216" y="1253952"/>
              <a:ext cx="83388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>
                  <a:ea typeface="LG스마트체 Regular" pitchFamily="50" charset="-127"/>
                </a:rPr>
                <a:t>  Aims GEM</a:t>
              </a:r>
              <a:endParaRPr lang="ko-KR" altLang="en-US" sz="900" b="1" dirty="0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5127484" y="1251439"/>
            <a:ext cx="870751" cy="234871"/>
            <a:chOff x="8537511" y="2996951"/>
            <a:chExt cx="870751" cy="234871"/>
          </a:xfrm>
        </p:grpSpPr>
        <p:sp>
          <p:nvSpPr>
            <p:cNvPr id="63" name="타원 62"/>
            <p:cNvSpPr/>
            <p:nvPr/>
          </p:nvSpPr>
          <p:spPr>
            <a:xfrm>
              <a:off x="8581699" y="2996951"/>
              <a:ext cx="764931" cy="23253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dist="35560" dir="27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ko-KR" sz="700" b="1" dirty="0">
                <a:solidFill>
                  <a:prstClr val="black"/>
                </a:solidFill>
                <a:ea typeface="LG스마트체 Regular" pitchFamily="50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537511" y="3016378"/>
              <a:ext cx="87075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 err="1" smtClean="0">
                  <a:latin typeface="+mn-ea"/>
                </a:rPr>
                <a:t>반출입</a:t>
              </a:r>
              <a:r>
                <a:rPr lang="ko-KR" altLang="en-US" sz="800" b="1" dirty="0" err="1">
                  <a:latin typeface="+mn-ea"/>
                </a:rPr>
                <a:t>기</a:t>
              </a:r>
              <a:r>
                <a:rPr lang="en-US" altLang="ko-KR" sz="800" b="1" dirty="0" smtClean="0">
                  <a:latin typeface="+mn-ea"/>
                </a:rPr>
                <a:t> </a:t>
              </a:r>
              <a:r>
                <a:rPr lang="en-US" altLang="ko-KR" sz="800" b="1" dirty="0">
                  <a:latin typeface="+mn-ea"/>
                </a:rPr>
                <a:t>CTRL</a:t>
              </a:r>
              <a:endParaRPr lang="ko-KR" altLang="en-US" sz="800" b="1" dirty="0">
                <a:latin typeface="+mn-ea"/>
              </a:endParaRPr>
            </a:p>
          </p:txBody>
        </p:sp>
      </p:grpSp>
      <p:cxnSp>
        <p:nvCxnSpPr>
          <p:cNvPr id="120" name="직선 화살표 연결선 119"/>
          <p:cNvCxnSpPr/>
          <p:nvPr/>
        </p:nvCxnSpPr>
        <p:spPr bwMode="auto">
          <a:xfrm>
            <a:off x="3371716" y="1916832"/>
            <a:ext cx="3368730" cy="0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rgbClr val="7030A0"/>
            </a:solidFill>
            <a:prstDash val="dash"/>
            <a:round/>
            <a:headEnd type="triangle" w="med" len="med"/>
            <a:tailEnd type="none"/>
          </a:ln>
          <a:effectLst/>
        </p:spPr>
      </p:cxnSp>
      <p:grpSp>
        <p:nvGrpSpPr>
          <p:cNvPr id="53" name="그룹 52"/>
          <p:cNvGrpSpPr/>
          <p:nvPr/>
        </p:nvGrpSpPr>
        <p:grpSpPr>
          <a:xfrm>
            <a:off x="6318965" y="1262229"/>
            <a:ext cx="793990" cy="243948"/>
            <a:chOff x="7515486" y="2528319"/>
            <a:chExt cx="793990" cy="243948"/>
          </a:xfrm>
        </p:grpSpPr>
        <p:sp>
          <p:nvSpPr>
            <p:cNvPr id="54" name="타원 53"/>
            <p:cNvSpPr/>
            <p:nvPr/>
          </p:nvSpPr>
          <p:spPr>
            <a:xfrm>
              <a:off x="7515486" y="2528319"/>
              <a:ext cx="764931" cy="232537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dist="35560" dir="27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ko-KR" sz="700" b="1" dirty="0">
                <a:solidFill>
                  <a:prstClr val="black"/>
                </a:solidFill>
                <a:ea typeface="LG스마트체 Regular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538111" y="2541435"/>
              <a:ext cx="77136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/>
                <a:t>Dispatcher</a:t>
              </a:r>
              <a:endParaRPr lang="ko-KR" altLang="en-US" sz="900" b="1" dirty="0"/>
            </a:p>
          </p:txBody>
        </p:sp>
      </p:grpSp>
      <p:sp>
        <p:nvSpPr>
          <p:cNvPr id="65" name="Rectangle 22">
            <a:extLst>
              <a:ext uri="{FF2B5EF4-FFF2-40B4-BE49-F238E27FC236}">
                <a16:creationId xmlns="" xmlns:a16="http://schemas.microsoft.com/office/drawing/2014/main" id="{ABD218DE-F90C-46F8-851D-4065CD33B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6656" y="1275345"/>
            <a:ext cx="764931" cy="210674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35921" dir="2700000" algn="ctr" rotWithShape="0">
              <a:schemeClr val="tx1">
                <a:lumMod val="50000"/>
                <a:lumOff val="50000"/>
              </a:schemeClr>
            </a:outerShdw>
          </a:effectLst>
          <a:ex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ea typeface="LG스마트체 Regular" pitchFamily="50" charset="-127"/>
              </a:rPr>
              <a:t>MOMA</a:t>
            </a:r>
            <a:endParaRPr kumimoji="0" lang="en-US" altLang="ko-KR" sz="1000" b="1" dirty="0">
              <a:ea typeface="LG스마트체 Regular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2989251" y="1255698"/>
            <a:ext cx="764931" cy="23253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dist="35560" dir="2700000" algn="ctr" rotWithShape="0">
              <a:schemeClr val="tx1">
                <a:lumMod val="50000"/>
                <a:lumOff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 sz="1000" b="1" dirty="0" smtClean="0">
                <a:solidFill>
                  <a:prstClr val="black"/>
                </a:solidFill>
                <a:ea typeface="LG스마트체 Regular" pitchFamily="50" charset="-127"/>
              </a:rPr>
              <a:t>RCS</a:t>
            </a:r>
            <a:endParaRPr lang="en-US" altLang="ko-KR" sz="1000" b="1" dirty="0">
              <a:solidFill>
                <a:prstClr val="black"/>
              </a:solidFill>
              <a:ea typeface="LG스마트체 Regular" pitchFamily="50" charset="-127"/>
            </a:endParaRPr>
          </a:p>
        </p:txBody>
      </p:sp>
      <p:cxnSp>
        <p:nvCxnSpPr>
          <p:cNvPr id="81" name="연결선: 꺾임 46">
            <a:extLst>
              <a:ext uri="{FF2B5EF4-FFF2-40B4-BE49-F238E27FC236}">
                <a16:creationId xmlns:a16="http://schemas.microsoft.com/office/drawing/2014/main" xmlns="" id="{3CC13356-E30A-4C08-A82C-206781FEEA73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29759" y="2067379"/>
            <a:ext cx="1102323" cy="1"/>
          </a:xfrm>
          <a:prstGeom prst="bent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순서도: 연결자 81"/>
          <p:cNvSpPr/>
          <p:nvPr/>
        </p:nvSpPr>
        <p:spPr bwMode="auto">
          <a:xfrm>
            <a:off x="6613011" y="1582916"/>
            <a:ext cx="216024" cy="216024"/>
          </a:xfrm>
          <a:prstGeom prst="flowChartConnector">
            <a:avLst/>
          </a:prstGeom>
          <a:solidFill>
            <a:srgbClr val="CCFFFF"/>
          </a:solidFill>
          <a:ln>
            <a:solidFill>
              <a:schemeClr val="accent1"/>
            </a:solidFill>
          </a:ln>
          <a:effectLst/>
          <a:extLst/>
        </p:spPr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00" b="1" dirty="0" err="1">
              <a:ea typeface="LG스마트체 Regular" pitchFamily="50" charset="-127"/>
            </a:endParaRPr>
          </a:p>
        </p:txBody>
      </p:sp>
      <p:grpSp>
        <p:nvGrpSpPr>
          <p:cNvPr id="101" name="그룹 100"/>
          <p:cNvGrpSpPr/>
          <p:nvPr/>
        </p:nvGrpSpPr>
        <p:grpSpPr>
          <a:xfrm>
            <a:off x="2248202" y="2420888"/>
            <a:ext cx="4501550" cy="196592"/>
            <a:chOff x="4429872" y="3952488"/>
            <a:chExt cx="4501550" cy="196592"/>
          </a:xfrm>
        </p:grpSpPr>
        <p:cxnSp>
          <p:nvCxnSpPr>
            <p:cNvPr id="102" name="연결선: 꺾임 46">
              <a:extLst>
                <a:ext uri="{FF2B5EF4-FFF2-40B4-BE49-F238E27FC236}">
                  <a16:creationId xmlns:a16="http://schemas.microsoft.com/office/drawing/2014/main" xmlns="" id="{3CC13356-E30A-4C08-A82C-206781FEEA73}"/>
                </a:ext>
              </a:extLst>
            </p:cNvPr>
            <p:cNvCxnSpPr>
              <a:cxnSpLocks/>
            </p:cNvCxnSpPr>
            <p:nvPr/>
          </p:nvCxnSpPr>
          <p:spPr>
            <a:xfrm>
              <a:off x="4429872" y="3952488"/>
              <a:ext cx="1107560" cy="2"/>
            </a:xfrm>
            <a:prstGeom prst="bentConnector3">
              <a:avLst/>
            </a:prstGeom>
            <a:ln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직선 화살표 연결선 102"/>
            <p:cNvCxnSpPr/>
            <p:nvPr/>
          </p:nvCxnSpPr>
          <p:spPr bwMode="auto">
            <a:xfrm flipH="1">
              <a:off x="5551487" y="4149080"/>
              <a:ext cx="3379935" cy="0"/>
            </a:xfrm>
            <a:prstGeom prst="straightConnector1">
              <a:avLst/>
            </a:prstGeom>
            <a:solidFill>
              <a:srgbClr val="EAEAEA"/>
            </a:solidFill>
            <a:ln w="12700" cap="flat" cmpd="sng" algn="ctr">
              <a:solidFill>
                <a:srgbClr val="7030A0"/>
              </a:solidFill>
              <a:prstDash val="dash"/>
              <a:round/>
              <a:headEnd type="triangle" w="med" len="med"/>
              <a:tailEnd type="none"/>
            </a:ln>
            <a:effectLst/>
          </p:spPr>
        </p:cxnSp>
      </p:grpSp>
      <p:sp>
        <p:nvSpPr>
          <p:cNvPr id="16" name="순서도: 처리 15"/>
          <p:cNvSpPr/>
          <p:nvPr/>
        </p:nvSpPr>
        <p:spPr bwMode="auto">
          <a:xfrm>
            <a:off x="5968285" y="2780928"/>
            <a:ext cx="1673981" cy="432048"/>
          </a:xfrm>
          <a:prstGeom prst="flowChartProcess">
            <a:avLst/>
          </a:prstGeom>
          <a:solidFill>
            <a:srgbClr val="CCFFFF"/>
          </a:solidFill>
          <a:ln>
            <a:noFill/>
          </a:ln>
          <a:effectLst>
            <a:outerShdw dist="35921" dir="2700000" algn="ctr" rotWithShape="0">
              <a:schemeClr val="tx1">
                <a:lumMod val="50000"/>
                <a:lumOff val="50000"/>
              </a:schemeClr>
            </a:outerShdw>
          </a:effectLst>
          <a:extLst/>
        </p:spPr>
        <p:txBody>
          <a:bodyPr wrap="none"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900" b="1" dirty="0" smtClean="0">
                <a:ea typeface="LG스마트체 Regular" pitchFamily="50" charset="-127"/>
              </a:rPr>
              <a:t>-Job </a:t>
            </a:r>
            <a:r>
              <a:rPr lang="ko-KR" altLang="en-US" sz="900" b="1" dirty="0" smtClean="0">
                <a:ea typeface="LG스마트체 Regular" pitchFamily="50" charset="-127"/>
              </a:rPr>
              <a:t>정보</a:t>
            </a:r>
            <a:r>
              <a:rPr lang="en-US" altLang="ko-KR" sz="900" b="1" dirty="0" smtClean="0">
                <a:ea typeface="LG스마트체 Regular" pitchFamily="50" charset="-127"/>
              </a:rPr>
              <a:t>, </a:t>
            </a:r>
            <a:r>
              <a:rPr lang="ko-KR" altLang="en-US" sz="900" b="1" dirty="0" smtClean="0">
                <a:ea typeface="LG스마트체 Regular" pitchFamily="50" charset="-127"/>
              </a:rPr>
              <a:t> 상태 </a:t>
            </a:r>
            <a:r>
              <a:rPr lang="en-US" altLang="ko-KR" sz="900" b="1" dirty="0" smtClean="0">
                <a:ea typeface="LG스마트체 Regular" pitchFamily="50" charset="-127"/>
              </a:rPr>
              <a:t>DB</a:t>
            </a:r>
            <a:r>
              <a:rPr lang="ko-KR" altLang="en-US" sz="900" b="1" dirty="0" smtClean="0">
                <a:ea typeface="LG스마트체 Regular" pitchFamily="50" charset="-127"/>
              </a:rPr>
              <a:t>저장</a:t>
            </a:r>
            <a:endParaRPr lang="en-US" altLang="ko-KR" sz="900" b="1" dirty="0" smtClean="0">
              <a:ea typeface="LG스마트체 Regular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900" b="1" dirty="0" smtClean="0">
                <a:ea typeface="LG스마트체 Regular" pitchFamily="50" charset="-127"/>
              </a:rPr>
              <a:t>-</a:t>
            </a:r>
            <a:r>
              <a:rPr kumimoji="0" lang="ko-KR" altLang="en-US" sz="900" b="1" dirty="0" smtClean="0">
                <a:ea typeface="LG스마트체 Regular" pitchFamily="50" charset="-127"/>
              </a:rPr>
              <a:t>상위 보고 </a:t>
            </a:r>
            <a:r>
              <a:rPr kumimoji="0" lang="en-US" altLang="ko-KR" sz="900" b="1" dirty="0" smtClean="0">
                <a:ea typeface="LG스마트체 Regular" pitchFamily="50" charset="-127"/>
              </a:rPr>
              <a:t>MSG </a:t>
            </a:r>
            <a:r>
              <a:rPr kumimoji="0" lang="ko-KR" altLang="en-US" sz="900" b="1" dirty="0" smtClean="0">
                <a:ea typeface="LG스마트체 Regular" pitchFamily="50" charset="-127"/>
              </a:rPr>
              <a:t>처리</a:t>
            </a:r>
            <a:endParaRPr kumimoji="0" lang="ko-KR" altLang="en-US" sz="900" b="1" dirty="0">
              <a:ea typeface="LG스마트체 Regular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989844" y="1763524"/>
            <a:ext cx="1536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Job Comp Send</a:t>
            </a:r>
          </a:p>
          <a:p>
            <a:pPr algn="ctr"/>
            <a:r>
              <a:rPr lang="en-US" altLang="ko-KR" sz="800" dirty="0" smtClean="0"/>
              <a:t>(To MOMA)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67693" y="2348880"/>
            <a:ext cx="1661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/>
              <a:t>Job Comp Request</a:t>
            </a:r>
          </a:p>
        </p:txBody>
      </p:sp>
      <p:cxnSp>
        <p:nvCxnSpPr>
          <p:cNvPr id="69" name="직선 화살표 연결선 68"/>
          <p:cNvCxnSpPr/>
          <p:nvPr/>
        </p:nvCxnSpPr>
        <p:spPr bwMode="auto">
          <a:xfrm flipH="1">
            <a:off x="6727274" y="3501008"/>
            <a:ext cx="1326708" cy="0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rgbClr val="7030A0"/>
            </a:solidFill>
            <a:prstDash val="dash"/>
            <a:round/>
            <a:headEnd type="triangle" w="med" len="med"/>
            <a:tailEnd type="none"/>
          </a:ln>
          <a:effectLst/>
        </p:spPr>
      </p:cxnSp>
      <p:sp>
        <p:nvSpPr>
          <p:cNvPr id="70" name="TextBox 69"/>
          <p:cNvSpPr txBox="1"/>
          <p:nvPr/>
        </p:nvSpPr>
        <p:spPr>
          <a:xfrm>
            <a:off x="713100" y="3316342"/>
            <a:ext cx="1536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Job Comp Send</a:t>
            </a:r>
          </a:p>
          <a:p>
            <a:pPr algn="ctr"/>
            <a:r>
              <a:rPr lang="en-US" altLang="ko-KR" sz="800" dirty="0" smtClean="0"/>
              <a:t>(To Aims)</a:t>
            </a:r>
          </a:p>
        </p:txBody>
      </p:sp>
      <p:cxnSp>
        <p:nvCxnSpPr>
          <p:cNvPr id="73" name="연결선: 꺾임 46">
            <a:extLst>
              <a:ext uri="{FF2B5EF4-FFF2-40B4-BE49-F238E27FC236}">
                <a16:creationId xmlns:a16="http://schemas.microsoft.com/office/drawing/2014/main" xmlns="" id="{3CC13356-E30A-4C08-A82C-206781FEEA73}"/>
              </a:ext>
            </a:extLst>
          </p:cNvPr>
          <p:cNvCxnSpPr>
            <a:cxnSpLocks/>
          </p:cNvCxnSpPr>
          <p:nvPr/>
        </p:nvCxnSpPr>
        <p:spPr>
          <a:xfrm rot="10800000" flipV="1">
            <a:off x="6753202" y="3863776"/>
            <a:ext cx="1300781" cy="1"/>
          </a:xfrm>
          <a:prstGeom prst="bent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103705" y="3758843"/>
            <a:ext cx="15367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Job Comp </a:t>
            </a:r>
            <a:r>
              <a:rPr lang="en-US" altLang="ko-KR" sz="1000" dirty="0" smtClean="0"/>
              <a:t>Request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685845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566563" y="1124745"/>
            <a:ext cx="735952" cy="792087"/>
            <a:chOff x="2790059" y="1052736"/>
            <a:chExt cx="735952" cy="792087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9212" y="1292804"/>
              <a:ext cx="357646" cy="529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271"/>
            <p:cNvSpPr txBox="1"/>
            <p:nvPr/>
          </p:nvSpPr>
          <p:spPr bwMode="auto">
            <a:xfrm>
              <a:off x="2791173" y="1052736"/>
              <a:ext cx="733724" cy="216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000" b="1" dirty="0">
                  <a:latin typeface="+mn-ea"/>
                  <a:ea typeface="+mn-ea"/>
                </a:rPr>
                <a:t>AIMS</a:t>
              </a:r>
              <a:endParaRPr lang="ko-KR" altLang="en-US" sz="1000" b="1" dirty="0">
                <a:latin typeface="+mn-ea"/>
                <a:ea typeface="+mn-ea"/>
              </a:endParaRPr>
            </a:p>
          </p:txBody>
        </p:sp>
        <p:sp>
          <p:nvSpPr>
            <p:cNvPr id="7" name="직사각형 6"/>
            <p:cNvSpPr>
              <a:spLocks noChangeArrowheads="1"/>
            </p:cNvSpPr>
            <p:nvPr/>
          </p:nvSpPr>
          <p:spPr bwMode="auto">
            <a:xfrm>
              <a:off x="2790059" y="1052736"/>
              <a:ext cx="735952" cy="792087"/>
            </a:xfrm>
            <a:prstGeom prst="rect">
              <a:avLst/>
            </a:prstGeom>
            <a:noFill/>
            <a:ln w="12700">
              <a:solidFill>
                <a:srgbClr val="0070C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>
                <a:latin typeface="+mn-ea"/>
                <a:ea typeface="+mn-ea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2568800" y="2132857"/>
            <a:ext cx="735952" cy="792087"/>
            <a:chOff x="1689281" y="1193462"/>
            <a:chExt cx="735952" cy="792087"/>
          </a:xfrm>
        </p:grpSpPr>
        <p:grpSp>
          <p:nvGrpSpPr>
            <p:cNvPr id="65" name="Group 97"/>
            <p:cNvGrpSpPr/>
            <p:nvPr/>
          </p:nvGrpSpPr>
          <p:grpSpPr bwMode="auto">
            <a:xfrm>
              <a:off x="1847737" y="1518313"/>
              <a:ext cx="419041" cy="380231"/>
              <a:chOff x="2016" y="2053"/>
              <a:chExt cx="306" cy="226"/>
            </a:xfrm>
          </p:grpSpPr>
          <p:sp>
            <p:nvSpPr>
              <p:cNvPr id="66" name="Rectangle 98"/>
              <p:cNvSpPr>
                <a:spLocks noChangeArrowheads="1"/>
              </p:cNvSpPr>
              <p:nvPr/>
            </p:nvSpPr>
            <p:spPr bwMode="auto">
              <a:xfrm>
                <a:off x="2279" y="2156"/>
                <a:ext cx="40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200" b="1" dirty="0">
                    <a:solidFill>
                      <a:srgbClr val="000000"/>
                    </a:solidFill>
                    <a:latin typeface="+mn-ea"/>
                    <a:ea typeface="+mn-ea"/>
                  </a:rPr>
                  <a:t> </a:t>
                </a:r>
                <a:endParaRPr lang="en-US" altLang="ko-KR" sz="1200" b="1" dirty="0">
                  <a:latin typeface="+mn-ea"/>
                  <a:ea typeface="+mn-ea"/>
                </a:endParaRPr>
              </a:p>
            </p:txBody>
          </p:sp>
          <p:grpSp>
            <p:nvGrpSpPr>
              <p:cNvPr id="67" name="Group 99"/>
              <p:cNvGrpSpPr/>
              <p:nvPr/>
            </p:nvGrpSpPr>
            <p:grpSpPr bwMode="auto">
              <a:xfrm>
                <a:off x="2027" y="2194"/>
                <a:ext cx="282" cy="73"/>
                <a:chOff x="2921" y="2654"/>
                <a:chExt cx="244" cy="85"/>
              </a:xfrm>
            </p:grpSpPr>
            <p:sp>
              <p:nvSpPr>
                <p:cNvPr id="80" name="Rectangle 100"/>
                <p:cNvSpPr>
                  <a:spLocks noChangeArrowheads="1"/>
                </p:cNvSpPr>
                <p:nvPr/>
              </p:nvSpPr>
              <p:spPr bwMode="auto">
                <a:xfrm>
                  <a:off x="2921" y="2654"/>
                  <a:ext cx="244" cy="85"/>
                </a:xfrm>
                <a:prstGeom prst="rect">
                  <a:avLst/>
                </a:prstGeom>
                <a:solidFill>
                  <a:srgbClr val="FFFFFF"/>
                </a:solidFill>
                <a:ln w="1588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81" name="Rectangle 101"/>
                <p:cNvSpPr>
                  <a:spLocks noChangeArrowheads="1"/>
                </p:cNvSpPr>
                <p:nvPr/>
              </p:nvSpPr>
              <p:spPr bwMode="auto">
                <a:xfrm>
                  <a:off x="3055" y="2668"/>
                  <a:ext cx="86" cy="40"/>
                </a:xfrm>
                <a:prstGeom prst="rect">
                  <a:avLst/>
                </a:prstGeom>
                <a:solidFill>
                  <a:srgbClr val="808080"/>
                </a:solidFill>
                <a:ln w="1588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68" name="Group 102"/>
              <p:cNvGrpSpPr/>
              <p:nvPr/>
            </p:nvGrpSpPr>
            <p:grpSpPr bwMode="auto">
              <a:xfrm>
                <a:off x="2016" y="2233"/>
                <a:ext cx="306" cy="46"/>
                <a:chOff x="2911" y="2700"/>
                <a:chExt cx="265" cy="53"/>
              </a:xfrm>
            </p:grpSpPr>
            <p:sp>
              <p:nvSpPr>
                <p:cNvPr id="77" name="Freeform 103"/>
                <p:cNvSpPr/>
                <p:nvPr/>
              </p:nvSpPr>
              <p:spPr bwMode="auto">
                <a:xfrm>
                  <a:off x="2911" y="2700"/>
                  <a:ext cx="265" cy="53"/>
                </a:xfrm>
                <a:custGeom>
                  <a:avLst/>
                  <a:gdLst>
                    <a:gd name="T0" fmla="*/ 0 w 2381"/>
                    <a:gd name="T1" fmla="*/ 0 h 424"/>
                    <a:gd name="T2" fmla="*/ 0 w 2381"/>
                    <a:gd name="T3" fmla="*/ 0 h 424"/>
                    <a:gd name="T4" fmla="*/ 0 w 2381"/>
                    <a:gd name="T5" fmla="*/ 0 h 424"/>
                    <a:gd name="T6" fmla="*/ 0 w 2381"/>
                    <a:gd name="T7" fmla="*/ 0 h 424"/>
                    <a:gd name="T8" fmla="*/ 0 w 2381"/>
                    <a:gd name="T9" fmla="*/ 0 h 424"/>
                    <a:gd name="T10" fmla="*/ 0 w 2381"/>
                    <a:gd name="T11" fmla="*/ 0 h 424"/>
                    <a:gd name="T12" fmla="*/ 0 w 2381"/>
                    <a:gd name="T13" fmla="*/ 0 h 424"/>
                    <a:gd name="T14" fmla="*/ 0 w 2381"/>
                    <a:gd name="T15" fmla="*/ 0 h 424"/>
                    <a:gd name="T16" fmla="*/ 0 w 2381"/>
                    <a:gd name="T17" fmla="*/ 0 h 424"/>
                    <a:gd name="T18" fmla="*/ 0 w 2381"/>
                    <a:gd name="T19" fmla="*/ 0 h 424"/>
                    <a:gd name="T20" fmla="*/ 0 w 2381"/>
                    <a:gd name="T21" fmla="*/ 0 h 42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381"/>
                    <a:gd name="T34" fmla="*/ 0 h 424"/>
                    <a:gd name="T35" fmla="*/ 2381 w 2381"/>
                    <a:gd name="T36" fmla="*/ 424 h 424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381" h="424">
                      <a:moveTo>
                        <a:pt x="297" y="0"/>
                      </a:moveTo>
                      <a:lnTo>
                        <a:pt x="2091" y="0"/>
                      </a:lnTo>
                      <a:lnTo>
                        <a:pt x="2375" y="383"/>
                      </a:lnTo>
                      <a:lnTo>
                        <a:pt x="2381" y="400"/>
                      </a:lnTo>
                      <a:lnTo>
                        <a:pt x="2370" y="417"/>
                      </a:lnTo>
                      <a:lnTo>
                        <a:pt x="2352" y="424"/>
                      </a:lnTo>
                      <a:lnTo>
                        <a:pt x="34" y="424"/>
                      </a:lnTo>
                      <a:lnTo>
                        <a:pt x="13" y="413"/>
                      </a:lnTo>
                      <a:lnTo>
                        <a:pt x="0" y="396"/>
                      </a:lnTo>
                      <a:lnTo>
                        <a:pt x="5" y="374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8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78" name="Freeform 104"/>
                <p:cNvSpPr/>
                <p:nvPr/>
              </p:nvSpPr>
              <p:spPr bwMode="auto">
                <a:xfrm>
                  <a:off x="2926" y="2712"/>
                  <a:ext cx="175" cy="33"/>
                </a:xfrm>
                <a:custGeom>
                  <a:avLst/>
                  <a:gdLst>
                    <a:gd name="T0" fmla="*/ 0 w 1581"/>
                    <a:gd name="T1" fmla="*/ 0 h 270"/>
                    <a:gd name="T2" fmla="*/ 0 w 1581"/>
                    <a:gd name="T3" fmla="*/ 0 h 270"/>
                    <a:gd name="T4" fmla="*/ 0 w 1581"/>
                    <a:gd name="T5" fmla="*/ 0 h 270"/>
                    <a:gd name="T6" fmla="*/ 0 w 1581"/>
                    <a:gd name="T7" fmla="*/ 0 h 270"/>
                    <a:gd name="T8" fmla="*/ 0 w 1581"/>
                    <a:gd name="T9" fmla="*/ 0 h 2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1"/>
                    <a:gd name="T16" fmla="*/ 0 h 270"/>
                    <a:gd name="T17" fmla="*/ 1581 w 1581"/>
                    <a:gd name="T18" fmla="*/ 270 h 2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1" h="270">
                      <a:moveTo>
                        <a:pt x="213" y="0"/>
                      </a:moveTo>
                      <a:lnTo>
                        <a:pt x="1508" y="0"/>
                      </a:lnTo>
                      <a:lnTo>
                        <a:pt x="1581" y="270"/>
                      </a:lnTo>
                      <a:lnTo>
                        <a:pt x="0" y="270"/>
                      </a:lnTo>
                      <a:lnTo>
                        <a:pt x="21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8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79" name="Freeform 105"/>
                <p:cNvSpPr/>
                <p:nvPr/>
              </p:nvSpPr>
              <p:spPr bwMode="auto">
                <a:xfrm>
                  <a:off x="3107" y="2712"/>
                  <a:ext cx="53" cy="33"/>
                </a:xfrm>
                <a:custGeom>
                  <a:avLst/>
                  <a:gdLst>
                    <a:gd name="T0" fmla="*/ 0 w 479"/>
                    <a:gd name="T1" fmla="*/ 0 h 270"/>
                    <a:gd name="T2" fmla="*/ 0 w 479"/>
                    <a:gd name="T3" fmla="*/ 0 h 270"/>
                    <a:gd name="T4" fmla="*/ 0 w 479"/>
                    <a:gd name="T5" fmla="*/ 0 h 270"/>
                    <a:gd name="T6" fmla="*/ 0 w 479"/>
                    <a:gd name="T7" fmla="*/ 0 h 270"/>
                    <a:gd name="T8" fmla="*/ 0 w 479"/>
                    <a:gd name="T9" fmla="*/ 0 h 2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79"/>
                    <a:gd name="T16" fmla="*/ 0 h 270"/>
                    <a:gd name="T17" fmla="*/ 479 w 479"/>
                    <a:gd name="T18" fmla="*/ 270 h 2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79" h="270">
                      <a:moveTo>
                        <a:pt x="0" y="0"/>
                      </a:moveTo>
                      <a:lnTo>
                        <a:pt x="282" y="0"/>
                      </a:lnTo>
                      <a:lnTo>
                        <a:pt x="479" y="270"/>
                      </a:lnTo>
                      <a:lnTo>
                        <a:pt x="89" y="27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8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69" name="Group 106"/>
              <p:cNvGrpSpPr/>
              <p:nvPr/>
            </p:nvGrpSpPr>
            <p:grpSpPr bwMode="auto">
              <a:xfrm>
                <a:off x="2065" y="2053"/>
                <a:ext cx="206" cy="140"/>
                <a:chOff x="2954" y="2489"/>
                <a:chExt cx="178" cy="164"/>
              </a:xfrm>
            </p:grpSpPr>
            <p:sp>
              <p:nvSpPr>
                <p:cNvPr id="70" name="Rectangle 107"/>
                <p:cNvSpPr>
                  <a:spLocks noChangeArrowheads="1"/>
                </p:cNvSpPr>
                <p:nvPr/>
              </p:nvSpPr>
              <p:spPr bwMode="auto">
                <a:xfrm>
                  <a:off x="2954" y="2489"/>
                  <a:ext cx="178" cy="164"/>
                </a:xfrm>
                <a:prstGeom prst="rect">
                  <a:avLst/>
                </a:prstGeom>
                <a:solidFill>
                  <a:srgbClr val="FFFFFF"/>
                </a:solidFill>
                <a:ln w="1588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71" name="Rectangle 108"/>
                <p:cNvSpPr>
                  <a:spLocks noChangeArrowheads="1"/>
                </p:cNvSpPr>
                <p:nvPr/>
              </p:nvSpPr>
              <p:spPr bwMode="auto">
                <a:xfrm>
                  <a:off x="2966" y="2502"/>
                  <a:ext cx="155" cy="140"/>
                </a:xfrm>
                <a:prstGeom prst="rect">
                  <a:avLst/>
                </a:prstGeom>
                <a:solidFill>
                  <a:srgbClr val="1050FF"/>
                </a:solidFill>
                <a:ln w="1588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72" name="Rectangle 109"/>
                <p:cNvSpPr>
                  <a:spLocks noChangeArrowheads="1"/>
                </p:cNvSpPr>
                <p:nvPr/>
              </p:nvSpPr>
              <p:spPr bwMode="auto">
                <a:xfrm>
                  <a:off x="3097" y="2502"/>
                  <a:ext cx="23" cy="140"/>
                </a:xfrm>
                <a:prstGeom prst="rect">
                  <a:avLst/>
                </a:prstGeom>
                <a:solidFill>
                  <a:srgbClr val="FFFFFF"/>
                </a:solidFill>
                <a:ln w="1588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73" name="Rectangle 110"/>
                <p:cNvSpPr>
                  <a:spLocks noChangeArrowheads="1"/>
                </p:cNvSpPr>
                <p:nvPr/>
              </p:nvSpPr>
              <p:spPr bwMode="auto">
                <a:xfrm>
                  <a:off x="3102" y="2509"/>
                  <a:ext cx="12" cy="12"/>
                </a:xfrm>
                <a:prstGeom prst="rect">
                  <a:avLst/>
                </a:prstGeom>
                <a:solidFill>
                  <a:srgbClr val="FFFFFF"/>
                </a:solidFill>
                <a:ln w="1588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74" name="Oval 111"/>
                <p:cNvSpPr>
                  <a:spLocks noChangeArrowheads="1"/>
                </p:cNvSpPr>
                <p:nvPr/>
              </p:nvSpPr>
              <p:spPr bwMode="auto">
                <a:xfrm>
                  <a:off x="3109" y="2569"/>
                  <a:ext cx="10" cy="11"/>
                </a:xfrm>
                <a:prstGeom prst="ellipse">
                  <a:avLst/>
                </a:prstGeom>
                <a:solidFill>
                  <a:srgbClr val="FFFFFF"/>
                </a:solidFill>
                <a:ln w="1588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75" name="Oval 112"/>
                <p:cNvSpPr>
                  <a:spLocks noChangeArrowheads="1"/>
                </p:cNvSpPr>
                <p:nvPr/>
              </p:nvSpPr>
              <p:spPr bwMode="auto">
                <a:xfrm>
                  <a:off x="3103" y="2594"/>
                  <a:ext cx="10" cy="11"/>
                </a:xfrm>
                <a:prstGeom prst="ellipse">
                  <a:avLst/>
                </a:prstGeom>
                <a:solidFill>
                  <a:srgbClr val="FFFFFF"/>
                </a:solidFill>
                <a:ln w="1588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76" name="Oval 113"/>
                <p:cNvSpPr>
                  <a:spLocks noChangeArrowheads="1"/>
                </p:cNvSpPr>
                <p:nvPr/>
              </p:nvSpPr>
              <p:spPr bwMode="auto">
                <a:xfrm>
                  <a:off x="3103" y="2618"/>
                  <a:ext cx="10" cy="11"/>
                </a:xfrm>
                <a:prstGeom prst="ellipse">
                  <a:avLst/>
                </a:prstGeom>
                <a:solidFill>
                  <a:srgbClr val="FFFFFF"/>
                </a:solidFill>
                <a:ln w="1588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</p:grpSp>
        </p:grpSp>
        <p:sp>
          <p:nvSpPr>
            <p:cNvPr id="83" name="TextBox 271"/>
            <p:cNvSpPr txBox="1"/>
            <p:nvPr/>
          </p:nvSpPr>
          <p:spPr bwMode="auto">
            <a:xfrm>
              <a:off x="1690395" y="1196776"/>
              <a:ext cx="733724" cy="24622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000" b="1" dirty="0" smtClean="0">
                  <a:latin typeface="+mn-ea"/>
                </a:rPr>
                <a:t>LIMS</a:t>
              </a:r>
              <a:endParaRPr lang="ko-KR" altLang="en-US" sz="1000" b="1" dirty="0">
                <a:latin typeface="+mn-ea"/>
                <a:ea typeface="+mn-ea"/>
              </a:endParaRPr>
            </a:p>
          </p:txBody>
        </p:sp>
        <p:sp>
          <p:nvSpPr>
            <p:cNvPr id="84" name="직사각형 83"/>
            <p:cNvSpPr>
              <a:spLocks noChangeArrowheads="1"/>
            </p:cNvSpPr>
            <p:nvPr/>
          </p:nvSpPr>
          <p:spPr bwMode="auto">
            <a:xfrm>
              <a:off x="1689281" y="1193462"/>
              <a:ext cx="735952" cy="792087"/>
            </a:xfrm>
            <a:prstGeom prst="rect">
              <a:avLst/>
            </a:prstGeom>
            <a:noFill/>
            <a:ln w="12700">
              <a:solidFill>
                <a:srgbClr val="0070C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>
                <a:latin typeface="+mn-ea"/>
                <a:ea typeface="+mn-ea"/>
              </a:endParaRPr>
            </a:p>
          </p:txBody>
        </p:sp>
      </p:grpSp>
      <p:sp>
        <p:nvSpPr>
          <p:cNvPr id="48" name="TextBox 271"/>
          <p:cNvSpPr txBox="1"/>
          <p:nvPr/>
        </p:nvSpPr>
        <p:spPr bwMode="auto">
          <a:xfrm>
            <a:off x="1022643" y="1382579"/>
            <a:ext cx="1279705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000" b="1" dirty="0" smtClean="0">
                <a:solidFill>
                  <a:srgbClr val="FFC000"/>
                </a:solidFill>
                <a:latin typeface="+mn-ea"/>
              </a:rPr>
              <a:t>STEP 1. </a:t>
            </a:r>
            <a:r>
              <a:rPr lang="ko-KR" altLang="en-US" sz="1000" b="1" dirty="0" err="1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작업오더</a:t>
            </a:r>
            <a:endParaRPr lang="ko-KR" altLang="en-US" sz="10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16" name="꺾인 연결선 15"/>
          <p:cNvCxnSpPr>
            <a:stCxn id="84" idx="1"/>
            <a:endCxn id="89" idx="0"/>
          </p:cNvCxnSpPr>
          <p:nvPr/>
        </p:nvCxnSpPr>
        <p:spPr>
          <a:xfrm rot="10800000" flipH="1" flipV="1">
            <a:off x="2568800" y="2528901"/>
            <a:ext cx="230782" cy="1085926"/>
          </a:xfrm>
          <a:prstGeom prst="bentConnector4">
            <a:avLst>
              <a:gd name="adj1" fmla="val -99055"/>
              <a:gd name="adj2" fmla="val 68235"/>
            </a:avLst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271"/>
          <p:cNvSpPr txBox="1"/>
          <p:nvPr/>
        </p:nvSpPr>
        <p:spPr bwMode="auto">
          <a:xfrm>
            <a:off x="757906" y="2423176"/>
            <a:ext cx="1488907" cy="10058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000" b="1" dirty="0" smtClean="0">
                <a:solidFill>
                  <a:srgbClr val="FFC000"/>
                </a:solidFill>
                <a:latin typeface="+mn-ea"/>
              </a:rPr>
              <a:t>STEP 2.</a:t>
            </a:r>
          </a:p>
          <a:p>
            <a:pPr>
              <a:defRPr/>
            </a:pP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MSG </a:t>
            </a: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처리 및</a:t>
            </a: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DB</a:t>
            </a: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에 </a:t>
            </a: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JOB</a:t>
            </a: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정보를 저장하고 진행한다</a:t>
            </a:r>
            <a:endParaRPr lang="en-US" altLang="ko-KR" sz="1000" b="1" dirty="0" smtClean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endParaRPr lang="en-US" altLang="ko-KR" sz="1000" b="1" dirty="0" smtClean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CMD: Job Oder Send</a:t>
            </a: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 </a:t>
            </a:r>
            <a:endParaRPr lang="ko-KR" altLang="en-US" sz="10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57" name="꺾인 연결선 56"/>
          <p:cNvCxnSpPr>
            <a:stCxn id="7" idx="1"/>
            <a:endCxn id="84" idx="1"/>
          </p:cNvCxnSpPr>
          <p:nvPr/>
        </p:nvCxnSpPr>
        <p:spPr>
          <a:xfrm rot="10800000" flipH="1" flipV="1">
            <a:off x="2566562" y="1520789"/>
            <a:ext cx="2237" cy="1008112"/>
          </a:xfrm>
          <a:prstGeom prst="bentConnector3">
            <a:avLst>
              <a:gd name="adj1" fmla="val -10219043"/>
            </a:avLst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271"/>
          <p:cNvSpPr txBox="1"/>
          <p:nvPr/>
        </p:nvSpPr>
        <p:spPr bwMode="auto">
          <a:xfrm>
            <a:off x="86936" y="3501008"/>
            <a:ext cx="1416899" cy="1800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작업자</a:t>
            </a: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시나리오</a:t>
            </a:r>
            <a:endParaRPr lang="en-US" altLang="ko-KR" sz="1000" b="1" dirty="0" smtClean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 smtClean="0">
                <a:solidFill>
                  <a:srgbClr val="FFC000"/>
                </a:solidFill>
                <a:latin typeface="+mn-ea"/>
              </a:rPr>
              <a:t>Step 3. </a:t>
            </a:r>
          </a:p>
          <a:p>
            <a:pPr>
              <a:defRPr/>
            </a:pP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작업 의뢰를 수신하고 진행여부를 선</a:t>
            </a:r>
            <a:r>
              <a:rPr lang="ko-KR" altLang="en-US" sz="10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택</a:t>
            </a: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한다</a:t>
            </a:r>
            <a:r>
              <a:rPr lang="en-US" altLang="ko-KR" sz="10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. / </a:t>
            </a:r>
            <a:r>
              <a:rPr lang="ko-KR" altLang="en-US" sz="10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선택하지 않는 경우 대기한다</a:t>
            </a:r>
            <a:r>
              <a:rPr lang="en-US" altLang="ko-KR" sz="10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.</a:t>
            </a:r>
            <a:endParaRPr lang="ko-KR" altLang="en-US" sz="10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endParaRPr lang="en-US" altLang="ko-KR" sz="10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 smtClean="0">
                <a:solidFill>
                  <a:srgbClr val="FFC000"/>
                </a:solidFill>
                <a:latin typeface="+mn-ea"/>
              </a:rPr>
              <a:t>Step 4. </a:t>
            </a:r>
          </a:p>
          <a:p>
            <a:pPr>
              <a:defRPr/>
            </a:pP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작업 진행 시 배출된 공병으로 분석할 시료를 제작한다</a:t>
            </a: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.</a:t>
            </a:r>
          </a:p>
        </p:txBody>
      </p:sp>
      <p:cxnSp>
        <p:nvCxnSpPr>
          <p:cNvPr id="60" name="꺾인 연결선 59"/>
          <p:cNvCxnSpPr>
            <a:stCxn id="114" idx="0"/>
            <a:endCxn id="126" idx="3"/>
          </p:cNvCxnSpPr>
          <p:nvPr/>
        </p:nvCxnSpPr>
        <p:spPr>
          <a:xfrm rot="16200000" flipV="1">
            <a:off x="7399511" y="2386892"/>
            <a:ext cx="2337355" cy="118518"/>
          </a:xfrm>
          <a:prstGeom prst="bentConnector2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271"/>
          <p:cNvSpPr txBox="1"/>
          <p:nvPr/>
        </p:nvSpPr>
        <p:spPr bwMode="auto">
          <a:xfrm>
            <a:off x="6857740" y="1735463"/>
            <a:ext cx="1728192" cy="10058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000" b="1" dirty="0" smtClean="0">
                <a:solidFill>
                  <a:srgbClr val="FFC000"/>
                </a:solidFill>
                <a:latin typeface="+mn-ea"/>
              </a:rPr>
              <a:t>STEP 7.</a:t>
            </a:r>
          </a:p>
          <a:p>
            <a:pPr>
              <a:defRPr/>
            </a:pP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Job</a:t>
            </a: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을 실행할 준비가 되었음을 </a:t>
            </a: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LIMS</a:t>
            </a: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에 전달</a:t>
            </a:r>
            <a:endParaRPr lang="en-US" altLang="ko-KR" sz="1000" b="1" dirty="0" smtClean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CMD 1: Job Ready Comp</a:t>
            </a:r>
          </a:p>
          <a:p>
            <a:pPr>
              <a:defRPr/>
            </a:pP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CMD 2: Unload Request</a:t>
            </a: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 </a:t>
            </a:r>
            <a:endParaRPr lang="ko-KR" altLang="en-US" sz="10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123" name="그룹 122"/>
          <p:cNvGrpSpPr/>
          <p:nvPr/>
        </p:nvGrpSpPr>
        <p:grpSpPr>
          <a:xfrm>
            <a:off x="7772977" y="881429"/>
            <a:ext cx="735952" cy="792087"/>
            <a:chOff x="1689281" y="1193462"/>
            <a:chExt cx="735952" cy="792087"/>
          </a:xfrm>
        </p:grpSpPr>
        <p:grpSp>
          <p:nvGrpSpPr>
            <p:cNvPr id="124" name="Group 97"/>
            <p:cNvGrpSpPr/>
            <p:nvPr/>
          </p:nvGrpSpPr>
          <p:grpSpPr bwMode="auto">
            <a:xfrm>
              <a:off x="1847737" y="1518313"/>
              <a:ext cx="419041" cy="380231"/>
              <a:chOff x="2016" y="2053"/>
              <a:chExt cx="306" cy="226"/>
            </a:xfrm>
          </p:grpSpPr>
          <p:sp>
            <p:nvSpPr>
              <p:cNvPr id="127" name="Rectangle 98"/>
              <p:cNvSpPr>
                <a:spLocks noChangeArrowheads="1"/>
              </p:cNvSpPr>
              <p:nvPr/>
            </p:nvSpPr>
            <p:spPr bwMode="auto">
              <a:xfrm>
                <a:off x="2279" y="2156"/>
                <a:ext cx="40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200" b="1" dirty="0">
                    <a:solidFill>
                      <a:srgbClr val="000000"/>
                    </a:solidFill>
                    <a:latin typeface="+mn-ea"/>
                    <a:ea typeface="+mn-ea"/>
                  </a:rPr>
                  <a:t> </a:t>
                </a:r>
                <a:endParaRPr lang="en-US" altLang="ko-KR" sz="1200" b="1" dirty="0">
                  <a:latin typeface="+mn-ea"/>
                  <a:ea typeface="+mn-ea"/>
                </a:endParaRPr>
              </a:p>
            </p:txBody>
          </p:sp>
          <p:grpSp>
            <p:nvGrpSpPr>
              <p:cNvPr id="128" name="Group 99"/>
              <p:cNvGrpSpPr/>
              <p:nvPr/>
            </p:nvGrpSpPr>
            <p:grpSpPr bwMode="auto">
              <a:xfrm>
                <a:off x="2027" y="2194"/>
                <a:ext cx="282" cy="73"/>
                <a:chOff x="2921" y="2654"/>
                <a:chExt cx="244" cy="85"/>
              </a:xfrm>
            </p:grpSpPr>
            <p:sp>
              <p:nvSpPr>
                <p:cNvPr id="141" name="Rectangle 100"/>
                <p:cNvSpPr>
                  <a:spLocks noChangeArrowheads="1"/>
                </p:cNvSpPr>
                <p:nvPr/>
              </p:nvSpPr>
              <p:spPr bwMode="auto">
                <a:xfrm>
                  <a:off x="2921" y="2654"/>
                  <a:ext cx="244" cy="85"/>
                </a:xfrm>
                <a:prstGeom prst="rect">
                  <a:avLst/>
                </a:prstGeom>
                <a:solidFill>
                  <a:srgbClr val="FFFFFF"/>
                </a:solidFill>
                <a:ln w="1588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142" name="Rectangle 101"/>
                <p:cNvSpPr>
                  <a:spLocks noChangeArrowheads="1"/>
                </p:cNvSpPr>
                <p:nvPr/>
              </p:nvSpPr>
              <p:spPr bwMode="auto">
                <a:xfrm>
                  <a:off x="3055" y="2668"/>
                  <a:ext cx="86" cy="40"/>
                </a:xfrm>
                <a:prstGeom prst="rect">
                  <a:avLst/>
                </a:prstGeom>
                <a:solidFill>
                  <a:srgbClr val="808080"/>
                </a:solidFill>
                <a:ln w="1588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129" name="Group 102"/>
              <p:cNvGrpSpPr/>
              <p:nvPr/>
            </p:nvGrpSpPr>
            <p:grpSpPr bwMode="auto">
              <a:xfrm>
                <a:off x="2016" y="2233"/>
                <a:ext cx="306" cy="46"/>
                <a:chOff x="2911" y="2700"/>
                <a:chExt cx="265" cy="53"/>
              </a:xfrm>
            </p:grpSpPr>
            <p:sp>
              <p:nvSpPr>
                <p:cNvPr id="138" name="Freeform 103"/>
                <p:cNvSpPr/>
                <p:nvPr/>
              </p:nvSpPr>
              <p:spPr bwMode="auto">
                <a:xfrm>
                  <a:off x="2911" y="2700"/>
                  <a:ext cx="265" cy="53"/>
                </a:xfrm>
                <a:custGeom>
                  <a:avLst/>
                  <a:gdLst>
                    <a:gd name="T0" fmla="*/ 0 w 2381"/>
                    <a:gd name="T1" fmla="*/ 0 h 424"/>
                    <a:gd name="T2" fmla="*/ 0 w 2381"/>
                    <a:gd name="T3" fmla="*/ 0 h 424"/>
                    <a:gd name="T4" fmla="*/ 0 w 2381"/>
                    <a:gd name="T5" fmla="*/ 0 h 424"/>
                    <a:gd name="T6" fmla="*/ 0 w 2381"/>
                    <a:gd name="T7" fmla="*/ 0 h 424"/>
                    <a:gd name="T8" fmla="*/ 0 w 2381"/>
                    <a:gd name="T9" fmla="*/ 0 h 424"/>
                    <a:gd name="T10" fmla="*/ 0 w 2381"/>
                    <a:gd name="T11" fmla="*/ 0 h 424"/>
                    <a:gd name="T12" fmla="*/ 0 w 2381"/>
                    <a:gd name="T13" fmla="*/ 0 h 424"/>
                    <a:gd name="T14" fmla="*/ 0 w 2381"/>
                    <a:gd name="T15" fmla="*/ 0 h 424"/>
                    <a:gd name="T16" fmla="*/ 0 w 2381"/>
                    <a:gd name="T17" fmla="*/ 0 h 424"/>
                    <a:gd name="T18" fmla="*/ 0 w 2381"/>
                    <a:gd name="T19" fmla="*/ 0 h 424"/>
                    <a:gd name="T20" fmla="*/ 0 w 2381"/>
                    <a:gd name="T21" fmla="*/ 0 h 42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381"/>
                    <a:gd name="T34" fmla="*/ 0 h 424"/>
                    <a:gd name="T35" fmla="*/ 2381 w 2381"/>
                    <a:gd name="T36" fmla="*/ 424 h 424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381" h="424">
                      <a:moveTo>
                        <a:pt x="297" y="0"/>
                      </a:moveTo>
                      <a:lnTo>
                        <a:pt x="2091" y="0"/>
                      </a:lnTo>
                      <a:lnTo>
                        <a:pt x="2375" y="383"/>
                      </a:lnTo>
                      <a:lnTo>
                        <a:pt x="2381" y="400"/>
                      </a:lnTo>
                      <a:lnTo>
                        <a:pt x="2370" y="417"/>
                      </a:lnTo>
                      <a:lnTo>
                        <a:pt x="2352" y="424"/>
                      </a:lnTo>
                      <a:lnTo>
                        <a:pt x="34" y="424"/>
                      </a:lnTo>
                      <a:lnTo>
                        <a:pt x="13" y="413"/>
                      </a:lnTo>
                      <a:lnTo>
                        <a:pt x="0" y="396"/>
                      </a:lnTo>
                      <a:lnTo>
                        <a:pt x="5" y="374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8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139" name="Freeform 104"/>
                <p:cNvSpPr/>
                <p:nvPr/>
              </p:nvSpPr>
              <p:spPr bwMode="auto">
                <a:xfrm>
                  <a:off x="2926" y="2712"/>
                  <a:ext cx="175" cy="33"/>
                </a:xfrm>
                <a:custGeom>
                  <a:avLst/>
                  <a:gdLst>
                    <a:gd name="T0" fmla="*/ 0 w 1581"/>
                    <a:gd name="T1" fmla="*/ 0 h 270"/>
                    <a:gd name="T2" fmla="*/ 0 w 1581"/>
                    <a:gd name="T3" fmla="*/ 0 h 270"/>
                    <a:gd name="T4" fmla="*/ 0 w 1581"/>
                    <a:gd name="T5" fmla="*/ 0 h 270"/>
                    <a:gd name="T6" fmla="*/ 0 w 1581"/>
                    <a:gd name="T7" fmla="*/ 0 h 270"/>
                    <a:gd name="T8" fmla="*/ 0 w 1581"/>
                    <a:gd name="T9" fmla="*/ 0 h 2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1"/>
                    <a:gd name="T16" fmla="*/ 0 h 270"/>
                    <a:gd name="T17" fmla="*/ 1581 w 1581"/>
                    <a:gd name="T18" fmla="*/ 270 h 2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1" h="270">
                      <a:moveTo>
                        <a:pt x="213" y="0"/>
                      </a:moveTo>
                      <a:lnTo>
                        <a:pt x="1508" y="0"/>
                      </a:lnTo>
                      <a:lnTo>
                        <a:pt x="1581" y="270"/>
                      </a:lnTo>
                      <a:lnTo>
                        <a:pt x="0" y="270"/>
                      </a:lnTo>
                      <a:lnTo>
                        <a:pt x="21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8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140" name="Freeform 105"/>
                <p:cNvSpPr/>
                <p:nvPr/>
              </p:nvSpPr>
              <p:spPr bwMode="auto">
                <a:xfrm>
                  <a:off x="3107" y="2712"/>
                  <a:ext cx="53" cy="33"/>
                </a:xfrm>
                <a:custGeom>
                  <a:avLst/>
                  <a:gdLst>
                    <a:gd name="T0" fmla="*/ 0 w 479"/>
                    <a:gd name="T1" fmla="*/ 0 h 270"/>
                    <a:gd name="T2" fmla="*/ 0 w 479"/>
                    <a:gd name="T3" fmla="*/ 0 h 270"/>
                    <a:gd name="T4" fmla="*/ 0 w 479"/>
                    <a:gd name="T5" fmla="*/ 0 h 270"/>
                    <a:gd name="T6" fmla="*/ 0 w 479"/>
                    <a:gd name="T7" fmla="*/ 0 h 270"/>
                    <a:gd name="T8" fmla="*/ 0 w 479"/>
                    <a:gd name="T9" fmla="*/ 0 h 2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79"/>
                    <a:gd name="T16" fmla="*/ 0 h 270"/>
                    <a:gd name="T17" fmla="*/ 479 w 479"/>
                    <a:gd name="T18" fmla="*/ 270 h 2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79" h="270">
                      <a:moveTo>
                        <a:pt x="0" y="0"/>
                      </a:moveTo>
                      <a:lnTo>
                        <a:pt x="282" y="0"/>
                      </a:lnTo>
                      <a:lnTo>
                        <a:pt x="479" y="270"/>
                      </a:lnTo>
                      <a:lnTo>
                        <a:pt x="89" y="27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8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130" name="Group 106"/>
              <p:cNvGrpSpPr/>
              <p:nvPr/>
            </p:nvGrpSpPr>
            <p:grpSpPr bwMode="auto">
              <a:xfrm>
                <a:off x="2065" y="2053"/>
                <a:ext cx="206" cy="140"/>
                <a:chOff x="2954" y="2489"/>
                <a:chExt cx="178" cy="164"/>
              </a:xfrm>
            </p:grpSpPr>
            <p:sp>
              <p:nvSpPr>
                <p:cNvPr id="131" name="Rectangle 107"/>
                <p:cNvSpPr>
                  <a:spLocks noChangeArrowheads="1"/>
                </p:cNvSpPr>
                <p:nvPr/>
              </p:nvSpPr>
              <p:spPr bwMode="auto">
                <a:xfrm>
                  <a:off x="2954" y="2489"/>
                  <a:ext cx="178" cy="164"/>
                </a:xfrm>
                <a:prstGeom prst="rect">
                  <a:avLst/>
                </a:prstGeom>
                <a:solidFill>
                  <a:srgbClr val="FFFFFF"/>
                </a:solidFill>
                <a:ln w="1588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132" name="Rectangle 108"/>
                <p:cNvSpPr>
                  <a:spLocks noChangeArrowheads="1"/>
                </p:cNvSpPr>
                <p:nvPr/>
              </p:nvSpPr>
              <p:spPr bwMode="auto">
                <a:xfrm>
                  <a:off x="2966" y="2502"/>
                  <a:ext cx="155" cy="140"/>
                </a:xfrm>
                <a:prstGeom prst="rect">
                  <a:avLst/>
                </a:prstGeom>
                <a:solidFill>
                  <a:srgbClr val="1050FF"/>
                </a:solidFill>
                <a:ln w="1588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133" name="Rectangle 109"/>
                <p:cNvSpPr>
                  <a:spLocks noChangeArrowheads="1"/>
                </p:cNvSpPr>
                <p:nvPr/>
              </p:nvSpPr>
              <p:spPr bwMode="auto">
                <a:xfrm>
                  <a:off x="3097" y="2502"/>
                  <a:ext cx="23" cy="140"/>
                </a:xfrm>
                <a:prstGeom prst="rect">
                  <a:avLst/>
                </a:prstGeom>
                <a:solidFill>
                  <a:srgbClr val="FFFFFF"/>
                </a:solidFill>
                <a:ln w="1588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134" name="Rectangle 110"/>
                <p:cNvSpPr>
                  <a:spLocks noChangeArrowheads="1"/>
                </p:cNvSpPr>
                <p:nvPr/>
              </p:nvSpPr>
              <p:spPr bwMode="auto">
                <a:xfrm>
                  <a:off x="3102" y="2509"/>
                  <a:ext cx="12" cy="12"/>
                </a:xfrm>
                <a:prstGeom prst="rect">
                  <a:avLst/>
                </a:prstGeom>
                <a:solidFill>
                  <a:srgbClr val="FFFFFF"/>
                </a:solidFill>
                <a:ln w="1588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135" name="Oval 111"/>
                <p:cNvSpPr>
                  <a:spLocks noChangeArrowheads="1"/>
                </p:cNvSpPr>
                <p:nvPr/>
              </p:nvSpPr>
              <p:spPr bwMode="auto">
                <a:xfrm>
                  <a:off x="3109" y="2569"/>
                  <a:ext cx="10" cy="11"/>
                </a:xfrm>
                <a:prstGeom prst="ellipse">
                  <a:avLst/>
                </a:prstGeom>
                <a:solidFill>
                  <a:srgbClr val="FFFFFF"/>
                </a:solidFill>
                <a:ln w="1588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136" name="Oval 112"/>
                <p:cNvSpPr>
                  <a:spLocks noChangeArrowheads="1"/>
                </p:cNvSpPr>
                <p:nvPr/>
              </p:nvSpPr>
              <p:spPr bwMode="auto">
                <a:xfrm>
                  <a:off x="3103" y="2594"/>
                  <a:ext cx="10" cy="11"/>
                </a:xfrm>
                <a:prstGeom prst="ellipse">
                  <a:avLst/>
                </a:prstGeom>
                <a:solidFill>
                  <a:srgbClr val="FFFFFF"/>
                </a:solidFill>
                <a:ln w="1588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137" name="Oval 113"/>
                <p:cNvSpPr>
                  <a:spLocks noChangeArrowheads="1"/>
                </p:cNvSpPr>
                <p:nvPr/>
              </p:nvSpPr>
              <p:spPr bwMode="auto">
                <a:xfrm>
                  <a:off x="3103" y="2618"/>
                  <a:ext cx="10" cy="11"/>
                </a:xfrm>
                <a:prstGeom prst="ellipse">
                  <a:avLst/>
                </a:prstGeom>
                <a:solidFill>
                  <a:srgbClr val="FFFFFF"/>
                </a:solidFill>
                <a:ln w="1588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</p:grpSp>
        </p:grpSp>
        <p:sp>
          <p:nvSpPr>
            <p:cNvPr id="125" name="TextBox 271"/>
            <p:cNvSpPr txBox="1"/>
            <p:nvPr/>
          </p:nvSpPr>
          <p:spPr bwMode="auto">
            <a:xfrm>
              <a:off x="1690395" y="1196776"/>
              <a:ext cx="733724" cy="24622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000" b="1" dirty="0" smtClean="0">
                  <a:latin typeface="+mn-ea"/>
                </a:rPr>
                <a:t>LIMS</a:t>
              </a:r>
              <a:endParaRPr lang="ko-KR" altLang="en-US" sz="1000" b="1" dirty="0">
                <a:latin typeface="+mn-ea"/>
                <a:ea typeface="+mn-ea"/>
              </a:endParaRPr>
            </a:p>
          </p:txBody>
        </p:sp>
        <p:sp>
          <p:nvSpPr>
            <p:cNvPr id="126" name="직사각형 125"/>
            <p:cNvSpPr>
              <a:spLocks noChangeArrowheads="1"/>
            </p:cNvSpPr>
            <p:nvPr/>
          </p:nvSpPr>
          <p:spPr bwMode="auto">
            <a:xfrm>
              <a:off x="1689281" y="1193462"/>
              <a:ext cx="735952" cy="792087"/>
            </a:xfrm>
            <a:prstGeom prst="rect">
              <a:avLst/>
            </a:prstGeom>
            <a:noFill/>
            <a:ln w="12700">
              <a:solidFill>
                <a:srgbClr val="0070C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>
                <a:latin typeface="+mn-ea"/>
                <a:ea typeface="+mn-ea"/>
              </a:endParaRPr>
            </a:p>
          </p:txBody>
        </p:sp>
      </p:grpSp>
      <p:sp>
        <p:nvSpPr>
          <p:cNvPr id="145" name="오른쪽 화살표 144"/>
          <p:cNvSpPr/>
          <p:nvPr/>
        </p:nvSpPr>
        <p:spPr>
          <a:xfrm>
            <a:off x="4592960" y="908720"/>
            <a:ext cx="288032" cy="2376264"/>
          </a:xfrm>
          <a:prstGeom prst="rightArrow">
            <a:avLst>
              <a:gd name="adj1" fmla="val 84832"/>
              <a:gd name="adj2" fmla="val 6622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1022643" y="3614827"/>
            <a:ext cx="3714333" cy="2910517"/>
            <a:chOff x="1022643" y="3614827"/>
            <a:chExt cx="3714333" cy="2910517"/>
          </a:xfrm>
        </p:grpSpPr>
        <p:grpSp>
          <p:nvGrpSpPr>
            <p:cNvPr id="85" name="그룹 84"/>
            <p:cNvGrpSpPr/>
            <p:nvPr/>
          </p:nvGrpSpPr>
          <p:grpSpPr>
            <a:xfrm>
              <a:off x="1022643" y="3614827"/>
              <a:ext cx="3714333" cy="2910517"/>
              <a:chOff x="3830955" y="806515"/>
              <a:chExt cx="3714333" cy="2910517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4304928" y="1124744"/>
                <a:ext cx="3240360" cy="2483733"/>
                <a:chOff x="2288704" y="2564904"/>
                <a:chExt cx="3240360" cy="2483733"/>
              </a:xfrm>
            </p:grpSpPr>
            <p:pic>
              <p:nvPicPr>
                <p:cNvPr id="2050" name="Picture 2" descr="C:\Users\UbiSam_Park\Desktop\Work\1.Project\4.삼익THK\2.무인화\2.문서\1.시나리오 작업폴더\반출입기.png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88704" y="2564904"/>
                  <a:ext cx="3240360" cy="248373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" name="TextBox 271"/>
                <p:cNvSpPr txBox="1"/>
                <p:nvPr/>
              </p:nvSpPr>
              <p:spPr bwMode="auto">
                <a:xfrm>
                  <a:off x="2349788" y="4653136"/>
                  <a:ext cx="849968" cy="200055"/>
                </a:xfrm>
                <a:prstGeom prst="rect">
                  <a:avLst/>
                </a:prstGeom>
                <a:solidFill>
                  <a:srgbClr val="00B0F0"/>
                </a:solidFill>
              </p:spPr>
              <p:txBody>
                <a:bodyPr wrap="square" anchor="ctr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r>
                    <a:rPr lang="ko-KR" altLang="en-US" sz="700" b="1" dirty="0" smtClean="0">
                      <a:solidFill>
                        <a:schemeClr val="bg1"/>
                      </a:solidFill>
                      <a:latin typeface="+mn-ea"/>
                    </a:rPr>
                    <a:t>공병 배출 포트</a:t>
                  </a:r>
                  <a:endParaRPr lang="ko-KR" altLang="en-US" sz="700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  <p:sp>
              <p:nvSpPr>
                <p:cNvPr id="9" name="TextBox 271"/>
                <p:cNvSpPr txBox="1"/>
                <p:nvPr/>
              </p:nvSpPr>
              <p:spPr bwMode="auto">
                <a:xfrm>
                  <a:off x="2349788" y="2924944"/>
                  <a:ext cx="849968" cy="200055"/>
                </a:xfrm>
                <a:prstGeom prst="rect">
                  <a:avLst/>
                </a:prstGeom>
                <a:solidFill>
                  <a:srgbClr val="00B0F0"/>
                </a:solidFill>
              </p:spPr>
              <p:txBody>
                <a:bodyPr wrap="square" anchor="ctr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r>
                    <a:rPr lang="ko-KR" altLang="en-US" sz="700" b="1" dirty="0" smtClean="0">
                      <a:solidFill>
                        <a:schemeClr val="bg1"/>
                      </a:solidFill>
                      <a:latin typeface="+mn-ea"/>
                    </a:rPr>
                    <a:t>시료 투입 포트</a:t>
                  </a:r>
                  <a:endParaRPr lang="ko-KR" altLang="en-US" sz="700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  <p:sp>
              <p:nvSpPr>
                <p:cNvPr id="10" name="TextBox 271"/>
                <p:cNvSpPr txBox="1"/>
                <p:nvPr/>
              </p:nvSpPr>
              <p:spPr bwMode="auto">
                <a:xfrm>
                  <a:off x="4463072" y="4093041"/>
                  <a:ext cx="849968" cy="200055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wrap="square" anchor="ctr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r>
                    <a:rPr lang="ko-KR" altLang="en-US" sz="700" b="1" dirty="0" smtClean="0">
                      <a:solidFill>
                        <a:srgbClr val="C00000"/>
                      </a:solidFill>
                      <a:latin typeface="+mn-ea"/>
                    </a:rPr>
                    <a:t>공병 투입 포트</a:t>
                  </a:r>
                  <a:endParaRPr lang="ko-KR" altLang="en-US" sz="700" b="1" dirty="0">
                    <a:solidFill>
                      <a:srgbClr val="C00000"/>
                    </a:solidFill>
                    <a:latin typeface="+mn-ea"/>
                  </a:endParaRPr>
                </a:p>
              </p:txBody>
            </p:sp>
            <p:sp>
              <p:nvSpPr>
                <p:cNvPr id="11" name="TextBox 271"/>
                <p:cNvSpPr txBox="1"/>
                <p:nvPr/>
              </p:nvSpPr>
              <p:spPr bwMode="auto">
                <a:xfrm>
                  <a:off x="4463072" y="3300953"/>
                  <a:ext cx="849968" cy="200055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wrap="square" anchor="ctr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r>
                    <a:rPr lang="ko-KR" altLang="en-US" sz="700" b="1" dirty="0" smtClean="0">
                      <a:solidFill>
                        <a:srgbClr val="C00000"/>
                      </a:solidFill>
                      <a:latin typeface="+mn-ea"/>
                    </a:rPr>
                    <a:t>시료 배출 포트</a:t>
                  </a:r>
                  <a:endParaRPr lang="ko-KR" altLang="en-US" sz="700" b="1" dirty="0">
                    <a:solidFill>
                      <a:srgbClr val="C00000"/>
                    </a:solidFill>
                    <a:latin typeface="+mn-ea"/>
                  </a:endParaRPr>
                </a:p>
              </p:txBody>
            </p:sp>
          </p:grpSp>
          <p:cxnSp>
            <p:nvCxnSpPr>
              <p:cNvPr id="24" name="직선 화살표 연결선 23"/>
              <p:cNvCxnSpPr/>
              <p:nvPr/>
            </p:nvCxnSpPr>
            <p:spPr>
              <a:xfrm>
                <a:off x="5745088" y="2844334"/>
                <a:ext cx="0" cy="24396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꺾인 연결선 27"/>
              <p:cNvCxnSpPr/>
              <p:nvPr/>
            </p:nvCxnSpPr>
            <p:spPr>
              <a:xfrm>
                <a:off x="5735563" y="2844334"/>
                <a:ext cx="1267569" cy="171961"/>
              </a:xfrm>
              <a:prstGeom prst="bentConnector3">
                <a:avLst>
                  <a:gd name="adj1" fmla="val 31815"/>
                </a:avLst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화살표 연결선 42"/>
              <p:cNvCxnSpPr/>
              <p:nvPr/>
            </p:nvCxnSpPr>
            <p:spPr>
              <a:xfrm rot="10800000">
                <a:off x="6212949" y="3016295"/>
                <a:ext cx="0" cy="24396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화살표 연결선 43"/>
              <p:cNvCxnSpPr/>
              <p:nvPr/>
            </p:nvCxnSpPr>
            <p:spPr>
              <a:xfrm rot="10800000">
                <a:off x="7003132" y="3010198"/>
                <a:ext cx="0" cy="24396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화살표 연결선 44"/>
              <p:cNvCxnSpPr/>
              <p:nvPr/>
            </p:nvCxnSpPr>
            <p:spPr>
              <a:xfrm rot="10800000">
                <a:off x="6609184" y="3016295"/>
                <a:ext cx="0" cy="24396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꺾인 연결선 46"/>
              <p:cNvCxnSpPr/>
              <p:nvPr/>
            </p:nvCxnSpPr>
            <p:spPr>
              <a:xfrm rot="10800000">
                <a:off x="4953000" y="2602061"/>
                <a:ext cx="720080" cy="486242"/>
              </a:xfrm>
              <a:prstGeom prst="bentConnector3">
                <a:avLst>
                  <a:gd name="adj1" fmla="val -1"/>
                </a:avLst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원통 13"/>
              <p:cNvSpPr/>
              <p:nvPr/>
            </p:nvSpPr>
            <p:spPr>
              <a:xfrm>
                <a:off x="4461054" y="2602061"/>
                <a:ext cx="288032" cy="423372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공병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051" name="Picture 3" descr="C:\Users\UbiSam_Park\Desktop\Work\1.Project\4.삼익THK\2.무인화\2.문서\1.시나리오 작업폴더\사람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30955" y="2507648"/>
                <a:ext cx="445641" cy="8453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8" name="TextBox 271"/>
              <p:cNvSpPr txBox="1"/>
              <p:nvPr/>
            </p:nvSpPr>
            <p:spPr bwMode="auto">
              <a:xfrm>
                <a:off x="6224760" y="806515"/>
                <a:ext cx="733724" cy="246221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ko-KR" altLang="en-US" sz="1000" b="1" dirty="0" smtClean="0">
                    <a:solidFill>
                      <a:srgbClr val="C00000"/>
                    </a:solidFill>
                    <a:latin typeface="+mn-ea"/>
                  </a:rPr>
                  <a:t>무인지역</a:t>
                </a:r>
                <a:endParaRPr lang="ko-KR" altLang="en-US" sz="1000" b="1" dirty="0">
                  <a:solidFill>
                    <a:srgbClr val="C00000"/>
                  </a:solidFill>
                  <a:latin typeface="+mn-ea"/>
                </a:endParaRPr>
              </a:p>
            </p:txBody>
          </p:sp>
          <p:sp>
            <p:nvSpPr>
              <p:cNvPr id="89" name="TextBox 271"/>
              <p:cNvSpPr txBox="1"/>
              <p:nvPr/>
            </p:nvSpPr>
            <p:spPr bwMode="auto">
              <a:xfrm>
                <a:off x="5241032" y="806515"/>
                <a:ext cx="733724" cy="246221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ko-KR" altLang="en-US" sz="1000" b="1" dirty="0" smtClean="0">
                    <a:solidFill>
                      <a:schemeClr val="bg1"/>
                    </a:solidFill>
                    <a:latin typeface="+mn-ea"/>
                  </a:rPr>
                  <a:t>유</a:t>
                </a:r>
                <a:r>
                  <a:rPr lang="ko-KR" altLang="en-US" sz="1000" b="1" dirty="0">
                    <a:solidFill>
                      <a:schemeClr val="bg1"/>
                    </a:solidFill>
                    <a:latin typeface="+mn-ea"/>
                  </a:rPr>
                  <a:t>인</a:t>
                </a:r>
                <a:r>
                  <a:rPr lang="ko-KR" altLang="en-US" sz="1000" b="1" dirty="0" smtClean="0">
                    <a:solidFill>
                      <a:schemeClr val="bg1"/>
                    </a:solidFill>
                    <a:latin typeface="+mn-ea"/>
                  </a:rPr>
                  <a:t>지역</a:t>
                </a:r>
                <a:endParaRPr lang="ko-KR" altLang="en-US" sz="10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  <p:cxnSp>
            <p:nvCxnSpPr>
              <p:cNvPr id="64" name="직선 연결선 63"/>
              <p:cNvCxnSpPr/>
              <p:nvPr/>
            </p:nvCxnSpPr>
            <p:spPr>
              <a:xfrm>
                <a:off x="6105128" y="908720"/>
                <a:ext cx="0" cy="2808312"/>
              </a:xfrm>
              <a:prstGeom prst="line">
                <a:avLst/>
              </a:prstGeom>
              <a:ln w="38100">
                <a:solidFill>
                  <a:srgbClr val="00206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TextBox 271"/>
            <p:cNvSpPr txBox="1"/>
            <p:nvPr/>
          </p:nvSpPr>
          <p:spPr bwMode="auto">
            <a:xfrm>
              <a:off x="2432720" y="6309320"/>
              <a:ext cx="849968" cy="200055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b="1" dirty="0" smtClean="0">
                  <a:solidFill>
                    <a:schemeClr val="bg1"/>
                  </a:solidFill>
                  <a:latin typeface="+mn-ea"/>
                </a:rPr>
                <a:t>바코드 부착</a:t>
              </a:r>
              <a:endParaRPr lang="ko-KR" altLang="en-US" sz="7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5959500" y="3614828"/>
            <a:ext cx="3621613" cy="2910517"/>
            <a:chOff x="5959500" y="3614828"/>
            <a:chExt cx="3621613" cy="2910517"/>
          </a:xfrm>
        </p:grpSpPr>
        <p:grpSp>
          <p:nvGrpSpPr>
            <p:cNvPr id="105" name="그룹 104"/>
            <p:cNvGrpSpPr/>
            <p:nvPr/>
          </p:nvGrpSpPr>
          <p:grpSpPr>
            <a:xfrm>
              <a:off x="5959500" y="3614828"/>
              <a:ext cx="3621613" cy="2910517"/>
              <a:chOff x="3923675" y="806515"/>
              <a:chExt cx="3621613" cy="2910517"/>
            </a:xfrm>
          </p:grpSpPr>
          <p:grpSp>
            <p:nvGrpSpPr>
              <p:cNvPr id="106" name="그룹 105"/>
              <p:cNvGrpSpPr/>
              <p:nvPr/>
            </p:nvGrpSpPr>
            <p:grpSpPr>
              <a:xfrm>
                <a:off x="4304928" y="1124744"/>
                <a:ext cx="3240360" cy="2483733"/>
                <a:chOff x="2288704" y="2564904"/>
                <a:chExt cx="3240360" cy="2483733"/>
              </a:xfrm>
            </p:grpSpPr>
            <p:pic>
              <p:nvPicPr>
                <p:cNvPr id="118" name="Picture 2" descr="C:\Users\UbiSam_Park\Desktop\Work\1.Project\4.삼익THK\2.무인화\2.문서\1.시나리오 작업폴더\반출입기.png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88704" y="2564904"/>
                  <a:ext cx="3240360" cy="248373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19" name="TextBox 271"/>
                <p:cNvSpPr txBox="1"/>
                <p:nvPr/>
              </p:nvSpPr>
              <p:spPr bwMode="auto">
                <a:xfrm>
                  <a:off x="2349788" y="4653136"/>
                  <a:ext cx="849968" cy="200055"/>
                </a:xfrm>
                <a:prstGeom prst="rect">
                  <a:avLst/>
                </a:prstGeom>
                <a:solidFill>
                  <a:srgbClr val="00B0F0"/>
                </a:solidFill>
              </p:spPr>
              <p:txBody>
                <a:bodyPr wrap="square" anchor="ctr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r>
                    <a:rPr lang="ko-KR" altLang="en-US" sz="700" b="1" dirty="0" smtClean="0">
                      <a:solidFill>
                        <a:schemeClr val="bg1"/>
                      </a:solidFill>
                      <a:latin typeface="+mn-ea"/>
                    </a:rPr>
                    <a:t>공병 배출 포트</a:t>
                  </a:r>
                  <a:endParaRPr lang="ko-KR" altLang="en-US" sz="700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  <p:sp>
              <p:nvSpPr>
                <p:cNvPr id="120" name="TextBox 271"/>
                <p:cNvSpPr txBox="1"/>
                <p:nvPr/>
              </p:nvSpPr>
              <p:spPr bwMode="auto">
                <a:xfrm>
                  <a:off x="2349788" y="2924944"/>
                  <a:ext cx="849968" cy="200055"/>
                </a:xfrm>
                <a:prstGeom prst="rect">
                  <a:avLst/>
                </a:prstGeom>
                <a:solidFill>
                  <a:srgbClr val="00B0F0"/>
                </a:solidFill>
              </p:spPr>
              <p:txBody>
                <a:bodyPr wrap="square" anchor="ctr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r>
                    <a:rPr lang="ko-KR" altLang="en-US" sz="700" b="1" dirty="0" smtClean="0">
                      <a:solidFill>
                        <a:schemeClr val="bg1"/>
                      </a:solidFill>
                      <a:latin typeface="+mn-ea"/>
                    </a:rPr>
                    <a:t>시료 투입 포트</a:t>
                  </a:r>
                  <a:endParaRPr lang="ko-KR" altLang="en-US" sz="700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  <p:sp>
              <p:nvSpPr>
                <p:cNvPr id="121" name="TextBox 271"/>
                <p:cNvSpPr txBox="1"/>
                <p:nvPr/>
              </p:nvSpPr>
              <p:spPr bwMode="auto">
                <a:xfrm>
                  <a:off x="4463072" y="4093041"/>
                  <a:ext cx="849968" cy="200055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wrap="square" anchor="ctr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r>
                    <a:rPr lang="ko-KR" altLang="en-US" sz="700" b="1" dirty="0" smtClean="0">
                      <a:solidFill>
                        <a:srgbClr val="C00000"/>
                      </a:solidFill>
                      <a:latin typeface="+mn-ea"/>
                    </a:rPr>
                    <a:t>공병 투입 포트</a:t>
                  </a:r>
                  <a:endParaRPr lang="ko-KR" altLang="en-US" sz="700" b="1" dirty="0">
                    <a:solidFill>
                      <a:srgbClr val="C00000"/>
                    </a:solidFill>
                    <a:latin typeface="+mn-ea"/>
                  </a:endParaRPr>
                </a:p>
              </p:txBody>
            </p:sp>
            <p:sp>
              <p:nvSpPr>
                <p:cNvPr id="122" name="TextBox 271"/>
                <p:cNvSpPr txBox="1"/>
                <p:nvPr/>
              </p:nvSpPr>
              <p:spPr bwMode="auto">
                <a:xfrm>
                  <a:off x="4463072" y="3300953"/>
                  <a:ext cx="849968" cy="200055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wrap="square" anchor="ctr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r>
                    <a:rPr lang="ko-KR" altLang="en-US" sz="700" b="1" dirty="0" smtClean="0">
                      <a:solidFill>
                        <a:srgbClr val="C00000"/>
                      </a:solidFill>
                      <a:latin typeface="+mn-ea"/>
                    </a:rPr>
                    <a:t>시료 배출 포트</a:t>
                  </a:r>
                  <a:endParaRPr lang="ko-KR" altLang="en-US" sz="700" b="1" dirty="0">
                    <a:solidFill>
                      <a:srgbClr val="C00000"/>
                    </a:solidFill>
                    <a:latin typeface="+mn-ea"/>
                  </a:endParaRPr>
                </a:p>
              </p:txBody>
            </p:sp>
          </p:grpSp>
          <p:cxnSp>
            <p:nvCxnSpPr>
              <p:cNvPr id="107" name="꺾인 연결선 106"/>
              <p:cNvCxnSpPr/>
              <p:nvPr/>
            </p:nvCxnSpPr>
            <p:spPr>
              <a:xfrm flipV="1">
                <a:off x="5673080" y="1676896"/>
                <a:ext cx="1335767" cy="285802"/>
              </a:xfrm>
              <a:prstGeom prst="bentConnector3">
                <a:avLst>
                  <a:gd name="adj1" fmla="val 14632"/>
                </a:avLst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화살표 연결선 107"/>
              <p:cNvCxnSpPr/>
              <p:nvPr/>
            </p:nvCxnSpPr>
            <p:spPr>
              <a:xfrm rot="10800000">
                <a:off x="6212949" y="1441733"/>
                <a:ext cx="0" cy="24396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화살표 연결선 108"/>
              <p:cNvCxnSpPr/>
              <p:nvPr/>
            </p:nvCxnSpPr>
            <p:spPr>
              <a:xfrm rot="10800000">
                <a:off x="7003132" y="1435636"/>
                <a:ext cx="0" cy="24396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직선 화살표 연결선 109"/>
              <p:cNvCxnSpPr/>
              <p:nvPr/>
            </p:nvCxnSpPr>
            <p:spPr>
              <a:xfrm rot="10800000">
                <a:off x="6609184" y="1441733"/>
                <a:ext cx="0" cy="24396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1" name="Picture 3" descr="C:\Users\UbiSam_Park\Desktop\Work\1.Project\4.삼익THK\2.무인화\2.문서\1.시나리오 작업폴더\사람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23675" y="1484784"/>
                <a:ext cx="445641" cy="8453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2" name="원통 111"/>
              <p:cNvSpPr/>
              <p:nvPr/>
            </p:nvSpPr>
            <p:spPr>
              <a:xfrm>
                <a:off x="4960620" y="1751012"/>
                <a:ext cx="288032" cy="423372"/>
              </a:xfrm>
              <a:prstGeom prst="can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chemeClr val="bg1"/>
                    </a:solidFill>
                  </a:rPr>
                  <a:t>시</a:t>
                </a:r>
                <a:r>
                  <a:rPr lang="ko-KR" altLang="en-US" sz="1000" b="1" dirty="0">
                    <a:solidFill>
                      <a:schemeClr val="bg1"/>
                    </a:solidFill>
                  </a:rPr>
                  <a:t>료</a:t>
                </a:r>
              </a:p>
            </p:txBody>
          </p:sp>
          <p:cxnSp>
            <p:nvCxnSpPr>
              <p:cNvPr id="113" name="직선 연결선 112"/>
              <p:cNvCxnSpPr/>
              <p:nvPr/>
            </p:nvCxnSpPr>
            <p:spPr>
              <a:xfrm>
                <a:off x="6105128" y="908720"/>
                <a:ext cx="0" cy="2808312"/>
              </a:xfrm>
              <a:prstGeom prst="line">
                <a:avLst/>
              </a:prstGeom>
              <a:ln w="38100">
                <a:solidFill>
                  <a:srgbClr val="00206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TextBox 271"/>
              <p:cNvSpPr txBox="1"/>
              <p:nvPr/>
            </p:nvSpPr>
            <p:spPr bwMode="auto">
              <a:xfrm>
                <a:off x="6224760" y="806515"/>
                <a:ext cx="733724" cy="246221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ko-KR" altLang="en-US" sz="1000" b="1" dirty="0" smtClean="0">
                    <a:solidFill>
                      <a:srgbClr val="C00000"/>
                    </a:solidFill>
                    <a:latin typeface="+mn-ea"/>
                  </a:rPr>
                  <a:t>무인지역</a:t>
                </a:r>
                <a:endParaRPr lang="ko-KR" altLang="en-US" sz="1000" b="1" dirty="0">
                  <a:solidFill>
                    <a:srgbClr val="C00000"/>
                  </a:solidFill>
                  <a:latin typeface="+mn-ea"/>
                </a:endParaRPr>
              </a:p>
            </p:txBody>
          </p:sp>
          <p:sp>
            <p:nvSpPr>
              <p:cNvPr id="115" name="TextBox 271"/>
              <p:cNvSpPr txBox="1"/>
              <p:nvPr/>
            </p:nvSpPr>
            <p:spPr bwMode="auto">
              <a:xfrm>
                <a:off x="5241032" y="806515"/>
                <a:ext cx="733724" cy="246221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ko-KR" altLang="en-US" sz="1000" b="1" dirty="0" smtClean="0">
                    <a:solidFill>
                      <a:schemeClr val="bg1"/>
                    </a:solidFill>
                    <a:latin typeface="+mn-ea"/>
                  </a:rPr>
                  <a:t>유</a:t>
                </a:r>
                <a:r>
                  <a:rPr lang="ko-KR" altLang="en-US" sz="1000" b="1" dirty="0">
                    <a:solidFill>
                      <a:schemeClr val="bg1"/>
                    </a:solidFill>
                    <a:latin typeface="+mn-ea"/>
                  </a:rPr>
                  <a:t>인</a:t>
                </a:r>
                <a:r>
                  <a:rPr lang="ko-KR" altLang="en-US" sz="1000" b="1" dirty="0" smtClean="0">
                    <a:solidFill>
                      <a:schemeClr val="bg1"/>
                    </a:solidFill>
                    <a:latin typeface="+mn-ea"/>
                  </a:rPr>
                  <a:t>지역</a:t>
                </a:r>
                <a:endParaRPr lang="ko-KR" altLang="en-US" sz="10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  <p:cxnSp>
            <p:nvCxnSpPr>
              <p:cNvPr id="116" name="직선 화살표 연결선 115"/>
              <p:cNvCxnSpPr/>
              <p:nvPr/>
            </p:nvCxnSpPr>
            <p:spPr>
              <a:xfrm>
                <a:off x="5673080" y="1557620"/>
                <a:ext cx="0" cy="41614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꺾인 연결선 116"/>
              <p:cNvCxnSpPr/>
              <p:nvPr/>
            </p:nvCxnSpPr>
            <p:spPr>
              <a:xfrm flipV="1">
                <a:off x="5201780" y="1532379"/>
                <a:ext cx="327284" cy="430319"/>
              </a:xfrm>
              <a:prstGeom prst="bentConnector2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TextBox 271"/>
            <p:cNvSpPr txBox="1"/>
            <p:nvPr/>
          </p:nvSpPr>
          <p:spPr bwMode="auto">
            <a:xfrm>
              <a:off x="7209632" y="4005064"/>
              <a:ext cx="849968" cy="200055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b="1" dirty="0" smtClean="0">
                  <a:solidFill>
                    <a:schemeClr val="bg1"/>
                  </a:solidFill>
                  <a:latin typeface="+mn-ea"/>
                </a:rPr>
                <a:t>입고시료 카운트</a:t>
              </a:r>
              <a:endParaRPr lang="ko-KR" altLang="en-US" sz="7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143" name="TextBox 271"/>
          <p:cNvSpPr txBox="1"/>
          <p:nvPr/>
        </p:nvSpPr>
        <p:spPr bwMode="auto">
          <a:xfrm>
            <a:off x="5264293" y="2538592"/>
            <a:ext cx="1416899" cy="15384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작업자</a:t>
            </a: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시나리오</a:t>
            </a:r>
            <a:endParaRPr lang="en-US" altLang="ko-KR" sz="1000" b="1" dirty="0" smtClean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 smtClean="0">
                <a:solidFill>
                  <a:srgbClr val="FFC000"/>
                </a:solidFill>
                <a:latin typeface="+mn-ea"/>
              </a:rPr>
              <a:t>Step 5. </a:t>
            </a:r>
          </a:p>
          <a:p>
            <a:pPr>
              <a:defRPr/>
            </a:pP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제작한 시료를 모두</a:t>
            </a: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투입한다</a:t>
            </a: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defRPr/>
            </a:pPr>
            <a:endParaRPr lang="en-US" altLang="ko-KR" sz="10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 smtClean="0">
                <a:solidFill>
                  <a:srgbClr val="FFC000"/>
                </a:solidFill>
                <a:latin typeface="+mn-ea"/>
              </a:rPr>
              <a:t>Step 6. </a:t>
            </a:r>
          </a:p>
          <a:p>
            <a:pPr>
              <a:defRPr/>
            </a:pP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Job</a:t>
            </a: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을 진행할 것인지를 선택한다</a:t>
            </a: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defRPr/>
            </a:pP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/ </a:t>
            </a: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선택하지 않는 경우 대기한다</a:t>
            </a: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.</a:t>
            </a:r>
            <a:endParaRPr lang="ko-KR" altLang="en-US" sz="10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98" name="제목 9"/>
          <p:cNvSpPr txBox="1"/>
          <p:nvPr/>
        </p:nvSpPr>
        <p:spPr>
          <a:xfrm>
            <a:off x="272480" y="202630"/>
            <a:ext cx="9074150" cy="49006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  <a:sym typeface="+mn-ea"/>
              </a:rPr>
              <a:t>1</a:t>
            </a:r>
            <a:r>
              <a:rPr lang="en-US" altLang="ko-KR" sz="20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  <a:sym typeface="+mn-ea"/>
              </a:rPr>
              <a:t>. </a:t>
            </a: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운영 시나리오 </a:t>
            </a:r>
            <a:r>
              <a:rPr lang="en-US" altLang="ko-KR" sz="20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(</a:t>
            </a:r>
            <a:r>
              <a:rPr lang="ko-KR" altLang="en-US" sz="20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세부</a:t>
            </a:r>
            <a:r>
              <a:rPr lang="en-US" altLang="ko-KR" sz="20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)</a:t>
            </a:r>
            <a:endParaRPr lang="ko-KR" altLang="en-US" sz="20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 </a:t>
            </a:r>
            <a:endParaRPr kumimoji="0" lang="ko-KR" altLang="en-US" sz="2000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  <p:sp>
        <p:nvSpPr>
          <p:cNvPr id="99" name="제목 9"/>
          <p:cNvSpPr txBox="1"/>
          <p:nvPr/>
        </p:nvSpPr>
        <p:spPr>
          <a:xfrm>
            <a:off x="5961112" y="44624"/>
            <a:ext cx="3744416" cy="49006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1</a:t>
            </a:r>
            <a:r>
              <a:rPr lang="en-US" altLang="ko-KR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-1</a:t>
            </a: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. Normal Scenario</a:t>
            </a:r>
            <a:endParaRPr kumimoji="0" lang="ko-KR" altLang="en-US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  <p:sp>
        <p:nvSpPr>
          <p:cNvPr id="100" name="텍스트 개체 틀 67">
            <a:extLst>
              <a:ext uri="{FF2B5EF4-FFF2-40B4-BE49-F238E27FC236}">
                <a16:creationId xmlns="" xmlns:a16="http://schemas.microsoft.com/office/drawing/2014/main" id="{AB188FFF-EA55-496F-9509-ECB92FED87A5}"/>
              </a:ext>
            </a:extLst>
          </p:cNvPr>
          <p:cNvSpPr txBox="1">
            <a:spLocks/>
          </p:cNvSpPr>
          <p:nvPr/>
        </p:nvSpPr>
        <p:spPr bwMode="auto">
          <a:xfrm>
            <a:off x="428215" y="692696"/>
            <a:ext cx="87732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ts val="200"/>
              </a:spcBef>
            </a:pPr>
            <a:r>
              <a:rPr lang="en-US" altLang="ko-KR" sz="1200" b="1" dirty="0" smtClean="0">
                <a:solidFill>
                  <a:srgbClr val="000000"/>
                </a:solidFill>
                <a:latin typeface="+mn-lt"/>
                <a:ea typeface="LG스마트체 Regular" pitchFamily="50" charset="-127"/>
              </a:rPr>
              <a:t>1.1.1 </a:t>
            </a:r>
            <a:r>
              <a:rPr lang="en-US" altLang="ko-KR" sz="1200" dirty="0">
                <a:latin typeface="+mn-ea"/>
                <a:ea typeface="+mn-ea"/>
              </a:rPr>
              <a:t>Normal Scenario(</a:t>
            </a:r>
            <a:r>
              <a:rPr lang="ko-KR" altLang="en-US" sz="1200" dirty="0" err="1">
                <a:latin typeface="+mn-ea"/>
                <a:ea typeface="+mn-ea"/>
              </a:rPr>
              <a:t>반출입기</a:t>
            </a:r>
            <a:r>
              <a:rPr lang="en-US" altLang="ko-KR" sz="1200" dirty="0">
                <a:latin typeface="+mn-ea"/>
                <a:ea typeface="+mn-ea"/>
              </a:rPr>
              <a:t>-&gt; </a:t>
            </a:r>
            <a:r>
              <a:rPr lang="en-US" altLang="ko-KR" sz="1200" dirty="0" smtClean="0">
                <a:latin typeface="+mn-ea"/>
                <a:ea typeface="+mn-ea"/>
              </a:rPr>
              <a:t>MOMA </a:t>
            </a:r>
            <a:r>
              <a:rPr lang="en-US" altLang="ko-KR" sz="1200" dirty="0" smtClean="0">
                <a:latin typeface="+mn-ea"/>
                <a:ea typeface="+mn-ea"/>
              </a:rPr>
              <a:t>Robot) </a:t>
            </a:r>
            <a:r>
              <a:rPr lang="ko-KR" altLang="en-US" sz="1200" dirty="0" smtClean="0">
                <a:latin typeface="+mn-ea"/>
                <a:ea typeface="+mn-ea"/>
              </a:rPr>
              <a:t>도식</a:t>
            </a:r>
            <a:endParaRPr lang="en-US" altLang="ko-KR" sz="1200" b="1" dirty="0">
              <a:solidFill>
                <a:srgbClr val="000000"/>
              </a:solidFill>
              <a:latin typeface="+mn-lt"/>
              <a:ea typeface="LG스마트체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831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꺾인 연결선 16"/>
          <p:cNvCxnSpPr>
            <a:stCxn id="152" idx="3"/>
            <a:endCxn id="95" idx="3"/>
          </p:cNvCxnSpPr>
          <p:nvPr/>
        </p:nvCxnSpPr>
        <p:spPr>
          <a:xfrm>
            <a:off x="4966069" y="1520789"/>
            <a:ext cx="3049838" cy="3520128"/>
          </a:xfrm>
          <a:prstGeom prst="bentConnector2">
            <a:avLst/>
          </a:prstGeom>
          <a:ln w="19050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그룹 91"/>
          <p:cNvGrpSpPr/>
          <p:nvPr/>
        </p:nvGrpSpPr>
        <p:grpSpPr>
          <a:xfrm>
            <a:off x="1861789" y="3645024"/>
            <a:ext cx="6619603" cy="2910517"/>
            <a:chOff x="4304928" y="806515"/>
            <a:chExt cx="6619603" cy="2910517"/>
          </a:xfrm>
        </p:grpSpPr>
        <p:grpSp>
          <p:nvGrpSpPr>
            <p:cNvPr id="93" name="그룹 92"/>
            <p:cNvGrpSpPr/>
            <p:nvPr/>
          </p:nvGrpSpPr>
          <p:grpSpPr>
            <a:xfrm>
              <a:off x="4304928" y="1124744"/>
              <a:ext cx="3240360" cy="2483733"/>
              <a:chOff x="2288704" y="2564904"/>
              <a:chExt cx="3240360" cy="2483733"/>
            </a:xfrm>
          </p:grpSpPr>
          <p:pic>
            <p:nvPicPr>
              <p:cNvPr id="104" name="Picture 2" descr="C:\Users\UbiSam_Park\Desktop\Work\1.Project\4.삼익THK\2.무인화\2.문서\1.시나리오 작업폴더\반출입기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8704" y="2564904"/>
                <a:ext cx="3240360" cy="24837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5" name="TextBox 271"/>
              <p:cNvSpPr txBox="1"/>
              <p:nvPr/>
            </p:nvSpPr>
            <p:spPr bwMode="auto">
              <a:xfrm>
                <a:off x="2349788" y="4653136"/>
                <a:ext cx="849968" cy="200055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square" anchor="ctr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ko-KR" altLang="en-US" sz="700" b="1" dirty="0" smtClean="0">
                    <a:solidFill>
                      <a:schemeClr val="bg1"/>
                    </a:solidFill>
                    <a:latin typeface="+mn-ea"/>
                  </a:rPr>
                  <a:t>공병 배출 포트</a:t>
                </a:r>
                <a:endParaRPr lang="ko-KR" altLang="en-US" sz="7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46" name="TextBox 271"/>
              <p:cNvSpPr txBox="1"/>
              <p:nvPr/>
            </p:nvSpPr>
            <p:spPr bwMode="auto">
              <a:xfrm>
                <a:off x="2349788" y="2924944"/>
                <a:ext cx="849968" cy="200055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square" anchor="ctr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ko-KR" altLang="en-US" sz="700" b="1" dirty="0" smtClean="0">
                    <a:solidFill>
                      <a:schemeClr val="bg1"/>
                    </a:solidFill>
                    <a:latin typeface="+mn-ea"/>
                  </a:rPr>
                  <a:t>시료 투입 포트</a:t>
                </a:r>
                <a:endParaRPr lang="ko-KR" altLang="en-US" sz="7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47" name="TextBox 271"/>
              <p:cNvSpPr txBox="1"/>
              <p:nvPr/>
            </p:nvSpPr>
            <p:spPr bwMode="auto">
              <a:xfrm>
                <a:off x="4463072" y="4093041"/>
                <a:ext cx="849968" cy="200055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anchor="ctr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ko-KR" altLang="en-US" sz="700" b="1" dirty="0" smtClean="0">
                    <a:solidFill>
                      <a:srgbClr val="C00000"/>
                    </a:solidFill>
                    <a:latin typeface="+mn-ea"/>
                  </a:rPr>
                  <a:t>공병 투입 포트</a:t>
                </a:r>
                <a:endParaRPr lang="ko-KR" altLang="en-US" sz="700" b="1" dirty="0">
                  <a:solidFill>
                    <a:srgbClr val="C00000"/>
                  </a:solidFill>
                  <a:latin typeface="+mn-ea"/>
                </a:endParaRPr>
              </a:p>
            </p:txBody>
          </p:sp>
          <p:sp>
            <p:nvSpPr>
              <p:cNvPr id="148" name="TextBox 271"/>
              <p:cNvSpPr txBox="1"/>
              <p:nvPr/>
            </p:nvSpPr>
            <p:spPr bwMode="auto">
              <a:xfrm>
                <a:off x="4463072" y="3300953"/>
                <a:ext cx="849968" cy="200055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anchor="ctr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ko-KR" altLang="en-US" sz="700" b="1" dirty="0" smtClean="0">
                    <a:solidFill>
                      <a:srgbClr val="C00000"/>
                    </a:solidFill>
                    <a:latin typeface="+mn-ea"/>
                  </a:rPr>
                  <a:t>시료 배출 포트</a:t>
                </a:r>
                <a:endParaRPr lang="ko-KR" altLang="en-US" sz="700" b="1" dirty="0">
                  <a:solidFill>
                    <a:srgbClr val="C00000"/>
                  </a:solidFill>
                  <a:latin typeface="+mn-ea"/>
                </a:endParaRPr>
              </a:p>
            </p:txBody>
          </p:sp>
        </p:grpSp>
        <p:grpSp>
          <p:nvGrpSpPr>
            <p:cNvPr id="94" name="그룹 93"/>
            <p:cNvGrpSpPr/>
            <p:nvPr/>
          </p:nvGrpSpPr>
          <p:grpSpPr>
            <a:xfrm>
              <a:off x="5241032" y="806515"/>
              <a:ext cx="2592288" cy="2910517"/>
              <a:chOff x="5241032" y="806515"/>
              <a:chExt cx="2592288" cy="2910517"/>
            </a:xfrm>
          </p:grpSpPr>
          <p:cxnSp>
            <p:nvCxnSpPr>
              <p:cNvPr id="96" name="직선 화살표 연결선 95"/>
              <p:cNvCxnSpPr/>
              <p:nvPr/>
            </p:nvCxnSpPr>
            <p:spPr>
              <a:xfrm rot="10800000" flipV="1">
                <a:off x="6212949" y="1455449"/>
                <a:ext cx="0" cy="24396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화살표 연결선 96"/>
              <p:cNvCxnSpPr/>
              <p:nvPr/>
            </p:nvCxnSpPr>
            <p:spPr>
              <a:xfrm rot="10800000" flipV="1">
                <a:off x="7003132" y="1449352"/>
                <a:ext cx="0" cy="24396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화살표 연결선 97"/>
              <p:cNvCxnSpPr/>
              <p:nvPr/>
            </p:nvCxnSpPr>
            <p:spPr>
              <a:xfrm rot="10800000" flipV="1">
                <a:off x="6609184" y="1455449"/>
                <a:ext cx="0" cy="24396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꺾인 연결선 98"/>
              <p:cNvCxnSpPr>
                <a:endCxn id="100" idx="2"/>
              </p:cNvCxnSpPr>
              <p:nvPr/>
            </p:nvCxnSpPr>
            <p:spPr>
              <a:xfrm>
                <a:off x="6212949" y="1699418"/>
                <a:ext cx="1332339" cy="272143"/>
              </a:xfrm>
              <a:prstGeom prst="bentConnector3">
                <a:avLst>
                  <a:gd name="adj1" fmla="val 85745"/>
                </a:avLst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원통 99"/>
              <p:cNvSpPr/>
              <p:nvPr/>
            </p:nvSpPr>
            <p:spPr>
              <a:xfrm>
                <a:off x="7545288" y="1759875"/>
                <a:ext cx="288032" cy="423372"/>
              </a:xfrm>
              <a:prstGeom prst="can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chemeClr val="bg1"/>
                    </a:solidFill>
                  </a:rPr>
                  <a:t>시</a:t>
                </a:r>
                <a:r>
                  <a:rPr lang="ko-KR" altLang="en-US" sz="1000" b="1" dirty="0">
                    <a:solidFill>
                      <a:schemeClr val="bg1"/>
                    </a:solidFill>
                  </a:rPr>
                  <a:t>료</a:t>
                </a:r>
              </a:p>
            </p:txBody>
          </p:sp>
          <p:cxnSp>
            <p:nvCxnSpPr>
              <p:cNvPr id="101" name="직선 연결선 100"/>
              <p:cNvCxnSpPr/>
              <p:nvPr/>
            </p:nvCxnSpPr>
            <p:spPr>
              <a:xfrm>
                <a:off x="6105128" y="908720"/>
                <a:ext cx="0" cy="2808312"/>
              </a:xfrm>
              <a:prstGeom prst="line">
                <a:avLst/>
              </a:prstGeom>
              <a:ln w="38100">
                <a:solidFill>
                  <a:srgbClr val="00206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TextBox 271"/>
              <p:cNvSpPr txBox="1"/>
              <p:nvPr/>
            </p:nvSpPr>
            <p:spPr bwMode="auto">
              <a:xfrm>
                <a:off x="6224760" y="806515"/>
                <a:ext cx="733724" cy="246221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ko-KR" altLang="en-US" sz="1000" b="1" dirty="0" smtClean="0">
                    <a:solidFill>
                      <a:srgbClr val="C00000"/>
                    </a:solidFill>
                    <a:latin typeface="+mn-ea"/>
                  </a:rPr>
                  <a:t>무인지역</a:t>
                </a:r>
                <a:endParaRPr lang="ko-KR" altLang="en-US" sz="1000" b="1" dirty="0">
                  <a:solidFill>
                    <a:srgbClr val="C00000"/>
                  </a:solidFill>
                  <a:latin typeface="+mn-ea"/>
                </a:endParaRPr>
              </a:p>
            </p:txBody>
          </p:sp>
          <p:sp>
            <p:nvSpPr>
              <p:cNvPr id="103" name="TextBox 271"/>
              <p:cNvSpPr txBox="1"/>
              <p:nvPr/>
            </p:nvSpPr>
            <p:spPr bwMode="auto">
              <a:xfrm>
                <a:off x="5241032" y="806515"/>
                <a:ext cx="733724" cy="246221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ko-KR" altLang="en-US" sz="1000" b="1" dirty="0" smtClean="0">
                    <a:solidFill>
                      <a:schemeClr val="bg1"/>
                    </a:solidFill>
                    <a:latin typeface="+mn-ea"/>
                  </a:rPr>
                  <a:t>유</a:t>
                </a:r>
                <a:r>
                  <a:rPr lang="ko-KR" altLang="en-US" sz="1000" b="1" dirty="0">
                    <a:solidFill>
                      <a:schemeClr val="bg1"/>
                    </a:solidFill>
                    <a:latin typeface="+mn-ea"/>
                  </a:rPr>
                  <a:t>인</a:t>
                </a:r>
                <a:r>
                  <a:rPr lang="ko-KR" altLang="en-US" sz="1000" b="1" dirty="0" smtClean="0">
                    <a:solidFill>
                      <a:schemeClr val="bg1"/>
                    </a:solidFill>
                    <a:latin typeface="+mn-ea"/>
                  </a:rPr>
                  <a:t>지역</a:t>
                </a:r>
                <a:endParaRPr lang="ko-KR" altLang="en-US" sz="10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pic>
          <p:nvPicPr>
            <p:cNvPr id="95" name="Picture 2" descr="C:\Users\UbiSam_Park\Desktop\Work\1.Project\4.삼익THK\2.무인화\2.문서\1.시나리오 작업폴더\로봇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9716832" y="2479136"/>
              <a:ext cx="1484427" cy="9309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9" name="그룹 148"/>
          <p:cNvGrpSpPr/>
          <p:nvPr/>
        </p:nvGrpSpPr>
        <p:grpSpPr>
          <a:xfrm>
            <a:off x="4230117" y="1124745"/>
            <a:ext cx="735952" cy="792087"/>
            <a:chOff x="1689281" y="1193462"/>
            <a:chExt cx="735952" cy="792087"/>
          </a:xfrm>
        </p:grpSpPr>
        <p:grpSp>
          <p:nvGrpSpPr>
            <p:cNvPr id="150" name="Group 97"/>
            <p:cNvGrpSpPr/>
            <p:nvPr/>
          </p:nvGrpSpPr>
          <p:grpSpPr bwMode="auto">
            <a:xfrm>
              <a:off x="1847737" y="1518313"/>
              <a:ext cx="419041" cy="380231"/>
              <a:chOff x="2016" y="2053"/>
              <a:chExt cx="306" cy="226"/>
            </a:xfrm>
          </p:grpSpPr>
          <p:sp>
            <p:nvSpPr>
              <p:cNvPr id="153" name="Rectangle 98"/>
              <p:cNvSpPr>
                <a:spLocks noChangeArrowheads="1"/>
              </p:cNvSpPr>
              <p:nvPr/>
            </p:nvSpPr>
            <p:spPr bwMode="auto">
              <a:xfrm>
                <a:off x="2279" y="2156"/>
                <a:ext cx="40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200" b="1" dirty="0">
                    <a:solidFill>
                      <a:srgbClr val="000000"/>
                    </a:solidFill>
                    <a:latin typeface="+mn-ea"/>
                    <a:ea typeface="+mn-ea"/>
                  </a:rPr>
                  <a:t> </a:t>
                </a:r>
                <a:endParaRPr lang="en-US" altLang="ko-KR" sz="1200" b="1" dirty="0">
                  <a:latin typeface="+mn-ea"/>
                  <a:ea typeface="+mn-ea"/>
                </a:endParaRPr>
              </a:p>
            </p:txBody>
          </p:sp>
          <p:grpSp>
            <p:nvGrpSpPr>
              <p:cNvPr id="154" name="Group 99"/>
              <p:cNvGrpSpPr/>
              <p:nvPr/>
            </p:nvGrpSpPr>
            <p:grpSpPr bwMode="auto">
              <a:xfrm>
                <a:off x="2027" y="2194"/>
                <a:ext cx="282" cy="73"/>
                <a:chOff x="2921" y="2654"/>
                <a:chExt cx="244" cy="85"/>
              </a:xfrm>
            </p:grpSpPr>
            <p:sp>
              <p:nvSpPr>
                <p:cNvPr id="167" name="Rectangle 100"/>
                <p:cNvSpPr>
                  <a:spLocks noChangeArrowheads="1"/>
                </p:cNvSpPr>
                <p:nvPr/>
              </p:nvSpPr>
              <p:spPr bwMode="auto">
                <a:xfrm>
                  <a:off x="2921" y="2654"/>
                  <a:ext cx="244" cy="85"/>
                </a:xfrm>
                <a:prstGeom prst="rect">
                  <a:avLst/>
                </a:prstGeom>
                <a:solidFill>
                  <a:srgbClr val="FFFFFF"/>
                </a:solidFill>
                <a:ln w="1588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168" name="Rectangle 101"/>
                <p:cNvSpPr>
                  <a:spLocks noChangeArrowheads="1"/>
                </p:cNvSpPr>
                <p:nvPr/>
              </p:nvSpPr>
              <p:spPr bwMode="auto">
                <a:xfrm>
                  <a:off x="3055" y="2668"/>
                  <a:ext cx="86" cy="40"/>
                </a:xfrm>
                <a:prstGeom prst="rect">
                  <a:avLst/>
                </a:prstGeom>
                <a:solidFill>
                  <a:srgbClr val="808080"/>
                </a:solidFill>
                <a:ln w="1588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155" name="Group 102"/>
              <p:cNvGrpSpPr/>
              <p:nvPr/>
            </p:nvGrpSpPr>
            <p:grpSpPr bwMode="auto">
              <a:xfrm>
                <a:off x="2016" y="2233"/>
                <a:ext cx="306" cy="46"/>
                <a:chOff x="2911" y="2700"/>
                <a:chExt cx="265" cy="53"/>
              </a:xfrm>
            </p:grpSpPr>
            <p:sp>
              <p:nvSpPr>
                <p:cNvPr id="164" name="Freeform 103"/>
                <p:cNvSpPr/>
                <p:nvPr/>
              </p:nvSpPr>
              <p:spPr bwMode="auto">
                <a:xfrm>
                  <a:off x="2911" y="2700"/>
                  <a:ext cx="265" cy="53"/>
                </a:xfrm>
                <a:custGeom>
                  <a:avLst/>
                  <a:gdLst>
                    <a:gd name="T0" fmla="*/ 0 w 2381"/>
                    <a:gd name="T1" fmla="*/ 0 h 424"/>
                    <a:gd name="T2" fmla="*/ 0 w 2381"/>
                    <a:gd name="T3" fmla="*/ 0 h 424"/>
                    <a:gd name="T4" fmla="*/ 0 w 2381"/>
                    <a:gd name="T5" fmla="*/ 0 h 424"/>
                    <a:gd name="T6" fmla="*/ 0 w 2381"/>
                    <a:gd name="T7" fmla="*/ 0 h 424"/>
                    <a:gd name="T8" fmla="*/ 0 w 2381"/>
                    <a:gd name="T9" fmla="*/ 0 h 424"/>
                    <a:gd name="T10" fmla="*/ 0 w 2381"/>
                    <a:gd name="T11" fmla="*/ 0 h 424"/>
                    <a:gd name="T12" fmla="*/ 0 w 2381"/>
                    <a:gd name="T13" fmla="*/ 0 h 424"/>
                    <a:gd name="T14" fmla="*/ 0 w 2381"/>
                    <a:gd name="T15" fmla="*/ 0 h 424"/>
                    <a:gd name="T16" fmla="*/ 0 w 2381"/>
                    <a:gd name="T17" fmla="*/ 0 h 424"/>
                    <a:gd name="T18" fmla="*/ 0 w 2381"/>
                    <a:gd name="T19" fmla="*/ 0 h 424"/>
                    <a:gd name="T20" fmla="*/ 0 w 2381"/>
                    <a:gd name="T21" fmla="*/ 0 h 42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381"/>
                    <a:gd name="T34" fmla="*/ 0 h 424"/>
                    <a:gd name="T35" fmla="*/ 2381 w 2381"/>
                    <a:gd name="T36" fmla="*/ 424 h 424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381" h="424">
                      <a:moveTo>
                        <a:pt x="297" y="0"/>
                      </a:moveTo>
                      <a:lnTo>
                        <a:pt x="2091" y="0"/>
                      </a:lnTo>
                      <a:lnTo>
                        <a:pt x="2375" y="383"/>
                      </a:lnTo>
                      <a:lnTo>
                        <a:pt x="2381" y="400"/>
                      </a:lnTo>
                      <a:lnTo>
                        <a:pt x="2370" y="417"/>
                      </a:lnTo>
                      <a:lnTo>
                        <a:pt x="2352" y="424"/>
                      </a:lnTo>
                      <a:lnTo>
                        <a:pt x="34" y="424"/>
                      </a:lnTo>
                      <a:lnTo>
                        <a:pt x="13" y="413"/>
                      </a:lnTo>
                      <a:lnTo>
                        <a:pt x="0" y="396"/>
                      </a:lnTo>
                      <a:lnTo>
                        <a:pt x="5" y="374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8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165" name="Freeform 104"/>
                <p:cNvSpPr/>
                <p:nvPr/>
              </p:nvSpPr>
              <p:spPr bwMode="auto">
                <a:xfrm>
                  <a:off x="2926" y="2712"/>
                  <a:ext cx="175" cy="33"/>
                </a:xfrm>
                <a:custGeom>
                  <a:avLst/>
                  <a:gdLst>
                    <a:gd name="T0" fmla="*/ 0 w 1581"/>
                    <a:gd name="T1" fmla="*/ 0 h 270"/>
                    <a:gd name="T2" fmla="*/ 0 w 1581"/>
                    <a:gd name="T3" fmla="*/ 0 h 270"/>
                    <a:gd name="T4" fmla="*/ 0 w 1581"/>
                    <a:gd name="T5" fmla="*/ 0 h 270"/>
                    <a:gd name="T6" fmla="*/ 0 w 1581"/>
                    <a:gd name="T7" fmla="*/ 0 h 270"/>
                    <a:gd name="T8" fmla="*/ 0 w 1581"/>
                    <a:gd name="T9" fmla="*/ 0 h 2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1"/>
                    <a:gd name="T16" fmla="*/ 0 h 270"/>
                    <a:gd name="T17" fmla="*/ 1581 w 1581"/>
                    <a:gd name="T18" fmla="*/ 270 h 2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1" h="270">
                      <a:moveTo>
                        <a:pt x="213" y="0"/>
                      </a:moveTo>
                      <a:lnTo>
                        <a:pt x="1508" y="0"/>
                      </a:lnTo>
                      <a:lnTo>
                        <a:pt x="1581" y="270"/>
                      </a:lnTo>
                      <a:lnTo>
                        <a:pt x="0" y="270"/>
                      </a:lnTo>
                      <a:lnTo>
                        <a:pt x="21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8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166" name="Freeform 105"/>
                <p:cNvSpPr/>
                <p:nvPr/>
              </p:nvSpPr>
              <p:spPr bwMode="auto">
                <a:xfrm>
                  <a:off x="3107" y="2712"/>
                  <a:ext cx="53" cy="33"/>
                </a:xfrm>
                <a:custGeom>
                  <a:avLst/>
                  <a:gdLst>
                    <a:gd name="T0" fmla="*/ 0 w 479"/>
                    <a:gd name="T1" fmla="*/ 0 h 270"/>
                    <a:gd name="T2" fmla="*/ 0 w 479"/>
                    <a:gd name="T3" fmla="*/ 0 h 270"/>
                    <a:gd name="T4" fmla="*/ 0 w 479"/>
                    <a:gd name="T5" fmla="*/ 0 h 270"/>
                    <a:gd name="T6" fmla="*/ 0 w 479"/>
                    <a:gd name="T7" fmla="*/ 0 h 270"/>
                    <a:gd name="T8" fmla="*/ 0 w 479"/>
                    <a:gd name="T9" fmla="*/ 0 h 2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79"/>
                    <a:gd name="T16" fmla="*/ 0 h 270"/>
                    <a:gd name="T17" fmla="*/ 479 w 479"/>
                    <a:gd name="T18" fmla="*/ 270 h 2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79" h="270">
                      <a:moveTo>
                        <a:pt x="0" y="0"/>
                      </a:moveTo>
                      <a:lnTo>
                        <a:pt x="282" y="0"/>
                      </a:lnTo>
                      <a:lnTo>
                        <a:pt x="479" y="270"/>
                      </a:lnTo>
                      <a:lnTo>
                        <a:pt x="89" y="27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8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156" name="Group 106"/>
              <p:cNvGrpSpPr/>
              <p:nvPr/>
            </p:nvGrpSpPr>
            <p:grpSpPr bwMode="auto">
              <a:xfrm>
                <a:off x="2065" y="2053"/>
                <a:ext cx="206" cy="140"/>
                <a:chOff x="2954" y="2489"/>
                <a:chExt cx="178" cy="164"/>
              </a:xfrm>
            </p:grpSpPr>
            <p:sp>
              <p:nvSpPr>
                <p:cNvPr id="157" name="Rectangle 107"/>
                <p:cNvSpPr>
                  <a:spLocks noChangeArrowheads="1"/>
                </p:cNvSpPr>
                <p:nvPr/>
              </p:nvSpPr>
              <p:spPr bwMode="auto">
                <a:xfrm>
                  <a:off x="2954" y="2489"/>
                  <a:ext cx="178" cy="164"/>
                </a:xfrm>
                <a:prstGeom prst="rect">
                  <a:avLst/>
                </a:prstGeom>
                <a:solidFill>
                  <a:srgbClr val="FFFFFF"/>
                </a:solidFill>
                <a:ln w="1588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158" name="Rectangle 108"/>
                <p:cNvSpPr>
                  <a:spLocks noChangeArrowheads="1"/>
                </p:cNvSpPr>
                <p:nvPr/>
              </p:nvSpPr>
              <p:spPr bwMode="auto">
                <a:xfrm>
                  <a:off x="2966" y="2502"/>
                  <a:ext cx="155" cy="140"/>
                </a:xfrm>
                <a:prstGeom prst="rect">
                  <a:avLst/>
                </a:prstGeom>
                <a:solidFill>
                  <a:srgbClr val="1050FF"/>
                </a:solidFill>
                <a:ln w="1588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159" name="Rectangle 109"/>
                <p:cNvSpPr>
                  <a:spLocks noChangeArrowheads="1"/>
                </p:cNvSpPr>
                <p:nvPr/>
              </p:nvSpPr>
              <p:spPr bwMode="auto">
                <a:xfrm>
                  <a:off x="3097" y="2502"/>
                  <a:ext cx="23" cy="140"/>
                </a:xfrm>
                <a:prstGeom prst="rect">
                  <a:avLst/>
                </a:prstGeom>
                <a:solidFill>
                  <a:srgbClr val="FFFFFF"/>
                </a:solidFill>
                <a:ln w="1588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160" name="Rectangle 110"/>
                <p:cNvSpPr>
                  <a:spLocks noChangeArrowheads="1"/>
                </p:cNvSpPr>
                <p:nvPr/>
              </p:nvSpPr>
              <p:spPr bwMode="auto">
                <a:xfrm>
                  <a:off x="3102" y="2509"/>
                  <a:ext cx="12" cy="12"/>
                </a:xfrm>
                <a:prstGeom prst="rect">
                  <a:avLst/>
                </a:prstGeom>
                <a:solidFill>
                  <a:srgbClr val="FFFFFF"/>
                </a:solidFill>
                <a:ln w="1588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161" name="Oval 111"/>
                <p:cNvSpPr>
                  <a:spLocks noChangeArrowheads="1"/>
                </p:cNvSpPr>
                <p:nvPr/>
              </p:nvSpPr>
              <p:spPr bwMode="auto">
                <a:xfrm>
                  <a:off x="3109" y="2569"/>
                  <a:ext cx="10" cy="11"/>
                </a:xfrm>
                <a:prstGeom prst="ellipse">
                  <a:avLst/>
                </a:prstGeom>
                <a:solidFill>
                  <a:srgbClr val="FFFFFF"/>
                </a:solidFill>
                <a:ln w="1588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162" name="Oval 112"/>
                <p:cNvSpPr>
                  <a:spLocks noChangeArrowheads="1"/>
                </p:cNvSpPr>
                <p:nvPr/>
              </p:nvSpPr>
              <p:spPr bwMode="auto">
                <a:xfrm>
                  <a:off x="3103" y="2594"/>
                  <a:ext cx="10" cy="11"/>
                </a:xfrm>
                <a:prstGeom prst="ellipse">
                  <a:avLst/>
                </a:prstGeom>
                <a:solidFill>
                  <a:srgbClr val="FFFFFF"/>
                </a:solidFill>
                <a:ln w="1588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163" name="Oval 113"/>
                <p:cNvSpPr>
                  <a:spLocks noChangeArrowheads="1"/>
                </p:cNvSpPr>
                <p:nvPr/>
              </p:nvSpPr>
              <p:spPr bwMode="auto">
                <a:xfrm>
                  <a:off x="3103" y="2618"/>
                  <a:ext cx="10" cy="11"/>
                </a:xfrm>
                <a:prstGeom prst="ellipse">
                  <a:avLst/>
                </a:prstGeom>
                <a:solidFill>
                  <a:srgbClr val="FFFFFF"/>
                </a:solidFill>
                <a:ln w="1588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</p:grpSp>
        </p:grpSp>
        <p:sp>
          <p:nvSpPr>
            <p:cNvPr id="151" name="TextBox 271"/>
            <p:cNvSpPr txBox="1"/>
            <p:nvPr/>
          </p:nvSpPr>
          <p:spPr bwMode="auto">
            <a:xfrm>
              <a:off x="1690395" y="1196776"/>
              <a:ext cx="733724" cy="24622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000" b="1" dirty="0" smtClean="0">
                  <a:latin typeface="+mn-ea"/>
                </a:rPr>
                <a:t>LIMS</a:t>
              </a:r>
              <a:endParaRPr lang="ko-KR" altLang="en-US" sz="1000" b="1" dirty="0">
                <a:latin typeface="+mn-ea"/>
                <a:ea typeface="+mn-ea"/>
              </a:endParaRPr>
            </a:p>
          </p:txBody>
        </p:sp>
        <p:sp>
          <p:nvSpPr>
            <p:cNvPr id="152" name="직사각형 151"/>
            <p:cNvSpPr>
              <a:spLocks noChangeArrowheads="1"/>
            </p:cNvSpPr>
            <p:nvPr/>
          </p:nvSpPr>
          <p:spPr bwMode="auto">
            <a:xfrm>
              <a:off x="1689281" y="1193462"/>
              <a:ext cx="735952" cy="792087"/>
            </a:xfrm>
            <a:prstGeom prst="rect">
              <a:avLst/>
            </a:prstGeom>
            <a:noFill/>
            <a:ln w="12700">
              <a:solidFill>
                <a:srgbClr val="0070C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>
                <a:latin typeface="+mn-ea"/>
                <a:ea typeface="+mn-ea"/>
              </a:endParaRPr>
            </a:p>
          </p:txBody>
        </p:sp>
      </p:grpSp>
      <p:sp>
        <p:nvSpPr>
          <p:cNvPr id="169" name="TextBox 271"/>
          <p:cNvSpPr txBox="1"/>
          <p:nvPr/>
        </p:nvSpPr>
        <p:spPr bwMode="auto">
          <a:xfrm>
            <a:off x="8144613" y="1535929"/>
            <a:ext cx="1488907" cy="33332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000" b="1" dirty="0">
                <a:solidFill>
                  <a:srgbClr val="FFC000"/>
                </a:solidFill>
                <a:latin typeface="+mn-ea"/>
              </a:rPr>
              <a:t>STEP 1.</a:t>
            </a:r>
          </a:p>
          <a:p>
            <a:pPr>
              <a:defRPr/>
            </a:pPr>
            <a:r>
              <a:rPr lang="ko-KR" altLang="en-US" sz="10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협업로봇을 </a:t>
            </a:r>
            <a:r>
              <a:rPr lang="ko-KR" altLang="en-US" sz="1000" b="1" dirty="0" err="1">
                <a:solidFill>
                  <a:schemeClr val="accent5">
                    <a:lumMod val="50000"/>
                  </a:schemeClr>
                </a:solidFill>
                <a:latin typeface="+mn-ea"/>
              </a:rPr>
              <a:t>반출입기로</a:t>
            </a:r>
            <a:r>
              <a:rPr lang="ko-KR" altLang="en-US" sz="10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 이동시킨다</a:t>
            </a:r>
            <a:r>
              <a:rPr lang="en-US" altLang="ko-KR" sz="10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defRPr/>
            </a:pPr>
            <a:endParaRPr lang="en-US" altLang="ko-KR" sz="10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CMD: Move To Send(</a:t>
            </a:r>
            <a:r>
              <a:rPr lang="ko-KR" altLang="en-US" sz="1000" b="1" dirty="0" err="1">
                <a:solidFill>
                  <a:schemeClr val="accent5">
                    <a:lumMod val="50000"/>
                  </a:schemeClr>
                </a:solidFill>
                <a:latin typeface="+mn-ea"/>
              </a:rPr>
              <a:t>반출입기</a:t>
            </a:r>
            <a:r>
              <a:rPr lang="en-US" altLang="ko-KR" sz="10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)</a:t>
            </a:r>
            <a:r>
              <a:rPr lang="ko-KR" altLang="en-US" sz="10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 </a:t>
            </a:r>
          </a:p>
          <a:p>
            <a:pPr>
              <a:defRPr/>
            </a:pPr>
            <a:endParaRPr lang="en-US" altLang="ko-KR" sz="1000" b="1" dirty="0" smtClean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 smtClean="0">
                <a:solidFill>
                  <a:srgbClr val="FFC000"/>
                </a:solidFill>
                <a:latin typeface="+mn-ea"/>
              </a:rPr>
              <a:t>STEP 2.</a:t>
            </a:r>
          </a:p>
          <a:p>
            <a:pPr>
              <a:defRPr/>
            </a:pP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협업로봇이 이동 완료 되었음을 보고한다</a:t>
            </a: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defRPr/>
            </a:pPr>
            <a:endParaRPr lang="en-US" altLang="ko-KR" sz="1000" b="1" dirty="0" smtClean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CMD: Move To Comp Request</a:t>
            </a:r>
          </a:p>
          <a:p>
            <a:pPr>
              <a:defRPr/>
            </a:pPr>
            <a:endParaRPr lang="en-US" altLang="ko-KR" sz="10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>
                <a:solidFill>
                  <a:srgbClr val="FFC000"/>
                </a:solidFill>
                <a:latin typeface="+mn-ea"/>
              </a:rPr>
              <a:t>STEP 3.</a:t>
            </a:r>
          </a:p>
          <a:p>
            <a:pPr>
              <a:defRPr/>
            </a:pPr>
            <a:r>
              <a:rPr lang="ko-KR" altLang="en-US" sz="10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협업로봇이 시료를 받을 준비가 되었음을 보고한다</a:t>
            </a:r>
            <a:r>
              <a:rPr lang="en-US" altLang="ko-KR" sz="10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defRPr/>
            </a:pPr>
            <a:endParaRPr lang="en-US" altLang="ko-KR" sz="10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CMD: Unload Ready Comp </a:t>
            </a: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Request</a:t>
            </a:r>
            <a:endParaRPr lang="ko-KR" altLang="en-US" sz="10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21" name="꺾인 연결선 20"/>
          <p:cNvCxnSpPr>
            <a:stCxn id="152" idx="1"/>
            <a:endCxn id="103" idx="0"/>
          </p:cNvCxnSpPr>
          <p:nvPr/>
        </p:nvCxnSpPr>
        <p:spPr>
          <a:xfrm rot="10800000" flipV="1">
            <a:off x="3164755" y="1520788"/>
            <a:ext cx="1065362" cy="2124235"/>
          </a:xfrm>
          <a:prstGeom prst="bentConnector2">
            <a:avLst/>
          </a:prstGeom>
          <a:ln w="19050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271"/>
          <p:cNvSpPr txBox="1"/>
          <p:nvPr/>
        </p:nvSpPr>
        <p:spPr bwMode="auto">
          <a:xfrm>
            <a:off x="1317558" y="1559080"/>
            <a:ext cx="1488907" cy="10058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000" b="1" dirty="0" smtClean="0">
                <a:solidFill>
                  <a:srgbClr val="FFC000"/>
                </a:solidFill>
                <a:latin typeface="+mn-ea"/>
              </a:rPr>
              <a:t>STEP 4.</a:t>
            </a:r>
          </a:p>
          <a:p>
            <a:pPr>
              <a:defRPr/>
            </a:pP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시료의 반출준비가 되었음을 보고</a:t>
            </a:r>
            <a:endParaRPr lang="en-US" altLang="ko-KR" sz="1000" b="1" dirty="0" smtClean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endParaRPr lang="en-US" altLang="ko-KR" sz="1000" b="1" dirty="0" smtClean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CMD: Unload Ready Send</a:t>
            </a:r>
            <a:endParaRPr lang="ko-KR" altLang="en-US" sz="10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74" name="TextBox 271"/>
          <p:cNvSpPr txBox="1"/>
          <p:nvPr/>
        </p:nvSpPr>
        <p:spPr bwMode="auto">
          <a:xfrm>
            <a:off x="86935" y="3963252"/>
            <a:ext cx="1416899" cy="208823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000" b="1" dirty="0" err="1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반출입기</a:t>
            </a: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 시나리오</a:t>
            </a:r>
            <a:endParaRPr lang="en-US" altLang="ko-KR" sz="1000" b="1" dirty="0" smtClean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 smtClean="0">
                <a:solidFill>
                  <a:srgbClr val="FFC000"/>
                </a:solidFill>
                <a:latin typeface="+mn-ea"/>
              </a:rPr>
              <a:t>Step 5.</a:t>
            </a:r>
          </a:p>
          <a:p>
            <a:pPr>
              <a:defRPr/>
            </a:pP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분석할 시료를 </a:t>
            </a: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Unload Port</a:t>
            </a: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로 이동하고 </a:t>
            </a: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Port Door</a:t>
            </a: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를 </a:t>
            </a: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Open</a:t>
            </a: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한다</a:t>
            </a: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defRPr/>
            </a:pPr>
            <a:endParaRPr lang="en-US" altLang="ko-KR" sz="1000" b="1" dirty="0" smtClean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>
                <a:solidFill>
                  <a:srgbClr val="FFC000"/>
                </a:solidFill>
                <a:latin typeface="+mn-ea"/>
              </a:rPr>
              <a:t>Step </a:t>
            </a:r>
            <a:r>
              <a:rPr lang="en-US" altLang="ko-KR" sz="1000" b="1" dirty="0" smtClean="0">
                <a:solidFill>
                  <a:srgbClr val="FFC000"/>
                </a:solidFill>
                <a:latin typeface="+mn-ea"/>
              </a:rPr>
              <a:t>6.</a:t>
            </a:r>
          </a:p>
          <a:p>
            <a:pPr>
              <a:defRPr/>
            </a:pP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시료를 배출할 준비가 되었음을 보고한다</a:t>
            </a: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defRPr/>
            </a:pPr>
            <a:endParaRPr lang="en-US" altLang="ko-KR" sz="1000" b="1" dirty="0" smtClean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CMD: Unload Ready Comp Request</a:t>
            </a:r>
            <a:endParaRPr lang="en-US" altLang="ko-KR" sz="10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75" name="TextBox 271"/>
          <p:cNvSpPr txBox="1"/>
          <p:nvPr/>
        </p:nvSpPr>
        <p:spPr bwMode="auto">
          <a:xfrm>
            <a:off x="5840357" y="2636912"/>
            <a:ext cx="1488907" cy="38884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협업로봇 시나리오</a:t>
            </a:r>
            <a:endParaRPr lang="en-US" altLang="ko-KR" sz="1000" b="1" dirty="0" smtClean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 smtClean="0">
                <a:solidFill>
                  <a:srgbClr val="FFC000"/>
                </a:solidFill>
                <a:latin typeface="+mn-ea"/>
              </a:rPr>
              <a:t>Step 7.</a:t>
            </a:r>
          </a:p>
          <a:p>
            <a:pPr>
              <a:defRPr/>
            </a:pP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시료를 협업로봇으로 이동시킨다</a:t>
            </a: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defRPr/>
            </a:pP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CMD: Transfer Run Send</a:t>
            </a:r>
          </a:p>
          <a:p>
            <a:pPr>
              <a:defRPr/>
            </a:pPr>
            <a:endParaRPr lang="en-US" altLang="ko-KR" sz="1000" b="1" dirty="0" smtClean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 smtClean="0">
                <a:solidFill>
                  <a:srgbClr val="FFC000"/>
                </a:solidFill>
                <a:latin typeface="+mn-ea"/>
              </a:rPr>
              <a:t>Step 8.</a:t>
            </a:r>
            <a:endParaRPr lang="en-US" altLang="ko-KR" sz="1000" b="1" dirty="0">
              <a:solidFill>
                <a:srgbClr val="FFC000"/>
              </a:solidFill>
              <a:latin typeface="+mn-ea"/>
            </a:endParaRPr>
          </a:p>
          <a:p>
            <a:pPr>
              <a:defRPr/>
            </a:pP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시료가 이동중임을 보고한다</a:t>
            </a: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.</a:t>
            </a:r>
            <a:endParaRPr lang="en-US" altLang="ko-KR" sz="10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CMD: Transfer Run Request</a:t>
            </a:r>
          </a:p>
          <a:p>
            <a:pPr>
              <a:defRPr/>
            </a:pPr>
            <a:endParaRPr lang="en-US" altLang="ko-KR" sz="10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 smtClean="0">
                <a:solidFill>
                  <a:srgbClr val="FFC000"/>
                </a:solidFill>
                <a:latin typeface="+mn-ea"/>
              </a:rPr>
              <a:t>Step 9.</a:t>
            </a:r>
            <a:endParaRPr lang="en-US" altLang="ko-KR" sz="1000" b="1" dirty="0">
              <a:solidFill>
                <a:srgbClr val="FFC000"/>
              </a:solidFill>
              <a:latin typeface="+mn-ea"/>
            </a:endParaRPr>
          </a:p>
          <a:p>
            <a:pPr>
              <a:defRPr/>
            </a:pP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시료가 이동 완료되었음을 보고한다</a:t>
            </a: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defRPr/>
            </a:pP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CMD: Transfer Comp Request</a:t>
            </a:r>
          </a:p>
          <a:p>
            <a:pPr>
              <a:defRPr/>
            </a:pPr>
            <a:endParaRPr lang="en-US" altLang="ko-KR" sz="1000" b="1" dirty="0" smtClean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 smtClean="0">
                <a:solidFill>
                  <a:srgbClr val="FFC000"/>
                </a:solidFill>
                <a:latin typeface="+mn-ea"/>
              </a:rPr>
              <a:t>Step 10.</a:t>
            </a:r>
            <a:endParaRPr lang="en-US" altLang="ko-KR" sz="1000" b="1" dirty="0">
              <a:solidFill>
                <a:srgbClr val="FFC000"/>
              </a:solidFill>
              <a:latin typeface="+mn-ea"/>
            </a:endParaRPr>
          </a:p>
          <a:p>
            <a:pPr>
              <a:defRPr/>
            </a:pP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이동할 시료가 남아있는 경우 </a:t>
            </a: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Step 3</a:t>
            </a: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로 넘어간다</a:t>
            </a: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. </a:t>
            </a:r>
            <a:r>
              <a:rPr lang="ko-KR" altLang="en-US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없는 경우 시료반출완료로 넘어간다</a:t>
            </a:r>
            <a:r>
              <a:rPr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.</a:t>
            </a:r>
            <a:endParaRPr lang="ko-KR" altLang="en-US" sz="10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27" name="꺾인 연결선 26"/>
          <p:cNvCxnSpPr>
            <a:stCxn id="100" idx="3"/>
            <a:endCxn id="95" idx="1"/>
          </p:cNvCxnSpPr>
          <p:nvPr/>
        </p:nvCxnSpPr>
        <p:spPr>
          <a:xfrm rot="16200000" flipH="1">
            <a:off x="5879242" y="4388679"/>
            <a:ext cx="1503588" cy="2769742"/>
          </a:xfrm>
          <a:prstGeom prst="bentConnector3">
            <a:avLst>
              <a:gd name="adj1" fmla="val 108962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제목 9"/>
          <p:cNvSpPr txBox="1"/>
          <p:nvPr/>
        </p:nvSpPr>
        <p:spPr>
          <a:xfrm>
            <a:off x="272480" y="202630"/>
            <a:ext cx="9074150" cy="49006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  <a:sym typeface="+mn-ea"/>
              </a:rPr>
              <a:t>1</a:t>
            </a:r>
            <a:r>
              <a:rPr lang="en-US" altLang="ko-KR" sz="20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  <a:sym typeface="+mn-ea"/>
              </a:rPr>
              <a:t>. </a:t>
            </a: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운영 시나리오 </a:t>
            </a:r>
            <a:r>
              <a:rPr lang="en-US" altLang="ko-KR" sz="20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(</a:t>
            </a:r>
            <a:r>
              <a:rPr lang="ko-KR" altLang="en-US" sz="20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세부</a:t>
            </a:r>
            <a:r>
              <a:rPr lang="en-US" altLang="ko-KR" sz="20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)</a:t>
            </a:r>
            <a:endParaRPr lang="ko-KR" altLang="en-US" sz="20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 </a:t>
            </a:r>
            <a:endParaRPr kumimoji="0" lang="ko-KR" altLang="en-US" sz="2000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  <p:sp>
        <p:nvSpPr>
          <p:cNvPr id="48" name="제목 9"/>
          <p:cNvSpPr txBox="1"/>
          <p:nvPr/>
        </p:nvSpPr>
        <p:spPr>
          <a:xfrm>
            <a:off x="5961112" y="44624"/>
            <a:ext cx="3744416" cy="49006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1</a:t>
            </a:r>
            <a:r>
              <a:rPr lang="en-US" altLang="ko-KR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-1</a:t>
            </a: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. Normal Scenario</a:t>
            </a:r>
            <a:endParaRPr kumimoji="0" lang="ko-KR" altLang="en-US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  <p:sp>
        <p:nvSpPr>
          <p:cNvPr id="49" name="텍스트 개체 틀 67">
            <a:extLst>
              <a:ext uri="{FF2B5EF4-FFF2-40B4-BE49-F238E27FC236}">
                <a16:creationId xmlns="" xmlns:a16="http://schemas.microsoft.com/office/drawing/2014/main" id="{AB188FFF-EA55-496F-9509-ECB92FED87A5}"/>
              </a:ext>
            </a:extLst>
          </p:cNvPr>
          <p:cNvSpPr txBox="1">
            <a:spLocks/>
          </p:cNvSpPr>
          <p:nvPr/>
        </p:nvSpPr>
        <p:spPr bwMode="auto">
          <a:xfrm>
            <a:off x="428215" y="692696"/>
            <a:ext cx="87732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ts val="200"/>
              </a:spcBef>
            </a:pPr>
            <a:r>
              <a:rPr lang="en-US" altLang="ko-KR" sz="1200" b="1" dirty="0" smtClean="0">
                <a:solidFill>
                  <a:srgbClr val="000000"/>
                </a:solidFill>
                <a:latin typeface="+mn-lt"/>
                <a:ea typeface="LG스마트체 Regular" pitchFamily="50" charset="-127"/>
              </a:rPr>
              <a:t>1.1.1 </a:t>
            </a:r>
            <a:r>
              <a:rPr lang="en-US" altLang="ko-KR" sz="1200" dirty="0">
                <a:latin typeface="+mn-ea"/>
                <a:ea typeface="+mn-ea"/>
              </a:rPr>
              <a:t>Normal Scenario(</a:t>
            </a:r>
            <a:r>
              <a:rPr lang="ko-KR" altLang="en-US" sz="1200" dirty="0" err="1">
                <a:latin typeface="+mn-ea"/>
                <a:ea typeface="+mn-ea"/>
              </a:rPr>
              <a:t>반출입기</a:t>
            </a:r>
            <a:r>
              <a:rPr lang="en-US" altLang="ko-KR" sz="1200" dirty="0">
                <a:latin typeface="+mn-ea"/>
                <a:ea typeface="+mn-ea"/>
              </a:rPr>
              <a:t>-&gt; </a:t>
            </a:r>
            <a:r>
              <a:rPr lang="en-US" altLang="ko-KR" sz="1200" dirty="0" smtClean="0">
                <a:latin typeface="+mn-ea"/>
                <a:ea typeface="+mn-ea"/>
              </a:rPr>
              <a:t>MOMA </a:t>
            </a:r>
            <a:r>
              <a:rPr lang="en-US" altLang="ko-KR" sz="1200" dirty="0" smtClean="0">
                <a:latin typeface="+mn-ea"/>
                <a:ea typeface="+mn-ea"/>
              </a:rPr>
              <a:t>Robot) </a:t>
            </a:r>
            <a:r>
              <a:rPr lang="ko-KR" altLang="en-US" sz="1200" dirty="0" smtClean="0">
                <a:latin typeface="+mn-ea"/>
                <a:ea typeface="+mn-ea"/>
              </a:rPr>
              <a:t>도식</a:t>
            </a:r>
            <a:endParaRPr lang="en-US" altLang="ko-KR" sz="1200" b="1" dirty="0">
              <a:solidFill>
                <a:srgbClr val="000000"/>
              </a:solidFill>
              <a:ea typeface="LG스마트체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343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9"/>
          <p:cNvSpPr txBox="1"/>
          <p:nvPr/>
        </p:nvSpPr>
        <p:spPr>
          <a:xfrm>
            <a:off x="272480" y="202630"/>
            <a:ext cx="9074150" cy="49006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  <a:sym typeface="+mn-ea"/>
              </a:rPr>
              <a:t>1</a:t>
            </a:r>
            <a:r>
              <a:rPr lang="en-US" altLang="ko-KR" sz="20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  <a:sym typeface="+mn-ea"/>
              </a:rPr>
              <a:t>. </a:t>
            </a: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운영 시나리오 </a:t>
            </a:r>
            <a:r>
              <a:rPr lang="en-US" altLang="ko-KR" sz="20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(</a:t>
            </a:r>
            <a:r>
              <a:rPr lang="ko-KR" altLang="en-US" sz="20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세부</a:t>
            </a:r>
            <a:r>
              <a:rPr lang="en-US" altLang="ko-KR" sz="20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)</a:t>
            </a:r>
            <a:endParaRPr lang="ko-KR" altLang="en-US" sz="20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 </a:t>
            </a:r>
            <a:endParaRPr kumimoji="0" lang="ko-KR" altLang="en-US" sz="2000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  <p:sp>
        <p:nvSpPr>
          <p:cNvPr id="23" name="텍스트 개체 틀 67">
            <a:extLst>
              <a:ext uri="{FF2B5EF4-FFF2-40B4-BE49-F238E27FC236}">
                <a16:creationId xmlns:a16="http://schemas.microsoft.com/office/drawing/2014/main" xmlns="" id="{AB188FFF-EA55-496F-9509-ECB92FED87A5}"/>
              </a:ext>
            </a:extLst>
          </p:cNvPr>
          <p:cNvSpPr txBox="1">
            <a:spLocks/>
          </p:cNvSpPr>
          <p:nvPr/>
        </p:nvSpPr>
        <p:spPr bwMode="auto">
          <a:xfrm>
            <a:off x="428215" y="692696"/>
            <a:ext cx="87732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ts val="200"/>
              </a:spcBef>
            </a:pPr>
            <a:r>
              <a:rPr lang="en-US" altLang="ko-KR" sz="1200" b="1" dirty="0" smtClean="0">
                <a:solidFill>
                  <a:srgbClr val="000000"/>
                </a:solidFill>
                <a:latin typeface="+mn-lt"/>
                <a:ea typeface="LG스마트체 Regular" pitchFamily="50" charset="-127"/>
              </a:rPr>
              <a:t>1.1.2 </a:t>
            </a:r>
            <a:r>
              <a:rPr lang="en-US" altLang="ko-KR" sz="1200" dirty="0">
                <a:latin typeface="+mn-ea"/>
                <a:ea typeface="+mn-ea"/>
              </a:rPr>
              <a:t>Normal </a:t>
            </a:r>
            <a:r>
              <a:rPr lang="en-US" altLang="ko-KR" sz="1200" dirty="0" smtClean="0">
                <a:latin typeface="+mn-ea"/>
                <a:ea typeface="+mn-ea"/>
              </a:rPr>
              <a:t>Scenario(</a:t>
            </a:r>
            <a:r>
              <a:rPr lang="en-US" altLang="ko-KR" sz="1200" dirty="0" smtClean="0">
                <a:latin typeface="+mn-ea"/>
              </a:rPr>
              <a:t>MOMA </a:t>
            </a:r>
            <a:r>
              <a:rPr lang="en-US" altLang="ko-KR" sz="1200" dirty="0">
                <a:latin typeface="+mn-ea"/>
              </a:rPr>
              <a:t>Robot </a:t>
            </a:r>
            <a:r>
              <a:rPr lang="en-US" altLang="ko-KR" sz="1200" dirty="0" smtClean="0">
                <a:latin typeface="+mn-ea"/>
                <a:ea typeface="+mn-ea"/>
              </a:rPr>
              <a:t>-&gt; </a:t>
            </a:r>
            <a:r>
              <a:rPr lang="ko-KR" altLang="en-US" sz="1200" dirty="0" err="1" smtClean="0">
                <a:latin typeface="+mn-ea"/>
                <a:ea typeface="+mn-ea"/>
              </a:rPr>
              <a:t>반출입기</a:t>
            </a:r>
            <a:r>
              <a:rPr lang="en-US" altLang="ko-KR" sz="1200" dirty="0" smtClean="0">
                <a:latin typeface="+mn-ea"/>
                <a:ea typeface="+mn-ea"/>
              </a:rPr>
              <a:t>)</a:t>
            </a:r>
            <a:endParaRPr lang="en-US" altLang="ko-KR" sz="1200" b="1" dirty="0">
              <a:solidFill>
                <a:srgbClr val="000000"/>
              </a:solidFill>
              <a:latin typeface="+mn-lt"/>
              <a:ea typeface="LG스마트체 Regular" pitchFamily="50" charset="-127"/>
            </a:endParaRPr>
          </a:p>
        </p:txBody>
      </p:sp>
      <p:sp>
        <p:nvSpPr>
          <p:cNvPr id="71" name="Line 8">
            <a:extLst>
              <a:ext uri="{FF2B5EF4-FFF2-40B4-BE49-F238E27FC236}">
                <a16:creationId xmlns:a16="http://schemas.microsoft.com/office/drawing/2014/main" xmlns="" id="{A164A400-3853-41E9-BF53-F7467E24D2D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793" y="1201440"/>
            <a:ext cx="0" cy="5328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/>
          </a:p>
        </p:txBody>
      </p:sp>
      <p:sp>
        <p:nvSpPr>
          <p:cNvPr id="72" name="Line 9">
            <a:extLst>
              <a:ext uri="{FF2B5EF4-FFF2-40B4-BE49-F238E27FC236}">
                <a16:creationId xmlns:a16="http://schemas.microsoft.com/office/drawing/2014/main" xmlns="" id="{89AF943F-F94E-4CBC-B02B-E3282D61E5D5}"/>
              </a:ext>
            </a:extLst>
          </p:cNvPr>
          <p:cNvSpPr>
            <a:spLocks noChangeShapeType="1"/>
          </p:cNvSpPr>
          <p:nvPr/>
        </p:nvSpPr>
        <p:spPr bwMode="auto">
          <a:xfrm>
            <a:off x="9561512" y="1201440"/>
            <a:ext cx="0" cy="5328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/>
          </a:p>
        </p:txBody>
      </p:sp>
      <p:sp>
        <p:nvSpPr>
          <p:cNvPr id="74" name="Line 12">
            <a:extLst>
              <a:ext uri="{FF2B5EF4-FFF2-40B4-BE49-F238E27FC236}">
                <a16:creationId xmlns:a16="http://schemas.microsoft.com/office/drawing/2014/main" xmlns="" id="{09740C84-0483-4E20-BD60-287C1663455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781" y="1556792"/>
            <a:ext cx="9001858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Line 13">
            <a:extLst>
              <a:ext uri="{FF2B5EF4-FFF2-40B4-BE49-F238E27FC236}">
                <a16:creationId xmlns:a16="http://schemas.microsoft.com/office/drawing/2014/main" xmlns="" id="{111A9013-85CB-4A03-97BF-AF3BD5A1317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655" y="6525344"/>
            <a:ext cx="9001857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/>
          </a:p>
        </p:txBody>
      </p:sp>
      <p:sp>
        <p:nvSpPr>
          <p:cNvPr id="76" name="Line 14">
            <a:extLst>
              <a:ext uri="{FF2B5EF4-FFF2-40B4-BE49-F238E27FC236}">
                <a16:creationId xmlns:a16="http://schemas.microsoft.com/office/drawing/2014/main" xmlns="" id="{C1A91B6A-E938-4FFD-9FAF-B88424F188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655" y="1196752"/>
            <a:ext cx="9001857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/>
          </a:p>
        </p:txBody>
      </p:sp>
      <p:sp>
        <p:nvSpPr>
          <p:cNvPr id="78" name="Line 18">
            <a:extLst>
              <a:ext uri="{FF2B5EF4-FFF2-40B4-BE49-F238E27FC236}">
                <a16:creationId xmlns:a16="http://schemas.microsoft.com/office/drawing/2014/main" xmlns="" id="{7169117E-4FBC-4643-B66A-76B46D633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6670" y="1496744"/>
            <a:ext cx="0" cy="5042228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79" name="Rectangle 22">
            <a:extLst>
              <a:ext uri="{FF2B5EF4-FFF2-40B4-BE49-F238E27FC236}">
                <a16:creationId xmlns:a16="http://schemas.microsoft.com/office/drawing/2014/main" xmlns="" id="{ABD218DE-F90C-46F8-851D-4065CD33B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205" y="1268760"/>
            <a:ext cx="764931" cy="210674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35921" dir="2700000" algn="ctr" rotWithShape="0">
              <a:schemeClr val="tx1">
                <a:lumMod val="50000"/>
                <a:lumOff val="50000"/>
              </a:schemeClr>
            </a:outerShdw>
          </a:effectLst>
          <a:ex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 err="1">
                <a:ea typeface="LG스마트체 Regular" pitchFamily="50" charset="-127"/>
              </a:rPr>
              <a:t>반출입기</a:t>
            </a:r>
            <a:endParaRPr kumimoji="0" lang="en-US" altLang="ko-KR" sz="1000" b="1" dirty="0">
              <a:ea typeface="LG스마트체 Regular" pitchFamily="50" charset="-127"/>
            </a:endParaRPr>
          </a:p>
        </p:txBody>
      </p:sp>
      <p:sp>
        <p:nvSpPr>
          <p:cNvPr id="84" name="Line 18">
            <a:extLst>
              <a:ext uri="{FF2B5EF4-FFF2-40B4-BE49-F238E27FC236}">
                <a16:creationId xmlns:a16="http://schemas.microsoft.com/office/drawing/2014/main" xmlns="" id="{C190CE67-D0E1-4122-94EB-F92BE8E9812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6929" y="1359081"/>
            <a:ext cx="0" cy="5167313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94" name="Line 17">
            <a:extLst>
              <a:ext uri="{FF2B5EF4-FFF2-40B4-BE49-F238E27FC236}">
                <a16:creationId xmlns:a16="http://schemas.microsoft.com/office/drawing/2014/main" xmlns="" id="{A998ED02-D0E7-4E37-9C3A-AD99655A2E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27273" y="1484784"/>
            <a:ext cx="0" cy="5040000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66" name="제목 9"/>
          <p:cNvSpPr txBox="1"/>
          <p:nvPr/>
        </p:nvSpPr>
        <p:spPr>
          <a:xfrm>
            <a:off x="5961112" y="44624"/>
            <a:ext cx="3744416" cy="49006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1-1. </a:t>
            </a: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Normal Scenario</a:t>
            </a:r>
            <a:endParaRPr kumimoji="0" lang="ko-KR" altLang="en-US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  <p:sp>
        <p:nvSpPr>
          <p:cNvPr id="68" name="Line 18">
            <a:extLst>
              <a:ext uri="{FF2B5EF4-FFF2-40B4-BE49-F238E27FC236}">
                <a16:creationId xmlns:a16="http://schemas.microsoft.com/office/drawing/2014/main" xmlns="" id="{7169117E-4FBC-4643-B66A-76B46D633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6637" y="1483116"/>
            <a:ext cx="0" cy="5042228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133" name="Line 18">
            <a:extLst>
              <a:ext uri="{FF2B5EF4-FFF2-40B4-BE49-F238E27FC236}">
                <a16:creationId xmlns:a16="http://schemas.microsoft.com/office/drawing/2014/main" xmlns="" id="{7169117E-4FBC-4643-B66A-76B46D633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36934" y="1482532"/>
            <a:ext cx="0" cy="5042228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136" name="Line 18">
            <a:extLst>
              <a:ext uri="{FF2B5EF4-FFF2-40B4-BE49-F238E27FC236}">
                <a16:creationId xmlns:a16="http://schemas.microsoft.com/office/drawing/2014/main" xmlns="" id="{7169117E-4FBC-4643-B66A-76B46D633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8053982" y="1479434"/>
            <a:ext cx="0" cy="5042228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7572903" y="1247587"/>
            <a:ext cx="834294" cy="237197"/>
            <a:chOff x="6897216" y="1247587"/>
            <a:chExt cx="834294" cy="237197"/>
          </a:xfrm>
        </p:grpSpPr>
        <p:sp>
          <p:nvSpPr>
            <p:cNvPr id="60" name="타원 59"/>
            <p:cNvSpPr/>
            <p:nvPr/>
          </p:nvSpPr>
          <p:spPr>
            <a:xfrm>
              <a:off x="6966579" y="1247587"/>
              <a:ext cx="764931" cy="23253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dist="35560" dir="27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ko-KR" sz="700" b="1" dirty="0">
                <a:solidFill>
                  <a:prstClr val="black"/>
                </a:solidFill>
                <a:ea typeface="LG스마트체 Regular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897216" y="1253952"/>
              <a:ext cx="83388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>
                  <a:ea typeface="LG스마트체 Regular" pitchFamily="50" charset="-127"/>
                </a:rPr>
                <a:t>  Aims GEM</a:t>
              </a:r>
              <a:endParaRPr lang="ko-KR" altLang="en-US" sz="900" b="1" dirty="0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5127484" y="1251439"/>
            <a:ext cx="870751" cy="234871"/>
            <a:chOff x="8537511" y="2996951"/>
            <a:chExt cx="870751" cy="234871"/>
          </a:xfrm>
        </p:grpSpPr>
        <p:sp>
          <p:nvSpPr>
            <p:cNvPr id="63" name="타원 62"/>
            <p:cNvSpPr/>
            <p:nvPr/>
          </p:nvSpPr>
          <p:spPr>
            <a:xfrm>
              <a:off x="8581699" y="2996951"/>
              <a:ext cx="764931" cy="23253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dist="35560" dir="27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ko-KR" sz="700" b="1" dirty="0">
                <a:solidFill>
                  <a:prstClr val="black"/>
                </a:solidFill>
                <a:ea typeface="LG스마트체 Regular" pitchFamily="50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537511" y="3016378"/>
              <a:ext cx="87075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 err="1" smtClean="0">
                  <a:latin typeface="+mn-ea"/>
                </a:rPr>
                <a:t>반출입</a:t>
              </a:r>
              <a:r>
                <a:rPr lang="ko-KR" altLang="en-US" sz="800" b="1" dirty="0" err="1">
                  <a:latin typeface="+mn-ea"/>
                </a:rPr>
                <a:t>기</a:t>
              </a:r>
              <a:r>
                <a:rPr lang="en-US" altLang="ko-KR" sz="800" b="1" dirty="0" smtClean="0">
                  <a:latin typeface="+mn-ea"/>
                </a:rPr>
                <a:t> </a:t>
              </a:r>
              <a:r>
                <a:rPr lang="en-US" altLang="ko-KR" sz="800" b="1" dirty="0">
                  <a:latin typeface="+mn-ea"/>
                </a:rPr>
                <a:t>CTRL</a:t>
              </a:r>
              <a:endParaRPr lang="ko-KR" altLang="en-US" sz="800" b="1" dirty="0">
                <a:latin typeface="+mn-ea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6318965" y="1262229"/>
            <a:ext cx="793990" cy="243948"/>
            <a:chOff x="7515486" y="2528319"/>
            <a:chExt cx="793990" cy="243948"/>
          </a:xfrm>
        </p:grpSpPr>
        <p:sp>
          <p:nvSpPr>
            <p:cNvPr id="54" name="타원 53"/>
            <p:cNvSpPr/>
            <p:nvPr/>
          </p:nvSpPr>
          <p:spPr>
            <a:xfrm>
              <a:off x="7515486" y="2528319"/>
              <a:ext cx="764931" cy="232537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dist="35560" dir="27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ko-KR" sz="700" b="1" dirty="0">
                <a:solidFill>
                  <a:prstClr val="black"/>
                </a:solidFill>
                <a:ea typeface="LG스마트체 Regular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538111" y="2541435"/>
              <a:ext cx="77136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/>
                <a:t>Dispatcher</a:t>
              </a:r>
              <a:endParaRPr lang="ko-KR" altLang="en-US" sz="900" b="1" dirty="0"/>
            </a:p>
          </p:txBody>
        </p:sp>
      </p:grpSp>
      <p:sp>
        <p:nvSpPr>
          <p:cNvPr id="65" name="Rectangle 22">
            <a:extLst>
              <a:ext uri="{FF2B5EF4-FFF2-40B4-BE49-F238E27FC236}">
                <a16:creationId xmlns="" xmlns:a16="http://schemas.microsoft.com/office/drawing/2014/main" id="{ABD218DE-F90C-46F8-851D-4065CD33B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6656" y="1275345"/>
            <a:ext cx="764931" cy="210674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35921" dir="2700000" algn="ctr" rotWithShape="0">
              <a:schemeClr val="tx1">
                <a:lumMod val="50000"/>
                <a:lumOff val="50000"/>
              </a:schemeClr>
            </a:outerShdw>
          </a:effectLst>
          <a:ex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ea typeface="LG스마트체 Regular" pitchFamily="50" charset="-127"/>
              </a:rPr>
              <a:t>MOMA</a:t>
            </a:r>
            <a:endParaRPr kumimoji="0" lang="en-US" altLang="ko-KR" sz="1000" b="1" dirty="0">
              <a:ea typeface="LG스마트체 Regular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2989251" y="1255698"/>
            <a:ext cx="764931" cy="23253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dist="35560" dir="2700000" algn="ctr" rotWithShape="0">
              <a:schemeClr val="tx1">
                <a:lumMod val="50000"/>
                <a:lumOff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 sz="1000" b="1" dirty="0" smtClean="0">
                <a:solidFill>
                  <a:prstClr val="black"/>
                </a:solidFill>
                <a:ea typeface="LG스마트체 Regular" pitchFamily="50" charset="-127"/>
              </a:rPr>
              <a:t>RCS</a:t>
            </a:r>
            <a:endParaRPr lang="en-US" altLang="ko-KR" sz="1000" b="1" dirty="0">
              <a:solidFill>
                <a:prstClr val="black"/>
              </a:solidFill>
              <a:ea typeface="LG스마트체 Regular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6105128" y="1844824"/>
            <a:ext cx="1277366" cy="459605"/>
            <a:chOff x="6105128" y="2204864"/>
            <a:chExt cx="1277366" cy="459605"/>
          </a:xfrm>
        </p:grpSpPr>
        <p:sp>
          <p:nvSpPr>
            <p:cNvPr id="5" name="순서도: 처리 4"/>
            <p:cNvSpPr/>
            <p:nvPr/>
          </p:nvSpPr>
          <p:spPr bwMode="auto">
            <a:xfrm>
              <a:off x="6105128" y="2204864"/>
              <a:ext cx="1236655" cy="459605"/>
            </a:xfrm>
            <a:prstGeom prst="flowChartProcess">
              <a:avLst/>
            </a:prstGeom>
            <a:solidFill>
              <a:srgbClr val="CCFFFF"/>
            </a:solidFill>
            <a:ln>
              <a:noFill/>
            </a:ln>
            <a:effectLst>
              <a:outerShdw dist="35921" dir="2700000" algn="ctr" rotWithShape="0">
                <a:schemeClr val="tx1">
                  <a:lumMod val="50000"/>
                  <a:lumOff val="50000"/>
                </a:schemeClr>
              </a:outerShdw>
            </a:effectLst>
            <a:extLst/>
          </p:spPr>
          <p:txBody>
            <a:bodyPr wrap="none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000" b="1" dirty="0">
                <a:ea typeface="LG스마트체 Regular" pitchFamily="50" charset="-127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6124070" y="2230271"/>
              <a:ext cx="12584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세정 공정 </a:t>
              </a:r>
              <a:r>
                <a:rPr lang="ko-KR" altLang="en-US" sz="1000" dirty="0" err="1" smtClean="0"/>
                <a:t>완료후</a:t>
              </a:r>
              <a:r>
                <a:rPr lang="ko-KR" altLang="en-US" sz="1000" dirty="0" smtClean="0"/>
                <a:t> </a:t>
              </a:r>
              <a:r>
                <a:rPr lang="en-US" altLang="ko-KR" sz="1000" dirty="0" smtClean="0"/>
                <a:t>Bottle </a:t>
              </a:r>
              <a:r>
                <a:rPr lang="ko-KR" altLang="en-US" sz="1000" dirty="0" smtClean="0"/>
                <a:t>회수 완료 </a:t>
              </a:r>
              <a:endParaRPr lang="en-US" altLang="ko-KR" sz="1000" dirty="0" smtClean="0"/>
            </a:p>
          </p:txBody>
        </p:sp>
      </p:grpSp>
      <p:sp>
        <p:nvSpPr>
          <p:cNvPr id="77" name="순서도: 처리 76"/>
          <p:cNvSpPr/>
          <p:nvPr/>
        </p:nvSpPr>
        <p:spPr bwMode="auto">
          <a:xfrm>
            <a:off x="6105128" y="2465340"/>
            <a:ext cx="1236655" cy="229802"/>
          </a:xfrm>
          <a:prstGeom prst="flowChartProcess">
            <a:avLst/>
          </a:prstGeom>
          <a:solidFill>
            <a:srgbClr val="CCFFFF"/>
          </a:solidFill>
          <a:ln>
            <a:noFill/>
          </a:ln>
          <a:effectLst>
            <a:outerShdw dist="35921" dir="2700000" algn="ctr" rotWithShape="0">
              <a:schemeClr val="tx1">
                <a:lumMod val="50000"/>
                <a:lumOff val="50000"/>
              </a:schemeClr>
            </a:outerShdw>
          </a:effectLst>
          <a:extLst/>
        </p:spPr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00" b="1" dirty="0">
              <a:ea typeface="LG스마트체 Regular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124070" y="2462699"/>
            <a:ext cx="12584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Job</a:t>
            </a:r>
            <a:r>
              <a:rPr lang="ko-KR" altLang="en-US" sz="1000" dirty="0" smtClean="0"/>
              <a:t> 생성 및 진행</a:t>
            </a:r>
            <a:endParaRPr lang="en-US" altLang="ko-KR" sz="1000" dirty="0" smtClean="0"/>
          </a:p>
        </p:txBody>
      </p:sp>
      <p:sp>
        <p:nvSpPr>
          <p:cNvPr id="7" name="순서도: 판단 6"/>
          <p:cNvSpPr/>
          <p:nvPr/>
        </p:nvSpPr>
        <p:spPr bwMode="auto">
          <a:xfrm>
            <a:off x="6142073" y="5361114"/>
            <a:ext cx="1154536" cy="426749"/>
          </a:xfrm>
          <a:prstGeom prst="flowChartDecision">
            <a:avLst/>
          </a:prstGeom>
          <a:solidFill>
            <a:srgbClr val="CCFFFF"/>
          </a:solidFill>
          <a:ln>
            <a:noFill/>
          </a:ln>
          <a:effectLst>
            <a:outerShdw dist="35921" dir="2700000" algn="ctr" rotWithShape="0">
              <a:schemeClr val="tx1">
                <a:lumMod val="50000"/>
                <a:lumOff val="50000"/>
              </a:scheme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lang="en-US" altLang="ko-KR" sz="800" b="1" dirty="0" smtClean="0"/>
              <a:t>Job</a:t>
            </a:r>
            <a:r>
              <a:rPr lang="ko-KR" altLang="en-US" sz="800" b="1" dirty="0" smtClean="0"/>
              <a:t> 진행 여부 확인</a:t>
            </a:r>
            <a:endParaRPr lang="en-US" altLang="ko-KR" sz="800" b="1" dirty="0" smtClean="0"/>
          </a:p>
          <a:p>
            <a:pPr algn="ctr"/>
            <a:r>
              <a:rPr lang="en-US" altLang="ko-KR" sz="800" b="1" dirty="0" smtClean="0"/>
              <a:t>(</a:t>
            </a:r>
            <a:r>
              <a:rPr lang="ko-KR" altLang="en-US" sz="800" b="1" dirty="0" smtClean="0"/>
              <a:t>우측 항목</a:t>
            </a:r>
            <a:r>
              <a:rPr lang="en-US" altLang="ko-KR" sz="800" b="1" dirty="0" smtClean="0"/>
              <a:t>)</a:t>
            </a:r>
            <a:r>
              <a:rPr lang="ko-KR" altLang="en-US" sz="800" b="1" dirty="0" smtClean="0"/>
              <a:t> </a:t>
            </a:r>
            <a:endParaRPr lang="en-US" altLang="ko-KR" sz="8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6740446" y="5879631"/>
            <a:ext cx="4051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/>
              <a:t>yes</a:t>
            </a:r>
            <a:endParaRPr lang="ko-KR" altLang="en-US" sz="1000" dirty="0"/>
          </a:p>
        </p:txBody>
      </p:sp>
      <p:sp>
        <p:nvSpPr>
          <p:cNvPr id="85" name="TextBox 84"/>
          <p:cNvSpPr txBox="1"/>
          <p:nvPr/>
        </p:nvSpPr>
        <p:spPr>
          <a:xfrm>
            <a:off x="7257256" y="5607568"/>
            <a:ext cx="4051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/>
              <a:t>No</a:t>
            </a:r>
            <a:endParaRPr lang="ko-KR" altLang="en-US" sz="1000" dirty="0"/>
          </a:p>
        </p:txBody>
      </p:sp>
      <p:cxnSp>
        <p:nvCxnSpPr>
          <p:cNvPr id="9" name="꺾인 연결선 8"/>
          <p:cNvCxnSpPr/>
          <p:nvPr/>
        </p:nvCxnSpPr>
        <p:spPr>
          <a:xfrm flipH="1" flipV="1">
            <a:off x="6744273" y="5194884"/>
            <a:ext cx="556163" cy="392924"/>
          </a:xfrm>
          <a:prstGeom prst="bentConnector3">
            <a:avLst>
              <a:gd name="adj1" fmla="val -4110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6" name="표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448850"/>
              </p:ext>
            </p:extLst>
          </p:nvPr>
        </p:nvGraphicFramePr>
        <p:xfrm>
          <a:off x="8160136" y="5477477"/>
          <a:ext cx="1329368" cy="310386"/>
        </p:xfrm>
        <a:graphic>
          <a:graphicData uri="http://schemas.openxmlformats.org/drawingml/2006/table">
            <a:tbl>
              <a:tblPr/>
              <a:tblGrid>
                <a:gridCol w="169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596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551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1. 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34" marR="7034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Robot Idle</a:t>
                      </a:r>
                      <a:r>
                        <a:rPr 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여부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34" marR="7034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51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2.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34" marR="7034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Target</a:t>
                      </a:r>
                      <a:r>
                        <a:rPr 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Request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상태 여부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34" marR="7034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7" name="TextBox 86"/>
          <p:cNvSpPr txBox="1"/>
          <p:nvPr/>
        </p:nvSpPr>
        <p:spPr>
          <a:xfrm>
            <a:off x="563960" y="4505345"/>
            <a:ext cx="16764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load Request</a:t>
            </a:r>
          </a:p>
          <a:p>
            <a:pPr algn="ctr"/>
            <a:r>
              <a:rPr lang="en-US" altLang="ko-KR" sz="700" dirty="0"/>
              <a:t>(</a:t>
            </a:r>
            <a:r>
              <a:rPr lang="en-US" altLang="ko-KR" sz="700" dirty="0" err="1"/>
              <a:t>Fm</a:t>
            </a:r>
            <a:r>
              <a:rPr lang="en-US" altLang="ko-KR" sz="700" dirty="0"/>
              <a:t> </a:t>
            </a:r>
            <a:r>
              <a:rPr lang="ko-KR" altLang="en-US" sz="700" dirty="0" err="1"/>
              <a:t>반출입기</a:t>
            </a:r>
            <a:r>
              <a:rPr lang="ko-KR" altLang="en-US" sz="700" dirty="0"/>
              <a:t> </a:t>
            </a:r>
            <a:r>
              <a:rPr lang="en-US" altLang="ko-KR" sz="700" dirty="0"/>
              <a:t> </a:t>
            </a:r>
            <a:r>
              <a:rPr lang="en-US" altLang="ko-KR" sz="700" dirty="0" smtClean="0"/>
              <a:t>load Port)</a:t>
            </a:r>
            <a:endParaRPr lang="ko-KR" altLang="en-US" sz="700" dirty="0"/>
          </a:p>
          <a:p>
            <a:pPr algn="ctr"/>
            <a:endParaRPr lang="ko-KR" altLang="en-US" sz="10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4443086" y="4804904"/>
            <a:ext cx="2300808" cy="196592"/>
            <a:chOff x="4439638" y="3952488"/>
            <a:chExt cx="2300808" cy="196592"/>
          </a:xfrm>
        </p:grpSpPr>
        <p:cxnSp>
          <p:nvCxnSpPr>
            <p:cNvPr id="88" name="연결선: 꺾임 46">
              <a:extLst>
                <a:ext uri="{FF2B5EF4-FFF2-40B4-BE49-F238E27FC236}">
                  <a16:creationId xmlns:a16="http://schemas.microsoft.com/office/drawing/2014/main" xmlns="" id="{3CC13356-E30A-4C08-A82C-206781FEEA73}"/>
                </a:ext>
              </a:extLst>
            </p:cNvPr>
            <p:cNvCxnSpPr>
              <a:cxnSpLocks/>
            </p:cNvCxnSpPr>
            <p:nvPr/>
          </p:nvCxnSpPr>
          <p:spPr>
            <a:xfrm>
              <a:off x="4439638" y="3952488"/>
              <a:ext cx="1107560" cy="2"/>
            </a:xfrm>
            <a:prstGeom prst="bentConnector3">
              <a:avLst/>
            </a:prstGeom>
            <a:ln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직선 화살표 연결선 88"/>
            <p:cNvCxnSpPr/>
            <p:nvPr/>
          </p:nvCxnSpPr>
          <p:spPr bwMode="auto">
            <a:xfrm flipH="1">
              <a:off x="5571080" y="4149080"/>
              <a:ext cx="1169366" cy="0"/>
            </a:xfrm>
            <a:prstGeom prst="straightConnector1">
              <a:avLst/>
            </a:prstGeom>
            <a:solidFill>
              <a:srgbClr val="EAEAEA"/>
            </a:solidFill>
            <a:ln w="12700" cap="flat" cmpd="sng" algn="ctr">
              <a:solidFill>
                <a:srgbClr val="7030A0"/>
              </a:solidFill>
              <a:prstDash val="dash"/>
              <a:round/>
              <a:headEnd type="triangle" w="med" len="med"/>
              <a:tailEnd type="none"/>
            </a:ln>
            <a:effectLst/>
          </p:spPr>
        </p:cxnSp>
      </p:grpSp>
      <p:grpSp>
        <p:nvGrpSpPr>
          <p:cNvPr id="17" name="그룹 16"/>
          <p:cNvGrpSpPr/>
          <p:nvPr/>
        </p:nvGrpSpPr>
        <p:grpSpPr>
          <a:xfrm>
            <a:off x="4443086" y="4137983"/>
            <a:ext cx="2283817" cy="153697"/>
            <a:chOff x="4439638" y="3789040"/>
            <a:chExt cx="2283817" cy="153697"/>
          </a:xfrm>
        </p:grpSpPr>
        <p:cxnSp>
          <p:nvCxnSpPr>
            <p:cNvPr id="93" name="직선 화살표 연결선 92"/>
            <p:cNvCxnSpPr/>
            <p:nvPr/>
          </p:nvCxnSpPr>
          <p:spPr bwMode="auto">
            <a:xfrm>
              <a:off x="5554137" y="3789040"/>
              <a:ext cx="1169318" cy="0"/>
            </a:xfrm>
            <a:prstGeom prst="straightConnector1">
              <a:avLst/>
            </a:prstGeom>
            <a:solidFill>
              <a:srgbClr val="EAEAEA"/>
            </a:solidFill>
            <a:ln w="12700" cap="flat" cmpd="sng" algn="ctr">
              <a:solidFill>
                <a:srgbClr val="7030A0"/>
              </a:solidFill>
              <a:prstDash val="dash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95" name="연결선: 꺾임 46">
              <a:extLst>
                <a:ext uri="{FF2B5EF4-FFF2-40B4-BE49-F238E27FC236}">
                  <a16:creationId xmlns:a16="http://schemas.microsoft.com/office/drawing/2014/main" xmlns="" id="{3CC13356-E30A-4C08-A82C-206781FEEA7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439638" y="3942736"/>
              <a:ext cx="1102323" cy="1"/>
            </a:xfrm>
            <a:prstGeom prst="bentConnector3">
              <a:avLst/>
            </a:prstGeom>
            <a:ln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6" name="그룹 95"/>
          <p:cNvGrpSpPr/>
          <p:nvPr/>
        </p:nvGrpSpPr>
        <p:grpSpPr>
          <a:xfrm>
            <a:off x="4452392" y="4455128"/>
            <a:ext cx="2300808" cy="196592"/>
            <a:chOff x="4439638" y="3952488"/>
            <a:chExt cx="2300808" cy="196592"/>
          </a:xfrm>
        </p:grpSpPr>
        <p:cxnSp>
          <p:nvCxnSpPr>
            <p:cNvPr id="97" name="연결선: 꺾임 46">
              <a:extLst>
                <a:ext uri="{FF2B5EF4-FFF2-40B4-BE49-F238E27FC236}">
                  <a16:creationId xmlns:a16="http://schemas.microsoft.com/office/drawing/2014/main" xmlns="" id="{3CC13356-E30A-4C08-A82C-206781FEEA73}"/>
                </a:ext>
              </a:extLst>
            </p:cNvPr>
            <p:cNvCxnSpPr>
              <a:cxnSpLocks/>
            </p:cNvCxnSpPr>
            <p:nvPr/>
          </p:nvCxnSpPr>
          <p:spPr>
            <a:xfrm>
              <a:off x="4439638" y="3952488"/>
              <a:ext cx="1107560" cy="2"/>
            </a:xfrm>
            <a:prstGeom prst="bentConnector3">
              <a:avLst/>
            </a:prstGeom>
            <a:ln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직선 화살표 연결선 97"/>
            <p:cNvCxnSpPr/>
            <p:nvPr/>
          </p:nvCxnSpPr>
          <p:spPr bwMode="auto">
            <a:xfrm flipH="1">
              <a:off x="5571080" y="4149080"/>
              <a:ext cx="1169366" cy="0"/>
            </a:xfrm>
            <a:prstGeom prst="straightConnector1">
              <a:avLst/>
            </a:prstGeom>
            <a:solidFill>
              <a:srgbClr val="EAEAEA"/>
            </a:solidFill>
            <a:ln w="12700" cap="flat" cmpd="sng" algn="ctr">
              <a:solidFill>
                <a:srgbClr val="7030A0"/>
              </a:solidFill>
              <a:prstDash val="dash"/>
              <a:round/>
              <a:headEnd type="triangle" w="med" len="med"/>
              <a:tailEnd type="none"/>
            </a:ln>
            <a:effectLst/>
          </p:spPr>
        </p:cxnSp>
      </p:grpSp>
      <p:sp>
        <p:nvSpPr>
          <p:cNvPr id="99" name="TextBox 98"/>
          <p:cNvSpPr txBox="1"/>
          <p:nvPr/>
        </p:nvSpPr>
        <p:spPr>
          <a:xfrm>
            <a:off x="563960" y="4251610"/>
            <a:ext cx="1676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Job Ready Comp Send</a:t>
            </a:r>
            <a:endParaRPr lang="ko-KR" altLang="en-US" sz="700" dirty="0"/>
          </a:p>
          <a:p>
            <a:pPr algn="ctr"/>
            <a:endParaRPr lang="ko-KR" altLang="en-US" sz="1000" dirty="0"/>
          </a:p>
        </p:txBody>
      </p:sp>
      <p:sp>
        <p:nvSpPr>
          <p:cNvPr id="18" name="순서도: 연결자 17"/>
          <p:cNvSpPr/>
          <p:nvPr/>
        </p:nvSpPr>
        <p:spPr bwMode="auto">
          <a:xfrm>
            <a:off x="6622246" y="6453336"/>
            <a:ext cx="216024" cy="216024"/>
          </a:xfrm>
          <a:prstGeom prst="flowChartConnector">
            <a:avLst/>
          </a:prstGeom>
          <a:solidFill>
            <a:srgbClr val="CCFFFF"/>
          </a:solidFill>
          <a:ln>
            <a:solidFill>
              <a:schemeClr val="accent1"/>
            </a:solidFill>
          </a:ln>
          <a:effectLst/>
          <a:extLst/>
        </p:spPr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00" b="1" dirty="0" err="1">
              <a:ea typeface="LG스마트체 Regular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8053982" y="6099393"/>
            <a:ext cx="150752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Move To Send</a:t>
            </a:r>
          </a:p>
          <a:p>
            <a:pPr algn="ctr"/>
            <a:r>
              <a:rPr lang="en-US" altLang="ko-KR" sz="700" dirty="0" smtClean="0"/>
              <a:t>(To </a:t>
            </a:r>
            <a:r>
              <a:rPr lang="ko-KR" altLang="en-US" sz="700" dirty="0" err="1" smtClean="0"/>
              <a:t>반출입기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)</a:t>
            </a:r>
            <a:endParaRPr lang="ko-KR" altLang="en-US" sz="700" dirty="0"/>
          </a:p>
        </p:txBody>
      </p:sp>
      <p:cxnSp>
        <p:nvCxnSpPr>
          <p:cNvPr id="106" name="직선 화살표 연결선 105"/>
          <p:cNvCxnSpPr/>
          <p:nvPr/>
        </p:nvCxnSpPr>
        <p:spPr bwMode="auto">
          <a:xfrm>
            <a:off x="3359857" y="3140968"/>
            <a:ext cx="3368730" cy="0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rgbClr val="7030A0"/>
            </a:solidFill>
            <a:prstDash val="dash"/>
            <a:round/>
            <a:headEnd type="triangle" w="med" len="med"/>
            <a:tailEnd type="none"/>
          </a:ln>
          <a:effectLst/>
        </p:spPr>
      </p:cxnSp>
      <p:cxnSp>
        <p:nvCxnSpPr>
          <p:cNvPr id="107" name="연결선: 꺾임 46">
            <a:extLst>
              <a:ext uri="{FF2B5EF4-FFF2-40B4-BE49-F238E27FC236}">
                <a16:creationId xmlns:a16="http://schemas.microsoft.com/office/drawing/2014/main" xmlns="" id="{3CC13356-E30A-4C08-A82C-206781FEEA73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17900" y="3291515"/>
            <a:ext cx="1102323" cy="1"/>
          </a:xfrm>
          <a:prstGeom prst="bent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8024731" y="2996952"/>
            <a:ext cx="153678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Job Order Send</a:t>
            </a:r>
            <a:endParaRPr lang="ko-KR" altLang="en-US" sz="1000" dirty="0"/>
          </a:p>
          <a:p>
            <a:pPr algn="ctr"/>
            <a:r>
              <a:rPr lang="en-US" altLang="ko-KR" sz="700" dirty="0" smtClean="0"/>
              <a:t>(To MOMA)</a:t>
            </a:r>
            <a:endParaRPr lang="ko-KR" altLang="en-US" sz="700" dirty="0"/>
          </a:p>
        </p:txBody>
      </p:sp>
      <p:cxnSp>
        <p:nvCxnSpPr>
          <p:cNvPr id="109" name="연결선: 꺾임 46">
            <a:extLst>
              <a:ext uri="{FF2B5EF4-FFF2-40B4-BE49-F238E27FC236}">
                <a16:creationId xmlns:a16="http://schemas.microsoft.com/office/drawing/2014/main" xmlns="" id="{3CC13356-E30A-4C08-A82C-206781FEEA73}"/>
              </a:ext>
            </a:extLst>
          </p:cNvPr>
          <p:cNvCxnSpPr>
            <a:cxnSpLocks/>
          </p:cNvCxnSpPr>
          <p:nvPr/>
        </p:nvCxnSpPr>
        <p:spPr>
          <a:xfrm>
            <a:off x="2262060" y="3573014"/>
            <a:ext cx="1107560" cy="2"/>
          </a:xfrm>
          <a:prstGeom prst="bent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/>
          <p:nvPr/>
        </p:nvCxnSpPr>
        <p:spPr bwMode="auto">
          <a:xfrm flipH="1">
            <a:off x="3384810" y="3717032"/>
            <a:ext cx="3342266" cy="0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rgbClr val="7030A0"/>
            </a:solidFill>
            <a:prstDash val="dash"/>
            <a:round/>
            <a:headEnd type="triangle" w="med" len="med"/>
            <a:tailEnd type="none"/>
          </a:ln>
          <a:effectLst/>
        </p:spPr>
      </p:cxnSp>
      <p:sp>
        <p:nvSpPr>
          <p:cNvPr id="111" name="TextBox 110"/>
          <p:cNvSpPr txBox="1"/>
          <p:nvPr/>
        </p:nvSpPr>
        <p:spPr>
          <a:xfrm>
            <a:off x="572161" y="3465294"/>
            <a:ext cx="16337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/>
              <a:t>Job </a:t>
            </a:r>
            <a:r>
              <a:rPr lang="en-US" altLang="ko-KR" sz="800" b="1" dirty="0"/>
              <a:t>O</a:t>
            </a:r>
            <a:r>
              <a:rPr lang="en-US" altLang="ko-KR" sz="800" b="1" dirty="0" smtClean="0"/>
              <a:t>rder Request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054617" y="4017858"/>
            <a:ext cx="153678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Job Order Send</a:t>
            </a:r>
            <a:endParaRPr lang="ko-KR" altLang="en-US" sz="1000" dirty="0"/>
          </a:p>
          <a:p>
            <a:pPr algn="ctr"/>
            <a:r>
              <a:rPr lang="en-US" altLang="ko-KR" sz="700" dirty="0" smtClean="0"/>
              <a:t>(To MOMA)</a:t>
            </a:r>
            <a:endParaRPr lang="ko-KR" altLang="en-US" sz="700" dirty="0"/>
          </a:p>
        </p:txBody>
      </p:sp>
      <p:cxnSp>
        <p:nvCxnSpPr>
          <p:cNvPr id="113" name="직선 화살표 연결선 112"/>
          <p:cNvCxnSpPr/>
          <p:nvPr/>
        </p:nvCxnSpPr>
        <p:spPr bwMode="auto">
          <a:xfrm>
            <a:off x="3338586" y="6165304"/>
            <a:ext cx="3368730" cy="0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rgbClr val="7030A0"/>
            </a:solidFill>
            <a:prstDash val="dash"/>
            <a:round/>
            <a:headEnd type="triangle" w="med" len="med"/>
            <a:tailEnd type="none"/>
          </a:ln>
          <a:effectLst/>
        </p:spPr>
      </p:cxnSp>
      <p:cxnSp>
        <p:nvCxnSpPr>
          <p:cNvPr id="115" name="연결선: 꺾임 46">
            <a:extLst>
              <a:ext uri="{FF2B5EF4-FFF2-40B4-BE49-F238E27FC236}">
                <a16:creationId xmlns:a16="http://schemas.microsoft.com/office/drawing/2014/main" xmlns="" id="{3CC13356-E30A-4C08-A82C-206781FEEA73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16696" y="6381327"/>
            <a:ext cx="1102323" cy="1"/>
          </a:xfrm>
          <a:prstGeom prst="bent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325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CCFFFF"/>
        </a:solidFill>
        <a:ln>
          <a:solidFill>
            <a:schemeClr val="accent1"/>
          </a:solidFill>
        </a:ln>
        <a:effectLst/>
        <a:extLst/>
      </a:spPr>
      <a:bodyPr wrap="none" rtlCol="0" anchor="ctr"/>
      <a:lstStyle>
        <a:defPPr algn="ctr" fontAlgn="auto">
          <a:spcBef>
            <a:spcPts val="0"/>
          </a:spcBef>
          <a:spcAft>
            <a:spcPts val="0"/>
          </a:spcAft>
          <a:defRPr kumimoji="0" sz="1000" b="1" dirty="0" err="1">
            <a:ea typeface="LG스마트체 Regular" pitchFamily="50" charset="-127"/>
          </a:defRPr>
        </a:defPPr>
      </a:lst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1867</TotalTime>
  <Pages>16</Pages>
  <Words>2628</Words>
  <Characters>0</Characters>
  <Application>Microsoft Office PowerPoint</Application>
  <DocSecurity>0</DocSecurity>
  <PresentationFormat>A4 용지(210x297mm)</PresentationFormat>
  <Lines>0</Lines>
  <Paragraphs>788</Paragraphs>
  <Slides>23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Choi,weonseok</dc:creator>
  <cp:lastModifiedBy>jinos</cp:lastModifiedBy>
  <cp:revision>103</cp:revision>
  <dcterms:modified xsi:type="dcterms:W3CDTF">2024-06-17T08:09:13Z</dcterms:modified>
  <cp:version>10.105.227.52551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7F5F94DB527E42A4A46AEB93102488F7_13</vt:lpwstr>
  </property>
  <property fmtid="{D5CDD505-2E9C-101B-9397-08002B2CF9AE}" pid="3" name="KSOProductBuildVer">
    <vt:lpwstr>1033-12.2.0.13431</vt:lpwstr>
  </property>
</Properties>
</file>