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"/>
  </p:notesMasterIdLst>
  <p:sldIdLst>
    <p:sldId id="478" r:id="rId2"/>
    <p:sldId id="477" r:id="rId3"/>
    <p:sldId id="481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D73CA"/>
    <a:srgbClr val="0B2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DDC64-668F-D042-B324-08EA36C7985F}" type="datetimeFigureOut">
              <a:rPr kumimoji="1" lang="ko-KR" altLang="en-US" smtClean="0"/>
              <a:pPr/>
              <a:t>2024. 7. 30.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6104-4468-234A-89CE-00C4F625A505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252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052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B6104-4468-234A-89CE-00C4F625A505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268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9384" y="6350354"/>
            <a:ext cx="1323439" cy="286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http://www.ubisam.com/images/logo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6FE0D0-3491-7322-8231-18D5966C22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16560" y="260350"/>
            <a:ext cx="1249680" cy="648335"/>
          </a:xfrm>
          <a:prstGeom prst="rect">
            <a:avLst/>
          </a:prstGeom>
          <a:noFill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AE1FE6-F4B1-ED96-ED6D-3F3463445D3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8913440" y="1"/>
            <a:ext cx="992560" cy="1365180"/>
          </a:xfrm>
          <a:prstGeom prst="rect">
            <a:avLst/>
          </a:prstGeom>
        </p:spPr>
      </p:pic>
      <p:pic>
        <p:nvPicPr>
          <p:cNvPr id="9" name="Picture 4" descr="prd2_img4.jpg">
            <a:extLst>
              <a:ext uri="{FF2B5EF4-FFF2-40B4-BE49-F238E27FC236}">
                <a16:creationId xmlns:a16="http://schemas.microsoft.com/office/drawing/2014/main" id="{B6DECFD2-A638-2E16-3228-36081505DA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530954" y="1347047"/>
            <a:ext cx="1944216" cy="1944217"/>
          </a:xfrm>
          <a:prstGeom prst="rect">
            <a:avLst/>
          </a:prstGeom>
          <a:noFill/>
        </p:spPr>
      </p:pic>
      <p:pic>
        <p:nvPicPr>
          <p:cNvPr id="10" name="Picture 8" descr="http://www.ets1.co.kr/index/images/sub7/s7_UR3e.jpg">
            <a:extLst>
              <a:ext uri="{FF2B5EF4-FFF2-40B4-BE49-F238E27FC236}">
                <a16:creationId xmlns:a16="http://schemas.microsoft.com/office/drawing/2014/main" id="{77025917-C640-5A72-FD29-F740D5D2E7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1107018" y="914999"/>
            <a:ext cx="1118444" cy="113732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C726-2B20-25CB-20BD-920504F02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513" y="1550973"/>
            <a:ext cx="5505450" cy="175228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spcBef>
                <a:spcPts val="12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40FE-6765-E136-3892-F5BAAD96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6032520"/>
            <a:ext cx="7429500" cy="550881"/>
          </a:xfrm>
        </p:spPr>
        <p:txBody>
          <a:bodyPr anchor="ctr"/>
          <a:lstStyle>
            <a:lvl1pPr marL="0" indent="0" algn="ctr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194-6DA2-CD4A-D1F1-A2459AFB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4C02D1D0-8AF1-3E45-93D9-439A94A54636}" type="datetime1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3A75-9229-0023-C546-20036E2D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E15C-988A-D00C-8729-908D6E97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11" name="Picture 2" descr="삼익THK">
            <a:extLst>
              <a:ext uri="{FF2B5EF4-FFF2-40B4-BE49-F238E27FC236}">
                <a16:creationId xmlns:a16="http://schemas.microsoft.com/office/drawing/2014/main" id="{A6B7C9E1-BCFD-4093-7DFD-65BD061476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31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720AD815-E37C-AE42-93B2-164338F0BC3F}" type="datetime1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pic>
        <p:nvPicPr>
          <p:cNvPr id="5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6" name="그룹 8">
            <a:extLst>
              <a:ext uri="{FF2B5EF4-FFF2-40B4-BE49-F238E27FC236}">
                <a16:creationId xmlns:a16="http://schemas.microsoft.com/office/drawing/2014/main" id="{E4BE8057-55A0-C9D3-2852-5AE140270ED6}"/>
              </a:ext>
            </a:extLst>
          </p:cNvPr>
          <p:cNvGrpSpPr/>
          <p:nvPr userDrawn="1"/>
        </p:nvGrpSpPr>
        <p:grpSpPr>
          <a:xfrm>
            <a:off x="3477176" y="764704"/>
            <a:ext cx="3060000" cy="73596"/>
            <a:chOff x="128464" y="476672"/>
            <a:chExt cx="9685080" cy="7359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7AD427-17B0-C16C-1FCD-642C9602EC6C}"/>
                </a:ext>
              </a:extLst>
            </p:cNvPr>
            <p:cNvSpPr/>
            <p:nvPr userDrawn="1"/>
          </p:nvSpPr>
          <p:spPr>
            <a:xfrm>
              <a:off x="129544" y="476672"/>
              <a:ext cx="9684000" cy="36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F4DA7BB-6A03-805F-5E17-E1308D9E38CF}"/>
                </a:ext>
              </a:extLst>
            </p:cNvPr>
            <p:cNvCxnSpPr/>
            <p:nvPr userDrawn="1"/>
          </p:nvCxnSpPr>
          <p:spPr>
            <a:xfrm>
              <a:off x="128464" y="548680"/>
              <a:ext cx="9684000" cy="1588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9">
            <a:extLst>
              <a:ext uri="{FF2B5EF4-FFF2-40B4-BE49-F238E27FC236}">
                <a16:creationId xmlns:a16="http://schemas.microsoft.com/office/drawing/2014/main" id="{760BB330-BDB8-8CE7-2171-8FD060270C2B}"/>
              </a:ext>
            </a:extLst>
          </p:cNvPr>
          <p:cNvSpPr txBox="1"/>
          <p:nvPr userDrawn="1"/>
        </p:nvSpPr>
        <p:spPr>
          <a:xfrm>
            <a:off x="3737248" y="260648"/>
            <a:ext cx="2439888" cy="4900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anose="020B0503020000020004" charset="-127"/>
                <a:ea typeface="맑은 고딕" panose="020B0503020000020004" charset="-127"/>
                <a:cs typeface="+mj-cs"/>
              </a:rPr>
              <a:t>목     차</a:t>
            </a:r>
          </a:p>
        </p:txBody>
      </p:sp>
      <p:pic>
        <p:nvPicPr>
          <p:cNvPr id="10" name="Picture 2" descr="삼익THK">
            <a:extLst>
              <a:ext uri="{FF2B5EF4-FFF2-40B4-BE49-F238E27FC236}">
                <a16:creationId xmlns:a16="http://schemas.microsoft.com/office/drawing/2014/main" id="{A253CAAE-59DE-71DE-707F-5BABEF81E4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7095" y="6284623"/>
            <a:ext cx="980836" cy="5085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168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88B8D1EA-1598-7043-B817-80BCE13AFAD2}" type="datetime1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D6C7C0AE-0BFA-7A51-E30B-198EEA4FD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2"/>
            <a:ext cx="3667760" cy="484165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30606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786698EA-A4F8-7C46-A602-CDCF30245E83}" type="datetime1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3F9C54DE-F1FE-14B8-D25C-AFD907506B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8240" y="136525"/>
            <a:ext cx="3667760" cy="483870"/>
          </a:xfrm>
        </p:spPr>
        <p:txBody>
          <a:bodyPr anchor="b"/>
          <a:lstStyle>
            <a:lvl1pPr algn="r">
              <a:defRPr sz="2000" b="1"/>
            </a:lvl1pPr>
          </a:lstStyle>
          <a:p>
            <a:pPr lvl="0"/>
            <a:r>
              <a:rPr kumimoji="1"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45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905" cy="48450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355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DEE90C36-D53C-6E45-965A-C6C77E76656E}" type="datetime1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680" y="6356350"/>
            <a:ext cx="3343910" cy="365760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430" y="6356350"/>
            <a:ext cx="2229485" cy="365760"/>
          </a:xfrm>
          <a:prstGeom prst="rect">
            <a:avLst/>
          </a:prstGeom>
        </p:spPr>
        <p:txBody>
          <a:bodyPr/>
          <a:lstStyle/>
          <a:p>
            <a:fld id="{145C5022-4F3D-FF4D-9BC8-F64159194D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9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04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78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8FCC9A0-F4C6-F506-63BC-9DB9A6A22A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" y="6284595"/>
            <a:ext cx="981075" cy="508635"/>
          </a:xfrm>
          <a:prstGeom prst="rect">
            <a:avLst/>
          </a:prstGeom>
          <a:noFill/>
        </p:spPr>
      </p:pic>
      <p:pic>
        <p:nvPicPr>
          <p:cNvPr id="8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11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6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720" y="136525"/>
            <a:ext cx="6097270" cy="483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355" y="819150"/>
            <a:ext cx="8543925" cy="1207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564C4D-15F9-9628-26A1-5BE1EB092C9F}"/>
              </a:ext>
            </a:extLst>
          </p:cNvPr>
          <p:cNvGrpSpPr/>
          <p:nvPr userDrawn="1"/>
        </p:nvGrpSpPr>
        <p:grpSpPr>
          <a:xfrm>
            <a:off x="0" y="620395"/>
            <a:ext cx="9906000" cy="133350"/>
            <a:chOff x="0" y="620395"/>
            <a:chExt cx="9906000" cy="1333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08BAED4-011E-E0DD-1BEB-F4C9FEEAB92B}"/>
                </a:ext>
              </a:extLst>
            </p:cNvPr>
            <p:cNvSpPr/>
            <p:nvPr userDrawn="1"/>
          </p:nvSpPr>
          <p:spPr>
            <a:xfrm>
              <a:off x="1270" y="620395"/>
              <a:ext cx="9904730" cy="654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cxnSp>
          <p:nvCxnSpPr>
            <p:cNvPr id="9" name="직선 연결선 7">
              <a:extLst>
                <a:ext uri="{FF2B5EF4-FFF2-40B4-BE49-F238E27FC236}">
                  <a16:creationId xmlns:a16="http://schemas.microsoft.com/office/drawing/2014/main" id="{B46F8F68-DE67-E062-7C10-28EBC2DAAF12}"/>
                </a:ext>
              </a:extLst>
            </p:cNvPr>
            <p:cNvCxnSpPr/>
            <p:nvPr userDrawn="1"/>
          </p:nvCxnSpPr>
          <p:spPr>
            <a:xfrm>
              <a:off x="0" y="751205"/>
              <a:ext cx="9904730" cy="3175"/>
            </a:xfrm>
            <a:prstGeom prst="line">
              <a:avLst/>
            </a:prstGeom>
            <a:ln w="190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2" descr="http://www.ubisam.com/images/logo.png">
            <a:extLst>
              <a:ext uri="{FF2B5EF4-FFF2-40B4-BE49-F238E27FC236}">
                <a16:creationId xmlns:a16="http://schemas.microsoft.com/office/drawing/2014/main" id="{B34E2B9F-8D16-1D0F-1BFC-488EBED1FD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8609856" y="6164562"/>
            <a:ext cx="1296144" cy="693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524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2" r:id="rId5"/>
    <p:sldLayoutId id="2147483678" r:id="rId6"/>
    <p:sldLayoutId id="2147483679" r:id="rId7"/>
    <p:sldLayoutId id="2147483680" r:id="rId8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0F2D5-45D1-CD34-4EB0-813B0CA4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Process Diagram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4064E-2CD1-E3F6-2318-138CC91D6DB3}"/>
              </a:ext>
            </a:extLst>
          </p:cNvPr>
          <p:cNvSpPr txBox="1"/>
          <p:nvPr/>
        </p:nvSpPr>
        <p:spPr>
          <a:xfrm>
            <a:off x="379383" y="14442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실병투입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A6D42D9-F24E-0F88-ECBC-4CE14783A44D}"/>
              </a:ext>
            </a:extLst>
          </p:cNvPr>
          <p:cNvSpPr/>
          <p:nvPr/>
        </p:nvSpPr>
        <p:spPr>
          <a:xfrm>
            <a:off x="1740195" y="1582032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ABB83F6-266A-21CA-5274-6EA7B177EE7E}"/>
              </a:ext>
            </a:extLst>
          </p:cNvPr>
          <p:cNvSpPr/>
          <p:nvPr/>
        </p:nvSpPr>
        <p:spPr>
          <a:xfrm>
            <a:off x="4660767" y="1582032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BE5BFC7-4260-7240-AC46-AF76D2C8686E}"/>
              </a:ext>
            </a:extLst>
          </p:cNvPr>
          <p:cNvSpPr/>
          <p:nvPr/>
        </p:nvSpPr>
        <p:spPr>
          <a:xfrm>
            <a:off x="4660766" y="3563039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  <a:endParaRPr kumimoji="1" lang="ko-KR" altLang="en-US" sz="1400" dirty="0"/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D4B4A5C4-9674-D65C-34AE-9E03BB91CE41}"/>
              </a:ext>
            </a:extLst>
          </p:cNvPr>
          <p:cNvSpPr/>
          <p:nvPr/>
        </p:nvSpPr>
        <p:spPr>
          <a:xfrm>
            <a:off x="3200481" y="1582032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B5A9DB2-1864-1675-C949-52E0CB104A87}"/>
              </a:ext>
            </a:extLst>
          </p:cNvPr>
          <p:cNvCxnSpPr>
            <a:stCxn id="4" idx="6"/>
            <a:endCxn id="7" idx="1"/>
          </p:cNvCxnSpPr>
          <p:nvPr/>
        </p:nvCxnSpPr>
        <p:spPr>
          <a:xfrm>
            <a:off x="2643550" y="2033710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4D32760-E181-3004-AD4E-E32AE55D064F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>
            <a:off x="4103836" y="2033710"/>
            <a:ext cx="556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6E8BEE-1D3B-39A0-2837-06DEA13075ED}"/>
              </a:ext>
            </a:extLst>
          </p:cNvPr>
          <p:cNvSpPr txBox="1"/>
          <p:nvPr/>
        </p:nvSpPr>
        <p:spPr>
          <a:xfrm>
            <a:off x="3946581" y="1698798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C836A-5C5C-FA93-728A-BF43131737CD}"/>
              </a:ext>
            </a:extLst>
          </p:cNvPr>
          <p:cNvSpPr txBox="1"/>
          <p:nvPr/>
        </p:nvSpPr>
        <p:spPr>
          <a:xfrm>
            <a:off x="3371443" y="238741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6D99DA32-E5F5-0E49-19E6-751465F2B2F6}"/>
              </a:ext>
            </a:extLst>
          </p:cNvPr>
          <p:cNvCxnSpPr>
            <a:cxnSpLocks/>
            <a:stCxn id="11" idx="2"/>
            <a:endCxn id="6" idx="2"/>
          </p:cNvCxnSpPr>
          <p:nvPr/>
        </p:nvCxnSpPr>
        <p:spPr>
          <a:xfrm rot="16200000" flipH="1">
            <a:off x="4055610" y="3409561"/>
            <a:ext cx="201432" cy="10088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89D302-5018-491C-4CF8-C303E8ED3462}"/>
              </a:ext>
            </a:extLst>
          </p:cNvPr>
          <p:cNvSpPr txBox="1"/>
          <p:nvPr/>
        </p:nvSpPr>
        <p:spPr>
          <a:xfrm>
            <a:off x="2643550" y="204459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C007B-B546-E90E-33C8-F1C3E6BD6D2D}"/>
              </a:ext>
            </a:extLst>
          </p:cNvPr>
          <p:cNvSpPr txBox="1"/>
          <p:nvPr/>
        </p:nvSpPr>
        <p:spPr>
          <a:xfrm>
            <a:off x="4035134" y="204459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06A66-7942-06F2-3606-EBDEFFF713F8}"/>
              </a:ext>
            </a:extLst>
          </p:cNvPr>
          <p:cNvSpPr txBox="1"/>
          <p:nvPr/>
        </p:nvSpPr>
        <p:spPr>
          <a:xfrm>
            <a:off x="2586960" y="305727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E6CD4617-7CE9-9AC3-06E1-1BD0F803F519}"/>
              </a:ext>
            </a:extLst>
          </p:cNvPr>
          <p:cNvSpPr/>
          <p:nvPr/>
        </p:nvSpPr>
        <p:spPr>
          <a:xfrm>
            <a:off x="6125957" y="1592916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분석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완료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B8F9D9-E6F1-0D22-783F-8688C23187DB}"/>
              </a:ext>
            </a:extLst>
          </p:cNvPr>
          <p:cNvCxnSpPr>
            <a:cxnSpLocks/>
            <a:stCxn id="5" idx="6"/>
            <a:endCxn id="21" idx="1"/>
          </p:cNvCxnSpPr>
          <p:nvPr/>
        </p:nvCxnSpPr>
        <p:spPr>
          <a:xfrm>
            <a:off x="5564122" y="2033710"/>
            <a:ext cx="561835" cy="10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6CE4861B-3666-7996-EB31-2C11F23788F6}"/>
              </a:ext>
            </a:extLst>
          </p:cNvPr>
          <p:cNvCxnSpPr>
            <a:cxnSpLocks/>
            <a:stCxn id="27" idx="2"/>
            <a:endCxn id="6" idx="6"/>
          </p:cNvCxnSpPr>
          <p:nvPr/>
        </p:nvCxnSpPr>
        <p:spPr>
          <a:xfrm rot="5400000">
            <a:off x="5970162" y="3407244"/>
            <a:ext cx="201432" cy="10135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DB56E8-F08E-C386-AB3C-F946280CEA09}"/>
              </a:ext>
            </a:extLst>
          </p:cNvPr>
          <p:cNvSpPr txBox="1"/>
          <p:nvPr/>
        </p:nvSpPr>
        <p:spPr>
          <a:xfrm>
            <a:off x="5594544" y="40334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541540E-DD99-6CD3-0683-3DB38870D6F2}"/>
              </a:ext>
            </a:extLst>
          </p:cNvPr>
          <p:cNvCxnSpPr>
            <a:stCxn id="6" idx="0"/>
            <a:endCxn id="5" idx="4"/>
          </p:cNvCxnSpPr>
          <p:nvPr/>
        </p:nvCxnSpPr>
        <p:spPr>
          <a:xfrm flipV="1">
            <a:off x="5112444" y="2485387"/>
            <a:ext cx="1" cy="1077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A484FC2-D84D-2BA2-4352-E386E4572482}"/>
              </a:ext>
            </a:extLst>
          </p:cNvPr>
          <p:cNvSpPr txBox="1"/>
          <p:nvPr/>
        </p:nvSpPr>
        <p:spPr>
          <a:xfrm>
            <a:off x="4444597" y="2682979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1A5A8AC-C3D7-B20C-2272-198E75FA4A58}"/>
              </a:ext>
            </a:extLst>
          </p:cNvPr>
          <p:cNvSpPr/>
          <p:nvPr/>
        </p:nvSpPr>
        <p:spPr>
          <a:xfrm>
            <a:off x="8212710" y="1592916"/>
            <a:ext cx="903355" cy="903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폐기설비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9C53CE2-236B-B7D8-6EA1-A0363CB8851F}"/>
              </a:ext>
            </a:extLst>
          </p:cNvPr>
          <p:cNvCxnSpPr>
            <a:cxnSpLocks/>
            <a:stCxn id="21" idx="3"/>
            <a:endCxn id="33" idx="2"/>
          </p:cNvCxnSpPr>
          <p:nvPr/>
        </p:nvCxnSpPr>
        <p:spPr>
          <a:xfrm>
            <a:off x="7029312" y="2044594"/>
            <a:ext cx="1183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8927EF02-7956-422C-2CEB-336B9EBB5853}"/>
              </a:ext>
            </a:extLst>
          </p:cNvPr>
          <p:cNvCxnSpPr>
            <a:cxnSpLocks/>
            <a:stCxn id="33" idx="0"/>
            <a:endCxn id="4" idx="0"/>
          </p:cNvCxnSpPr>
          <p:nvPr/>
        </p:nvCxnSpPr>
        <p:spPr>
          <a:xfrm rot="16200000" flipV="1">
            <a:off x="5422689" y="-1648784"/>
            <a:ext cx="10884" cy="6472515"/>
          </a:xfrm>
          <a:prstGeom prst="bentConnector3">
            <a:avLst>
              <a:gd name="adj1" fmla="val 49007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5DAA81-D303-EEBD-3243-A1F363D1CB78}"/>
              </a:ext>
            </a:extLst>
          </p:cNvPr>
          <p:cNvSpPr txBox="1"/>
          <p:nvPr/>
        </p:nvSpPr>
        <p:spPr>
          <a:xfrm>
            <a:off x="5142258" y="8067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공병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893FF7E8-7F6F-20DE-ACAB-9485FAB29623}"/>
              </a:ext>
            </a:extLst>
          </p:cNvPr>
          <p:cNvCxnSpPr>
            <a:cxnSpLocks/>
            <a:stCxn id="6" idx="4"/>
            <a:endCxn id="33" idx="4"/>
          </p:cNvCxnSpPr>
          <p:nvPr/>
        </p:nvCxnSpPr>
        <p:spPr>
          <a:xfrm rot="5400000" flipH="1" flipV="1">
            <a:off x="5903354" y="1705361"/>
            <a:ext cx="1970123" cy="3551944"/>
          </a:xfrm>
          <a:prstGeom prst="bentConnector3">
            <a:avLst>
              <a:gd name="adj1" fmla="val -116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9D178AD-1E15-1EF7-0302-3A8860C96DA0}"/>
              </a:ext>
            </a:extLst>
          </p:cNvPr>
          <p:cNvSpPr txBox="1"/>
          <p:nvPr/>
        </p:nvSpPr>
        <p:spPr>
          <a:xfrm>
            <a:off x="5801620" y="4708478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</a:t>
            </a: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 </a:t>
            </a: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대기만료 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A29A4-330C-DD84-C649-8D4C73CE8387}"/>
              </a:ext>
            </a:extLst>
          </p:cNvPr>
          <p:cNvSpPr txBox="1"/>
          <p:nvPr/>
        </p:nvSpPr>
        <p:spPr>
          <a:xfrm>
            <a:off x="6284770" y="238741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6EFD6-A479-B0BD-C9D1-6257D12505DF}"/>
              </a:ext>
            </a:extLst>
          </p:cNvPr>
          <p:cNvSpPr txBox="1"/>
          <p:nvPr/>
        </p:nvSpPr>
        <p:spPr>
          <a:xfrm>
            <a:off x="6879176" y="169879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981B9-143A-1513-5266-510C43577B9E}"/>
              </a:ext>
            </a:extLst>
          </p:cNvPr>
          <p:cNvSpPr txBox="1"/>
          <p:nvPr/>
        </p:nvSpPr>
        <p:spPr>
          <a:xfrm>
            <a:off x="372335" y="210498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/>
              <a:t>공병회수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(</a:t>
            </a:r>
            <a:r>
              <a:rPr kumimoji="1" lang="ko-KR" altLang="en-US" sz="1400" b="1" dirty="0"/>
              <a:t>분석가</a:t>
            </a:r>
            <a:r>
              <a:rPr kumimoji="1" lang="en-US" altLang="ko-KR" sz="1400" b="1" dirty="0"/>
              <a:t>)</a:t>
            </a:r>
            <a:endParaRPr kumimoji="1" lang="ko-KR" altLang="en-US" sz="14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518473-68BF-A26E-3BB8-10CAF6E6E5A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282194" y="1705817"/>
            <a:ext cx="590294" cy="85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30525-9E09-05E9-65B9-3F182E8C335D}"/>
              </a:ext>
            </a:extLst>
          </p:cNvPr>
          <p:cNvSpPr txBox="1"/>
          <p:nvPr/>
        </p:nvSpPr>
        <p:spPr>
          <a:xfrm>
            <a:off x="566717" y="5091182"/>
            <a:ext cx="802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è"/>
            </a:pPr>
            <a:r>
              <a:rPr kumimoji="1" lang="ko-KR" altLang="en-US" sz="1600" b="1" i="1" dirty="0">
                <a:solidFill>
                  <a:srgbClr val="FF0000"/>
                </a:solidFill>
              </a:rPr>
              <a:t>분석기가 분석 중에도 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실병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/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재검병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투입이 가능한가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나 반출입기가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Full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이 되어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움직일 수 없는 상황에 대한 대처 방안은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>
                <a:solidFill>
                  <a:srgbClr val="FF0000"/>
                </a:solidFill>
              </a:rPr>
              <a:t>Stocker</a:t>
            </a:r>
            <a:r>
              <a:rPr kumimoji="1" lang="ko-KR" altLang="en-US" sz="1600" b="1" i="1" dirty="0" err="1">
                <a:solidFill>
                  <a:srgbClr val="FF0000"/>
                </a:solidFill>
              </a:rPr>
              <a:t>에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재검 대기 병이 너무 많아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Capa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부족해지는 경우는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대기는 </a:t>
            </a:r>
            <a:r>
              <a:rPr kumimoji="1" lang="en-US" altLang="ko-KR" sz="1600" b="1" i="1" dirty="0" err="1">
                <a:solidFill>
                  <a:srgbClr val="FF000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가 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1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대인 경우</a:t>
            </a:r>
            <a:r>
              <a:rPr kumimoji="1" lang="en-US" altLang="ko-KR" sz="1600" b="1" i="1" dirty="0">
                <a:solidFill>
                  <a:srgbClr val="FF000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FF0000"/>
                </a:solidFill>
              </a:rPr>
              <a:t> 전체 프로세스가 정지됨</a:t>
            </a:r>
            <a:endParaRPr kumimoji="1" lang="en-US" altLang="ko-KR" sz="1600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è"/>
            </a:pPr>
            <a:r>
              <a:rPr kumimoji="1" lang="en-US" altLang="ko-KR" sz="1600" b="1" i="1" dirty="0" err="1">
                <a:solidFill>
                  <a:srgbClr val="0070C0"/>
                </a:solidFill>
              </a:rPr>
              <a:t>MoMa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가 대기 상태가 되면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,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반출입기나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에서 </a:t>
            </a:r>
            <a:r>
              <a:rPr kumimoji="1" lang="en-US" altLang="ko-KR" sz="1600" b="1" i="1" dirty="0" err="1">
                <a:solidFill>
                  <a:srgbClr val="0070C0"/>
                </a:solidFill>
              </a:rPr>
              <a:t>Capa</a:t>
            </a:r>
            <a:r>
              <a:rPr kumimoji="1" lang="ko-KR" altLang="en-US" sz="1600" b="1" i="1" dirty="0" err="1">
                <a:solidFill>
                  <a:srgbClr val="0070C0"/>
                </a:solidFill>
              </a:rPr>
              <a:t>를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 수동으로 확보하여야 함</a:t>
            </a:r>
            <a:br>
              <a:rPr kumimoji="1" lang="en-US" altLang="ko-KR" sz="1600" b="1" i="1" dirty="0">
                <a:solidFill>
                  <a:srgbClr val="0070C0"/>
                </a:solidFill>
              </a:rPr>
            </a:br>
            <a:r>
              <a:rPr kumimoji="1" lang="en-US" altLang="ko-KR" sz="1600" b="1" i="1" dirty="0">
                <a:solidFill>
                  <a:srgbClr val="0070C0"/>
                </a:solidFill>
              </a:rPr>
              <a:t>(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혹은 반출입기를 임시 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Stocker</a:t>
            </a:r>
            <a:r>
              <a:rPr kumimoji="1" lang="ko-KR" altLang="en-US" sz="1600" b="1" i="1" dirty="0">
                <a:solidFill>
                  <a:srgbClr val="0070C0"/>
                </a:solidFill>
              </a:rPr>
              <a:t>로 활용 </a:t>
            </a:r>
            <a:r>
              <a:rPr kumimoji="1" lang="en-US" altLang="ko-KR" sz="1600" b="1" i="1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kumimoji="1" lang="ko-KR" altLang="en-US" sz="1600" b="1" i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ko-KR" altLang="en-US" sz="1600" b="1" i="1" dirty="0">
                <a:solidFill>
                  <a:srgbClr val="FF0000"/>
                </a:solidFill>
                <a:sym typeface="Wingdings" pitchFamily="2" charset="2"/>
              </a:rPr>
              <a:t>재검병도 임시로 반출입기에 저장</a:t>
            </a:r>
            <a:r>
              <a:rPr kumimoji="1" lang="en-US" altLang="ko-KR" sz="1600" b="1" i="1" dirty="0">
                <a:solidFill>
                  <a:srgbClr val="FF0000"/>
                </a:solidFill>
                <a:sym typeface="Wingdings" pitchFamily="2" charset="2"/>
              </a:rPr>
              <a:t>???</a:t>
            </a:r>
            <a:r>
              <a:rPr kumimoji="1" lang="en-US" altLang="ko-KR" sz="1600" b="1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C4D040BE-1AE9-2C1C-F077-DCEC1E043C53}"/>
              </a:ext>
            </a:extLst>
          </p:cNvPr>
          <p:cNvSpPr/>
          <p:nvPr/>
        </p:nvSpPr>
        <p:spPr>
          <a:xfrm>
            <a:off x="3200208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FDF4A-4F64-48AF-543F-3123FBD6FEED}"/>
              </a:ext>
            </a:extLst>
          </p:cNvPr>
          <p:cNvSpPr txBox="1"/>
          <p:nvPr/>
        </p:nvSpPr>
        <p:spPr>
          <a:xfrm>
            <a:off x="3358284" y="369916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199322-D984-03B2-1FB7-F60622ECE737}"/>
              </a:ext>
            </a:extLst>
          </p:cNvPr>
          <p:cNvSpPr txBox="1"/>
          <p:nvPr/>
        </p:nvSpPr>
        <p:spPr>
          <a:xfrm>
            <a:off x="3054975" y="311221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CF33E1D7-F775-B87D-0D43-ECAF9B95BB5A}"/>
              </a:ext>
            </a:extLst>
          </p:cNvPr>
          <p:cNvSpPr/>
          <p:nvPr/>
        </p:nvSpPr>
        <p:spPr>
          <a:xfrm>
            <a:off x="6125957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/>
              <a:t>Stocker</a:t>
            </a:r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1E26E7-0CCD-A606-FEA9-DFE758884DCF}"/>
              </a:ext>
            </a:extLst>
          </p:cNvPr>
          <p:cNvSpPr txBox="1"/>
          <p:nvPr/>
        </p:nvSpPr>
        <p:spPr>
          <a:xfrm>
            <a:off x="6317819" y="3699160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98A274-5D77-03B7-C9A2-42EA5FB52EF6}"/>
              </a:ext>
            </a:extLst>
          </p:cNvPr>
          <p:cNvSpPr txBox="1"/>
          <p:nvPr/>
        </p:nvSpPr>
        <p:spPr>
          <a:xfrm>
            <a:off x="6879176" y="3091849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C94B39-5C52-EF21-50E5-28D67CC582AB}"/>
              </a:ext>
            </a:extLst>
          </p:cNvPr>
          <p:cNvSpPr/>
          <p:nvPr/>
        </p:nvSpPr>
        <p:spPr>
          <a:xfrm>
            <a:off x="7385756" y="2911476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BFAC699-70B3-AD1E-49B8-8017279B3BB8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029312" y="3361608"/>
            <a:ext cx="356444" cy="1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AFED8CDE-975A-0E1A-F650-E3BC945F5014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7206762" y="2280803"/>
            <a:ext cx="1546" cy="1259799"/>
          </a:xfrm>
          <a:prstGeom prst="bentConnector3">
            <a:avLst>
              <a:gd name="adj1" fmla="val 1488654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8C8420-7717-DF64-8D5F-91D8B3A70A68}"/>
              </a:ext>
            </a:extLst>
          </p:cNvPr>
          <p:cNvSpPr txBox="1"/>
          <p:nvPr/>
        </p:nvSpPr>
        <p:spPr>
          <a:xfrm>
            <a:off x="7077230" y="2051229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15C142-30E2-E42D-EFE1-0880F2E7AF87}"/>
              </a:ext>
            </a:extLst>
          </p:cNvPr>
          <p:cNvSpPr txBox="1"/>
          <p:nvPr/>
        </p:nvSpPr>
        <p:spPr>
          <a:xfrm>
            <a:off x="5300668" y="2058732"/>
            <a:ext cx="10823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b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</a:br>
            <a:r>
              <a:rPr kumimoji="1" lang="en-US" altLang="ko-KR" sz="1400" b="1" dirty="0">
                <a:solidFill>
                  <a:srgbClr val="0070C0"/>
                </a:solidFill>
                <a:latin typeface="Aptos"/>
                <a:ea typeface="맑은 고딕" panose="020B0503020000020004" pitchFamily="34" charset="-127"/>
              </a:rPr>
              <a:t>OR</a:t>
            </a:r>
            <a:b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</a:b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분석완료병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435C71-04DC-B877-C38C-698C2FD6E7E5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6577635" y="2496271"/>
            <a:ext cx="0" cy="413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8E70F7-D1F3-8EF8-8F92-C6D55BD9243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651886" y="2485387"/>
            <a:ext cx="273" cy="42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2428ECB-AD5A-AB84-6B18-5465A0AF9A3D}"/>
              </a:ext>
            </a:extLst>
          </p:cNvPr>
          <p:cNvCxnSpPr>
            <a:cxnSpLocks/>
            <a:stCxn id="11" idx="1"/>
            <a:endCxn id="69" idx="3"/>
          </p:cNvCxnSpPr>
          <p:nvPr/>
        </p:nvCxnSpPr>
        <p:spPr>
          <a:xfrm flipH="1">
            <a:off x="2642714" y="3361608"/>
            <a:ext cx="557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4AAF334-92F0-700E-AF74-05C0EE96C362}"/>
              </a:ext>
            </a:extLst>
          </p:cNvPr>
          <p:cNvCxnSpPr>
            <a:cxnSpLocks/>
            <a:stCxn id="69" idx="0"/>
            <a:endCxn id="4" idx="4"/>
          </p:cNvCxnSpPr>
          <p:nvPr/>
        </p:nvCxnSpPr>
        <p:spPr>
          <a:xfrm flipV="1">
            <a:off x="2191037" y="2485387"/>
            <a:ext cx="836" cy="424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1901DD-B026-4AB1-8121-1CFD2C475160}"/>
              </a:ext>
            </a:extLst>
          </p:cNvPr>
          <p:cNvSpPr/>
          <p:nvPr/>
        </p:nvSpPr>
        <p:spPr>
          <a:xfrm>
            <a:off x="1733463" y="4077892"/>
            <a:ext cx="903355" cy="9033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ko-KR" sz="1400" dirty="0" err="1"/>
              <a:t>MoMa</a:t>
            </a:r>
            <a:br>
              <a:rPr kumimoji="1" lang="en-US" altLang="ko-KR" sz="1400" dirty="0"/>
            </a:br>
            <a:r>
              <a:rPr kumimoji="1" lang="ko-KR" altLang="en-US" sz="1400" dirty="0"/>
              <a:t>대기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BA66D739-2B9F-898E-114D-BF31C6048841}"/>
              </a:ext>
            </a:extLst>
          </p:cNvPr>
          <p:cNvSpPr/>
          <p:nvPr/>
        </p:nvSpPr>
        <p:spPr>
          <a:xfrm>
            <a:off x="1739359" y="2909930"/>
            <a:ext cx="903355" cy="90335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ko-KR" altLang="en-US" sz="1400" dirty="0"/>
              <a:t>반출입기</a:t>
            </a:r>
            <a:endParaRPr kumimoji="1" lang="en-US" altLang="ko-KR" sz="1400" dirty="0"/>
          </a:p>
          <a:p>
            <a:pPr algn="ctr"/>
            <a:r>
              <a:rPr kumimoji="1" lang="en-US" altLang="ko-KR" sz="1400" dirty="0"/>
              <a:t>Full?</a:t>
            </a:r>
            <a:endParaRPr kumimoji="1" lang="ko-KR" altLang="en-US" sz="1400" dirty="0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CECE36A-BBF3-4B4C-4016-FB8BC56C549A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 flipH="1">
            <a:off x="2185141" y="3813285"/>
            <a:ext cx="5896" cy="2646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382772E-8142-A23B-FDEC-4D2D00E8D2B2}"/>
              </a:ext>
            </a:extLst>
          </p:cNvPr>
          <p:cNvSpPr txBox="1"/>
          <p:nvPr/>
        </p:nvSpPr>
        <p:spPr>
          <a:xfrm>
            <a:off x="3179063" y="260215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2F1BF-652B-556D-5713-348404A6AC2E}"/>
              </a:ext>
            </a:extLst>
          </p:cNvPr>
          <p:cNvSpPr txBox="1"/>
          <p:nvPr/>
        </p:nvSpPr>
        <p:spPr>
          <a:xfrm>
            <a:off x="3845157" y="399148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실병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52885E03-FBFE-B92C-DFA9-C7FED2580876}"/>
              </a:ext>
            </a:extLst>
          </p:cNvPr>
          <p:cNvCxnSpPr>
            <a:cxnSpLocks/>
            <a:stCxn id="68" idx="3"/>
            <a:endCxn id="69" idx="3"/>
          </p:cNvCxnSpPr>
          <p:nvPr/>
        </p:nvCxnSpPr>
        <p:spPr>
          <a:xfrm flipV="1">
            <a:off x="2636818" y="3361608"/>
            <a:ext cx="5896" cy="1167962"/>
          </a:xfrm>
          <a:prstGeom prst="bentConnector3">
            <a:avLst>
              <a:gd name="adj1" fmla="val 39772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1D2A0A8-F0F5-B196-90C1-D8C3C8F53FDE}"/>
              </a:ext>
            </a:extLst>
          </p:cNvPr>
          <p:cNvSpPr txBox="1"/>
          <p:nvPr/>
        </p:nvSpPr>
        <p:spPr>
          <a:xfrm>
            <a:off x="1911310" y="2734456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N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95A22A-27E3-F2E8-8EE5-81FBB3D521B4}"/>
              </a:ext>
            </a:extLst>
          </p:cNvPr>
          <p:cNvSpPr txBox="1"/>
          <p:nvPr/>
        </p:nvSpPr>
        <p:spPr>
          <a:xfrm>
            <a:off x="1924394" y="368045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>
                <a:solidFill>
                  <a:schemeClr val="accent6"/>
                </a:solidFill>
              </a:rPr>
              <a:t>Y</a:t>
            </a:r>
            <a:endParaRPr kumimoji="1" lang="ko-KR" altLang="en-US" sz="1400" b="1" dirty="0">
              <a:solidFill>
                <a:schemeClr val="accent6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917BE4F-C557-A277-5793-FF6798466E3A}"/>
              </a:ext>
            </a:extLst>
          </p:cNvPr>
          <p:cNvCxnSpPr>
            <a:cxnSpLocks/>
            <a:stCxn id="4" idx="3"/>
            <a:endCxn id="49" idx="3"/>
          </p:cNvCxnSpPr>
          <p:nvPr/>
        </p:nvCxnSpPr>
        <p:spPr>
          <a:xfrm flipH="1">
            <a:off x="1275146" y="2353094"/>
            <a:ext cx="597342" cy="13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C5AE8D8-5A5B-A735-483C-27DD4DE5325B}"/>
              </a:ext>
            </a:extLst>
          </p:cNvPr>
          <p:cNvSpPr txBox="1"/>
          <p:nvPr/>
        </p:nvSpPr>
        <p:spPr>
          <a:xfrm>
            <a:off x="6555809" y="24110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/>
                <a:ea typeface="맑은 고딕" panose="020B0503020000020004" pitchFamily="34" charset="-127"/>
                <a:cs typeface="+mn-cs"/>
              </a:rPr>
              <a:t>재검병</a:t>
            </a:r>
            <a:endParaRPr kumimoji="1" lang="ko-KR" altLang="en-US" dirty="0">
              <a:solidFill>
                <a:srgbClr val="0070C0"/>
              </a:solidFill>
            </a:endParaRPr>
          </a:p>
        </p:txBody>
      </p:sp>
      <p:sp>
        <p:nvSpPr>
          <p:cNvPr id="97" name="호 96">
            <a:extLst>
              <a:ext uri="{FF2B5EF4-FFF2-40B4-BE49-F238E27FC236}">
                <a16:creationId xmlns:a16="http://schemas.microsoft.com/office/drawing/2014/main" id="{B8EF9993-DD1F-EB79-58E3-7A4A17599069}"/>
              </a:ext>
            </a:extLst>
          </p:cNvPr>
          <p:cNvSpPr/>
          <p:nvPr/>
        </p:nvSpPr>
        <p:spPr>
          <a:xfrm>
            <a:off x="5252750" y="1292377"/>
            <a:ext cx="543741" cy="543741"/>
          </a:xfrm>
          <a:prstGeom prst="arc">
            <a:avLst>
              <a:gd name="adj1" fmla="val 10920886"/>
              <a:gd name="adj2" fmla="val 52104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ko-KR" altLang="en-US" sz="1200" i="1" dirty="0"/>
              <a:t>대기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40B58D-EA3E-5A5A-4F41-FFA5CE123A4F}"/>
              </a:ext>
            </a:extLst>
          </p:cNvPr>
          <p:cNvSpPr txBox="1"/>
          <p:nvPr/>
        </p:nvSpPr>
        <p:spPr>
          <a:xfrm>
            <a:off x="5685998" y="1226819"/>
            <a:ext cx="111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b="1" dirty="0">
                <a:solidFill>
                  <a:srgbClr val="C00000"/>
                </a:solidFill>
              </a:rPr>
              <a:t>분석가 결정</a:t>
            </a:r>
          </a:p>
        </p:txBody>
      </p:sp>
    </p:spTree>
    <p:extLst>
      <p:ext uri="{BB962C8B-B14F-4D97-AF65-F5344CB8AC3E}">
        <p14:creationId xmlns:p14="http://schemas.microsoft.com/office/powerpoint/2010/main" val="12894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CB88B-BF36-6BBF-43F5-A269D8F1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Pick &amp; Put Actions at Nodes (Except </a:t>
            </a:r>
            <a:r>
              <a:rPr kumimoji="1" lang="en-US" altLang="ko-KR" dirty="0" err="1"/>
              <a:t>MoMa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0DB87EF-AE23-9444-12F5-0D933896BBE5}"/>
              </a:ext>
            </a:extLst>
          </p:cNvPr>
          <p:cNvGraphicFramePr>
            <a:graphicFrameLocks noGrp="1"/>
          </p:cNvGraphicFramePr>
          <p:nvPr/>
        </p:nvGraphicFramePr>
        <p:xfrm>
          <a:off x="680720" y="1031723"/>
          <a:ext cx="85612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875">
                  <a:extLst>
                    <a:ext uri="{9D8B030D-6E8A-4147-A177-3AD203B41FA5}">
                      <a16:colId xmlns:a16="http://schemas.microsoft.com/office/drawing/2014/main" val="451453193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932878834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638112997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84790564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646771655"/>
                    </a:ext>
                  </a:extLst>
                </a:gridCol>
                <a:gridCol w="1426875">
                  <a:extLst>
                    <a:ext uri="{9D8B030D-6E8A-4147-A177-3AD203B41FA5}">
                      <a16:colId xmlns:a16="http://schemas.microsoft.com/office/drawing/2014/main" val="1418968164"/>
                    </a:ext>
                  </a:extLst>
                </a:gridCol>
              </a:tblGrid>
              <a:tr h="271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Node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Actions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실병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분석완료병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재검대기병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11130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InOutBot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380704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687618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Stocker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▲(2)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▲(3)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42511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▲(4)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▲(5)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56703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Analyzer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419317"/>
                  </a:ext>
                </a:extLst>
              </a:tr>
              <a:tr h="2713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017207"/>
                  </a:ext>
                </a:extLst>
              </a:tr>
              <a:tr h="2713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Disposer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Pick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728412"/>
                  </a:ext>
                </a:extLst>
              </a:tr>
              <a:tr h="3791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▲(1)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✓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대기시간만료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8938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FEAFFC-7D74-39E4-A05E-99129ECDA6D4}"/>
              </a:ext>
            </a:extLst>
          </p:cNvPr>
          <p:cNvSpPr txBox="1"/>
          <p:nvPr/>
        </p:nvSpPr>
        <p:spPr>
          <a:xfrm>
            <a:off x="626363" y="4381206"/>
            <a:ext cx="7823680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반출입기에 입고된 </a:t>
            </a:r>
            <a:r>
              <a:rPr kumimoji="1" lang="ko-KR" altLang="en-US" sz="1400" b="1" dirty="0" err="1">
                <a:solidFill>
                  <a:srgbClr val="FF0000"/>
                </a:solidFill>
              </a:rPr>
              <a:t>실병을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분석 안하고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,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폐기 </a:t>
            </a:r>
            <a:r>
              <a:rPr kumimoji="1" lang="en-US" altLang="ko-KR" sz="1400" b="1" dirty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kumimoji="1" lang="ko-KR" altLang="en-US" sz="1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간혹 발생됨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ko-KR" altLang="en-US" sz="1400" dirty="0"/>
              <a:t>분석기에서 분석이 완료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재검 없음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된 분석완료병을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대기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>
                <a:sym typeface="Wingdings" pitchFamily="2" charset="2"/>
              </a:rPr>
              <a:t>가 </a:t>
            </a:r>
            <a:r>
              <a:rPr kumimoji="1" lang="en-US" altLang="ko-KR" sz="1400" dirty="0">
                <a:sym typeface="Wingdings" pitchFamily="2" charset="2"/>
              </a:rPr>
              <a:t>Full</a:t>
            </a:r>
            <a:r>
              <a:rPr kumimoji="1" lang="ko-KR" altLang="en-US" sz="1400" dirty="0">
                <a:sym typeface="Wingdings" pitchFamily="2" charset="2"/>
              </a:rPr>
              <a:t>인 경우에 발생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Disposer</a:t>
            </a:r>
            <a:r>
              <a:rPr kumimoji="1" lang="ko-KR" altLang="en-US" sz="1400" dirty="0"/>
              <a:t>에서 세척 완료된 공병을 </a:t>
            </a:r>
            <a:r>
              <a:rPr kumimoji="1" lang="en-US" altLang="ko-KR" sz="1400" dirty="0"/>
              <a:t>Stocker</a:t>
            </a:r>
            <a:r>
              <a:rPr kumimoji="1" lang="ko-KR" altLang="en-US" sz="1400" dirty="0" err="1"/>
              <a:t>에</a:t>
            </a:r>
            <a:r>
              <a:rPr kumimoji="1" lang="ko-KR" altLang="en-US" sz="1400" dirty="0"/>
              <a:t> 잠시 보관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/>
              <a:t>반출입기가 </a:t>
            </a:r>
            <a:r>
              <a:rPr kumimoji="1" lang="en-US" altLang="ko-KR" sz="1400" dirty="0"/>
              <a:t>Full</a:t>
            </a:r>
            <a:r>
              <a:rPr kumimoji="1" lang="ko-KR" altLang="en-US" sz="1400" dirty="0"/>
              <a:t>인 경우에 발생 가능하나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Disposer</a:t>
            </a:r>
            <a:r>
              <a:rPr kumimoji="1" lang="ko-KR" altLang="en-US" sz="1400" dirty="0" err="1">
                <a:sym typeface="Wingdings" pitchFamily="2" charset="2"/>
              </a:rPr>
              <a:t>에</a:t>
            </a:r>
            <a:r>
              <a:rPr kumimoji="1" lang="ko-KR" altLang="en-US" sz="1400" dirty="0">
                <a:sym typeface="Wingdings" pitchFamily="2" charset="2"/>
              </a:rPr>
              <a:t> 여유 </a:t>
            </a:r>
            <a:r>
              <a:rPr kumimoji="1" lang="en-US" altLang="ko-KR" sz="1400" dirty="0" err="1">
                <a:sym typeface="Wingdings" pitchFamily="2" charset="2"/>
              </a:rPr>
              <a:t>Capa</a:t>
            </a:r>
            <a:r>
              <a:rPr kumimoji="1" lang="ko-KR" altLang="en-US" sz="1400" dirty="0">
                <a:sym typeface="Wingdings" pitchFamily="2" charset="2"/>
              </a:rPr>
              <a:t>가 있으므로 거의 발생 안됨</a:t>
            </a:r>
            <a:endParaRPr kumimoji="1" lang="en-US" altLang="ko-KR" sz="1400" dirty="0">
              <a:sym typeface="Wingdings" pitchFamily="2" charset="2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2</a:t>
            </a:r>
            <a:r>
              <a:rPr kumimoji="1" lang="ko-KR" altLang="en-US" sz="1400" dirty="0"/>
              <a:t>번과 같은 경우</a:t>
            </a:r>
            <a:endParaRPr kumimoji="1" lang="en-US" altLang="ko-KR" sz="1400" dirty="0"/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kumimoji="1" lang="en-US" altLang="ko-KR" sz="1400" dirty="0"/>
              <a:t>3</a:t>
            </a:r>
            <a:r>
              <a:rPr kumimoji="1" lang="ko-KR" altLang="en-US" sz="1400" dirty="0"/>
              <a:t>번과 같은 경우</a:t>
            </a:r>
          </a:p>
        </p:txBody>
      </p:sp>
    </p:spTree>
    <p:extLst>
      <p:ext uri="{BB962C8B-B14F-4D97-AF65-F5344CB8AC3E}">
        <p14:creationId xmlns:p14="http://schemas.microsoft.com/office/powerpoint/2010/main" val="39480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7268A-2B40-2698-4D17-203DFDBFC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Status Definition of Each Nodes</a:t>
            </a:r>
            <a:endParaRPr kumimoji="1"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2B1C594-B48F-05BA-43C6-648EA23CC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13414"/>
              </p:ext>
            </p:extLst>
          </p:nvPr>
        </p:nvGraphicFramePr>
        <p:xfrm>
          <a:off x="119743" y="1227666"/>
          <a:ext cx="9525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42017636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20695422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82732985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905835586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87325403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93339124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331493919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491874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Subjcet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 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Reservation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5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Bottle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Pack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Filled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실병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Empty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공병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Complete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분석완료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Waiting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재검대기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Disposed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폐기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Missing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반출입기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분석기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84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Stocker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835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폐기설비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Full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143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MoMa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On/Off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Busy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Maintenance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Reserver</a:t>
                      </a:r>
                      <a:r>
                        <a:rPr lang="en-US" altLang="ko-KR" sz="1400" dirty="0"/>
                        <a:t> ID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4934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860B99-15A3-15CA-5203-927BF53D005B}"/>
              </a:ext>
            </a:extLst>
          </p:cNvPr>
          <p:cNvSpPr txBox="1"/>
          <p:nvPr/>
        </p:nvSpPr>
        <p:spPr>
          <a:xfrm>
            <a:off x="245091" y="4577502"/>
            <a:ext cx="402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ko-KR" altLang="en-US" dirty="0"/>
              <a:t>폐기설비는 </a:t>
            </a:r>
            <a:r>
              <a:rPr kumimoji="1" lang="en-US" altLang="ko-KR" dirty="0"/>
              <a:t>Full</a:t>
            </a:r>
            <a:r>
              <a:rPr kumimoji="1" lang="ko-KR" altLang="en-US" dirty="0"/>
              <a:t>이 될 가능성은 낮음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72472-AD87-CE97-F278-43628008133E}"/>
              </a:ext>
            </a:extLst>
          </p:cNvPr>
          <p:cNvSpPr txBox="1"/>
          <p:nvPr/>
        </p:nvSpPr>
        <p:spPr>
          <a:xfrm>
            <a:off x="7928086" y="3997748"/>
            <a:ext cx="19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i="1" dirty="0">
                <a:solidFill>
                  <a:srgbClr val="FF0000"/>
                </a:solidFill>
              </a:rPr>
              <a:t>If No Reservation</a:t>
            </a:r>
            <a:br>
              <a:rPr kumimoji="1" lang="en-US" altLang="ko-KR" b="1" i="1" dirty="0">
                <a:solidFill>
                  <a:srgbClr val="FF0000"/>
                </a:solidFill>
              </a:rPr>
            </a:br>
            <a:r>
              <a:rPr kumimoji="1" lang="en-US" altLang="ko-KR" b="1" i="1" dirty="0">
                <a:solidFill>
                  <a:srgbClr val="FF0000"/>
                </a:solidFill>
              </a:rPr>
              <a:t>then NULL</a:t>
            </a:r>
            <a:endParaRPr kumimoji="1" lang="ko-KR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23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rtlCol="0" anchor="ctr"/>
      <a:lstStyle>
        <a:defPPr algn="ctr">
          <a:defRPr kumimoji="1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Pages>14</Pages>
  <Words>408</Words>
  <Characters>0</Characters>
  <Application>Microsoft Macintosh PowerPoint</Application>
  <DocSecurity>0</DocSecurity>
  <PresentationFormat>A4 용지(210x297mm)</PresentationFormat>
  <Lines>0</Lines>
  <Paragraphs>150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Wingdings</vt:lpstr>
      <vt:lpstr>Office 테마</vt:lpstr>
      <vt:lpstr>Process Diagram</vt:lpstr>
      <vt:lpstr>Pick &amp; Put Actions at Nodes (Except MoMa)</vt:lpstr>
      <vt:lpstr>Status Definition of Each Nodes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MOMA(Mobile Manipulator) 통합 솔루션 구축방안</dc:title>
  <dc:creator>허 종원</dc:creator>
  <cp:lastModifiedBy>허 종원</cp:lastModifiedBy>
  <cp:revision>58</cp:revision>
  <dcterms:modified xsi:type="dcterms:W3CDTF">2024-07-30T09:32:23Z</dcterms:modified>
  <cp:version>10.105.227.52551</cp:version>
</cp:coreProperties>
</file>