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478" r:id="rId2"/>
    <p:sldId id="477" r:id="rId3"/>
    <p:sldId id="48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52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6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0F2D5-45D1-CD34-4EB0-813B0CA4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Process Diagram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4064E-2CD1-E3F6-2318-138CC91D6DB3}"/>
              </a:ext>
            </a:extLst>
          </p:cNvPr>
          <p:cNvSpPr txBox="1"/>
          <p:nvPr/>
        </p:nvSpPr>
        <p:spPr>
          <a:xfrm>
            <a:off x="379383" y="1444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실병투입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6D42D9-F24E-0F88-ECBC-4CE14783A44D}"/>
              </a:ext>
            </a:extLst>
          </p:cNvPr>
          <p:cNvSpPr/>
          <p:nvPr/>
        </p:nvSpPr>
        <p:spPr>
          <a:xfrm>
            <a:off x="1740195" y="1582032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BB83F6-266A-21CA-5274-6EA7B177EE7E}"/>
              </a:ext>
            </a:extLst>
          </p:cNvPr>
          <p:cNvSpPr/>
          <p:nvPr/>
        </p:nvSpPr>
        <p:spPr>
          <a:xfrm>
            <a:off x="4660767" y="1582032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E5BFC7-4260-7240-AC46-AF76D2C8686E}"/>
              </a:ext>
            </a:extLst>
          </p:cNvPr>
          <p:cNvSpPr/>
          <p:nvPr/>
        </p:nvSpPr>
        <p:spPr>
          <a:xfrm>
            <a:off x="4660766" y="3563039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D4B4A5C4-9674-D65C-34AE-9E03BB91CE41}"/>
              </a:ext>
            </a:extLst>
          </p:cNvPr>
          <p:cNvSpPr/>
          <p:nvPr/>
        </p:nvSpPr>
        <p:spPr>
          <a:xfrm>
            <a:off x="3200481" y="158203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5A9DB2-1864-1675-C949-52E0CB104A87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643550" y="2033710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D32760-E181-3004-AD4E-E32AE55D064F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103836" y="2033710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E8BEE-1D3B-39A0-2837-06DEA13075ED}"/>
              </a:ext>
            </a:extLst>
          </p:cNvPr>
          <p:cNvSpPr txBox="1"/>
          <p:nvPr/>
        </p:nvSpPr>
        <p:spPr>
          <a:xfrm>
            <a:off x="3946581" y="1698798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C836A-5C5C-FA93-728A-BF43131737CD}"/>
              </a:ext>
            </a:extLst>
          </p:cNvPr>
          <p:cNvSpPr txBox="1"/>
          <p:nvPr/>
        </p:nvSpPr>
        <p:spPr>
          <a:xfrm>
            <a:off x="3371443" y="23874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D99DA32-E5F5-0E49-19E6-751465F2B2F6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4055610" y="3409561"/>
            <a:ext cx="201432" cy="1008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89D302-5018-491C-4CF8-C303E8ED3462}"/>
              </a:ext>
            </a:extLst>
          </p:cNvPr>
          <p:cNvSpPr txBox="1"/>
          <p:nvPr/>
        </p:nvSpPr>
        <p:spPr>
          <a:xfrm>
            <a:off x="2643550" y="204459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C007B-B546-E90E-33C8-F1C3E6BD6D2D}"/>
              </a:ext>
            </a:extLst>
          </p:cNvPr>
          <p:cNvSpPr txBox="1"/>
          <p:nvPr/>
        </p:nvSpPr>
        <p:spPr>
          <a:xfrm>
            <a:off x="4035134" y="204459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06A66-7942-06F2-3606-EBDEFFF713F8}"/>
              </a:ext>
            </a:extLst>
          </p:cNvPr>
          <p:cNvSpPr txBox="1"/>
          <p:nvPr/>
        </p:nvSpPr>
        <p:spPr>
          <a:xfrm>
            <a:off x="2586960" y="305727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E6CD4617-7CE9-9AC3-06E1-1BD0F803F519}"/>
              </a:ext>
            </a:extLst>
          </p:cNvPr>
          <p:cNvSpPr/>
          <p:nvPr/>
        </p:nvSpPr>
        <p:spPr>
          <a:xfrm>
            <a:off x="6125957" y="1592916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완료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B8F9D9-E6F1-0D22-783F-8688C23187DB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5564122" y="2033710"/>
            <a:ext cx="561835" cy="1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CE4861B-3666-7996-EB31-2C11F23788F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rot="5400000">
            <a:off x="5970162" y="3407244"/>
            <a:ext cx="201432" cy="10135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DB56E8-F08E-C386-AB3C-F946280CEA09}"/>
              </a:ext>
            </a:extLst>
          </p:cNvPr>
          <p:cNvSpPr txBox="1"/>
          <p:nvPr/>
        </p:nvSpPr>
        <p:spPr>
          <a:xfrm>
            <a:off x="5594544" y="4033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1540E-DD99-6CD3-0683-3DB38870D6F2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112444" y="2485387"/>
            <a:ext cx="1" cy="10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484FC2-D84D-2BA2-4352-E386E4572482}"/>
              </a:ext>
            </a:extLst>
          </p:cNvPr>
          <p:cNvSpPr txBox="1"/>
          <p:nvPr/>
        </p:nvSpPr>
        <p:spPr>
          <a:xfrm>
            <a:off x="4444597" y="2682979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1A5A8AC-C3D7-B20C-2272-198E75FA4A58}"/>
              </a:ext>
            </a:extLst>
          </p:cNvPr>
          <p:cNvSpPr/>
          <p:nvPr/>
        </p:nvSpPr>
        <p:spPr>
          <a:xfrm>
            <a:off x="8212710" y="1592916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C53CE2-236B-B7D8-6EA1-A0363CB8851F}"/>
              </a:ext>
            </a:extLst>
          </p:cNvPr>
          <p:cNvCxnSpPr>
            <a:cxnSpLocks/>
            <a:stCxn id="21" idx="3"/>
            <a:endCxn id="33" idx="2"/>
          </p:cNvCxnSpPr>
          <p:nvPr/>
        </p:nvCxnSpPr>
        <p:spPr>
          <a:xfrm>
            <a:off x="7029312" y="2044594"/>
            <a:ext cx="1183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927EF02-7956-422C-2CEB-336B9EBB585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V="1">
            <a:off x="5422689" y="-1648784"/>
            <a:ext cx="10884" cy="6472515"/>
          </a:xfrm>
          <a:prstGeom prst="bentConnector3">
            <a:avLst>
              <a:gd name="adj1" fmla="val 49007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5DAA81-D303-EEBD-3243-A1F363D1CB78}"/>
              </a:ext>
            </a:extLst>
          </p:cNvPr>
          <p:cNvSpPr txBox="1"/>
          <p:nvPr/>
        </p:nvSpPr>
        <p:spPr>
          <a:xfrm>
            <a:off x="5142258" y="8067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공병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893FF7E8-7F6F-20DE-ACAB-9485FAB29623}"/>
              </a:ext>
            </a:extLst>
          </p:cNvPr>
          <p:cNvCxnSpPr>
            <a:cxnSpLocks/>
            <a:stCxn id="6" idx="4"/>
            <a:endCxn id="33" idx="4"/>
          </p:cNvCxnSpPr>
          <p:nvPr/>
        </p:nvCxnSpPr>
        <p:spPr>
          <a:xfrm rot="5400000" flipH="1" flipV="1">
            <a:off x="5903354" y="1705361"/>
            <a:ext cx="1970123" cy="3551944"/>
          </a:xfrm>
          <a:prstGeom prst="bentConnector3">
            <a:avLst>
              <a:gd name="adj1" fmla="val -11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D178AD-1E15-1EF7-0302-3A8860C96DA0}"/>
              </a:ext>
            </a:extLst>
          </p:cNvPr>
          <p:cNvSpPr txBox="1"/>
          <p:nvPr/>
        </p:nvSpPr>
        <p:spPr>
          <a:xfrm>
            <a:off x="5801620" y="4708478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대기만료 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A29A4-330C-DD84-C649-8D4C73CE8387}"/>
              </a:ext>
            </a:extLst>
          </p:cNvPr>
          <p:cNvSpPr txBox="1"/>
          <p:nvPr/>
        </p:nvSpPr>
        <p:spPr>
          <a:xfrm>
            <a:off x="6284770" y="238741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6EFD6-A479-B0BD-C9D1-6257D12505DF}"/>
              </a:ext>
            </a:extLst>
          </p:cNvPr>
          <p:cNvSpPr txBox="1"/>
          <p:nvPr/>
        </p:nvSpPr>
        <p:spPr>
          <a:xfrm>
            <a:off x="6879176" y="169879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981B9-143A-1513-5266-510C43577B9E}"/>
              </a:ext>
            </a:extLst>
          </p:cNvPr>
          <p:cNvSpPr txBox="1"/>
          <p:nvPr/>
        </p:nvSpPr>
        <p:spPr>
          <a:xfrm>
            <a:off x="372335" y="2104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공병회수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518473-68BF-A26E-3BB8-10CAF6E6E5A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82194" y="1705817"/>
            <a:ext cx="590294" cy="85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30525-9E09-05E9-65B9-3F182E8C335D}"/>
              </a:ext>
            </a:extLst>
          </p:cNvPr>
          <p:cNvSpPr txBox="1"/>
          <p:nvPr/>
        </p:nvSpPr>
        <p:spPr>
          <a:xfrm>
            <a:off x="566717" y="5091182"/>
            <a:ext cx="802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b="1" i="1" dirty="0">
                <a:solidFill>
                  <a:srgbClr val="FF0000"/>
                </a:solidFill>
              </a:rPr>
              <a:t>분석기가 분석 중에도 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/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재검병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투입이 가능한가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나 반출입기가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이 되어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움직일 수 없는 상황에 대한 대처 방안은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에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재검 대기 병이 너무 많아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Capa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부족해지는 경우는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대기는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1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대인 경우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전체 프로세스가 정지됨</a:t>
            </a:r>
            <a:endParaRPr kumimoji="1" lang="en-US" altLang="ko-KR" sz="1600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0070C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가 대기 상태가 되면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반출입기나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에서 </a:t>
            </a:r>
            <a:r>
              <a:rPr kumimoji="1" lang="en-US" altLang="ko-KR" sz="1600" b="1" i="1" dirty="0" err="1">
                <a:solidFill>
                  <a:srgbClr val="0070C0"/>
                </a:solidFill>
              </a:rPr>
              <a:t>Capa</a:t>
            </a:r>
            <a:r>
              <a:rPr kumimoji="1" lang="ko-KR" altLang="en-US" sz="1600" b="1" i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수동으로 확보하여야 함</a:t>
            </a:r>
            <a:br>
              <a:rPr kumimoji="1" lang="en-US" altLang="ko-KR" sz="1600" b="1" i="1" dirty="0">
                <a:solidFill>
                  <a:srgbClr val="0070C0"/>
                </a:solidFill>
              </a:rPr>
            </a:br>
            <a:r>
              <a:rPr kumimoji="1" lang="en-US" altLang="ko-KR" sz="1600" b="1" i="1" dirty="0">
                <a:solidFill>
                  <a:srgbClr val="0070C0"/>
                </a:solidFill>
              </a:rPr>
              <a:t>(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혹은 반출입기를 임시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로 활용 </a:t>
            </a:r>
            <a:r>
              <a:rPr kumimoji="1" lang="en-US" altLang="ko-KR" sz="1600" b="1" i="1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kumimoji="1" lang="ko-KR" altLang="en-US" sz="16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재검병도 임시로 반출입기에 저장</a:t>
            </a:r>
            <a:r>
              <a:rPr kumimoji="1"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???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4D040BE-1AE9-2C1C-F077-DCEC1E043C53}"/>
              </a:ext>
            </a:extLst>
          </p:cNvPr>
          <p:cNvSpPr/>
          <p:nvPr/>
        </p:nvSpPr>
        <p:spPr>
          <a:xfrm>
            <a:off x="3200208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FDF4A-4F64-48AF-543F-3123FBD6FEED}"/>
              </a:ext>
            </a:extLst>
          </p:cNvPr>
          <p:cNvSpPr txBox="1"/>
          <p:nvPr/>
        </p:nvSpPr>
        <p:spPr>
          <a:xfrm>
            <a:off x="3358284" y="369916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99322-D984-03B2-1FB7-F60622ECE737}"/>
              </a:ext>
            </a:extLst>
          </p:cNvPr>
          <p:cNvSpPr txBox="1"/>
          <p:nvPr/>
        </p:nvSpPr>
        <p:spPr>
          <a:xfrm>
            <a:off x="3054975" y="31122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CF33E1D7-F775-B87D-0D43-ECAF9B95BB5A}"/>
              </a:ext>
            </a:extLst>
          </p:cNvPr>
          <p:cNvSpPr/>
          <p:nvPr/>
        </p:nvSpPr>
        <p:spPr>
          <a:xfrm>
            <a:off x="6125957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E26E7-0CCD-A606-FEA9-DFE758884DCF}"/>
              </a:ext>
            </a:extLst>
          </p:cNvPr>
          <p:cNvSpPr txBox="1"/>
          <p:nvPr/>
        </p:nvSpPr>
        <p:spPr>
          <a:xfrm>
            <a:off x="6317819" y="369916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8A274-5D77-03B7-C9A2-42EA5FB52EF6}"/>
              </a:ext>
            </a:extLst>
          </p:cNvPr>
          <p:cNvSpPr txBox="1"/>
          <p:nvPr/>
        </p:nvSpPr>
        <p:spPr>
          <a:xfrm>
            <a:off x="6879176" y="30918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C94B39-5C52-EF21-50E5-28D67CC582AB}"/>
              </a:ext>
            </a:extLst>
          </p:cNvPr>
          <p:cNvSpPr/>
          <p:nvPr/>
        </p:nvSpPr>
        <p:spPr>
          <a:xfrm>
            <a:off x="7385756" y="2911476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FAC699-70B3-AD1E-49B8-8017279B3BB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029312" y="3361608"/>
            <a:ext cx="356444" cy="1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AFED8CDE-975A-0E1A-F650-E3BC945F5014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7206762" y="2280803"/>
            <a:ext cx="1546" cy="1259799"/>
          </a:xfrm>
          <a:prstGeom prst="bentConnector3">
            <a:avLst>
              <a:gd name="adj1" fmla="val 148865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8C8420-7717-DF64-8D5F-91D8B3A70A68}"/>
              </a:ext>
            </a:extLst>
          </p:cNvPr>
          <p:cNvSpPr txBox="1"/>
          <p:nvPr/>
        </p:nvSpPr>
        <p:spPr>
          <a:xfrm>
            <a:off x="7077230" y="2051229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5C142-30E2-E42D-EFE1-0880F2E7AF87}"/>
              </a:ext>
            </a:extLst>
          </p:cNvPr>
          <p:cNvSpPr txBox="1"/>
          <p:nvPr/>
        </p:nvSpPr>
        <p:spPr>
          <a:xfrm>
            <a:off x="5300668" y="2058732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435C71-04DC-B877-C38C-698C2FD6E7E5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577635" y="2496271"/>
            <a:ext cx="0" cy="413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8E70F7-D1F3-8EF8-8F92-C6D55BD9243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651886" y="2485387"/>
            <a:ext cx="273" cy="42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428ECB-AD5A-AB84-6B18-5465A0AF9A3D}"/>
              </a:ext>
            </a:extLst>
          </p:cNvPr>
          <p:cNvCxnSpPr>
            <a:cxnSpLocks/>
            <a:stCxn id="11" idx="1"/>
            <a:endCxn id="69" idx="3"/>
          </p:cNvCxnSpPr>
          <p:nvPr/>
        </p:nvCxnSpPr>
        <p:spPr>
          <a:xfrm flipH="1">
            <a:off x="2642714" y="3361608"/>
            <a:ext cx="557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AAF334-92F0-700E-AF74-05C0EE96C362}"/>
              </a:ext>
            </a:extLst>
          </p:cNvPr>
          <p:cNvCxnSpPr>
            <a:cxnSpLocks/>
            <a:stCxn id="69" idx="0"/>
            <a:endCxn id="4" idx="4"/>
          </p:cNvCxnSpPr>
          <p:nvPr/>
        </p:nvCxnSpPr>
        <p:spPr>
          <a:xfrm flipV="1">
            <a:off x="2191037" y="2485387"/>
            <a:ext cx="836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1901DD-B026-4AB1-8121-1CFD2C475160}"/>
              </a:ext>
            </a:extLst>
          </p:cNvPr>
          <p:cNvSpPr/>
          <p:nvPr/>
        </p:nvSpPr>
        <p:spPr>
          <a:xfrm>
            <a:off x="1733463" y="4077892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BA66D739-2B9F-898E-114D-BF31C6048841}"/>
              </a:ext>
            </a:extLst>
          </p:cNvPr>
          <p:cNvSpPr/>
          <p:nvPr/>
        </p:nvSpPr>
        <p:spPr>
          <a:xfrm>
            <a:off x="1739359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ECE36A-BBF3-4B4C-4016-FB8BC56C549A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2185141" y="3813285"/>
            <a:ext cx="5896" cy="26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82772E-8142-A23B-FDEC-4D2D00E8D2B2}"/>
              </a:ext>
            </a:extLst>
          </p:cNvPr>
          <p:cNvSpPr txBox="1"/>
          <p:nvPr/>
        </p:nvSpPr>
        <p:spPr>
          <a:xfrm>
            <a:off x="3179063" y="260215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2F1BF-652B-556D-5713-348404A6AC2E}"/>
              </a:ext>
            </a:extLst>
          </p:cNvPr>
          <p:cNvSpPr txBox="1"/>
          <p:nvPr/>
        </p:nvSpPr>
        <p:spPr>
          <a:xfrm>
            <a:off x="3845157" y="399148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52885E03-FBFE-B92C-DFA9-C7FED2580876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V="1">
            <a:off x="2636818" y="3361608"/>
            <a:ext cx="5896" cy="1167962"/>
          </a:xfrm>
          <a:prstGeom prst="bentConnector3">
            <a:avLst>
              <a:gd name="adj1" fmla="val 39772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1D2A0A8-F0F5-B196-90C1-D8C3C8F53FDE}"/>
              </a:ext>
            </a:extLst>
          </p:cNvPr>
          <p:cNvSpPr txBox="1"/>
          <p:nvPr/>
        </p:nvSpPr>
        <p:spPr>
          <a:xfrm>
            <a:off x="1911310" y="2734456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95A22A-27E3-F2E8-8EE5-81FBB3D521B4}"/>
              </a:ext>
            </a:extLst>
          </p:cNvPr>
          <p:cNvSpPr txBox="1"/>
          <p:nvPr/>
        </p:nvSpPr>
        <p:spPr>
          <a:xfrm>
            <a:off x="1924394" y="368045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917BE4F-C557-A277-5793-FF6798466E3A}"/>
              </a:ext>
            </a:extLst>
          </p:cNvPr>
          <p:cNvCxnSpPr>
            <a:cxnSpLocks/>
            <a:stCxn id="4" idx="3"/>
            <a:endCxn id="49" idx="3"/>
          </p:cNvCxnSpPr>
          <p:nvPr/>
        </p:nvCxnSpPr>
        <p:spPr>
          <a:xfrm flipH="1">
            <a:off x="1275146" y="2353094"/>
            <a:ext cx="597342" cy="13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5AE8D8-5A5B-A735-483C-27DD4DE5325B}"/>
              </a:ext>
            </a:extLst>
          </p:cNvPr>
          <p:cNvSpPr txBox="1"/>
          <p:nvPr/>
        </p:nvSpPr>
        <p:spPr>
          <a:xfrm>
            <a:off x="6555809" y="2411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7" name="호 96">
            <a:extLst>
              <a:ext uri="{FF2B5EF4-FFF2-40B4-BE49-F238E27FC236}">
                <a16:creationId xmlns:a16="http://schemas.microsoft.com/office/drawing/2014/main" id="{B8EF9993-DD1F-EB79-58E3-7A4A17599069}"/>
              </a:ext>
            </a:extLst>
          </p:cNvPr>
          <p:cNvSpPr/>
          <p:nvPr/>
        </p:nvSpPr>
        <p:spPr>
          <a:xfrm>
            <a:off x="5252750" y="1292377"/>
            <a:ext cx="543741" cy="543741"/>
          </a:xfrm>
          <a:prstGeom prst="arc">
            <a:avLst>
              <a:gd name="adj1" fmla="val 10920886"/>
              <a:gd name="adj2" fmla="val 52104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ko-KR" altLang="en-US" sz="1200" i="1" dirty="0"/>
              <a:t>대기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40B58D-EA3E-5A5A-4F41-FFA5CE123A4F}"/>
              </a:ext>
            </a:extLst>
          </p:cNvPr>
          <p:cNvSpPr txBox="1"/>
          <p:nvPr/>
        </p:nvSpPr>
        <p:spPr>
          <a:xfrm>
            <a:off x="5685998" y="1226819"/>
            <a:ext cx="11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C00000"/>
                </a:solidFill>
              </a:rPr>
              <a:t>분석가 결정</a:t>
            </a:r>
          </a:p>
        </p:txBody>
      </p:sp>
    </p:spTree>
    <p:extLst>
      <p:ext uri="{BB962C8B-B14F-4D97-AF65-F5344CB8AC3E}">
        <p14:creationId xmlns:p14="http://schemas.microsoft.com/office/powerpoint/2010/main" val="12894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18260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860B99-15A3-15CA-5203-927BF53D005B}"/>
              </a:ext>
            </a:extLst>
          </p:cNvPr>
          <p:cNvSpPr txBox="1"/>
          <p:nvPr/>
        </p:nvSpPr>
        <p:spPr>
          <a:xfrm>
            <a:off x="245091" y="4577502"/>
            <a:ext cx="402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폐기설비는 </a:t>
            </a:r>
            <a:r>
              <a:rPr kumimoji="1" lang="en-US" altLang="ko-KR" dirty="0"/>
              <a:t>Full</a:t>
            </a:r>
            <a:r>
              <a:rPr kumimoji="1" lang="ko-KR" altLang="en-US" dirty="0"/>
              <a:t>이 될 가능성은 낮음</a:t>
            </a:r>
          </a:p>
        </p:txBody>
      </p:sp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Pages>14</Pages>
  <Words>397</Words>
  <Characters>0</Characters>
  <Application>Microsoft Macintosh PowerPoint</Application>
  <DocSecurity>0</DocSecurity>
  <PresentationFormat>A4 용지(210x297mm)</PresentationFormat>
  <Lines>0</Lines>
  <Paragraphs>149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Wingdings</vt:lpstr>
      <vt:lpstr>Office 테마</vt:lpstr>
      <vt:lpstr>Process Diagram</vt:lpstr>
      <vt:lpstr>Pick &amp; Put Actions at Nodes (Except MoMa)</vt:lpstr>
      <vt:lpstr>Status Definition of Each Nodes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57</cp:revision>
  <dcterms:modified xsi:type="dcterms:W3CDTF">2024-07-26T08:56:37Z</dcterms:modified>
  <cp:version>10.105.227.52551</cp:version>
</cp:coreProperties>
</file>