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9"/>
  </p:notesMasterIdLst>
  <p:sldIdLst>
    <p:sldId id="269" r:id="rId2"/>
    <p:sldId id="312" r:id="rId3"/>
    <p:sldId id="450" r:id="rId4"/>
    <p:sldId id="318" r:id="rId5"/>
    <p:sldId id="446" r:id="rId6"/>
    <p:sldId id="448" r:id="rId7"/>
    <p:sldId id="449" r:id="rId8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1" userDrawn="1">
          <p15:clr>
            <a:srgbClr val="A4A3A4"/>
          </p15:clr>
        </p15:guide>
        <p15:guide id="2" pos="30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01">
          <p15:clr>
            <a:srgbClr val="A4A3A4"/>
          </p15:clr>
        </p15:guide>
        <p15:guide id="2" pos="30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CC"/>
    <a:srgbClr val="312E74"/>
    <a:srgbClr val="333399"/>
    <a:srgbClr val="000066"/>
    <a:srgbClr val="4F81BD"/>
    <a:srgbClr val="3C388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02" autoAdjust="0"/>
    <p:restoredTop sz="94681" autoAdjust="0"/>
  </p:normalViewPr>
  <p:slideViewPr>
    <p:cSldViewPr snapToObjects="1">
      <p:cViewPr>
        <p:scale>
          <a:sx n="125" d="100"/>
          <a:sy n="125" d="100"/>
        </p:scale>
        <p:origin x="-528" y="-58"/>
      </p:cViewPr>
      <p:guideLst>
        <p:guide orient="horz" pos="2101"/>
        <p:guide pos="30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4032" y="-91"/>
      </p:cViewPr>
      <p:guideLst>
        <p:guide orient="horz" pos="2101"/>
        <p:guide pos="308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young Lim" userId="4d73bd5109a90579" providerId="LiveId" clId="{DD013E86-D764-4F94-8981-3C376D28FD57}"/>
    <pc:docChg chg="modSld">
      <pc:chgData name="Chanyoung Lim" userId="4d73bd5109a90579" providerId="LiveId" clId="{DD013E86-D764-4F94-8981-3C376D28FD57}" dt="2024-07-17T03:38:09.965" v="0" actId="20577"/>
      <pc:docMkLst>
        <pc:docMk/>
      </pc:docMkLst>
      <pc:sldChg chg="modSp mod">
        <pc:chgData name="Chanyoung Lim" userId="4d73bd5109a90579" providerId="LiveId" clId="{DD013E86-D764-4F94-8981-3C376D28FD57}" dt="2024-07-17T03:38:09.965" v="0" actId="20577"/>
        <pc:sldMkLst>
          <pc:docMk/>
          <pc:sldMk cId="1947530053" sldId="448"/>
        </pc:sldMkLst>
        <pc:spChg chg="mod">
          <ac:chgData name="Chanyoung Lim" userId="4d73bd5109a90579" providerId="LiveId" clId="{DD013E86-D764-4F94-8981-3C376D28FD57}" dt="2024-07-17T03:38:09.965" v="0" actId="20577"/>
          <ac:spMkLst>
            <pc:docMk/>
            <pc:sldMk cId="1947530053" sldId="448"/>
            <ac:spMk id="72" creationId="{73607926-815D-1E99-8144-5B5E99BB08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595B5-47CA-4062-888D-0CA3521BD2D0}" type="datetimeFigureOut">
              <a:rPr lang="ko-KR" altLang="en-US" smtClean="0"/>
              <a:pPr/>
              <a:t>2024-07-18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3BC4E-47F3-41EE-A83D-3B0D1A9D43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9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C4E-47F3-41EE-A83D-3B0D1A9D439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1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 userDrawn="1"/>
        </p:nvGrpSpPr>
        <p:grpSpPr>
          <a:xfrm>
            <a:off x="128464" y="620688"/>
            <a:ext cx="968508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4448944" y="653637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05CD8-FE48-4DFC-A3BD-151D5C914C54}" type="slidenum">
              <a:rPr lang="en-US" altLang="ko-KR" sz="900" smtClean="0"/>
              <a:pPr algn="ctr"/>
              <a:t>‹#›</a:t>
            </a:fld>
            <a:r>
              <a:rPr lang="en-US" altLang="ko-KR" sz="900" dirty="0"/>
              <a:t>/14</a:t>
            </a:r>
            <a:endParaRPr lang="ko-KR" altLang="en-US" sz="9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8"/>
          <p:cNvGrpSpPr/>
          <p:nvPr userDrawn="1"/>
        </p:nvGrpSpPr>
        <p:grpSpPr>
          <a:xfrm>
            <a:off x="128464" y="620688"/>
            <a:ext cx="968508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 userDrawn="1"/>
        </p:nvGrpSpPr>
        <p:grpSpPr>
          <a:xfrm>
            <a:off x="3477176" y="980728"/>
            <a:ext cx="306000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 userDrawn="1"/>
        </p:nvGrpSpPr>
        <p:grpSpPr>
          <a:xfrm>
            <a:off x="3477176" y="3139380"/>
            <a:ext cx="306000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2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10" Type="http://schemas.openxmlformats.org/officeDocument/2006/relationships/image" Target="../media/image20.jpeg"/><Relationship Id="rId4" Type="http://schemas.openxmlformats.org/officeDocument/2006/relationships/image" Target="../media/image16.png"/><Relationship Id="rId9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8500" y="637222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2024. 7. 15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61759" y="2041684"/>
            <a:ext cx="57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1F497D">
                      <a:lumMod val="75000"/>
                      <a:alpha val="40000"/>
                    </a:srgbClr>
                  </a:glow>
                </a:effectLst>
                <a:latin typeface="Rix고딕 B" pitchFamily="18" charset="-127"/>
                <a:ea typeface="Rix고딕 B" pitchFamily="18" charset="-127"/>
              </a:rPr>
              <a:t>LIMS </a:t>
            </a:r>
            <a:r>
              <a:rPr lang="ko-KR" altLang="en-US" sz="3600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1F497D">
                      <a:lumMod val="75000"/>
                      <a:alpha val="40000"/>
                    </a:srgbClr>
                  </a:glow>
                </a:effectLst>
                <a:latin typeface="Rix고딕 B" pitchFamily="18" charset="-127"/>
                <a:ea typeface="Rix고딕 B" pitchFamily="18" charset="-127"/>
              </a:rPr>
              <a:t>시스템 구축 방안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1052830"/>
            <a:ext cx="1151890" cy="1584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9"/>
          <p:cNvSpPr txBox="1"/>
          <p:nvPr/>
        </p:nvSpPr>
        <p:spPr>
          <a:xfrm>
            <a:off x="3638367" y="1268760"/>
            <a:ext cx="4752528" cy="51845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1. LIMS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구성도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1-1. H/W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구성도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1-2. S/W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시스템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구성도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endParaRPr lang="en-US" altLang="ko-KR" sz="5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2. MOMA Module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 개선 방안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2-1. AS-IS</a:t>
            </a: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2-2. TO-BE</a:t>
            </a:r>
          </a:p>
          <a:p>
            <a:pPr marL="457200" lvl="0" indent="-457200">
              <a:spcBef>
                <a:spcPct val="0"/>
              </a:spcBef>
              <a:defRPr/>
            </a:pPr>
            <a:endParaRPr lang="en-US" altLang="ko-KR" sz="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질의 내용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3-1.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질의 안건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46" name="제목 9"/>
          <p:cNvSpPr txBox="1"/>
          <p:nvPr/>
        </p:nvSpPr>
        <p:spPr>
          <a:xfrm>
            <a:off x="3737248" y="404664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직선 연결선 305"/>
          <p:cNvCxnSpPr>
            <a:cxnSpLocks noChangeShapeType="1"/>
          </p:cNvCxnSpPr>
          <p:nvPr/>
        </p:nvCxnSpPr>
        <p:spPr bwMode="auto">
          <a:xfrm>
            <a:off x="7149186" y="2276872"/>
            <a:ext cx="0" cy="6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1" name="직사각형 380"/>
          <p:cNvSpPr>
            <a:spLocks noChangeArrowheads="1"/>
          </p:cNvSpPr>
          <p:nvPr/>
        </p:nvSpPr>
        <p:spPr bwMode="auto">
          <a:xfrm>
            <a:off x="1424608" y="4725145"/>
            <a:ext cx="604867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65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1.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LIMS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구성도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7401272" y="44624"/>
            <a:ext cx="2313782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H/W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구성도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488505" y="1668999"/>
            <a:ext cx="2664295" cy="26961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24408" y="1556792"/>
            <a:ext cx="9457184" cy="482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 lIns="90000" tIns="46800" rIns="90000" bIns="468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07" name="직선 연결선 106"/>
          <p:cNvCxnSpPr>
            <a:cxnSpLocks noChangeShapeType="1"/>
          </p:cNvCxnSpPr>
          <p:nvPr/>
        </p:nvCxnSpPr>
        <p:spPr bwMode="auto">
          <a:xfrm>
            <a:off x="5565820" y="2281757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직선 연결선 107"/>
          <p:cNvCxnSpPr>
            <a:cxnSpLocks noChangeShapeType="1"/>
          </p:cNvCxnSpPr>
          <p:nvPr/>
        </p:nvCxnSpPr>
        <p:spPr bwMode="auto">
          <a:xfrm>
            <a:off x="8848852" y="2276872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42"/>
          <p:cNvSpPr txBox="1">
            <a:spLocks noChangeArrowheads="1"/>
          </p:cNvSpPr>
          <p:nvPr/>
        </p:nvSpPr>
        <p:spPr bwMode="auto">
          <a:xfrm>
            <a:off x="344488" y="3502169"/>
            <a:ext cx="12731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Dummy </a:t>
            </a:r>
          </a:p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MES</a:t>
            </a:r>
          </a:p>
        </p:txBody>
      </p:sp>
      <p:grpSp>
        <p:nvGrpSpPr>
          <p:cNvPr id="2" name="Group 97"/>
          <p:cNvGrpSpPr/>
          <p:nvPr/>
        </p:nvGrpSpPr>
        <p:grpSpPr bwMode="auto">
          <a:xfrm>
            <a:off x="776536" y="3120861"/>
            <a:ext cx="419041" cy="380231"/>
            <a:chOff x="2016" y="2053"/>
            <a:chExt cx="306" cy="226"/>
          </a:xfrm>
        </p:grpSpPr>
        <p:sp>
          <p:nvSpPr>
            <p:cNvPr id="286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00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01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97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8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9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90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1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2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3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4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5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6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44" name="직선 연결선 143"/>
          <p:cNvCxnSpPr>
            <a:cxnSpLocks noChangeShapeType="1"/>
          </p:cNvCxnSpPr>
          <p:nvPr/>
        </p:nvCxnSpPr>
        <p:spPr bwMode="auto">
          <a:xfrm>
            <a:off x="992527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TextBox 42"/>
          <p:cNvSpPr txBox="1">
            <a:spLocks noChangeArrowheads="1"/>
          </p:cNvSpPr>
          <p:nvPr/>
        </p:nvSpPr>
        <p:spPr bwMode="auto">
          <a:xfrm>
            <a:off x="1279595" y="3532946"/>
            <a:ext cx="5528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MCS</a:t>
            </a:r>
          </a:p>
        </p:txBody>
      </p:sp>
      <p:grpSp>
        <p:nvGrpSpPr>
          <p:cNvPr id="6" name="Group 97"/>
          <p:cNvGrpSpPr/>
          <p:nvPr/>
        </p:nvGrpSpPr>
        <p:grpSpPr bwMode="auto">
          <a:xfrm>
            <a:off x="1328431" y="3120861"/>
            <a:ext cx="419041" cy="380231"/>
            <a:chOff x="2016" y="2053"/>
            <a:chExt cx="306" cy="226"/>
          </a:xfrm>
        </p:grpSpPr>
        <p:sp>
          <p:nvSpPr>
            <p:cNvPr id="270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7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84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5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81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2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3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9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74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5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6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7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8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9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0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47" name="직선 연결선 146"/>
          <p:cNvCxnSpPr>
            <a:cxnSpLocks noChangeShapeType="1"/>
          </p:cNvCxnSpPr>
          <p:nvPr/>
        </p:nvCxnSpPr>
        <p:spPr bwMode="auto">
          <a:xfrm>
            <a:off x="1544422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TextBox 42"/>
          <p:cNvSpPr txBox="1">
            <a:spLocks noChangeArrowheads="1"/>
          </p:cNvSpPr>
          <p:nvPr/>
        </p:nvSpPr>
        <p:spPr bwMode="auto">
          <a:xfrm>
            <a:off x="1855426" y="3532946"/>
            <a:ext cx="48111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TC</a:t>
            </a:r>
          </a:p>
        </p:txBody>
      </p:sp>
      <p:grpSp>
        <p:nvGrpSpPr>
          <p:cNvPr id="10" name="Group 97"/>
          <p:cNvGrpSpPr/>
          <p:nvPr/>
        </p:nvGrpSpPr>
        <p:grpSpPr bwMode="auto">
          <a:xfrm>
            <a:off x="1894530" y="3120861"/>
            <a:ext cx="419041" cy="380231"/>
            <a:chOff x="2016" y="2053"/>
            <a:chExt cx="306" cy="226"/>
          </a:xfrm>
        </p:grpSpPr>
        <p:sp>
          <p:nvSpPr>
            <p:cNvPr id="254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1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68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9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65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6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7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58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9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0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1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2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3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4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50" name="직선 연결선 149"/>
          <p:cNvCxnSpPr>
            <a:cxnSpLocks noChangeShapeType="1"/>
          </p:cNvCxnSpPr>
          <p:nvPr/>
        </p:nvCxnSpPr>
        <p:spPr bwMode="auto">
          <a:xfrm>
            <a:off x="2110521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1" name="Picture 121" descr="Database_Green_1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0" y="3011758"/>
            <a:ext cx="249394" cy="32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2" descr="computer, desktop computer, linu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1764" y="2672696"/>
            <a:ext cx="683324" cy="683327"/>
          </a:xfrm>
          <a:prstGeom prst="rect">
            <a:avLst/>
          </a:prstGeom>
          <a:noFill/>
        </p:spPr>
      </p:pic>
      <p:cxnSp>
        <p:nvCxnSpPr>
          <p:cNvPr id="153" name="꺾인 연결선 152"/>
          <p:cNvCxnSpPr>
            <a:stCxn id="152" idx="1"/>
            <a:endCxn id="151" idx="3"/>
          </p:cNvCxnSpPr>
          <p:nvPr/>
        </p:nvCxnSpPr>
        <p:spPr>
          <a:xfrm rot="10800000" flipV="1">
            <a:off x="4901284" y="3014359"/>
            <a:ext cx="160480" cy="160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42"/>
          <p:cNvSpPr txBox="1">
            <a:spLocks noChangeArrowheads="1"/>
          </p:cNvSpPr>
          <p:nvPr/>
        </p:nvSpPr>
        <p:spPr bwMode="auto">
          <a:xfrm>
            <a:off x="8776844" y="2447310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운영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14" name="Group 97"/>
          <p:cNvGrpSpPr/>
          <p:nvPr/>
        </p:nvGrpSpPr>
        <p:grpSpPr bwMode="auto">
          <a:xfrm>
            <a:off x="8681897" y="2780928"/>
            <a:ext cx="419041" cy="380231"/>
            <a:chOff x="2016" y="2053"/>
            <a:chExt cx="306" cy="226"/>
          </a:xfrm>
        </p:grpSpPr>
        <p:sp>
          <p:nvSpPr>
            <p:cNvPr id="23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5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5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6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4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7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4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57" name="TextBox 262"/>
          <p:cNvSpPr txBox="1"/>
          <p:nvPr/>
        </p:nvSpPr>
        <p:spPr bwMode="auto">
          <a:xfrm>
            <a:off x="656656" y="3933056"/>
            <a:ext cx="228012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latin typeface="+mn-ea"/>
                <a:ea typeface="+mn-ea"/>
              </a:rPr>
              <a:t>상위 </a:t>
            </a:r>
            <a:r>
              <a:rPr lang="en-US" altLang="ko-KR" sz="1200" dirty="0">
                <a:latin typeface="+mn-ea"/>
                <a:ea typeface="+mn-ea"/>
              </a:rPr>
              <a:t>System (TDS)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56656" y="2996952"/>
            <a:ext cx="2280120" cy="12241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159" name="TextBox 42"/>
          <p:cNvSpPr txBox="1">
            <a:spLocks noChangeArrowheads="1"/>
          </p:cNvSpPr>
          <p:nvPr/>
        </p:nvSpPr>
        <p:spPr bwMode="auto">
          <a:xfrm>
            <a:off x="2382687" y="3532946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18" name="Group 97"/>
          <p:cNvGrpSpPr/>
          <p:nvPr/>
        </p:nvGrpSpPr>
        <p:grpSpPr bwMode="auto">
          <a:xfrm>
            <a:off x="2421558" y="3120861"/>
            <a:ext cx="419041" cy="380231"/>
            <a:chOff x="2016" y="2053"/>
            <a:chExt cx="306" cy="226"/>
          </a:xfrm>
        </p:grpSpPr>
        <p:sp>
          <p:nvSpPr>
            <p:cNvPr id="222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9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36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7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0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33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4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5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26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7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8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9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0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1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2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61" name="직선 연결선 160"/>
          <p:cNvCxnSpPr>
            <a:cxnSpLocks noChangeShapeType="1"/>
          </p:cNvCxnSpPr>
          <p:nvPr/>
        </p:nvCxnSpPr>
        <p:spPr bwMode="auto">
          <a:xfrm>
            <a:off x="2637549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TextBox 262"/>
          <p:cNvSpPr txBox="1"/>
          <p:nvPr/>
        </p:nvSpPr>
        <p:spPr bwMode="auto">
          <a:xfrm>
            <a:off x="488504" y="1665024"/>
            <a:ext cx="2664296" cy="28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AS-IS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4" name="TextBox 262"/>
          <p:cNvSpPr txBox="1"/>
          <p:nvPr/>
        </p:nvSpPr>
        <p:spPr bwMode="auto">
          <a:xfrm>
            <a:off x="3612620" y="1665024"/>
            <a:ext cx="5832648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TO-BE : LIMS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3" name="직사각형 302"/>
          <p:cNvSpPr>
            <a:spLocks noChangeArrowheads="1"/>
          </p:cNvSpPr>
          <p:nvPr/>
        </p:nvSpPr>
        <p:spPr bwMode="auto">
          <a:xfrm>
            <a:off x="3612620" y="1668999"/>
            <a:ext cx="5832000" cy="26961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305" name="TextBox 42"/>
          <p:cNvSpPr txBox="1">
            <a:spLocks noChangeArrowheads="1"/>
          </p:cNvSpPr>
          <p:nvPr/>
        </p:nvSpPr>
        <p:spPr bwMode="auto">
          <a:xfrm>
            <a:off x="4776587" y="2564904"/>
            <a:ext cx="8815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900" dirty="0" smtClean="0">
                <a:latin typeface="+mn-ea"/>
              </a:rPr>
              <a:t>DB/</a:t>
            </a:r>
            <a:r>
              <a:rPr lang="en-US" altLang="ko-KR" sz="900" dirty="0" smtClean="0">
                <a:latin typeface="+mn-ea"/>
              </a:rPr>
              <a:t>Web</a:t>
            </a:r>
            <a:r>
              <a:rPr lang="ko-KR" altLang="en-US" sz="900" dirty="0" smtClean="0">
                <a:latin typeface="+mn-ea"/>
              </a:rPr>
              <a:t>서버</a:t>
            </a:r>
            <a:endParaRPr lang="en-US" altLang="ko-KR" sz="900" dirty="0">
              <a:latin typeface="+mn-ea"/>
            </a:endParaRPr>
          </a:p>
        </p:txBody>
      </p:sp>
      <p:sp>
        <p:nvSpPr>
          <p:cNvPr id="307" name="TextBox 42"/>
          <p:cNvSpPr txBox="1">
            <a:spLocks noChangeArrowheads="1"/>
          </p:cNvSpPr>
          <p:nvPr/>
        </p:nvSpPr>
        <p:spPr bwMode="auto">
          <a:xfrm>
            <a:off x="6249144" y="2420888"/>
            <a:ext cx="1800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  <a:ea typeface="+mn-ea"/>
              </a:rPr>
              <a:t>Controller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제어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PC)</a:t>
            </a:r>
            <a:endParaRPr lang="en-US" altLang="ko-KR" sz="11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22" name="Group 97"/>
          <p:cNvGrpSpPr/>
          <p:nvPr/>
        </p:nvGrpSpPr>
        <p:grpSpPr bwMode="auto">
          <a:xfrm>
            <a:off x="6982231" y="2708920"/>
            <a:ext cx="419041" cy="380231"/>
            <a:chOff x="2016" y="2053"/>
            <a:chExt cx="306" cy="226"/>
          </a:xfrm>
        </p:grpSpPr>
        <p:sp>
          <p:nvSpPr>
            <p:cNvPr id="309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3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23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4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4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320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1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2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5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13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4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5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6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7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8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9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325" name="직선 연결선 324"/>
          <p:cNvCxnSpPr>
            <a:cxnSpLocks noChangeShapeType="1"/>
          </p:cNvCxnSpPr>
          <p:nvPr/>
        </p:nvCxnSpPr>
        <p:spPr bwMode="auto">
          <a:xfrm rot="5400000">
            <a:off x="7594794" y="2642154"/>
            <a:ext cx="720000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" name="TextBox 42"/>
          <p:cNvSpPr txBox="1">
            <a:spLocks noChangeArrowheads="1"/>
          </p:cNvSpPr>
          <p:nvPr/>
        </p:nvSpPr>
        <p:spPr bwMode="auto">
          <a:xfrm>
            <a:off x="7905328" y="2420888"/>
            <a:ext cx="7920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모니터링</a:t>
            </a:r>
            <a:endParaRPr lang="en-US" altLang="ko-KR" sz="1100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26" name="Group 97"/>
          <p:cNvGrpSpPr/>
          <p:nvPr/>
        </p:nvGrpSpPr>
        <p:grpSpPr bwMode="auto">
          <a:xfrm>
            <a:off x="7810381" y="2780928"/>
            <a:ext cx="419041" cy="380231"/>
            <a:chOff x="2016" y="2053"/>
            <a:chExt cx="306" cy="226"/>
          </a:xfrm>
        </p:grpSpPr>
        <p:sp>
          <p:nvSpPr>
            <p:cNvPr id="32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7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4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33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9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3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58" name="TextBox 262"/>
          <p:cNvSpPr txBox="1"/>
          <p:nvPr/>
        </p:nvSpPr>
        <p:spPr bwMode="auto">
          <a:xfrm>
            <a:off x="3684628" y="3429001"/>
            <a:ext cx="56886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latin typeface="+mn-ea"/>
                <a:ea typeface="+mn-ea"/>
              </a:rPr>
              <a:t>Controller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3684629" y="3429000"/>
            <a:ext cx="5688632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59" name="그림 358"/>
          <p:cNvPicPr>
            <a:picLocks noChangeAspect="1"/>
          </p:cNvPicPr>
          <p:nvPr/>
        </p:nvPicPr>
        <p:blipFill rotWithShape="1">
          <a:blip r:embed="rId5" cstate="print"/>
          <a:srcRect l="4858" t="1314"/>
          <a:stretch/>
        </p:blipFill>
        <p:spPr>
          <a:xfrm>
            <a:off x="1712640" y="4869160"/>
            <a:ext cx="591109" cy="747215"/>
          </a:xfrm>
          <a:prstGeom prst="rect">
            <a:avLst/>
          </a:prstGeom>
        </p:spPr>
      </p:pic>
      <p:pic>
        <p:nvPicPr>
          <p:cNvPr id="360" name="그림 35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3368824" y="4869160"/>
            <a:ext cx="522732" cy="705787"/>
          </a:xfrm>
          <a:prstGeom prst="rect">
            <a:avLst/>
          </a:prstGeom>
        </p:spPr>
      </p:pic>
      <p:pic>
        <p:nvPicPr>
          <p:cNvPr id="361" name="그림 36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4736976" y="4941168"/>
            <a:ext cx="750785" cy="775305"/>
          </a:xfrm>
          <a:prstGeom prst="rect">
            <a:avLst/>
          </a:prstGeom>
        </p:spPr>
      </p:pic>
      <p:sp>
        <p:nvSpPr>
          <p:cNvPr id="363" name="왼쪽/오른쪽 화살표 362"/>
          <p:cNvSpPr/>
          <p:nvPr/>
        </p:nvSpPr>
        <p:spPr bwMode="auto">
          <a:xfrm rot="5400000">
            <a:off x="7049002" y="3123439"/>
            <a:ext cx="288031" cy="255913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364" name="그림 36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81192" y="4869160"/>
            <a:ext cx="475775" cy="863650"/>
          </a:xfrm>
          <a:prstGeom prst="rect">
            <a:avLst/>
          </a:prstGeom>
        </p:spPr>
      </p:pic>
      <p:sp>
        <p:nvSpPr>
          <p:cNvPr id="365" name="TextBox 16"/>
          <p:cNvSpPr txBox="1"/>
          <p:nvPr/>
        </p:nvSpPr>
        <p:spPr>
          <a:xfrm>
            <a:off x="1568624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반출입기</a:t>
            </a:r>
          </a:p>
        </p:txBody>
      </p:sp>
      <p:sp>
        <p:nvSpPr>
          <p:cNvPr id="366" name="TextBox 16"/>
          <p:cNvSpPr txBox="1"/>
          <p:nvPr/>
        </p:nvSpPr>
        <p:spPr>
          <a:xfrm>
            <a:off x="3224808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분석기</a:t>
            </a:r>
          </a:p>
        </p:txBody>
      </p:sp>
      <p:sp>
        <p:nvSpPr>
          <p:cNvPr id="367" name="TextBox 16"/>
          <p:cNvSpPr txBox="1"/>
          <p:nvPr/>
        </p:nvSpPr>
        <p:spPr>
          <a:xfrm>
            <a:off x="4808984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/>
              <a:t>Stocker</a:t>
            </a:r>
            <a:endParaRPr lang="ko-KR" altLang="en-US" sz="1000" b="1" dirty="0"/>
          </a:p>
        </p:txBody>
      </p:sp>
      <p:sp>
        <p:nvSpPr>
          <p:cNvPr id="368" name="TextBox 16"/>
          <p:cNvSpPr txBox="1"/>
          <p:nvPr/>
        </p:nvSpPr>
        <p:spPr>
          <a:xfrm>
            <a:off x="6537176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폐기설비</a:t>
            </a:r>
          </a:p>
        </p:txBody>
      </p:sp>
      <p:sp>
        <p:nvSpPr>
          <p:cNvPr id="369" name="TextBox 16"/>
          <p:cNvSpPr txBox="1"/>
          <p:nvPr/>
        </p:nvSpPr>
        <p:spPr>
          <a:xfrm>
            <a:off x="8121352" y="570305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/>
              <a:t>MOMA</a:t>
            </a:r>
            <a:endParaRPr lang="ko-KR" altLang="en-US" sz="1000" b="1" dirty="0"/>
          </a:p>
        </p:txBody>
      </p:sp>
      <p:grpSp>
        <p:nvGrpSpPr>
          <p:cNvPr id="30" name="그룹 379"/>
          <p:cNvGrpSpPr/>
          <p:nvPr/>
        </p:nvGrpSpPr>
        <p:grpSpPr>
          <a:xfrm>
            <a:off x="2000672" y="4797175"/>
            <a:ext cx="4968552" cy="216001"/>
            <a:chOff x="1856656" y="4725144"/>
            <a:chExt cx="4968552" cy="216001"/>
          </a:xfrm>
        </p:grpSpPr>
        <p:cxnSp>
          <p:nvCxnSpPr>
            <p:cNvPr id="373" name="직선 연결선 372"/>
            <p:cNvCxnSpPr/>
            <p:nvPr/>
          </p:nvCxnSpPr>
          <p:spPr>
            <a:xfrm>
              <a:off x="1856656" y="4725144"/>
              <a:ext cx="4968552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/>
            <p:nvPr/>
          </p:nvCxnSpPr>
          <p:spPr>
            <a:xfrm rot="16200000" flipH="1">
              <a:off x="1748657" y="4833143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 376"/>
            <p:cNvCxnSpPr/>
            <p:nvPr/>
          </p:nvCxnSpPr>
          <p:spPr>
            <a:xfrm rot="16200000" flipH="1">
              <a:off x="3404839" y="4833143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/>
            <p:cNvCxnSpPr/>
            <p:nvPr/>
          </p:nvCxnSpPr>
          <p:spPr>
            <a:xfrm rot="16200000" flipH="1">
              <a:off x="4772991" y="4833144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/>
            <p:cNvCxnSpPr/>
            <p:nvPr/>
          </p:nvCxnSpPr>
          <p:spPr>
            <a:xfrm rot="16200000" flipH="1">
              <a:off x="6717207" y="4833144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오른쪽 화살표 303"/>
          <p:cNvSpPr/>
          <p:nvPr/>
        </p:nvSpPr>
        <p:spPr>
          <a:xfrm>
            <a:off x="3296816" y="1844824"/>
            <a:ext cx="216024" cy="2376264"/>
          </a:xfrm>
          <a:prstGeom prst="rightArrow">
            <a:avLst>
              <a:gd name="adj1" fmla="val 74571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3" name="직선 화살표 연결선 382"/>
          <p:cNvCxnSpPr/>
          <p:nvPr/>
        </p:nvCxnSpPr>
        <p:spPr>
          <a:xfrm rot="5400000">
            <a:off x="7851280" y="4923208"/>
            <a:ext cx="0" cy="7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209"/>
          <p:cNvSpPr txBox="1"/>
          <p:nvPr/>
        </p:nvSpPr>
        <p:spPr>
          <a:xfrm>
            <a:off x="7571165" y="5085184"/>
            <a:ext cx="69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PIO </a:t>
            </a:r>
            <a:r>
              <a:rPr lang="ko-KR" altLang="en-US" sz="800" dirty="0"/>
              <a:t>통신</a:t>
            </a:r>
          </a:p>
        </p:txBody>
      </p:sp>
      <p:pic>
        <p:nvPicPr>
          <p:cNvPr id="385" name="그림 38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65368" y="4725144"/>
            <a:ext cx="576064" cy="986789"/>
          </a:xfrm>
          <a:prstGeom prst="rect">
            <a:avLst/>
          </a:prstGeom>
        </p:spPr>
      </p:pic>
      <p:sp>
        <p:nvSpPr>
          <p:cNvPr id="192" name="모서리가 둥근 직사각형 191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현재 개별로 구성되어 있는 상위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System(Dummy MES, MCS, TC)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과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MOMA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시스템을 </a:t>
            </a:r>
            <a:endParaRPr lang="en-US" altLang="ko-KR" sz="1400" b="1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ysClr val="windowText" lastClr="000000"/>
              </a:solidFill>
              <a:cs typeface="KoPubWorld돋움체 Bold" panose="00000800000000000000" pitchFamily="2" charset="-127"/>
            </a:endParaRPr>
          </a:p>
          <a:p>
            <a:pPr lvl="0" latinLnBrk="0">
              <a:buSzPct val="130000"/>
              <a:defRPr/>
            </a:pPr>
            <a:r>
              <a:rPr lang="ko-KR" altLang="en-US" sz="1400" b="1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분석실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무인화 시스템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(LIMS)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로 통합 구성하는 형태로 변경함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</a:p>
        </p:txBody>
      </p:sp>
      <p:sp>
        <p:nvSpPr>
          <p:cNvPr id="193" name="자유형 192"/>
          <p:cNvSpPr/>
          <p:nvPr/>
        </p:nvSpPr>
        <p:spPr>
          <a:xfrm>
            <a:off x="730043" y="2204864"/>
            <a:ext cx="2043953" cy="648000"/>
          </a:xfrm>
          <a:custGeom>
            <a:avLst/>
            <a:gdLst>
              <a:gd name="connsiteX0" fmla="*/ 0 w 2043953"/>
              <a:gd name="connsiteY0" fmla="*/ 0 h 430306"/>
              <a:gd name="connsiteX1" fmla="*/ 0 w 2043953"/>
              <a:gd name="connsiteY1" fmla="*/ 430306 h 430306"/>
              <a:gd name="connsiteX2" fmla="*/ 2043953 w 2043953"/>
              <a:gd name="connsiteY2" fmla="*/ 430306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53" h="430306">
                <a:moveTo>
                  <a:pt x="0" y="0"/>
                </a:moveTo>
                <a:lnTo>
                  <a:pt x="0" y="430306"/>
                </a:lnTo>
                <a:lnTo>
                  <a:pt x="2043953" y="43030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2204863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TextBox 271"/>
          <p:cNvSpPr txBox="1"/>
          <p:nvPr/>
        </p:nvSpPr>
        <p:spPr bwMode="auto">
          <a:xfrm>
            <a:off x="995734" y="1971058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96" name="직사각형 195"/>
          <p:cNvSpPr>
            <a:spLocks noChangeArrowheads="1"/>
          </p:cNvSpPr>
          <p:nvPr/>
        </p:nvSpPr>
        <p:spPr bwMode="auto">
          <a:xfrm>
            <a:off x="992560" y="1988840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197" name="직선 연결선 196"/>
          <p:cNvCxnSpPr>
            <a:cxnSpLocks noChangeShapeType="1"/>
          </p:cNvCxnSpPr>
          <p:nvPr/>
        </p:nvCxnSpPr>
        <p:spPr bwMode="auto">
          <a:xfrm rot="5400000">
            <a:off x="866560" y="236689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" name="자유형 197"/>
          <p:cNvSpPr/>
          <p:nvPr/>
        </p:nvSpPr>
        <p:spPr>
          <a:xfrm flipV="1">
            <a:off x="4665011" y="2276872"/>
            <a:ext cx="4348209" cy="648000"/>
          </a:xfrm>
          <a:custGeom>
            <a:avLst/>
            <a:gdLst>
              <a:gd name="connsiteX0" fmla="*/ 0 w 2043953"/>
              <a:gd name="connsiteY0" fmla="*/ 0 h 430306"/>
              <a:gd name="connsiteX1" fmla="*/ 0 w 2043953"/>
              <a:gd name="connsiteY1" fmla="*/ 430306 h 430306"/>
              <a:gd name="connsiteX2" fmla="*/ 2043953 w 2043953"/>
              <a:gd name="connsiteY2" fmla="*/ 430306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53" h="430306">
                <a:moveTo>
                  <a:pt x="0" y="0"/>
                </a:moveTo>
                <a:lnTo>
                  <a:pt x="0" y="430306"/>
                </a:lnTo>
                <a:lnTo>
                  <a:pt x="2043953" y="43030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42" y="2420887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271"/>
          <p:cNvSpPr txBox="1"/>
          <p:nvPr/>
        </p:nvSpPr>
        <p:spPr bwMode="auto">
          <a:xfrm>
            <a:off x="3742992" y="2187082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01" name="직사각형 200"/>
          <p:cNvSpPr>
            <a:spLocks noChangeArrowheads="1"/>
          </p:cNvSpPr>
          <p:nvPr/>
        </p:nvSpPr>
        <p:spPr bwMode="auto">
          <a:xfrm>
            <a:off x="3739818" y="2204864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202" name="직선 연결선 201"/>
          <p:cNvCxnSpPr>
            <a:cxnSpLocks noChangeShapeType="1"/>
          </p:cNvCxnSpPr>
          <p:nvPr/>
        </p:nvCxnSpPr>
        <p:spPr bwMode="auto">
          <a:xfrm rot="5400000">
            <a:off x="4566708" y="2618920"/>
            <a:ext cx="0" cy="180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" name="직사각형 202"/>
          <p:cNvSpPr>
            <a:spLocks noChangeArrowheads="1"/>
          </p:cNvSpPr>
          <p:nvPr/>
        </p:nvSpPr>
        <p:spPr bwMode="auto">
          <a:xfrm>
            <a:off x="488504" y="4365104"/>
            <a:ext cx="8964000" cy="1976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488504" y="4365104"/>
            <a:ext cx="288032" cy="198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분</a:t>
            </a:r>
            <a:endParaRPr lang="en-US" altLang="ko-KR" sz="1200" b="1" dirty="0"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석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실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xmlns="" id="{2AB8817E-1143-4BCD-8410-21DC258EDB63}"/>
              </a:ext>
            </a:extLst>
          </p:cNvPr>
          <p:cNvSpPr/>
          <p:nvPr/>
        </p:nvSpPr>
        <p:spPr>
          <a:xfrm>
            <a:off x="4880992" y="3789080"/>
            <a:ext cx="864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xmlns="" id="{D1A195DD-489C-4E4D-9B9F-0CB4835512E2}"/>
              </a:ext>
            </a:extLst>
          </p:cNvPr>
          <p:cNvSpPr/>
          <p:nvPr/>
        </p:nvSpPr>
        <p:spPr>
          <a:xfrm>
            <a:off x="6681192" y="3789080"/>
            <a:ext cx="828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Stocker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xmlns="" id="{9792AC03-19B7-4120-B19F-74B97C2F4B70}"/>
              </a:ext>
            </a:extLst>
          </p:cNvPr>
          <p:cNvSpPr/>
          <p:nvPr/>
        </p:nvSpPr>
        <p:spPr>
          <a:xfrm>
            <a:off x="7581392" y="3789080"/>
            <a:ext cx="90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폐기</a:t>
            </a:r>
            <a:r>
              <a:rPr lang="en-US" altLang="ko-KR" sz="800" b="1" dirty="0">
                <a:solidFill>
                  <a:schemeClr val="tx1"/>
                </a:solidFill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</a:rPr>
              <a:t>세정</a:t>
            </a: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xmlns="" id="{92CB1566-EE0C-473A-B304-5F064E76882F}"/>
              </a:ext>
            </a:extLst>
          </p:cNvPr>
          <p:cNvSpPr/>
          <p:nvPr/>
        </p:nvSpPr>
        <p:spPr>
          <a:xfrm>
            <a:off x="8553400" y="3762617"/>
            <a:ext cx="756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RCS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xmlns="" id="{41B1356B-CE25-4E96-8028-DAEDFB6B2D70}"/>
              </a:ext>
            </a:extLst>
          </p:cNvPr>
          <p:cNvSpPr/>
          <p:nvPr/>
        </p:nvSpPr>
        <p:spPr>
          <a:xfrm>
            <a:off x="3800872" y="3789080"/>
            <a:ext cx="1008000" cy="3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Dispatcher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xmlns="" id="{AF4C18E4-179E-40F2-A9AC-F7A9C4E1649C}"/>
              </a:ext>
            </a:extLst>
          </p:cNvPr>
          <p:cNvSpPr/>
          <p:nvPr/>
        </p:nvSpPr>
        <p:spPr>
          <a:xfrm>
            <a:off x="5817096" y="3789040"/>
            <a:ext cx="792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분석기</a:t>
            </a:r>
          </a:p>
        </p:txBody>
      </p:sp>
      <p:sp>
        <p:nvSpPr>
          <p:cNvPr id="206" name="TextBox 42"/>
          <p:cNvSpPr txBox="1">
            <a:spLocks noChangeArrowheads="1"/>
          </p:cNvSpPr>
          <p:nvPr/>
        </p:nvSpPr>
        <p:spPr bwMode="auto">
          <a:xfrm>
            <a:off x="5798228" y="2807352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</a:rPr>
              <a:t>NAS</a:t>
            </a:r>
            <a:endParaRPr lang="en-US" altLang="ko-KR" sz="1100" dirty="0">
              <a:latin typeface="+mn-ea"/>
              <a:ea typeface="+mn-ea"/>
            </a:endParaRPr>
          </a:p>
        </p:txBody>
      </p:sp>
      <p:cxnSp>
        <p:nvCxnSpPr>
          <p:cNvPr id="212" name="직선 연결선 211"/>
          <p:cNvCxnSpPr>
            <a:cxnSpLocks noChangeShapeType="1"/>
          </p:cNvCxnSpPr>
          <p:nvPr/>
        </p:nvCxnSpPr>
        <p:spPr bwMode="auto">
          <a:xfrm>
            <a:off x="6105128" y="2276872"/>
            <a:ext cx="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3" name="Picture 24" descr="database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95633" y="2460156"/>
            <a:ext cx="497527" cy="497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110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97"/>
          <p:cNvGrpSpPr/>
          <p:nvPr/>
        </p:nvGrpSpPr>
        <p:grpSpPr bwMode="auto">
          <a:xfrm>
            <a:off x="9214479" y="2276872"/>
            <a:ext cx="419041" cy="380231"/>
            <a:chOff x="2016" y="2053"/>
            <a:chExt cx="306" cy="226"/>
          </a:xfrm>
        </p:grpSpPr>
        <p:sp>
          <p:nvSpPr>
            <p:cNvPr id="161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62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196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7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6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191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2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5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74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176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77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78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79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1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3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4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72" name="직선 연결선 171"/>
          <p:cNvCxnSpPr/>
          <p:nvPr/>
        </p:nvCxnSpPr>
        <p:spPr>
          <a:xfrm rot="5400000" flipH="1" flipV="1">
            <a:off x="885354" y="1663998"/>
            <a:ext cx="21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.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LIMS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구성도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1-2.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S/W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시스템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구성도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cxnSp>
        <p:nvCxnSpPr>
          <p:cNvPr id="10" name="직선 연결선 9"/>
          <p:cNvCxnSpPr>
            <a:cxnSpLocks noChangeShapeType="1"/>
          </p:cNvCxnSpPr>
          <p:nvPr/>
        </p:nvCxnSpPr>
        <p:spPr bwMode="auto">
          <a:xfrm>
            <a:off x="4061132" y="1556790"/>
            <a:ext cx="0" cy="6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연결선 10"/>
          <p:cNvCxnSpPr>
            <a:cxnSpLocks noChangeShapeType="1"/>
          </p:cNvCxnSpPr>
          <p:nvPr/>
        </p:nvCxnSpPr>
        <p:spPr bwMode="auto">
          <a:xfrm>
            <a:off x="5234206" y="1556790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연결선 11"/>
          <p:cNvCxnSpPr>
            <a:cxnSpLocks noChangeShapeType="1"/>
          </p:cNvCxnSpPr>
          <p:nvPr/>
        </p:nvCxnSpPr>
        <p:spPr bwMode="auto">
          <a:xfrm>
            <a:off x="8769424" y="1556792"/>
            <a:ext cx="0" cy="75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1" descr="Database_Green_1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98" y="2061816"/>
            <a:ext cx="315804" cy="41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omputer, desktop computer, linu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8182" y="1809568"/>
            <a:ext cx="683324" cy="683327"/>
          </a:xfrm>
          <a:prstGeom prst="rect">
            <a:avLst/>
          </a:prstGeom>
          <a:noFill/>
        </p:spPr>
      </p:pic>
      <p:cxnSp>
        <p:nvCxnSpPr>
          <p:cNvPr id="15" name="꺾인 연결선 14"/>
          <p:cNvCxnSpPr>
            <a:stCxn id="14" idx="1"/>
            <a:endCxn id="13" idx="3"/>
          </p:cNvCxnSpPr>
          <p:nvPr/>
        </p:nvCxnSpPr>
        <p:spPr>
          <a:xfrm rot="10800000" flipV="1">
            <a:off x="4857702" y="2151232"/>
            <a:ext cx="160480" cy="1170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2"/>
          <p:cNvSpPr txBox="1">
            <a:spLocks noChangeArrowheads="1"/>
          </p:cNvSpPr>
          <p:nvPr/>
        </p:nvSpPr>
        <p:spPr bwMode="auto">
          <a:xfrm>
            <a:off x="9086612" y="2708920"/>
            <a:ext cx="7891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운영 </a:t>
            </a:r>
            <a:r>
              <a:rPr lang="en-US" altLang="ko-KR" sz="1100" dirty="0">
                <a:latin typeface="+mn-ea"/>
                <a:ea typeface="+mn-ea"/>
              </a:rPr>
              <a:t>PC2</a:t>
            </a:r>
          </a:p>
          <a:p>
            <a:pPr algn="ctr" eaLnBrk="1" hangingPunct="1"/>
            <a:r>
              <a:rPr lang="en-US" altLang="ko-KR" sz="1100" dirty="0">
                <a:latin typeface="+mn-ea"/>
                <a:ea typeface="+mn-ea"/>
              </a:rPr>
              <a:t>/ </a:t>
            </a:r>
            <a:r>
              <a:rPr lang="ko-KR" altLang="en-US" sz="1100" dirty="0">
                <a:latin typeface="+mn-ea"/>
                <a:ea typeface="+mn-ea"/>
              </a:rPr>
              <a:t>예비 제어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17" name="Group 97"/>
          <p:cNvGrpSpPr/>
          <p:nvPr/>
        </p:nvGrpSpPr>
        <p:grpSpPr bwMode="auto">
          <a:xfrm>
            <a:off x="8553400" y="2313626"/>
            <a:ext cx="419041" cy="380231"/>
            <a:chOff x="2016" y="2053"/>
            <a:chExt cx="306" cy="226"/>
          </a:xfrm>
        </p:grpSpPr>
        <p:sp>
          <p:nvSpPr>
            <p:cNvPr id="1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9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0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6" name="TextBox 42"/>
          <p:cNvSpPr txBox="1">
            <a:spLocks noChangeArrowheads="1"/>
          </p:cNvSpPr>
          <p:nvPr/>
        </p:nvSpPr>
        <p:spPr bwMode="auto">
          <a:xfrm>
            <a:off x="5209364" y="1528839"/>
            <a:ext cx="7126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  <a:ea typeface="+mn-ea"/>
              </a:rPr>
              <a:t>DB/Web</a:t>
            </a:r>
            <a:r>
              <a:rPr lang="ko-KR" altLang="en-US" sz="1100" dirty="0">
                <a:latin typeface="+mn-ea"/>
                <a:ea typeface="+mn-ea"/>
              </a:rPr>
              <a:t>서버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37" name="TextBox 42"/>
          <p:cNvSpPr txBox="1">
            <a:spLocks noChangeArrowheads="1"/>
          </p:cNvSpPr>
          <p:nvPr/>
        </p:nvSpPr>
        <p:spPr bwMode="auto">
          <a:xfrm>
            <a:off x="3080792" y="1542574"/>
            <a:ext cx="12241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  <a:ea typeface="+mn-ea"/>
              </a:rPr>
              <a:t>Controller </a:t>
            </a:r>
          </a:p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제어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PC)</a:t>
            </a:r>
          </a:p>
        </p:txBody>
      </p:sp>
      <p:grpSp>
        <p:nvGrpSpPr>
          <p:cNvPr id="38" name="Group 97"/>
          <p:cNvGrpSpPr/>
          <p:nvPr/>
        </p:nvGrpSpPr>
        <p:grpSpPr bwMode="auto">
          <a:xfrm>
            <a:off x="3073278" y="1949609"/>
            <a:ext cx="419041" cy="380231"/>
            <a:chOff x="2016" y="2053"/>
            <a:chExt cx="306" cy="226"/>
          </a:xfrm>
        </p:grpSpPr>
        <p:sp>
          <p:nvSpPr>
            <p:cNvPr id="39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40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1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50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1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2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2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43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4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5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6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7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8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9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55" name="직선 연결선 54"/>
          <p:cNvCxnSpPr>
            <a:cxnSpLocks noChangeShapeType="1"/>
          </p:cNvCxnSpPr>
          <p:nvPr/>
        </p:nvCxnSpPr>
        <p:spPr bwMode="auto">
          <a:xfrm rot="5400000">
            <a:off x="7742955" y="1934395"/>
            <a:ext cx="756000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42"/>
          <p:cNvSpPr txBox="1">
            <a:spLocks noChangeArrowheads="1"/>
          </p:cNvSpPr>
          <p:nvPr/>
        </p:nvSpPr>
        <p:spPr bwMode="auto">
          <a:xfrm>
            <a:off x="7724736" y="2714089"/>
            <a:ext cx="7920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모니터링</a:t>
            </a:r>
            <a:endParaRPr lang="en-US" altLang="ko-KR" sz="1100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    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0E90BCED-B27F-4703-AB71-FA318AC391AA}"/>
              </a:ext>
            </a:extLst>
          </p:cNvPr>
          <p:cNvGrpSpPr/>
          <p:nvPr/>
        </p:nvGrpSpPr>
        <p:grpSpPr>
          <a:xfrm>
            <a:off x="7905328" y="2313626"/>
            <a:ext cx="419041" cy="380231"/>
            <a:chOff x="7905328" y="2025592"/>
            <a:chExt cx="419041" cy="380231"/>
          </a:xfrm>
        </p:grpSpPr>
        <p:sp>
          <p:nvSpPr>
            <p:cNvPr id="58" name="Rectangle 98"/>
            <p:cNvSpPr>
              <a:spLocks noChangeArrowheads="1"/>
            </p:cNvSpPr>
            <p:nvPr/>
          </p:nvSpPr>
          <p:spPr bwMode="auto">
            <a:xfrm>
              <a:off x="8265484" y="2198883"/>
              <a:ext cx="54777" cy="18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59" name="Group 99"/>
            <p:cNvGrpSpPr/>
            <p:nvPr/>
          </p:nvGrpSpPr>
          <p:grpSpPr bwMode="auto">
            <a:xfrm>
              <a:off x="7920392" y="2262816"/>
              <a:ext cx="386175" cy="122818"/>
              <a:chOff x="2921" y="2654"/>
              <a:chExt cx="244" cy="85"/>
            </a:xfrm>
          </p:grpSpPr>
          <p:sp>
            <p:nvSpPr>
              <p:cNvPr id="7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60" name="Group 102"/>
            <p:cNvGrpSpPr/>
            <p:nvPr/>
          </p:nvGrpSpPr>
          <p:grpSpPr bwMode="auto">
            <a:xfrm>
              <a:off x="7905328" y="2328431"/>
              <a:ext cx="419041" cy="77392"/>
              <a:chOff x="2911" y="2700"/>
              <a:chExt cx="265" cy="53"/>
            </a:xfrm>
          </p:grpSpPr>
          <p:sp>
            <p:nvSpPr>
              <p:cNvPr id="6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61" name="Group 106"/>
            <p:cNvGrpSpPr/>
            <p:nvPr/>
          </p:nvGrpSpPr>
          <p:grpSpPr bwMode="auto">
            <a:xfrm>
              <a:off x="7972429" y="2025592"/>
              <a:ext cx="282099" cy="235541"/>
              <a:chOff x="2954" y="2489"/>
              <a:chExt cx="178" cy="164"/>
            </a:xfrm>
          </p:grpSpPr>
          <p:sp>
            <p:nvSpPr>
              <p:cNvPr id="6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82" name="직사각형 81"/>
          <p:cNvSpPr/>
          <p:nvPr/>
        </p:nvSpPr>
        <p:spPr>
          <a:xfrm>
            <a:off x="560513" y="2791961"/>
            <a:ext cx="7253089" cy="21492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왼쪽/오른쪽 화살표 82"/>
          <p:cNvSpPr/>
          <p:nvPr/>
        </p:nvSpPr>
        <p:spPr bwMode="auto">
          <a:xfrm rot="5400000">
            <a:off x="3030404" y="2431430"/>
            <a:ext cx="443082" cy="255913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5" cstate="print"/>
          <a:srcRect l="4858" t="1314"/>
          <a:stretch/>
        </p:blipFill>
        <p:spPr>
          <a:xfrm>
            <a:off x="2036776" y="5490097"/>
            <a:ext cx="591109" cy="74721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3206132" y="5517232"/>
            <a:ext cx="522732" cy="70578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4238319" y="5517232"/>
            <a:ext cx="750785" cy="775305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93449" y="5517678"/>
            <a:ext cx="475775" cy="791642"/>
          </a:xfrm>
          <a:prstGeom prst="rect">
            <a:avLst/>
          </a:prstGeom>
        </p:spPr>
      </p:pic>
      <p:cxnSp>
        <p:nvCxnSpPr>
          <p:cNvPr id="100" name="직선 화살표 연결선 99"/>
          <p:cNvCxnSpPr/>
          <p:nvPr/>
        </p:nvCxnSpPr>
        <p:spPr>
          <a:xfrm rot="10800000">
            <a:off x="6321153" y="5661248"/>
            <a:ext cx="288032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그림 10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89304" y="5445224"/>
            <a:ext cx="576064" cy="842773"/>
          </a:xfrm>
          <a:prstGeom prst="rect">
            <a:avLst/>
          </a:prstGeom>
        </p:spPr>
      </p:pic>
      <p:sp>
        <p:nvSpPr>
          <p:cNvPr id="103" name="타원 102"/>
          <p:cNvSpPr/>
          <p:nvPr/>
        </p:nvSpPr>
        <p:spPr>
          <a:xfrm>
            <a:off x="4788327" y="3284984"/>
            <a:ext cx="1043412" cy="324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Dispatcher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2147481" y="3288957"/>
            <a:ext cx="1043412" cy="3600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AIMS SECS/GEM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4" name="꺾인 연결선 106"/>
          <p:cNvCxnSpPr>
            <a:cxnSpLocks/>
            <a:stCxn id="105" idx="0"/>
            <a:endCxn id="14" idx="3"/>
          </p:cNvCxnSpPr>
          <p:nvPr/>
        </p:nvCxnSpPr>
        <p:spPr>
          <a:xfrm rot="5400000" flipH="1" flipV="1">
            <a:off x="4276157" y="1864971"/>
            <a:ext cx="1139088" cy="1711610"/>
          </a:xfrm>
          <a:prstGeom prst="bentConnector4">
            <a:avLst>
              <a:gd name="adj1" fmla="val 15202"/>
              <a:gd name="adj2" fmla="val 113356"/>
            </a:avLst>
          </a:prstGeom>
          <a:ln w="952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1892760" y="5229200"/>
            <a:ext cx="900000" cy="1080120"/>
            <a:chOff x="2144688" y="4869160"/>
            <a:chExt cx="900000" cy="1080120"/>
          </a:xfrm>
        </p:grpSpPr>
        <p:sp>
          <p:nvSpPr>
            <p:cNvPr id="137" name="직사각형 136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044888" y="5229200"/>
            <a:ext cx="900000" cy="1080120"/>
            <a:chOff x="2144688" y="4869160"/>
            <a:chExt cx="900000" cy="1080120"/>
          </a:xfrm>
        </p:grpSpPr>
        <p:sp>
          <p:nvSpPr>
            <p:cNvPr id="141" name="직사각형 140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197016" y="5229200"/>
            <a:ext cx="900000" cy="1080120"/>
            <a:chOff x="2144688" y="4869160"/>
            <a:chExt cx="900000" cy="1080120"/>
          </a:xfrm>
        </p:grpSpPr>
        <p:sp>
          <p:nvSpPr>
            <p:cNvPr id="144" name="직사각형 143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5377425" y="5229200"/>
            <a:ext cx="900000" cy="1080120"/>
            <a:chOff x="2144688" y="4869160"/>
            <a:chExt cx="900000" cy="1080120"/>
          </a:xfrm>
        </p:grpSpPr>
        <p:sp>
          <p:nvSpPr>
            <p:cNvPr id="148" name="직사각형 147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645288" y="5229200"/>
            <a:ext cx="900000" cy="1080120"/>
            <a:chOff x="2144688" y="4869160"/>
            <a:chExt cx="900000" cy="1080120"/>
          </a:xfrm>
        </p:grpSpPr>
        <p:sp>
          <p:nvSpPr>
            <p:cNvPr id="151" name="직사각형 150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PLC/MW(PC)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155" name="직선 연결선 154"/>
          <p:cNvCxnSpPr/>
          <p:nvPr/>
        </p:nvCxnSpPr>
        <p:spPr>
          <a:xfrm>
            <a:off x="272480" y="1556790"/>
            <a:ext cx="943304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rot="5400000" flipH="1" flipV="1">
            <a:off x="2143918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rot="5400000" flipH="1" flipV="1">
            <a:off x="3296046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rot="5400000" flipH="1" flipV="1">
            <a:off x="4448174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 rot="5400000" flipH="1" flipV="1">
            <a:off x="5564398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916856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TextBox 271"/>
          <p:cNvSpPr txBox="1"/>
          <p:nvPr/>
        </p:nvSpPr>
        <p:spPr bwMode="auto">
          <a:xfrm>
            <a:off x="635694" y="1683051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71" name="직사각형 170"/>
          <p:cNvSpPr>
            <a:spLocks noChangeArrowheads="1"/>
          </p:cNvSpPr>
          <p:nvPr/>
        </p:nvSpPr>
        <p:spPr bwMode="auto">
          <a:xfrm>
            <a:off x="632520" y="1700833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173" name="꺾인 연결선 106"/>
          <p:cNvCxnSpPr>
            <a:cxnSpLocks/>
            <a:stCxn id="104" idx="0"/>
          </p:cNvCxnSpPr>
          <p:nvPr/>
        </p:nvCxnSpPr>
        <p:spPr>
          <a:xfrm rot="16200000" flipV="1">
            <a:off x="1321031" y="1940801"/>
            <a:ext cx="796037" cy="1900276"/>
          </a:xfrm>
          <a:prstGeom prst="bentConnector3">
            <a:avLst>
              <a:gd name="adj1" fmla="val 50000"/>
            </a:avLst>
          </a:prstGeom>
          <a:ln w="952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Process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간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Event driven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방식에 따른 실시간성 지원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, DDS Message bus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를 이용한 </a:t>
            </a:r>
            <a:r>
              <a:rPr lang="ko-KR" altLang="en-US" sz="1400" b="1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확장성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지원하는 구조설계 적용하여 </a:t>
            </a:r>
            <a:r>
              <a:rPr lang="ko-KR" altLang="en-US" sz="1400" b="1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분석실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무인화 시스템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(LIMS)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를 구현함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cs typeface="KoPubWorld돋움체 Bold" panose="00000800000000000000" pitchFamily="2" charset="-127"/>
              </a:rPr>
              <a:t>(Open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cs typeface="KoPubWorld돋움체 Bold" panose="00000800000000000000" pitchFamily="2" charset="-127"/>
              </a:rPr>
              <a:t>DDS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cs typeface="KoPubWorld돋움체 Bold" panose="00000800000000000000" pitchFamily="2" charset="-127"/>
              </a:rPr>
              <a:t>에서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cs typeface="KoPubWorld돋움체 Bold" panose="00000800000000000000" pitchFamily="2" charset="-127"/>
              </a:rPr>
              <a:t>ROS2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cs typeface="KoPubWorld돋움체 Bold" panose="00000800000000000000" pitchFamily="2" charset="-127"/>
              </a:rPr>
              <a:t>에서 제공하는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cs typeface="KoPubWorld돋움체 Bold" panose="00000800000000000000" pitchFamily="2" charset="-127"/>
              </a:rPr>
              <a:t>DDS 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cs typeface="KoPubWorld돋움체 Bold" panose="00000800000000000000" pitchFamily="2" charset="-127"/>
              </a:rPr>
              <a:t>사용 예정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cs typeface="KoPubWorld돋움체 Bold" panose="00000800000000000000" pitchFamily="2" charset="-127"/>
              </a:rPr>
              <a:t>)</a:t>
            </a:r>
            <a:endParaRPr lang="en-US" altLang="ko-KR" sz="1400" b="1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0000"/>
              </a:solidFill>
              <a:cs typeface="KoPubWorld돋움체 Bold" panose="00000800000000000000" pitchFamily="2" charset="-127"/>
            </a:endParaRPr>
          </a:p>
        </p:txBody>
      </p:sp>
      <p:sp>
        <p:nvSpPr>
          <p:cNvPr id="124" name="TextBox 16"/>
          <p:cNvSpPr txBox="1"/>
          <p:nvPr/>
        </p:nvSpPr>
        <p:spPr>
          <a:xfrm>
            <a:off x="1964768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125" name="TextBox 16"/>
          <p:cNvSpPr txBox="1"/>
          <p:nvPr/>
        </p:nvSpPr>
        <p:spPr>
          <a:xfrm>
            <a:off x="3080792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분석기</a:t>
            </a:r>
          </a:p>
        </p:txBody>
      </p:sp>
      <p:sp>
        <p:nvSpPr>
          <p:cNvPr id="127" name="TextBox 16"/>
          <p:cNvSpPr txBox="1"/>
          <p:nvPr/>
        </p:nvSpPr>
        <p:spPr>
          <a:xfrm>
            <a:off x="4269024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Stocker</a:t>
            </a:r>
            <a:endParaRPr lang="ko-KR" altLang="en-US" sz="1000" dirty="0"/>
          </a:p>
        </p:txBody>
      </p:sp>
      <p:sp>
        <p:nvSpPr>
          <p:cNvPr id="128" name="TextBox 16"/>
          <p:cNvSpPr txBox="1"/>
          <p:nvPr/>
        </p:nvSpPr>
        <p:spPr>
          <a:xfrm>
            <a:off x="5421152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폐기설비</a:t>
            </a:r>
          </a:p>
        </p:txBody>
      </p:sp>
      <p:sp>
        <p:nvSpPr>
          <p:cNvPr id="131" name="TextBox 16"/>
          <p:cNvSpPr txBox="1"/>
          <p:nvPr/>
        </p:nvSpPr>
        <p:spPr>
          <a:xfrm>
            <a:off x="6717296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MOMA</a:t>
            </a:r>
            <a:endParaRPr lang="ko-KR" altLang="en-US" sz="1000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1C26532D-80C8-4703-B03F-CAFDC33181D1}"/>
              </a:ext>
            </a:extLst>
          </p:cNvPr>
          <p:cNvSpPr/>
          <p:nvPr/>
        </p:nvSpPr>
        <p:spPr>
          <a:xfrm>
            <a:off x="1784648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반출입기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xmlns="" id="{E6F48D8B-22C1-4A6A-B7E8-13679A959495}"/>
              </a:ext>
            </a:extLst>
          </p:cNvPr>
          <p:cNvSpPr/>
          <p:nvPr/>
        </p:nvSpPr>
        <p:spPr>
          <a:xfrm>
            <a:off x="2936776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분석기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52D9A55E-5218-4638-A76E-9CFC352045D3}"/>
              </a:ext>
            </a:extLst>
          </p:cNvPr>
          <p:cNvSpPr/>
          <p:nvPr/>
        </p:nvSpPr>
        <p:spPr>
          <a:xfrm>
            <a:off x="4088904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Stocker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xmlns="" id="{D4D3E19D-3BD0-40C6-9E81-13EC66D11EDF}"/>
              </a:ext>
            </a:extLst>
          </p:cNvPr>
          <p:cNvSpPr/>
          <p:nvPr/>
        </p:nvSpPr>
        <p:spPr>
          <a:xfrm>
            <a:off x="5241032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폐기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세정</a:t>
            </a:r>
          </a:p>
        </p:txBody>
      </p:sp>
      <p:sp>
        <p:nvSpPr>
          <p:cNvPr id="180" name="왼쪽/오른쪽 화살표 179"/>
          <p:cNvSpPr/>
          <p:nvPr/>
        </p:nvSpPr>
        <p:spPr>
          <a:xfrm>
            <a:off x="1640632" y="3861048"/>
            <a:ext cx="7920880" cy="432047"/>
          </a:xfrm>
          <a:prstGeom prst="leftRightArrow">
            <a:avLst>
              <a:gd name="adj1" fmla="val 50000"/>
              <a:gd name="adj2" fmla="val 57781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Message Bus</a:t>
            </a:r>
            <a:endParaRPr lang="ko-KR" altLang="en-US" sz="1200" b="1" dirty="0"/>
          </a:p>
        </p:txBody>
      </p:sp>
      <p:cxnSp>
        <p:nvCxnSpPr>
          <p:cNvPr id="182" name="직선 연결선 181"/>
          <p:cNvCxnSpPr/>
          <p:nvPr/>
        </p:nvCxnSpPr>
        <p:spPr>
          <a:xfrm rot="5400000">
            <a:off x="2516295" y="3806230"/>
            <a:ext cx="324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rot="5400000">
            <a:off x="5145795" y="3788262"/>
            <a:ext cx="3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rot="5400000">
            <a:off x="2235506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rot="5400000">
            <a:off x="3386046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rot="5400000">
            <a:off x="4538174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rot="5400000">
            <a:off x="5619882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endCxn id="111" idx="1"/>
          </p:cNvCxnSpPr>
          <p:nvPr/>
        </p:nvCxnSpPr>
        <p:spPr>
          <a:xfrm>
            <a:off x="8132472" y="2708920"/>
            <a:ext cx="40290" cy="6515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8782132" y="2780928"/>
            <a:ext cx="0" cy="5579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D4D3E19D-3BD0-40C6-9E81-13EC66D11EDF}"/>
              </a:ext>
            </a:extLst>
          </p:cNvPr>
          <p:cNvSpPr/>
          <p:nvPr/>
        </p:nvSpPr>
        <p:spPr>
          <a:xfrm>
            <a:off x="6537176" y="443715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RCS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 rot="5400000">
            <a:off x="6916026" y="431035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rot="5400000" flipH="1" flipV="1">
            <a:off x="6824438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42"/>
          <p:cNvSpPr txBox="1">
            <a:spLocks noChangeArrowheads="1"/>
          </p:cNvSpPr>
          <p:nvPr/>
        </p:nvSpPr>
        <p:spPr bwMode="auto">
          <a:xfrm>
            <a:off x="6142082" y="2166060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</a:rPr>
              <a:t>NAS</a:t>
            </a:r>
            <a:endParaRPr lang="en-US" altLang="ko-KR" sz="1100" dirty="0">
              <a:latin typeface="+mn-ea"/>
              <a:ea typeface="+mn-ea"/>
            </a:endParaRPr>
          </a:p>
        </p:txBody>
      </p:sp>
      <p:cxnSp>
        <p:nvCxnSpPr>
          <p:cNvPr id="200" name="직선 연결선 199"/>
          <p:cNvCxnSpPr>
            <a:cxnSpLocks noChangeShapeType="1"/>
          </p:cNvCxnSpPr>
          <p:nvPr/>
        </p:nvCxnSpPr>
        <p:spPr bwMode="auto">
          <a:xfrm>
            <a:off x="6498412" y="1556792"/>
            <a:ext cx="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" name="TextBox 42"/>
          <p:cNvSpPr txBox="1">
            <a:spLocks noChangeArrowheads="1"/>
          </p:cNvSpPr>
          <p:nvPr/>
        </p:nvSpPr>
        <p:spPr bwMode="auto">
          <a:xfrm>
            <a:off x="8373952" y="2693857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운영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cxnSp>
        <p:nvCxnSpPr>
          <p:cNvPr id="202" name="직선 연결선 201"/>
          <p:cNvCxnSpPr>
            <a:cxnSpLocks noChangeShapeType="1"/>
          </p:cNvCxnSpPr>
          <p:nvPr/>
        </p:nvCxnSpPr>
        <p:spPr bwMode="auto">
          <a:xfrm>
            <a:off x="9411762" y="1562158"/>
            <a:ext cx="0" cy="75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Shape 204"/>
          <p:cNvCxnSpPr>
            <a:stCxn id="192" idx="0"/>
            <a:endCxn id="111" idx="7"/>
          </p:cNvCxnSpPr>
          <p:nvPr/>
        </p:nvCxnSpPr>
        <p:spPr>
          <a:xfrm flipH="1">
            <a:off x="9048228" y="2597234"/>
            <a:ext cx="189970" cy="763196"/>
          </a:xfrm>
          <a:prstGeom prst="bentConnector4">
            <a:avLst>
              <a:gd name="adj1" fmla="val 27276"/>
              <a:gd name="adj2" fmla="val 49672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62"/>
          <p:cNvSpPr txBox="1"/>
          <p:nvPr/>
        </p:nvSpPr>
        <p:spPr bwMode="auto">
          <a:xfrm>
            <a:off x="560512" y="2791961"/>
            <a:ext cx="725309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</a:rPr>
              <a:t>LIMS Controller 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10" name="Picture 24" descr="database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62178" y="1657160"/>
            <a:ext cx="685191" cy="685191"/>
          </a:xfrm>
          <a:prstGeom prst="rect">
            <a:avLst/>
          </a:prstGeom>
          <a:noFill/>
        </p:spPr>
      </p:pic>
      <p:sp>
        <p:nvSpPr>
          <p:cNvPr id="157" name="TextBox 42"/>
          <p:cNvSpPr txBox="1">
            <a:spLocks noChangeArrowheads="1"/>
          </p:cNvSpPr>
          <p:nvPr/>
        </p:nvSpPr>
        <p:spPr bwMode="auto">
          <a:xfrm>
            <a:off x="8990300" y="1300548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  <a:ea typeface="+mn-ea"/>
              </a:rPr>
              <a:t>TCP/IP</a:t>
            </a:r>
          </a:p>
        </p:txBody>
      </p:sp>
      <p:grpSp>
        <p:nvGrpSpPr>
          <p:cNvPr id="2" name="Group 97">
            <a:extLst>
              <a:ext uri="{FF2B5EF4-FFF2-40B4-BE49-F238E27FC236}">
                <a16:creationId xmlns:a16="http://schemas.microsoft.com/office/drawing/2014/main" xmlns="" id="{371202D0-E4A3-683B-62F5-82B42EBE601C}"/>
              </a:ext>
            </a:extLst>
          </p:cNvPr>
          <p:cNvGrpSpPr/>
          <p:nvPr/>
        </p:nvGrpSpPr>
        <p:grpSpPr bwMode="auto">
          <a:xfrm>
            <a:off x="3838228" y="1949610"/>
            <a:ext cx="419041" cy="380231"/>
            <a:chOff x="2016" y="2053"/>
            <a:chExt cx="306" cy="226"/>
          </a:xfrm>
        </p:grpSpPr>
        <p:sp>
          <p:nvSpPr>
            <p:cNvPr id="3" name="Rectangle 98">
              <a:extLst>
                <a:ext uri="{FF2B5EF4-FFF2-40B4-BE49-F238E27FC236}">
                  <a16:creationId xmlns:a16="http://schemas.microsoft.com/office/drawing/2014/main" xmlns="" id="{C9D38F29-23F7-31F8-203A-B7095CB65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4" name="Group 99">
              <a:extLst>
                <a:ext uri="{FF2B5EF4-FFF2-40B4-BE49-F238E27FC236}">
                  <a16:creationId xmlns:a16="http://schemas.microsoft.com/office/drawing/2014/main" xmlns="" id="{F8E974AF-3753-5B8C-254A-1EEA556CB668}"/>
                </a:ext>
              </a:extLst>
            </p:cNvPr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84" name="Rectangle 100">
                <a:extLst>
                  <a:ext uri="{FF2B5EF4-FFF2-40B4-BE49-F238E27FC236}">
                    <a16:creationId xmlns:a16="http://schemas.microsoft.com/office/drawing/2014/main" xmlns="" id="{3DC24423-791F-172B-E3A3-F7A70C64F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xmlns="" id="{CB7C8CD6-BDC7-60F2-ED54-07400E6DE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102">
              <a:extLst>
                <a:ext uri="{FF2B5EF4-FFF2-40B4-BE49-F238E27FC236}">
                  <a16:creationId xmlns:a16="http://schemas.microsoft.com/office/drawing/2014/main" xmlns="" id="{19F93751-70F9-3FE6-A7BD-123EA5CBF9B5}"/>
                </a:ext>
              </a:extLst>
            </p:cNvPr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78" name="Freeform 103">
                <a:extLst>
                  <a:ext uri="{FF2B5EF4-FFF2-40B4-BE49-F238E27FC236}">
                    <a16:creationId xmlns:a16="http://schemas.microsoft.com/office/drawing/2014/main" xmlns="" id="{6863407D-120D-A103-FF0A-FBA55353E4B7}"/>
                  </a:ext>
                </a:extLst>
              </p:cNvPr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9" name="Freeform 104">
                <a:extLst>
                  <a:ext uri="{FF2B5EF4-FFF2-40B4-BE49-F238E27FC236}">
                    <a16:creationId xmlns:a16="http://schemas.microsoft.com/office/drawing/2014/main" xmlns="" id="{66D8B603-18C9-9580-E31A-ECFCC4C082AB}"/>
                  </a:ext>
                </a:extLst>
              </p:cNvPr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80" name="Freeform 105">
                <a:extLst>
                  <a:ext uri="{FF2B5EF4-FFF2-40B4-BE49-F238E27FC236}">
                    <a16:creationId xmlns:a16="http://schemas.microsoft.com/office/drawing/2014/main" xmlns="" id="{821FB523-84C2-4BBB-A778-9C27AC102D0C}"/>
                  </a:ext>
                </a:extLst>
              </p:cNvPr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8" name="Group 106">
              <a:extLst>
                <a:ext uri="{FF2B5EF4-FFF2-40B4-BE49-F238E27FC236}">
                  <a16:creationId xmlns:a16="http://schemas.microsoft.com/office/drawing/2014/main" xmlns="" id="{9047E150-8B4A-1D33-C775-84878B66D86B}"/>
                </a:ext>
              </a:extLst>
            </p:cNvPr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9" name="Rectangle 107">
                <a:extLst>
                  <a:ext uri="{FF2B5EF4-FFF2-40B4-BE49-F238E27FC236}">
                    <a16:creationId xmlns:a16="http://schemas.microsoft.com/office/drawing/2014/main" xmlns="" id="{60D8BD61-C7C4-AF7A-0C09-9CBFB8AE4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" name="Rectangle 108">
                <a:extLst>
                  <a:ext uri="{FF2B5EF4-FFF2-40B4-BE49-F238E27FC236}">
                    <a16:creationId xmlns:a16="http://schemas.microsoft.com/office/drawing/2014/main" xmlns="" id="{D9F79E43-6D03-A72A-290B-F0B9AAD79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5" name="Rectangle 109">
                <a:extLst>
                  <a:ext uri="{FF2B5EF4-FFF2-40B4-BE49-F238E27FC236}">
                    <a16:creationId xmlns:a16="http://schemas.microsoft.com/office/drawing/2014/main" xmlns="" id="{FCA3524E-28CF-36FE-193B-F07D1669A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7" name="Rectangle 110">
                <a:extLst>
                  <a:ext uri="{FF2B5EF4-FFF2-40B4-BE49-F238E27FC236}">
                    <a16:creationId xmlns:a16="http://schemas.microsoft.com/office/drawing/2014/main" xmlns="" id="{A17956D4-F034-DCDD-EF9D-8704C3AD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4" name="Oval 111">
                <a:extLst>
                  <a:ext uri="{FF2B5EF4-FFF2-40B4-BE49-F238E27FC236}">
                    <a16:creationId xmlns:a16="http://schemas.microsoft.com/office/drawing/2014/main" xmlns="" id="{CF5E81C3-7093-86C6-5160-59D0FE1AC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6" name="Oval 112">
                <a:extLst>
                  <a:ext uri="{FF2B5EF4-FFF2-40B4-BE49-F238E27FC236}">
                    <a16:creationId xmlns:a16="http://schemas.microsoft.com/office/drawing/2014/main" xmlns="" id="{858B81F0-AC8A-0977-1AC0-93F726AFB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7" name="Oval 113">
                <a:extLst>
                  <a:ext uri="{FF2B5EF4-FFF2-40B4-BE49-F238E27FC236}">
                    <a16:creationId xmlns:a16="http://schemas.microsoft.com/office/drawing/2014/main" xmlns="" id="{01D837DB-4974-BCE6-DC2F-230354174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90" name="왼쪽/오른쪽 화살표 82">
            <a:extLst>
              <a:ext uri="{FF2B5EF4-FFF2-40B4-BE49-F238E27FC236}">
                <a16:creationId xmlns:a16="http://schemas.microsoft.com/office/drawing/2014/main" xmlns="" id="{4F7B5EDD-68BB-B97B-C4BD-EDA3F8CC8821}"/>
              </a:ext>
            </a:extLst>
          </p:cNvPr>
          <p:cNvSpPr/>
          <p:nvPr/>
        </p:nvSpPr>
        <p:spPr bwMode="auto">
          <a:xfrm rot="5400000">
            <a:off x="3795354" y="2431431"/>
            <a:ext cx="443082" cy="255913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A121A82E-D9B1-52B6-7200-4B9289B85472}"/>
              </a:ext>
            </a:extLst>
          </p:cNvPr>
          <p:cNvCxnSpPr>
            <a:cxnSpLocks noChangeShapeType="1"/>
            <a:endCxn id="43" idx="0"/>
          </p:cNvCxnSpPr>
          <p:nvPr/>
        </p:nvCxnSpPr>
        <p:spPr bwMode="auto">
          <a:xfrm>
            <a:off x="3281428" y="1556790"/>
            <a:ext cx="1" cy="392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09720E65-78F8-DAA2-CB3D-946D42092CF7}"/>
              </a:ext>
            </a:extLst>
          </p:cNvPr>
          <p:cNvSpPr txBox="1"/>
          <p:nvPr/>
        </p:nvSpPr>
        <p:spPr>
          <a:xfrm>
            <a:off x="2826352" y="2391770"/>
            <a:ext cx="8294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ko-KR" sz="1100" b="1">
                <a:solidFill>
                  <a:srgbClr val="0000CC"/>
                </a:solidFill>
                <a:latin typeface="+mn-ea"/>
              </a:rPr>
              <a:t>Active</a:t>
            </a:r>
            <a:endParaRPr lang="en-US" altLang="ko-KR" sz="11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37B00FA4-CB5F-35C0-4AC9-8F3A31191554}"/>
              </a:ext>
            </a:extLst>
          </p:cNvPr>
          <p:cNvSpPr txBox="1"/>
          <p:nvPr/>
        </p:nvSpPr>
        <p:spPr>
          <a:xfrm>
            <a:off x="3726661" y="2412684"/>
            <a:ext cx="7333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Standby</a:t>
            </a:r>
            <a:endParaRPr lang="ko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06FD2CD0-2058-B3A0-2343-43B439B4B096}"/>
              </a:ext>
            </a:extLst>
          </p:cNvPr>
          <p:cNvSpPr txBox="1"/>
          <p:nvPr/>
        </p:nvSpPr>
        <p:spPr>
          <a:xfrm>
            <a:off x="3393700" y="1948180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Linux</a:t>
            </a:r>
            <a:endParaRPr lang="ko-KR" altLang="en-US" sz="12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B4DDB54-434D-B423-E513-C2E9BAA928FB}"/>
              </a:ext>
            </a:extLst>
          </p:cNvPr>
          <p:cNvSpPr/>
          <p:nvPr/>
        </p:nvSpPr>
        <p:spPr>
          <a:xfrm>
            <a:off x="3468190" y="3290320"/>
            <a:ext cx="1043412" cy="324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DB Manager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DAFA24E9-89A5-B609-C85B-CC3B1EBFDA55}"/>
              </a:ext>
            </a:extLst>
          </p:cNvPr>
          <p:cNvSpPr/>
          <p:nvPr/>
        </p:nvSpPr>
        <p:spPr>
          <a:xfrm>
            <a:off x="7991447" y="3307240"/>
            <a:ext cx="1238096" cy="36320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Event 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Monitor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86" name="직선 연결선 185"/>
          <p:cNvCxnSpPr/>
          <p:nvPr/>
        </p:nvCxnSpPr>
        <p:spPr>
          <a:xfrm rot="5400000">
            <a:off x="3809102" y="3788126"/>
            <a:ext cx="3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 rot="5400000">
            <a:off x="8491869" y="3817742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2.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MOMA Module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 개선 구현방안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7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2-1 AS-IS. 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158" name="내용 개체 틀 8">
            <a:extLst>
              <a:ext uri="{FF2B5EF4-FFF2-40B4-BE49-F238E27FC236}">
                <a16:creationId xmlns:a16="http://schemas.microsoft.com/office/drawing/2014/main" xmlns="" id="{57E96BFB-8BB3-AFDD-47BA-F0B59544002E}"/>
              </a:ext>
            </a:extLst>
          </p:cNvPr>
          <p:cNvSpPr txBox="1">
            <a:spLocks/>
          </p:cNvSpPr>
          <p:nvPr/>
        </p:nvSpPr>
        <p:spPr>
          <a:xfrm>
            <a:off x="128464" y="819150"/>
            <a:ext cx="9577064" cy="12071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/>
              <a:t>ModBus</a:t>
            </a:r>
            <a:r>
              <a:rPr lang="ko-KR" altLang="en-US" sz="1400" b="1" dirty="0"/>
              <a:t> 기반의 현 아키텍처는 복잡한 네트워크 구성과 독립된 </a:t>
            </a:r>
            <a:r>
              <a:rPr lang="en-US" altLang="ko-KR" sz="1400" b="1" dirty="0"/>
              <a:t>Controller</a:t>
            </a:r>
            <a:r>
              <a:rPr lang="ko-KR" altLang="en-US" sz="1400" b="1" dirty="0"/>
              <a:t>의 운영을 위한 개발 및 유지보수 비용 증가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등의 문제를 지니고 있으며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특히 로봇에서 요구되는 고성능 요건과 안정성 면에서도 취약하여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이의 개선을 위해 로봇분야의 표준으로 자리잡고 있는 </a:t>
            </a:r>
            <a:r>
              <a:rPr lang="en-US" altLang="ko-KR" sz="1400" b="1" dirty="0"/>
              <a:t>ROS2</a:t>
            </a:r>
            <a:r>
              <a:rPr lang="ko-KR" altLang="en-US" sz="1400" b="1" dirty="0"/>
              <a:t>기반으로의 전환이 요구됩니다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1C530CEA-3181-5505-B0C2-DC5C06321537}"/>
              </a:ext>
            </a:extLst>
          </p:cNvPr>
          <p:cNvSpPr txBox="1"/>
          <p:nvPr/>
        </p:nvSpPr>
        <p:spPr>
          <a:xfrm>
            <a:off x="4087767" y="2304128"/>
            <a:ext cx="538044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/>
              <a:t>단위별로 독립 운영되는 </a:t>
            </a:r>
            <a:r>
              <a:rPr kumimoji="1" lang="en-US" altLang="ko-KR" sz="1600" dirty="0"/>
              <a:t>Controller</a:t>
            </a:r>
            <a:br>
              <a:rPr kumimoji="1" lang="en-US" altLang="ko-KR" sz="1600" dirty="0"/>
            </a:br>
            <a:r>
              <a:rPr kumimoji="1" lang="en-US" altLang="ko-KR" sz="1400" dirty="0">
                <a:sym typeface="Wingdings" pitchFamily="2" charset="2"/>
              </a:rPr>
              <a:t> </a:t>
            </a:r>
            <a:r>
              <a:rPr kumimoji="1" lang="ko-KR" altLang="en-US" sz="1400" dirty="0">
                <a:sym typeface="Wingdings" pitchFamily="2" charset="2"/>
              </a:rPr>
              <a:t>통합 관제 부재</a:t>
            </a:r>
            <a:r>
              <a:rPr kumimoji="1" lang="en-US" altLang="ko-KR" sz="1400" dirty="0">
                <a:sym typeface="Wingdings" pitchFamily="2" charset="2"/>
              </a:rPr>
              <a:t/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 err="1">
                <a:sym typeface="Wingdings" pitchFamily="2" charset="2"/>
              </a:rPr>
              <a:t>단위별</a:t>
            </a:r>
            <a:r>
              <a:rPr kumimoji="1" lang="ko-KR" altLang="en-US" sz="1400" dirty="0">
                <a:sym typeface="Wingdings" pitchFamily="2" charset="2"/>
              </a:rPr>
              <a:t> 프로그램 독립개발로 인한 일관성 부재 </a:t>
            </a:r>
            <a:r>
              <a:rPr kumimoji="1" lang="en-US" altLang="ko-KR" sz="1400" dirty="0">
                <a:sym typeface="Wingdings" pitchFamily="2" charset="2"/>
              </a:rPr>
              <a:t/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개발 및 유지보수 비용 증가</a:t>
            </a:r>
            <a:endParaRPr kumimoji="1" lang="en-US" altLang="ko-KR" sz="1600" dirty="0">
              <a:sym typeface="Wingdings" pitchFamily="2" charset="2"/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>
                <a:sym typeface="Wingdings" pitchFamily="2" charset="2"/>
              </a:rPr>
              <a:t>복잡한 네트워크 구성</a:t>
            </a:r>
            <a:r>
              <a:rPr kumimoji="1" lang="en-US" altLang="ko-KR" sz="1600" dirty="0">
                <a:sym typeface="Wingdings" pitchFamily="2" charset="2"/>
              </a:rPr>
              <a:t/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네트워크 충돌 및 데이터 손실의 위험성 상존</a:t>
            </a:r>
            <a:endParaRPr kumimoji="1" lang="en-US" altLang="ko-KR" sz="1400" dirty="0">
              <a:sym typeface="Wingdings" pitchFamily="2" charset="2"/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/>
              <a:t>비교적 느린 </a:t>
            </a:r>
            <a:r>
              <a:rPr kumimoji="1" lang="en-US" altLang="ko-KR" sz="1600" dirty="0" err="1"/>
              <a:t>ModBus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프로토콜</a:t>
            </a: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고성능 및 실시간 요건이 중요한 로봇에는 부적합</a:t>
            </a:r>
            <a:endParaRPr lang="en-US" altLang="ko-KR" sz="1600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sz="1600" dirty="0" err="1"/>
              <a:t>ModBus</a:t>
            </a:r>
            <a:r>
              <a:rPr kumimoji="1" lang="ko-KR" altLang="en-US" sz="1600" dirty="0"/>
              <a:t>의 기능적 한계</a:t>
            </a: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로봇 시스템에 필요한 고급 기능의 지원 미비</a:t>
            </a:r>
            <a:endParaRPr lang="en-US" altLang="ko-KR" sz="1400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/>
              <a:t>표준화 문제</a:t>
            </a: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오픈 소스 프로토콜이지만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버전이 존재하여 호환성 문제가 발생 가능</a:t>
            </a:r>
            <a:endParaRPr kumimoji="1" lang="ko-KR" altLang="en-US" sz="1600" dirty="0"/>
          </a:p>
        </p:txBody>
      </p:sp>
      <p:sp>
        <p:nvSpPr>
          <p:cNvPr id="163" name="Rect 0">
            <a:extLst>
              <a:ext uri="{FF2B5EF4-FFF2-40B4-BE49-F238E27FC236}">
                <a16:creationId xmlns:a16="http://schemas.microsoft.com/office/drawing/2014/main" xmlns="" id="{A0C3FC14-4485-FFE6-324C-BF023BDE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6" y="5303860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UR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Controller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5" name="Rect 0">
            <a:extLst>
              <a:ext uri="{FF2B5EF4-FFF2-40B4-BE49-F238E27FC236}">
                <a16:creationId xmlns:a16="http://schemas.microsoft.com/office/drawing/2014/main" xmlns="" id="{3DC53140-6F27-0498-FD8D-B53FA2A8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" y="2998989"/>
            <a:ext cx="3209925" cy="356108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86" name="Group 5">
            <a:extLst>
              <a:ext uri="{FF2B5EF4-FFF2-40B4-BE49-F238E27FC236}">
                <a16:creationId xmlns:a16="http://schemas.microsoft.com/office/drawing/2014/main" xmlns="" id="{B371FE7E-7A5E-946F-31B1-3A3CFC5E1ABC}"/>
              </a:ext>
            </a:extLst>
          </p:cNvPr>
          <p:cNvGrpSpPr>
            <a:grpSpLocks/>
          </p:cNvGrpSpPr>
          <p:nvPr/>
        </p:nvGrpSpPr>
        <p:grpSpPr bwMode="auto">
          <a:xfrm>
            <a:off x="2044381" y="3745086"/>
            <a:ext cx="387350" cy="381000"/>
            <a:chOff x="455295" y="4599940"/>
            <a:chExt cx="387350" cy="381000"/>
          </a:xfrm>
        </p:grpSpPr>
        <p:sp>
          <p:nvSpPr>
            <p:cNvPr id="198" name="Rect 0">
              <a:extLst>
                <a:ext uri="{FF2B5EF4-FFF2-40B4-BE49-F238E27FC236}">
                  <a16:creationId xmlns:a16="http://schemas.microsoft.com/office/drawing/2014/main" xmlns="" id="{12EFA559-A42D-8F87-9D40-AB6CF7A9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35" y="4773295"/>
              <a:ext cx="55245" cy="185420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none" lIns="0" tIns="0" rIns="0" bIns="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>
                  <a:solidFill>
                    <a:srgbClr val="000000"/>
                  </a:solidFill>
                  <a:latin typeface="+mn-ea"/>
                </a:rPr>
                <a:t> </a:t>
              </a:r>
              <a:endParaRPr lang="ko-KR" altLang="en-US" sz="1200" b="1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203" name="Group 5">
              <a:extLst>
                <a:ext uri="{FF2B5EF4-FFF2-40B4-BE49-F238E27FC236}">
                  <a16:creationId xmlns:a16="http://schemas.microsoft.com/office/drawing/2014/main" xmlns="" id="{8341BEE2-0F52-58CF-6A3E-8A513718A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265" y="4836795"/>
              <a:ext cx="356870" cy="123190"/>
              <a:chOff x="469265" y="4836795"/>
              <a:chExt cx="356870" cy="123190"/>
            </a:xfrm>
          </p:grpSpPr>
          <p:sp>
            <p:nvSpPr>
              <p:cNvPr id="218" name="Rect 0">
                <a:extLst>
                  <a:ext uri="{FF2B5EF4-FFF2-40B4-BE49-F238E27FC236}">
                    <a16:creationId xmlns:a16="http://schemas.microsoft.com/office/drawing/2014/main" xmlns="" id="{B1BE06A6-1AF2-AF40-9E66-54D9563A4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" y="4836795"/>
                <a:ext cx="356870" cy="12319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9" name="Rect 0">
                <a:extLst>
                  <a:ext uri="{FF2B5EF4-FFF2-40B4-BE49-F238E27FC236}">
                    <a16:creationId xmlns:a16="http://schemas.microsoft.com/office/drawing/2014/main" xmlns="" id="{469AC4A0-56FB-1EBA-7B33-7FC959BA8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480" y="4857115"/>
                <a:ext cx="126365" cy="58420"/>
              </a:xfrm>
              <a:prstGeom prst="rect">
                <a:avLst/>
              </a:prstGeom>
              <a:solidFill>
                <a:srgbClr val="808080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204" name="Group 5">
              <a:extLst>
                <a:ext uri="{FF2B5EF4-FFF2-40B4-BE49-F238E27FC236}">
                  <a16:creationId xmlns:a16="http://schemas.microsoft.com/office/drawing/2014/main" xmlns="" id="{F051D018-847E-841D-DF45-46A404382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95" y="4902835"/>
              <a:ext cx="387350" cy="78105"/>
              <a:chOff x="455295" y="4902835"/>
              <a:chExt cx="387350" cy="78105"/>
            </a:xfrm>
          </p:grpSpPr>
          <p:sp>
            <p:nvSpPr>
              <p:cNvPr id="215" name="Rect 0">
                <a:extLst>
                  <a:ext uri="{FF2B5EF4-FFF2-40B4-BE49-F238E27FC236}">
                    <a16:creationId xmlns:a16="http://schemas.microsoft.com/office/drawing/2014/main" xmlns="" id="{0CA75A52-0234-C6AD-9786-D16E7CA41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95" y="4902835"/>
                <a:ext cx="387350" cy="78105"/>
              </a:xfrm>
              <a:custGeom>
                <a:avLst/>
                <a:gdLst>
                  <a:gd name="TX0" fmla="*/ 297 w 2382"/>
                  <a:gd name="TY0" fmla="*/ 0 h 425"/>
                  <a:gd name="TX1" fmla="*/ 2091 w 2382"/>
                  <a:gd name="TY1" fmla="*/ 0 h 425"/>
                  <a:gd name="TX2" fmla="*/ 2375 w 2382"/>
                  <a:gd name="TY2" fmla="*/ 383 h 425"/>
                  <a:gd name="TX3" fmla="*/ 2381 w 2382"/>
                  <a:gd name="TY3" fmla="*/ 400 h 425"/>
                  <a:gd name="TX4" fmla="*/ 2370 w 2382"/>
                  <a:gd name="TY4" fmla="*/ 417 h 425"/>
                  <a:gd name="TX5" fmla="*/ 2352 w 2382"/>
                  <a:gd name="TY5" fmla="*/ 424 h 425"/>
                  <a:gd name="TX6" fmla="*/ 34 w 2382"/>
                  <a:gd name="TY6" fmla="*/ 424 h 425"/>
                  <a:gd name="TX7" fmla="*/ 13 w 2382"/>
                  <a:gd name="TY7" fmla="*/ 413 h 425"/>
                  <a:gd name="TX8" fmla="*/ 0 w 2382"/>
                  <a:gd name="TY8" fmla="*/ 396 h 425"/>
                  <a:gd name="TX9" fmla="*/ 5 w 2382"/>
                  <a:gd name="TY9" fmla="*/ 374 h 425"/>
                  <a:gd name="TX10" fmla="*/ 297 w 2382"/>
                  <a:gd name="TY10" fmla="*/ 0 h 42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382" h="425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6" name="Rect 0">
                <a:extLst>
                  <a:ext uri="{FF2B5EF4-FFF2-40B4-BE49-F238E27FC236}">
                    <a16:creationId xmlns:a16="http://schemas.microsoft.com/office/drawing/2014/main" xmlns="" id="{2BCD6BAF-2BFE-9C86-39D9-1299AA389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520" y="4919980"/>
                <a:ext cx="255905" cy="48895"/>
              </a:xfrm>
              <a:custGeom>
                <a:avLst/>
                <a:gdLst>
                  <a:gd name="TX0" fmla="*/ 213 w 1582"/>
                  <a:gd name="TY0" fmla="*/ 0 h 271"/>
                  <a:gd name="TX1" fmla="*/ 1508 w 1582"/>
                  <a:gd name="TY1" fmla="*/ 0 h 271"/>
                  <a:gd name="TX2" fmla="*/ 1581 w 1582"/>
                  <a:gd name="TY2" fmla="*/ 270 h 271"/>
                  <a:gd name="TX3" fmla="*/ 0 w 1582"/>
                  <a:gd name="TY3" fmla="*/ 270 h 271"/>
                  <a:gd name="TX4" fmla="*/ 213 w 1582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582" h="271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7" name="Rect 0">
                <a:extLst>
                  <a:ext uri="{FF2B5EF4-FFF2-40B4-BE49-F238E27FC236}">
                    <a16:creationId xmlns:a16="http://schemas.microsoft.com/office/drawing/2014/main" xmlns="" id="{743AFC74-6B1A-3982-AD95-410FBFA05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80" y="4919980"/>
                <a:ext cx="78105" cy="48895"/>
              </a:xfrm>
              <a:custGeom>
                <a:avLst/>
                <a:gdLst>
                  <a:gd name="TX0" fmla="*/ 0 w 480"/>
                  <a:gd name="TY0" fmla="*/ 0 h 271"/>
                  <a:gd name="TX1" fmla="*/ 282 w 480"/>
                  <a:gd name="TY1" fmla="*/ 0 h 271"/>
                  <a:gd name="TX2" fmla="*/ 479 w 480"/>
                  <a:gd name="TY2" fmla="*/ 270 h 271"/>
                  <a:gd name="TX3" fmla="*/ 89 w 480"/>
                  <a:gd name="TY3" fmla="*/ 270 h 271"/>
                  <a:gd name="TX4" fmla="*/ 0 w 480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480" h="271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206" name="Group 5">
              <a:extLst>
                <a:ext uri="{FF2B5EF4-FFF2-40B4-BE49-F238E27FC236}">
                  <a16:creationId xmlns:a16="http://schemas.microsoft.com/office/drawing/2014/main" xmlns="" id="{B2BE7220-95ED-60DE-6A79-FA63C48EC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525" y="4599940"/>
              <a:ext cx="260985" cy="236220"/>
              <a:chOff x="517525" y="4599940"/>
              <a:chExt cx="260985" cy="236220"/>
            </a:xfrm>
          </p:grpSpPr>
          <p:sp>
            <p:nvSpPr>
              <p:cNvPr id="207" name="Rect 0">
                <a:extLst>
                  <a:ext uri="{FF2B5EF4-FFF2-40B4-BE49-F238E27FC236}">
                    <a16:creationId xmlns:a16="http://schemas.microsoft.com/office/drawing/2014/main" xmlns="" id="{17753339-577D-8D50-8517-6C73725A4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525" y="4599940"/>
                <a:ext cx="260985" cy="23622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08" name="Rect 0">
                <a:extLst>
                  <a:ext uri="{FF2B5EF4-FFF2-40B4-BE49-F238E27FC236}">
                    <a16:creationId xmlns:a16="http://schemas.microsoft.com/office/drawing/2014/main" xmlns="" id="{3DB9E4CD-F63E-11DE-23AE-23C75E1A4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305" y="4618355"/>
                <a:ext cx="227330" cy="201930"/>
              </a:xfrm>
              <a:prstGeom prst="rect">
                <a:avLst/>
              </a:prstGeom>
              <a:solidFill>
                <a:srgbClr val="1050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09" name="Rect 0">
                <a:extLst>
                  <a:ext uri="{FF2B5EF4-FFF2-40B4-BE49-F238E27FC236}">
                    <a16:creationId xmlns:a16="http://schemas.microsoft.com/office/drawing/2014/main" xmlns="" id="{B324EB50-E707-37D9-02E3-7CBBCC5E8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440" y="4618355"/>
                <a:ext cx="34290" cy="20193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1" name="Rect 0">
                <a:extLst>
                  <a:ext uri="{FF2B5EF4-FFF2-40B4-BE49-F238E27FC236}">
                    <a16:creationId xmlns:a16="http://schemas.microsoft.com/office/drawing/2014/main" xmlns="" id="{DF8B3CC3-ACE3-EBEC-32EF-6CEBEB192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060" y="4628515"/>
                <a:ext cx="18415" cy="1778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2" name="Rect 0">
                <a:extLst>
                  <a:ext uri="{FF2B5EF4-FFF2-40B4-BE49-F238E27FC236}">
                    <a16:creationId xmlns:a16="http://schemas.microsoft.com/office/drawing/2014/main" xmlns="" id="{5728BD98-668B-2C42-D165-BBA5912EC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220" y="471487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3" name="Rect 0">
                <a:extLst>
                  <a:ext uri="{FF2B5EF4-FFF2-40B4-BE49-F238E27FC236}">
                    <a16:creationId xmlns:a16="http://schemas.microsoft.com/office/drawing/2014/main" xmlns="" id="{6CDBA29A-4B85-9652-9830-518CCBFA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30" y="475043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4" name="Rect 0">
                <a:extLst>
                  <a:ext uri="{FF2B5EF4-FFF2-40B4-BE49-F238E27FC236}">
                    <a16:creationId xmlns:a16="http://schemas.microsoft.com/office/drawing/2014/main" xmlns="" id="{B96C6588-A69F-F9F4-C927-B8C0C21A9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30" y="478472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sp>
        <p:nvSpPr>
          <p:cNvPr id="220" name="Rect 0">
            <a:extLst>
              <a:ext uri="{FF2B5EF4-FFF2-40B4-BE49-F238E27FC236}">
                <a16:creationId xmlns:a16="http://schemas.microsoft.com/office/drawing/2014/main" xmlns="" id="{B9EB9E2D-120B-C5E3-2AE8-419D496A9035}"/>
              </a:ext>
            </a:extLst>
          </p:cNvPr>
          <p:cNvSpPr>
            <a:spLocks/>
          </p:cNvSpPr>
          <p:nvPr/>
        </p:nvSpPr>
        <p:spPr>
          <a:xfrm>
            <a:off x="598487" y="4797764"/>
            <a:ext cx="3099435" cy="1725930"/>
          </a:xfrm>
          <a:prstGeom prst="rect">
            <a:avLst/>
          </a:prstGeom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1" name="Rect 0">
            <a:extLst>
              <a:ext uri="{FF2B5EF4-FFF2-40B4-BE49-F238E27FC236}">
                <a16:creationId xmlns:a16="http://schemas.microsoft.com/office/drawing/2014/main" xmlns="" id="{5D11E458-B0DA-2E50-B14C-0751E884E560}"/>
              </a:ext>
            </a:extLst>
          </p:cNvPr>
          <p:cNvSpPr txBox="1">
            <a:spLocks/>
          </p:cNvSpPr>
          <p:nvPr/>
        </p:nvSpPr>
        <p:spPr bwMode="auto">
          <a:xfrm>
            <a:off x="556804" y="3008336"/>
            <a:ext cx="31932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AS-IS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22" name="Rect 0">
            <a:extLst>
              <a:ext uri="{FF2B5EF4-FFF2-40B4-BE49-F238E27FC236}">
                <a16:creationId xmlns:a16="http://schemas.microsoft.com/office/drawing/2014/main" xmlns="" id="{D5E0C6D1-424F-AA85-0928-82CBB8BB6968}"/>
              </a:ext>
            </a:extLst>
          </p:cNvPr>
          <p:cNvSpPr>
            <a:spLocks/>
          </p:cNvSpPr>
          <p:nvPr/>
        </p:nvSpPr>
        <p:spPr bwMode="auto">
          <a:xfrm>
            <a:off x="1896427" y="2663710"/>
            <a:ext cx="691515" cy="23685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en-US" altLang="ko-KR" sz="800" b="1">
                <a:solidFill>
                  <a:srgbClr val="000000"/>
                </a:solidFill>
                <a:latin typeface="+mn-ea"/>
                <a:cs typeface="Arial" charset="0"/>
              </a:rPr>
              <a:t>ModBus</a:t>
            </a:r>
            <a:endParaRPr lang="ko-KR" altLang="en-US" sz="800" b="1">
              <a:solidFill>
                <a:srgbClr val="000000"/>
              </a:solidFill>
              <a:latin typeface="+mn-ea"/>
              <a:cs typeface="Arial" charset="0"/>
            </a:endParaRPr>
          </a:p>
        </p:txBody>
      </p:sp>
      <p:sp>
        <p:nvSpPr>
          <p:cNvPr id="223" name="Rect 0">
            <a:extLst>
              <a:ext uri="{FF2B5EF4-FFF2-40B4-BE49-F238E27FC236}">
                <a16:creationId xmlns:a16="http://schemas.microsoft.com/office/drawing/2014/main" xmlns="" id="{98935382-B365-7484-D1E2-AF9741B08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" y="6250010"/>
            <a:ext cx="511175" cy="26225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ctr" anchorCtr="0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UR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24" name="Rect 0">
            <a:extLst>
              <a:ext uri="{FF2B5EF4-FFF2-40B4-BE49-F238E27FC236}">
                <a16:creationId xmlns:a16="http://schemas.microsoft.com/office/drawing/2014/main" xmlns="" id="{849DAA5F-2132-4084-45E8-6C26B2B31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131" y="6253820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Gripper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25" name="Picture " descr="C:/Users/silve/AppData/Roaming/PolarisOffice/ETemp/31056_23462360/image7.png">
            <a:extLst>
              <a:ext uri="{FF2B5EF4-FFF2-40B4-BE49-F238E27FC236}">
                <a16:creationId xmlns:a16="http://schemas.microsoft.com/office/drawing/2014/main" xmlns="" id="{ECBBEC4B-86D4-9316-108C-670692297B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97" y="5790904"/>
            <a:ext cx="462915" cy="438150"/>
          </a:xfrm>
          <a:prstGeom prst="rect">
            <a:avLst/>
          </a:prstGeom>
          <a:noFill/>
        </p:spPr>
      </p:pic>
      <p:pic>
        <p:nvPicPr>
          <p:cNvPr id="226" name="Picture " descr="C:/Users/silve/AppData/Roaming/PolarisOffice/ETemp/31056_23462360/image8.png">
            <a:extLst>
              <a:ext uri="{FF2B5EF4-FFF2-40B4-BE49-F238E27FC236}">
                <a16:creationId xmlns:a16="http://schemas.microsoft.com/office/drawing/2014/main" xmlns="" id="{C68D8E44-C225-51A1-40A2-71FF837F2B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97" y="5863295"/>
            <a:ext cx="323215" cy="311785"/>
          </a:xfrm>
          <a:prstGeom prst="rect">
            <a:avLst/>
          </a:prstGeom>
          <a:noFill/>
        </p:spPr>
      </p:pic>
      <p:pic>
        <p:nvPicPr>
          <p:cNvPr id="227" name="Picture " descr="C:/Users/silve/AppData/Roaming/PolarisOffice/ETemp/31056_23462360/image9.jpeg">
            <a:extLst>
              <a:ext uri="{FF2B5EF4-FFF2-40B4-BE49-F238E27FC236}">
                <a16:creationId xmlns:a16="http://schemas.microsoft.com/office/drawing/2014/main" xmlns="" id="{1BE03F3D-232A-ADE3-2653-FA96CEB2F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15196" y="5784554"/>
            <a:ext cx="671830" cy="515620"/>
          </a:xfrm>
          <a:prstGeom prst="rect">
            <a:avLst/>
          </a:prstGeom>
          <a:noFill/>
        </p:spPr>
      </p:pic>
      <p:sp>
        <p:nvSpPr>
          <p:cNvPr id="228" name="Rect 0">
            <a:extLst>
              <a:ext uri="{FF2B5EF4-FFF2-40B4-BE49-F238E27FC236}">
                <a16:creationId xmlns:a16="http://schemas.microsoft.com/office/drawing/2014/main" xmlns="" id="{4CCC4319-5421-3A66-7949-B869507D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656" y="6253820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>
                <a:solidFill>
                  <a:srgbClr val="000000"/>
                </a:solidFill>
                <a:latin typeface="+mn-ea"/>
              </a:rPr>
              <a:t>MiR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29" name="Picture " descr="C:/Users/silve/AppData/Roaming/PolarisOffice/ETemp/31056_23462360/image10.png">
            <a:extLst>
              <a:ext uri="{FF2B5EF4-FFF2-40B4-BE49-F238E27FC236}">
                <a16:creationId xmlns:a16="http://schemas.microsoft.com/office/drawing/2014/main" xmlns="" id="{81D5F6C8-74E7-4975-04B7-317E1F834E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72" y="5858215"/>
            <a:ext cx="436245" cy="304165"/>
          </a:xfrm>
          <a:prstGeom prst="rect">
            <a:avLst/>
          </a:prstGeom>
          <a:noFill/>
        </p:spPr>
      </p:pic>
      <p:sp>
        <p:nvSpPr>
          <p:cNvPr id="230" name="Rect 0">
            <a:extLst>
              <a:ext uri="{FF2B5EF4-FFF2-40B4-BE49-F238E27FC236}">
                <a16:creationId xmlns:a16="http://schemas.microsoft.com/office/drawing/2014/main" xmlns="" id="{7653FA0D-49BF-35EB-811D-7181C354D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321" y="6253820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  <a:latin typeface="+mn-ea"/>
              </a:rPr>
              <a:t>Vision</a:t>
            </a:r>
            <a:endParaRPr lang="ko-KR" altLang="en-US" sz="105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1" name="Rect 0">
            <a:extLst>
              <a:ext uri="{FF2B5EF4-FFF2-40B4-BE49-F238E27FC236}">
                <a16:creationId xmlns:a16="http://schemas.microsoft.com/office/drawing/2014/main" xmlns="" id="{7CE83D83-67D5-DFE8-C4E3-9540E28E2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501" y="5303860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MOXA I/O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Controller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2" name="Rect 0">
            <a:extLst>
              <a:ext uri="{FF2B5EF4-FFF2-40B4-BE49-F238E27FC236}">
                <a16:creationId xmlns:a16="http://schemas.microsoft.com/office/drawing/2014/main" xmlns="" id="{10B569C5-0E83-2586-9BAC-C5BBBD5A2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541" y="6112214"/>
            <a:ext cx="942340" cy="415498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Inner Device I/O </a:t>
            </a:r>
            <a:r>
              <a:rPr lang="en-US" altLang="ko-KR" sz="1050" dirty="0" err="1">
                <a:solidFill>
                  <a:srgbClr val="000000"/>
                </a:solidFill>
                <a:latin typeface="+mn-ea"/>
              </a:rPr>
              <a:t>Controll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3" name="Rect 0">
            <a:extLst>
              <a:ext uri="{FF2B5EF4-FFF2-40B4-BE49-F238E27FC236}">
                <a16:creationId xmlns:a16="http://schemas.microsoft.com/office/drawing/2014/main" xmlns="" id="{9EC9008F-388C-1AB9-A2CB-BCC900106A92}"/>
              </a:ext>
            </a:extLst>
          </p:cNvPr>
          <p:cNvSpPr>
            <a:spLocks/>
          </p:cNvSpPr>
          <p:nvPr/>
        </p:nvSpPr>
        <p:spPr>
          <a:xfrm rot="5400000" flipH="1" flipV="1">
            <a:off x="687704" y="5267028"/>
            <a:ext cx="759143" cy="290513"/>
          </a:xfrm>
          <a:prstGeom prst="bentConnector4">
            <a:avLst>
              <a:gd name="adj1" fmla="val 15045"/>
              <a:gd name="adj2" fmla="val 144401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34" name="Rect 0">
            <a:extLst>
              <a:ext uri="{FF2B5EF4-FFF2-40B4-BE49-F238E27FC236}">
                <a16:creationId xmlns:a16="http://schemas.microsoft.com/office/drawing/2014/main" xmlns="" id="{DBAC86E8-0198-AF8F-AF60-1492306C5235}"/>
              </a:ext>
            </a:extLst>
          </p:cNvPr>
          <p:cNvSpPr>
            <a:spLocks/>
          </p:cNvSpPr>
          <p:nvPr/>
        </p:nvSpPr>
        <p:spPr>
          <a:xfrm rot="16200000" flipV="1">
            <a:off x="933288" y="5313543"/>
            <a:ext cx="830263" cy="271778"/>
          </a:xfrm>
          <a:prstGeom prst="bentConnector2">
            <a:avLst/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cxnSp>
        <p:nvCxnSpPr>
          <p:cNvPr id="235" name="Rect 0">
            <a:extLst>
              <a:ext uri="{FF2B5EF4-FFF2-40B4-BE49-F238E27FC236}">
                <a16:creationId xmlns:a16="http://schemas.microsoft.com/office/drawing/2014/main" xmlns="" id="{8DE7B73E-EF5E-0122-A05C-018DCDC085B4}"/>
              </a:ext>
            </a:extLst>
          </p:cNvPr>
          <p:cNvCxnSpPr/>
          <p:nvPr/>
        </p:nvCxnSpPr>
        <p:spPr>
          <a:xfrm>
            <a:off x="3285172" y="4525349"/>
            <a:ext cx="635" cy="41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 0">
            <a:extLst>
              <a:ext uri="{FF2B5EF4-FFF2-40B4-BE49-F238E27FC236}">
                <a16:creationId xmlns:a16="http://schemas.microsoft.com/office/drawing/2014/main" xmlns="" id="{7EB8BCA5-673B-F064-3F4E-4354E858C6C3}"/>
              </a:ext>
            </a:extLst>
          </p:cNvPr>
          <p:cNvSpPr>
            <a:spLocks/>
          </p:cNvSpPr>
          <p:nvPr/>
        </p:nvSpPr>
        <p:spPr>
          <a:xfrm rot="16200000" flipV="1">
            <a:off x="1144586" y="5100659"/>
            <a:ext cx="826453" cy="690563"/>
          </a:xfrm>
          <a:prstGeom prst="bentConnector2">
            <a:avLst/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cxnSp>
        <p:nvCxnSpPr>
          <p:cNvPr id="237" name="Rect 0">
            <a:extLst>
              <a:ext uri="{FF2B5EF4-FFF2-40B4-BE49-F238E27FC236}">
                <a16:creationId xmlns:a16="http://schemas.microsoft.com/office/drawing/2014/main" xmlns="" id="{E749B2BE-6492-0BCF-C15B-15FD9D70CD5D}"/>
              </a:ext>
            </a:extLst>
          </p:cNvPr>
          <p:cNvCxnSpPr>
            <a:endCxn id="227" idx="0"/>
          </p:cNvCxnSpPr>
          <p:nvPr/>
        </p:nvCxnSpPr>
        <p:spPr>
          <a:xfrm>
            <a:off x="2551111" y="4494869"/>
            <a:ext cx="0" cy="128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Rect 0">
            <a:extLst>
              <a:ext uri="{FF2B5EF4-FFF2-40B4-BE49-F238E27FC236}">
                <a16:creationId xmlns:a16="http://schemas.microsoft.com/office/drawing/2014/main" xmlns="" id="{A073E8BC-C2CF-D825-6D0E-A1E3A67D5DD5}"/>
              </a:ext>
            </a:extLst>
          </p:cNvPr>
          <p:cNvCxnSpPr/>
          <p:nvPr/>
        </p:nvCxnSpPr>
        <p:spPr>
          <a:xfrm>
            <a:off x="917257" y="4525349"/>
            <a:ext cx="635" cy="42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 0">
            <a:extLst>
              <a:ext uri="{FF2B5EF4-FFF2-40B4-BE49-F238E27FC236}">
                <a16:creationId xmlns:a16="http://schemas.microsoft.com/office/drawing/2014/main" xmlns="" id="{2B900956-C9B2-C44F-94C3-1F13720D938B}"/>
              </a:ext>
            </a:extLst>
          </p:cNvPr>
          <p:cNvSpPr>
            <a:spLocks/>
          </p:cNvSpPr>
          <p:nvPr/>
        </p:nvSpPr>
        <p:spPr>
          <a:xfrm rot="16200000" flipV="1">
            <a:off x="2597942" y="5487850"/>
            <a:ext cx="1147764" cy="226696"/>
          </a:xfrm>
          <a:prstGeom prst="bentConnector4">
            <a:avLst>
              <a:gd name="adj1" fmla="val 22920"/>
              <a:gd name="adj2" fmla="val 185663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40" name="Rect 0">
            <a:extLst>
              <a:ext uri="{FF2B5EF4-FFF2-40B4-BE49-F238E27FC236}">
                <a16:creationId xmlns:a16="http://schemas.microsoft.com/office/drawing/2014/main" xmlns="" id="{8F07008B-F4CC-6E25-BBFE-BD6E61FFF367}"/>
              </a:ext>
            </a:extLst>
          </p:cNvPr>
          <p:cNvSpPr>
            <a:spLocks/>
          </p:cNvSpPr>
          <p:nvPr/>
        </p:nvSpPr>
        <p:spPr bwMode="auto">
          <a:xfrm>
            <a:off x="598487" y="4381840"/>
            <a:ext cx="3099435" cy="23685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en-US" altLang="ko-KR" sz="800" b="1">
                <a:solidFill>
                  <a:srgbClr val="000000"/>
                </a:solidFill>
                <a:latin typeface="+mn-ea"/>
                <a:cs typeface="Arial" charset="0"/>
              </a:rPr>
              <a:t>ModBus</a:t>
            </a:r>
            <a:endParaRPr lang="ko-KR" altLang="en-US" sz="800" b="1">
              <a:solidFill>
                <a:srgbClr val="000000"/>
              </a:solidFill>
              <a:latin typeface="+mn-ea"/>
              <a:cs typeface="Arial" charset="0"/>
            </a:endParaRPr>
          </a:p>
        </p:txBody>
      </p:sp>
      <p:grpSp>
        <p:nvGrpSpPr>
          <p:cNvPr id="241" name="그룹 160">
            <a:extLst>
              <a:ext uri="{FF2B5EF4-FFF2-40B4-BE49-F238E27FC236}">
                <a16:creationId xmlns:a16="http://schemas.microsoft.com/office/drawing/2014/main" xmlns="" id="{DEE0BA23-7A50-B50C-8EB7-8023D89F0951}"/>
              </a:ext>
            </a:extLst>
          </p:cNvPr>
          <p:cNvGrpSpPr>
            <a:grpSpLocks/>
          </p:cNvGrpSpPr>
          <p:nvPr/>
        </p:nvGrpSpPr>
        <p:grpSpPr>
          <a:xfrm>
            <a:off x="1902776" y="1775344"/>
            <a:ext cx="687071" cy="792480"/>
            <a:chOff x="1253490" y="1782445"/>
            <a:chExt cx="687071" cy="792480"/>
          </a:xfrm>
        </p:grpSpPr>
        <p:pic>
          <p:nvPicPr>
            <p:cNvPr id="242" name="그림 157" descr="C:/Users/silve/AppData/Roaming/PolarisOffice/ETemp/31056_23462360/image6.png">
              <a:extLst>
                <a:ext uri="{FF2B5EF4-FFF2-40B4-BE49-F238E27FC236}">
                  <a16:creationId xmlns:a16="http://schemas.microsoft.com/office/drawing/2014/main" xmlns="" id="{227E8DE8-49D2-6C6B-EF2D-9CB2F051B6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417955" y="2027555"/>
              <a:ext cx="330835" cy="530225"/>
            </a:xfrm>
            <a:prstGeom prst="rect">
              <a:avLst/>
            </a:prstGeom>
            <a:noFill/>
            <a:ln>
              <a:noFill/>
              <a:prstDash/>
            </a:ln>
          </p:spPr>
        </p:pic>
        <p:sp>
          <p:nvSpPr>
            <p:cNvPr id="243" name="텍스트 상자 158">
              <a:extLst>
                <a:ext uri="{FF2B5EF4-FFF2-40B4-BE49-F238E27FC236}">
                  <a16:creationId xmlns:a16="http://schemas.microsoft.com/office/drawing/2014/main" xmlns="" id="{DA4A2796-8332-21E3-2D13-5B6A4440713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62381" y="1792443"/>
              <a:ext cx="678180" cy="24574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RCS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44" name="도형 159">
              <a:extLst>
                <a:ext uri="{FF2B5EF4-FFF2-40B4-BE49-F238E27FC236}">
                  <a16:creationId xmlns:a16="http://schemas.microsoft.com/office/drawing/2014/main" xmlns="" id="{6D4E1753-7267-9567-903E-65F9764EE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490" y="1782445"/>
              <a:ext cx="680085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</a:endParaRPr>
            </a:p>
          </p:txBody>
        </p:sp>
      </p:grpSp>
      <p:cxnSp>
        <p:nvCxnSpPr>
          <p:cNvPr id="245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/>
          <p:nvPr/>
        </p:nvCxnSpPr>
        <p:spPr>
          <a:xfrm flipH="1">
            <a:off x="2232343" y="4108941"/>
            <a:ext cx="1904" cy="30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5">
            <a:extLst>
              <a:ext uri="{FF2B5EF4-FFF2-40B4-BE49-F238E27FC236}">
                <a16:creationId xmlns:a16="http://schemas.microsoft.com/office/drawing/2014/main" xmlns="" id="{0F836946-DF10-87D6-EAE3-1C715FE16B3F}"/>
              </a:ext>
            </a:extLst>
          </p:cNvPr>
          <p:cNvGrpSpPr>
            <a:grpSpLocks/>
          </p:cNvGrpSpPr>
          <p:nvPr/>
        </p:nvGrpSpPr>
        <p:grpSpPr>
          <a:xfrm>
            <a:off x="970276" y="3466327"/>
            <a:ext cx="864794" cy="801370"/>
            <a:chOff x="1530029" y="3083560"/>
            <a:chExt cx="864794" cy="801370"/>
          </a:xfrm>
        </p:grpSpPr>
        <p:pic>
          <p:nvPicPr>
            <p:cNvPr id="247" name="Picture " descr="C:/Users/silve/AppData/Roaming/PolarisOffice/ETemp/31056_23462360/image5.png">
              <a:extLst>
                <a:ext uri="{FF2B5EF4-FFF2-40B4-BE49-F238E27FC236}">
                  <a16:creationId xmlns:a16="http://schemas.microsoft.com/office/drawing/2014/main" xmlns="" id="{C0530EEE-C37A-7489-7B51-1571FAEC8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60220" y="3354705"/>
              <a:ext cx="351790" cy="530225"/>
            </a:xfrm>
            <a:prstGeom prst="rect">
              <a:avLst/>
            </a:prstGeom>
            <a:noFill/>
          </p:spPr>
        </p:pic>
        <p:sp>
          <p:nvSpPr>
            <p:cNvPr id="248" name="Rect 0">
              <a:extLst>
                <a:ext uri="{FF2B5EF4-FFF2-40B4-BE49-F238E27FC236}">
                  <a16:creationId xmlns:a16="http://schemas.microsoft.com/office/drawing/2014/main" xmlns="" id="{21584BDD-B7F3-7673-EF4D-AFEEE10777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30029" y="3091815"/>
              <a:ext cx="858519" cy="21544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800" b="1" dirty="0">
                  <a:solidFill>
                    <a:schemeClr val="bg1"/>
                  </a:solidFill>
                  <a:latin typeface="+mn-ea"/>
                </a:rPr>
                <a:t>MOMA M/W</a:t>
              </a:r>
              <a:endParaRPr lang="ko-KR" altLang="en-US" sz="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9" name="Rect 0">
              <a:extLst>
                <a:ext uri="{FF2B5EF4-FFF2-40B4-BE49-F238E27FC236}">
                  <a16:creationId xmlns:a16="http://schemas.microsoft.com/office/drawing/2014/main" xmlns="" id="{111E2125-9E00-5357-DF19-EAA4387D0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823" y="3083560"/>
              <a:ext cx="864000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  <a:latin typeface="+mn-ea"/>
              </a:endParaRPr>
            </a:p>
          </p:txBody>
        </p:sp>
      </p:grpSp>
      <p:pic>
        <p:nvPicPr>
          <p:cNvPr id="250" name="그림 2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3" y="4917318"/>
            <a:ext cx="589279" cy="404246"/>
          </a:xfrm>
          <a:prstGeom prst="rect">
            <a:avLst/>
          </a:prstGeom>
        </p:spPr>
      </p:pic>
      <p:pic>
        <p:nvPicPr>
          <p:cNvPr id="251" name="그림 2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76" y="4893645"/>
            <a:ext cx="455401" cy="455401"/>
          </a:xfrm>
          <a:prstGeom prst="rect">
            <a:avLst/>
          </a:prstGeom>
        </p:spPr>
      </p:pic>
      <p:cxnSp>
        <p:nvCxnSpPr>
          <p:cNvPr id="252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>
            <a:stCxn id="244" idx="2"/>
            <a:endCxn id="222" idx="1"/>
          </p:cNvCxnSpPr>
          <p:nvPr/>
        </p:nvCxnSpPr>
        <p:spPr>
          <a:xfrm flipH="1">
            <a:off x="2242185" y="2567824"/>
            <a:ext cx="634" cy="13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>
            <a:stCxn id="249" idx="3"/>
            <a:endCxn id="207" idx="1"/>
          </p:cNvCxnSpPr>
          <p:nvPr/>
        </p:nvCxnSpPr>
        <p:spPr>
          <a:xfrm>
            <a:off x="1835070" y="3862567"/>
            <a:ext cx="271541" cy="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/>
          <p:nvPr/>
        </p:nvCxnSpPr>
        <p:spPr>
          <a:xfrm flipH="1">
            <a:off x="2244089" y="2856740"/>
            <a:ext cx="634" cy="13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 0">
            <a:extLst>
              <a:ext uri="{FF2B5EF4-FFF2-40B4-BE49-F238E27FC236}">
                <a16:creationId xmlns:a16="http://schemas.microsoft.com/office/drawing/2014/main" xmlns="" id="{4CCC4319-5421-3A66-7949-B869507D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268" y="3460798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000000"/>
                </a:solidFill>
                <a:latin typeface="+mn-ea"/>
              </a:rPr>
              <a:t>관제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PC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56" name="Rect 0">
            <a:extLst>
              <a:ext uri="{FF2B5EF4-FFF2-40B4-BE49-F238E27FC236}">
                <a16:creationId xmlns:a16="http://schemas.microsoft.com/office/drawing/2014/main" xmlns="" id="{FB58BFED-28E3-6DAE-8B2E-FF3BCA0D2362}"/>
              </a:ext>
            </a:extLst>
          </p:cNvPr>
          <p:cNvCxnSpPr>
            <a:cxnSpLocks/>
            <a:stCxn id="257" idx="2"/>
          </p:cNvCxnSpPr>
          <p:nvPr/>
        </p:nvCxnSpPr>
        <p:spPr>
          <a:xfrm flipH="1">
            <a:off x="2369818" y="3874963"/>
            <a:ext cx="444291" cy="2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원통[C] 323">
            <a:extLst>
              <a:ext uri="{FF2B5EF4-FFF2-40B4-BE49-F238E27FC236}">
                <a16:creationId xmlns:a16="http://schemas.microsoft.com/office/drawing/2014/main" xmlns="" id="{8885EC86-2A5B-DB97-DB67-2F68C7C650F4}"/>
              </a:ext>
            </a:extLst>
          </p:cNvPr>
          <p:cNvSpPr/>
          <p:nvPr/>
        </p:nvSpPr>
        <p:spPr>
          <a:xfrm>
            <a:off x="2814109" y="3664778"/>
            <a:ext cx="710932" cy="4203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 anchorCtr="0"/>
          <a:lstStyle/>
          <a:p>
            <a:pPr algn="ctr"/>
            <a:r>
              <a:rPr kumimoji="1" lang="en-US" altLang="ko-KR" sz="1100" dirty="0">
                <a:latin typeface="+mn-ea"/>
              </a:rPr>
              <a:t>Maria</a:t>
            </a:r>
            <a:br>
              <a:rPr kumimoji="1" lang="en-US" altLang="ko-KR" sz="1100" dirty="0">
                <a:latin typeface="+mn-ea"/>
              </a:rPr>
            </a:br>
            <a:r>
              <a:rPr kumimoji="1" lang="en-US" altLang="ko-KR" sz="1100" dirty="0">
                <a:latin typeface="+mn-ea"/>
              </a:rPr>
              <a:t>DB</a:t>
            </a:r>
            <a:endParaRPr kumimoji="1"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634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8">
            <a:extLst>
              <a:ext uri="{FF2B5EF4-FFF2-40B4-BE49-F238E27FC236}">
                <a16:creationId xmlns:a16="http://schemas.microsoft.com/office/drawing/2014/main" xmlns="" id="{57E96BFB-8BB3-AFDD-47BA-F0B59544002E}"/>
              </a:ext>
            </a:extLst>
          </p:cNvPr>
          <p:cNvSpPr txBox="1">
            <a:spLocks/>
          </p:cNvSpPr>
          <p:nvPr/>
        </p:nvSpPr>
        <p:spPr>
          <a:xfrm>
            <a:off x="128464" y="764704"/>
            <a:ext cx="9577063" cy="12071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/>
              <a:t>기존 </a:t>
            </a:r>
            <a:r>
              <a:rPr lang="en-US" altLang="ko-KR" sz="1400" b="1" dirty="0" err="1"/>
              <a:t>ModBus</a:t>
            </a:r>
            <a:r>
              <a:rPr lang="ko-KR" altLang="en-US" sz="1400" b="1" dirty="0"/>
              <a:t>기반의 구성을 </a:t>
            </a:r>
            <a:r>
              <a:rPr lang="en-US" altLang="ko-KR" sz="1400" b="1" dirty="0"/>
              <a:t>ROS2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ROS2</a:t>
            </a:r>
            <a:r>
              <a:rPr lang="ko-KR" altLang="en-US" sz="1400" b="1" dirty="0"/>
              <a:t>에서 제공하는 </a:t>
            </a:r>
            <a:r>
              <a:rPr lang="en-US" altLang="ko-KR" sz="1400" b="1" dirty="0"/>
              <a:t>DDS</a:t>
            </a:r>
            <a:r>
              <a:rPr lang="ko-KR" altLang="en-US" sz="1400" b="1" dirty="0"/>
              <a:t>를 사용하면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네트워크의 구성이 단순화됨은 물론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다양한 로봇들에 대한 통합 관제가 가능해지고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소프트웨어 개발 및 유지보수가 간소화되어 비용을 절감할 수 있습니다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3" name="Rect 0">
            <a:extLst>
              <a:ext uri="{FF2B5EF4-FFF2-40B4-BE49-F238E27FC236}">
                <a16:creationId xmlns:a16="http://schemas.microsoft.com/office/drawing/2014/main" xmlns="" id="{8F9B0B67-6F05-5551-4E9D-700A2644B5F5}"/>
              </a:ext>
            </a:extLst>
          </p:cNvPr>
          <p:cNvSpPr>
            <a:spLocks/>
          </p:cNvSpPr>
          <p:nvPr/>
        </p:nvSpPr>
        <p:spPr>
          <a:xfrm>
            <a:off x="3890962" y="3604539"/>
            <a:ext cx="269558" cy="2376805"/>
          </a:xfrm>
          <a:prstGeom prst="rightArrow">
            <a:avLst>
              <a:gd name="adj1" fmla="val 74571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/>
            <a:endParaRPr lang="ko-KR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Rect 0">
            <a:extLst>
              <a:ext uri="{FF2B5EF4-FFF2-40B4-BE49-F238E27FC236}">
                <a16:creationId xmlns:a16="http://schemas.microsoft.com/office/drawing/2014/main" xmlns="" id="{A0C3FC14-4485-FFE6-324C-BF023BDE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6" y="5229324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UR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Controller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Rect 0">
            <a:extLst>
              <a:ext uri="{FF2B5EF4-FFF2-40B4-BE49-F238E27FC236}">
                <a16:creationId xmlns:a16="http://schemas.microsoft.com/office/drawing/2014/main" xmlns="" id="{3DC53140-6F27-0498-FD8D-B53FA2A8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" y="2924453"/>
            <a:ext cx="3209925" cy="356108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371FE7E-7A5E-946F-31B1-3A3CFC5E1ABC}"/>
              </a:ext>
            </a:extLst>
          </p:cNvPr>
          <p:cNvGrpSpPr>
            <a:grpSpLocks/>
          </p:cNvGrpSpPr>
          <p:nvPr/>
        </p:nvGrpSpPr>
        <p:grpSpPr bwMode="auto">
          <a:xfrm>
            <a:off x="2044381" y="3670550"/>
            <a:ext cx="387350" cy="381000"/>
            <a:chOff x="455295" y="4599940"/>
            <a:chExt cx="387350" cy="381000"/>
          </a:xfrm>
        </p:grpSpPr>
        <p:sp>
          <p:nvSpPr>
            <p:cNvPr id="7" name="Rect 0">
              <a:extLst>
                <a:ext uri="{FF2B5EF4-FFF2-40B4-BE49-F238E27FC236}">
                  <a16:creationId xmlns:a16="http://schemas.microsoft.com/office/drawing/2014/main" xmlns="" id="{12EFA559-A42D-8F87-9D40-AB6CF7A9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35" y="4773295"/>
              <a:ext cx="55245" cy="185420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none" lIns="0" tIns="0" rIns="0" bIns="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>
                  <a:solidFill>
                    <a:srgbClr val="000000"/>
                  </a:solidFill>
                  <a:latin typeface="+mn-ea"/>
                </a:rPr>
                <a:t> </a:t>
              </a:r>
              <a:endParaRPr lang="ko-KR" altLang="en-US" sz="1200" b="1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xmlns="" id="{8341BEE2-0F52-58CF-6A3E-8A513718A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265" y="4836795"/>
              <a:ext cx="356870" cy="123190"/>
              <a:chOff x="469265" y="4836795"/>
              <a:chExt cx="356870" cy="123190"/>
            </a:xfrm>
          </p:grpSpPr>
          <p:sp>
            <p:nvSpPr>
              <p:cNvPr id="21" name="Rect 0">
                <a:extLst>
                  <a:ext uri="{FF2B5EF4-FFF2-40B4-BE49-F238E27FC236}">
                    <a16:creationId xmlns:a16="http://schemas.microsoft.com/office/drawing/2014/main" xmlns="" id="{B1BE06A6-1AF2-AF40-9E66-54D9563A4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" y="4836795"/>
                <a:ext cx="356870" cy="12319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2" name="Rect 0">
                <a:extLst>
                  <a:ext uri="{FF2B5EF4-FFF2-40B4-BE49-F238E27FC236}">
                    <a16:creationId xmlns:a16="http://schemas.microsoft.com/office/drawing/2014/main" xmlns="" id="{469AC4A0-56FB-1EBA-7B33-7FC959BA8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480" y="4857115"/>
                <a:ext cx="126365" cy="58420"/>
              </a:xfrm>
              <a:prstGeom prst="rect">
                <a:avLst/>
              </a:prstGeom>
              <a:solidFill>
                <a:srgbClr val="808080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xmlns="" id="{F051D018-847E-841D-DF45-46A404382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95" y="4902835"/>
              <a:ext cx="387350" cy="78105"/>
              <a:chOff x="455295" y="4902835"/>
              <a:chExt cx="387350" cy="78105"/>
            </a:xfrm>
          </p:grpSpPr>
          <p:sp>
            <p:nvSpPr>
              <p:cNvPr id="18" name="Rect 0">
                <a:extLst>
                  <a:ext uri="{FF2B5EF4-FFF2-40B4-BE49-F238E27FC236}">
                    <a16:creationId xmlns:a16="http://schemas.microsoft.com/office/drawing/2014/main" xmlns="" id="{0CA75A52-0234-C6AD-9786-D16E7CA41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95" y="4902835"/>
                <a:ext cx="387350" cy="78105"/>
              </a:xfrm>
              <a:custGeom>
                <a:avLst/>
                <a:gdLst>
                  <a:gd name="TX0" fmla="*/ 297 w 2382"/>
                  <a:gd name="TY0" fmla="*/ 0 h 425"/>
                  <a:gd name="TX1" fmla="*/ 2091 w 2382"/>
                  <a:gd name="TY1" fmla="*/ 0 h 425"/>
                  <a:gd name="TX2" fmla="*/ 2375 w 2382"/>
                  <a:gd name="TY2" fmla="*/ 383 h 425"/>
                  <a:gd name="TX3" fmla="*/ 2381 w 2382"/>
                  <a:gd name="TY3" fmla="*/ 400 h 425"/>
                  <a:gd name="TX4" fmla="*/ 2370 w 2382"/>
                  <a:gd name="TY4" fmla="*/ 417 h 425"/>
                  <a:gd name="TX5" fmla="*/ 2352 w 2382"/>
                  <a:gd name="TY5" fmla="*/ 424 h 425"/>
                  <a:gd name="TX6" fmla="*/ 34 w 2382"/>
                  <a:gd name="TY6" fmla="*/ 424 h 425"/>
                  <a:gd name="TX7" fmla="*/ 13 w 2382"/>
                  <a:gd name="TY7" fmla="*/ 413 h 425"/>
                  <a:gd name="TX8" fmla="*/ 0 w 2382"/>
                  <a:gd name="TY8" fmla="*/ 396 h 425"/>
                  <a:gd name="TX9" fmla="*/ 5 w 2382"/>
                  <a:gd name="TY9" fmla="*/ 374 h 425"/>
                  <a:gd name="TX10" fmla="*/ 297 w 2382"/>
                  <a:gd name="TY10" fmla="*/ 0 h 42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382" h="425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9" name="Rect 0">
                <a:extLst>
                  <a:ext uri="{FF2B5EF4-FFF2-40B4-BE49-F238E27FC236}">
                    <a16:creationId xmlns:a16="http://schemas.microsoft.com/office/drawing/2014/main" xmlns="" id="{2BCD6BAF-2BFE-9C86-39D9-1299AA389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520" y="4919980"/>
                <a:ext cx="255905" cy="48895"/>
              </a:xfrm>
              <a:custGeom>
                <a:avLst/>
                <a:gdLst>
                  <a:gd name="TX0" fmla="*/ 213 w 1582"/>
                  <a:gd name="TY0" fmla="*/ 0 h 271"/>
                  <a:gd name="TX1" fmla="*/ 1508 w 1582"/>
                  <a:gd name="TY1" fmla="*/ 0 h 271"/>
                  <a:gd name="TX2" fmla="*/ 1581 w 1582"/>
                  <a:gd name="TY2" fmla="*/ 270 h 271"/>
                  <a:gd name="TX3" fmla="*/ 0 w 1582"/>
                  <a:gd name="TY3" fmla="*/ 270 h 271"/>
                  <a:gd name="TX4" fmla="*/ 213 w 1582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582" h="271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0" name="Rect 0">
                <a:extLst>
                  <a:ext uri="{FF2B5EF4-FFF2-40B4-BE49-F238E27FC236}">
                    <a16:creationId xmlns:a16="http://schemas.microsoft.com/office/drawing/2014/main" xmlns="" id="{743AFC74-6B1A-3982-AD95-410FBFA05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80" y="4919980"/>
                <a:ext cx="78105" cy="48895"/>
              </a:xfrm>
              <a:custGeom>
                <a:avLst/>
                <a:gdLst>
                  <a:gd name="TX0" fmla="*/ 0 w 480"/>
                  <a:gd name="TY0" fmla="*/ 0 h 271"/>
                  <a:gd name="TX1" fmla="*/ 282 w 480"/>
                  <a:gd name="TY1" fmla="*/ 0 h 271"/>
                  <a:gd name="TX2" fmla="*/ 479 w 480"/>
                  <a:gd name="TY2" fmla="*/ 270 h 271"/>
                  <a:gd name="TX3" fmla="*/ 89 w 480"/>
                  <a:gd name="TY3" fmla="*/ 270 h 271"/>
                  <a:gd name="TX4" fmla="*/ 0 w 480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480" h="271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xmlns="" id="{B2BE7220-95ED-60DE-6A79-FA63C48EC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525" y="4599940"/>
              <a:ext cx="260985" cy="236220"/>
              <a:chOff x="517525" y="4599940"/>
              <a:chExt cx="260985" cy="236220"/>
            </a:xfrm>
          </p:grpSpPr>
          <p:sp>
            <p:nvSpPr>
              <p:cNvPr id="11" name="Rect 0">
                <a:extLst>
                  <a:ext uri="{FF2B5EF4-FFF2-40B4-BE49-F238E27FC236}">
                    <a16:creationId xmlns:a16="http://schemas.microsoft.com/office/drawing/2014/main" xmlns="" id="{17753339-577D-8D50-8517-6C73725A4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525" y="4599940"/>
                <a:ext cx="260985" cy="23622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2" name="Rect 0">
                <a:extLst>
                  <a:ext uri="{FF2B5EF4-FFF2-40B4-BE49-F238E27FC236}">
                    <a16:creationId xmlns:a16="http://schemas.microsoft.com/office/drawing/2014/main" xmlns="" id="{3DB9E4CD-F63E-11DE-23AE-23C75E1A4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305" y="4618355"/>
                <a:ext cx="227330" cy="201930"/>
              </a:xfrm>
              <a:prstGeom prst="rect">
                <a:avLst/>
              </a:prstGeom>
              <a:solidFill>
                <a:srgbClr val="1050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3" name="Rect 0">
                <a:extLst>
                  <a:ext uri="{FF2B5EF4-FFF2-40B4-BE49-F238E27FC236}">
                    <a16:creationId xmlns:a16="http://schemas.microsoft.com/office/drawing/2014/main" xmlns="" id="{B324EB50-E707-37D9-02E3-7CBBCC5E8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440" y="4618355"/>
                <a:ext cx="34290" cy="20193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4" name="Rect 0">
                <a:extLst>
                  <a:ext uri="{FF2B5EF4-FFF2-40B4-BE49-F238E27FC236}">
                    <a16:creationId xmlns:a16="http://schemas.microsoft.com/office/drawing/2014/main" xmlns="" id="{DF8B3CC3-ACE3-EBEC-32EF-6CEBEB192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060" y="4628515"/>
                <a:ext cx="18415" cy="1778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5" name="Rect 0">
                <a:extLst>
                  <a:ext uri="{FF2B5EF4-FFF2-40B4-BE49-F238E27FC236}">
                    <a16:creationId xmlns:a16="http://schemas.microsoft.com/office/drawing/2014/main" xmlns="" id="{5728BD98-668B-2C42-D165-BBA5912EC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220" y="471487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6" name="Rect 0">
                <a:extLst>
                  <a:ext uri="{FF2B5EF4-FFF2-40B4-BE49-F238E27FC236}">
                    <a16:creationId xmlns:a16="http://schemas.microsoft.com/office/drawing/2014/main" xmlns="" id="{6CDBA29A-4B85-9652-9830-518CCBFA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30" y="475043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7" name="Rect 0">
                <a:extLst>
                  <a:ext uri="{FF2B5EF4-FFF2-40B4-BE49-F238E27FC236}">
                    <a16:creationId xmlns:a16="http://schemas.microsoft.com/office/drawing/2014/main" xmlns="" id="{B96C6588-A69F-F9F4-C927-B8C0C21A9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30" y="478472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sp>
        <p:nvSpPr>
          <p:cNvPr id="23" name="Rect 0">
            <a:extLst>
              <a:ext uri="{FF2B5EF4-FFF2-40B4-BE49-F238E27FC236}">
                <a16:creationId xmlns:a16="http://schemas.microsoft.com/office/drawing/2014/main" xmlns="" id="{B9EB9E2D-120B-C5E3-2AE8-419D496A9035}"/>
              </a:ext>
            </a:extLst>
          </p:cNvPr>
          <p:cNvSpPr>
            <a:spLocks/>
          </p:cNvSpPr>
          <p:nvPr/>
        </p:nvSpPr>
        <p:spPr>
          <a:xfrm>
            <a:off x="598487" y="4723228"/>
            <a:ext cx="3099435" cy="1725930"/>
          </a:xfrm>
          <a:prstGeom prst="rect">
            <a:avLst/>
          </a:prstGeom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4" name="Rect 0">
            <a:extLst>
              <a:ext uri="{FF2B5EF4-FFF2-40B4-BE49-F238E27FC236}">
                <a16:creationId xmlns:a16="http://schemas.microsoft.com/office/drawing/2014/main" xmlns="" id="{5D11E458-B0DA-2E50-B14C-0751E884E560}"/>
              </a:ext>
            </a:extLst>
          </p:cNvPr>
          <p:cNvSpPr txBox="1">
            <a:spLocks/>
          </p:cNvSpPr>
          <p:nvPr/>
        </p:nvSpPr>
        <p:spPr bwMode="auto">
          <a:xfrm>
            <a:off x="556804" y="2933800"/>
            <a:ext cx="31932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AS-IS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25" name="Group 5">
            <a:extLst>
              <a:ext uri="{FF2B5EF4-FFF2-40B4-BE49-F238E27FC236}">
                <a16:creationId xmlns:a16="http://schemas.microsoft.com/office/drawing/2014/main" xmlns="" id="{BD14CC74-A9F4-40DF-8F9B-6667573380E2}"/>
              </a:ext>
            </a:extLst>
          </p:cNvPr>
          <p:cNvGrpSpPr>
            <a:grpSpLocks/>
          </p:cNvGrpSpPr>
          <p:nvPr/>
        </p:nvGrpSpPr>
        <p:grpSpPr>
          <a:xfrm>
            <a:off x="6457632" y="1700808"/>
            <a:ext cx="681039" cy="792480"/>
            <a:chOff x="5377815" y="1777365"/>
            <a:chExt cx="681039" cy="792480"/>
          </a:xfrm>
        </p:grpSpPr>
        <p:pic>
          <p:nvPicPr>
            <p:cNvPr id="26" name="Picture " descr="C:/Users/silve/AppData/Roaming/PolarisOffice/ETemp/31056_23462360/image6.png">
              <a:extLst>
                <a:ext uri="{FF2B5EF4-FFF2-40B4-BE49-F238E27FC236}">
                  <a16:creationId xmlns:a16="http://schemas.microsoft.com/office/drawing/2014/main" xmlns="" id="{559E4C2F-01D9-C768-BA80-5E59398387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5542280" y="2022475"/>
              <a:ext cx="330835" cy="530225"/>
            </a:xfrm>
            <a:prstGeom prst="rect">
              <a:avLst/>
            </a:prstGeom>
            <a:noFill/>
            <a:ln>
              <a:noFill/>
              <a:prstDash/>
            </a:ln>
          </p:spPr>
        </p:pic>
        <p:sp>
          <p:nvSpPr>
            <p:cNvPr id="27" name="Rect 0">
              <a:extLst>
                <a:ext uri="{FF2B5EF4-FFF2-40B4-BE49-F238E27FC236}">
                  <a16:creationId xmlns:a16="http://schemas.microsoft.com/office/drawing/2014/main" xmlns="" id="{767B8862-ED9B-55A0-3477-84345B8700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80674" y="1787363"/>
              <a:ext cx="678180" cy="24574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>
                  <a:solidFill>
                    <a:schemeClr val="bg1"/>
                  </a:solidFill>
                </a:rPr>
                <a:t>RCS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8" name="Rect 0">
              <a:extLst>
                <a:ext uri="{FF2B5EF4-FFF2-40B4-BE49-F238E27FC236}">
                  <a16:creationId xmlns:a16="http://schemas.microsoft.com/office/drawing/2014/main" xmlns="" id="{7CA93B1B-F542-D28E-A82B-79C2113F9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815" y="1777365"/>
              <a:ext cx="680085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29" name="Rect 0">
            <a:extLst>
              <a:ext uri="{FF2B5EF4-FFF2-40B4-BE49-F238E27FC236}">
                <a16:creationId xmlns:a16="http://schemas.microsoft.com/office/drawing/2014/main" xmlns="" id="{D5E0C6D1-424F-AA85-0928-82CBB8BB6968}"/>
              </a:ext>
            </a:extLst>
          </p:cNvPr>
          <p:cNvSpPr>
            <a:spLocks/>
          </p:cNvSpPr>
          <p:nvPr/>
        </p:nvSpPr>
        <p:spPr bwMode="auto">
          <a:xfrm>
            <a:off x="1847659" y="2589174"/>
            <a:ext cx="791909" cy="23685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chemeClr val="accent2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en-US" altLang="ko-KR" sz="800" b="1" dirty="0" err="1">
                <a:solidFill>
                  <a:schemeClr val="bg1"/>
                </a:solidFill>
                <a:latin typeface="+mn-ea"/>
                <a:cs typeface="Arial" charset="0"/>
              </a:rPr>
              <a:t>ModBus</a:t>
            </a:r>
            <a:endParaRPr lang="ko-KR" altLang="en-US" sz="800" b="1" dirty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30" name="Rect 0">
            <a:extLst>
              <a:ext uri="{FF2B5EF4-FFF2-40B4-BE49-F238E27FC236}">
                <a16:creationId xmlns:a16="http://schemas.microsoft.com/office/drawing/2014/main" xmlns="" id="{98935382-B365-7484-D1E2-AF9741B08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" y="6175474"/>
            <a:ext cx="511175" cy="26225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ctr" anchorCtr="0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UR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1" name="Rect 0">
            <a:extLst>
              <a:ext uri="{FF2B5EF4-FFF2-40B4-BE49-F238E27FC236}">
                <a16:creationId xmlns:a16="http://schemas.microsoft.com/office/drawing/2014/main" xmlns="" id="{849DAA5F-2132-4084-45E8-6C26B2B31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131" y="6179284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Gripper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2" name="Picture " descr="C:/Users/silve/AppData/Roaming/PolarisOffice/ETemp/31056_23462360/image7.png">
            <a:extLst>
              <a:ext uri="{FF2B5EF4-FFF2-40B4-BE49-F238E27FC236}">
                <a16:creationId xmlns:a16="http://schemas.microsoft.com/office/drawing/2014/main" xmlns="" id="{ECBBEC4B-86D4-9316-108C-670692297B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97" y="5716368"/>
            <a:ext cx="462915" cy="438150"/>
          </a:xfrm>
          <a:prstGeom prst="rect">
            <a:avLst/>
          </a:prstGeom>
          <a:noFill/>
        </p:spPr>
      </p:pic>
      <p:pic>
        <p:nvPicPr>
          <p:cNvPr id="33" name="Picture " descr="C:/Users/silve/AppData/Roaming/PolarisOffice/ETemp/31056_23462360/image8.png">
            <a:extLst>
              <a:ext uri="{FF2B5EF4-FFF2-40B4-BE49-F238E27FC236}">
                <a16:creationId xmlns:a16="http://schemas.microsoft.com/office/drawing/2014/main" xmlns="" id="{C68D8E44-C225-51A1-40A2-71FF837F2B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97" y="5788759"/>
            <a:ext cx="323215" cy="311785"/>
          </a:xfrm>
          <a:prstGeom prst="rect">
            <a:avLst/>
          </a:prstGeom>
          <a:noFill/>
        </p:spPr>
      </p:pic>
      <p:pic>
        <p:nvPicPr>
          <p:cNvPr id="34" name="Picture " descr="C:/Users/silve/AppData/Roaming/PolarisOffice/ETemp/31056_23462360/image9.jpeg">
            <a:extLst>
              <a:ext uri="{FF2B5EF4-FFF2-40B4-BE49-F238E27FC236}">
                <a16:creationId xmlns:a16="http://schemas.microsoft.com/office/drawing/2014/main" xmlns="" id="{1BE03F3D-232A-ADE3-2653-FA96CEB2F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15196" y="5710018"/>
            <a:ext cx="671830" cy="515620"/>
          </a:xfrm>
          <a:prstGeom prst="rect">
            <a:avLst/>
          </a:prstGeom>
          <a:noFill/>
        </p:spPr>
      </p:pic>
      <p:sp>
        <p:nvSpPr>
          <p:cNvPr id="35" name="Rect 0">
            <a:extLst>
              <a:ext uri="{FF2B5EF4-FFF2-40B4-BE49-F238E27FC236}">
                <a16:creationId xmlns:a16="http://schemas.microsoft.com/office/drawing/2014/main" xmlns="" id="{4CCC4319-5421-3A66-7949-B869507D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656" y="6179284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>
                <a:solidFill>
                  <a:srgbClr val="000000"/>
                </a:solidFill>
                <a:latin typeface="+mn-ea"/>
              </a:rPr>
              <a:t>MiR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6" name="Picture " descr="C:/Users/silve/AppData/Roaming/PolarisOffice/ETemp/31056_23462360/image10.png">
            <a:extLst>
              <a:ext uri="{FF2B5EF4-FFF2-40B4-BE49-F238E27FC236}">
                <a16:creationId xmlns:a16="http://schemas.microsoft.com/office/drawing/2014/main" xmlns="" id="{81D5F6C8-74E7-4975-04B7-317E1F834EF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72" y="5783679"/>
            <a:ext cx="436245" cy="304165"/>
          </a:xfrm>
          <a:prstGeom prst="rect">
            <a:avLst/>
          </a:prstGeom>
          <a:noFill/>
        </p:spPr>
      </p:pic>
      <p:sp>
        <p:nvSpPr>
          <p:cNvPr id="37" name="Rect 0">
            <a:extLst>
              <a:ext uri="{FF2B5EF4-FFF2-40B4-BE49-F238E27FC236}">
                <a16:creationId xmlns:a16="http://schemas.microsoft.com/office/drawing/2014/main" xmlns="" id="{7653FA0D-49BF-35EB-811D-7181C354D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321" y="6179284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  <a:latin typeface="+mn-ea"/>
              </a:rPr>
              <a:t>Vision</a:t>
            </a:r>
            <a:endParaRPr lang="ko-KR" altLang="en-US" sz="105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8" name="Rect 0">
            <a:extLst>
              <a:ext uri="{FF2B5EF4-FFF2-40B4-BE49-F238E27FC236}">
                <a16:creationId xmlns:a16="http://schemas.microsoft.com/office/drawing/2014/main" xmlns="" id="{7CE83D83-67D5-DFE8-C4E3-9540E28E2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501" y="5229324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MOXA I/O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Controller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Rect 0">
            <a:extLst>
              <a:ext uri="{FF2B5EF4-FFF2-40B4-BE49-F238E27FC236}">
                <a16:creationId xmlns:a16="http://schemas.microsoft.com/office/drawing/2014/main" xmlns="" id="{10B569C5-0E83-2586-9BAC-C5BBBD5A2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541" y="6037678"/>
            <a:ext cx="942340" cy="415498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Inner Device I/O </a:t>
            </a:r>
            <a:r>
              <a:rPr lang="en-US" altLang="ko-KR" sz="1050" dirty="0" err="1">
                <a:solidFill>
                  <a:srgbClr val="000000"/>
                </a:solidFill>
                <a:latin typeface="+mn-ea"/>
              </a:rPr>
              <a:t>Controll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0" name="Rect 0">
            <a:extLst>
              <a:ext uri="{FF2B5EF4-FFF2-40B4-BE49-F238E27FC236}">
                <a16:creationId xmlns:a16="http://schemas.microsoft.com/office/drawing/2014/main" xmlns="" id="{9EC9008F-388C-1AB9-A2CB-BCC900106A92}"/>
              </a:ext>
            </a:extLst>
          </p:cNvPr>
          <p:cNvSpPr>
            <a:spLocks/>
          </p:cNvSpPr>
          <p:nvPr/>
        </p:nvSpPr>
        <p:spPr>
          <a:xfrm rot="5400000" flipH="1" flipV="1">
            <a:off x="687704" y="5192492"/>
            <a:ext cx="759143" cy="290513"/>
          </a:xfrm>
          <a:prstGeom prst="bentConnector4">
            <a:avLst>
              <a:gd name="adj1" fmla="val 15045"/>
              <a:gd name="adj2" fmla="val 144401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41" name="Rect 0">
            <a:extLst>
              <a:ext uri="{FF2B5EF4-FFF2-40B4-BE49-F238E27FC236}">
                <a16:creationId xmlns:a16="http://schemas.microsoft.com/office/drawing/2014/main" xmlns="" id="{DBAC86E8-0198-AF8F-AF60-1492306C5235}"/>
              </a:ext>
            </a:extLst>
          </p:cNvPr>
          <p:cNvSpPr>
            <a:spLocks/>
          </p:cNvSpPr>
          <p:nvPr/>
        </p:nvSpPr>
        <p:spPr>
          <a:xfrm rot="16200000" flipV="1">
            <a:off x="933288" y="5239007"/>
            <a:ext cx="830263" cy="271778"/>
          </a:xfrm>
          <a:prstGeom prst="bentConnector2">
            <a:avLst/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cxnSp>
        <p:nvCxnSpPr>
          <p:cNvPr id="42" name="Rect 0">
            <a:extLst>
              <a:ext uri="{FF2B5EF4-FFF2-40B4-BE49-F238E27FC236}">
                <a16:creationId xmlns:a16="http://schemas.microsoft.com/office/drawing/2014/main" xmlns="" id="{8DE7B73E-EF5E-0122-A05C-018DCDC085B4}"/>
              </a:ext>
            </a:extLst>
          </p:cNvPr>
          <p:cNvCxnSpPr/>
          <p:nvPr/>
        </p:nvCxnSpPr>
        <p:spPr>
          <a:xfrm>
            <a:off x="3285172" y="4450813"/>
            <a:ext cx="635" cy="41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 0">
            <a:extLst>
              <a:ext uri="{FF2B5EF4-FFF2-40B4-BE49-F238E27FC236}">
                <a16:creationId xmlns:a16="http://schemas.microsoft.com/office/drawing/2014/main" xmlns="" id="{7EB8BCA5-673B-F064-3F4E-4354E858C6C3}"/>
              </a:ext>
            </a:extLst>
          </p:cNvPr>
          <p:cNvSpPr>
            <a:spLocks/>
          </p:cNvSpPr>
          <p:nvPr/>
        </p:nvSpPr>
        <p:spPr>
          <a:xfrm rot="16200000" flipV="1">
            <a:off x="1144586" y="5026123"/>
            <a:ext cx="826453" cy="690563"/>
          </a:xfrm>
          <a:prstGeom prst="bentConnector2">
            <a:avLst/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cxnSp>
        <p:nvCxnSpPr>
          <p:cNvPr id="44" name="Rect 0">
            <a:extLst>
              <a:ext uri="{FF2B5EF4-FFF2-40B4-BE49-F238E27FC236}">
                <a16:creationId xmlns:a16="http://schemas.microsoft.com/office/drawing/2014/main" xmlns="" id="{E749B2BE-6492-0BCF-C15B-15FD9D70CD5D}"/>
              </a:ext>
            </a:extLst>
          </p:cNvPr>
          <p:cNvCxnSpPr>
            <a:endCxn id="34" idx="0"/>
          </p:cNvCxnSpPr>
          <p:nvPr/>
        </p:nvCxnSpPr>
        <p:spPr>
          <a:xfrm>
            <a:off x="2551111" y="4420333"/>
            <a:ext cx="0" cy="128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t 0">
            <a:extLst>
              <a:ext uri="{FF2B5EF4-FFF2-40B4-BE49-F238E27FC236}">
                <a16:creationId xmlns:a16="http://schemas.microsoft.com/office/drawing/2014/main" xmlns="" id="{A073E8BC-C2CF-D825-6D0E-A1E3A67D5DD5}"/>
              </a:ext>
            </a:extLst>
          </p:cNvPr>
          <p:cNvCxnSpPr/>
          <p:nvPr/>
        </p:nvCxnSpPr>
        <p:spPr>
          <a:xfrm>
            <a:off x="917257" y="4450813"/>
            <a:ext cx="635" cy="42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 0">
            <a:extLst>
              <a:ext uri="{FF2B5EF4-FFF2-40B4-BE49-F238E27FC236}">
                <a16:creationId xmlns:a16="http://schemas.microsoft.com/office/drawing/2014/main" xmlns="" id="{2B900956-C9B2-C44F-94C3-1F13720D938B}"/>
              </a:ext>
            </a:extLst>
          </p:cNvPr>
          <p:cNvSpPr>
            <a:spLocks/>
          </p:cNvSpPr>
          <p:nvPr/>
        </p:nvSpPr>
        <p:spPr>
          <a:xfrm rot="16200000" flipV="1">
            <a:off x="2597942" y="5413314"/>
            <a:ext cx="1147764" cy="226696"/>
          </a:xfrm>
          <a:prstGeom prst="bentConnector4">
            <a:avLst>
              <a:gd name="adj1" fmla="val 22920"/>
              <a:gd name="adj2" fmla="val 185663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47" name="Rect 0">
            <a:extLst>
              <a:ext uri="{FF2B5EF4-FFF2-40B4-BE49-F238E27FC236}">
                <a16:creationId xmlns:a16="http://schemas.microsoft.com/office/drawing/2014/main" xmlns="" id="{8F07008B-F4CC-6E25-BBFE-BD6E61FFF367}"/>
              </a:ext>
            </a:extLst>
          </p:cNvPr>
          <p:cNvSpPr>
            <a:spLocks/>
          </p:cNvSpPr>
          <p:nvPr/>
        </p:nvSpPr>
        <p:spPr bwMode="auto">
          <a:xfrm>
            <a:off x="598487" y="4307304"/>
            <a:ext cx="3099435" cy="23685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en-US" altLang="ko-KR" sz="800" b="1">
                <a:solidFill>
                  <a:srgbClr val="000000"/>
                </a:solidFill>
                <a:latin typeface="+mn-ea"/>
                <a:cs typeface="Arial" charset="0"/>
              </a:rPr>
              <a:t>ModBus</a:t>
            </a:r>
            <a:endParaRPr lang="ko-KR" altLang="en-US" sz="800" b="1">
              <a:solidFill>
                <a:srgbClr val="000000"/>
              </a:solidFill>
              <a:latin typeface="+mn-ea"/>
              <a:cs typeface="Arial" charset="0"/>
            </a:endParaRPr>
          </a:p>
        </p:txBody>
      </p:sp>
      <p:sp>
        <p:nvSpPr>
          <p:cNvPr id="48" name="도형 45">
            <a:extLst>
              <a:ext uri="{FF2B5EF4-FFF2-40B4-BE49-F238E27FC236}">
                <a16:creationId xmlns:a16="http://schemas.microsoft.com/office/drawing/2014/main" xmlns="" id="{0F01023D-79B2-0396-7AD1-A8A1AB04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8627" y="2917468"/>
            <a:ext cx="5078095" cy="356108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" name="도형 80">
            <a:extLst>
              <a:ext uri="{FF2B5EF4-FFF2-40B4-BE49-F238E27FC236}">
                <a16:creationId xmlns:a16="http://schemas.microsoft.com/office/drawing/2014/main" xmlns="" id="{66EE99EB-7357-B4A8-2481-E455CB379982}"/>
              </a:ext>
            </a:extLst>
          </p:cNvPr>
          <p:cNvSpPr>
            <a:spLocks/>
          </p:cNvSpPr>
          <p:nvPr/>
        </p:nvSpPr>
        <p:spPr>
          <a:xfrm>
            <a:off x="4313552" y="4214324"/>
            <a:ext cx="4982210" cy="2224731"/>
          </a:xfrm>
          <a:prstGeom prst="rect">
            <a:avLst/>
          </a:prstGeom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0" name="텍스트 상자 81">
            <a:extLst>
              <a:ext uri="{FF2B5EF4-FFF2-40B4-BE49-F238E27FC236}">
                <a16:creationId xmlns:a16="http://schemas.microsoft.com/office/drawing/2014/main" xmlns="" id="{A880B6DF-3391-C579-D8BB-E1B1EEFEFC68}"/>
              </a:ext>
            </a:extLst>
          </p:cNvPr>
          <p:cNvSpPr txBox="1">
            <a:spLocks/>
          </p:cNvSpPr>
          <p:nvPr/>
        </p:nvSpPr>
        <p:spPr bwMode="auto">
          <a:xfrm>
            <a:off x="4260384" y="2926814"/>
            <a:ext cx="50652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ko-KR" b="1" dirty="0">
                <a:solidFill>
                  <a:srgbClr val="C00000"/>
                </a:solidFill>
                <a:latin typeface="+mn-ea"/>
              </a:rPr>
              <a:t>TO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-</a:t>
            </a:r>
            <a:r>
              <a:rPr lang="ko-KR" altLang="ko-KR" b="1" dirty="0">
                <a:solidFill>
                  <a:srgbClr val="C00000"/>
                </a:solidFill>
                <a:latin typeface="+mn-ea"/>
              </a:rPr>
              <a:t>BE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51" name="그룹 130">
            <a:extLst>
              <a:ext uri="{FF2B5EF4-FFF2-40B4-BE49-F238E27FC236}">
                <a16:creationId xmlns:a16="http://schemas.microsoft.com/office/drawing/2014/main" xmlns="" id="{EDC83DEE-C513-60F6-15A0-F01762B04D63}"/>
              </a:ext>
            </a:extLst>
          </p:cNvPr>
          <p:cNvGrpSpPr>
            <a:grpSpLocks/>
          </p:cNvGrpSpPr>
          <p:nvPr/>
        </p:nvGrpSpPr>
        <p:grpSpPr>
          <a:xfrm>
            <a:off x="5289707" y="5712558"/>
            <a:ext cx="634841" cy="689937"/>
            <a:chOff x="4621530" y="5057140"/>
            <a:chExt cx="634841" cy="689937"/>
          </a:xfrm>
        </p:grpSpPr>
        <p:sp>
          <p:nvSpPr>
            <p:cNvPr id="52" name="텍스트 상자 82">
              <a:extLst>
                <a:ext uri="{FF2B5EF4-FFF2-40B4-BE49-F238E27FC236}">
                  <a16:creationId xmlns:a16="http://schemas.microsoft.com/office/drawing/2014/main" xmlns="" id="{56F644C7-C8A1-769E-4AC6-922932F38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1530" y="5516245"/>
              <a:ext cx="634841" cy="230832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  <a:latin typeface="+mn-ea"/>
                </a:rPr>
                <a:t>UR-10e</a:t>
              </a:r>
              <a:endParaRPr lang="ko-KR" altLang="en-US" sz="900" dirty="0">
                <a:solidFill>
                  <a:srgbClr val="000000"/>
                </a:solidFill>
                <a:latin typeface="+mn-ea"/>
              </a:endParaRPr>
            </a:p>
          </p:txBody>
        </p:sp>
        <p:pic>
          <p:nvPicPr>
            <p:cNvPr id="53" name="그림 85" descr="C:/Users/silve/AppData/Roaming/PolarisOffice/ETemp/31056_23462360/image7.png">
              <a:extLst>
                <a:ext uri="{FF2B5EF4-FFF2-40B4-BE49-F238E27FC236}">
                  <a16:creationId xmlns:a16="http://schemas.microsoft.com/office/drawing/2014/main" xmlns="" id="{D78949D1-6784-94CD-ED1C-9906B72199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7493" y="5057140"/>
              <a:ext cx="462915" cy="438150"/>
            </a:xfrm>
            <a:prstGeom prst="rect">
              <a:avLst/>
            </a:prstGeom>
            <a:noFill/>
          </p:spPr>
        </p:pic>
      </p:grpSp>
      <p:grpSp>
        <p:nvGrpSpPr>
          <p:cNvPr id="54" name="그룹 131">
            <a:extLst>
              <a:ext uri="{FF2B5EF4-FFF2-40B4-BE49-F238E27FC236}">
                <a16:creationId xmlns:a16="http://schemas.microsoft.com/office/drawing/2014/main" xmlns="" id="{E7460A46-3E19-AA70-E073-6252C98633A3}"/>
              </a:ext>
            </a:extLst>
          </p:cNvPr>
          <p:cNvGrpSpPr>
            <a:grpSpLocks/>
          </p:cNvGrpSpPr>
          <p:nvPr/>
        </p:nvGrpSpPr>
        <p:grpSpPr>
          <a:xfrm>
            <a:off x="6078615" y="5787488"/>
            <a:ext cx="581265" cy="621357"/>
            <a:chOff x="5652769" y="5123180"/>
            <a:chExt cx="581265" cy="621357"/>
          </a:xfrm>
        </p:grpSpPr>
        <p:sp>
          <p:nvSpPr>
            <p:cNvPr id="55" name="텍스트 상자 83">
              <a:extLst>
                <a:ext uri="{FF2B5EF4-FFF2-40B4-BE49-F238E27FC236}">
                  <a16:creationId xmlns:a16="http://schemas.microsoft.com/office/drawing/2014/main" xmlns="" id="{4D17DC3E-73BB-AF7F-7424-DEC37A4BA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2769" y="5513705"/>
              <a:ext cx="581265" cy="230832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  <a:latin typeface="+mn-ea"/>
                </a:rPr>
                <a:t>Gripper</a:t>
              </a:r>
              <a:endParaRPr lang="ko-KR" altLang="en-US" sz="900" dirty="0">
                <a:solidFill>
                  <a:srgbClr val="000000"/>
                </a:solidFill>
                <a:latin typeface="+mn-ea"/>
              </a:endParaRPr>
            </a:p>
          </p:txBody>
        </p:sp>
        <p:pic>
          <p:nvPicPr>
            <p:cNvPr id="56" name="그림 86" descr="C:/Users/silve/AppData/Roaming/PolarisOffice/ETemp/31056_23462360/image8.png">
              <a:extLst>
                <a:ext uri="{FF2B5EF4-FFF2-40B4-BE49-F238E27FC236}">
                  <a16:creationId xmlns:a16="http://schemas.microsoft.com/office/drawing/2014/main" xmlns="" id="{819EBD2B-58E1-6D7A-F13B-A2C50DF69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794" y="5123180"/>
              <a:ext cx="323215" cy="311785"/>
            </a:xfrm>
            <a:prstGeom prst="rect">
              <a:avLst/>
            </a:prstGeom>
            <a:noFill/>
          </p:spPr>
        </p:pic>
      </p:grpSp>
      <p:grpSp>
        <p:nvGrpSpPr>
          <p:cNvPr id="57" name="그룹 133">
            <a:extLst>
              <a:ext uri="{FF2B5EF4-FFF2-40B4-BE49-F238E27FC236}">
                <a16:creationId xmlns:a16="http://schemas.microsoft.com/office/drawing/2014/main" xmlns="" id="{3B16F95D-0996-09D5-04B3-B5366876F875}"/>
              </a:ext>
            </a:extLst>
          </p:cNvPr>
          <p:cNvGrpSpPr>
            <a:grpSpLocks/>
          </p:cNvGrpSpPr>
          <p:nvPr/>
        </p:nvGrpSpPr>
        <p:grpSpPr>
          <a:xfrm>
            <a:off x="7635556" y="5727529"/>
            <a:ext cx="676910" cy="695960"/>
            <a:chOff x="7232650" y="5074920"/>
            <a:chExt cx="676910" cy="695960"/>
          </a:xfrm>
        </p:grpSpPr>
        <p:pic>
          <p:nvPicPr>
            <p:cNvPr id="58" name="그림 87" descr="C:/Users/silve/AppData/Roaming/PolarisOffice/ETemp/31056_23462360/image9.jpeg">
              <a:extLst>
                <a:ext uri="{FF2B5EF4-FFF2-40B4-BE49-F238E27FC236}">
                  <a16:creationId xmlns:a16="http://schemas.microsoft.com/office/drawing/2014/main" xmlns="" id="{A5176B6A-0D10-7BCA-E0B2-E5018122E8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235190" y="5074920"/>
              <a:ext cx="671830" cy="515620"/>
            </a:xfrm>
            <a:prstGeom prst="rect">
              <a:avLst/>
            </a:prstGeom>
            <a:noFill/>
          </p:spPr>
        </p:pic>
        <p:sp>
          <p:nvSpPr>
            <p:cNvPr id="59" name="텍스트 상자 88">
              <a:extLst>
                <a:ext uri="{FF2B5EF4-FFF2-40B4-BE49-F238E27FC236}">
                  <a16:creationId xmlns:a16="http://schemas.microsoft.com/office/drawing/2014/main" xmlns="" id="{6B5690F5-EEBD-F542-A1A3-528DFCE64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650" y="5540375"/>
              <a:ext cx="676910" cy="2305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  <a:latin typeface="+mn-ea"/>
                </a:rPr>
                <a:t>MIR250</a:t>
              </a:r>
              <a:endParaRPr lang="ko-KR" altLang="en-US" sz="900" dirty="0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60" name="그룹 132">
            <a:extLst>
              <a:ext uri="{FF2B5EF4-FFF2-40B4-BE49-F238E27FC236}">
                <a16:creationId xmlns:a16="http://schemas.microsoft.com/office/drawing/2014/main" xmlns="" id="{F966FBBD-5F7F-25B2-6CA1-F4EA254B3691}"/>
              </a:ext>
            </a:extLst>
          </p:cNvPr>
          <p:cNvGrpSpPr>
            <a:grpSpLocks/>
          </p:cNvGrpSpPr>
          <p:nvPr/>
        </p:nvGrpSpPr>
        <p:grpSpPr>
          <a:xfrm>
            <a:off x="6891814" y="5852421"/>
            <a:ext cx="501334" cy="572770"/>
            <a:chOff x="6493510" y="5136515"/>
            <a:chExt cx="501334" cy="572770"/>
          </a:xfrm>
        </p:grpSpPr>
        <p:pic>
          <p:nvPicPr>
            <p:cNvPr id="61" name="그림 89" descr="C:/Users/silve/AppData/Roaming/PolarisOffice/ETemp/31056_23462360/image10.png">
              <a:extLst>
                <a:ext uri="{FF2B5EF4-FFF2-40B4-BE49-F238E27FC236}">
                  <a16:creationId xmlns:a16="http://schemas.microsoft.com/office/drawing/2014/main" xmlns="" id="{2F4993A0-89AF-975B-6526-527391E4E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1770" y="5136515"/>
              <a:ext cx="436245" cy="304165"/>
            </a:xfrm>
            <a:prstGeom prst="rect">
              <a:avLst/>
            </a:prstGeom>
            <a:noFill/>
          </p:spPr>
        </p:pic>
        <p:sp>
          <p:nvSpPr>
            <p:cNvPr id="62" name="텍스트 상자 90">
              <a:extLst>
                <a:ext uri="{FF2B5EF4-FFF2-40B4-BE49-F238E27FC236}">
                  <a16:creationId xmlns:a16="http://schemas.microsoft.com/office/drawing/2014/main" xmlns="" id="{862C31C9-0CBF-782A-1A21-DB69DBE96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3510" y="5478780"/>
              <a:ext cx="501334" cy="2305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  <a:latin typeface="+mn-ea"/>
                </a:rPr>
                <a:t>Vision</a:t>
              </a:r>
              <a:endParaRPr lang="ko-KR" altLang="en-US" sz="900" dirty="0">
                <a:solidFill>
                  <a:srgbClr val="000000"/>
                </a:solidFill>
                <a:latin typeface="+mn-ea"/>
              </a:endParaRPr>
            </a:p>
          </p:txBody>
        </p:sp>
      </p:grpSp>
      <p:cxnSp>
        <p:nvCxnSpPr>
          <p:cNvPr id="63" name="도형 116">
            <a:extLst>
              <a:ext uri="{FF2B5EF4-FFF2-40B4-BE49-F238E27FC236}">
                <a16:creationId xmlns:a16="http://schemas.microsoft.com/office/drawing/2014/main" xmlns="" id="{64A2D583-126E-9D76-0FBC-923033252252}"/>
              </a:ext>
            </a:extLst>
          </p:cNvPr>
          <p:cNvCxnSpPr>
            <a:stCxn id="72" idx="4"/>
          </p:cNvCxnSpPr>
          <p:nvPr/>
        </p:nvCxnSpPr>
        <p:spPr>
          <a:xfrm>
            <a:off x="5882321" y="3735359"/>
            <a:ext cx="0" cy="26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128">
            <a:extLst>
              <a:ext uri="{FF2B5EF4-FFF2-40B4-BE49-F238E27FC236}">
                <a16:creationId xmlns:a16="http://schemas.microsoft.com/office/drawing/2014/main" xmlns="" id="{5DAB5CA5-0A7C-0EBC-EDCA-FBABA66ACF65}"/>
              </a:ext>
            </a:extLst>
          </p:cNvPr>
          <p:cNvSpPr>
            <a:spLocks/>
          </p:cNvSpPr>
          <p:nvPr/>
        </p:nvSpPr>
        <p:spPr>
          <a:xfrm>
            <a:off x="7596187" y="4564075"/>
            <a:ext cx="772795" cy="2787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b="1" dirty="0">
                <a:solidFill>
                  <a:schemeClr val="tx1"/>
                </a:solidFill>
                <a:latin typeface="+mn-ea"/>
              </a:rPr>
              <a:t>MIR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b="1" dirty="0">
                <a:solidFill>
                  <a:schemeClr val="tx1"/>
                </a:solidFill>
                <a:latin typeface="+mn-ea"/>
              </a:rPr>
              <a:t>Controller</a:t>
            </a:r>
            <a:endParaRPr lang="en-US" sz="5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550" b="1" dirty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도형 129">
            <a:extLst>
              <a:ext uri="{FF2B5EF4-FFF2-40B4-BE49-F238E27FC236}">
                <a16:creationId xmlns:a16="http://schemas.microsoft.com/office/drawing/2014/main" xmlns="" id="{B68F5825-8798-AC6C-A16E-AD7E1D994513}"/>
              </a:ext>
            </a:extLst>
          </p:cNvPr>
          <p:cNvSpPr>
            <a:spLocks/>
          </p:cNvSpPr>
          <p:nvPr/>
        </p:nvSpPr>
        <p:spPr>
          <a:xfrm>
            <a:off x="8479472" y="4564075"/>
            <a:ext cx="772795" cy="2787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b="1" dirty="0">
                <a:solidFill>
                  <a:schemeClr val="tx1"/>
                </a:solidFill>
                <a:latin typeface="+mn-ea"/>
              </a:rPr>
              <a:t>I/O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b="1" dirty="0">
                <a:solidFill>
                  <a:schemeClr val="tx1"/>
                </a:solidFill>
                <a:latin typeface="+mn-ea"/>
              </a:rPr>
              <a:t>Controller Process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6" name="그룹 153">
            <a:extLst>
              <a:ext uri="{FF2B5EF4-FFF2-40B4-BE49-F238E27FC236}">
                <a16:creationId xmlns:a16="http://schemas.microsoft.com/office/drawing/2014/main" xmlns="" id="{A8CC097D-8253-9B7E-8952-5CD362455320}"/>
              </a:ext>
            </a:extLst>
          </p:cNvPr>
          <p:cNvGrpSpPr>
            <a:grpSpLocks/>
          </p:cNvGrpSpPr>
          <p:nvPr/>
        </p:nvGrpSpPr>
        <p:grpSpPr>
          <a:xfrm>
            <a:off x="8422002" y="5660229"/>
            <a:ext cx="942340" cy="765338"/>
            <a:chOff x="7960676" y="5120640"/>
            <a:chExt cx="942340" cy="793253"/>
          </a:xfrm>
        </p:grpSpPr>
        <p:sp>
          <p:nvSpPr>
            <p:cNvPr id="67" name="텍스트 상자 109">
              <a:extLst>
                <a:ext uri="{FF2B5EF4-FFF2-40B4-BE49-F238E27FC236}">
                  <a16:creationId xmlns:a16="http://schemas.microsoft.com/office/drawing/2014/main" xmlns="" id="{23DDBC10-93F7-6435-C960-73DF217E2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0676" y="5531090"/>
              <a:ext cx="942340" cy="382803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  <a:latin typeface="+mn-ea"/>
                </a:rPr>
                <a:t>Inner Device I/O </a:t>
              </a:r>
              <a:r>
                <a:rPr lang="en-US" altLang="ko-KR" sz="900" dirty="0" err="1">
                  <a:solidFill>
                    <a:srgbClr val="000000"/>
                  </a:solidFill>
                  <a:latin typeface="+mn-ea"/>
                </a:rPr>
                <a:t>Controll</a:t>
              </a:r>
              <a:r>
                <a:rPr lang="ko-KR" altLang="ko-KR" sz="900" dirty="0">
                  <a:solidFill>
                    <a:srgbClr val="000000"/>
                  </a:solidFill>
                  <a:latin typeface="+mn-ea"/>
                </a:rPr>
                <a:t>er</a:t>
              </a:r>
              <a:endParaRPr lang="ko-KR" altLang="en-US" sz="900" dirty="0">
                <a:solidFill>
                  <a:srgbClr val="000000"/>
                </a:solidFill>
                <a:latin typeface="+mn-ea"/>
              </a:endParaRPr>
            </a:p>
          </p:txBody>
        </p:sp>
        <p:pic>
          <p:nvPicPr>
            <p:cNvPr id="68" name="그림 134">
              <a:extLst>
                <a:ext uri="{FF2B5EF4-FFF2-40B4-BE49-F238E27FC236}">
                  <a16:creationId xmlns:a16="http://schemas.microsoft.com/office/drawing/2014/main" xmlns="" id="{A7C5CF7A-4972-AFD5-54D9-00F25C4B3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6322" y="5120640"/>
              <a:ext cx="445965" cy="462231"/>
            </a:xfrm>
            <a:prstGeom prst="rect">
              <a:avLst/>
            </a:prstGeom>
            <a:noFill/>
          </p:spPr>
        </p:pic>
      </p:grpSp>
      <p:cxnSp>
        <p:nvCxnSpPr>
          <p:cNvPr id="69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  <a:stCxn id="65" idx="4"/>
            <a:endCxn id="68" idx="0"/>
          </p:cNvCxnSpPr>
          <p:nvPr/>
        </p:nvCxnSpPr>
        <p:spPr>
          <a:xfrm>
            <a:off x="8865870" y="4842782"/>
            <a:ext cx="4761" cy="817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상자 142">
            <a:extLst>
              <a:ext uri="{FF2B5EF4-FFF2-40B4-BE49-F238E27FC236}">
                <a16:creationId xmlns:a16="http://schemas.microsoft.com/office/drawing/2014/main" xmlns="" id="{11E5BB47-8EF8-9911-8C9D-C92E01146996}"/>
              </a:ext>
            </a:extLst>
          </p:cNvPr>
          <p:cNvSpPr txBox="1">
            <a:spLocks/>
          </p:cNvSpPr>
          <p:nvPr/>
        </p:nvSpPr>
        <p:spPr>
          <a:xfrm>
            <a:off x="7433469" y="5000013"/>
            <a:ext cx="528320" cy="2470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ctr"/>
            <a:r>
              <a:rPr lang="en-US" sz="800" dirty="0">
                <a:latin typeface="+mn-ea"/>
              </a:rPr>
              <a:t>REST</a:t>
            </a:r>
            <a:endParaRPr lang="ko-KR" altLang="en-US" sz="800" dirty="0">
              <a:latin typeface="+mn-ea"/>
            </a:endParaRPr>
          </a:p>
        </p:txBody>
      </p:sp>
      <p:sp>
        <p:nvSpPr>
          <p:cNvPr id="71" name="텍스트 상자 143">
            <a:extLst>
              <a:ext uri="{FF2B5EF4-FFF2-40B4-BE49-F238E27FC236}">
                <a16:creationId xmlns:a16="http://schemas.microsoft.com/office/drawing/2014/main" xmlns="" id="{9D2CC02E-5956-D133-8B30-72893565F8B2}"/>
              </a:ext>
            </a:extLst>
          </p:cNvPr>
          <p:cNvSpPr txBox="1">
            <a:spLocks/>
          </p:cNvSpPr>
          <p:nvPr/>
        </p:nvSpPr>
        <p:spPr>
          <a:xfrm>
            <a:off x="8333421" y="5000012"/>
            <a:ext cx="528320" cy="2470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ctr"/>
            <a:r>
              <a:rPr sz="800" dirty="0">
                <a:latin typeface="+mn-ea"/>
              </a:rPr>
              <a:t>MODBUS</a:t>
            </a:r>
            <a:endParaRPr lang="ko-KR" altLang="en-US" sz="800" dirty="0">
              <a:latin typeface="+mn-ea"/>
            </a:endParaRPr>
          </a:p>
          <a:p>
            <a:pPr algn="ctr"/>
            <a:r>
              <a:rPr lang="en-US" altLang="ko-KR" sz="800" dirty="0">
                <a:latin typeface="+mn-ea"/>
              </a:rPr>
              <a:t>/ TCP</a:t>
            </a:r>
            <a:endParaRPr lang="ko-KR" altLang="en-US" sz="800" dirty="0">
              <a:latin typeface="+mn-ea"/>
            </a:endParaRPr>
          </a:p>
        </p:txBody>
      </p:sp>
      <p:sp>
        <p:nvSpPr>
          <p:cNvPr id="72" name="도형 147">
            <a:extLst>
              <a:ext uri="{FF2B5EF4-FFF2-40B4-BE49-F238E27FC236}">
                <a16:creationId xmlns:a16="http://schemas.microsoft.com/office/drawing/2014/main" xmlns="" id="{73607926-815D-1E99-8144-5B5E99BB0873}"/>
              </a:ext>
            </a:extLst>
          </p:cNvPr>
          <p:cNvSpPr>
            <a:spLocks/>
          </p:cNvSpPr>
          <p:nvPr/>
        </p:nvSpPr>
        <p:spPr>
          <a:xfrm>
            <a:off x="5488303" y="3472469"/>
            <a:ext cx="788035" cy="26289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+mn-ea"/>
              </a:rPr>
              <a:t>MOMA</a:t>
            </a:r>
            <a:endParaRPr lang="ko-KR" altLang="en-US" sz="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600" b="1" dirty="0">
                <a:solidFill>
                  <a:schemeClr val="tx1"/>
                </a:solidFill>
                <a:latin typeface="+mn-ea"/>
              </a:rPr>
              <a:t>Controller</a:t>
            </a:r>
            <a:r>
              <a:rPr lang="en-US" sz="600" b="1" dirty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6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3" name="그룹 160">
            <a:extLst>
              <a:ext uri="{FF2B5EF4-FFF2-40B4-BE49-F238E27FC236}">
                <a16:creationId xmlns:a16="http://schemas.microsoft.com/office/drawing/2014/main" xmlns="" id="{DEE0BA23-7A50-B50C-8EB7-8023D89F0951}"/>
              </a:ext>
            </a:extLst>
          </p:cNvPr>
          <p:cNvGrpSpPr>
            <a:grpSpLocks/>
          </p:cNvGrpSpPr>
          <p:nvPr/>
        </p:nvGrpSpPr>
        <p:grpSpPr>
          <a:xfrm>
            <a:off x="1902776" y="1700808"/>
            <a:ext cx="687071" cy="792480"/>
            <a:chOff x="1253490" y="1782445"/>
            <a:chExt cx="687071" cy="792480"/>
          </a:xfrm>
        </p:grpSpPr>
        <p:pic>
          <p:nvPicPr>
            <p:cNvPr id="74" name="그림 157" descr="C:/Users/silve/AppData/Roaming/PolarisOffice/ETemp/31056_23462360/image6.png">
              <a:extLst>
                <a:ext uri="{FF2B5EF4-FFF2-40B4-BE49-F238E27FC236}">
                  <a16:creationId xmlns:a16="http://schemas.microsoft.com/office/drawing/2014/main" xmlns="" id="{227E8DE8-49D2-6C6B-EF2D-9CB2F051B6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417955" y="2027555"/>
              <a:ext cx="330835" cy="530225"/>
            </a:xfrm>
            <a:prstGeom prst="rect">
              <a:avLst/>
            </a:prstGeom>
            <a:noFill/>
            <a:ln>
              <a:noFill/>
              <a:prstDash/>
            </a:ln>
          </p:spPr>
        </p:pic>
        <p:sp>
          <p:nvSpPr>
            <p:cNvPr id="75" name="텍스트 상자 158">
              <a:extLst>
                <a:ext uri="{FF2B5EF4-FFF2-40B4-BE49-F238E27FC236}">
                  <a16:creationId xmlns:a16="http://schemas.microsoft.com/office/drawing/2014/main" xmlns="" id="{DA4A2796-8332-21E3-2D13-5B6A4440713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62381" y="1792443"/>
              <a:ext cx="678180" cy="24574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RCS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도형 159">
              <a:extLst>
                <a:ext uri="{FF2B5EF4-FFF2-40B4-BE49-F238E27FC236}">
                  <a16:creationId xmlns:a16="http://schemas.microsoft.com/office/drawing/2014/main" xmlns="" id="{6D4E1753-7267-9567-903E-65F9764EE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490" y="1782445"/>
              <a:ext cx="680085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</a:endParaRPr>
            </a:p>
          </p:txBody>
        </p:sp>
      </p:grpSp>
      <p:cxnSp>
        <p:nvCxnSpPr>
          <p:cNvPr id="77" name="Rect 0">
            <a:extLst>
              <a:ext uri="{FF2B5EF4-FFF2-40B4-BE49-F238E27FC236}">
                <a16:creationId xmlns:a16="http://schemas.microsoft.com/office/drawing/2014/main" xmlns="" id="{3853F6DB-2613-B806-3B2A-FE23AAA716B9}"/>
              </a:ext>
            </a:extLst>
          </p:cNvPr>
          <p:cNvCxnSpPr>
            <a:stCxn id="72" idx="6"/>
            <a:endCxn id="83" idx="1"/>
          </p:cNvCxnSpPr>
          <p:nvPr/>
        </p:nvCxnSpPr>
        <p:spPr>
          <a:xfrm flipV="1">
            <a:off x="6276338" y="3602307"/>
            <a:ext cx="395766" cy="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5">
            <a:extLst>
              <a:ext uri="{FF2B5EF4-FFF2-40B4-BE49-F238E27FC236}">
                <a16:creationId xmlns:a16="http://schemas.microsoft.com/office/drawing/2014/main" xmlns="" id="{33DC7779-42E3-1C6E-278A-9661606B41D1}"/>
              </a:ext>
            </a:extLst>
          </p:cNvPr>
          <p:cNvGrpSpPr>
            <a:grpSpLocks/>
          </p:cNvGrpSpPr>
          <p:nvPr/>
        </p:nvGrpSpPr>
        <p:grpSpPr bwMode="auto">
          <a:xfrm>
            <a:off x="6609874" y="3484197"/>
            <a:ext cx="387350" cy="381000"/>
            <a:chOff x="2820670" y="4592955"/>
            <a:chExt cx="387350" cy="381000"/>
          </a:xfrm>
        </p:grpSpPr>
        <p:sp>
          <p:nvSpPr>
            <p:cNvPr id="79" name="Rect 0">
              <a:extLst>
                <a:ext uri="{FF2B5EF4-FFF2-40B4-BE49-F238E27FC236}">
                  <a16:creationId xmlns:a16="http://schemas.microsoft.com/office/drawing/2014/main" xmlns="" id="{EED4A2D2-724C-D01C-AD3C-2AAB50661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410" y="4766310"/>
              <a:ext cx="55245" cy="185420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none" lIns="0" tIns="0" rIns="0" bIns="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>
                  <a:solidFill>
                    <a:srgbClr val="000000"/>
                  </a:solidFill>
                  <a:latin typeface="+mn-ea"/>
                </a:rPr>
                <a:t> </a:t>
              </a:r>
              <a:endParaRPr lang="ko-KR" altLang="en-US" sz="1200" b="1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80" name="Group 5">
              <a:extLst>
                <a:ext uri="{FF2B5EF4-FFF2-40B4-BE49-F238E27FC236}">
                  <a16:creationId xmlns:a16="http://schemas.microsoft.com/office/drawing/2014/main" xmlns="" id="{C0511528-3438-0371-3E93-7636F5F21B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4640" y="4830445"/>
              <a:ext cx="356870" cy="123190"/>
              <a:chOff x="2834640" y="4830445"/>
              <a:chExt cx="356870" cy="123190"/>
            </a:xfrm>
          </p:grpSpPr>
          <p:sp>
            <p:nvSpPr>
              <p:cNvPr id="93" name="Rect 0">
                <a:extLst>
                  <a:ext uri="{FF2B5EF4-FFF2-40B4-BE49-F238E27FC236}">
                    <a16:creationId xmlns:a16="http://schemas.microsoft.com/office/drawing/2014/main" xmlns="" id="{46D96750-BEDD-06F2-293C-DCBC475C6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4640" y="4830445"/>
                <a:ext cx="356870" cy="12319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94" name="Rect 0">
                <a:extLst>
                  <a:ext uri="{FF2B5EF4-FFF2-40B4-BE49-F238E27FC236}">
                    <a16:creationId xmlns:a16="http://schemas.microsoft.com/office/drawing/2014/main" xmlns="" id="{97A89732-A334-92AE-5C95-001988C95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220" y="4850765"/>
                <a:ext cx="126365" cy="58420"/>
              </a:xfrm>
              <a:prstGeom prst="rect">
                <a:avLst/>
              </a:prstGeom>
              <a:solidFill>
                <a:srgbClr val="808080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81" name="Group 5">
              <a:extLst>
                <a:ext uri="{FF2B5EF4-FFF2-40B4-BE49-F238E27FC236}">
                  <a16:creationId xmlns:a16="http://schemas.microsoft.com/office/drawing/2014/main" xmlns="" id="{47523AD6-DB96-B848-597E-327C1115D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670" y="4895850"/>
              <a:ext cx="387350" cy="78105"/>
              <a:chOff x="2820670" y="4895850"/>
              <a:chExt cx="387350" cy="78105"/>
            </a:xfrm>
          </p:grpSpPr>
          <p:sp>
            <p:nvSpPr>
              <p:cNvPr id="90" name="Rect 0">
                <a:extLst>
                  <a:ext uri="{FF2B5EF4-FFF2-40B4-BE49-F238E27FC236}">
                    <a16:creationId xmlns:a16="http://schemas.microsoft.com/office/drawing/2014/main" xmlns="" id="{5F2E1414-8A0C-D04A-7F00-C274E24B3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670" y="4895850"/>
                <a:ext cx="387350" cy="78105"/>
              </a:xfrm>
              <a:custGeom>
                <a:avLst/>
                <a:gdLst>
                  <a:gd name="TX0" fmla="*/ 297 w 2382"/>
                  <a:gd name="TY0" fmla="*/ 0 h 425"/>
                  <a:gd name="TX1" fmla="*/ 2091 w 2382"/>
                  <a:gd name="TY1" fmla="*/ 0 h 425"/>
                  <a:gd name="TX2" fmla="*/ 2375 w 2382"/>
                  <a:gd name="TY2" fmla="*/ 383 h 425"/>
                  <a:gd name="TX3" fmla="*/ 2381 w 2382"/>
                  <a:gd name="TY3" fmla="*/ 400 h 425"/>
                  <a:gd name="TX4" fmla="*/ 2370 w 2382"/>
                  <a:gd name="TY4" fmla="*/ 417 h 425"/>
                  <a:gd name="TX5" fmla="*/ 2352 w 2382"/>
                  <a:gd name="TY5" fmla="*/ 424 h 425"/>
                  <a:gd name="TX6" fmla="*/ 34 w 2382"/>
                  <a:gd name="TY6" fmla="*/ 424 h 425"/>
                  <a:gd name="TX7" fmla="*/ 13 w 2382"/>
                  <a:gd name="TY7" fmla="*/ 413 h 425"/>
                  <a:gd name="TX8" fmla="*/ 0 w 2382"/>
                  <a:gd name="TY8" fmla="*/ 396 h 425"/>
                  <a:gd name="TX9" fmla="*/ 5 w 2382"/>
                  <a:gd name="TY9" fmla="*/ 374 h 425"/>
                  <a:gd name="TX10" fmla="*/ 297 w 2382"/>
                  <a:gd name="TY10" fmla="*/ 0 h 42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382" h="425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91" name="Rect 0">
                <a:extLst>
                  <a:ext uri="{FF2B5EF4-FFF2-40B4-BE49-F238E27FC236}">
                    <a16:creationId xmlns:a16="http://schemas.microsoft.com/office/drawing/2014/main" xmlns="" id="{C3A72FF7-2302-8AA9-645C-2DC516EFB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2895" y="4913630"/>
                <a:ext cx="255905" cy="48895"/>
              </a:xfrm>
              <a:custGeom>
                <a:avLst/>
                <a:gdLst>
                  <a:gd name="TX0" fmla="*/ 213 w 1582"/>
                  <a:gd name="TY0" fmla="*/ 0 h 271"/>
                  <a:gd name="TX1" fmla="*/ 1508 w 1582"/>
                  <a:gd name="TY1" fmla="*/ 0 h 271"/>
                  <a:gd name="TX2" fmla="*/ 1581 w 1582"/>
                  <a:gd name="TY2" fmla="*/ 270 h 271"/>
                  <a:gd name="TX3" fmla="*/ 0 w 1582"/>
                  <a:gd name="TY3" fmla="*/ 270 h 271"/>
                  <a:gd name="TX4" fmla="*/ 213 w 1582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582" h="271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92" name="Rect 0">
                <a:extLst>
                  <a:ext uri="{FF2B5EF4-FFF2-40B4-BE49-F238E27FC236}">
                    <a16:creationId xmlns:a16="http://schemas.microsoft.com/office/drawing/2014/main" xmlns="" id="{5B0FF393-4653-9A8F-48A7-DF36E9E4E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7055" y="4913630"/>
                <a:ext cx="78105" cy="48895"/>
              </a:xfrm>
              <a:custGeom>
                <a:avLst/>
                <a:gdLst>
                  <a:gd name="TX0" fmla="*/ 0 w 480"/>
                  <a:gd name="TY0" fmla="*/ 0 h 271"/>
                  <a:gd name="TX1" fmla="*/ 282 w 480"/>
                  <a:gd name="TY1" fmla="*/ 0 h 271"/>
                  <a:gd name="TX2" fmla="*/ 479 w 480"/>
                  <a:gd name="TY2" fmla="*/ 270 h 271"/>
                  <a:gd name="TX3" fmla="*/ 89 w 480"/>
                  <a:gd name="TY3" fmla="*/ 270 h 271"/>
                  <a:gd name="TX4" fmla="*/ 0 w 480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480" h="271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82" name="Group 5">
              <a:extLst>
                <a:ext uri="{FF2B5EF4-FFF2-40B4-BE49-F238E27FC236}">
                  <a16:creationId xmlns:a16="http://schemas.microsoft.com/office/drawing/2014/main" xmlns="" id="{E25CCF93-2016-45B1-6C77-6DD94E775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2900" y="4592955"/>
              <a:ext cx="260985" cy="236220"/>
              <a:chOff x="2882900" y="4592955"/>
              <a:chExt cx="260985" cy="236220"/>
            </a:xfrm>
          </p:grpSpPr>
          <p:sp>
            <p:nvSpPr>
              <p:cNvPr id="83" name="Rect 0">
                <a:extLst>
                  <a:ext uri="{FF2B5EF4-FFF2-40B4-BE49-F238E27FC236}">
                    <a16:creationId xmlns:a16="http://schemas.microsoft.com/office/drawing/2014/main" xmlns="" id="{A42CDAC7-71B4-26E2-65F7-72E3E7153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2900" y="4592955"/>
                <a:ext cx="260985" cy="23622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4" name="Rect 0">
                <a:extLst>
                  <a:ext uri="{FF2B5EF4-FFF2-40B4-BE49-F238E27FC236}">
                    <a16:creationId xmlns:a16="http://schemas.microsoft.com/office/drawing/2014/main" xmlns="" id="{F3A3677C-8333-34F7-EC55-63BEEF235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045" y="4612005"/>
                <a:ext cx="227330" cy="201930"/>
              </a:xfrm>
              <a:prstGeom prst="rect">
                <a:avLst/>
              </a:prstGeom>
              <a:solidFill>
                <a:srgbClr val="1050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5" name="Rect 0">
                <a:extLst>
                  <a:ext uri="{FF2B5EF4-FFF2-40B4-BE49-F238E27FC236}">
                    <a16:creationId xmlns:a16="http://schemas.microsoft.com/office/drawing/2014/main" xmlns="" id="{3D117D46-94B8-A4C6-CDDB-E0FD5E289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815" y="4612005"/>
                <a:ext cx="34290" cy="20193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6" name="Rect 0">
                <a:extLst>
                  <a:ext uri="{FF2B5EF4-FFF2-40B4-BE49-F238E27FC236}">
                    <a16:creationId xmlns:a16="http://schemas.microsoft.com/office/drawing/2014/main" xmlns="" id="{DA6EC5B8-33EA-934F-46F7-5AA28367A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9435" y="4621530"/>
                <a:ext cx="18415" cy="1778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7" name="Rect 0">
                <a:extLst>
                  <a:ext uri="{FF2B5EF4-FFF2-40B4-BE49-F238E27FC236}">
                    <a16:creationId xmlns:a16="http://schemas.microsoft.com/office/drawing/2014/main" xmlns="" id="{FBCEB340-ED5E-E1B0-3631-38DFA64CC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595" y="4707890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8" name="Rect 0">
                <a:extLst>
                  <a:ext uri="{FF2B5EF4-FFF2-40B4-BE49-F238E27FC236}">
                    <a16:creationId xmlns:a16="http://schemas.microsoft.com/office/drawing/2014/main" xmlns="" id="{5E6D92CB-CA17-903F-3EBB-2FB66EC05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705" y="474408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9" name="Rect 0">
                <a:extLst>
                  <a:ext uri="{FF2B5EF4-FFF2-40B4-BE49-F238E27FC236}">
                    <a16:creationId xmlns:a16="http://schemas.microsoft.com/office/drawing/2014/main" xmlns="" id="{42DF3F3B-D0F6-CF0A-2852-BC5B34BEB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705" y="477837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cxnSp>
        <p:nvCxnSpPr>
          <p:cNvPr id="95" name="Rect 0">
            <a:extLst>
              <a:ext uri="{FF2B5EF4-FFF2-40B4-BE49-F238E27FC236}">
                <a16:creationId xmlns:a16="http://schemas.microsoft.com/office/drawing/2014/main" xmlns="" id="{FB58BFED-28E3-6DAE-8B2E-FF3BCA0D2362}"/>
              </a:ext>
            </a:extLst>
          </p:cNvPr>
          <p:cNvCxnSpPr>
            <a:cxnSpLocks/>
            <a:stCxn id="145" idx="2"/>
            <a:endCxn id="83" idx="3"/>
          </p:cNvCxnSpPr>
          <p:nvPr/>
        </p:nvCxnSpPr>
        <p:spPr>
          <a:xfrm flipH="1">
            <a:off x="6933089" y="3601291"/>
            <a:ext cx="271230" cy="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원통[C] 323">
            <a:extLst>
              <a:ext uri="{FF2B5EF4-FFF2-40B4-BE49-F238E27FC236}">
                <a16:creationId xmlns:a16="http://schemas.microsoft.com/office/drawing/2014/main" xmlns="" id="{8885EC86-2A5B-DB97-DB67-2F68C7C650F4}"/>
              </a:ext>
            </a:extLst>
          </p:cNvPr>
          <p:cNvSpPr/>
          <p:nvPr/>
        </p:nvSpPr>
        <p:spPr>
          <a:xfrm>
            <a:off x="8348728" y="3388258"/>
            <a:ext cx="710932" cy="420370"/>
          </a:xfrm>
          <a:prstGeom prst="can">
            <a:avLst/>
          </a:prstGeom>
          <a:solidFill>
            <a:schemeClr val="accent1">
              <a:lumMod val="75000"/>
              <a:alpha val="67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 anchorCtr="0"/>
          <a:lstStyle/>
          <a:p>
            <a:pPr algn="ctr"/>
            <a:r>
              <a:rPr kumimoji="1" lang="ko-KR" altLang="en-US" sz="1100" dirty="0">
                <a:latin typeface="+mn-ea"/>
              </a:rPr>
              <a:t>운영</a:t>
            </a:r>
            <a:r>
              <a:rPr kumimoji="1" lang="en-US" altLang="ko-KR" sz="1100" dirty="0">
                <a:latin typeface="+mn-ea"/>
              </a:rPr>
              <a:t/>
            </a:r>
            <a:br>
              <a:rPr kumimoji="1" lang="en-US" altLang="ko-KR" sz="1100" dirty="0">
                <a:latin typeface="+mn-ea"/>
              </a:rPr>
            </a:br>
            <a:r>
              <a:rPr kumimoji="1" lang="en-US" altLang="ko-KR" sz="1100" dirty="0">
                <a:latin typeface="+mn-ea"/>
              </a:rPr>
              <a:t>DB</a:t>
            </a:r>
            <a:endParaRPr kumimoji="1" lang="ko-KR" altLang="en-US" sz="1100" dirty="0">
              <a:latin typeface="+mn-ea"/>
            </a:endParaRPr>
          </a:p>
        </p:txBody>
      </p:sp>
      <p:cxnSp>
        <p:nvCxnSpPr>
          <p:cNvPr id="97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/>
          <p:nvPr/>
        </p:nvCxnSpPr>
        <p:spPr>
          <a:xfrm flipH="1">
            <a:off x="2232343" y="4034405"/>
            <a:ext cx="1904" cy="30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5">
            <a:extLst>
              <a:ext uri="{FF2B5EF4-FFF2-40B4-BE49-F238E27FC236}">
                <a16:creationId xmlns:a16="http://schemas.microsoft.com/office/drawing/2014/main" xmlns="" id="{0F836946-DF10-87D6-EAE3-1C715FE16B3F}"/>
              </a:ext>
            </a:extLst>
          </p:cNvPr>
          <p:cNvGrpSpPr>
            <a:grpSpLocks/>
          </p:cNvGrpSpPr>
          <p:nvPr/>
        </p:nvGrpSpPr>
        <p:grpSpPr>
          <a:xfrm>
            <a:off x="970276" y="3391791"/>
            <a:ext cx="864794" cy="801370"/>
            <a:chOff x="1530029" y="3083560"/>
            <a:chExt cx="864794" cy="801370"/>
          </a:xfrm>
        </p:grpSpPr>
        <p:pic>
          <p:nvPicPr>
            <p:cNvPr id="99" name="Picture " descr="C:/Users/silve/AppData/Roaming/PolarisOffice/ETemp/31056_23462360/image5.png">
              <a:extLst>
                <a:ext uri="{FF2B5EF4-FFF2-40B4-BE49-F238E27FC236}">
                  <a16:creationId xmlns:a16="http://schemas.microsoft.com/office/drawing/2014/main" xmlns="" id="{C0530EEE-C37A-7489-7B51-1571FAEC8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60220" y="3354705"/>
              <a:ext cx="351790" cy="530225"/>
            </a:xfrm>
            <a:prstGeom prst="rect">
              <a:avLst/>
            </a:prstGeom>
            <a:noFill/>
          </p:spPr>
        </p:pic>
        <p:sp>
          <p:nvSpPr>
            <p:cNvPr id="100" name="Rect 0">
              <a:extLst>
                <a:ext uri="{FF2B5EF4-FFF2-40B4-BE49-F238E27FC236}">
                  <a16:creationId xmlns:a16="http://schemas.microsoft.com/office/drawing/2014/main" xmlns="" id="{21584BDD-B7F3-7673-EF4D-AFEEE10777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30029" y="3091815"/>
              <a:ext cx="858519" cy="21544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800" b="1" dirty="0">
                  <a:solidFill>
                    <a:schemeClr val="bg1"/>
                  </a:solidFill>
                  <a:latin typeface="+mn-ea"/>
                </a:rPr>
                <a:t>MOMA M/W</a:t>
              </a:r>
              <a:endParaRPr lang="ko-KR" altLang="en-US" sz="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1" name="Rect 0">
              <a:extLst>
                <a:ext uri="{FF2B5EF4-FFF2-40B4-BE49-F238E27FC236}">
                  <a16:creationId xmlns:a16="http://schemas.microsoft.com/office/drawing/2014/main" xmlns="" id="{111E2125-9E00-5357-DF19-EAA4387D0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823" y="3083560"/>
              <a:ext cx="864000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  <a:latin typeface="+mn-ea"/>
              </a:endParaRPr>
            </a:p>
          </p:txBody>
        </p:sp>
      </p:grpSp>
      <p:pic>
        <p:nvPicPr>
          <p:cNvPr id="102" name="그림 10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3" y="4842782"/>
            <a:ext cx="589279" cy="404246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76" y="4819109"/>
            <a:ext cx="455401" cy="455401"/>
          </a:xfrm>
          <a:prstGeom prst="rect">
            <a:avLst/>
          </a:prstGeom>
        </p:spPr>
      </p:pic>
      <p:cxnSp>
        <p:nvCxnSpPr>
          <p:cNvPr id="104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>
            <a:stCxn id="76" idx="2"/>
            <a:endCxn id="29" idx="1"/>
          </p:cNvCxnSpPr>
          <p:nvPr/>
        </p:nvCxnSpPr>
        <p:spPr>
          <a:xfrm>
            <a:off x="2242819" y="2493288"/>
            <a:ext cx="795" cy="13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>
            <a:stCxn id="101" idx="3"/>
            <a:endCxn id="11" idx="1"/>
          </p:cNvCxnSpPr>
          <p:nvPr/>
        </p:nvCxnSpPr>
        <p:spPr>
          <a:xfrm>
            <a:off x="1835070" y="3788031"/>
            <a:ext cx="271541" cy="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/>
          <p:nvPr/>
        </p:nvCxnSpPr>
        <p:spPr>
          <a:xfrm flipH="1">
            <a:off x="2244089" y="2782204"/>
            <a:ext cx="634" cy="13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>
            <a:stCxn id="28" idx="2"/>
          </p:cNvCxnSpPr>
          <p:nvPr/>
        </p:nvCxnSpPr>
        <p:spPr>
          <a:xfrm flipH="1">
            <a:off x="6797674" y="2493288"/>
            <a:ext cx="1" cy="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>
            <a:endCxn id="48" idx="0"/>
          </p:cNvCxnSpPr>
          <p:nvPr/>
        </p:nvCxnSpPr>
        <p:spPr>
          <a:xfrm>
            <a:off x="6797674" y="2804073"/>
            <a:ext cx="1" cy="11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 0">
            <a:extLst>
              <a:ext uri="{FF2B5EF4-FFF2-40B4-BE49-F238E27FC236}">
                <a16:creationId xmlns:a16="http://schemas.microsoft.com/office/drawing/2014/main" xmlns="" id="{4CCC4319-5421-3A66-7949-B869507D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268" y="3386262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000000"/>
                </a:solidFill>
                <a:latin typeface="+mn-ea"/>
              </a:rPr>
              <a:t>관제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PC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Rect 0">
            <a:extLst>
              <a:ext uri="{FF2B5EF4-FFF2-40B4-BE49-F238E27FC236}">
                <a16:creationId xmlns:a16="http://schemas.microsoft.com/office/drawing/2014/main" xmlns="" id="{4CCC4319-5421-3A66-7949-B869507D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1" y="3264024"/>
            <a:ext cx="676910" cy="253916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000000"/>
                </a:solidFill>
                <a:latin typeface="+mn-ea"/>
              </a:rPr>
              <a:t>제어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PC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1" name="Rect 0">
            <a:extLst>
              <a:ext uri="{FF2B5EF4-FFF2-40B4-BE49-F238E27FC236}">
                <a16:creationId xmlns:a16="http://schemas.microsoft.com/office/drawing/2014/main" xmlns="" id="{A0C3FC14-4485-FFE6-324C-BF023BDE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716" y="5699787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UR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Controller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87" y="5313245"/>
            <a:ext cx="589279" cy="404246"/>
          </a:xfrm>
          <a:prstGeom prst="rect">
            <a:avLst/>
          </a:prstGeom>
        </p:spPr>
      </p:pic>
      <p:sp>
        <p:nvSpPr>
          <p:cNvPr id="113" name="도형 125">
            <a:extLst>
              <a:ext uri="{FF2B5EF4-FFF2-40B4-BE49-F238E27FC236}">
                <a16:creationId xmlns:a16="http://schemas.microsoft.com/office/drawing/2014/main" xmlns="" id="{4E8F401F-6815-B2B7-8C80-44EC7284AB56}"/>
              </a:ext>
            </a:extLst>
          </p:cNvPr>
          <p:cNvSpPr>
            <a:spLocks/>
          </p:cNvSpPr>
          <p:nvPr/>
        </p:nvSpPr>
        <p:spPr>
          <a:xfrm>
            <a:off x="4367529" y="4564075"/>
            <a:ext cx="772795" cy="2787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sz="550" b="1" dirty="0">
                <a:solidFill>
                  <a:schemeClr val="tx1"/>
                </a:solidFill>
                <a:latin typeface="+mn-ea"/>
              </a:rPr>
              <a:t>UR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b="1" dirty="0">
                <a:solidFill>
                  <a:schemeClr val="tx1"/>
                </a:solidFill>
                <a:latin typeface="+mn-ea"/>
              </a:rPr>
              <a:t>Controller</a:t>
            </a:r>
            <a:endParaRPr lang="en-US" sz="5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550" b="1" dirty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4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4753927" y="4097568"/>
            <a:ext cx="0" cy="46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텍스트 상자 140">
            <a:extLst>
              <a:ext uri="{FF2B5EF4-FFF2-40B4-BE49-F238E27FC236}">
                <a16:creationId xmlns:a16="http://schemas.microsoft.com/office/drawing/2014/main" xmlns="" id="{44DF0ECC-A8C5-8977-07E5-FC40FFE4E6ED}"/>
              </a:ext>
            </a:extLst>
          </p:cNvPr>
          <p:cNvSpPr txBox="1">
            <a:spLocks/>
          </p:cNvSpPr>
          <p:nvPr/>
        </p:nvSpPr>
        <p:spPr>
          <a:xfrm>
            <a:off x="4774246" y="5058826"/>
            <a:ext cx="498794" cy="129858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sz="800" dirty="0">
                <a:latin typeface="+mn-ea"/>
              </a:rPr>
              <a:t>MODBUS</a:t>
            </a:r>
            <a:endParaRPr lang="en-US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/TCP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16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  <a:stCxn id="113" idx="4"/>
            <a:endCxn id="112" idx="0"/>
          </p:cNvCxnSpPr>
          <p:nvPr/>
        </p:nvCxnSpPr>
        <p:spPr>
          <a:xfrm>
            <a:off x="4753927" y="4842782"/>
            <a:ext cx="0" cy="47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 0">
            <a:extLst>
              <a:ext uri="{FF2B5EF4-FFF2-40B4-BE49-F238E27FC236}">
                <a16:creationId xmlns:a16="http://schemas.microsoft.com/office/drawing/2014/main" xmlns="" id="{2B900956-C9B2-C44F-94C3-1F13720D938B}"/>
              </a:ext>
            </a:extLst>
          </p:cNvPr>
          <p:cNvSpPr>
            <a:spLocks/>
          </p:cNvSpPr>
          <p:nvPr/>
        </p:nvSpPr>
        <p:spPr>
          <a:xfrm rot="16200000" flipV="1">
            <a:off x="5223176" y="5312024"/>
            <a:ext cx="184417" cy="583484"/>
          </a:xfrm>
          <a:prstGeom prst="bentConnector4">
            <a:avLst>
              <a:gd name="adj1" fmla="val 100390"/>
              <a:gd name="adj2" fmla="val 59847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18" name="Rect 0">
            <a:extLst>
              <a:ext uri="{FF2B5EF4-FFF2-40B4-BE49-F238E27FC236}">
                <a16:creationId xmlns:a16="http://schemas.microsoft.com/office/drawing/2014/main" xmlns="" id="{2B900956-C9B2-C44F-94C3-1F13720D938B}"/>
              </a:ext>
            </a:extLst>
          </p:cNvPr>
          <p:cNvSpPr>
            <a:spLocks/>
          </p:cNvSpPr>
          <p:nvPr/>
        </p:nvSpPr>
        <p:spPr>
          <a:xfrm rot="16200000" flipV="1">
            <a:off x="5601485" y="4933714"/>
            <a:ext cx="194652" cy="1350336"/>
          </a:xfrm>
          <a:prstGeom prst="bentConnector4">
            <a:avLst>
              <a:gd name="adj1" fmla="val 100390"/>
              <a:gd name="adj2" fmla="val 59847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19" name="Rect 0">
            <a:extLst>
              <a:ext uri="{FF2B5EF4-FFF2-40B4-BE49-F238E27FC236}">
                <a16:creationId xmlns:a16="http://schemas.microsoft.com/office/drawing/2014/main" xmlns="" id="{2B900956-C9B2-C44F-94C3-1F13720D938B}"/>
              </a:ext>
            </a:extLst>
          </p:cNvPr>
          <p:cNvSpPr>
            <a:spLocks/>
          </p:cNvSpPr>
          <p:nvPr/>
        </p:nvSpPr>
        <p:spPr>
          <a:xfrm rot="16200000" flipV="1">
            <a:off x="5969468" y="4565728"/>
            <a:ext cx="224325" cy="2115979"/>
          </a:xfrm>
          <a:prstGeom prst="bentConnector4">
            <a:avLst>
              <a:gd name="adj1" fmla="val 100390"/>
              <a:gd name="adj2" fmla="val 59847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20" name="텍스트 상자 140">
            <a:extLst>
              <a:ext uri="{FF2B5EF4-FFF2-40B4-BE49-F238E27FC236}">
                <a16:creationId xmlns:a16="http://schemas.microsoft.com/office/drawing/2014/main" xmlns="" id="{44DF0ECC-A8C5-8977-07E5-FC40FFE4E6ED}"/>
              </a:ext>
            </a:extLst>
          </p:cNvPr>
          <p:cNvSpPr txBox="1">
            <a:spLocks/>
          </p:cNvSpPr>
          <p:nvPr/>
        </p:nvSpPr>
        <p:spPr>
          <a:xfrm>
            <a:off x="5532317" y="5360134"/>
            <a:ext cx="1203287" cy="129858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sz="800" dirty="0">
                <a:latin typeface="+mn-ea"/>
              </a:rPr>
              <a:t>MODBUS</a:t>
            </a:r>
            <a:r>
              <a:rPr 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/ TCP / SERIAL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21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  <a:stCxn id="64" idx="4"/>
            <a:endCxn id="58" idx="0"/>
          </p:cNvCxnSpPr>
          <p:nvPr/>
        </p:nvCxnSpPr>
        <p:spPr>
          <a:xfrm flipH="1">
            <a:off x="7974011" y="4842782"/>
            <a:ext cx="8574" cy="88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7982585" y="4097568"/>
            <a:ext cx="0" cy="46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8865869" y="4097568"/>
            <a:ext cx="1" cy="46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t 0">
            <a:extLst>
              <a:ext uri="{FF2B5EF4-FFF2-40B4-BE49-F238E27FC236}">
                <a16:creationId xmlns:a16="http://schemas.microsoft.com/office/drawing/2014/main" xmlns="" id="{FB58BFED-28E3-6DAE-8B2E-FF3BCA0D2362}"/>
              </a:ext>
            </a:extLst>
          </p:cNvPr>
          <p:cNvCxnSpPr>
            <a:cxnSpLocks/>
            <a:stCxn id="125" idx="2"/>
          </p:cNvCxnSpPr>
          <p:nvPr/>
        </p:nvCxnSpPr>
        <p:spPr>
          <a:xfrm flipH="1">
            <a:off x="2369818" y="3800427"/>
            <a:ext cx="444291" cy="2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원통[C] 323">
            <a:extLst>
              <a:ext uri="{FF2B5EF4-FFF2-40B4-BE49-F238E27FC236}">
                <a16:creationId xmlns:a16="http://schemas.microsoft.com/office/drawing/2014/main" xmlns="" id="{8885EC86-2A5B-DB97-DB67-2F68C7C650F4}"/>
              </a:ext>
            </a:extLst>
          </p:cNvPr>
          <p:cNvSpPr/>
          <p:nvPr/>
        </p:nvSpPr>
        <p:spPr>
          <a:xfrm>
            <a:off x="2814109" y="3590242"/>
            <a:ext cx="710932" cy="4203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 anchorCtr="0"/>
          <a:lstStyle/>
          <a:p>
            <a:pPr algn="ctr"/>
            <a:r>
              <a:rPr kumimoji="1" lang="en-US" altLang="ko-KR" sz="1100" dirty="0">
                <a:latin typeface="+mn-ea"/>
              </a:rPr>
              <a:t>Maria</a:t>
            </a:r>
            <a:br>
              <a:rPr kumimoji="1" lang="en-US" altLang="ko-KR" sz="1100" dirty="0">
                <a:latin typeface="+mn-ea"/>
              </a:rPr>
            </a:br>
            <a:r>
              <a:rPr kumimoji="1" lang="en-US" altLang="ko-KR" sz="1100" dirty="0">
                <a:latin typeface="+mn-ea"/>
              </a:rPr>
              <a:t>DB</a:t>
            </a:r>
            <a:endParaRPr kumimoji="1" lang="ko-KR" altLang="en-US" sz="1100" dirty="0">
              <a:latin typeface="+mn-ea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319585" y="2551631"/>
            <a:ext cx="4950461" cy="1562924"/>
            <a:chOff x="4319585" y="2336453"/>
            <a:chExt cx="4950461" cy="1562924"/>
          </a:xfrm>
        </p:grpSpPr>
        <p:sp>
          <p:nvSpPr>
            <p:cNvPr id="127" name="직사각형 126"/>
            <p:cNvSpPr/>
            <p:nvPr/>
          </p:nvSpPr>
          <p:spPr>
            <a:xfrm>
              <a:off x="4319585" y="2374377"/>
              <a:ext cx="185739" cy="149912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오른쪽 화살표 127"/>
            <p:cNvSpPr/>
            <p:nvPr/>
          </p:nvSpPr>
          <p:spPr>
            <a:xfrm>
              <a:off x="4319586" y="2336453"/>
              <a:ext cx="3150332" cy="274398"/>
            </a:xfrm>
            <a:prstGeom prst="rightArrow">
              <a:avLst>
                <a:gd name="adj1" fmla="val 80189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defRPr/>
              </a:pPr>
              <a:r>
                <a:rPr lang="ko-KR" altLang="ko-KR" sz="800" b="1" dirty="0">
                  <a:solidFill>
                    <a:srgbClr val="000000"/>
                  </a:solidFill>
                  <a:latin typeface="+mn-ea"/>
                  <a:cs typeface="Arial" charset="0"/>
                </a:rPr>
                <a:t>MQTT OR </a:t>
              </a:r>
              <a:br>
                <a:rPr lang="ko-KR" altLang="ko-KR" sz="800" b="1" dirty="0">
                  <a:solidFill>
                    <a:srgbClr val="000000"/>
                  </a:solidFill>
                  <a:latin typeface="+mn-ea"/>
                  <a:cs typeface="Arial" charset="0"/>
                </a:rPr>
              </a:br>
              <a:r>
                <a:rPr lang="ko-KR" altLang="ko-KR" sz="800" b="1" dirty="0">
                  <a:solidFill>
                    <a:srgbClr val="000000"/>
                  </a:solidFill>
                  <a:latin typeface="+mn-ea"/>
                  <a:cs typeface="Arial" charset="0"/>
                </a:rPr>
                <a:t>DDS 통합</a:t>
              </a:r>
              <a:endParaRPr lang="ko-KR" altLang="en-US" sz="800" b="1" dirty="0">
                <a:solidFill>
                  <a:srgbClr val="000000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129" name="오른쪽 화살표 128"/>
            <p:cNvSpPr/>
            <p:nvPr/>
          </p:nvSpPr>
          <p:spPr>
            <a:xfrm>
              <a:off x="4319586" y="3703758"/>
              <a:ext cx="4950460" cy="195619"/>
            </a:xfrm>
            <a:prstGeom prst="rightArrow">
              <a:avLst>
                <a:gd name="adj1" fmla="val 80189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defRPr/>
              </a:pPr>
              <a:r>
                <a:rPr lang="ko-KR" altLang="ko-KR" sz="800" b="1" dirty="0">
                  <a:solidFill>
                    <a:srgbClr val="000000"/>
                  </a:solidFill>
                  <a:latin typeface="+mn-ea"/>
                  <a:cs typeface="Arial" charset="0"/>
                </a:rPr>
                <a:t>DDS (Data Distribution Service), OpenSplice </a:t>
              </a:r>
              <a:endParaRPr lang="ko-KR" altLang="en-US" sz="800" b="1" dirty="0">
                <a:solidFill>
                  <a:srgbClr val="000000"/>
                </a:solidFill>
                <a:latin typeface="+mn-ea"/>
                <a:cs typeface="Arial" charset="0"/>
              </a:endParaRPr>
            </a:p>
          </p:txBody>
        </p:sp>
      </p:grpSp>
      <p:sp>
        <p:nvSpPr>
          <p:cNvPr id="130" name="도형 128">
            <a:extLst>
              <a:ext uri="{FF2B5EF4-FFF2-40B4-BE49-F238E27FC236}">
                <a16:creationId xmlns:a16="http://schemas.microsoft.com/office/drawing/2014/main" xmlns="" id="{5DAB5CA5-0A7C-0EBC-EDCA-FBABA66ACF65}"/>
              </a:ext>
            </a:extLst>
          </p:cNvPr>
          <p:cNvSpPr>
            <a:spLocks/>
          </p:cNvSpPr>
          <p:nvPr/>
        </p:nvSpPr>
        <p:spPr>
          <a:xfrm>
            <a:off x="5217734" y="4558654"/>
            <a:ext cx="751266" cy="27870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>
            <a:solidFill>
              <a:schemeClr val="accent2">
                <a:lumMod val="40000"/>
                <a:lumOff val="6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dirty="0">
                <a:solidFill>
                  <a:schemeClr val="tx1"/>
                </a:solidFill>
                <a:latin typeface="+mn-ea"/>
              </a:rPr>
              <a:t>UR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dirty="0">
                <a:solidFill>
                  <a:schemeClr val="tx1"/>
                </a:solidFill>
                <a:latin typeface="+mn-ea"/>
              </a:rPr>
              <a:t>Controller</a:t>
            </a:r>
            <a:endParaRPr lang="en-US" sz="5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550" dirty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도형 128">
            <a:extLst>
              <a:ext uri="{FF2B5EF4-FFF2-40B4-BE49-F238E27FC236}">
                <a16:creationId xmlns:a16="http://schemas.microsoft.com/office/drawing/2014/main" xmlns="" id="{5DAB5CA5-0A7C-0EBC-EDCA-FBABA66ACF65}"/>
              </a:ext>
            </a:extLst>
          </p:cNvPr>
          <p:cNvSpPr>
            <a:spLocks/>
          </p:cNvSpPr>
          <p:nvPr/>
        </p:nvSpPr>
        <p:spPr>
          <a:xfrm>
            <a:off x="5988446" y="4558653"/>
            <a:ext cx="751266" cy="27870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>
            <a:solidFill>
              <a:schemeClr val="accent2">
                <a:lumMod val="40000"/>
                <a:lumOff val="6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dirty="0">
                <a:solidFill>
                  <a:schemeClr val="tx1"/>
                </a:solidFill>
                <a:latin typeface="+mn-ea"/>
              </a:rPr>
              <a:t>Gripper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dirty="0">
                <a:solidFill>
                  <a:schemeClr val="tx1"/>
                </a:solidFill>
                <a:latin typeface="+mn-ea"/>
              </a:rPr>
              <a:t>Controller</a:t>
            </a:r>
            <a:endParaRPr lang="en-US" sz="5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550" dirty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도형 128">
            <a:extLst>
              <a:ext uri="{FF2B5EF4-FFF2-40B4-BE49-F238E27FC236}">
                <a16:creationId xmlns:a16="http://schemas.microsoft.com/office/drawing/2014/main" xmlns="" id="{5DAB5CA5-0A7C-0EBC-EDCA-FBABA66ACF65}"/>
              </a:ext>
            </a:extLst>
          </p:cNvPr>
          <p:cNvSpPr>
            <a:spLocks/>
          </p:cNvSpPr>
          <p:nvPr/>
        </p:nvSpPr>
        <p:spPr>
          <a:xfrm>
            <a:off x="6746636" y="4562463"/>
            <a:ext cx="751266" cy="27870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>
            <a:solidFill>
              <a:schemeClr val="accent2">
                <a:lumMod val="40000"/>
                <a:lumOff val="6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dirty="0">
                <a:solidFill>
                  <a:schemeClr val="tx1"/>
                </a:solidFill>
                <a:latin typeface="+mn-ea"/>
              </a:rPr>
              <a:t>Vision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dirty="0">
                <a:solidFill>
                  <a:schemeClr val="tx1"/>
                </a:solidFill>
                <a:latin typeface="+mn-ea"/>
              </a:rPr>
              <a:t>Controller</a:t>
            </a:r>
            <a:endParaRPr lang="en-US" sz="5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550" dirty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3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</p:cNvCxnSpPr>
          <p:nvPr/>
        </p:nvCxnSpPr>
        <p:spPr>
          <a:xfrm>
            <a:off x="5597812" y="4088678"/>
            <a:ext cx="0" cy="46650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</p:cNvCxnSpPr>
          <p:nvPr/>
        </p:nvCxnSpPr>
        <p:spPr>
          <a:xfrm>
            <a:off x="6369247" y="4088677"/>
            <a:ext cx="0" cy="46650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</p:cNvCxnSpPr>
          <p:nvPr/>
        </p:nvCxnSpPr>
        <p:spPr>
          <a:xfrm>
            <a:off x="7122269" y="4088677"/>
            <a:ext cx="0" cy="46650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30" idx="4"/>
          </p:cNvCxnSpPr>
          <p:nvPr/>
        </p:nvCxnSpPr>
        <p:spPr>
          <a:xfrm>
            <a:off x="5593367" y="4837361"/>
            <a:ext cx="4445" cy="500387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6369534" y="4842782"/>
            <a:ext cx="4445" cy="500387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7125293" y="4842782"/>
            <a:ext cx="4445" cy="500387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구름 모양 설명선 138"/>
          <p:cNvSpPr/>
          <p:nvPr/>
        </p:nvSpPr>
        <p:spPr>
          <a:xfrm>
            <a:off x="3104798" y="1966432"/>
            <a:ext cx="1711253" cy="578838"/>
          </a:xfrm>
          <a:prstGeom prst="cloudCallout">
            <a:avLst>
              <a:gd name="adj1" fmla="val -76730"/>
              <a:gd name="adj2" fmla="val 803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통신에 문제가 </a:t>
            </a:r>
            <a:r>
              <a:rPr lang="ko-KR" altLang="en-US" sz="1000" b="1" dirty="0" err="1">
                <a:solidFill>
                  <a:schemeClr val="bg1"/>
                </a:solidFill>
              </a:rPr>
              <a:t>있는것으로</a:t>
            </a:r>
            <a:r>
              <a:rPr lang="ko-KR" altLang="en-US" sz="1000" b="1" dirty="0">
                <a:solidFill>
                  <a:schemeClr val="bg1"/>
                </a:solidFill>
              </a:rPr>
              <a:t> 예상</a:t>
            </a:r>
          </a:p>
        </p:txBody>
      </p:sp>
      <p:sp>
        <p:nvSpPr>
          <p:cNvPr id="140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2.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MOMA Module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 개선 구현방안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141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2-2 TO-BE. 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142" name="타원형 설명선 141"/>
          <p:cNvSpPr/>
          <p:nvPr/>
        </p:nvSpPr>
        <p:spPr bwMode="auto">
          <a:xfrm>
            <a:off x="7469918" y="1971839"/>
            <a:ext cx="1947578" cy="806306"/>
          </a:xfrm>
          <a:prstGeom prst="wedgeEllipseCallout">
            <a:avLst>
              <a:gd name="adj1" fmla="val -63344"/>
              <a:gd name="adj2" fmla="val 19376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각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Controller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는 특정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Event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대해서만 </a:t>
            </a:r>
            <a:endParaRPr lang="en-US" altLang="ko-KR" sz="800" b="1" dirty="0" smtClean="0">
              <a:solidFill>
                <a:srgbClr val="FF0000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송신이 가능하며 제어부분은  </a:t>
            </a:r>
            <a:endParaRPr lang="en-US" altLang="ko-KR" sz="800" b="1" dirty="0" smtClean="0">
              <a:solidFill>
                <a:srgbClr val="FF0000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MOMA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를 통해서 지령 받아야만 한다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 </a:t>
            </a:r>
            <a:endParaRPr kumimoji="0" lang="ko-KR" altLang="en-US" sz="800" b="1" dirty="0" err="1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46" name="Rect 0">
            <a:extLst>
              <a:ext uri="{FF2B5EF4-FFF2-40B4-BE49-F238E27FC236}">
                <a16:creationId xmlns:a16="http://schemas.microsoft.com/office/drawing/2014/main" xmlns="" id="{FB58BFED-28E3-6DAE-8B2E-FF3BCA0D2362}"/>
              </a:ext>
            </a:extLst>
          </p:cNvPr>
          <p:cNvCxnSpPr>
            <a:cxnSpLocks/>
            <a:stCxn id="96" idx="2"/>
            <a:endCxn id="145" idx="6"/>
          </p:cNvCxnSpPr>
          <p:nvPr/>
        </p:nvCxnSpPr>
        <p:spPr>
          <a:xfrm flipH="1">
            <a:off x="7977114" y="3598443"/>
            <a:ext cx="371614" cy="2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도형 128">
            <a:extLst>
              <a:ext uri="{FF2B5EF4-FFF2-40B4-BE49-F238E27FC236}">
                <a16:creationId xmlns:a16="http://schemas.microsoft.com/office/drawing/2014/main" xmlns="" id="{8BF8A38A-99B7-BC55-B185-BC131D75BB21}"/>
              </a:ext>
            </a:extLst>
          </p:cNvPr>
          <p:cNvSpPr>
            <a:spLocks/>
          </p:cNvSpPr>
          <p:nvPr/>
        </p:nvSpPr>
        <p:spPr>
          <a:xfrm>
            <a:off x="7204319" y="3461937"/>
            <a:ext cx="772795" cy="2787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b="1" dirty="0">
                <a:solidFill>
                  <a:schemeClr val="tx1"/>
                </a:solidFill>
                <a:latin typeface="+mn-ea"/>
              </a:rPr>
              <a:t>DB Manager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753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.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MOMA Module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 개선 구현방안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3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3-1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질의 안건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. 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88908"/>
              </p:ext>
            </p:extLst>
          </p:nvPr>
        </p:nvGraphicFramePr>
        <p:xfrm>
          <a:off x="340455" y="1402114"/>
          <a:ext cx="9221057" cy="3219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6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0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799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61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Index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항목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세부항목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문의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H/W </a:t>
                      </a:r>
                      <a:r>
                        <a:rPr lang="ko-KR" altLang="en-US" sz="800" u="none" strike="noStrike" dirty="0">
                          <a:effectLst/>
                        </a:rPr>
                        <a:t>구성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LIMS H/W </a:t>
                      </a:r>
                      <a:r>
                        <a:rPr lang="ko-KR" altLang="en-US" sz="800" u="none" strike="noStrike" dirty="0">
                          <a:effectLst/>
                        </a:rPr>
                        <a:t>구성도에 관한 의견 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LIMS H/W </a:t>
                      </a:r>
                      <a:r>
                        <a:rPr lang="ko-KR" altLang="en-US" sz="800" u="none" strike="noStrike" dirty="0">
                          <a:effectLst/>
                        </a:rPr>
                        <a:t>구성도에 관한 검토 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r>
                        <a:rPr lang="ko-KR" altLang="en-US" sz="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본문 변경 참조</a:t>
                      </a:r>
                      <a:endParaRPr lang="ko-KR" alt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S/W </a:t>
                      </a:r>
                      <a:r>
                        <a:rPr lang="ko-KR" altLang="en-US" sz="800" u="none" strike="noStrike">
                          <a:effectLst/>
                        </a:rPr>
                        <a:t>구성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LIMS S/W </a:t>
                      </a:r>
                      <a:r>
                        <a:rPr lang="ko-KR" altLang="en-US" sz="800" u="none" strike="noStrike">
                          <a:effectLst/>
                        </a:rPr>
                        <a:t>구성도에 관한 의견 요청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LIMS S/W </a:t>
                      </a:r>
                      <a:r>
                        <a:rPr lang="ko-KR" altLang="en-US" sz="800" u="none" strike="noStrike">
                          <a:effectLst/>
                        </a:rPr>
                        <a:t>구성도에 관한 검토 요청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r>
                        <a:rPr lang="ko-KR" altLang="en-US" sz="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본문 변경 참조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LIMS </a:t>
                      </a:r>
                      <a:r>
                        <a:rPr lang="ko-KR" altLang="en-US" sz="800" u="none" strike="noStrike">
                          <a:effectLst/>
                        </a:rPr>
                        <a:t>및  </a:t>
                      </a:r>
                      <a:r>
                        <a:rPr lang="en-US" altLang="ko-KR" sz="800" u="none" strike="noStrike">
                          <a:effectLst/>
                        </a:rPr>
                        <a:t>MOMA </a:t>
                      </a:r>
                      <a:r>
                        <a:rPr lang="ko-KR" altLang="en-US" sz="800" u="none" strike="noStrike">
                          <a:effectLst/>
                        </a:rPr>
                        <a:t>의 아키텍처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추가적 추천 아키텍처가 있는지 검토요청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r>
                        <a:rPr lang="ko-KR" altLang="en-US" sz="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본문 변경 참조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42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개발 환경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개발</a:t>
                      </a:r>
                      <a:r>
                        <a:rPr lang="en-US" altLang="ko-KR" sz="800" u="none" strike="noStrike" dirty="0">
                          <a:effectLst/>
                        </a:rPr>
                        <a:t>OS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개발 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</a:t>
                      </a:r>
                      <a:r>
                        <a:rPr lang="en-US" altLang="ko-KR" sz="800" u="none" strike="noStrike" dirty="0">
                          <a:effectLst/>
                        </a:rPr>
                        <a:t>DDS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모니터링 </a:t>
                      </a:r>
                      <a:r>
                        <a:rPr lang="en-US" altLang="ko-KR" sz="800" u="none" strike="noStrike" dirty="0">
                          <a:effectLst/>
                        </a:rPr>
                        <a:t>PC</a:t>
                      </a:r>
                      <a:r>
                        <a:rPr lang="ko-KR" altLang="en-US" sz="800" u="none" strike="noStrike" dirty="0">
                          <a:effectLst/>
                        </a:rPr>
                        <a:t>의 </a:t>
                      </a:r>
                      <a:r>
                        <a:rPr lang="en-US" altLang="ko-KR" sz="800" u="none" strike="noStrike" dirty="0">
                          <a:effectLst/>
                        </a:rPr>
                        <a:t>OS</a:t>
                      </a:r>
                      <a:r>
                        <a:rPr lang="ko-KR" altLang="en-US" sz="800" u="none" strike="noStrike" dirty="0">
                          <a:effectLst/>
                        </a:rPr>
                        <a:t>및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개발툴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각 항목들에 대한 추천 환경요청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   </a:t>
                      </a:r>
                      <a:r>
                        <a:rPr lang="en-US" altLang="ko-KR" sz="800" u="none" strike="noStrike">
                          <a:effectLst/>
                        </a:rPr>
                        <a:t>( </a:t>
                      </a:r>
                      <a:r>
                        <a:rPr lang="ko-KR" altLang="en-US" sz="800" u="none" strike="noStrike">
                          <a:effectLst/>
                        </a:rPr>
                        <a:t>모니터링 </a:t>
                      </a:r>
                      <a:r>
                        <a:rPr lang="en-US" altLang="ko-KR" sz="800" u="none" strike="noStrike">
                          <a:effectLst/>
                        </a:rPr>
                        <a:t>PC </a:t>
                      </a:r>
                      <a:r>
                        <a:rPr lang="ko-KR" altLang="en-US" sz="800" u="none" strike="noStrike">
                          <a:effectLst/>
                        </a:rPr>
                        <a:t>관련 포함 검토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LIMS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제어 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PC                </a:t>
                      </a:r>
                    </a:p>
                    <a:p>
                      <a:pPr algn="l" fontAlgn="ctr"/>
                      <a:r>
                        <a:rPr lang="en-US" altLang="ko-KR" sz="7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OS  ::  Linux  </a:t>
                      </a:r>
                    </a:p>
                    <a:p>
                      <a:pPr algn="l" fontAlgn="ctr"/>
                      <a:r>
                        <a:rPr lang="en-US" altLang="ko-KR" sz="7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개발 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C++(C#)</a:t>
                      </a:r>
                    </a:p>
                    <a:p>
                      <a:pPr algn="l" fontAlgn="ctr"/>
                      <a:r>
                        <a:rPr lang="en-US" altLang="ko-KR" sz="7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ROS2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에서 지원하는 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DDS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82" marR="5382" marT="5382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2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통신방식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통신 방식에 대한 </a:t>
                      </a:r>
                      <a:r>
                        <a:rPr lang="en-US" altLang="ko-KR" sz="800" u="none" strike="noStrike" dirty="0">
                          <a:effectLst/>
                        </a:rPr>
                        <a:t>Topic </a:t>
                      </a:r>
                      <a:r>
                        <a:rPr lang="ko-KR" altLang="en-US" sz="800" u="none" strike="noStrike" dirty="0">
                          <a:effectLst/>
                        </a:rPr>
                        <a:t>구성방안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</a:t>
                      </a:r>
                      <a:r>
                        <a:rPr lang="en-US" altLang="ko-KR" sz="800" u="none" strike="noStrike" dirty="0">
                          <a:effectLst/>
                        </a:rPr>
                        <a:t>(Sync,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Async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Topic </a:t>
                      </a:r>
                      <a:r>
                        <a:rPr lang="ko-KR" altLang="en-US" sz="800" u="none" strike="noStrike">
                          <a:effectLst/>
                        </a:rPr>
                        <a:t>구성에 대한 검토 요청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시스템 환경에 따른 </a:t>
                      </a:r>
                      <a:r>
                        <a:rPr lang="en-US" altLang="ko-KR" sz="800" u="none" strike="noStrike">
                          <a:effectLst/>
                        </a:rPr>
                        <a:t>Sync </a:t>
                      </a:r>
                      <a:r>
                        <a:rPr lang="ko-KR" altLang="en-US" sz="800" u="none" strike="noStrike">
                          <a:effectLst/>
                        </a:rPr>
                        <a:t>및 </a:t>
                      </a:r>
                      <a:r>
                        <a:rPr lang="en-US" altLang="ko-KR" sz="800" u="none" strike="noStrike">
                          <a:effectLst/>
                        </a:rPr>
                        <a:t>Async </a:t>
                      </a:r>
                      <a:r>
                        <a:rPr lang="ko-KR" altLang="en-US" sz="800" u="none" strike="noStrike">
                          <a:effectLst/>
                        </a:rPr>
                        <a:t>선택 사용에  추천 요청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r>
                        <a:rPr lang="en-US" altLang="ko-KR" sz="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ROS2 DDS</a:t>
                      </a:r>
                      <a:r>
                        <a:rPr lang="ko-KR" altLang="en-US" sz="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에서는 고려대상이 아님</a:t>
                      </a:r>
                      <a:endParaRPr lang="ko-KR" altLang="en-US" sz="6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2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Topic </a:t>
                      </a:r>
                      <a:r>
                        <a:rPr lang="ko-KR" altLang="en-US" sz="800" u="none" strike="noStrike">
                          <a:effectLst/>
                        </a:rPr>
                        <a:t>처리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일대다 </a:t>
                      </a:r>
                      <a:r>
                        <a:rPr lang="en-US" altLang="ko-KR" sz="800" u="none" strike="noStrike" dirty="0">
                          <a:effectLst/>
                        </a:rPr>
                        <a:t>Topic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 방안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한개 </a:t>
                      </a:r>
                      <a:r>
                        <a:rPr lang="en-US" altLang="ko-KR" sz="800" u="none" strike="noStrike">
                          <a:effectLst/>
                        </a:rPr>
                        <a:t>topic</a:t>
                      </a:r>
                      <a:r>
                        <a:rPr lang="ko-KR" altLang="en-US" sz="800" u="none" strike="noStrike">
                          <a:effectLst/>
                        </a:rPr>
                        <a:t>을 </a:t>
                      </a: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r>
                        <a:rPr lang="ko-KR" altLang="en-US" sz="800" u="none" strike="noStrike">
                          <a:effectLst/>
                        </a:rPr>
                        <a:t>개 </a:t>
                      </a:r>
                      <a:r>
                        <a:rPr lang="en-US" altLang="ko-KR" sz="800" u="none" strike="noStrike">
                          <a:effectLst/>
                        </a:rPr>
                        <a:t>node</a:t>
                      </a:r>
                      <a:r>
                        <a:rPr lang="ko-KR" altLang="en-US" sz="800" u="none" strike="noStrike">
                          <a:effectLst/>
                        </a:rPr>
                        <a:t>에서 받고 </a:t>
                      </a: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r>
                        <a:rPr lang="ko-KR" altLang="en-US" sz="800" u="none" strike="noStrike">
                          <a:effectLst/>
                        </a:rPr>
                        <a:t>개 </a:t>
                      </a:r>
                      <a:r>
                        <a:rPr lang="en-US" altLang="ko-KR" sz="800" u="none" strike="noStrike">
                          <a:effectLst/>
                        </a:rPr>
                        <a:t>node</a:t>
                      </a:r>
                      <a:r>
                        <a:rPr lang="ko-KR" altLang="en-US" sz="800" u="none" strike="noStrike">
                          <a:effectLst/>
                        </a:rPr>
                        <a:t>에서 응답을 받는경우에 대한 처리방안은 </a:t>
                      </a:r>
                      <a:r>
                        <a:rPr lang="en-US" altLang="ko-KR" sz="800" u="none" strike="noStrike">
                          <a:effectLst/>
                        </a:rPr>
                        <a:t>? 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ROS2 DDS</a:t>
                      </a:r>
                      <a:r>
                        <a:rPr lang="ko-KR" altLang="en-US" sz="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에서는 고려대상이 아님</a:t>
                      </a:r>
                      <a:endParaRPr lang="ko-KR" altLang="en-US" sz="600" b="1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82" marR="5382" marT="5382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장애 대책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제어 </a:t>
                      </a:r>
                      <a:r>
                        <a:rPr lang="en-US" altLang="ko-KR" sz="800" u="none" strike="noStrike" dirty="0">
                          <a:effectLst/>
                        </a:rPr>
                        <a:t>PC </a:t>
                      </a:r>
                      <a:r>
                        <a:rPr lang="ko-KR" altLang="en-US" sz="800" u="none" strike="noStrike" dirty="0">
                          <a:effectLst/>
                        </a:rPr>
                        <a:t>장애 발생시 대책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기존 </a:t>
                      </a:r>
                      <a:r>
                        <a:rPr lang="en-US" altLang="ko-KR" sz="800" u="none" strike="noStrike" dirty="0">
                          <a:effectLst/>
                        </a:rPr>
                        <a:t>: </a:t>
                      </a:r>
                      <a:r>
                        <a:rPr lang="ko-KR" altLang="en-US" sz="800" u="none" strike="noStrike" dirty="0">
                          <a:effectLst/>
                        </a:rPr>
                        <a:t>제어</a:t>
                      </a:r>
                      <a:r>
                        <a:rPr lang="en-US" altLang="ko-KR" sz="800" u="none" strike="noStrike" dirty="0">
                          <a:effectLst/>
                        </a:rPr>
                        <a:t>PC</a:t>
                      </a:r>
                      <a:r>
                        <a:rPr lang="ko-KR" altLang="en-US" sz="800" u="none" strike="noStrike" dirty="0">
                          <a:effectLst/>
                        </a:rPr>
                        <a:t>및 운영</a:t>
                      </a:r>
                      <a:r>
                        <a:rPr lang="en-US" altLang="ko-KR" sz="800" u="none" strike="noStrike" dirty="0">
                          <a:effectLst/>
                        </a:rPr>
                        <a:t>PC </a:t>
                      </a:r>
                      <a:r>
                        <a:rPr lang="ko-KR" altLang="en-US" sz="800" u="none" strike="noStrike" dirty="0">
                          <a:effectLst/>
                        </a:rPr>
                        <a:t>의  </a:t>
                      </a:r>
                      <a:r>
                        <a:rPr lang="en-US" altLang="ko-KR" sz="800" u="none" strike="noStrike" dirty="0">
                          <a:effectLst/>
                        </a:rPr>
                        <a:t>H/W</a:t>
                      </a:r>
                      <a:r>
                        <a:rPr lang="ko-KR" altLang="en-US" sz="800" u="none" strike="noStrike" dirty="0">
                          <a:effectLst/>
                        </a:rPr>
                        <a:t>및 </a:t>
                      </a:r>
                      <a:r>
                        <a:rPr lang="en-US" altLang="ko-KR" sz="800" u="none" strike="noStrike" dirty="0">
                          <a:effectLst/>
                        </a:rPr>
                        <a:t>OS(Windows)</a:t>
                      </a:r>
                      <a:r>
                        <a:rPr lang="ko-KR" altLang="en-US" sz="800" u="none" strike="noStrike" dirty="0">
                          <a:effectLst/>
                        </a:rPr>
                        <a:t>사양 통일화로 장애 발생시 대체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Linux(Ubuntu)</a:t>
                      </a:r>
                      <a:r>
                        <a:rPr lang="ko-KR" altLang="en-US" sz="800" u="none" strike="noStrike" dirty="0">
                          <a:effectLst/>
                        </a:rPr>
                        <a:t>기반 시스템 변경 시 장애 대책에 대한 검토요청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Standby</a:t>
                      </a:r>
                      <a:r>
                        <a:rPr lang="en-US" altLang="ko-KR" sz="700" b="1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 PC</a:t>
                      </a:r>
                      <a:r>
                        <a:rPr lang="ko-KR" altLang="en-US" sz="700" b="1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로 대체 검토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2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개발 지원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Pilot </a:t>
                      </a:r>
                      <a:r>
                        <a:rPr lang="ko-KR" altLang="en-US" sz="800" u="none" strike="noStrike" dirty="0">
                          <a:effectLst/>
                        </a:rPr>
                        <a:t>시스템 구축이 가능한지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-&gt; Topic </a:t>
                      </a:r>
                      <a:r>
                        <a:rPr lang="ko-KR" altLang="en-US" sz="800" u="none" strike="noStrike" dirty="0">
                          <a:effectLst/>
                        </a:rPr>
                        <a:t>송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수신 처리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en-US" altLang="ko-KR" sz="800" u="none" strike="noStrike" dirty="0" smtClean="0">
                        <a:effectLst/>
                      </a:endParaRPr>
                    </a:p>
                  </a:txBody>
                  <a:tcPr marL="5382" marR="5382" marT="5382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개발 자문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DDS</a:t>
                      </a:r>
                      <a:r>
                        <a:rPr lang="ko-KR" altLang="en-US" sz="800" u="none" strike="noStrike" dirty="0">
                          <a:effectLst/>
                        </a:rPr>
                        <a:t>의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QoS</a:t>
                      </a:r>
                      <a:r>
                        <a:rPr lang="en-US" altLang="ko-KR" sz="8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800" u="none" strike="noStrike" baseline="0" dirty="0">
                          <a:effectLst/>
                        </a:rPr>
                        <a:t>정책 관련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en-US" altLang="ko-KR" sz="800" u="none" strike="noStrike" baseline="0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QoS</a:t>
                      </a:r>
                      <a:r>
                        <a:rPr lang="en-US" altLang="ko-KR" sz="8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800" u="none" strike="noStrike" baseline="0" dirty="0">
                          <a:effectLst/>
                        </a:rPr>
                        <a:t>정책 관련 설명 및 가능 범위</a:t>
                      </a:r>
                      <a:r>
                        <a:rPr lang="en-US" altLang="ko-KR" sz="800" u="none" strike="noStrike" baseline="0" dirty="0">
                          <a:effectLst/>
                        </a:rPr>
                        <a:t>(</a:t>
                      </a:r>
                      <a:r>
                        <a:rPr lang="ko-KR" altLang="en-US" sz="800" u="none" strike="noStrike" baseline="0" dirty="0">
                          <a:effectLst/>
                        </a:rPr>
                        <a:t> 일반적 </a:t>
                      </a:r>
                      <a:r>
                        <a:rPr lang="en-US" altLang="ko-KR" sz="800" u="none" strike="noStrike" baseline="0" dirty="0">
                          <a:effectLst/>
                        </a:rPr>
                        <a:t>DDS </a:t>
                      </a:r>
                      <a:r>
                        <a:rPr lang="ko-KR" altLang="en-US" sz="800" u="none" strike="noStrike" baseline="0" dirty="0" err="1">
                          <a:effectLst/>
                        </a:rPr>
                        <a:t>구성시</a:t>
                      </a:r>
                      <a:r>
                        <a:rPr lang="ko-KR" altLang="en-US" sz="800" u="none" strike="noStrike" baseline="0" dirty="0">
                          <a:effectLst/>
                        </a:rPr>
                        <a:t> </a:t>
                      </a:r>
                      <a:r>
                        <a:rPr lang="en-US" altLang="ko-KR" sz="800" u="none" strike="noStrike" baseline="0" dirty="0" err="1">
                          <a:effectLst/>
                        </a:rPr>
                        <a:t>Qos</a:t>
                      </a:r>
                      <a:r>
                        <a:rPr lang="en-US" altLang="ko-KR" sz="8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800" u="none" strike="noStrike" baseline="0" dirty="0">
                          <a:effectLst/>
                        </a:rPr>
                        <a:t>설정 범위</a:t>
                      </a:r>
                      <a:r>
                        <a:rPr lang="en-US" altLang="ko-KR" sz="800" u="none" strike="noStrike" baseline="0" dirty="0">
                          <a:effectLst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r>
                        <a:rPr lang="en-US" altLang="ko-KR" sz="7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ROS2</a:t>
                      </a:r>
                      <a:r>
                        <a:rPr lang="ko-KR" altLang="en-US" sz="7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에서 </a:t>
                      </a:r>
                      <a:r>
                        <a:rPr lang="en-US" altLang="ko-KR" sz="7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DDS</a:t>
                      </a:r>
                      <a:r>
                        <a:rPr lang="en-US" altLang="ko-KR" sz="700" b="1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1" u="none" strike="noStrike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정책중</a:t>
                      </a:r>
                      <a:r>
                        <a:rPr lang="ko-KR" altLang="en-US" sz="700" b="1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 필수 </a:t>
                      </a:r>
                      <a:r>
                        <a:rPr lang="en-US" altLang="ko-KR" sz="700" b="1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ko-KR" altLang="en-US" sz="700" b="1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가지에 대해 지원 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5606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61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시스템 환경 및 개발에 대한 전체적 검토 요청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153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FF"/>
        </a:solidFill>
        <a:ln>
          <a:noFill/>
        </a:ln>
        <a:effectLst>
          <a:outerShdw dist="35921" dir="2700000" algn="ctr" rotWithShape="0">
            <a:schemeClr val="tx1">
              <a:lumMod val="50000"/>
              <a:lumOff val="50000"/>
            </a:schemeClr>
          </a:outerShdw>
        </a:effectLst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b="1" dirty="0" err="1">
            <a:ea typeface="LG스마트체 Regular" pitchFamily="50" charset="-127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Pages>16</Pages>
  <Words>684</Words>
  <Characters>0</Characters>
  <Application>Microsoft Office PowerPoint</Application>
  <DocSecurity>0</DocSecurity>
  <PresentationFormat>A4 용지(210x297mm)</PresentationFormat>
  <Lines>0</Lines>
  <Paragraphs>260</Paragraphs>
  <Slides>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Choi,weonseok</dc:creator>
  <cp:lastModifiedBy>jinos</cp:lastModifiedBy>
  <cp:revision>90</cp:revision>
  <dcterms:modified xsi:type="dcterms:W3CDTF">2024-07-18T04:48:17Z</dcterms:modified>
  <cp:version>10.105.227.52551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7F5F94DB527E42A4A46AEB93102488F7_13</vt:lpwstr>
  </property>
  <property fmtid="{D5CDD505-2E9C-101B-9397-08002B2CF9AE}" pid="3" name="KSOProductBuildVer">
    <vt:lpwstr>1033-12.2.0.13431</vt:lpwstr>
  </property>
</Properties>
</file>