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9" r:id="rId1"/>
  </p:sldMasterIdLst>
  <p:notesMasterIdLst>
    <p:notesMasterId r:id="rId10"/>
  </p:notesMasterIdLst>
  <p:sldIdLst>
    <p:sldId id="269" r:id="rId2"/>
    <p:sldId id="312" r:id="rId3"/>
    <p:sldId id="423" r:id="rId4"/>
    <p:sldId id="450" r:id="rId5"/>
    <p:sldId id="318" r:id="rId6"/>
    <p:sldId id="446" r:id="rId7"/>
    <p:sldId id="448" r:id="rId8"/>
    <p:sldId id="449" r:id="rId9"/>
  </p:sldIdLst>
  <p:sldSz cx="9906000" cy="6858000" type="A4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01" userDrawn="1">
          <p15:clr>
            <a:srgbClr val="A4A3A4"/>
          </p15:clr>
        </p15:guide>
        <p15:guide id="2" pos="308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101">
          <p15:clr>
            <a:srgbClr val="A4A3A4"/>
          </p15:clr>
        </p15:guide>
        <p15:guide id="2" pos="308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00CC"/>
    <a:srgbClr val="312E74"/>
    <a:srgbClr val="333399"/>
    <a:srgbClr val="000066"/>
    <a:srgbClr val="4F81BD"/>
    <a:srgbClr val="3C388C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251" autoAdjust="0"/>
    <p:restoredTop sz="94681" autoAdjust="0"/>
  </p:normalViewPr>
  <p:slideViewPr>
    <p:cSldViewPr snapToObjects="1">
      <p:cViewPr>
        <p:scale>
          <a:sx n="125" d="100"/>
          <a:sy n="125" d="100"/>
        </p:scale>
        <p:origin x="-58" y="86"/>
      </p:cViewPr>
      <p:guideLst>
        <p:guide orient="horz" pos="2101"/>
        <p:guide pos="30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1" d="100"/>
          <a:sy n="81" d="100"/>
        </p:scale>
        <p:origin x="-4032" y="-91"/>
      </p:cViewPr>
      <p:guideLst>
        <p:guide orient="horz" pos="2101"/>
        <p:guide pos="308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1595B5-47CA-4062-888D-0CA3521BD2D0}" type="datetimeFigureOut">
              <a:rPr lang="ko-KR" altLang="en-US" smtClean="0"/>
              <a:pPr/>
              <a:t>2024-07-16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5629"/>
            <a:ext cx="5438775" cy="4467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671"/>
            <a:ext cx="2946400" cy="4969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671"/>
            <a:ext cx="2946400" cy="4969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13BC4E-47F3-41EE-A83D-3B0D1A9D43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497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ubisam.com/images/logo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985448" y="6365504"/>
            <a:ext cx="920552" cy="492496"/>
          </a:xfrm>
          <a:prstGeom prst="rect">
            <a:avLst/>
          </a:prstGeom>
          <a:noFill/>
        </p:spPr>
      </p:pic>
      <p:grpSp>
        <p:nvGrpSpPr>
          <p:cNvPr id="9" name="그룹 8"/>
          <p:cNvGrpSpPr/>
          <p:nvPr userDrawn="1"/>
        </p:nvGrpSpPr>
        <p:grpSpPr>
          <a:xfrm>
            <a:off x="128464" y="620688"/>
            <a:ext cx="9685080" cy="73596"/>
            <a:chOff x="128464" y="476672"/>
            <a:chExt cx="9685080" cy="7359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129544" y="476672"/>
              <a:ext cx="9684000" cy="36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/>
            <p:cNvCxnSpPr/>
            <p:nvPr userDrawn="1"/>
          </p:nvCxnSpPr>
          <p:spPr>
            <a:xfrm>
              <a:off x="128464" y="548680"/>
              <a:ext cx="9684000" cy="1588"/>
            </a:xfrm>
            <a:prstGeom prst="line">
              <a:avLst/>
            </a:prstGeom>
            <a:ln w="190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 userDrawn="1"/>
        </p:nvSpPr>
        <p:spPr>
          <a:xfrm>
            <a:off x="4448944" y="6536377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36705CD8-FE48-4DFC-A3BD-151D5C914C54}" type="slidenum">
              <a:rPr lang="en-US" altLang="ko-KR" sz="900" smtClean="0"/>
              <a:pPr algn="ctr"/>
              <a:t>‹#›</a:t>
            </a:fld>
            <a:r>
              <a:rPr lang="en-US" altLang="ko-KR" sz="900" dirty="0"/>
              <a:t>/</a:t>
            </a:r>
            <a:r>
              <a:rPr lang="en-US" altLang="ko-KR" sz="900" dirty="0" smtClean="0"/>
              <a:t>14</a:t>
            </a:r>
            <a:endParaRPr lang="ko-KR" altLang="en-US" sz="9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8"/>
          <p:cNvGrpSpPr/>
          <p:nvPr userDrawn="1"/>
        </p:nvGrpSpPr>
        <p:grpSpPr>
          <a:xfrm>
            <a:off x="128464" y="620688"/>
            <a:ext cx="9685080" cy="73596"/>
            <a:chOff x="128464" y="476672"/>
            <a:chExt cx="9685080" cy="7359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129544" y="476672"/>
              <a:ext cx="9684000" cy="36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/>
            <p:cNvCxnSpPr/>
            <p:nvPr userDrawn="1"/>
          </p:nvCxnSpPr>
          <p:spPr>
            <a:xfrm>
              <a:off x="128464" y="548680"/>
              <a:ext cx="9684000" cy="1588"/>
            </a:xfrm>
            <a:prstGeom prst="line">
              <a:avLst/>
            </a:prstGeom>
            <a:ln w="190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2" descr="http://www.ubisam.com/images/logo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985448" y="6365504"/>
            <a:ext cx="920552" cy="492496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09384" y="6350354"/>
            <a:ext cx="1323439" cy="286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4" name="Picture 2" descr="http://www.ubisam.com/images/logo.pn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8609856" y="6164562"/>
            <a:ext cx="1296144" cy="69343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8"/>
          <p:cNvGrpSpPr/>
          <p:nvPr userDrawn="1"/>
        </p:nvGrpSpPr>
        <p:grpSpPr>
          <a:xfrm>
            <a:off x="3477176" y="980728"/>
            <a:ext cx="3060000" cy="73596"/>
            <a:chOff x="128464" y="476672"/>
            <a:chExt cx="9685080" cy="7359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129544" y="476672"/>
              <a:ext cx="9684000" cy="36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/>
            <p:cNvCxnSpPr/>
            <p:nvPr userDrawn="1"/>
          </p:nvCxnSpPr>
          <p:spPr>
            <a:xfrm>
              <a:off x="128464" y="548680"/>
              <a:ext cx="9684000" cy="1588"/>
            </a:xfrm>
            <a:prstGeom prst="line">
              <a:avLst/>
            </a:prstGeom>
            <a:ln w="190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2" descr="http://www.ubisam.com/images/logo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985448" y="6365504"/>
            <a:ext cx="920552" cy="492496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8"/>
          <p:cNvGrpSpPr/>
          <p:nvPr userDrawn="1"/>
        </p:nvGrpSpPr>
        <p:grpSpPr>
          <a:xfrm>
            <a:off x="3477176" y="3139380"/>
            <a:ext cx="3060000" cy="73596"/>
            <a:chOff x="128464" y="476672"/>
            <a:chExt cx="9685080" cy="7359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129544" y="476672"/>
              <a:ext cx="9684000" cy="36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/>
            <p:cNvCxnSpPr/>
            <p:nvPr userDrawn="1"/>
          </p:nvCxnSpPr>
          <p:spPr>
            <a:xfrm>
              <a:off x="128464" y="548680"/>
              <a:ext cx="9684000" cy="1588"/>
            </a:xfrm>
            <a:prstGeom prst="line">
              <a:avLst/>
            </a:prstGeom>
            <a:ln w="190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2" descr="http://www.ubisam.com/images/logo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985448" y="6365504"/>
            <a:ext cx="920552" cy="492496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6.png"/><Relationship Id="rId7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8.png"/><Relationship Id="rId4" Type="http://schemas.openxmlformats.org/officeDocument/2006/relationships/image" Target="../media/image17.jpeg"/><Relationship Id="rId9" Type="http://schemas.openxmlformats.org/officeDocument/2006/relationships/image" Target="../media/image20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5.png"/><Relationship Id="rId7" Type="http://schemas.openxmlformats.org/officeDocument/2006/relationships/image" Target="../media/image2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10" Type="http://schemas.openxmlformats.org/officeDocument/2006/relationships/image" Target="../media/image20.jpeg"/><Relationship Id="rId4" Type="http://schemas.openxmlformats.org/officeDocument/2006/relationships/image" Target="../media/image16.png"/><Relationship Id="rId9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08500" y="6372225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2024. </a:t>
            </a:r>
            <a:r>
              <a:rPr lang="en-US" altLang="ko-KR" b="1" dirty="0" smtClean="0"/>
              <a:t>7. 15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361759" y="2041684"/>
            <a:ext cx="5767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600" b="1" dirty="0" smtClean="0"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16200000" scaled="1"/>
                  <a:tileRect/>
                </a:gradFill>
                <a:effectLst>
                  <a:glow rad="63500">
                    <a:srgbClr val="1F497D">
                      <a:lumMod val="75000"/>
                      <a:alpha val="40000"/>
                    </a:srgbClr>
                  </a:glow>
                </a:effectLst>
                <a:latin typeface="Rix고딕 B" pitchFamily="18" charset="-127"/>
                <a:ea typeface="Rix고딕 B" pitchFamily="18" charset="-127"/>
              </a:rPr>
              <a:t>LIMS </a:t>
            </a:r>
            <a:r>
              <a:rPr lang="ko-KR" altLang="en-US" sz="3600" b="1" dirty="0" smtClean="0"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16200000" scaled="1"/>
                  <a:tileRect/>
                </a:gradFill>
                <a:effectLst>
                  <a:glow rad="63500">
                    <a:srgbClr val="1F497D">
                      <a:lumMod val="75000"/>
                      <a:alpha val="40000"/>
                    </a:srgbClr>
                  </a:glow>
                </a:effectLst>
                <a:latin typeface="Rix고딕 B" pitchFamily="18" charset="-127"/>
                <a:ea typeface="Rix고딕 B" pitchFamily="18" charset="-127"/>
              </a:rPr>
              <a:t>시스템 구축 방안 </a:t>
            </a:r>
            <a:endParaRPr lang="ko-KR" altLang="en-US" sz="3600" b="1" dirty="0">
              <a:gradFill flip="none" rotWithShape="1"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16200000" scaled="1"/>
                <a:tileRect/>
              </a:gradFill>
              <a:effectLst>
                <a:glow rad="63500">
                  <a:srgbClr val="1F497D">
                    <a:lumMod val="75000"/>
                    <a:alpha val="40000"/>
                  </a:srgbClr>
                </a:glow>
              </a:effectLst>
              <a:latin typeface="Rix고딕 B" pitchFamily="18" charset="-127"/>
              <a:ea typeface="Rix고딕 B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" y="1052830"/>
            <a:ext cx="1151890" cy="1584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9"/>
          <p:cNvSpPr txBox="1"/>
          <p:nvPr/>
        </p:nvSpPr>
        <p:spPr>
          <a:xfrm>
            <a:off x="3638367" y="1268760"/>
            <a:ext cx="4752528" cy="518457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457200" lvl="0" indent="-457200">
              <a:lnSpc>
                <a:spcPts val="2800"/>
              </a:lnSpc>
              <a:spcBef>
                <a:spcPct val="0"/>
              </a:spcBef>
              <a:defRPr/>
            </a:pP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</a:rPr>
              <a:t>1. </a:t>
            </a:r>
            <a:r>
              <a:rPr lang="en-US" altLang="ko-KR" sz="20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</a:rPr>
              <a:t>LIMS </a:t>
            </a:r>
            <a:r>
              <a:rPr lang="ko-KR" altLang="en-US" sz="20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</a:rPr>
              <a:t>시스템 </a:t>
            </a: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</a:rPr>
              <a:t>구성도</a:t>
            </a:r>
            <a:endParaRPr lang="en-US" altLang="ko-KR" sz="20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  <a:p>
            <a:pPr marL="457200" lvl="0" indent="-457200">
              <a:lnSpc>
                <a:spcPts val="2800"/>
              </a:lnSpc>
              <a:spcBef>
                <a:spcPct val="0"/>
              </a:spcBef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맑은 고딕" panose="020B0503020000020004" charset="-127"/>
                <a:ea typeface="맑은 고딕" panose="020B0503020000020004" charset="-127"/>
              </a:rPr>
              <a:t>  1-1. H/W </a:t>
            </a:r>
            <a:r>
              <a:rPr lang="ko-KR" altLang="en-US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맑은 고딕" panose="020B0503020000020004" charset="-127"/>
                <a:ea typeface="맑은 고딕" panose="020B0503020000020004" charset="-127"/>
              </a:rPr>
              <a:t>구성도</a:t>
            </a:r>
            <a:endParaRPr lang="en-US" altLang="ko-KR" b="1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>
                  <a:lumMod val="50000"/>
                </a:prstClr>
              </a:solidFill>
              <a:latin typeface="맑은 고딕" panose="020B0503020000020004" charset="-127"/>
              <a:ea typeface="맑은 고딕" panose="020B0503020000020004" charset="-127"/>
            </a:endParaRPr>
          </a:p>
          <a:p>
            <a:pPr marL="457200" lvl="0" indent="-457200">
              <a:lnSpc>
                <a:spcPts val="2800"/>
              </a:lnSpc>
              <a:spcBef>
                <a:spcPct val="0"/>
              </a:spcBef>
              <a:defRPr/>
            </a:pPr>
            <a:r>
              <a:rPr lang="en-US" altLang="ko-KR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맑은 고딕" panose="020B0503020000020004" charset="-127"/>
                <a:ea typeface="맑은 고딕" panose="020B0503020000020004" charset="-127"/>
              </a:rPr>
              <a:t>  </a:t>
            </a: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맑은 고딕" panose="020B0503020000020004" charset="-127"/>
                <a:ea typeface="맑은 고딕" panose="020B0503020000020004" charset="-127"/>
              </a:rPr>
              <a:t>1-2. </a:t>
            </a:r>
            <a:r>
              <a:rPr lang="en-US" altLang="ko-KR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맑은 고딕" panose="020B0503020000020004" charset="-127"/>
                <a:ea typeface="맑은 고딕" panose="020B0503020000020004" charset="-127"/>
              </a:rPr>
              <a:t>S/W </a:t>
            </a:r>
            <a:r>
              <a:rPr lang="ko-KR" altLang="en-US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맑은 고딕" panose="020B0503020000020004" charset="-127"/>
                <a:ea typeface="맑은 고딕" panose="020B0503020000020004" charset="-127"/>
              </a:rPr>
              <a:t>시스템</a:t>
            </a:r>
            <a:r>
              <a:rPr lang="en-US" altLang="ko-KR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맑은 고딕" panose="020B0503020000020004" charset="-127"/>
                <a:ea typeface="맑은 고딕" panose="020B0503020000020004" charset="-127"/>
              </a:rPr>
              <a:t>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맑은 고딕" panose="020B0503020000020004" charset="-127"/>
                <a:ea typeface="맑은 고딕" panose="020B0503020000020004" charset="-127"/>
              </a:rPr>
              <a:t>구성도</a:t>
            </a: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맑은 고딕" panose="020B0503020000020004" charset="-127"/>
                <a:ea typeface="맑은 고딕" panose="020B0503020000020004" charset="-127"/>
              </a:rPr>
              <a:t> </a:t>
            </a:r>
            <a:endParaRPr lang="en-US" altLang="ko-KR" sz="20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  <a:p>
            <a:pPr marL="457200" lvl="0" indent="-457200">
              <a:spcBef>
                <a:spcPct val="0"/>
              </a:spcBef>
              <a:defRPr/>
            </a:pPr>
            <a:endParaRPr lang="en-US" altLang="ko-KR" sz="5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>
                  <a:lumMod val="50000"/>
                </a:prstClr>
              </a:solidFill>
              <a:latin typeface="맑은 고딕" panose="020B0503020000020004" charset="-127"/>
              <a:ea typeface="맑은 고딕" panose="020B0503020000020004" charset="-127"/>
            </a:endParaRPr>
          </a:p>
          <a:p>
            <a:pPr marL="457200" lvl="0" indent="-457200">
              <a:lnSpc>
                <a:spcPts val="2800"/>
              </a:lnSpc>
              <a:spcBef>
                <a:spcPct val="0"/>
              </a:spcBef>
              <a:defRPr/>
            </a:pP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</a:rPr>
              <a:t>2. </a:t>
            </a:r>
            <a:r>
              <a:rPr lang="en-US" altLang="ko-KR" sz="20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</a:rPr>
              <a:t>MOMA Module</a:t>
            </a:r>
            <a:r>
              <a:rPr lang="ko-KR" altLang="en-US" sz="20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</a:rPr>
              <a:t> 개</a:t>
            </a: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</a:rPr>
              <a:t>선</a:t>
            </a:r>
            <a:r>
              <a:rPr lang="ko-KR" altLang="en-US" sz="20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</a:rPr>
              <a:t> </a:t>
            </a: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</a:rPr>
              <a:t>방안</a:t>
            </a:r>
            <a:endParaRPr lang="en-US" altLang="ko-KR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  <a:p>
            <a:pPr marL="457200" lvl="0" indent="-457200">
              <a:lnSpc>
                <a:spcPts val="2800"/>
              </a:lnSpc>
              <a:spcBef>
                <a:spcPct val="0"/>
              </a:spcBef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맑은 고딕" panose="020B0503020000020004" charset="-127"/>
                <a:ea typeface="맑은 고딕" panose="020B0503020000020004" charset="-127"/>
              </a:rPr>
              <a:t>  2-1. </a:t>
            </a:r>
            <a:r>
              <a:rPr lang="en-US" altLang="ko-KR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맑은 고딕" panose="020B0503020000020004" charset="-127"/>
                <a:ea typeface="맑은 고딕" panose="020B0503020000020004" charset="-127"/>
              </a:rPr>
              <a:t>AS-IS</a:t>
            </a:r>
            <a:endParaRPr lang="en-US" altLang="ko-KR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>
                  <a:lumMod val="50000"/>
                </a:prstClr>
              </a:solidFill>
              <a:latin typeface="맑은 고딕" panose="020B0503020000020004" charset="-127"/>
              <a:ea typeface="맑은 고딕" panose="020B0503020000020004" charset="-127"/>
            </a:endParaRPr>
          </a:p>
          <a:p>
            <a:pPr marL="457200" lvl="0" indent="-457200">
              <a:lnSpc>
                <a:spcPts val="2800"/>
              </a:lnSpc>
              <a:spcBef>
                <a:spcPct val="0"/>
              </a:spcBef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맑은 고딕" panose="020B0503020000020004" charset="-127"/>
                <a:ea typeface="맑은 고딕" panose="020B0503020000020004" charset="-127"/>
              </a:rPr>
              <a:t>  2-2. </a:t>
            </a:r>
            <a:r>
              <a:rPr lang="en-US" altLang="ko-KR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맑은 고딕" panose="020B0503020000020004" charset="-127"/>
                <a:ea typeface="맑은 고딕" panose="020B0503020000020004" charset="-127"/>
              </a:rPr>
              <a:t>TO-BE</a:t>
            </a:r>
            <a:endParaRPr lang="en-US" altLang="ko-KR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>
                  <a:lumMod val="50000"/>
                </a:prstClr>
              </a:solidFill>
              <a:latin typeface="맑은 고딕" panose="020B0503020000020004" charset="-127"/>
              <a:ea typeface="맑은 고딕" panose="020B0503020000020004" charset="-127"/>
            </a:endParaRPr>
          </a:p>
          <a:p>
            <a:pPr marL="457200" lvl="0" indent="-457200">
              <a:spcBef>
                <a:spcPct val="0"/>
              </a:spcBef>
              <a:defRPr/>
            </a:pPr>
            <a:endParaRPr lang="en-US" altLang="ko-KR" sz="4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>
                  <a:lumMod val="50000"/>
                </a:prstClr>
              </a:solidFill>
              <a:latin typeface="맑은 고딕" panose="020B0503020000020004" charset="-127"/>
              <a:ea typeface="맑은 고딕" panose="020B0503020000020004" charset="-127"/>
            </a:endParaRPr>
          </a:p>
          <a:p>
            <a:pPr marL="457200" lvl="0" indent="-457200">
              <a:lnSpc>
                <a:spcPts val="2800"/>
              </a:lnSpc>
              <a:spcBef>
                <a:spcPct val="0"/>
              </a:spcBef>
              <a:defRPr/>
            </a:pP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</a:rPr>
              <a:t>3. </a:t>
            </a:r>
            <a:r>
              <a:rPr lang="ko-KR" altLang="en-US" sz="20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</a:rPr>
              <a:t>질의 내용</a:t>
            </a:r>
            <a:endParaRPr lang="en-US" altLang="ko-KR" sz="20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  <a:p>
            <a:pPr marL="457200" lvl="0" indent="-457200">
              <a:lnSpc>
                <a:spcPts val="2800"/>
              </a:lnSpc>
              <a:spcBef>
                <a:spcPct val="0"/>
              </a:spcBef>
              <a:defRPr/>
            </a:pP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맑은 고딕" panose="020B0503020000020004" charset="-127"/>
                <a:ea typeface="맑은 고딕" panose="020B0503020000020004" charset="-127"/>
              </a:rPr>
              <a:t>  3-1. </a:t>
            </a: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맑은 고딕" panose="020B0503020000020004" charset="-127"/>
                <a:ea typeface="맑은 고딕" panose="020B0503020000020004" charset="-127"/>
              </a:rPr>
              <a:t>질</a:t>
            </a:r>
            <a:r>
              <a:rPr lang="ko-KR" altLang="en-US" sz="20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맑은 고딕" panose="020B0503020000020004" charset="-127"/>
                <a:ea typeface="맑은 고딕" panose="020B0503020000020004" charset="-127"/>
              </a:rPr>
              <a:t>의 안건</a:t>
            </a:r>
            <a:endParaRPr lang="en-US" altLang="ko-KR" sz="20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>
                  <a:lumMod val="50000"/>
                </a:prstClr>
              </a:solidFill>
              <a:latin typeface="맑은 고딕" panose="020B0503020000020004" charset="-127"/>
              <a:ea typeface="맑은 고딕" panose="020B0503020000020004" charset="-127"/>
            </a:endParaRPr>
          </a:p>
          <a:p>
            <a:pPr marL="457200" lvl="0" indent="-457200">
              <a:lnSpc>
                <a:spcPts val="2800"/>
              </a:lnSpc>
              <a:spcBef>
                <a:spcPct val="0"/>
              </a:spcBef>
              <a:defRPr/>
            </a:pPr>
            <a:endParaRPr lang="en-US" altLang="ko-KR" sz="20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  <a:p>
            <a:pPr marL="457200" marR="0" lvl="0" indent="-457200" algn="l" defTabSz="914400" rtl="0" eaLnBrk="1" fontAlgn="auto" latinLnBrk="1" hangingPunct="1">
              <a:lnSpc>
                <a:spcPts val="2800"/>
              </a:lnSpc>
              <a:spcBef>
                <a:spcPct val="0"/>
              </a:spcBef>
              <a:spcAft>
                <a:spcPts val="0"/>
              </a:spcAft>
              <a:buClrTx/>
              <a:buSzTx/>
              <a:defRPr/>
            </a:pPr>
            <a:endParaRPr lang="en-US" altLang="ko-KR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latin typeface="맑은 고딕" panose="020B0503020000020004" charset="-127"/>
              <a:ea typeface="맑은 고딕" panose="020B0503020000020004" charset="-127"/>
              <a:cs typeface="+mj-cs"/>
            </a:endParaRPr>
          </a:p>
        </p:txBody>
      </p:sp>
      <p:sp>
        <p:nvSpPr>
          <p:cNvPr id="46" name="제목 9"/>
          <p:cNvSpPr txBox="1"/>
          <p:nvPr/>
        </p:nvSpPr>
        <p:spPr>
          <a:xfrm>
            <a:off x="3737248" y="404664"/>
            <a:ext cx="2439888" cy="49006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charset="-127"/>
                <a:ea typeface="맑은 고딕" panose="020B0503020000020004" charset="-127"/>
                <a:cs typeface="+mj-cs"/>
              </a:rPr>
              <a:t>목     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6" name="직선 연결선 305"/>
          <p:cNvCxnSpPr>
            <a:cxnSpLocks noChangeShapeType="1"/>
          </p:cNvCxnSpPr>
          <p:nvPr/>
        </p:nvCxnSpPr>
        <p:spPr bwMode="auto">
          <a:xfrm>
            <a:off x="7149186" y="2276872"/>
            <a:ext cx="0" cy="6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1" name="직사각형 380"/>
          <p:cNvSpPr>
            <a:spLocks noChangeArrowheads="1"/>
          </p:cNvSpPr>
          <p:nvPr/>
        </p:nvSpPr>
        <p:spPr bwMode="auto">
          <a:xfrm>
            <a:off x="1424608" y="4725145"/>
            <a:ext cx="6048672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solid"/>
            <a:miter lim="800000"/>
          </a:ln>
        </p:spPr>
        <p:txBody>
          <a:bodyPr wrap="none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>
              <a:latin typeface="+mn-ea"/>
              <a:ea typeface="+mn-ea"/>
            </a:endParaRPr>
          </a:p>
        </p:txBody>
      </p:sp>
      <p:sp>
        <p:nvSpPr>
          <p:cNvPr id="65" name="제목 9"/>
          <p:cNvSpPr txBox="1"/>
          <p:nvPr/>
        </p:nvSpPr>
        <p:spPr>
          <a:xfrm>
            <a:off x="272480" y="202630"/>
            <a:ext cx="9074150" cy="49006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457200" lvl="0" indent="-457200">
              <a:lnSpc>
                <a:spcPts val="2800"/>
              </a:lnSpc>
              <a:spcBef>
                <a:spcPct val="0"/>
              </a:spcBef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charset="-127"/>
                <a:ea typeface="맑은 고딕" panose="020B0503020000020004" charset="-127"/>
                <a:cs typeface="+mj-cs"/>
              </a:rPr>
              <a:t>1. </a:t>
            </a: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</a:rPr>
              <a:t>LIMS </a:t>
            </a: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</a:rPr>
              <a:t>시스템 구성도</a:t>
            </a:r>
            <a:endParaRPr lang="en-US" altLang="ko-KR" sz="20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6" name="제목 9"/>
          <p:cNvSpPr txBox="1"/>
          <p:nvPr/>
        </p:nvSpPr>
        <p:spPr>
          <a:xfrm>
            <a:off x="7401272" y="44624"/>
            <a:ext cx="2313782" cy="49006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1-1. </a:t>
            </a: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H/W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구성도</a:t>
            </a:r>
            <a:endParaRPr kumimoji="0" lang="ko-KR" altLang="en-US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맑은 고딕" panose="020B0503020000020004" charset="-127"/>
              <a:ea typeface="맑은 고딕" panose="020B0503020000020004" charset="-127"/>
              <a:cs typeface="+mj-cs"/>
            </a:endParaRPr>
          </a:p>
        </p:txBody>
      </p:sp>
      <p:sp>
        <p:nvSpPr>
          <p:cNvPr id="75" name="직사각형 74"/>
          <p:cNvSpPr>
            <a:spLocks noChangeArrowheads="1"/>
          </p:cNvSpPr>
          <p:nvPr/>
        </p:nvSpPr>
        <p:spPr bwMode="auto">
          <a:xfrm>
            <a:off x="488505" y="1668999"/>
            <a:ext cx="2664295" cy="2696105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  <a:miter lim="800000"/>
          </a:ln>
        </p:spPr>
        <p:txBody>
          <a:bodyPr wrap="none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>
              <a:latin typeface="+mn-ea"/>
              <a:ea typeface="+mn-ea"/>
            </a:endParaRPr>
          </a:p>
        </p:txBody>
      </p:sp>
      <p:sp>
        <p:nvSpPr>
          <p:cNvPr id="100" name="Rectangle 5"/>
          <p:cNvSpPr>
            <a:spLocks noChangeArrowheads="1"/>
          </p:cNvSpPr>
          <p:nvPr/>
        </p:nvSpPr>
        <p:spPr bwMode="auto">
          <a:xfrm>
            <a:off x="224408" y="1556792"/>
            <a:ext cx="9457184" cy="48245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square" lIns="90000" tIns="46800" rIns="90000" bIns="4680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200" dirty="0">
              <a:latin typeface="+mn-ea"/>
              <a:ea typeface="+mn-ea"/>
            </a:endParaRPr>
          </a:p>
        </p:txBody>
      </p:sp>
      <p:cxnSp>
        <p:nvCxnSpPr>
          <p:cNvPr id="107" name="직선 연결선 106"/>
          <p:cNvCxnSpPr>
            <a:cxnSpLocks noChangeShapeType="1"/>
          </p:cNvCxnSpPr>
          <p:nvPr/>
        </p:nvCxnSpPr>
        <p:spPr bwMode="auto">
          <a:xfrm>
            <a:off x="5565820" y="2281757"/>
            <a:ext cx="0" cy="72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8" name="직선 연결선 107"/>
          <p:cNvCxnSpPr>
            <a:cxnSpLocks noChangeShapeType="1"/>
          </p:cNvCxnSpPr>
          <p:nvPr/>
        </p:nvCxnSpPr>
        <p:spPr bwMode="auto">
          <a:xfrm>
            <a:off x="8848852" y="2276872"/>
            <a:ext cx="0" cy="72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2" name="TextBox 42"/>
          <p:cNvSpPr txBox="1">
            <a:spLocks noChangeArrowheads="1"/>
          </p:cNvSpPr>
          <p:nvPr/>
        </p:nvSpPr>
        <p:spPr bwMode="auto">
          <a:xfrm>
            <a:off x="344488" y="3502169"/>
            <a:ext cx="127317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050" dirty="0">
                <a:latin typeface="+mn-ea"/>
                <a:ea typeface="+mn-ea"/>
              </a:rPr>
              <a:t>Dummy </a:t>
            </a:r>
          </a:p>
          <a:p>
            <a:pPr algn="ctr" eaLnBrk="1" hangingPunct="1"/>
            <a:r>
              <a:rPr lang="en-US" altLang="ko-KR" sz="1050" dirty="0">
                <a:latin typeface="+mn-ea"/>
                <a:ea typeface="+mn-ea"/>
              </a:rPr>
              <a:t>MES</a:t>
            </a:r>
          </a:p>
        </p:txBody>
      </p:sp>
      <p:grpSp>
        <p:nvGrpSpPr>
          <p:cNvPr id="2" name="Group 97"/>
          <p:cNvGrpSpPr/>
          <p:nvPr/>
        </p:nvGrpSpPr>
        <p:grpSpPr bwMode="auto">
          <a:xfrm>
            <a:off x="776536" y="3120861"/>
            <a:ext cx="419041" cy="380231"/>
            <a:chOff x="2016" y="2053"/>
            <a:chExt cx="306" cy="226"/>
          </a:xfrm>
        </p:grpSpPr>
        <p:sp>
          <p:nvSpPr>
            <p:cNvPr id="286" name="Rectangle 98"/>
            <p:cNvSpPr>
              <a:spLocks noChangeArrowheads="1"/>
            </p:cNvSpPr>
            <p:nvPr/>
          </p:nvSpPr>
          <p:spPr bwMode="auto">
            <a:xfrm>
              <a:off x="2279" y="2156"/>
              <a:ext cx="40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endParaRPr lang="en-US" altLang="ko-KR" sz="1200" b="1" dirty="0">
                <a:latin typeface="+mn-ea"/>
                <a:ea typeface="+mn-ea"/>
              </a:endParaRPr>
            </a:p>
          </p:txBody>
        </p:sp>
        <p:grpSp>
          <p:nvGrpSpPr>
            <p:cNvPr id="3" name="Group 99"/>
            <p:cNvGrpSpPr/>
            <p:nvPr/>
          </p:nvGrpSpPr>
          <p:grpSpPr bwMode="auto">
            <a:xfrm>
              <a:off x="2027" y="2194"/>
              <a:ext cx="282" cy="73"/>
              <a:chOff x="2921" y="2654"/>
              <a:chExt cx="244" cy="85"/>
            </a:xfrm>
          </p:grpSpPr>
          <p:sp>
            <p:nvSpPr>
              <p:cNvPr id="300" name="Rectangle 100"/>
              <p:cNvSpPr>
                <a:spLocks noChangeArrowheads="1"/>
              </p:cNvSpPr>
              <p:nvPr/>
            </p:nvSpPr>
            <p:spPr bwMode="auto">
              <a:xfrm>
                <a:off x="2921" y="2654"/>
                <a:ext cx="244" cy="85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01" name="Rectangle 101"/>
              <p:cNvSpPr>
                <a:spLocks noChangeArrowheads="1"/>
              </p:cNvSpPr>
              <p:nvPr/>
            </p:nvSpPr>
            <p:spPr bwMode="auto">
              <a:xfrm>
                <a:off x="3055" y="2668"/>
                <a:ext cx="86" cy="40"/>
              </a:xfrm>
              <a:prstGeom prst="rect">
                <a:avLst/>
              </a:prstGeom>
              <a:solidFill>
                <a:srgbClr val="808080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4" name="Group 102"/>
            <p:cNvGrpSpPr/>
            <p:nvPr/>
          </p:nvGrpSpPr>
          <p:grpSpPr bwMode="auto">
            <a:xfrm>
              <a:off x="2016" y="2233"/>
              <a:ext cx="306" cy="46"/>
              <a:chOff x="2911" y="2700"/>
              <a:chExt cx="265" cy="53"/>
            </a:xfrm>
          </p:grpSpPr>
          <p:sp>
            <p:nvSpPr>
              <p:cNvPr id="297" name="Freeform 103"/>
              <p:cNvSpPr/>
              <p:nvPr/>
            </p:nvSpPr>
            <p:spPr bwMode="auto">
              <a:xfrm>
                <a:off x="2911" y="2700"/>
                <a:ext cx="265" cy="53"/>
              </a:xfrm>
              <a:custGeom>
                <a:avLst/>
                <a:gdLst>
                  <a:gd name="T0" fmla="*/ 0 w 2381"/>
                  <a:gd name="T1" fmla="*/ 0 h 424"/>
                  <a:gd name="T2" fmla="*/ 0 w 2381"/>
                  <a:gd name="T3" fmla="*/ 0 h 424"/>
                  <a:gd name="T4" fmla="*/ 0 w 2381"/>
                  <a:gd name="T5" fmla="*/ 0 h 424"/>
                  <a:gd name="T6" fmla="*/ 0 w 2381"/>
                  <a:gd name="T7" fmla="*/ 0 h 424"/>
                  <a:gd name="T8" fmla="*/ 0 w 2381"/>
                  <a:gd name="T9" fmla="*/ 0 h 424"/>
                  <a:gd name="T10" fmla="*/ 0 w 2381"/>
                  <a:gd name="T11" fmla="*/ 0 h 424"/>
                  <a:gd name="T12" fmla="*/ 0 w 2381"/>
                  <a:gd name="T13" fmla="*/ 0 h 424"/>
                  <a:gd name="T14" fmla="*/ 0 w 2381"/>
                  <a:gd name="T15" fmla="*/ 0 h 424"/>
                  <a:gd name="T16" fmla="*/ 0 w 2381"/>
                  <a:gd name="T17" fmla="*/ 0 h 424"/>
                  <a:gd name="T18" fmla="*/ 0 w 2381"/>
                  <a:gd name="T19" fmla="*/ 0 h 424"/>
                  <a:gd name="T20" fmla="*/ 0 w 2381"/>
                  <a:gd name="T21" fmla="*/ 0 h 42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81"/>
                  <a:gd name="T34" fmla="*/ 0 h 424"/>
                  <a:gd name="T35" fmla="*/ 2381 w 2381"/>
                  <a:gd name="T36" fmla="*/ 424 h 42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81" h="424">
                    <a:moveTo>
                      <a:pt x="297" y="0"/>
                    </a:moveTo>
                    <a:lnTo>
                      <a:pt x="2091" y="0"/>
                    </a:lnTo>
                    <a:lnTo>
                      <a:pt x="2375" y="383"/>
                    </a:lnTo>
                    <a:lnTo>
                      <a:pt x="2381" y="400"/>
                    </a:lnTo>
                    <a:lnTo>
                      <a:pt x="2370" y="417"/>
                    </a:lnTo>
                    <a:lnTo>
                      <a:pt x="2352" y="424"/>
                    </a:lnTo>
                    <a:lnTo>
                      <a:pt x="34" y="424"/>
                    </a:lnTo>
                    <a:lnTo>
                      <a:pt x="13" y="413"/>
                    </a:lnTo>
                    <a:lnTo>
                      <a:pt x="0" y="396"/>
                    </a:lnTo>
                    <a:lnTo>
                      <a:pt x="5" y="374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98" name="Freeform 104"/>
              <p:cNvSpPr/>
              <p:nvPr/>
            </p:nvSpPr>
            <p:spPr bwMode="auto">
              <a:xfrm>
                <a:off x="2926" y="2712"/>
                <a:ext cx="175" cy="33"/>
              </a:xfrm>
              <a:custGeom>
                <a:avLst/>
                <a:gdLst>
                  <a:gd name="T0" fmla="*/ 0 w 1581"/>
                  <a:gd name="T1" fmla="*/ 0 h 270"/>
                  <a:gd name="T2" fmla="*/ 0 w 1581"/>
                  <a:gd name="T3" fmla="*/ 0 h 270"/>
                  <a:gd name="T4" fmla="*/ 0 w 1581"/>
                  <a:gd name="T5" fmla="*/ 0 h 270"/>
                  <a:gd name="T6" fmla="*/ 0 w 1581"/>
                  <a:gd name="T7" fmla="*/ 0 h 270"/>
                  <a:gd name="T8" fmla="*/ 0 w 1581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81"/>
                  <a:gd name="T16" fmla="*/ 0 h 270"/>
                  <a:gd name="T17" fmla="*/ 1581 w 1581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81" h="270">
                    <a:moveTo>
                      <a:pt x="213" y="0"/>
                    </a:moveTo>
                    <a:lnTo>
                      <a:pt x="1508" y="0"/>
                    </a:lnTo>
                    <a:lnTo>
                      <a:pt x="1581" y="270"/>
                    </a:lnTo>
                    <a:lnTo>
                      <a:pt x="0" y="270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99" name="Freeform 105"/>
              <p:cNvSpPr/>
              <p:nvPr/>
            </p:nvSpPr>
            <p:spPr bwMode="auto">
              <a:xfrm>
                <a:off x="3107" y="2712"/>
                <a:ext cx="53" cy="33"/>
              </a:xfrm>
              <a:custGeom>
                <a:avLst/>
                <a:gdLst>
                  <a:gd name="T0" fmla="*/ 0 w 479"/>
                  <a:gd name="T1" fmla="*/ 0 h 270"/>
                  <a:gd name="T2" fmla="*/ 0 w 479"/>
                  <a:gd name="T3" fmla="*/ 0 h 270"/>
                  <a:gd name="T4" fmla="*/ 0 w 479"/>
                  <a:gd name="T5" fmla="*/ 0 h 270"/>
                  <a:gd name="T6" fmla="*/ 0 w 479"/>
                  <a:gd name="T7" fmla="*/ 0 h 270"/>
                  <a:gd name="T8" fmla="*/ 0 w 479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9"/>
                  <a:gd name="T16" fmla="*/ 0 h 270"/>
                  <a:gd name="T17" fmla="*/ 479 w 479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9" h="270">
                    <a:moveTo>
                      <a:pt x="0" y="0"/>
                    </a:moveTo>
                    <a:lnTo>
                      <a:pt x="282" y="0"/>
                    </a:lnTo>
                    <a:lnTo>
                      <a:pt x="479" y="270"/>
                    </a:lnTo>
                    <a:lnTo>
                      <a:pt x="89" y="2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5" name="Group 106"/>
            <p:cNvGrpSpPr/>
            <p:nvPr/>
          </p:nvGrpSpPr>
          <p:grpSpPr bwMode="auto">
            <a:xfrm>
              <a:off x="2065" y="2053"/>
              <a:ext cx="206" cy="140"/>
              <a:chOff x="2954" y="2489"/>
              <a:chExt cx="178" cy="164"/>
            </a:xfrm>
          </p:grpSpPr>
          <p:sp>
            <p:nvSpPr>
              <p:cNvPr id="290" name="Rectangle 107"/>
              <p:cNvSpPr>
                <a:spLocks noChangeArrowheads="1"/>
              </p:cNvSpPr>
              <p:nvPr/>
            </p:nvSpPr>
            <p:spPr bwMode="auto">
              <a:xfrm>
                <a:off x="2954" y="2489"/>
                <a:ext cx="178" cy="164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91" name="Rectangle 108"/>
              <p:cNvSpPr>
                <a:spLocks noChangeArrowheads="1"/>
              </p:cNvSpPr>
              <p:nvPr/>
            </p:nvSpPr>
            <p:spPr bwMode="auto">
              <a:xfrm>
                <a:off x="2966" y="2502"/>
                <a:ext cx="155" cy="140"/>
              </a:xfrm>
              <a:prstGeom prst="rect">
                <a:avLst/>
              </a:prstGeom>
              <a:solidFill>
                <a:srgbClr val="1050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92" name="Rectangle 109"/>
              <p:cNvSpPr>
                <a:spLocks noChangeArrowheads="1"/>
              </p:cNvSpPr>
              <p:nvPr/>
            </p:nvSpPr>
            <p:spPr bwMode="auto">
              <a:xfrm>
                <a:off x="3097" y="2502"/>
                <a:ext cx="23" cy="140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93" name="Rectangle 110"/>
              <p:cNvSpPr>
                <a:spLocks noChangeArrowheads="1"/>
              </p:cNvSpPr>
              <p:nvPr/>
            </p:nvSpPr>
            <p:spPr bwMode="auto">
              <a:xfrm>
                <a:off x="3102" y="2509"/>
                <a:ext cx="12" cy="12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94" name="Oval 111"/>
              <p:cNvSpPr>
                <a:spLocks noChangeArrowheads="1"/>
              </p:cNvSpPr>
              <p:nvPr/>
            </p:nvSpPr>
            <p:spPr bwMode="auto">
              <a:xfrm>
                <a:off x="3109" y="2569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95" name="Oval 112"/>
              <p:cNvSpPr>
                <a:spLocks noChangeArrowheads="1"/>
              </p:cNvSpPr>
              <p:nvPr/>
            </p:nvSpPr>
            <p:spPr bwMode="auto">
              <a:xfrm>
                <a:off x="3103" y="2594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96" name="Oval 113"/>
              <p:cNvSpPr>
                <a:spLocks noChangeArrowheads="1"/>
              </p:cNvSpPr>
              <p:nvPr/>
            </p:nvSpPr>
            <p:spPr bwMode="auto">
              <a:xfrm>
                <a:off x="3103" y="261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</p:grpSp>
      <p:cxnSp>
        <p:nvCxnSpPr>
          <p:cNvPr id="144" name="직선 연결선 143"/>
          <p:cNvCxnSpPr>
            <a:cxnSpLocks noChangeShapeType="1"/>
          </p:cNvCxnSpPr>
          <p:nvPr/>
        </p:nvCxnSpPr>
        <p:spPr bwMode="auto">
          <a:xfrm>
            <a:off x="992527" y="2852936"/>
            <a:ext cx="0" cy="2520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5" name="TextBox 42"/>
          <p:cNvSpPr txBox="1">
            <a:spLocks noChangeArrowheads="1"/>
          </p:cNvSpPr>
          <p:nvPr/>
        </p:nvSpPr>
        <p:spPr bwMode="auto">
          <a:xfrm>
            <a:off x="1279595" y="3532946"/>
            <a:ext cx="55289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050" dirty="0">
                <a:latin typeface="+mn-ea"/>
                <a:ea typeface="+mn-ea"/>
              </a:rPr>
              <a:t>MCS</a:t>
            </a:r>
          </a:p>
        </p:txBody>
      </p:sp>
      <p:grpSp>
        <p:nvGrpSpPr>
          <p:cNvPr id="6" name="Group 97"/>
          <p:cNvGrpSpPr/>
          <p:nvPr/>
        </p:nvGrpSpPr>
        <p:grpSpPr bwMode="auto">
          <a:xfrm>
            <a:off x="1328431" y="3120861"/>
            <a:ext cx="419041" cy="380231"/>
            <a:chOff x="2016" y="2053"/>
            <a:chExt cx="306" cy="226"/>
          </a:xfrm>
        </p:grpSpPr>
        <p:sp>
          <p:nvSpPr>
            <p:cNvPr id="270" name="Rectangle 98"/>
            <p:cNvSpPr>
              <a:spLocks noChangeArrowheads="1"/>
            </p:cNvSpPr>
            <p:nvPr/>
          </p:nvSpPr>
          <p:spPr bwMode="auto">
            <a:xfrm>
              <a:off x="2279" y="2156"/>
              <a:ext cx="40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endParaRPr lang="en-US" altLang="ko-KR" sz="1200" b="1" dirty="0">
                <a:latin typeface="+mn-ea"/>
                <a:ea typeface="+mn-ea"/>
              </a:endParaRPr>
            </a:p>
          </p:txBody>
        </p:sp>
        <p:grpSp>
          <p:nvGrpSpPr>
            <p:cNvPr id="7" name="Group 99"/>
            <p:cNvGrpSpPr/>
            <p:nvPr/>
          </p:nvGrpSpPr>
          <p:grpSpPr bwMode="auto">
            <a:xfrm>
              <a:off x="2027" y="2194"/>
              <a:ext cx="282" cy="73"/>
              <a:chOff x="2921" y="2654"/>
              <a:chExt cx="244" cy="85"/>
            </a:xfrm>
          </p:grpSpPr>
          <p:sp>
            <p:nvSpPr>
              <p:cNvPr id="284" name="Rectangle 100"/>
              <p:cNvSpPr>
                <a:spLocks noChangeArrowheads="1"/>
              </p:cNvSpPr>
              <p:nvPr/>
            </p:nvSpPr>
            <p:spPr bwMode="auto">
              <a:xfrm>
                <a:off x="2921" y="2654"/>
                <a:ext cx="244" cy="85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85" name="Rectangle 101"/>
              <p:cNvSpPr>
                <a:spLocks noChangeArrowheads="1"/>
              </p:cNvSpPr>
              <p:nvPr/>
            </p:nvSpPr>
            <p:spPr bwMode="auto">
              <a:xfrm>
                <a:off x="3055" y="2668"/>
                <a:ext cx="86" cy="40"/>
              </a:xfrm>
              <a:prstGeom prst="rect">
                <a:avLst/>
              </a:prstGeom>
              <a:solidFill>
                <a:srgbClr val="808080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8" name="Group 102"/>
            <p:cNvGrpSpPr/>
            <p:nvPr/>
          </p:nvGrpSpPr>
          <p:grpSpPr bwMode="auto">
            <a:xfrm>
              <a:off x="2016" y="2233"/>
              <a:ext cx="306" cy="46"/>
              <a:chOff x="2911" y="2700"/>
              <a:chExt cx="265" cy="53"/>
            </a:xfrm>
          </p:grpSpPr>
          <p:sp>
            <p:nvSpPr>
              <p:cNvPr id="281" name="Freeform 103"/>
              <p:cNvSpPr/>
              <p:nvPr/>
            </p:nvSpPr>
            <p:spPr bwMode="auto">
              <a:xfrm>
                <a:off x="2911" y="2700"/>
                <a:ext cx="265" cy="53"/>
              </a:xfrm>
              <a:custGeom>
                <a:avLst/>
                <a:gdLst>
                  <a:gd name="T0" fmla="*/ 0 w 2381"/>
                  <a:gd name="T1" fmla="*/ 0 h 424"/>
                  <a:gd name="T2" fmla="*/ 0 w 2381"/>
                  <a:gd name="T3" fmla="*/ 0 h 424"/>
                  <a:gd name="T4" fmla="*/ 0 w 2381"/>
                  <a:gd name="T5" fmla="*/ 0 h 424"/>
                  <a:gd name="T6" fmla="*/ 0 w 2381"/>
                  <a:gd name="T7" fmla="*/ 0 h 424"/>
                  <a:gd name="T8" fmla="*/ 0 w 2381"/>
                  <a:gd name="T9" fmla="*/ 0 h 424"/>
                  <a:gd name="T10" fmla="*/ 0 w 2381"/>
                  <a:gd name="T11" fmla="*/ 0 h 424"/>
                  <a:gd name="T12" fmla="*/ 0 w 2381"/>
                  <a:gd name="T13" fmla="*/ 0 h 424"/>
                  <a:gd name="T14" fmla="*/ 0 w 2381"/>
                  <a:gd name="T15" fmla="*/ 0 h 424"/>
                  <a:gd name="T16" fmla="*/ 0 w 2381"/>
                  <a:gd name="T17" fmla="*/ 0 h 424"/>
                  <a:gd name="T18" fmla="*/ 0 w 2381"/>
                  <a:gd name="T19" fmla="*/ 0 h 424"/>
                  <a:gd name="T20" fmla="*/ 0 w 2381"/>
                  <a:gd name="T21" fmla="*/ 0 h 42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81"/>
                  <a:gd name="T34" fmla="*/ 0 h 424"/>
                  <a:gd name="T35" fmla="*/ 2381 w 2381"/>
                  <a:gd name="T36" fmla="*/ 424 h 42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81" h="424">
                    <a:moveTo>
                      <a:pt x="297" y="0"/>
                    </a:moveTo>
                    <a:lnTo>
                      <a:pt x="2091" y="0"/>
                    </a:lnTo>
                    <a:lnTo>
                      <a:pt x="2375" y="383"/>
                    </a:lnTo>
                    <a:lnTo>
                      <a:pt x="2381" y="400"/>
                    </a:lnTo>
                    <a:lnTo>
                      <a:pt x="2370" y="417"/>
                    </a:lnTo>
                    <a:lnTo>
                      <a:pt x="2352" y="424"/>
                    </a:lnTo>
                    <a:lnTo>
                      <a:pt x="34" y="424"/>
                    </a:lnTo>
                    <a:lnTo>
                      <a:pt x="13" y="413"/>
                    </a:lnTo>
                    <a:lnTo>
                      <a:pt x="0" y="396"/>
                    </a:lnTo>
                    <a:lnTo>
                      <a:pt x="5" y="374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82" name="Freeform 104"/>
              <p:cNvSpPr/>
              <p:nvPr/>
            </p:nvSpPr>
            <p:spPr bwMode="auto">
              <a:xfrm>
                <a:off x="2926" y="2712"/>
                <a:ext cx="175" cy="33"/>
              </a:xfrm>
              <a:custGeom>
                <a:avLst/>
                <a:gdLst>
                  <a:gd name="T0" fmla="*/ 0 w 1581"/>
                  <a:gd name="T1" fmla="*/ 0 h 270"/>
                  <a:gd name="T2" fmla="*/ 0 w 1581"/>
                  <a:gd name="T3" fmla="*/ 0 h 270"/>
                  <a:gd name="T4" fmla="*/ 0 w 1581"/>
                  <a:gd name="T5" fmla="*/ 0 h 270"/>
                  <a:gd name="T6" fmla="*/ 0 w 1581"/>
                  <a:gd name="T7" fmla="*/ 0 h 270"/>
                  <a:gd name="T8" fmla="*/ 0 w 1581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81"/>
                  <a:gd name="T16" fmla="*/ 0 h 270"/>
                  <a:gd name="T17" fmla="*/ 1581 w 1581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81" h="270">
                    <a:moveTo>
                      <a:pt x="213" y="0"/>
                    </a:moveTo>
                    <a:lnTo>
                      <a:pt x="1508" y="0"/>
                    </a:lnTo>
                    <a:lnTo>
                      <a:pt x="1581" y="270"/>
                    </a:lnTo>
                    <a:lnTo>
                      <a:pt x="0" y="270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83" name="Freeform 105"/>
              <p:cNvSpPr/>
              <p:nvPr/>
            </p:nvSpPr>
            <p:spPr bwMode="auto">
              <a:xfrm>
                <a:off x="3107" y="2712"/>
                <a:ext cx="53" cy="33"/>
              </a:xfrm>
              <a:custGeom>
                <a:avLst/>
                <a:gdLst>
                  <a:gd name="T0" fmla="*/ 0 w 479"/>
                  <a:gd name="T1" fmla="*/ 0 h 270"/>
                  <a:gd name="T2" fmla="*/ 0 w 479"/>
                  <a:gd name="T3" fmla="*/ 0 h 270"/>
                  <a:gd name="T4" fmla="*/ 0 w 479"/>
                  <a:gd name="T5" fmla="*/ 0 h 270"/>
                  <a:gd name="T6" fmla="*/ 0 w 479"/>
                  <a:gd name="T7" fmla="*/ 0 h 270"/>
                  <a:gd name="T8" fmla="*/ 0 w 479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9"/>
                  <a:gd name="T16" fmla="*/ 0 h 270"/>
                  <a:gd name="T17" fmla="*/ 479 w 479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9" h="270">
                    <a:moveTo>
                      <a:pt x="0" y="0"/>
                    </a:moveTo>
                    <a:lnTo>
                      <a:pt x="282" y="0"/>
                    </a:lnTo>
                    <a:lnTo>
                      <a:pt x="479" y="270"/>
                    </a:lnTo>
                    <a:lnTo>
                      <a:pt x="89" y="2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9" name="Group 106"/>
            <p:cNvGrpSpPr/>
            <p:nvPr/>
          </p:nvGrpSpPr>
          <p:grpSpPr bwMode="auto">
            <a:xfrm>
              <a:off x="2065" y="2053"/>
              <a:ext cx="206" cy="140"/>
              <a:chOff x="2954" y="2489"/>
              <a:chExt cx="178" cy="164"/>
            </a:xfrm>
          </p:grpSpPr>
          <p:sp>
            <p:nvSpPr>
              <p:cNvPr id="274" name="Rectangle 107"/>
              <p:cNvSpPr>
                <a:spLocks noChangeArrowheads="1"/>
              </p:cNvSpPr>
              <p:nvPr/>
            </p:nvSpPr>
            <p:spPr bwMode="auto">
              <a:xfrm>
                <a:off x="2954" y="2489"/>
                <a:ext cx="178" cy="164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75" name="Rectangle 108"/>
              <p:cNvSpPr>
                <a:spLocks noChangeArrowheads="1"/>
              </p:cNvSpPr>
              <p:nvPr/>
            </p:nvSpPr>
            <p:spPr bwMode="auto">
              <a:xfrm>
                <a:off x="2966" y="2502"/>
                <a:ext cx="155" cy="140"/>
              </a:xfrm>
              <a:prstGeom prst="rect">
                <a:avLst/>
              </a:prstGeom>
              <a:solidFill>
                <a:srgbClr val="1050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76" name="Rectangle 109"/>
              <p:cNvSpPr>
                <a:spLocks noChangeArrowheads="1"/>
              </p:cNvSpPr>
              <p:nvPr/>
            </p:nvSpPr>
            <p:spPr bwMode="auto">
              <a:xfrm>
                <a:off x="3097" y="2502"/>
                <a:ext cx="23" cy="140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77" name="Rectangle 110"/>
              <p:cNvSpPr>
                <a:spLocks noChangeArrowheads="1"/>
              </p:cNvSpPr>
              <p:nvPr/>
            </p:nvSpPr>
            <p:spPr bwMode="auto">
              <a:xfrm>
                <a:off x="3102" y="2509"/>
                <a:ext cx="12" cy="12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78" name="Oval 111"/>
              <p:cNvSpPr>
                <a:spLocks noChangeArrowheads="1"/>
              </p:cNvSpPr>
              <p:nvPr/>
            </p:nvSpPr>
            <p:spPr bwMode="auto">
              <a:xfrm>
                <a:off x="3109" y="2569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79" name="Oval 112"/>
              <p:cNvSpPr>
                <a:spLocks noChangeArrowheads="1"/>
              </p:cNvSpPr>
              <p:nvPr/>
            </p:nvSpPr>
            <p:spPr bwMode="auto">
              <a:xfrm>
                <a:off x="3103" y="2594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80" name="Oval 113"/>
              <p:cNvSpPr>
                <a:spLocks noChangeArrowheads="1"/>
              </p:cNvSpPr>
              <p:nvPr/>
            </p:nvSpPr>
            <p:spPr bwMode="auto">
              <a:xfrm>
                <a:off x="3103" y="261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</p:grpSp>
      <p:cxnSp>
        <p:nvCxnSpPr>
          <p:cNvPr id="147" name="직선 연결선 146"/>
          <p:cNvCxnSpPr>
            <a:cxnSpLocks noChangeShapeType="1"/>
          </p:cNvCxnSpPr>
          <p:nvPr/>
        </p:nvCxnSpPr>
        <p:spPr bwMode="auto">
          <a:xfrm>
            <a:off x="1544422" y="2852936"/>
            <a:ext cx="0" cy="2520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8" name="TextBox 42"/>
          <p:cNvSpPr txBox="1">
            <a:spLocks noChangeArrowheads="1"/>
          </p:cNvSpPr>
          <p:nvPr/>
        </p:nvSpPr>
        <p:spPr bwMode="auto">
          <a:xfrm>
            <a:off x="1855426" y="3532946"/>
            <a:ext cx="48111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050" dirty="0">
                <a:latin typeface="+mn-ea"/>
                <a:ea typeface="+mn-ea"/>
              </a:rPr>
              <a:t>TC</a:t>
            </a:r>
          </a:p>
        </p:txBody>
      </p:sp>
      <p:grpSp>
        <p:nvGrpSpPr>
          <p:cNvPr id="10" name="Group 97"/>
          <p:cNvGrpSpPr/>
          <p:nvPr/>
        </p:nvGrpSpPr>
        <p:grpSpPr bwMode="auto">
          <a:xfrm>
            <a:off x="1894530" y="3120861"/>
            <a:ext cx="419041" cy="380231"/>
            <a:chOff x="2016" y="2053"/>
            <a:chExt cx="306" cy="226"/>
          </a:xfrm>
        </p:grpSpPr>
        <p:sp>
          <p:nvSpPr>
            <p:cNvPr id="254" name="Rectangle 98"/>
            <p:cNvSpPr>
              <a:spLocks noChangeArrowheads="1"/>
            </p:cNvSpPr>
            <p:nvPr/>
          </p:nvSpPr>
          <p:spPr bwMode="auto">
            <a:xfrm>
              <a:off x="2279" y="2156"/>
              <a:ext cx="40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endParaRPr lang="en-US" altLang="ko-KR" sz="1200" b="1" dirty="0">
                <a:latin typeface="+mn-ea"/>
                <a:ea typeface="+mn-ea"/>
              </a:endParaRPr>
            </a:p>
          </p:txBody>
        </p:sp>
        <p:grpSp>
          <p:nvGrpSpPr>
            <p:cNvPr id="11" name="Group 99"/>
            <p:cNvGrpSpPr/>
            <p:nvPr/>
          </p:nvGrpSpPr>
          <p:grpSpPr bwMode="auto">
            <a:xfrm>
              <a:off x="2027" y="2194"/>
              <a:ext cx="282" cy="73"/>
              <a:chOff x="2921" y="2654"/>
              <a:chExt cx="244" cy="85"/>
            </a:xfrm>
          </p:grpSpPr>
          <p:sp>
            <p:nvSpPr>
              <p:cNvPr id="268" name="Rectangle 100"/>
              <p:cNvSpPr>
                <a:spLocks noChangeArrowheads="1"/>
              </p:cNvSpPr>
              <p:nvPr/>
            </p:nvSpPr>
            <p:spPr bwMode="auto">
              <a:xfrm>
                <a:off x="2921" y="2654"/>
                <a:ext cx="244" cy="85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69" name="Rectangle 101"/>
              <p:cNvSpPr>
                <a:spLocks noChangeArrowheads="1"/>
              </p:cNvSpPr>
              <p:nvPr/>
            </p:nvSpPr>
            <p:spPr bwMode="auto">
              <a:xfrm>
                <a:off x="3055" y="2668"/>
                <a:ext cx="86" cy="40"/>
              </a:xfrm>
              <a:prstGeom prst="rect">
                <a:avLst/>
              </a:prstGeom>
              <a:solidFill>
                <a:srgbClr val="808080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12" name="Group 102"/>
            <p:cNvGrpSpPr/>
            <p:nvPr/>
          </p:nvGrpSpPr>
          <p:grpSpPr bwMode="auto">
            <a:xfrm>
              <a:off x="2016" y="2233"/>
              <a:ext cx="306" cy="46"/>
              <a:chOff x="2911" y="2700"/>
              <a:chExt cx="265" cy="53"/>
            </a:xfrm>
          </p:grpSpPr>
          <p:sp>
            <p:nvSpPr>
              <p:cNvPr id="265" name="Freeform 103"/>
              <p:cNvSpPr/>
              <p:nvPr/>
            </p:nvSpPr>
            <p:spPr bwMode="auto">
              <a:xfrm>
                <a:off x="2911" y="2700"/>
                <a:ext cx="265" cy="53"/>
              </a:xfrm>
              <a:custGeom>
                <a:avLst/>
                <a:gdLst>
                  <a:gd name="T0" fmla="*/ 0 w 2381"/>
                  <a:gd name="T1" fmla="*/ 0 h 424"/>
                  <a:gd name="T2" fmla="*/ 0 w 2381"/>
                  <a:gd name="T3" fmla="*/ 0 h 424"/>
                  <a:gd name="T4" fmla="*/ 0 w 2381"/>
                  <a:gd name="T5" fmla="*/ 0 h 424"/>
                  <a:gd name="T6" fmla="*/ 0 w 2381"/>
                  <a:gd name="T7" fmla="*/ 0 h 424"/>
                  <a:gd name="T8" fmla="*/ 0 w 2381"/>
                  <a:gd name="T9" fmla="*/ 0 h 424"/>
                  <a:gd name="T10" fmla="*/ 0 w 2381"/>
                  <a:gd name="T11" fmla="*/ 0 h 424"/>
                  <a:gd name="T12" fmla="*/ 0 w 2381"/>
                  <a:gd name="T13" fmla="*/ 0 h 424"/>
                  <a:gd name="T14" fmla="*/ 0 w 2381"/>
                  <a:gd name="T15" fmla="*/ 0 h 424"/>
                  <a:gd name="T16" fmla="*/ 0 w 2381"/>
                  <a:gd name="T17" fmla="*/ 0 h 424"/>
                  <a:gd name="T18" fmla="*/ 0 w 2381"/>
                  <a:gd name="T19" fmla="*/ 0 h 424"/>
                  <a:gd name="T20" fmla="*/ 0 w 2381"/>
                  <a:gd name="T21" fmla="*/ 0 h 42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81"/>
                  <a:gd name="T34" fmla="*/ 0 h 424"/>
                  <a:gd name="T35" fmla="*/ 2381 w 2381"/>
                  <a:gd name="T36" fmla="*/ 424 h 42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81" h="424">
                    <a:moveTo>
                      <a:pt x="297" y="0"/>
                    </a:moveTo>
                    <a:lnTo>
                      <a:pt x="2091" y="0"/>
                    </a:lnTo>
                    <a:lnTo>
                      <a:pt x="2375" y="383"/>
                    </a:lnTo>
                    <a:lnTo>
                      <a:pt x="2381" y="400"/>
                    </a:lnTo>
                    <a:lnTo>
                      <a:pt x="2370" y="417"/>
                    </a:lnTo>
                    <a:lnTo>
                      <a:pt x="2352" y="424"/>
                    </a:lnTo>
                    <a:lnTo>
                      <a:pt x="34" y="424"/>
                    </a:lnTo>
                    <a:lnTo>
                      <a:pt x="13" y="413"/>
                    </a:lnTo>
                    <a:lnTo>
                      <a:pt x="0" y="396"/>
                    </a:lnTo>
                    <a:lnTo>
                      <a:pt x="5" y="374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66" name="Freeform 104"/>
              <p:cNvSpPr/>
              <p:nvPr/>
            </p:nvSpPr>
            <p:spPr bwMode="auto">
              <a:xfrm>
                <a:off x="2926" y="2712"/>
                <a:ext cx="175" cy="33"/>
              </a:xfrm>
              <a:custGeom>
                <a:avLst/>
                <a:gdLst>
                  <a:gd name="T0" fmla="*/ 0 w 1581"/>
                  <a:gd name="T1" fmla="*/ 0 h 270"/>
                  <a:gd name="T2" fmla="*/ 0 w 1581"/>
                  <a:gd name="T3" fmla="*/ 0 h 270"/>
                  <a:gd name="T4" fmla="*/ 0 w 1581"/>
                  <a:gd name="T5" fmla="*/ 0 h 270"/>
                  <a:gd name="T6" fmla="*/ 0 w 1581"/>
                  <a:gd name="T7" fmla="*/ 0 h 270"/>
                  <a:gd name="T8" fmla="*/ 0 w 1581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81"/>
                  <a:gd name="T16" fmla="*/ 0 h 270"/>
                  <a:gd name="T17" fmla="*/ 1581 w 1581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81" h="270">
                    <a:moveTo>
                      <a:pt x="213" y="0"/>
                    </a:moveTo>
                    <a:lnTo>
                      <a:pt x="1508" y="0"/>
                    </a:lnTo>
                    <a:lnTo>
                      <a:pt x="1581" y="270"/>
                    </a:lnTo>
                    <a:lnTo>
                      <a:pt x="0" y="270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67" name="Freeform 105"/>
              <p:cNvSpPr/>
              <p:nvPr/>
            </p:nvSpPr>
            <p:spPr bwMode="auto">
              <a:xfrm>
                <a:off x="3107" y="2712"/>
                <a:ext cx="53" cy="33"/>
              </a:xfrm>
              <a:custGeom>
                <a:avLst/>
                <a:gdLst>
                  <a:gd name="T0" fmla="*/ 0 w 479"/>
                  <a:gd name="T1" fmla="*/ 0 h 270"/>
                  <a:gd name="T2" fmla="*/ 0 w 479"/>
                  <a:gd name="T3" fmla="*/ 0 h 270"/>
                  <a:gd name="T4" fmla="*/ 0 w 479"/>
                  <a:gd name="T5" fmla="*/ 0 h 270"/>
                  <a:gd name="T6" fmla="*/ 0 w 479"/>
                  <a:gd name="T7" fmla="*/ 0 h 270"/>
                  <a:gd name="T8" fmla="*/ 0 w 479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9"/>
                  <a:gd name="T16" fmla="*/ 0 h 270"/>
                  <a:gd name="T17" fmla="*/ 479 w 479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9" h="270">
                    <a:moveTo>
                      <a:pt x="0" y="0"/>
                    </a:moveTo>
                    <a:lnTo>
                      <a:pt x="282" y="0"/>
                    </a:lnTo>
                    <a:lnTo>
                      <a:pt x="479" y="270"/>
                    </a:lnTo>
                    <a:lnTo>
                      <a:pt x="89" y="2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13" name="Group 106"/>
            <p:cNvGrpSpPr/>
            <p:nvPr/>
          </p:nvGrpSpPr>
          <p:grpSpPr bwMode="auto">
            <a:xfrm>
              <a:off x="2065" y="2053"/>
              <a:ext cx="206" cy="140"/>
              <a:chOff x="2954" y="2489"/>
              <a:chExt cx="178" cy="164"/>
            </a:xfrm>
          </p:grpSpPr>
          <p:sp>
            <p:nvSpPr>
              <p:cNvPr id="258" name="Rectangle 107"/>
              <p:cNvSpPr>
                <a:spLocks noChangeArrowheads="1"/>
              </p:cNvSpPr>
              <p:nvPr/>
            </p:nvSpPr>
            <p:spPr bwMode="auto">
              <a:xfrm>
                <a:off x="2954" y="2489"/>
                <a:ext cx="178" cy="164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59" name="Rectangle 108"/>
              <p:cNvSpPr>
                <a:spLocks noChangeArrowheads="1"/>
              </p:cNvSpPr>
              <p:nvPr/>
            </p:nvSpPr>
            <p:spPr bwMode="auto">
              <a:xfrm>
                <a:off x="2966" y="2502"/>
                <a:ext cx="155" cy="140"/>
              </a:xfrm>
              <a:prstGeom prst="rect">
                <a:avLst/>
              </a:prstGeom>
              <a:solidFill>
                <a:srgbClr val="1050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60" name="Rectangle 109"/>
              <p:cNvSpPr>
                <a:spLocks noChangeArrowheads="1"/>
              </p:cNvSpPr>
              <p:nvPr/>
            </p:nvSpPr>
            <p:spPr bwMode="auto">
              <a:xfrm>
                <a:off x="3097" y="2502"/>
                <a:ext cx="23" cy="140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61" name="Rectangle 110"/>
              <p:cNvSpPr>
                <a:spLocks noChangeArrowheads="1"/>
              </p:cNvSpPr>
              <p:nvPr/>
            </p:nvSpPr>
            <p:spPr bwMode="auto">
              <a:xfrm>
                <a:off x="3102" y="2509"/>
                <a:ext cx="12" cy="12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62" name="Oval 111"/>
              <p:cNvSpPr>
                <a:spLocks noChangeArrowheads="1"/>
              </p:cNvSpPr>
              <p:nvPr/>
            </p:nvSpPr>
            <p:spPr bwMode="auto">
              <a:xfrm>
                <a:off x="3109" y="2569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63" name="Oval 112"/>
              <p:cNvSpPr>
                <a:spLocks noChangeArrowheads="1"/>
              </p:cNvSpPr>
              <p:nvPr/>
            </p:nvSpPr>
            <p:spPr bwMode="auto">
              <a:xfrm>
                <a:off x="3103" y="2594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64" name="Oval 113"/>
              <p:cNvSpPr>
                <a:spLocks noChangeArrowheads="1"/>
              </p:cNvSpPr>
              <p:nvPr/>
            </p:nvSpPr>
            <p:spPr bwMode="auto">
              <a:xfrm>
                <a:off x="3103" y="261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</p:grpSp>
      <p:cxnSp>
        <p:nvCxnSpPr>
          <p:cNvPr id="150" name="직선 연결선 149"/>
          <p:cNvCxnSpPr>
            <a:cxnSpLocks noChangeShapeType="1"/>
          </p:cNvCxnSpPr>
          <p:nvPr/>
        </p:nvCxnSpPr>
        <p:spPr bwMode="auto">
          <a:xfrm>
            <a:off x="2110521" y="2852936"/>
            <a:ext cx="0" cy="2520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51" name="Picture 121" descr="Database_Green_16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890" y="3011758"/>
            <a:ext cx="249394" cy="326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2" name="Picture 2" descr="computer, desktop computer, linux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61764" y="2672696"/>
            <a:ext cx="683324" cy="683327"/>
          </a:xfrm>
          <a:prstGeom prst="rect">
            <a:avLst/>
          </a:prstGeom>
          <a:noFill/>
        </p:spPr>
      </p:pic>
      <p:cxnSp>
        <p:nvCxnSpPr>
          <p:cNvPr id="153" name="꺾인 연결선 152"/>
          <p:cNvCxnSpPr>
            <a:stCxn id="152" idx="1"/>
            <a:endCxn id="151" idx="3"/>
          </p:cNvCxnSpPr>
          <p:nvPr/>
        </p:nvCxnSpPr>
        <p:spPr>
          <a:xfrm rot="10800000" flipV="1">
            <a:off x="4901284" y="3014359"/>
            <a:ext cx="160480" cy="16040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42"/>
          <p:cNvSpPr txBox="1">
            <a:spLocks noChangeArrowheads="1"/>
          </p:cNvSpPr>
          <p:nvPr/>
        </p:nvSpPr>
        <p:spPr bwMode="auto">
          <a:xfrm>
            <a:off x="8776844" y="2447310"/>
            <a:ext cx="7126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ko-KR" altLang="en-US" sz="1100" dirty="0">
                <a:latin typeface="+mn-ea"/>
                <a:ea typeface="+mn-ea"/>
              </a:rPr>
              <a:t>운영 </a:t>
            </a:r>
            <a:r>
              <a:rPr lang="en-US" altLang="ko-KR" sz="1100" dirty="0">
                <a:latin typeface="+mn-ea"/>
                <a:ea typeface="+mn-ea"/>
              </a:rPr>
              <a:t>PC</a:t>
            </a:r>
          </a:p>
        </p:txBody>
      </p:sp>
      <p:grpSp>
        <p:nvGrpSpPr>
          <p:cNvPr id="14" name="Group 97"/>
          <p:cNvGrpSpPr/>
          <p:nvPr/>
        </p:nvGrpSpPr>
        <p:grpSpPr bwMode="auto">
          <a:xfrm>
            <a:off x="8681897" y="2780928"/>
            <a:ext cx="419041" cy="380231"/>
            <a:chOff x="2016" y="2053"/>
            <a:chExt cx="306" cy="226"/>
          </a:xfrm>
        </p:grpSpPr>
        <p:sp>
          <p:nvSpPr>
            <p:cNvPr id="238" name="Rectangle 98"/>
            <p:cNvSpPr>
              <a:spLocks noChangeArrowheads="1"/>
            </p:cNvSpPr>
            <p:nvPr/>
          </p:nvSpPr>
          <p:spPr bwMode="auto">
            <a:xfrm>
              <a:off x="2279" y="2156"/>
              <a:ext cx="40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endParaRPr lang="en-US" altLang="ko-KR" sz="1200" b="1" dirty="0">
                <a:latin typeface="+mn-ea"/>
                <a:ea typeface="+mn-ea"/>
              </a:endParaRPr>
            </a:p>
          </p:txBody>
        </p:sp>
        <p:grpSp>
          <p:nvGrpSpPr>
            <p:cNvPr id="15" name="Group 99"/>
            <p:cNvGrpSpPr/>
            <p:nvPr/>
          </p:nvGrpSpPr>
          <p:grpSpPr bwMode="auto">
            <a:xfrm>
              <a:off x="2027" y="2194"/>
              <a:ext cx="282" cy="73"/>
              <a:chOff x="2921" y="2654"/>
              <a:chExt cx="244" cy="85"/>
            </a:xfrm>
          </p:grpSpPr>
          <p:sp>
            <p:nvSpPr>
              <p:cNvPr id="252" name="Rectangle 100"/>
              <p:cNvSpPr>
                <a:spLocks noChangeArrowheads="1"/>
              </p:cNvSpPr>
              <p:nvPr/>
            </p:nvSpPr>
            <p:spPr bwMode="auto">
              <a:xfrm>
                <a:off x="2921" y="2654"/>
                <a:ext cx="244" cy="85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53" name="Rectangle 101"/>
              <p:cNvSpPr>
                <a:spLocks noChangeArrowheads="1"/>
              </p:cNvSpPr>
              <p:nvPr/>
            </p:nvSpPr>
            <p:spPr bwMode="auto">
              <a:xfrm>
                <a:off x="3055" y="2668"/>
                <a:ext cx="86" cy="40"/>
              </a:xfrm>
              <a:prstGeom prst="rect">
                <a:avLst/>
              </a:prstGeom>
              <a:solidFill>
                <a:srgbClr val="808080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16" name="Group 102"/>
            <p:cNvGrpSpPr/>
            <p:nvPr/>
          </p:nvGrpSpPr>
          <p:grpSpPr bwMode="auto">
            <a:xfrm>
              <a:off x="2016" y="2233"/>
              <a:ext cx="306" cy="46"/>
              <a:chOff x="2911" y="2700"/>
              <a:chExt cx="265" cy="53"/>
            </a:xfrm>
          </p:grpSpPr>
          <p:sp>
            <p:nvSpPr>
              <p:cNvPr id="249" name="Freeform 103"/>
              <p:cNvSpPr/>
              <p:nvPr/>
            </p:nvSpPr>
            <p:spPr bwMode="auto">
              <a:xfrm>
                <a:off x="2911" y="2700"/>
                <a:ext cx="265" cy="53"/>
              </a:xfrm>
              <a:custGeom>
                <a:avLst/>
                <a:gdLst>
                  <a:gd name="T0" fmla="*/ 0 w 2381"/>
                  <a:gd name="T1" fmla="*/ 0 h 424"/>
                  <a:gd name="T2" fmla="*/ 0 w 2381"/>
                  <a:gd name="T3" fmla="*/ 0 h 424"/>
                  <a:gd name="T4" fmla="*/ 0 w 2381"/>
                  <a:gd name="T5" fmla="*/ 0 h 424"/>
                  <a:gd name="T6" fmla="*/ 0 w 2381"/>
                  <a:gd name="T7" fmla="*/ 0 h 424"/>
                  <a:gd name="T8" fmla="*/ 0 w 2381"/>
                  <a:gd name="T9" fmla="*/ 0 h 424"/>
                  <a:gd name="T10" fmla="*/ 0 w 2381"/>
                  <a:gd name="T11" fmla="*/ 0 h 424"/>
                  <a:gd name="T12" fmla="*/ 0 w 2381"/>
                  <a:gd name="T13" fmla="*/ 0 h 424"/>
                  <a:gd name="T14" fmla="*/ 0 w 2381"/>
                  <a:gd name="T15" fmla="*/ 0 h 424"/>
                  <a:gd name="T16" fmla="*/ 0 w 2381"/>
                  <a:gd name="T17" fmla="*/ 0 h 424"/>
                  <a:gd name="T18" fmla="*/ 0 w 2381"/>
                  <a:gd name="T19" fmla="*/ 0 h 424"/>
                  <a:gd name="T20" fmla="*/ 0 w 2381"/>
                  <a:gd name="T21" fmla="*/ 0 h 42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81"/>
                  <a:gd name="T34" fmla="*/ 0 h 424"/>
                  <a:gd name="T35" fmla="*/ 2381 w 2381"/>
                  <a:gd name="T36" fmla="*/ 424 h 42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81" h="424">
                    <a:moveTo>
                      <a:pt x="297" y="0"/>
                    </a:moveTo>
                    <a:lnTo>
                      <a:pt x="2091" y="0"/>
                    </a:lnTo>
                    <a:lnTo>
                      <a:pt x="2375" y="383"/>
                    </a:lnTo>
                    <a:lnTo>
                      <a:pt x="2381" y="400"/>
                    </a:lnTo>
                    <a:lnTo>
                      <a:pt x="2370" y="417"/>
                    </a:lnTo>
                    <a:lnTo>
                      <a:pt x="2352" y="424"/>
                    </a:lnTo>
                    <a:lnTo>
                      <a:pt x="34" y="424"/>
                    </a:lnTo>
                    <a:lnTo>
                      <a:pt x="13" y="413"/>
                    </a:lnTo>
                    <a:lnTo>
                      <a:pt x="0" y="396"/>
                    </a:lnTo>
                    <a:lnTo>
                      <a:pt x="5" y="374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50" name="Freeform 104"/>
              <p:cNvSpPr/>
              <p:nvPr/>
            </p:nvSpPr>
            <p:spPr bwMode="auto">
              <a:xfrm>
                <a:off x="2926" y="2712"/>
                <a:ext cx="175" cy="33"/>
              </a:xfrm>
              <a:custGeom>
                <a:avLst/>
                <a:gdLst>
                  <a:gd name="T0" fmla="*/ 0 w 1581"/>
                  <a:gd name="T1" fmla="*/ 0 h 270"/>
                  <a:gd name="T2" fmla="*/ 0 w 1581"/>
                  <a:gd name="T3" fmla="*/ 0 h 270"/>
                  <a:gd name="T4" fmla="*/ 0 w 1581"/>
                  <a:gd name="T5" fmla="*/ 0 h 270"/>
                  <a:gd name="T6" fmla="*/ 0 w 1581"/>
                  <a:gd name="T7" fmla="*/ 0 h 270"/>
                  <a:gd name="T8" fmla="*/ 0 w 1581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81"/>
                  <a:gd name="T16" fmla="*/ 0 h 270"/>
                  <a:gd name="T17" fmla="*/ 1581 w 1581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81" h="270">
                    <a:moveTo>
                      <a:pt x="213" y="0"/>
                    </a:moveTo>
                    <a:lnTo>
                      <a:pt x="1508" y="0"/>
                    </a:lnTo>
                    <a:lnTo>
                      <a:pt x="1581" y="270"/>
                    </a:lnTo>
                    <a:lnTo>
                      <a:pt x="0" y="270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51" name="Freeform 105"/>
              <p:cNvSpPr/>
              <p:nvPr/>
            </p:nvSpPr>
            <p:spPr bwMode="auto">
              <a:xfrm>
                <a:off x="3107" y="2712"/>
                <a:ext cx="53" cy="33"/>
              </a:xfrm>
              <a:custGeom>
                <a:avLst/>
                <a:gdLst>
                  <a:gd name="T0" fmla="*/ 0 w 479"/>
                  <a:gd name="T1" fmla="*/ 0 h 270"/>
                  <a:gd name="T2" fmla="*/ 0 w 479"/>
                  <a:gd name="T3" fmla="*/ 0 h 270"/>
                  <a:gd name="T4" fmla="*/ 0 w 479"/>
                  <a:gd name="T5" fmla="*/ 0 h 270"/>
                  <a:gd name="T6" fmla="*/ 0 w 479"/>
                  <a:gd name="T7" fmla="*/ 0 h 270"/>
                  <a:gd name="T8" fmla="*/ 0 w 479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9"/>
                  <a:gd name="T16" fmla="*/ 0 h 270"/>
                  <a:gd name="T17" fmla="*/ 479 w 479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9" h="270">
                    <a:moveTo>
                      <a:pt x="0" y="0"/>
                    </a:moveTo>
                    <a:lnTo>
                      <a:pt x="282" y="0"/>
                    </a:lnTo>
                    <a:lnTo>
                      <a:pt x="479" y="270"/>
                    </a:lnTo>
                    <a:lnTo>
                      <a:pt x="89" y="2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17" name="Group 106"/>
            <p:cNvGrpSpPr/>
            <p:nvPr/>
          </p:nvGrpSpPr>
          <p:grpSpPr bwMode="auto">
            <a:xfrm>
              <a:off x="2065" y="2053"/>
              <a:ext cx="206" cy="140"/>
              <a:chOff x="2954" y="2489"/>
              <a:chExt cx="178" cy="164"/>
            </a:xfrm>
          </p:grpSpPr>
          <p:sp>
            <p:nvSpPr>
              <p:cNvPr id="242" name="Rectangle 107"/>
              <p:cNvSpPr>
                <a:spLocks noChangeArrowheads="1"/>
              </p:cNvSpPr>
              <p:nvPr/>
            </p:nvSpPr>
            <p:spPr bwMode="auto">
              <a:xfrm>
                <a:off x="2954" y="2489"/>
                <a:ext cx="178" cy="164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43" name="Rectangle 108"/>
              <p:cNvSpPr>
                <a:spLocks noChangeArrowheads="1"/>
              </p:cNvSpPr>
              <p:nvPr/>
            </p:nvSpPr>
            <p:spPr bwMode="auto">
              <a:xfrm>
                <a:off x="2966" y="2502"/>
                <a:ext cx="155" cy="140"/>
              </a:xfrm>
              <a:prstGeom prst="rect">
                <a:avLst/>
              </a:prstGeom>
              <a:solidFill>
                <a:srgbClr val="1050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44" name="Rectangle 109"/>
              <p:cNvSpPr>
                <a:spLocks noChangeArrowheads="1"/>
              </p:cNvSpPr>
              <p:nvPr/>
            </p:nvSpPr>
            <p:spPr bwMode="auto">
              <a:xfrm>
                <a:off x="3097" y="2502"/>
                <a:ext cx="23" cy="140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45" name="Rectangle 110"/>
              <p:cNvSpPr>
                <a:spLocks noChangeArrowheads="1"/>
              </p:cNvSpPr>
              <p:nvPr/>
            </p:nvSpPr>
            <p:spPr bwMode="auto">
              <a:xfrm>
                <a:off x="3102" y="2509"/>
                <a:ext cx="12" cy="12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46" name="Oval 111"/>
              <p:cNvSpPr>
                <a:spLocks noChangeArrowheads="1"/>
              </p:cNvSpPr>
              <p:nvPr/>
            </p:nvSpPr>
            <p:spPr bwMode="auto">
              <a:xfrm>
                <a:off x="3109" y="2569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47" name="Oval 112"/>
              <p:cNvSpPr>
                <a:spLocks noChangeArrowheads="1"/>
              </p:cNvSpPr>
              <p:nvPr/>
            </p:nvSpPr>
            <p:spPr bwMode="auto">
              <a:xfrm>
                <a:off x="3103" y="2594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48" name="Oval 113"/>
              <p:cNvSpPr>
                <a:spLocks noChangeArrowheads="1"/>
              </p:cNvSpPr>
              <p:nvPr/>
            </p:nvSpPr>
            <p:spPr bwMode="auto">
              <a:xfrm>
                <a:off x="3103" y="261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</p:grpSp>
      <p:sp>
        <p:nvSpPr>
          <p:cNvPr id="157" name="TextBox 262"/>
          <p:cNvSpPr txBox="1"/>
          <p:nvPr/>
        </p:nvSpPr>
        <p:spPr bwMode="auto">
          <a:xfrm>
            <a:off x="656656" y="3933056"/>
            <a:ext cx="2280120" cy="276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200" dirty="0">
                <a:latin typeface="+mn-ea"/>
                <a:ea typeface="+mn-ea"/>
              </a:rPr>
              <a:t>상위 </a:t>
            </a:r>
            <a:r>
              <a:rPr lang="en-US" altLang="ko-KR" sz="1200" dirty="0">
                <a:latin typeface="+mn-ea"/>
                <a:ea typeface="+mn-ea"/>
              </a:rPr>
              <a:t>System (TDS)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656656" y="2996952"/>
            <a:ext cx="2280120" cy="122413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/>
          </a:p>
        </p:txBody>
      </p:sp>
      <p:sp>
        <p:nvSpPr>
          <p:cNvPr id="159" name="TextBox 42"/>
          <p:cNvSpPr txBox="1">
            <a:spLocks noChangeArrowheads="1"/>
          </p:cNvSpPr>
          <p:nvPr/>
        </p:nvSpPr>
        <p:spPr bwMode="auto">
          <a:xfrm>
            <a:off x="2382687" y="3532946"/>
            <a:ext cx="52992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050" dirty="0">
                <a:latin typeface="+mn-ea"/>
                <a:ea typeface="+mn-ea"/>
              </a:rPr>
              <a:t>RCS</a:t>
            </a:r>
          </a:p>
        </p:txBody>
      </p:sp>
      <p:grpSp>
        <p:nvGrpSpPr>
          <p:cNvPr id="18" name="Group 97"/>
          <p:cNvGrpSpPr/>
          <p:nvPr/>
        </p:nvGrpSpPr>
        <p:grpSpPr bwMode="auto">
          <a:xfrm>
            <a:off x="2421558" y="3120861"/>
            <a:ext cx="419041" cy="380231"/>
            <a:chOff x="2016" y="2053"/>
            <a:chExt cx="306" cy="226"/>
          </a:xfrm>
        </p:grpSpPr>
        <p:sp>
          <p:nvSpPr>
            <p:cNvPr id="222" name="Rectangle 98"/>
            <p:cNvSpPr>
              <a:spLocks noChangeArrowheads="1"/>
            </p:cNvSpPr>
            <p:nvPr/>
          </p:nvSpPr>
          <p:spPr bwMode="auto">
            <a:xfrm>
              <a:off x="2279" y="2156"/>
              <a:ext cx="40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endParaRPr lang="en-US" altLang="ko-KR" sz="1200" b="1" dirty="0">
                <a:latin typeface="+mn-ea"/>
                <a:ea typeface="+mn-ea"/>
              </a:endParaRPr>
            </a:p>
          </p:txBody>
        </p:sp>
        <p:grpSp>
          <p:nvGrpSpPr>
            <p:cNvPr id="19" name="Group 99"/>
            <p:cNvGrpSpPr/>
            <p:nvPr/>
          </p:nvGrpSpPr>
          <p:grpSpPr bwMode="auto">
            <a:xfrm>
              <a:off x="2027" y="2194"/>
              <a:ext cx="282" cy="73"/>
              <a:chOff x="2921" y="2654"/>
              <a:chExt cx="244" cy="85"/>
            </a:xfrm>
          </p:grpSpPr>
          <p:sp>
            <p:nvSpPr>
              <p:cNvPr id="236" name="Rectangle 100"/>
              <p:cNvSpPr>
                <a:spLocks noChangeArrowheads="1"/>
              </p:cNvSpPr>
              <p:nvPr/>
            </p:nvSpPr>
            <p:spPr bwMode="auto">
              <a:xfrm>
                <a:off x="2921" y="2654"/>
                <a:ext cx="244" cy="85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37" name="Rectangle 101"/>
              <p:cNvSpPr>
                <a:spLocks noChangeArrowheads="1"/>
              </p:cNvSpPr>
              <p:nvPr/>
            </p:nvSpPr>
            <p:spPr bwMode="auto">
              <a:xfrm>
                <a:off x="3055" y="2668"/>
                <a:ext cx="86" cy="40"/>
              </a:xfrm>
              <a:prstGeom prst="rect">
                <a:avLst/>
              </a:prstGeom>
              <a:solidFill>
                <a:srgbClr val="808080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20" name="Group 102"/>
            <p:cNvGrpSpPr/>
            <p:nvPr/>
          </p:nvGrpSpPr>
          <p:grpSpPr bwMode="auto">
            <a:xfrm>
              <a:off x="2016" y="2233"/>
              <a:ext cx="306" cy="46"/>
              <a:chOff x="2911" y="2700"/>
              <a:chExt cx="265" cy="53"/>
            </a:xfrm>
          </p:grpSpPr>
          <p:sp>
            <p:nvSpPr>
              <p:cNvPr id="233" name="Freeform 103"/>
              <p:cNvSpPr/>
              <p:nvPr/>
            </p:nvSpPr>
            <p:spPr bwMode="auto">
              <a:xfrm>
                <a:off x="2911" y="2700"/>
                <a:ext cx="265" cy="53"/>
              </a:xfrm>
              <a:custGeom>
                <a:avLst/>
                <a:gdLst>
                  <a:gd name="T0" fmla="*/ 0 w 2381"/>
                  <a:gd name="T1" fmla="*/ 0 h 424"/>
                  <a:gd name="T2" fmla="*/ 0 w 2381"/>
                  <a:gd name="T3" fmla="*/ 0 h 424"/>
                  <a:gd name="T4" fmla="*/ 0 w 2381"/>
                  <a:gd name="T5" fmla="*/ 0 h 424"/>
                  <a:gd name="T6" fmla="*/ 0 w 2381"/>
                  <a:gd name="T7" fmla="*/ 0 h 424"/>
                  <a:gd name="T8" fmla="*/ 0 w 2381"/>
                  <a:gd name="T9" fmla="*/ 0 h 424"/>
                  <a:gd name="T10" fmla="*/ 0 w 2381"/>
                  <a:gd name="T11" fmla="*/ 0 h 424"/>
                  <a:gd name="T12" fmla="*/ 0 w 2381"/>
                  <a:gd name="T13" fmla="*/ 0 h 424"/>
                  <a:gd name="T14" fmla="*/ 0 w 2381"/>
                  <a:gd name="T15" fmla="*/ 0 h 424"/>
                  <a:gd name="T16" fmla="*/ 0 w 2381"/>
                  <a:gd name="T17" fmla="*/ 0 h 424"/>
                  <a:gd name="T18" fmla="*/ 0 w 2381"/>
                  <a:gd name="T19" fmla="*/ 0 h 424"/>
                  <a:gd name="T20" fmla="*/ 0 w 2381"/>
                  <a:gd name="T21" fmla="*/ 0 h 42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81"/>
                  <a:gd name="T34" fmla="*/ 0 h 424"/>
                  <a:gd name="T35" fmla="*/ 2381 w 2381"/>
                  <a:gd name="T36" fmla="*/ 424 h 42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81" h="424">
                    <a:moveTo>
                      <a:pt x="297" y="0"/>
                    </a:moveTo>
                    <a:lnTo>
                      <a:pt x="2091" y="0"/>
                    </a:lnTo>
                    <a:lnTo>
                      <a:pt x="2375" y="383"/>
                    </a:lnTo>
                    <a:lnTo>
                      <a:pt x="2381" y="400"/>
                    </a:lnTo>
                    <a:lnTo>
                      <a:pt x="2370" y="417"/>
                    </a:lnTo>
                    <a:lnTo>
                      <a:pt x="2352" y="424"/>
                    </a:lnTo>
                    <a:lnTo>
                      <a:pt x="34" y="424"/>
                    </a:lnTo>
                    <a:lnTo>
                      <a:pt x="13" y="413"/>
                    </a:lnTo>
                    <a:lnTo>
                      <a:pt x="0" y="396"/>
                    </a:lnTo>
                    <a:lnTo>
                      <a:pt x="5" y="374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34" name="Freeform 104"/>
              <p:cNvSpPr/>
              <p:nvPr/>
            </p:nvSpPr>
            <p:spPr bwMode="auto">
              <a:xfrm>
                <a:off x="2926" y="2712"/>
                <a:ext cx="175" cy="33"/>
              </a:xfrm>
              <a:custGeom>
                <a:avLst/>
                <a:gdLst>
                  <a:gd name="T0" fmla="*/ 0 w 1581"/>
                  <a:gd name="T1" fmla="*/ 0 h 270"/>
                  <a:gd name="T2" fmla="*/ 0 w 1581"/>
                  <a:gd name="T3" fmla="*/ 0 h 270"/>
                  <a:gd name="T4" fmla="*/ 0 w 1581"/>
                  <a:gd name="T5" fmla="*/ 0 h 270"/>
                  <a:gd name="T6" fmla="*/ 0 w 1581"/>
                  <a:gd name="T7" fmla="*/ 0 h 270"/>
                  <a:gd name="T8" fmla="*/ 0 w 1581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81"/>
                  <a:gd name="T16" fmla="*/ 0 h 270"/>
                  <a:gd name="T17" fmla="*/ 1581 w 1581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81" h="270">
                    <a:moveTo>
                      <a:pt x="213" y="0"/>
                    </a:moveTo>
                    <a:lnTo>
                      <a:pt x="1508" y="0"/>
                    </a:lnTo>
                    <a:lnTo>
                      <a:pt x="1581" y="270"/>
                    </a:lnTo>
                    <a:lnTo>
                      <a:pt x="0" y="270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35" name="Freeform 105"/>
              <p:cNvSpPr/>
              <p:nvPr/>
            </p:nvSpPr>
            <p:spPr bwMode="auto">
              <a:xfrm>
                <a:off x="3107" y="2712"/>
                <a:ext cx="53" cy="33"/>
              </a:xfrm>
              <a:custGeom>
                <a:avLst/>
                <a:gdLst>
                  <a:gd name="T0" fmla="*/ 0 w 479"/>
                  <a:gd name="T1" fmla="*/ 0 h 270"/>
                  <a:gd name="T2" fmla="*/ 0 w 479"/>
                  <a:gd name="T3" fmla="*/ 0 h 270"/>
                  <a:gd name="T4" fmla="*/ 0 w 479"/>
                  <a:gd name="T5" fmla="*/ 0 h 270"/>
                  <a:gd name="T6" fmla="*/ 0 w 479"/>
                  <a:gd name="T7" fmla="*/ 0 h 270"/>
                  <a:gd name="T8" fmla="*/ 0 w 479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9"/>
                  <a:gd name="T16" fmla="*/ 0 h 270"/>
                  <a:gd name="T17" fmla="*/ 479 w 479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9" h="270">
                    <a:moveTo>
                      <a:pt x="0" y="0"/>
                    </a:moveTo>
                    <a:lnTo>
                      <a:pt x="282" y="0"/>
                    </a:lnTo>
                    <a:lnTo>
                      <a:pt x="479" y="270"/>
                    </a:lnTo>
                    <a:lnTo>
                      <a:pt x="89" y="2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21" name="Group 106"/>
            <p:cNvGrpSpPr/>
            <p:nvPr/>
          </p:nvGrpSpPr>
          <p:grpSpPr bwMode="auto">
            <a:xfrm>
              <a:off x="2065" y="2053"/>
              <a:ext cx="206" cy="140"/>
              <a:chOff x="2954" y="2489"/>
              <a:chExt cx="178" cy="164"/>
            </a:xfrm>
          </p:grpSpPr>
          <p:sp>
            <p:nvSpPr>
              <p:cNvPr id="226" name="Rectangle 107"/>
              <p:cNvSpPr>
                <a:spLocks noChangeArrowheads="1"/>
              </p:cNvSpPr>
              <p:nvPr/>
            </p:nvSpPr>
            <p:spPr bwMode="auto">
              <a:xfrm>
                <a:off x="2954" y="2489"/>
                <a:ext cx="178" cy="164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27" name="Rectangle 108"/>
              <p:cNvSpPr>
                <a:spLocks noChangeArrowheads="1"/>
              </p:cNvSpPr>
              <p:nvPr/>
            </p:nvSpPr>
            <p:spPr bwMode="auto">
              <a:xfrm>
                <a:off x="2966" y="2502"/>
                <a:ext cx="155" cy="140"/>
              </a:xfrm>
              <a:prstGeom prst="rect">
                <a:avLst/>
              </a:prstGeom>
              <a:solidFill>
                <a:srgbClr val="1050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28" name="Rectangle 109"/>
              <p:cNvSpPr>
                <a:spLocks noChangeArrowheads="1"/>
              </p:cNvSpPr>
              <p:nvPr/>
            </p:nvSpPr>
            <p:spPr bwMode="auto">
              <a:xfrm>
                <a:off x="3097" y="2502"/>
                <a:ext cx="23" cy="140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29" name="Rectangle 110"/>
              <p:cNvSpPr>
                <a:spLocks noChangeArrowheads="1"/>
              </p:cNvSpPr>
              <p:nvPr/>
            </p:nvSpPr>
            <p:spPr bwMode="auto">
              <a:xfrm>
                <a:off x="3102" y="2509"/>
                <a:ext cx="12" cy="12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30" name="Oval 111"/>
              <p:cNvSpPr>
                <a:spLocks noChangeArrowheads="1"/>
              </p:cNvSpPr>
              <p:nvPr/>
            </p:nvSpPr>
            <p:spPr bwMode="auto">
              <a:xfrm>
                <a:off x="3109" y="2569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31" name="Oval 112"/>
              <p:cNvSpPr>
                <a:spLocks noChangeArrowheads="1"/>
              </p:cNvSpPr>
              <p:nvPr/>
            </p:nvSpPr>
            <p:spPr bwMode="auto">
              <a:xfrm>
                <a:off x="3103" y="2594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32" name="Oval 113"/>
              <p:cNvSpPr>
                <a:spLocks noChangeArrowheads="1"/>
              </p:cNvSpPr>
              <p:nvPr/>
            </p:nvSpPr>
            <p:spPr bwMode="auto">
              <a:xfrm>
                <a:off x="3103" y="261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</p:grpSp>
      <p:cxnSp>
        <p:nvCxnSpPr>
          <p:cNvPr id="161" name="직선 연결선 160"/>
          <p:cNvCxnSpPr>
            <a:cxnSpLocks noChangeShapeType="1"/>
          </p:cNvCxnSpPr>
          <p:nvPr/>
        </p:nvCxnSpPr>
        <p:spPr bwMode="auto">
          <a:xfrm>
            <a:off x="2637549" y="2852936"/>
            <a:ext cx="0" cy="2520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3" name="TextBox 262"/>
          <p:cNvSpPr txBox="1"/>
          <p:nvPr/>
        </p:nvSpPr>
        <p:spPr bwMode="auto">
          <a:xfrm>
            <a:off x="488504" y="1665024"/>
            <a:ext cx="2664296" cy="28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200" b="1" dirty="0">
                <a:solidFill>
                  <a:schemeClr val="bg1"/>
                </a:solidFill>
                <a:latin typeface="+mn-ea"/>
                <a:ea typeface="+mn-ea"/>
              </a:rPr>
              <a:t>AS-IS</a:t>
            </a:r>
            <a:endParaRPr lang="ko-KR" altLang="en-US" sz="1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64" name="TextBox 262"/>
          <p:cNvSpPr txBox="1"/>
          <p:nvPr/>
        </p:nvSpPr>
        <p:spPr bwMode="auto">
          <a:xfrm>
            <a:off x="3612620" y="1665024"/>
            <a:ext cx="5832648" cy="28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200" b="1" dirty="0">
                <a:solidFill>
                  <a:schemeClr val="bg1"/>
                </a:solidFill>
                <a:latin typeface="+mn-ea"/>
                <a:ea typeface="+mn-ea"/>
              </a:rPr>
              <a:t>TO-BE : LIMS</a:t>
            </a:r>
            <a:endParaRPr lang="ko-KR" altLang="en-US" sz="1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03" name="직사각형 302"/>
          <p:cNvSpPr>
            <a:spLocks noChangeArrowheads="1"/>
          </p:cNvSpPr>
          <p:nvPr/>
        </p:nvSpPr>
        <p:spPr bwMode="auto">
          <a:xfrm>
            <a:off x="3612620" y="1668999"/>
            <a:ext cx="5832000" cy="2696105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  <a:miter lim="800000"/>
          </a:ln>
        </p:spPr>
        <p:txBody>
          <a:bodyPr wrap="none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>
              <a:latin typeface="+mn-ea"/>
              <a:ea typeface="+mn-ea"/>
            </a:endParaRPr>
          </a:p>
        </p:txBody>
      </p:sp>
      <p:sp>
        <p:nvSpPr>
          <p:cNvPr id="305" name="TextBox 42"/>
          <p:cNvSpPr txBox="1">
            <a:spLocks noChangeArrowheads="1"/>
          </p:cNvSpPr>
          <p:nvPr/>
        </p:nvSpPr>
        <p:spPr bwMode="auto">
          <a:xfrm>
            <a:off x="4945520" y="2564904"/>
            <a:ext cx="7126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100" dirty="0">
                <a:latin typeface="+mn-ea"/>
                <a:ea typeface="+mn-ea"/>
              </a:rPr>
              <a:t>DB</a:t>
            </a:r>
            <a:r>
              <a:rPr lang="ko-KR" altLang="en-US" sz="1100" dirty="0">
                <a:latin typeface="+mn-ea"/>
                <a:ea typeface="+mn-ea"/>
              </a:rPr>
              <a:t>서버</a:t>
            </a:r>
            <a:endParaRPr lang="en-US" altLang="ko-KR" sz="1100" dirty="0">
              <a:latin typeface="+mn-ea"/>
              <a:ea typeface="+mn-ea"/>
            </a:endParaRPr>
          </a:p>
        </p:txBody>
      </p:sp>
      <p:sp>
        <p:nvSpPr>
          <p:cNvPr id="307" name="TextBox 42"/>
          <p:cNvSpPr txBox="1">
            <a:spLocks noChangeArrowheads="1"/>
          </p:cNvSpPr>
          <p:nvPr/>
        </p:nvSpPr>
        <p:spPr bwMode="auto">
          <a:xfrm>
            <a:off x="6249144" y="2420888"/>
            <a:ext cx="18002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100" b="1" dirty="0">
                <a:solidFill>
                  <a:srgbClr val="0000CC"/>
                </a:solidFill>
                <a:latin typeface="+mn-ea"/>
                <a:ea typeface="+mn-ea"/>
              </a:rPr>
              <a:t>Controller </a:t>
            </a:r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(</a:t>
            </a:r>
            <a:r>
              <a:rPr lang="ko-KR" altLang="en-US" sz="1100" b="1" dirty="0">
                <a:solidFill>
                  <a:srgbClr val="0000CC"/>
                </a:solidFill>
                <a:latin typeface="+mn-ea"/>
              </a:rPr>
              <a:t>제어 </a:t>
            </a:r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PC)</a:t>
            </a:r>
            <a:endParaRPr lang="en-US" altLang="ko-KR" sz="1100" b="1" dirty="0">
              <a:solidFill>
                <a:srgbClr val="0000CC"/>
              </a:solidFill>
              <a:latin typeface="+mn-ea"/>
              <a:ea typeface="+mn-ea"/>
            </a:endParaRPr>
          </a:p>
        </p:txBody>
      </p:sp>
      <p:grpSp>
        <p:nvGrpSpPr>
          <p:cNvPr id="22" name="Group 97"/>
          <p:cNvGrpSpPr/>
          <p:nvPr/>
        </p:nvGrpSpPr>
        <p:grpSpPr bwMode="auto">
          <a:xfrm>
            <a:off x="6982231" y="2708920"/>
            <a:ext cx="419041" cy="380231"/>
            <a:chOff x="2016" y="2053"/>
            <a:chExt cx="306" cy="226"/>
          </a:xfrm>
        </p:grpSpPr>
        <p:sp>
          <p:nvSpPr>
            <p:cNvPr id="309" name="Rectangle 98"/>
            <p:cNvSpPr>
              <a:spLocks noChangeArrowheads="1"/>
            </p:cNvSpPr>
            <p:nvPr/>
          </p:nvSpPr>
          <p:spPr bwMode="auto">
            <a:xfrm>
              <a:off x="2279" y="2156"/>
              <a:ext cx="40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endParaRPr lang="en-US" altLang="ko-KR" sz="1200" b="1" dirty="0">
                <a:latin typeface="+mn-ea"/>
                <a:ea typeface="+mn-ea"/>
              </a:endParaRPr>
            </a:p>
          </p:txBody>
        </p:sp>
        <p:grpSp>
          <p:nvGrpSpPr>
            <p:cNvPr id="23" name="Group 99"/>
            <p:cNvGrpSpPr/>
            <p:nvPr/>
          </p:nvGrpSpPr>
          <p:grpSpPr bwMode="auto">
            <a:xfrm>
              <a:off x="2027" y="2194"/>
              <a:ext cx="282" cy="73"/>
              <a:chOff x="2921" y="2654"/>
              <a:chExt cx="244" cy="85"/>
            </a:xfrm>
          </p:grpSpPr>
          <p:sp>
            <p:nvSpPr>
              <p:cNvPr id="323" name="Rectangle 100"/>
              <p:cNvSpPr>
                <a:spLocks noChangeArrowheads="1"/>
              </p:cNvSpPr>
              <p:nvPr/>
            </p:nvSpPr>
            <p:spPr bwMode="auto">
              <a:xfrm>
                <a:off x="2921" y="2654"/>
                <a:ext cx="244" cy="85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24" name="Rectangle 101"/>
              <p:cNvSpPr>
                <a:spLocks noChangeArrowheads="1"/>
              </p:cNvSpPr>
              <p:nvPr/>
            </p:nvSpPr>
            <p:spPr bwMode="auto">
              <a:xfrm>
                <a:off x="3055" y="2668"/>
                <a:ext cx="86" cy="40"/>
              </a:xfrm>
              <a:prstGeom prst="rect">
                <a:avLst/>
              </a:prstGeom>
              <a:solidFill>
                <a:srgbClr val="808080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24" name="Group 102"/>
            <p:cNvGrpSpPr/>
            <p:nvPr/>
          </p:nvGrpSpPr>
          <p:grpSpPr bwMode="auto">
            <a:xfrm>
              <a:off x="2016" y="2233"/>
              <a:ext cx="306" cy="46"/>
              <a:chOff x="2911" y="2700"/>
              <a:chExt cx="265" cy="53"/>
            </a:xfrm>
          </p:grpSpPr>
          <p:sp>
            <p:nvSpPr>
              <p:cNvPr id="320" name="Freeform 103"/>
              <p:cNvSpPr/>
              <p:nvPr/>
            </p:nvSpPr>
            <p:spPr bwMode="auto">
              <a:xfrm>
                <a:off x="2911" y="2700"/>
                <a:ext cx="265" cy="53"/>
              </a:xfrm>
              <a:custGeom>
                <a:avLst/>
                <a:gdLst>
                  <a:gd name="T0" fmla="*/ 0 w 2381"/>
                  <a:gd name="T1" fmla="*/ 0 h 424"/>
                  <a:gd name="T2" fmla="*/ 0 w 2381"/>
                  <a:gd name="T3" fmla="*/ 0 h 424"/>
                  <a:gd name="T4" fmla="*/ 0 w 2381"/>
                  <a:gd name="T5" fmla="*/ 0 h 424"/>
                  <a:gd name="T6" fmla="*/ 0 w 2381"/>
                  <a:gd name="T7" fmla="*/ 0 h 424"/>
                  <a:gd name="T8" fmla="*/ 0 w 2381"/>
                  <a:gd name="T9" fmla="*/ 0 h 424"/>
                  <a:gd name="T10" fmla="*/ 0 w 2381"/>
                  <a:gd name="T11" fmla="*/ 0 h 424"/>
                  <a:gd name="T12" fmla="*/ 0 w 2381"/>
                  <a:gd name="T13" fmla="*/ 0 h 424"/>
                  <a:gd name="T14" fmla="*/ 0 w 2381"/>
                  <a:gd name="T15" fmla="*/ 0 h 424"/>
                  <a:gd name="T16" fmla="*/ 0 w 2381"/>
                  <a:gd name="T17" fmla="*/ 0 h 424"/>
                  <a:gd name="T18" fmla="*/ 0 w 2381"/>
                  <a:gd name="T19" fmla="*/ 0 h 424"/>
                  <a:gd name="T20" fmla="*/ 0 w 2381"/>
                  <a:gd name="T21" fmla="*/ 0 h 42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81"/>
                  <a:gd name="T34" fmla="*/ 0 h 424"/>
                  <a:gd name="T35" fmla="*/ 2381 w 2381"/>
                  <a:gd name="T36" fmla="*/ 424 h 42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81" h="424">
                    <a:moveTo>
                      <a:pt x="297" y="0"/>
                    </a:moveTo>
                    <a:lnTo>
                      <a:pt x="2091" y="0"/>
                    </a:lnTo>
                    <a:lnTo>
                      <a:pt x="2375" y="383"/>
                    </a:lnTo>
                    <a:lnTo>
                      <a:pt x="2381" y="400"/>
                    </a:lnTo>
                    <a:lnTo>
                      <a:pt x="2370" y="417"/>
                    </a:lnTo>
                    <a:lnTo>
                      <a:pt x="2352" y="424"/>
                    </a:lnTo>
                    <a:lnTo>
                      <a:pt x="34" y="424"/>
                    </a:lnTo>
                    <a:lnTo>
                      <a:pt x="13" y="413"/>
                    </a:lnTo>
                    <a:lnTo>
                      <a:pt x="0" y="396"/>
                    </a:lnTo>
                    <a:lnTo>
                      <a:pt x="5" y="374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21" name="Freeform 104"/>
              <p:cNvSpPr/>
              <p:nvPr/>
            </p:nvSpPr>
            <p:spPr bwMode="auto">
              <a:xfrm>
                <a:off x="2926" y="2712"/>
                <a:ext cx="175" cy="33"/>
              </a:xfrm>
              <a:custGeom>
                <a:avLst/>
                <a:gdLst>
                  <a:gd name="T0" fmla="*/ 0 w 1581"/>
                  <a:gd name="T1" fmla="*/ 0 h 270"/>
                  <a:gd name="T2" fmla="*/ 0 w 1581"/>
                  <a:gd name="T3" fmla="*/ 0 h 270"/>
                  <a:gd name="T4" fmla="*/ 0 w 1581"/>
                  <a:gd name="T5" fmla="*/ 0 h 270"/>
                  <a:gd name="T6" fmla="*/ 0 w 1581"/>
                  <a:gd name="T7" fmla="*/ 0 h 270"/>
                  <a:gd name="T8" fmla="*/ 0 w 1581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81"/>
                  <a:gd name="T16" fmla="*/ 0 h 270"/>
                  <a:gd name="T17" fmla="*/ 1581 w 1581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81" h="270">
                    <a:moveTo>
                      <a:pt x="213" y="0"/>
                    </a:moveTo>
                    <a:lnTo>
                      <a:pt x="1508" y="0"/>
                    </a:lnTo>
                    <a:lnTo>
                      <a:pt x="1581" y="270"/>
                    </a:lnTo>
                    <a:lnTo>
                      <a:pt x="0" y="270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22" name="Freeform 105"/>
              <p:cNvSpPr/>
              <p:nvPr/>
            </p:nvSpPr>
            <p:spPr bwMode="auto">
              <a:xfrm>
                <a:off x="3107" y="2712"/>
                <a:ext cx="53" cy="33"/>
              </a:xfrm>
              <a:custGeom>
                <a:avLst/>
                <a:gdLst>
                  <a:gd name="T0" fmla="*/ 0 w 479"/>
                  <a:gd name="T1" fmla="*/ 0 h 270"/>
                  <a:gd name="T2" fmla="*/ 0 w 479"/>
                  <a:gd name="T3" fmla="*/ 0 h 270"/>
                  <a:gd name="T4" fmla="*/ 0 w 479"/>
                  <a:gd name="T5" fmla="*/ 0 h 270"/>
                  <a:gd name="T6" fmla="*/ 0 w 479"/>
                  <a:gd name="T7" fmla="*/ 0 h 270"/>
                  <a:gd name="T8" fmla="*/ 0 w 479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9"/>
                  <a:gd name="T16" fmla="*/ 0 h 270"/>
                  <a:gd name="T17" fmla="*/ 479 w 479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9" h="270">
                    <a:moveTo>
                      <a:pt x="0" y="0"/>
                    </a:moveTo>
                    <a:lnTo>
                      <a:pt x="282" y="0"/>
                    </a:lnTo>
                    <a:lnTo>
                      <a:pt x="479" y="270"/>
                    </a:lnTo>
                    <a:lnTo>
                      <a:pt x="89" y="2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25" name="Group 106"/>
            <p:cNvGrpSpPr/>
            <p:nvPr/>
          </p:nvGrpSpPr>
          <p:grpSpPr bwMode="auto">
            <a:xfrm>
              <a:off x="2065" y="2053"/>
              <a:ext cx="206" cy="140"/>
              <a:chOff x="2954" y="2489"/>
              <a:chExt cx="178" cy="164"/>
            </a:xfrm>
          </p:grpSpPr>
          <p:sp>
            <p:nvSpPr>
              <p:cNvPr id="313" name="Rectangle 107"/>
              <p:cNvSpPr>
                <a:spLocks noChangeArrowheads="1"/>
              </p:cNvSpPr>
              <p:nvPr/>
            </p:nvSpPr>
            <p:spPr bwMode="auto">
              <a:xfrm>
                <a:off x="2954" y="2489"/>
                <a:ext cx="178" cy="164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14" name="Rectangle 108"/>
              <p:cNvSpPr>
                <a:spLocks noChangeArrowheads="1"/>
              </p:cNvSpPr>
              <p:nvPr/>
            </p:nvSpPr>
            <p:spPr bwMode="auto">
              <a:xfrm>
                <a:off x="2966" y="2502"/>
                <a:ext cx="155" cy="140"/>
              </a:xfrm>
              <a:prstGeom prst="rect">
                <a:avLst/>
              </a:prstGeom>
              <a:solidFill>
                <a:srgbClr val="1050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15" name="Rectangle 109"/>
              <p:cNvSpPr>
                <a:spLocks noChangeArrowheads="1"/>
              </p:cNvSpPr>
              <p:nvPr/>
            </p:nvSpPr>
            <p:spPr bwMode="auto">
              <a:xfrm>
                <a:off x="3097" y="2502"/>
                <a:ext cx="23" cy="140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16" name="Rectangle 110"/>
              <p:cNvSpPr>
                <a:spLocks noChangeArrowheads="1"/>
              </p:cNvSpPr>
              <p:nvPr/>
            </p:nvSpPr>
            <p:spPr bwMode="auto">
              <a:xfrm>
                <a:off x="3102" y="2509"/>
                <a:ext cx="12" cy="12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17" name="Oval 111"/>
              <p:cNvSpPr>
                <a:spLocks noChangeArrowheads="1"/>
              </p:cNvSpPr>
              <p:nvPr/>
            </p:nvSpPr>
            <p:spPr bwMode="auto">
              <a:xfrm>
                <a:off x="3109" y="2569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18" name="Oval 112"/>
              <p:cNvSpPr>
                <a:spLocks noChangeArrowheads="1"/>
              </p:cNvSpPr>
              <p:nvPr/>
            </p:nvSpPr>
            <p:spPr bwMode="auto">
              <a:xfrm>
                <a:off x="3103" y="2594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19" name="Oval 113"/>
              <p:cNvSpPr>
                <a:spLocks noChangeArrowheads="1"/>
              </p:cNvSpPr>
              <p:nvPr/>
            </p:nvSpPr>
            <p:spPr bwMode="auto">
              <a:xfrm>
                <a:off x="3103" y="261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</p:grpSp>
      <p:cxnSp>
        <p:nvCxnSpPr>
          <p:cNvPr id="325" name="직선 연결선 324"/>
          <p:cNvCxnSpPr>
            <a:cxnSpLocks noChangeShapeType="1"/>
          </p:cNvCxnSpPr>
          <p:nvPr/>
        </p:nvCxnSpPr>
        <p:spPr bwMode="auto">
          <a:xfrm rot="5400000">
            <a:off x="7594794" y="2642154"/>
            <a:ext cx="720000" cy="7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6" name="TextBox 42"/>
          <p:cNvSpPr txBox="1">
            <a:spLocks noChangeArrowheads="1"/>
          </p:cNvSpPr>
          <p:nvPr/>
        </p:nvSpPr>
        <p:spPr bwMode="auto">
          <a:xfrm>
            <a:off x="7905328" y="2420888"/>
            <a:ext cx="7920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ko-KR" altLang="en-US" sz="1100" dirty="0">
                <a:latin typeface="+mn-ea"/>
                <a:ea typeface="+mn-ea"/>
              </a:rPr>
              <a:t>모니터링</a:t>
            </a:r>
            <a:endParaRPr lang="en-US" altLang="ko-KR" sz="1100" dirty="0">
              <a:latin typeface="+mn-ea"/>
              <a:ea typeface="+mn-ea"/>
            </a:endParaRPr>
          </a:p>
          <a:p>
            <a:pPr algn="ctr" eaLnBrk="1" hangingPunct="1"/>
            <a:r>
              <a:rPr lang="ko-KR" altLang="en-US" sz="1100" dirty="0">
                <a:latin typeface="+mn-ea"/>
                <a:ea typeface="+mn-ea"/>
              </a:rPr>
              <a:t> </a:t>
            </a:r>
            <a:r>
              <a:rPr lang="en-US" altLang="ko-KR" sz="1100" dirty="0">
                <a:latin typeface="+mn-ea"/>
                <a:ea typeface="+mn-ea"/>
              </a:rPr>
              <a:t>PC</a:t>
            </a:r>
          </a:p>
        </p:txBody>
      </p:sp>
      <p:grpSp>
        <p:nvGrpSpPr>
          <p:cNvPr id="26" name="Group 97"/>
          <p:cNvGrpSpPr/>
          <p:nvPr/>
        </p:nvGrpSpPr>
        <p:grpSpPr bwMode="auto">
          <a:xfrm>
            <a:off x="7810381" y="2780928"/>
            <a:ext cx="419041" cy="380231"/>
            <a:chOff x="2016" y="2053"/>
            <a:chExt cx="306" cy="226"/>
          </a:xfrm>
        </p:grpSpPr>
        <p:sp>
          <p:nvSpPr>
            <p:cNvPr id="328" name="Rectangle 98"/>
            <p:cNvSpPr>
              <a:spLocks noChangeArrowheads="1"/>
            </p:cNvSpPr>
            <p:nvPr/>
          </p:nvSpPr>
          <p:spPr bwMode="auto">
            <a:xfrm>
              <a:off x="2279" y="2156"/>
              <a:ext cx="40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endParaRPr lang="en-US" altLang="ko-KR" sz="1200" b="1" dirty="0">
                <a:latin typeface="+mn-ea"/>
                <a:ea typeface="+mn-ea"/>
              </a:endParaRPr>
            </a:p>
          </p:txBody>
        </p:sp>
        <p:grpSp>
          <p:nvGrpSpPr>
            <p:cNvPr id="27" name="Group 99"/>
            <p:cNvGrpSpPr/>
            <p:nvPr/>
          </p:nvGrpSpPr>
          <p:grpSpPr bwMode="auto">
            <a:xfrm>
              <a:off x="2027" y="2194"/>
              <a:ext cx="282" cy="73"/>
              <a:chOff x="2921" y="2654"/>
              <a:chExt cx="244" cy="85"/>
            </a:xfrm>
          </p:grpSpPr>
          <p:sp>
            <p:nvSpPr>
              <p:cNvPr id="342" name="Rectangle 100"/>
              <p:cNvSpPr>
                <a:spLocks noChangeArrowheads="1"/>
              </p:cNvSpPr>
              <p:nvPr/>
            </p:nvSpPr>
            <p:spPr bwMode="auto">
              <a:xfrm>
                <a:off x="2921" y="2654"/>
                <a:ext cx="244" cy="85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43" name="Rectangle 101"/>
              <p:cNvSpPr>
                <a:spLocks noChangeArrowheads="1"/>
              </p:cNvSpPr>
              <p:nvPr/>
            </p:nvSpPr>
            <p:spPr bwMode="auto">
              <a:xfrm>
                <a:off x="3055" y="2668"/>
                <a:ext cx="86" cy="40"/>
              </a:xfrm>
              <a:prstGeom prst="rect">
                <a:avLst/>
              </a:prstGeom>
              <a:solidFill>
                <a:srgbClr val="808080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28" name="Group 102"/>
            <p:cNvGrpSpPr/>
            <p:nvPr/>
          </p:nvGrpSpPr>
          <p:grpSpPr bwMode="auto">
            <a:xfrm>
              <a:off x="2016" y="2233"/>
              <a:ext cx="306" cy="46"/>
              <a:chOff x="2911" y="2700"/>
              <a:chExt cx="265" cy="53"/>
            </a:xfrm>
          </p:grpSpPr>
          <p:sp>
            <p:nvSpPr>
              <p:cNvPr id="339" name="Freeform 103"/>
              <p:cNvSpPr/>
              <p:nvPr/>
            </p:nvSpPr>
            <p:spPr bwMode="auto">
              <a:xfrm>
                <a:off x="2911" y="2700"/>
                <a:ext cx="265" cy="53"/>
              </a:xfrm>
              <a:custGeom>
                <a:avLst/>
                <a:gdLst>
                  <a:gd name="T0" fmla="*/ 0 w 2381"/>
                  <a:gd name="T1" fmla="*/ 0 h 424"/>
                  <a:gd name="T2" fmla="*/ 0 w 2381"/>
                  <a:gd name="T3" fmla="*/ 0 h 424"/>
                  <a:gd name="T4" fmla="*/ 0 w 2381"/>
                  <a:gd name="T5" fmla="*/ 0 h 424"/>
                  <a:gd name="T6" fmla="*/ 0 w 2381"/>
                  <a:gd name="T7" fmla="*/ 0 h 424"/>
                  <a:gd name="T8" fmla="*/ 0 w 2381"/>
                  <a:gd name="T9" fmla="*/ 0 h 424"/>
                  <a:gd name="T10" fmla="*/ 0 w 2381"/>
                  <a:gd name="T11" fmla="*/ 0 h 424"/>
                  <a:gd name="T12" fmla="*/ 0 w 2381"/>
                  <a:gd name="T13" fmla="*/ 0 h 424"/>
                  <a:gd name="T14" fmla="*/ 0 w 2381"/>
                  <a:gd name="T15" fmla="*/ 0 h 424"/>
                  <a:gd name="T16" fmla="*/ 0 w 2381"/>
                  <a:gd name="T17" fmla="*/ 0 h 424"/>
                  <a:gd name="T18" fmla="*/ 0 w 2381"/>
                  <a:gd name="T19" fmla="*/ 0 h 424"/>
                  <a:gd name="T20" fmla="*/ 0 w 2381"/>
                  <a:gd name="T21" fmla="*/ 0 h 42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81"/>
                  <a:gd name="T34" fmla="*/ 0 h 424"/>
                  <a:gd name="T35" fmla="*/ 2381 w 2381"/>
                  <a:gd name="T36" fmla="*/ 424 h 42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81" h="424">
                    <a:moveTo>
                      <a:pt x="297" y="0"/>
                    </a:moveTo>
                    <a:lnTo>
                      <a:pt x="2091" y="0"/>
                    </a:lnTo>
                    <a:lnTo>
                      <a:pt x="2375" y="383"/>
                    </a:lnTo>
                    <a:lnTo>
                      <a:pt x="2381" y="400"/>
                    </a:lnTo>
                    <a:lnTo>
                      <a:pt x="2370" y="417"/>
                    </a:lnTo>
                    <a:lnTo>
                      <a:pt x="2352" y="424"/>
                    </a:lnTo>
                    <a:lnTo>
                      <a:pt x="34" y="424"/>
                    </a:lnTo>
                    <a:lnTo>
                      <a:pt x="13" y="413"/>
                    </a:lnTo>
                    <a:lnTo>
                      <a:pt x="0" y="396"/>
                    </a:lnTo>
                    <a:lnTo>
                      <a:pt x="5" y="374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40" name="Freeform 104"/>
              <p:cNvSpPr/>
              <p:nvPr/>
            </p:nvSpPr>
            <p:spPr bwMode="auto">
              <a:xfrm>
                <a:off x="2926" y="2712"/>
                <a:ext cx="175" cy="33"/>
              </a:xfrm>
              <a:custGeom>
                <a:avLst/>
                <a:gdLst>
                  <a:gd name="T0" fmla="*/ 0 w 1581"/>
                  <a:gd name="T1" fmla="*/ 0 h 270"/>
                  <a:gd name="T2" fmla="*/ 0 w 1581"/>
                  <a:gd name="T3" fmla="*/ 0 h 270"/>
                  <a:gd name="T4" fmla="*/ 0 w 1581"/>
                  <a:gd name="T5" fmla="*/ 0 h 270"/>
                  <a:gd name="T6" fmla="*/ 0 w 1581"/>
                  <a:gd name="T7" fmla="*/ 0 h 270"/>
                  <a:gd name="T8" fmla="*/ 0 w 1581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81"/>
                  <a:gd name="T16" fmla="*/ 0 h 270"/>
                  <a:gd name="T17" fmla="*/ 1581 w 1581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81" h="270">
                    <a:moveTo>
                      <a:pt x="213" y="0"/>
                    </a:moveTo>
                    <a:lnTo>
                      <a:pt x="1508" y="0"/>
                    </a:lnTo>
                    <a:lnTo>
                      <a:pt x="1581" y="270"/>
                    </a:lnTo>
                    <a:lnTo>
                      <a:pt x="0" y="270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41" name="Freeform 105"/>
              <p:cNvSpPr/>
              <p:nvPr/>
            </p:nvSpPr>
            <p:spPr bwMode="auto">
              <a:xfrm>
                <a:off x="3107" y="2712"/>
                <a:ext cx="53" cy="33"/>
              </a:xfrm>
              <a:custGeom>
                <a:avLst/>
                <a:gdLst>
                  <a:gd name="T0" fmla="*/ 0 w 479"/>
                  <a:gd name="T1" fmla="*/ 0 h 270"/>
                  <a:gd name="T2" fmla="*/ 0 w 479"/>
                  <a:gd name="T3" fmla="*/ 0 h 270"/>
                  <a:gd name="T4" fmla="*/ 0 w 479"/>
                  <a:gd name="T5" fmla="*/ 0 h 270"/>
                  <a:gd name="T6" fmla="*/ 0 w 479"/>
                  <a:gd name="T7" fmla="*/ 0 h 270"/>
                  <a:gd name="T8" fmla="*/ 0 w 479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9"/>
                  <a:gd name="T16" fmla="*/ 0 h 270"/>
                  <a:gd name="T17" fmla="*/ 479 w 479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9" h="270">
                    <a:moveTo>
                      <a:pt x="0" y="0"/>
                    </a:moveTo>
                    <a:lnTo>
                      <a:pt x="282" y="0"/>
                    </a:lnTo>
                    <a:lnTo>
                      <a:pt x="479" y="270"/>
                    </a:lnTo>
                    <a:lnTo>
                      <a:pt x="89" y="2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29" name="Group 106"/>
            <p:cNvGrpSpPr/>
            <p:nvPr/>
          </p:nvGrpSpPr>
          <p:grpSpPr bwMode="auto">
            <a:xfrm>
              <a:off x="2065" y="2053"/>
              <a:ext cx="206" cy="140"/>
              <a:chOff x="2954" y="2489"/>
              <a:chExt cx="178" cy="164"/>
            </a:xfrm>
          </p:grpSpPr>
          <p:sp>
            <p:nvSpPr>
              <p:cNvPr id="332" name="Rectangle 107"/>
              <p:cNvSpPr>
                <a:spLocks noChangeArrowheads="1"/>
              </p:cNvSpPr>
              <p:nvPr/>
            </p:nvSpPr>
            <p:spPr bwMode="auto">
              <a:xfrm>
                <a:off x="2954" y="2489"/>
                <a:ext cx="178" cy="164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33" name="Rectangle 108"/>
              <p:cNvSpPr>
                <a:spLocks noChangeArrowheads="1"/>
              </p:cNvSpPr>
              <p:nvPr/>
            </p:nvSpPr>
            <p:spPr bwMode="auto">
              <a:xfrm>
                <a:off x="2966" y="2502"/>
                <a:ext cx="155" cy="140"/>
              </a:xfrm>
              <a:prstGeom prst="rect">
                <a:avLst/>
              </a:prstGeom>
              <a:solidFill>
                <a:srgbClr val="1050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34" name="Rectangle 109"/>
              <p:cNvSpPr>
                <a:spLocks noChangeArrowheads="1"/>
              </p:cNvSpPr>
              <p:nvPr/>
            </p:nvSpPr>
            <p:spPr bwMode="auto">
              <a:xfrm>
                <a:off x="3097" y="2502"/>
                <a:ext cx="23" cy="140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35" name="Rectangle 110"/>
              <p:cNvSpPr>
                <a:spLocks noChangeArrowheads="1"/>
              </p:cNvSpPr>
              <p:nvPr/>
            </p:nvSpPr>
            <p:spPr bwMode="auto">
              <a:xfrm>
                <a:off x="3102" y="2509"/>
                <a:ext cx="12" cy="12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36" name="Oval 111"/>
              <p:cNvSpPr>
                <a:spLocks noChangeArrowheads="1"/>
              </p:cNvSpPr>
              <p:nvPr/>
            </p:nvSpPr>
            <p:spPr bwMode="auto">
              <a:xfrm>
                <a:off x="3109" y="2569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37" name="Oval 112"/>
              <p:cNvSpPr>
                <a:spLocks noChangeArrowheads="1"/>
              </p:cNvSpPr>
              <p:nvPr/>
            </p:nvSpPr>
            <p:spPr bwMode="auto">
              <a:xfrm>
                <a:off x="3103" y="2594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38" name="Oval 113"/>
              <p:cNvSpPr>
                <a:spLocks noChangeArrowheads="1"/>
              </p:cNvSpPr>
              <p:nvPr/>
            </p:nvSpPr>
            <p:spPr bwMode="auto">
              <a:xfrm>
                <a:off x="3103" y="261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</p:grpSp>
      <p:sp>
        <p:nvSpPr>
          <p:cNvPr id="358" name="TextBox 262"/>
          <p:cNvSpPr txBox="1"/>
          <p:nvPr/>
        </p:nvSpPr>
        <p:spPr bwMode="auto">
          <a:xfrm>
            <a:off x="3684628" y="3429001"/>
            <a:ext cx="5688632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200" b="1" dirty="0">
                <a:latin typeface="+mn-ea"/>
                <a:ea typeface="+mn-ea"/>
              </a:rPr>
              <a:t>Controller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49" name="직사각형 348"/>
          <p:cNvSpPr/>
          <p:nvPr/>
        </p:nvSpPr>
        <p:spPr>
          <a:xfrm>
            <a:off x="3684629" y="3429000"/>
            <a:ext cx="5688632" cy="7920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359" name="그림 358"/>
          <p:cNvPicPr>
            <a:picLocks noChangeAspect="1"/>
          </p:cNvPicPr>
          <p:nvPr/>
        </p:nvPicPr>
        <p:blipFill rotWithShape="1">
          <a:blip r:embed="rId5" cstate="print"/>
          <a:srcRect l="4858" t="1314"/>
          <a:stretch/>
        </p:blipFill>
        <p:spPr>
          <a:xfrm>
            <a:off x="1712640" y="4869160"/>
            <a:ext cx="591109" cy="747215"/>
          </a:xfrm>
          <a:prstGeom prst="rect">
            <a:avLst/>
          </a:prstGeom>
        </p:spPr>
      </p:pic>
      <p:pic>
        <p:nvPicPr>
          <p:cNvPr id="360" name="그림 35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flipH="1">
            <a:off x="3368824" y="4869160"/>
            <a:ext cx="522732" cy="705787"/>
          </a:xfrm>
          <a:prstGeom prst="rect">
            <a:avLst/>
          </a:prstGeom>
        </p:spPr>
      </p:pic>
      <p:pic>
        <p:nvPicPr>
          <p:cNvPr id="361" name="그림 36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flipH="1">
            <a:off x="4736976" y="4941168"/>
            <a:ext cx="750785" cy="775305"/>
          </a:xfrm>
          <a:prstGeom prst="rect">
            <a:avLst/>
          </a:prstGeom>
        </p:spPr>
      </p:pic>
      <p:sp>
        <p:nvSpPr>
          <p:cNvPr id="363" name="왼쪽/오른쪽 화살표 362"/>
          <p:cNvSpPr/>
          <p:nvPr/>
        </p:nvSpPr>
        <p:spPr bwMode="auto">
          <a:xfrm rot="5400000">
            <a:off x="7049002" y="3123439"/>
            <a:ext cx="288031" cy="255913"/>
          </a:xfrm>
          <a:prstGeom prst="leftRightArrow">
            <a:avLst>
              <a:gd name="adj1" fmla="val 66749"/>
              <a:gd name="adj2" fmla="val 29596"/>
            </a:avLst>
          </a:prstGeom>
          <a:solidFill>
            <a:srgbClr val="C0C0C0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72000" rIns="72000" bIns="72000" numCol="1" rtlCol="0" anchor="ctr" anchorCtr="0" compatLnSpc="1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Arial" panose="020B0604020202020204" pitchFamily="34" charset="0"/>
            </a:endParaRPr>
          </a:p>
        </p:txBody>
      </p:sp>
      <p:pic>
        <p:nvPicPr>
          <p:cNvPr id="364" name="그림 36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81192" y="4869160"/>
            <a:ext cx="475775" cy="863650"/>
          </a:xfrm>
          <a:prstGeom prst="rect">
            <a:avLst/>
          </a:prstGeom>
        </p:spPr>
      </p:pic>
      <p:sp>
        <p:nvSpPr>
          <p:cNvPr id="365" name="TextBox 16"/>
          <p:cNvSpPr txBox="1"/>
          <p:nvPr/>
        </p:nvSpPr>
        <p:spPr>
          <a:xfrm>
            <a:off x="1568624" y="5661248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/>
              <a:t>반출입기</a:t>
            </a:r>
          </a:p>
        </p:txBody>
      </p:sp>
      <p:sp>
        <p:nvSpPr>
          <p:cNvPr id="366" name="TextBox 16"/>
          <p:cNvSpPr txBox="1"/>
          <p:nvPr/>
        </p:nvSpPr>
        <p:spPr>
          <a:xfrm>
            <a:off x="3224808" y="5661248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/>
              <a:t>분석기</a:t>
            </a:r>
          </a:p>
        </p:txBody>
      </p:sp>
      <p:sp>
        <p:nvSpPr>
          <p:cNvPr id="367" name="TextBox 16"/>
          <p:cNvSpPr txBox="1"/>
          <p:nvPr/>
        </p:nvSpPr>
        <p:spPr>
          <a:xfrm>
            <a:off x="4808984" y="5661248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/>
              <a:t>Stocker</a:t>
            </a:r>
            <a:endParaRPr lang="ko-KR" altLang="en-US" sz="1000" b="1" dirty="0"/>
          </a:p>
        </p:txBody>
      </p:sp>
      <p:sp>
        <p:nvSpPr>
          <p:cNvPr id="368" name="TextBox 16"/>
          <p:cNvSpPr txBox="1"/>
          <p:nvPr/>
        </p:nvSpPr>
        <p:spPr>
          <a:xfrm>
            <a:off x="6537176" y="5661248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/>
              <a:t>폐기설비</a:t>
            </a:r>
          </a:p>
        </p:txBody>
      </p:sp>
      <p:sp>
        <p:nvSpPr>
          <p:cNvPr id="369" name="TextBox 16"/>
          <p:cNvSpPr txBox="1"/>
          <p:nvPr/>
        </p:nvSpPr>
        <p:spPr>
          <a:xfrm>
            <a:off x="8121352" y="5703059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/>
              <a:t>MOMA</a:t>
            </a:r>
            <a:endParaRPr lang="ko-KR" altLang="en-US" sz="1000" b="1" dirty="0"/>
          </a:p>
        </p:txBody>
      </p:sp>
      <p:grpSp>
        <p:nvGrpSpPr>
          <p:cNvPr id="30" name="그룹 379"/>
          <p:cNvGrpSpPr/>
          <p:nvPr/>
        </p:nvGrpSpPr>
        <p:grpSpPr>
          <a:xfrm>
            <a:off x="2000672" y="4797175"/>
            <a:ext cx="4968552" cy="216001"/>
            <a:chOff x="1856656" y="4725144"/>
            <a:chExt cx="4968552" cy="216001"/>
          </a:xfrm>
        </p:grpSpPr>
        <p:cxnSp>
          <p:nvCxnSpPr>
            <p:cNvPr id="373" name="직선 연결선 372"/>
            <p:cNvCxnSpPr/>
            <p:nvPr/>
          </p:nvCxnSpPr>
          <p:spPr>
            <a:xfrm>
              <a:off x="1856656" y="4725144"/>
              <a:ext cx="4968552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직선 연결선 374"/>
            <p:cNvCxnSpPr/>
            <p:nvPr/>
          </p:nvCxnSpPr>
          <p:spPr>
            <a:xfrm rot="16200000" flipH="1">
              <a:off x="1748657" y="4833143"/>
              <a:ext cx="216000" cy="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직선 연결선 376"/>
            <p:cNvCxnSpPr/>
            <p:nvPr/>
          </p:nvCxnSpPr>
          <p:spPr>
            <a:xfrm rot="16200000" flipH="1">
              <a:off x="3404839" y="4833143"/>
              <a:ext cx="216000" cy="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직선 연결선 377"/>
            <p:cNvCxnSpPr/>
            <p:nvPr/>
          </p:nvCxnSpPr>
          <p:spPr>
            <a:xfrm rot="16200000" flipH="1">
              <a:off x="4772991" y="4833144"/>
              <a:ext cx="216000" cy="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직선 연결선 378"/>
            <p:cNvCxnSpPr/>
            <p:nvPr/>
          </p:nvCxnSpPr>
          <p:spPr>
            <a:xfrm rot="16200000" flipH="1">
              <a:off x="6717207" y="4833144"/>
              <a:ext cx="216000" cy="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4" name="오른쪽 화살표 303"/>
          <p:cNvSpPr/>
          <p:nvPr/>
        </p:nvSpPr>
        <p:spPr>
          <a:xfrm>
            <a:off x="3296816" y="1844824"/>
            <a:ext cx="216024" cy="2376264"/>
          </a:xfrm>
          <a:prstGeom prst="rightArrow">
            <a:avLst>
              <a:gd name="adj1" fmla="val 74571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3" name="직선 화살표 연결선 382"/>
          <p:cNvCxnSpPr/>
          <p:nvPr/>
        </p:nvCxnSpPr>
        <p:spPr>
          <a:xfrm rot="5400000">
            <a:off x="7851280" y="4923208"/>
            <a:ext cx="0" cy="756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TextBox 209"/>
          <p:cNvSpPr txBox="1"/>
          <p:nvPr/>
        </p:nvSpPr>
        <p:spPr>
          <a:xfrm>
            <a:off x="7571165" y="5085184"/>
            <a:ext cx="6942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/>
              <a:t>PIO </a:t>
            </a:r>
            <a:r>
              <a:rPr lang="ko-KR" altLang="en-US" sz="800" dirty="0"/>
              <a:t>통신</a:t>
            </a:r>
          </a:p>
        </p:txBody>
      </p:sp>
      <p:pic>
        <p:nvPicPr>
          <p:cNvPr id="385" name="그림 38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265368" y="4725144"/>
            <a:ext cx="576064" cy="986789"/>
          </a:xfrm>
          <a:prstGeom prst="rect">
            <a:avLst/>
          </a:prstGeom>
        </p:spPr>
      </p:pic>
      <p:sp>
        <p:nvSpPr>
          <p:cNvPr id="192" name="모서리가 둥근 직사각형 191"/>
          <p:cNvSpPr/>
          <p:nvPr/>
        </p:nvSpPr>
        <p:spPr>
          <a:xfrm>
            <a:off x="272480" y="764704"/>
            <a:ext cx="9289032" cy="648072"/>
          </a:xfrm>
          <a:prstGeom prst="roundRect">
            <a:avLst>
              <a:gd name="adj" fmla="val 8895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SzPct val="130000"/>
              <a:defRPr/>
            </a:pPr>
            <a:r>
              <a:rPr lang="ko-KR" altLang="en-US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현재 개별로 구성되어 있는 상위 </a:t>
            </a:r>
            <a:r>
              <a:rPr lang="en-US" altLang="ko-KR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System(Dummy MES, MCS, </a:t>
            </a:r>
            <a:r>
              <a:rPr lang="en-US" altLang="ko-KR" sz="1400" b="1" kern="0" dirty="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TC)</a:t>
            </a:r>
            <a:r>
              <a:rPr lang="ko-KR" altLang="en-US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과 </a:t>
            </a:r>
            <a:r>
              <a:rPr lang="en-US" altLang="ko-KR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MOMA </a:t>
            </a:r>
            <a:r>
              <a:rPr lang="ko-KR" altLang="en-US" sz="1400" b="1" kern="0" dirty="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시스템을 </a:t>
            </a:r>
            <a:endParaRPr lang="en-US" altLang="ko-KR" sz="1400" b="1" kern="0" dirty="0" smtClean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ysClr val="windowText" lastClr="000000"/>
              </a:solidFill>
              <a:cs typeface="KoPubWorld돋움체 Bold" panose="00000800000000000000" pitchFamily="2" charset="-127"/>
            </a:endParaRPr>
          </a:p>
          <a:p>
            <a:pPr lvl="0" latinLnBrk="0">
              <a:buSzPct val="130000"/>
              <a:defRPr/>
            </a:pPr>
            <a:r>
              <a:rPr lang="ko-KR" altLang="en-US" sz="1400" b="1" kern="0" dirty="0" err="1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분석실</a:t>
            </a:r>
            <a:r>
              <a:rPr lang="ko-KR" altLang="en-US" sz="1400" b="1" kern="0" dirty="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 </a:t>
            </a:r>
            <a:r>
              <a:rPr lang="ko-KR" altLang="en-US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무인화 시스템</a:t>
            </a:r>
            <a:r>
              <a:rPr lang="en-US" altLang="ko-KR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(LIMS)</a:t>
            </a:r>
            <a:r>
              <a:rPr lang="ko-KR" altLang="en-US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로 통합 구성하는 형태로 변경함</a:t>
            </a:r>
            <a:r>
              <a:rPr lang="en-US" altLang="ko-KR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. </a:t>
            </a:r>
          </a:p>
        </p:txBody>
      </p:sp>
      <p:sp>
        <p:nvSpPr>
          <p:cNvPr id="193" name="자유형 192"/>
          <p:cNvSpPr/>
          <p:nvPr/>
        </p:nvSpPr>
        <p:spPr>
          <a:xfrm>
            <a:off x="730043" y="2204864"/>
            <a:ext cx="2043953" cy="648000"/>
          </a:xfrm>
          <a:custGeom>
            <a:avLst/>
            <a:gdLst>
              <a:gd name="connsiteX0" fmla="*/ 0 w 2043953"/>
              <a:gd name="connsiteY0" fmla="*/ 0 h 430306"/>
              <a:gd name="connsiteX1" fmla="*/ 0 w 2043953"/>
              <a:gd name="connsiteY1" fmla="*/ 430306 h 430306"/>
              <a:gd name="connsiteX2" fmla="*/ 2043953 w 2043953"/>
              <a:gd name="connsiteY2" fmla="*/ 430306 h 430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3953" h="430306">
                <a:moveTo>
                  <a:pt x="0" y="0"/>
                </a:moveTo>
                <a:lnTo>
                  <a:pt x="0" y="430306"/>
                </a:lnTo>
                <a:lnTo>
                  <a:pt x="2043953" y="430306"/>
                </a:ln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4" name="Picture 4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584" y="2204863"/>
            <a:ext cx="357646" cy="529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5" name="TextBox 271"/>
          <p:cNvSpPr txBox="1"/>
          <p:nvPr/>
        </p:nvSpPr>
        <p:spPr bwMode="auto">
          <a:xfrm>
            <a:off x="995734" y="1971058"/>
            <a:ext cx="733724" cy="21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000" b="1" dirty="0">
                <a:latin typeface="+mn-ea"/>
                <a:ea typeface="+mn-ea"/>
              </a:rPr>
              <a:t>AIMS</a:t>
            </a:r>
            <a:endParaRPr lang="ko-KR" altLang="en-US" sz="1000" b="1" dirty="0">
              <a:latin typeface="+mn-ea"/>
              <a:ea typeface="+mn-ea"/>
            </a:endParaRPr>
          </a:p>
        </p:txBody>
      </p:sp>
      <p:sp>
        <p:nvSpPr>
          <p:cNvPr id="196" name="직사각형 195"/>
          <p:cNvSpPr>
            <a:spLocks noChangeArrowheads="1"/>
          </p:cNvSpPr>
          <p:nvPr/>
        </p:nvSpPr>
        <p:spPr bwMode="auto">
          <a:xfrm>
            <a:off x="992560" y="1988840"/>
            <a:ext cx="735952" cy="792087"/>
          </a:xfrm>
          <a:prstGeom prst="rect">
            <a:avLst/>
          </a:prstGeom>
          <a:noFill/>
          <a:ln w="12700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>
              <a:latin typeface="+mn-ea"/>
              <a:ea typeface="+mn-ea"/>
            </a:endParaRPr>
          </a:p>
        </p:txBody>
      </p:sp>
      <p:cxnSp>
        <p:nvCxnSpPr>
          <p:cNvPr id="197" name="직선 연결선 196"/>
          <p:cNvCxnSpPr>
            <a:cxnSpLocks noChangeShapeType="1"/>
          </p:cNvCxnSpPr>
          <p:nvPr/>
        </p:nvCxnSpPr>
        <p:spPr bwMode="auto">
          <a:xfrm rot="5400000">
            <a:off x="866560" y="2366896"/>
            <a:ext cx="0" cy="2520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8" name="자유형 197"/>
          <p:cNvSpPr/>
          <p:nvPr/>
        </p:nvSpPr>
        <p:spPr>
          <a:xfrm flipV="1">
            <a:off x="4665011" y="2276872"/>
            <a:ext cx="4348209" cy="648000"/>
          </a:xfrm>
          <a:custGeom>
            <a:avLst/>
            <a:gdLst>
              <a:gd name="connsiteX0" fmla="*/ 0 w 2043953"/>
              <a:gd name="connsiteY0" fmla="*/ 0 h 430306"/>
              <a:gd name="connsiteX1" fmla="*/ 0 w 2043953"/>
              <a:gd name="connsiteY1" fmla="*/ 430306 h 430306"/>
              <a:gd name="connsiteX2" fmla="*/ 2043953 w 2043953"/>
              <a:gd name="connsiteY2" fmla="*/ 430306 h 430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3953" h="430306">
                <a:moveTo>
                  <a:pt x="0" y="0"/>
                </a:moveTo>
                <a:lnTo>
                  <a:pt x="0" y="430306"/>
                </a:lnTo>
                <a:lnTo>
                  <a:pt x="2043953" y="430306"/>
                </a:ln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9" name="Picture 4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842" y="2420887"/>
            <a:ext cx="357646" cy="529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0" name="TextBox 271"/>
          <p:cNvSpPr txBox="1"/>
          <p:nvPr/>
        </p:nvSpPr>
        <p:spPr bwMode="auto">
          <a:xfrm>
            <a:off x="3742992" y="2187082"/>
            <a:ext cx="733724" cy="21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000" b="1" dirty="0">
                <a:latin typeface="+mn-ea"/>
                <a:ea typeface="+mn-ea"/>
              </a:rPr>
              <a:t>AIMS</a:t>
            </a:r>
            <a:endParaRPr lang="ko-KR" altLang="en-US" sz="1000" b="1" dirty="0">
              <a:latin typeface="+mn-ea"/>
              <a:ea typeface="+mn-ea"/>
            </a:endParaRPr>
          </a:p>
        </p:txBody>
      </p:sp>
      <p:sp>
        <p:nvSpPr>
          <p:cNvPr id="201" name="직사각형 200"/>
          <p:cNvSpPr>
            <a:spLocks noChangeArrowheads="1"/>
          </p:cNvSpPr>
          <p:nvPr/>
        </p:nvSpPr>
        <p:spPr bwMode="auto">
          <a:xfrm>
            <a:off x="3739818" y="2204864"/>
            <a:ext cx="735952" cy="792087"/>
          </a:xfrm>
          <a:prstGeom prst="rect">
            <a:avLst/>
          </a:prstGeom>
          <a:noFill/>
          <a:ln w="12700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>
              <a:latin typeface="+mn-ea"/>
              <a:ea typeface="+mn-ea"/>
            </a:endParaRPr>
          </a:p>
        </p:txBody>
      </p:sp>
      <p:cxnSp>
        <p:nvCxnSpPr>
          <p:cNvPr id="202" name="직선 연결선 201"/>
          <p:cNvCxnSpPr>
            <a:cxnSpLocks noChangeShapeType="1"/>
          </p:cNvCxnSpPr>
          <p:nvPr/>
        </p:nvCxnSpPr>
        <p:spPr bwMode="auto">
          <a:xfrm rot="5400000">
            <a:off x="4566708" y="2618920"/>
            <a:ext cx="0" cy="1800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3" name="직사각형 202"/>
          <p:cNvSpPr>
            <a:spLocks noChangeArrowheads="1"/>
          </p:cNvSpPr>
          <p:nvPr/>
        </p:nvSpPr>
        <p:spPr bwMode="auto">
          <a:xfrm>
            <a:off x="488504" y="4365104"/>
            <a:ext cx="8964000" cy="1976025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  <a:miter lim="800000"/>
          </a:ln>
        </p:spPr>
        <p:txBody>
          <a:bodyPr wrap="none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>
              <a:latin typeface="+mn-ea"/>
              <a:ea typeface="+mn-ea"/>
            </a:endParaRPr>
          </a:p>
        </p:txBody>
      </p:sp>
      <p:sp>
        <p:nvSpPr>
          <p:cNvPr id="204" name="직사각형 203"/>
          <p:cNvSpPr/>
          <p:nvPr/>
        </p:nvSpPr>
        <p:spPr bwMode="auto">
          <a:xfrm>
            <a:off x="488504" y="4365104"/>
            <a:ext cx="288032" cy="19800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ko-KR" altLang="en-US" sz="1200" b="1" dirty="0">
                <a:latin typeface="+mn-ea"/>
                <a:ea typeface="+mn-ea"/>
              </a:rPr>
              <a:t>분</a:t>
            </a:r>
            <a:endParaRPr lang="en-US" altLang="ko-KR" sz="1200" b="1" dirty="0">
              <a:latin typeface="+mn-ea"/>
              <a:ea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석</a:t>
            </a:r>
            <a:endParaRPr kumimoji="1" lang="en-US" altLang="ko-KR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ko-KR" altLang="en-US" sz="1200" b="1" dirty="0">
                <a:latin typeface="+mn-ea"/>
                <a:ea typeface="+mn-ea"/>
              </a:rPr>
              <a:t>실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xmlns="" id="{2AB8817E-1143-4BCD-8410-21DC258EDB63}"/>
              </a:ext>
            </a:extLst>
          </p:cNvPr>
          <p:cNvSpPr/>
          <p:nvPr/>
        </p:nvSpPr>
        <p:spPr>
          <a:xfrm>
            <a:off x="4880992" y="3789080"/>
            <a:ext cx="864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반출입기</a:t>
            </a:r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xmlns="" id="{D1A195DD-489C-4E4D-9B9F-0CB4835512E2}"/>
              </a:ext>
            </a:extLst>
          </p:cNvPr>
          <p:cNvSpPr/>
          <p:nvPr/>
        </p:nvSpPr>
        <p:spPr>
          <a:xfrm>
            <a:off x="6681192" y="3789080"/>
            <a:ext cx="828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Stocker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8" name="타원 207">
            <a:extLst>
              <a:ext uri="{FF2B5EF4-FFF2-40B4-BE49-F238E27FC236}">
                <a16:creationId xmlns:a16="http://schemas.microsoft.com/office/drawing/2014/main" xmlns="" id="{9792AC03-19B7-4120-B19F-74B97C2F4B70}"/>
              </a:ext>
            </a:extLst>
          </p:cNvPr>
          <p:cNvSpPr/>
          <p:nvPr/>
        </p:nvSpPr>
        <p:spPr>
          <a:xfrm>
            <a:off x="7581392" y="3789080"/>
            <a:ext cx="90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폐기</a:t>
            </a:r>
            <a:r>
              <a:rPr lang="en-US" altLang="ko-KR" sz="800" b="1" dirty="0">
                <a:solidFill>
                  <a:schemeClr val="tx1"/>
                </a:solidFill>
              </a:rPr>
              <a:t>/</a:t>
            </a:r>
            <a:r>
              <a:rPr lang="ko-KR" altLang="en-US" sz="800" b="1" dirty="0">
                <a:solidFill>
                  <a:schemeClr val="tx1"/>
                </a:solidFill>
              </a:rPr>
              <a:t>세정</a:t>
            </a:r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xmlns="" id="{92CB1566-EE0C-473A-B304-5F064E76882F}"/>
              </a:ext>
            </a:extLst>
          </p:cNvPr>
          <p:cNvSpPr/>
          <p:nvPr/>
        </p:nvSpPr>
        <p:spPr>
          <a:xfrm>
            <a:off x="8553400" y="3762617"/>
            <a:ext cx="756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RCS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xmlns="" id="{41B1356B-CE25-4E96-8028-DAEDFB6B2D70}"/>
              </a:ext>
            </a:extLst>
          </p:cNvPr>
          <p:cNvSpPr/>
          <p:nvPr/>
        </p:nvSpPr>
        <p:spPr>
          <a:xfrm>
            <a:off x="3800872" y="3789080"/>
            <a:ext cx="1008000" cy="360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Dispatcher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xmlns="" id="{AF4C18E4-179E-40F2-A9AC-F7A9C4E1649C}"/>
              </a:ext>
            </a:extLst>
          </p:cNvPr>
          <p:cNvSpPr/>
          <p:nvPr/>
        </p:nvSpPr>
        <p:spPr>
          <a:xfrm>
            <a:off x="5817096" y="3789040"/>
            <a:ext cx="792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분석기</a:t>
            </a:r>
          </a:p>
        </p:txBody>
      </p:sp>
      <p:sp>
        <p:nvSpPr>
          <p:cNvPr id="206" name="TextBox 42"/>
          <p:cNvSpPr txBox="1">
            <a:spLocks noChangeArrowheads="1"/>
          </p:cNvSpPr>
          <p:nvPr/>
        </p:nvSpPr>
        <p:spPr bwMode="auto">
          <a:xfrm>
            <a:off x="5798228" y="2807352"/>
            <a:ext cx="7126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100" dirty="0" smtClean="0">
                <a:latin typeface="+mn-ea"/>
              </a:rPr>
              <a:t>NAS</a:t>
            </a:r>
            <a:endParaRPr lang="en-US" altLang="ko-KR" sz="1100" dirty="0">
              <a:latin typeface="+mn-ea"/>
              <a:ea typeface="+mn-ea"/>
            </a:endParaRPr>
          </a:p>
        </p:txBody>
      </p:sp>
      <p:cxnSp>
        <p:nvCxnSpPr>
          <p:cNvPr id="212" name="직선 연결선 211"/>
          <p:cNvCxnSpPr>
            <a:cxnSpLocks noChangeShapeType="1"/>
          </p:cNvCxnSpPr>
          <p:nvPr/>
        </p:nvCxnSpPr>
        <p:spPr bwMode="auto">
          <a:xfrm>
            <a:off x="6105128" y="2276872"/>
            <a:ext cx="0" cy="25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13" name="Picture 24" descr="database icon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895633" y="2460156"/>
            <a:ext cx="497527" cy="49752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6" name="직선 연결선 305"/>
          <p:cNvCxnSpPr>
            <a:cxnSpLocks noChangeShapeType="1"/>
          </p:cNvCxnSpPr>
          <p:nvPr/>
        </p:nvCxnSpPr>
        <p:spPr bwMode="auto">
          <a:xfrm>
            <a:off x="7149186" y="2276872"/>
            <a:ext cx="0" cy="6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1" name="직사각형 380"/>
          <p:cNvSpPr>
            <a:spLocks noChangeArrowheads="1"/>
          </p:cNvSpPr>
          <p:nvPr/>
        </p:nvSpPr>
        <p:spPr bwMode="auto">
          <a:xfrm>
            <a:off x="1424608" y="4725145"/>
            <a:ext cx="6048672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solid"/>
            <a:miter lim="800000"/>
          </a:ln>
        </p:spPr>
        <p:txBody>
          <a:bodyPr wrap="none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>
              <a:latin typeface="+mn-ea"/>
              <a:ea typeface="+mn-ea"/>
            </a:endParaRPr>
          </a:p>
        </p:txBody>
      </p:sp>
      <p:sp>
        <p:nvSpPr>
          <p:cNvPr id="65" name="제목 9"/>
          <p:cNvSpPr txBox="1"/>
          <p:nvPr/>
        </p:nvSpPr>
        <p:spPr>
          <a:xfrm>
            <a:off x="272480" y="202630"/>
            <a:ext cx="9074150" cy="49006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457200" lvl="0" indent="-457200">
              <a:lnSpc>
                <a:spcPts val="2800"/>
              </a:lnSpc>
              <a:spcBef>
                <a:spcPct val="0"/>
              </a:spcBef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charset="-127"/>
                <a:ea typeface="맑은 고딕" panose="020B0503020000020004" charset="-127"/>
                <a:cs typeface="+mj-cs"/>
              </a:rPr>
              <a:t>1. </a:t>
            </a: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</a:rPr>
              <a:t>LIMS </a:t>
            </a: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</a:rPr>
              <a:t>시스템 구성도</a:t>
            </a:r>
            <a:endParaRPr lang="en-US" altLang="ko-KR" sz="20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6" name="제목 9"/>
          <p:cNvSpPr txBox="1"/>
          <p:nvPr/>
        </p:nvSpPr>
        <p:spPr>
          <a:xfrm>
            <a:off x="7401272" y="44624"/>
            <a:ext cx="2313782" cy="49006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1-1. </a:t>
            </a: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H/W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구성도</a:t>
            </a:r>
            <a:endParaRPr kumimoji="0" lang="ko-KR" altLang="en-US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맑은 고딕" panose="020B0503020000020004" charset="-127"/>
              <a:ea typeface="맑은 고딕" panose="020B0503020000020004" charset="-127"/>
              <a:cs typeface="+mj-cs"/>
            </a:endParaRPr>
          </a:p>
        </p:txBody>
      </p:sp>
      <p:sp>
        <p:nvSpPr>
          <p:cNvPr id="75" name="직사각형 74"/>
          <p:cNvSpPr>
            <a:spLocks noChangeArrowheads="1"/>
          </p:cNvSpPr>
          <p:nvPr/>
        </p:nvSpPr>
        <p:spPr bwMode="auto">
          <a:xfrm>
            <a:off x="488505" y="1668999"/>
            <a:ext cx="2664295" cy="2696105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  <a:miter lim="800000"/>
          </a:ln>
        </p:spPr>
        <p:txBody>
          <a:bodyPr wrap="none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>
              <a:latin typeface="+mn-ea"/>
              <a:ea typeface="+mn-ea"/>
            </a:endParaRPr>
          </a:p>
        </p:txBody>
      </p:sp>
      <p:sp>
        <p:nvSpPr>
          <p:cNvPr id="100" name="Rectangle 5"/>
          <p:cNvSpPr>
            <a:spLocks noChangeArrowheads="1"/>
          </p:cNvSpPr>
          <p:nvPr/>
        </p:nvSpPr>
        <p:spPr bwMode="auto">
          <a:xfrm>
            <a:off x="224408" y="1556792"/>
            <a:ext cx="9457184" cy="48245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square" lIns="90000" tIns="46800" rIns="90000" bIns="4680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200" dirty="0">
              <a:latin typeface="+mn-ea"/>
              <a:ea typeface="+mn-ea"/>
            </a:endParaRPr>
          </a:p>
        </p:txBody>
      </p:sp>
      <p:cxnSp>
        <p:nvCxnSpPr>
          <p:cNvPr id="107" name="직선 연결선 106"/>
          <p:cNvCxnSpPr>
            <a:cxnSpLocks noChangeShapeType="1"/>
          </p:cNvCxnSpPr>
          <p:nvPr/>
        </p:nvCxnSpPr>
        <p:spPr bwMode="auto">
          <a:xfrm>
            <a:off x="5565820" y="2281757"/>
            <a:ext cx="0" cy="72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8" name="직선 연결선 107"/>
          <p:cNvCxnSpPr>
            <a:cxnSpLocks noChangeShapeType="1"/>
          </p:cNvCxnSpPr>
          <p:nvPr/>
        </p:nvCxnSpPr>
        <p:spPr bwMode="auto">
          <a:xfrm>
            <a:off x="8848852" y="2276872"/>
            <a:ext cx="0" cy="72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2" name="TextBox 42"/>
          <p:cNvSpPr txBox="1">
            <a:spLocks noChangeArrowheads="1"/>
          </p:cNvSpPr>
          <p:nvPr/>
        </p:nvSpPr>
        <p:spPr bwMode="auto">
          <a:xfrm>
            <a:off x="344488" y="3502169"/>
            <a:ext cx="127317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050" dirty="0">
                <a:latin typeface="+mn-ea"/>
                <a:ea typeface="+mn-ea"/>
              </a:rPr>
              <a:t>Dummy </a:t>
            </a:r>
          </a:p>
          <a:p>
            <a:pPr algn="ctr" eaLnBrk="1" hangingPunct="1"/>
            <a:r>
              <a:rPr lang="en-US" altLang="ko-KR" sz="1050" dirty="0">
                <a:latin typeface="+mn-ea"/>
                <a:ea typeface="+mn-ea"/>
              </a:rPr>
              <a:t>MES</a:t>
            </a:r>
          </a:p>
        </p:txBody>
      </p:sp>
      <p:grpSp>
        <p:nvGrpSpPr>
          <p:cNvPr id="2" name="Group 97"/>
          <p:cNvGrpSpPr/>
          <p:nvPr/>
        </p:nvGrpSpPr>
        <p:grpSpPr bwMode="auto">
          <a:xfrm>
            <a:off x="776536" y="3120861"/>
            <a:ext cx="419041" cy="380231"/>
            <a:chOff x="2016" y="2053"/>
            <a:chExt cx="306" cy="226"/>
          </a:xfrm>
        </p:grpSpPr>
        <p:sp>
          <p:nvSpPr>
            <p:cNvPr id="286" name="Rectangle 98"/>
            <p:cNvSpPr>
              <a:spLocks noChangeArrowheads="1"/>
            </p:cNvSpPr>
            <p:nvPr/>
          </p:nvSpPr>
          <p:spPr bwMode="auto">
            <a:xfrm>
              <a:off x="2279" y="2156"/>
              <a:ext cx="40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endParaRPr lang="en-US" altLang="ko-KR" sz="1200" b="1" dirty="0">
                <a:latin typeface="+mn-ea"/>
                <a:ea typeface="+mn-ea"/>
              </a:endParaRPr>
            </a:p>
          </p:txBody>
        </p:sp>
        <p:grpSp>
          <p:nvGrpSpPr>
            <p:cNvPr id="3" name="Group 99"/>
            <p:cNvGrpSpPr/>
            <p:nvPr/>
          </p:nvGrpSpPr>
          <p:grpSpPr bwMode="auto">
            <a:xfrm>
              <a:off x="2027" y="2194"/>
              <a:ext cx="282" cy="73"/>
              <a:chOff x="2921" y="2654"/>
              <a:chExt cx="244" cy="85"/>
            </a:xfrm>
          </p:grpSpPr>
          <p:sp>
            <p:nvSpPr>
              <p:cNvPr id="300" name="Rectangle 100"/>
              <p:cNvSpPr>
                <a:spLocks noChangeArrowheads="1"/>
              </p:cNvSpPr>
              <p:nvPr/>
            </p:nvSpPr>
            <p:spPr bwMode="auto">
              <a:xfrm>
                <a:off x="2921" y="2654"/>
                <a:ext cx="244" cy="85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01" name="Rectangle 101"/>
              <p:cNvSpPr>
                <a:spLocks noChangeArrowheads="1"/>
              </p:cNvSpPr>
              <p:nvPr/>
            </p:nvSpPr>
            <p:spPr bwMode="auto">
              <a:xfrm>
                <a:off x="3055" y="2668"/>
                <a:ext cx="86" cy="40"/>
              </a:xfrm>
              <a:prstGeom prst="rect">
                <a:avLst/>
              </a:prstGeom>
              <a:solidFill>
                <a:srgbClr val="808080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4" name="Group 102"/>
            <p:cNvGrpSpPr/>
            <p:nvPr/>
          </p:nvGrpSpPr>
          <p:grpSpPr bwMode="auto">
            <a:xfrm>
              <a:off x="2016" y="2233"/>
              <a:ext cx="306" cy="46"/>
              <a:chOff x="2911" y="2700"/>
              <a:chExt cx="265" cy="53"/>
            </a:xfrm>
          </p:grpSpPr>
          <p:sp>
            <p:nvSpPr>
              <p:cNvPr id="297" name="Freeform 103"/>
              <p:cNvSpPr/>
              <p:nvPr/>
            </p:nvSpPr>
            <p:spPr bwMode="auto">
              <a:xfrm>
                <a:off x="2911" y="2700"/>
                <a:ext cx="265" cy="53"/>
              </a:xfrm>
              <a:custGeom>
                <a:avLst/>
                <a:gdLst>
                  <a:gd name="T0" fmla="*/ 0 w 2381"/>
                  <a:gd name="T1" fmla="*/ 0 h 424"/>
                  <a:gd name="T2" fmla="*/ 0 w 2381"/>
                  <a:gd name="T3" fmla="*/ 0 h 424"/>
                  <a:gd name="T4" fmla="*/ 0 w 2381"/>
                  <a:gd name="T5" fmla="*/ 0 h 424"/>
                  <a:gd name="T6" fmla="*/ 0 w 2381"/>
                  <a:gd name="T7" fmla="*/ 0 h 424"/>
                  <a:gd name="T8" fmla="*/ 0 w 2381"/>
                  <a:gd name="T9" fmla="*/ 0 h 424"/>
                  <a:gd name="T10" fmla="*/ 0 w 2381"/>
                  <a:gd name="T11" fmla="*/ 0 h 424"/>
                  <a:gd name="T12" fmla="*/ 0 w 2381"/>
                  <a:gd name="T13" fmla="*/ 0 h 424"/>
                  <a:gd name="T14" fmla="*/ 0 w 2381"/>
                  <a:gd name="T15" fmla="*/ 0 h 424"/>
                  <a:gd name="T16" fmla="*/ 0 w 2381"/>
                  <a:gd name="T17" fmla="*/ 0 h 424"/>
                  <a:gd name="T18" fmla="*/ 0 w 2381"/>
                  <a:gd name="T19" fmla="*/ 0 h 424"/>
                  <a:gd name="T20" fmla="*/ 0 w 2381"/>
                  <a:gd name="T21" fmla="*/ 0 h 42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81"/>
                  <a:gd name="T34" fmla="*/ 0 h 424"/>
                  <a:gd name="T35" fmla="*/ 2381 w 2381"/>
                  <a:gd name="T36" fmla="*/ 424 h 42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81" h="424">
                    <a:moveTo>
                      <a:pt x="297" y="0"/>
                    </a:moveTo>
                    <a:lnTo>
                      <a:pt x="2091" y="0"/>
                    </a:lnTo>
                    <a:lnTo>
                      <a:pt x="2375" y="383"/>
                    </a:lnTo>
                    <a:lnTo>
                      <a:pt x="2381" y="400"/>
                    </a:lnTo>
                    <a:lnTo>
                      <a:pt x="2370" y="417"/>
                    </a:lnTo>
                    <a:lnTo>
                      <a:pt x="2352" y="424"/>
                    </a:lnTo>
                    <a:lnTo>
                      <a:pt x="34" y="424"/>
                    </a:lnTo>
                    <a:lnTo>
                      <a:pt x="13" y="413"/>
                    </a:lnTo>
                    <a:lnTo>
                      <a:pt x="0" y="396"/>
                    </a:lnTo>
                    <a:lnTo>
                      <a:pt x="5" y="374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98" name="Freeform 104"/>
              <p:cNvSpPr/>
              <p:nvPr/>
            </p:nvSpPr>
            <p:spPr bwMode="auto">
              <a:xfrm>
                <a:off x="2926" y="2712"/>
                <a:ext cx="175" cy="33"/>
              </a:xfrm>
              <a:custGeom>
                <a:avLst/>
                <a:gdLst>
                  <a:gd name="T0" fmla="*/ 0 w 1581"/>
                  <a:gd name="T1" fmla="*/ 0 h 270"/>
                  <a:gd name="T2" fmla="*/ 0 w 1581"/>
                  <a:gd name="T3" fmla="*/ 0 h 270"/>
                  <a:gd name="T4" fmla="*/ 0 w 1581"/>
                  <a:gd name="T5" fmla="*/ 0 h 270"/>
                  <a:gd name="T6" fmla="*/ 0 w 1581"/>
                  <a:gd name="T7" fmla="*/ 0 h 270"/>
                  <a:gd name="T8" fmla="*/ 0 w 1581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81"/>
                  <a:gd name="T16" fmla="*/ 0 h 270"/>
                  <a:gd name="T17" fmla="*/ 1581 w 1581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81" h="270">
                    <a:moveTo>
                      <a:pt x="213" y="0"/>
                    </a:moveTo>
                    <a:lnTo>
                      <a:pt x="1508" y="0"/>
                    </a:lnTo>
                    <a:lnTo>
                      <a:pt x="1581" y="270"/>
                    </a:lnTo>
                    <a:lnTo>
                      <a:pt x="0" y="270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99" name="Freeform 105"/>
              <p:cNvSpPr/>
              <p:nvPr/>
            </p:nvSpPr>
            <p:spPr bwMode="auto">
              <a:xfrm>
                <a:off x="3107" y="2712"/>
                <a:ext cx="53" cy="33"/>
              </a:xfrm>
              <a:custGeom>
                <a:avLst/>
                <a:gdLst>
                  <a:gd name="T0" fmla="*/ 0 w 479"/>
                  <a:gd name="T1" fmla="*/ 0 h 270"/>
                  <a:gd name="T2" fmla="*/ 0 w 479"/>
                  <a:gd name="T3" fmla="*/ 0 h 270"/>
                  <a:gd name="T4" fmla="*/ 0 w 479"/>
                  <a:gd name="T5" fmla="*/ 0 h 270"/>
                  <a:gd name="T6" fmla="*/ 0 w 479"/>
                  <a:gd name="T7" fmla="*/ 0 h 270"/>
                  <a:gd name="T8" fmla="*/ 0 w 479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9"/>
                  <a:gd name="T16" fmla="*/ 0 h 270"/>
                  <a:gd name="T17" fmla="*/ 479 w 479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9" h="270">
                    <a:moveTo>
                      <a:pt x="0" y="0"/>
                    </a:moveTo>
                    <a:lnTo>
                      <a:pt x="282" y="0"/>
                    </a:lnTo>
                    <a:lnTo>
                      <a:pt x="479" y="270"/>
                    </a:lnTo>
                    <a:lnTo>
                      <a:pt x="89" y="2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5" name="Group 106"/>
            <p:cNvGrpSpPr/>
            <p:nvPr/>
          </p:nvGrpSpPr>
          <p:grpSpPr bwMode="auto">
            <a:xfrm>
              <a:off x="2065" y="2053"/>
              <a:ext cx="206" cy="140"/>
              <a:chOff x="2954" y="2489"/>
              <a:chExt cx="178" cy="164"/>
            </a:xfrm>
          </p:grpSpPr>
          <p:sp>
            <p:nvSpPr>
              <p:cNvPr id="290" name="Rectangle 107"/>
              <p:cNvSpPr>
                <a:spLocks noChangeArrowheads="1"/>
              </p:cNvSpPr>
              <p:nvPr/>
            </p:nvSpPr>
            <p:spPr bwMode="auto">
              <a:xfrm>
                <a:off x="2954" y="2489"/>
                <a:ext cx="178" cy="164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91" name="Rectangle 108"/>
              <p:cNvSpPr>
                <a:spLocks noChangeArrowheads="1"/>
              </p:cNvSpPr>
              <p:nvPr/>
            </p:nvSpPr>
            <p:spPr bwMode="auto">
              <a:xfrm>
                <a:off x="2966" y="2502"/>
                <a:ext cx="155" cy="140"/>
              </a:xfrm>
              <a:prstGeom prst="rect">
                <a:avLst/>
              </a:prstGeom>
              <a:solidFill>
                <a:srgbClr val="1050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92" name="Rectangle 109"/>
              <p:cNvSpPr>
                <a:spLocks noChangeArrowheads="1"/>
              </p:cNvSpPr>
              <p:nvPr/>
            </p:nvSpPr>
            <p:spPr bwMode="auto">
              <a:xfrm>
                <a:off x="3097" y="2502"/>
                <a:ext cx="23" cy="140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93" name="Rectangle 110"/>
              <p:cNvSpPr>
                <a:spLocks noChangeArrowheads="1"/>
              </p:cNvSpPr>
              <p:nvPr/>
            </p:nvSpPr>
            <p:spPr bwMode="auto">
              <a:xfrm>
                <a:off x="3102" y="2509"/>
                <a:ext cx="12" cy="12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94" name="Oval 111"/>
              <p:cNvSpPr>
                <a:spLocks noChangeArrowheads="1"/>
              </p:cNvSpPr>
              <p:nvPr/>
            </p:nvSpPr>
            <p:spPr bwMode="auto">
              <a:xfrm>
                <a:off x="3109" y="2569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95" name="Oval 112"/>
              <p:cNvSpPr>
                <a:spLocks noChangeArrowheads="1"/>
              </p:cNvSpPr>
              <p:nvPr/>
            </p:nvSpPr>
            <p:spPr bwMode="auto">
              <a:xfrm>
                <a:off x="3103" y="2594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96" name="Oval 113"/>
              <p:cNvSpPr>
                <a:spLocks noChangeArrowheads="1"/>
              </p:cNvSpPr>
              <p:nvPr/>
            </p:nvSpPr>
            <p:spPr bwMode="auto">
              <a:xfrm>
                <a:off x="3103" y="261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</p:grpSp>
      <p:cxnSp>
        <p:nvCxnSpPr>
          <p:cNvPr id="144" name="직선 연결선 143"/>
          <p:cNvCxnSpPr>
            <a:cxnSpLocks noChangeShapeType="1"/>
          </p:cNvCxnSpPr>
          <p:nvPr/>
        </p:nvCxnSpPr>
        <p:spPr bwMode="auto">
          <a:xfrm>
            <a:off x="992527" y="2852936"/>
            <a:ext cx="0" cy="2520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5" name="TextBox 42"/>
          <p:cNvSpPr txBox="1">
            <a:spLocks noChangeArrowheads="1"/>
          </p:cNvSpPr>
          <p:nvPr/>
        </p:nvSpPr>
        <p:spPr bwMode="auto">
          <a:xfrm>
            <a:off x="1279595" y="3532946"/>
            <a:ext cx="55289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050" dirty="0">
                <a:latin typeface="+mn-ea"/>
                <a:ea typeface="+mn-ea"/>
              </a:rPr>
              <a:t>MCS</a:t>
            </a:r>
          </a:p>
        </p:txBody>
      </p:sp>
      <p:grpSp>
        <p:nvGrpSpPr>
          <p:cNvPr id="6" name="Group 97"/>
          <p:cNvGrpSpPr/>
          <p:nvPr/>
        </p:nvGrpSpPr>
        <p:grpSpPr bwMode="auto">
          <a:xfrm>
            <a:off x="1328431" y="3120861"/>
            <a:ext cx="419041" cy="380231"/>
            <a:chOff x="2016" y="2053"/>
            <a:chExt cx="306" cy="226"/>
          </a:xfrm>
        </p:grpSpPr>
        <p:sp>
          <p:nvSpPr>
            <p:cNvPr id="270" name="Rectangle 98"/>
            <p:cNvSpPr>
              <a:spLocks noChangeArrowheads="1"/>
            </p:cNvSpPr>
            <p:nvPr/>
          </p:nvSpPr>
          <p:spPr bwMode="auto">
            <a:xfrm>
              <a:off x="2279" y="2156"/>
              <a:ext cx="40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endParaRPr lang="en-US" altLang="ko-KR" sz="1200" b="1" dirty="0">
                <a:latin typeface="+mn-ea"/>
                <a:ea typeface="+mn-ea"/>
              </a:endParaRPr>
            </a:p>
          </p:txBody>
        </p:sp>
        <p:grpSp>
          <p:nvGrpSpPr>
            <p:cNvPr id="7" name="Group 99"/>
            <p:cNvGrpSpPr/>
            <p:nvPr/>
          </p:nvGrpSpPr>
          <p:grpSpPr bwMode="auto">
            <a:xfrm>
              <a:off x="2027" y="2194"/>
              <a:ext cx="282" cy="73"/>
              <a:chOff x="2921" y="2654"/>
              <a:chExt cx="244" cy="85"/>
            </a:xfrm>
          </p:grpSpPr>
          <p:sp>
            <p:nvSpPr>
              <p:cNvPr id="284" name="Rectangle 100"/>
              <p:cNvSpPr>
                <a:spLocks noChangeArrowheads="1"/>
              </p:cNvSpPr>
              <p:nvPr/>
            </p:nvSpPr>
            <p:spPr bwMode="auto">
              <a:xfrm>
                <a:off x="2921" y="2654"/>
                <a:ext cx="244" cy="85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85" name="Rectangle 101"/>
              <p:cNvSpPr>
                <a:spLocks noChangeArrowheads="1"/>
              </p:cNvSpPr>
              <p:nvPr/>
            </p:nvSpPr>
            <p:spPr bwMode="auto">
              <a:xfrm>
                <a:off x="3055" y="2668"/>
                <a:ext cx="86" cy="40"/>
              </a:xfrm>
              <a:prstGeom prst="rect">
                <a:avLst/>
              </a:prstGeom>
              <a:solidFill>
                <a:srgbClr val="808080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8" name="Group 102"/>
            <p:cNvGrpSpPr/>
            <p:nvPr/>
          </p:nvGrpSpPr>
          <p:grpSpPr bwMode="auto">
            <a:xfrm>
              <a:off x="2016" y="2233"/>
              <a:ext cx="306" cy="46"/>
              <a:chOff x="2911" y="2700"/>
              <a:chExt cx="265" cy="53"/>
            </a:xfrm>
          </p:grpSpPr>
          <p:sp>
            <p:nvSpPr>
              <p:cNvPr id="281" name="Freeform 103"/>
              <p:cNvSpPr/>
              <p:nvPr/>
            </p:nvSpPr>
            <p:spPr bwMode="auto">
              <a:xfrm>
                <a:off x="2911" y="2700"/>
                <a:ext cx="265" cy="53"/>
              </a:xfrm>
              <a:custGeom>
                <a:avLst/>
                <a:gdLst>
                  <a:gd name="T0" fmla="*/ 0 w 2381"/>
                  <a:gd name="T1" fmla="*/ 0 h 424"/>
                  <a:gd name="T2" fmla="*/ 0 w 2381"/>
                  <a:gd name="T3" fmla="*/ 0 h 424"/>
                  <a:gd name="T4" fmla="*/ 0 w 2381"/>
                  <a:gd name="T5" fmla="*/ 0 h 424"/>
                  <a:gd name="T6" fmla="*/ 0 w 2381"/>
                  <a:gd name="T7" fmla="*/ 0 h 424"/>
                  <a:gd name="T8" fmla="*/ 0 w 2381"/>
                  <a:gd name="T9" fmla="*/ 0 h 424"/>
                  <a:gd name="T10" fmla="*/ 0 w 2381"/>
                  <a:gd name="T11" fmla="*/ 0 h 424"/>
                  <a:gd name="T12" fmla="*/ 0 w 2381"/>
                  <a:gd name="T13" fmla="*/ 0 h 424"/>
                  <a:gd name="T14" fmla="*/ 0 w 2381"/>
                  <a:gd name="T15" fmla="*/ 0 h 424"/>
                  <a:gd name="T16" fmla="*/ 0 w 2381"/>
                  <a:gd name="T17" fmla="*/ 0 h 424"/>
                  <a:gd name="T18" fmla="*/ 0 w 2381"/>
                  <a:gd name="T19" fmla="*/ 0 h 424"/>
                  <a:gd name="T20" fmla="*/ 0 w 2381"/>
                  <a:gd name="T21" fmla="*/ 0 h 42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81"/>
                  <a:gd name="T34" fmla="*/ 0 h 424"/>
                  <a:gd name="T35" fmla="*/ 2381 w 2381"/>
                  <a:gd name="T36" fmla="*/ 424 h 42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81" h="424">
                    <a:moveTo>
                      <a:pt x="297" y="0"/>
                    </a:moveTo>
                    <a:lnTo>
                      <a:pt x="2091" y="0"/>
                    </a:lnTo>
                    <a:lnTo>
                      <a:pt x="2375" y="383"/>
                    </a:lnTo>
                    <a:lnTo>
                      <a:pt x="2381" y="400"/>
                    </a:lnTo>
                    <a:lnTo>
                      <a:pt x="2370" y="417"/>
                    </a:lnTo>
                    <a:lnTo>
                      <a:pt x="2352" y="424"/>
                    </a:lnTo>
                    <a:lnTo>
                      <a:pt x="34" y="424"/>
                    </a:lnTo>
                    <a:lnTo>
                      <a:pt x="13" y="413"/>
                    </a:lnTo>
                    <a:lnTo>
                      <a:pt x="0" y="396"/>
                    </a:lnTo>
                    <a:lnTo>
                      <a:pt x="5" y="374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82" name="Freeform 104"/>
              <p:cNvSpPr/>
              <p:nvPr/>
            </p:nvSpPr>
            <p:spPr bwMode="auto">
              <a:xfrm>
                <a:off x="2926" y="2712"/>
                <a:ext cx="175" cy="33"/>
              </a:xfrm>
              <a:custGeom>
                <a:avLst/>
                <a:gdLst>
                  <a:gd name="T0" fmla="*/ 0 w 1581"/>
                  <a:gd name="T1" fmla="*/ 0 h 270"/>
                  <a:gd name="T2" fmla="*/ 0 w 1581"/>
                  <a:gd name="T3" fmla="*/ 0 h 270"/>
                  <a:gd name="T4" fmla="*/ 0 w 1581"/>
                  <a:gd name="T5" fmla="*/ 0 h 270"/>
                  <a:gd name="T6" fmla="*/ 0 w 1581"/>
                  <a:gd name="T7" fmla="*/ 0 h 270"/>
                  <a:gd name="T8" fmla="*/ 0 w 1581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81"/>
                  <a:gd name="T16" fmla="*/ 0 h 270"/>
                  <a:gd name="T17" fmla="*/ 1581 w 1581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81" h="270">
                    <a:moveTo>
                      <a:pt x="213" y="0"/>
                    </a:moveTo>
                    <a:lnTo>
                      <a:pt x="1508" y="0"/>
                    </a:lnTo>
                    <a:lnTo>
                      <a:pt x="1581" y="270"/>
                    </a:lnTo>
                    <a:lnTo>
                      <a:pt x="0" y="270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83" name="Freeform 105"/>
              <p:cNvSpPr/>
              <p:nvPr/>
            </p:nvSpPr>
            <p:spPr bwMode="auto">
              <a:xfrm>
                <a:off x="3107" y="2712"/>
                <a:ext cx="53" cy="33"/>
              </a:xfrm>
              <a:custGeom>
                <a:avLst/>
                <a:gdLst>
                  <a:gd name="T0" fmla="*/ 0 w 479"/>
                  <a:gd name="T1" fmla="*/ 0 h 270"/>
                  <a:gd name="T2" fmla="*/ 0 w 479"/>
                  <a:gd name="T3" fmla="*/ 0 h 270"/>
                  <a:gd name="T4" fmla="*/ 0 w 479"/>
                  <a:gd name="T5" fmla="*/ 0 h 270"/>
                  <a:gd name="T6" fmla="*/ 0 w 479"/>
                  <a:gd name="T7" fmla="*/ 0 h 270"/>
                  <a:gd name="T8" fmla="*/ 0 w 479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9"/>
                  <a:gd name="T16" fmla="*/ 0 h 270"/>
                  <a:gd name="T17" fmla="*/ 479 w 479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9" h="270">
                    <a:moveTo>
                      <a:pt x="0" y="0"/>
                    </a:moveTo>
                    <a:lnTo>
                      <a:pt x="282" y="0"/>
                    </a:lnTo>
                    <a:lnTo>
                      <a:pt x="479" y="270"/>
                    </a:lnTo>
                    <a:lnTo>
                      <a:pt x="89" y="2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9" name="Group 106"/>
            <p:cNvGrpSpPr/>
            <p:nvPr/>
          </p:nvGrpSpPr>
          <p:grpSpPr bwMode="auto">
            <a:xfrm>
              <a:off x="2065" y="2053"/>
              <a:ext cx="206" cy="140"/>
              <a:chOff x="2954" y="2489"/>
              <a:chExt cx="178" cy="164"/>
            </a:xfrm>
          </p:grpSpPr>
          <p:sp>
            <p:nvSpPr>
              <p:cNvPr id="274" name="Rectangle 107"/>
              <p:cNvSpPr>
                <a:spLocks noChangeArrowheads="1"/>
              </p:cNvSpPr>
              <p:nvPr/>
            </p:nvSpPr>
            <p:spPr bwMode="auto">
              <a:xfrm>
                <a:off x="2954" y="2489"/>
                <a:ext cx="178" cy="164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75" name="Rectangle 108"/>
              <p:cNvSpPr>
                <a:spLocks noChangeArrowheads="1"/>
              </p:cNvSpPr>
              <p:nvPr/>
            </p:nvSpPr>
            <p:spPr bwMode="auto">
              <a:xfrm>
                <a:off x="2966" y="2502"/>
                <a:ext cx="155" cy="140"/>
              </a:xfrm>
              <a:prstGeom prst="rect">
                <a:avLst/>
              </a:prstGeom>
              <a:solidFill>
                <a:srgbClr val="1050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76" name="Rectangle 109"/>
              <p:cNvSpPr>
                <a:spLocks noChangeArrowheads="1"/>
              </p:cNvSpPr>
              <p:nvPr/>
            </p:nvSpPr>
            <p:spPr bwMode="auto">
              <a:xfrm>
                <a:off x="3097" y="2502"/>
                <a:ext cx="23" cy="140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77" name="Rectangle 110"/>
              <p:cNvSpPr>
                <a:spLocks noChangeArrowheads="1"/>
              </p:cNvSpPr>
              <p:nvPr/>
            </p:nvSpPr>
            <p:spPr bwMode="auto">
              <a:xfrm>
                <a:off x="3102" y="2509"/>
                <a:ext cx="12" cy="12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78" name="Oval 111"/>
              <p:cNvSpPr>
                <a:spLocks noChangeArrowheads="1"/>
              </p:cNvSpPr>
              <p:nvPr/>
            </p:nvSpPr>
            <p:spPr bwMode="auto">
              <a:xfrm>
                <a:off x="3109" y="2569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79" name="Oval 112"/>
              <p:cNvSpPr>
                <a:spLocks noChangeArrowheads="1"/>
              </p:cNvSpPr>
              <p:nvPr/>
            </p:nvSpPr>
            <p:spPr bwMode="auto">
              <a:xfrm>
                <a:off x="3103" y="2594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80" name="Oval 113"/>
              <p:cNvSpPr>
                <a:spLocks noChangeArrowheads="1"/>
              </p:cNvSpPr>
              <p:nvPr/>
            </p:nvSpPr>
            <p:spPr bwMode="auto">
              <a:xfrm>
                <a:off x="3103" y="261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</p:grpSp>
      <p:cxnSp>
        <p:nvCxnSpPr>
          <p:cNvPr id="147" name="직선 연결선 146"/>
          <p:cNvCxnSpPr>
            <a:cxnSpLocks noChangeShapeType="1"/>
          </p:cNvCxnSpPr>
          <p:nvPr/>
        </p:nvCxnSpPr>
        <p:spPr bwMode="auto">
          <a:xfrm>
            <a:off x="1544422" y="2852936"/>
            <a:ext cx="0" cy="2520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8" name="TextBox 42"/>
          <p:cNvSpPr txBox="1">
            <a:spLocks noChangeArrowheads="1"/>
          </p:cNvSpPr>
          <p:nvPr/>
        </p:nvSpPr>
        <p:spPr bwMode="auto">
          <a:xfrm>
            <a:off x="1855426" y="3532946"/>
            <a:ext cx="48111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050" dirty="0">
                <a:latin typeface="+mn-ea"/>
                <a:ea typeface="+mn-ea"/>
              </a:rPr>
              <a:t>TC</a:t>
            </a:r>
          </a:p>
        </p:txBody>
      </p:sp>
      <p:grpSp>
        <p:nvGrpSpPr>
          <p:cNvPr id="10" name="Group 97"/>
          <p:cNvGrpSpPr/>
          <p:nvPr/>
        </p:nvGrpSpPr>
        <p:grpSpPr bwMode="auto">
          <a:xfrm>
            <a:off x="1894530" y="3120861"/>
            <a:ext cx="419041" cy="380231"/>
            <a:chOff x="2016" y="2053"/>
            <a:chExt cx="306" cy="226"/>
          </a:xfrm>
        </p:grpSpPr>
        <p:sp>
          <p:nvSpPr>
            <p:cNvPr id="254" name="Rectangle 98"/>
            <p:cNvSpPr>
              <a:spLocks noChangeArrowheads="1"/>
            </p:cNvSpPr>
            <p:nvPr/>
          </p:nvSpPr>
          <p:spPr bwMode="auto">
            <a:xfrm>
              <a:off x="2279" y="2156"/>
              <a:ext cx="40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endParaRPr lang="en-US" altLang="ko-KR" sz="1200" b="1" dirty="0">
                <a:latin typeface="+mn-ea"/>
                <a:ea typeface="+mn-ea"/>
              </a:endParaRPr>
            </a:p>
          </p:txBody>
        </p:sp>
        <p:grpSp>
          <p:nvGrpSpPr>
            <p:cNvPr id="11" name="Group 99"/>
            <p:cNvGrpSpPr/>
            <p:nvPr/>
          </p:nvGrpSpPr>
          <p:grpSpPr bwMode="auto">
            <a:xfrm>
              <a:off x="2027" y="2194"/>
              <a:ext cx="282" cy="73"/>
              <a:chOff x="2921" y="2654"/>
              <a:chExt cx="244" cy="85"/>
            </a:xfrm>
          </p:grpSpPr>
          <p:sp>
            <p:nvSpPr>
              <p:cNvPr id="268" name="Rectangle 100"/>
              <p:cNvSpPr>
                <a:spLocks noChangeArrowheads="1"/>
              </p:cNvSpPr>
              <p:nvPr/>
            </p:nvSpPr>
            <p:spPr bwMode="auto">
              <a:xfrm>
                <a:off x="2921" y="2654"/>
                <a:ext cx="244" cy="85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69" name="Rectangle 101"/>
              <p:cNvSpPr>
                <a:spLocks noChangeArrowheads="1"/>
              </p:cNvSpPr>
              <p:nvPr/>
            </p:nvSpPr>
            <p:spPr bwMode="auto">
              <a:xfrm>
                <a:off x="3055" y="2668"/>
                <a:ext cx="86" cy="40"/>
              </a:xfrm>
              <a:prstGeom prst="rect">
                <a:avLst/>
              </a:prstGeom>
              <a:solidFill>
                <a:srgbClr val="808080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12" name="Group 102"/>
            <p:cNvGrpSpPr/>
            <p:nvPr/>
          </p:nvGrpSpPr>
          <p:grpSpPr bwMode="auto">
            <a:xfrm>
              <a:off x="2016" y="2233"/>
              <a:ext cx="306" cy="46"/>
              <a:chOff x="2911" y="2700"/>
              <a:chExt cx="265" cy="53"/>
            </a:xfrm>
          </p:grpSpPr>
          <p:sp>
            <p:nvSpPr>
              <p:cNvPr id="265" name="Freeform 103"/>
              <p:cNvSpPr/>
              <p:nvPr/>
            </p:nvSpPr>
            <p:spPr bwMode="auto">
              <a:xfrm>
                <a:off x="2911" y="2700"/>
                <a:ext cx="265" cy="53"/>
              </a:xfrm>
              <a:custGeom>
                <a:avLst/>
                <a:gdLst>
                  <a:gd name="T0" fmla="*/ 0 w 2381"/>
                  <a:gd name="T1" fmla="*/ 0 h 424"/>
                  <a:gd name="T2" fmla="*/ 0 w 2381"/>
                  <a:gd name="T3" fmla="*/ 0 h 424"/>
                  <a:gd name="T4" fmla="*/ 0 w 2381"/>
                  <a:gd name="T5" fmla="*/ 0 h 424"/>
                  <a:gd name="T6" fmla="*/ 0 w 2381"/>
                  <a:gd name="T7" fmla="*/ 0 h 424"/>
                  <a:gd name="T8" fmla="*/ 0 w 2381"/>
                  <a:gd name="T9" fmla="*/ 0 h 424"/>
                  <a:gd name="T10" fmla="*/ 0 w 2381"/>
                  <a:gd name="T11" fmla="*/ 0 h 424"/>
                  <a:gd name="T12" fmla="*/ 0 w 2381"/>
                  <a:gd name="T13" fmla="*/ 0 h 424"/>
                  <a:gd name="T14" fmla="*/ 0 w 2381"/>
                  <a:gd name="T15" fmla="*/ 0 h 424"/>
                  <a:gd name="T16" fmla="*/ 0 w 2381"/>
                  <a:gd name="T17" fmla="*/ 0 h 424"/>
                  <a:gd name="T18" fmla="*/ 0 w 2381"/>
                  <a:gd name="T19" fmla="*/ 0 h 424"/>
                  <a:gd name="T20" fmla="*/ 0 w 2381"/>
                  <a:gd name="T21" fmla="*/ 0 h 42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81"/>
                  <a:gd name="T34" fmla="*/ 0 h 424"/>
                  <a:gd name="T35" fmla="*/ 2381 w 2381"/>
                  <a:gd name="T36" fmla="*/ 424 h 42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81" h="424">
                    <a:moveTo>
                      <a:pt x="297" y="0"/>
                    </a:moveTo>
                    <a:lnTo>
                      <a:pt x="2091" y="0"/>
                    </a:lnTo>
                    <a:lnTo>
                      <a:pt x="2375" y="383"/>
                    </a:lnTo>
                    <a:lnTo>
                      <a:pt x="2381" y="400"/>
                    </a:lnTo>
                    <a:lnTo>
                      <a:pt x="2370" y="417"/>
                    </a:lnTo>
                    <a:lnTo>
                      <a:pt x="2352" y="424"/>
                    </a:lnTo>
                    <a:lnTo>
                      <a:pt x="34" y="424"/>
                    </a:lnTo>
                    <a:lnTo>
                      <a:pt x="13" y="413"/>
                    </a:lnTo>
                    <a:lnTo>
                      <a:pt x="0" y="396"/>
                    </a:lnTo>
                    <a:lnTo>
                      <a:pt x="5" y="374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66" name="Freeform 104"/>
              <p:cNvSpPr/>
              <p:nvPr/>
            </p:nvSpPr>
            <p:spPr bwMode="auto">
              <a:xfrm>
                <a:off x="2926" y="2712"/>
                <a:ext cx="175" cy="33"/>
              </a:xfrm>
              <a:custGeom>
                <a:avLst/>
                <a:gdLst>
                  <a:gd name="T0" fmla="*/ 0 w 1581"/>
                  <a:gd name="T1" fmla="*/ 0 h 270"/>
                  <a:gd name="T2" fmla="*/ 0 w 1581"/>
                  <a:gd name="T3" fmla="*/ 0 h 270"/>
                  <a:gd name="T4" fmla="*/ 0 w 1581"/>
                  <a:gd name="T5" fmla="*/ 0 h 270"/>
                  <a:gd name="T6" fmla="*/ 0 w 1581"/>
                  <a:gd name="T7" fmla="*/ 0 h 270"/>
                  <a:gd name="T8" fmla="*/ 0 w 1581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81"/>
                  <a:gd name="T16" fmla="*/ 0 h 270"/>
                  <a:gd name="T17" fmla="*/ 1581 w 1581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81" h="270">
                    <a:moveTo>
                      <a:pt x="213" y="0"/>
                    </a:moveTo>
                    <a:lnTo>
                      <a:pt x="1508" y="0"/>
                    </a:lnTo>
                    <a:lnTo>
                      <a:pt x="1581" y="270"/>
                    </a:lnTo>
                    <a:lnTo>
                      <a:pt x="0" y="270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67" name="Freeform 105"/>
              <p:cNvSpPr/>
              <p:nvPr/>
            </p:nvSpPr>
            <p:spPr bwMode="auto">
              <a:xfrm>
                <a:off x="3107" y="2712"/>
                <a:ext cx="53" cy="33"/>
              </a:xfrm>
              <a:custGeom>
                <a:avLst/>
                <a:gdLst>
                  <a:gd name="T0" fmla="*/ 0 w 479"/>
                  <a:gd name="T1" fmla="*/ 0 h 270"/>
                  <a:gd name="T2" fmla="*/ 0 w 479"/>
                  <a:gd name="T3" fmla="*/ 0 h 270"/>
                  <a:gd name="T4" fmla="*/ 0 w 479"/>
                  <a:gd name="T5" fmla="*/ 0 h 270"/>
                  <a:gd name="T6" fmla="*/ 0 w 479"/>
                  <a:gd name="T7" fmla="*/ 0 h 270"/>
                  <a:gd name="T8" fmla="*/ 0 w 479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9"/>
                  <a:gd name="T16" fmla="*/ 0 h 270"/>
                  <a:gd name="T17" fmla="*/ 479 w 479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9" h="270">
                    <a:moveTo>
                      <a:pt x="0" y="0"/>
                    </a:moveTo>
                    <a:lnTo>
                      <a:pt x="282" y="0"/>
                    </a:lnTo>
                    <a:lnTo>
                      <a:pt x="479" y="270"/>
                    </a:lnTo>
                    <a:lnTo>
                      <a:pt x="89" y="2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13" name="Group 106"/>
            <p:cNvGrpSpPr/>
            <p:nvPr/>
          </p:nvGrpSpPr>
          <p:grpSpPr bwMode="auto">
            <a:xfrm>
              <a:off x="2065" y="2053"/>
              <a:ext cx="206" cy="140"/>
              <a:chOff x="2954" y="2489"/>
              <a:chExt cx="178" cy="164"/>
            </a:xfrm>
          </p:grpSpPr>
          <p:sp>
            <p:nvSpPr>
              <p:cNvPr id="258" name="Rectangle 107"/>
              <p:cNvSpPr>
                <a:spLocks noChangeArrowheads="1"/>
              </p:cNvSpPr>
              <p:nvPr/>
            </p:nvSpPr>
            <p:spPr bwMode="auto">
              <a:xfrm>
                <a:off x="2954" y="2489"/>
                <a:ext cx="178" cy="164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59" name="Rectangle 108"/>
              <p:cNvSpPr>
                <a:spLocks noChangeArrowheads="1"/>
              </p:cNvSpPr>
              <p:nvPr/>
            </p:nvSpPr>
            <p:spPr bwMode="auto">
              <a:xfrm>
                <a:off x="2966" y="2502"/>
                <a:ext cx="155" cy="140"/>
              </a:xfrm>
              <a:prstGeom prst="rect">
                <a:avLst/>
              </a:prstGeom>
              <a:solidFill>
                <a:srgbClr val="1050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60" name="Rectangle 109"/>
              <p:cNvSpPr>
                <a:spLocks noChangeArrowheads="1"/>
              </p:cNvSpPr>
              <p:nvPr/>
            </p:nvSpPr>
            <p:spPr bwMode="auto">
              <a:xfrm>
                <a:off x="3097" y="2502"/>
                <a:ext cx="23" cy="140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61" name="Rectangle 110"/>
              <p:cNvSpPr>
                <a:spLocks noChangeArrowheads="1"/>
              </p:cNvSpPr>
              <p:nvPr/>
            </p:nvSpPr>
            <p:spPr bwMode="auto">
              <a:xfrm>
                <a:off x="3102" y="2509"/>
                <a:ext cx="12" cy="12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62" name="Oval 111"/>
              <p:cNvSpPr>
                <a:spLocks noChangeArrowheads="1"/>
              </p:cNvSpPr>
              <p:nvPr/>
            </p:nvSpPr>
            <p:spPr bwMode="auto">
              <a:xfrm>
                <a:off x="3109" y="2569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63" name="Oval 112"/>
              <p:cNvSpPr>
                <a:spLocks noChangeArrowheads="1"/>
              </p:cNvSpPr>
              <p:nvPr/>
            </p:nvSpPr>
            <p:spPr bwMode="auto">
              <a:xfrm>
                <a:off x="3103" y="2594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64" name="Oval 113"/>
              <p:cNvSpPr>
                <a:spLocks noChangeArrowheads="1"/>
              </p:cNvSpPr>
              <p:nvPr/>
            </p:nvSpPr>
            <p:spPr bwMode="auto">
              <a:xfrm>
                <a:off x="3103" y="261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</p:grpSp>
      <p:cxnSp>
        <p:nvCxnSpPr>
          <p:cNvPr id="150" name="직선 연결선 149"/>
          <p:cNvCxnSpPr>
            <a:cxnSpLocks noChangeShapeType="1"/>
          </p:cNvCxnSpPr>
          <p:nvPr/>
        </p:nvCxnSpPr>
        <p:spPr bwMode="auto">
          <a:xfrm>
            <a:off x="2110521" y="2852936"/>
            <a:ext cx="0" cy="2520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51" name="Picture 121" descr="Database_Green_16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890" y="3011758"/>
            <a:ext cx="249394" cy="326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2" name="Picture 2" descr="computer, desktop computer, linux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61764" y="2672696"/>
            <a:ext cx="683324" cy="683327"/>
          </a:xfrm>
          <a:prstGeom prst="rect">
            <a:avLst/>
          </a:prstGeom>
          <a:noFill/>
        </p:spPr>
      </p:pic>
      <p:cxnSp>
        <p:nvCxnSpPr>
          <p:cNvPr id="153" name="꺾인 연결선 152"/>
          <p:cNvCxnSpPr>
            <a:stCxn id="152" idx="1"/>
            <a:endCxn id="151" idx="3"/>
          </p:cNvCxnSpPr>
          <p:nvPr/>
        </p:nvCxnSpPr>
        <p:spPr>
          <a:xfrm rot="10800000" flipV="1">
            <a:off x="4901284" y="3014359"/>
            <a:ext cx="160480" cy="16040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42"/>
          <p:cNvSpPr txBox="1">
            <a:spLocks noChangeArrowheads="1"/>
          </p:cNvSpPr>
          <p:nvPr/>
        </p:nvSpPr>
        <p:spPr bwMode="auto">
          <a:xfrm>
            <a:off x="8776844" y="2447310"/>
            <a:ext cx="7126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ko-KR" altLang="en-US" sz="1100" dirty="0">
                <a:latin typeface="+mn-ea"/>
                <a:ea typeface="+mn-ea"/>
              </a:rPr>
              <a:t>운영 </a:t>
            </a:r>
            <a:r>
              <a:rPr lang="en-US" altLang="ko-KR" sz="1100" dirty="0">
                <a:latin typeface="+mn-ea"/>
                <a:ea typeface="+mn-ea"/>
              </a:rPr>
              <a:t>PC</a:t>
            </a:r>
          </a:p>
        </p:txBody>
      </p:sp>
      <p:grpSp>
        <p:nvGrpSpPr>
          <p:cNvPr id="14" name="Group 97"/>
          <p:cNvGrpSpPr/>
          <p:nvPr/>
        </p:nvGrpSpPr>
        <p:grpSpPr bwMode="auto">
          <a:xfrm>
            <a:off x="8681897" y="2780928"/>
            <a:ext cx="419041" cy="380231"/>
            <a:chOff x="2016" y="2053"/>
            <a:chExt cx="306" cy="226"/>
          </a:xfrm>
        </p:grpSpPr>
        <p:sp>
          <p:nvSpPr>
            <p:cNvPr id="238" name="Rectangle 98"/>
            <p:cNvSpPr>
              <a:spLocks noChangeArrowheads="1"/>
            </p:cNvSpPr>
            <p:nvPr/>
          </p:nvSpPr>
          <p:spPr bwMode="auto">
            <a:xfrm>
              <a:off x="2279" y="2156"/>
              <a:ext cx="40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endParaRPr lang="en-US" altLang="ko-KR" sz="1200" b="1" dirty="0">
                <a:latin typeface="+mn-ea"/>
                <a:ea typeface="+mn-ea"/>
              </a:endParaRPr>
            </a:p>
          </p:txBody>
        </p:sp>
        <p:grpSp>
          <p:nvGrpSpPr>
            <p:cNvPr id="15" name="Group 99"/>
            <p:cNvGrpSpPr/>
            <p:nvPr/>
          </p:nvGrpSpPr>
          <p:grpSpPr bwMode="auto">
            <a:xfrm>
              <a:off x="2027" y="2194"/>
              <a:ext cx="282" cy="73"/>
              <a:chOff x="2921" y="2654"/>
              <a:chExt cx="244" cy="85"/>
            </a:xfrm>
          </p:grpSpPr>
          <p:sp>
            <p:nvSpPr>
              <p:cNvPr id="252" name="Rectangle 100"/>
              <p:cNvSpPr>
                <a:spLocks noChangeArrowheads="1"/>
              </p:cNvSpPr>
              <p:nvPr/>
            </p:nvSpPr>
            <p:spPr bwMode="auto">
              <a:xfrm>
                <a:off x="2921" y="2654"/>
                <a:ext cx="244" cy="85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53" name="Rectangle 101"/>
              <p:cNvSpPr>
                <a:spLocks noChangeArrowheads="1"/>
              </p:cNvSpPr>
              <p:nvPr/>
            </p:nvSpPr>
            <p:spPr bwMode="auto">
              <a:xfrm>
                <a:off x="3055" y="2668"/>
                <a:ext cx="86" cy="40"/>
              </a:xfrm>
              <a:prstGeom prst="rect">
                <a:avLst/>
              </a:prstGeom>
              <a:solidFill>
                <a:srgbClr val="808080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16" name="Group 102"/>
            <p:cNvGrpSpPr/>
            <p:nvPr/>
          </p:nvGrpSpPr>
          <p:grpSpPr bwMode="auto">
            <a:xfrm>
              <a:off x="2016" y="2233"/>
              <a:ext cx="306" cy="46"/>
              <a:chOff x="2911" y="2700"/>
              <a:chExt cx="265" cy="53"/>
            </a:xfrm>
          </p:grpSpPr>
          <p:sp>
            <p:nvSpPr>
              <p:cNvPr id="249" name="Freeform 103"/>
              <p:cNvSpPr/>
              <p:nvPr/>
            </p:nvSpPr>
            <p:spPr bwMode="auto">
              <a:xfrm>
                <a:off x="2911" y="2700"/>
                <a:ext cx="265" cy="53"/>
              </a:xfrm>
              <a:custGeom>
                <a:avLst/>
                <a:gdLst>
                  <a:gd name="T0" fmla="*/ 0 w 2381"/>
                  <a:gd name="T1" fmla="*/ 0 h 424"/>
                  <a:gd name="T2" fmla="*/ 0 w 2381"/>
                  <a:gd name="T3" fmla="*/ 0 h 424"/>
                  <a:gd name="T4" fmla="*/ 0 w 2381"/>
                  <a:gd name="T5" fmla="*/ 0 h 424"/>
                  <a:gd name="T6" fmla="*/ 0 w 2381"/>
                  <a:gd name="T7" fmla="*/ 0 h 424"/>
                  <a:gd name="T8" fmla="*/ 0 w 2381"/>
                  <a:gd name="T9" fmla="*/ 0 h 424"/>
                  <a:gd name="T10" fmla="*/ 0 w 2381"/>
                  <a:gd name="T11" fmla="*/ 0 h 424"/>
                  <a:gd name="T12" fmla="*/ 0 w 2381"/>
                  <a:gd name="T13" fmla="*/ 0 h 424"/>
                  <a:gd name="T14" fmla="*/ 0 w 2381"/>
                  <a:gd name="T15" fmla="*/ 0 h 424"/>
                  <a:gd name="T16" fmla="*/ 0 w 2381"/>
                  <a:gd name="T17" fmla="*/ 0 h 424"/>
                  <a:gd name="T18" fmla="*/ 0 w 2381"/>
                  <a:gd name="T19" fmla="*/ 0 h 424"/>
                  <a:gd name="T20" fmla="*/ 0 w 2381"/>
                  <a:gd name="T21" fmla="*/ 0 h 42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81"/>
                  <a:gd name="T34" fmla="*/ 0 h 424"/>
                  <a:gd name="T35" fmla="*/ 2381 w 2381"/>
                  <a:gd name="T36" fmla="*/ 424 h 42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81" h="424">
                    <a:moveTo>
                      <a:pt x="297" y="0"/>
                    </a:moveTo>
                    <a:lnTo>
                      <a:pt x="2091" y="0"/>
                    </a:lnTo>
                    <a:lnTo>
                      <a:pt x="2375" y="383"/>
                    </a:lnTo>
                    <a:lnTo>
                      <a:pt x="2381" y="400"/>
                    </a:lnTo>
                    <a:lnTo>
                      <a:pt x="2370" y="417"/>
                    </a:lnTo>
                    <a:lnTo>
                      <a:pt x="2352" y="424"/>
                    </a:lnTo>
                    <a:lnTo>
                      <a:pt x="34" y="424"/>
                    </a:lnTo>
                    <a:lnTo>
                      <a:pt x="13" y="413"/>
                    </a:lnTo>
                    <a:lnTo>
                      <a:pt x="0" y="396"/>
                    </a:lnTo>
                    <a:lnTo>
                      <a:pt x="5" y="374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50" name="Freeform 104"/>
              <p:cNvSpPr/>
              <p:nvPr/>
            </p:nvSpPr>
            <p:spPr bwMode="auto">
              <a:xfrm>
                <a:off x="2926" y="2712"/>
                <a:ext cx="175" cy="33"/>
              </a:xfrm>
              <a:custGeom>
                <a:avLst/>
                <a:gdLst>
                  <a:gd name="T0" fmla="*/ 0 w 1581"/>
                  <a:gd name="T1" fmla="*/ 0 h 270"/>
                  <a:gd name="T2" fmla="*/ 0 w 1581"/>
                  <a:gd name="T3" fmla="*/ 0 h 270"/>
                  <a:gd name="T4" fmla="*/ 0 w 1581"/>
                  <a:gd name="T5" fmla="*/ 0 h 270"/>
                  <a:gd name="T6" fmla="*/ 0 w 1581"/>
                  <a:gd name="T7" fmla="*/ 0 h 270"/>
                  <a:gd name="T8" fmla="*/ 0 w 1581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81"/>
                  <a:gd name="T16" fmla="*/ 0 h 270"/>
                  <a:gd name="T17" fmla="*/ 1581 w 1581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81" h="270">
                    <a:moveTo>
                      <a:pt x="213" y="0"/>
                    </a:moveTo>
                    <a:lnTo>
                      <a:pt x="1508" y="0"/>
                    </a:lnTo>
                    <a:lnTo>
                      <a:pt x="1581" y="270"/>
                    </a:lnTo>
                    <a:lnTo>
                      <a:pt x="0" y="270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51" name="Freeform 105"/>
              <p:cNvSpPr/>
              <p:nvPr/>
            </p:nvSpPr>
            <p:spPr bwMode="auto">
              <a:xfrm>
                <a:off x="3107" y="2712"/>
                <a:ext cx="53" cy="33"/>
              </a:xfrm>
              <a:custGeom>
                <a:avLst/>
                <a:gdLst>
                  <a:gd name="T0" fmla="*/ 0 w 479"/>
                  <a:gd name="T1" fmla="*/ 0 h 270"/>
                  <a:gd name="T2" fmla="*/ 0 w 479"/>
                  <a:gd name="T3" fmla="*/ 0 h 270"/>
                  <a:gd name="T4" fmla="*/ 0 w 479"/>
                  <a:gd name="T5" fmla="*/ 0 h 270"/>
                  <a:gd name="T6" fmla="*/ 0 w 479"/>
                  <a:gd name="T7" fmla="*/ 0 h 270"/>
                  <a:gd name="T8" fmla="*/ 0 w 479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9"/>
                  <a:gd name="T16" fmla="*/ 0 h 270"/>
                  <a:gd name="T17" fmla="*/ 479 w 479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9" h="270">
                    <a:moveTo>
                      <a:pt x="0" y="0"/>
                    </a:moveTo>
                    <a:lnTo>
                      <a:pt x="282" y="0"/>
                    </a:lnTo>
                    <a:lnTo>
                      <a:pt x="479" y="270"/>
                    </a:lnTo>
                    <a:lnTo>
                      <a:pt x="89" y="2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17" name="Group 106"/>
            <p:cNvGrpSpPr/>
            <p:nvPr/>
          </p:nvGrpSpPr>
          <p:grpSpPr bwMode="auto">
            <a:xfrm>
              <a:off x="2065" y="2053"/>
              <a:ext cx="206" cy="140"/>
              <a:chOff x="2954" y="2489"/>
              <a:chExt cx="178" cy="164"/>
            </a:xfrm>
          </p:grpSpPr>
          <p:sp>
            <p:nvSpPr>
              <p:cNvPr id="242" name="Rectangle 107"/>
              <p:cNvSpPr>
                <a:spLocks noChangeArrowheads="1"/>
              </p:cNvSpPr>
              <p:nvPr/>
            </p:nvSpPr>
            <p:spPr bwMode="auto">
              <a:xfrm>
                <a:off x="2954" y="2489"/>
                <a:ext cx="178" cy="164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43" name="Rectangle 108"/>
              <p:cNvSpPr>
                <a:spLocks noChangeArrowheads="1"/>
              </p:cNvSpPr>
              <p:nvPr/>
            </p:nvSpPr>
            <p:spPr bwMode="auto">
              <a:xfrm>
                <a:off x="2966" y="2502"/>
                <a:ext cx="155" cy="140"/>
              </a:xfrm>
              <a:prstGeom prst="rect">
                <a:avLst/>
              </a:prstGeom>
              <a:solidFill>
                <a:srgbClr val="1050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44" name="Rectangle 109"/>
              <p:cNvSpPr>
                <a:spLocks noChangeArrowheads="1"/>
              </p:cNvSpPr>
              <p:nvPr/>
            </p:nvSpPr>
            <p:spPr bwMode="auto">
              <a:xfrm>
                <a:off x="3097" y="2502"/>
                <a:ext cx="23" cy="140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45" name="Rectangle 110"/>
              <p:cNvSpPr>
                <a:spLocks noChangeArrowheads="1"/>
              </p:cNvSpPr>
              <p:nvPr/>
            </p:nvSpPr>
            <p:spPr bwMode="auto">
              <a:xfrm>
                <a:off x="3102" y="2509"/>
                <a:ext cx="12" cy="12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46" name="Oval 111"/>
              <p:cNvSpPr>
                <a:spLocks noChangeArrowheads="1"/>
              </p:cNvSpPr>
              <p:nvPr/>
            </p:nvSpPr>
            <p:spPr bwMode="auto">
              <a:xfrm>
                <a:off x="3109" y="2569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47" name="Oval 112"/>
              <p:cNvSpPr>
                <a:spLocks noChangeArrowheads="1"/>
              </p:cNvSpPr>
              <p:nvPr/>
            </p:nvSpPr>
            <p:spPr bwMode="auto">
              <a:xfrm>
                <a:off x="3103" y="2594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48" name="Oval 113"/>
              <p:cNvSpPr>
                <a:spLocks noChangeArrowheads="1"/>
              </p:cNvSpPr>
              <p:nvPr/>
            </p:nvSpPr>
            <p:spPr bwMode="auto">
              <a:xfrm>
                <a:off x="3103" y="261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</p:grpSp>
      <p:sp>
        <p:nvSpPr>
          <p:cNvPr id="157" name="TextBox 262"/>
          <p:cNvSpPr txBox="1"/>
          <p:nvPr/>
        </p:nvSpPr>
        <p:spPr bwMode="auto">
          <a:xfrm>
            <a:off x="656656" y="3933056"/>
            <a:ext cx="2280120" cy="276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200" dirty="0">
                <a:latin typeface="+mn-ea"/>
                <a:ea typeface="+mn-ea"/>
              </a:rPr>
              <a:t>상위 </a:t>
            </a:r>
            <a:r>
              <a:rPr lang="en-US" altLang="ko-KR" sz="1200" dirty="0">
                <a:latin typeface="+mn-ea"/>
                <a:ea typeface="+mn-ea"/>
              </a:rPr>
              <a:t>System (TDS)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656656" y="2996952"/>
            <a:ext cx="2280120" cy="122413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/>
          </a:p>
        </p:txBody>
      </p:sp>
      <p:sp>
        <p:nvSpPr>
          <p:cNvPr id="159" name="TextBox 42"/>
          <p:cNvSpPr txBox="1">
            <a:spLocks noChangeArrowheads="1"/>
          </p:cNvSpPr>
          <p:nvPr/>
        </p:nvSpPr>
        <p:spPr bwMode="auto">
          <a:xfrm>
            <a:off x="2382687" y="3532946"/>
            <a:ext cx="52992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050" dirty="0">
                <a:latin typeface="+mn-ea"/>
                <a:ea typeface="+mn-ea"/>
              </a:rPr>
              <a:t>RCS</a:t>
            </a:r>
          </a:p>
        </p:txBody>
      </p:sp>
      <p:grpSp>
        <p:nvGrpSpPr>
          <p:cNvPr id="18" name="Group 97"/>
          <p:cNvGrpSpPr/>
          <p:nvPr/>
        </p:nvGrpSpPr>
        <p:grpSpPr bwMode="auto">
          <a:xfrm>
            <a:off x="2421558" y="3120861"/>
            <a:ext cx="419041" cy="380231"/>
            <a:chOff x="2016" y="2053"/>
            <a:chExt cx="306" cy="226"/>
          </a:xfrm>
        </p:grpSpPr>
        <p:sp>
          <p:nvSpPr>
            <p:cNvPr id="222" name="Rectangle 98"/>
            <p:cNvSpPr>
              <a:spLocks noChangeArrowheads="1"/>
            </p:cNvSpPr>
            <p:nvPr/>
          </p:nvSpPr>
          <p:spPr bwMode="auto">
            <a:xfrm>
              <a:off x="2279" y="2156"/>
              <a:ext cx="40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endParaRPr lang="en-US" altLang="ko-KR" sz="1200" b="1" dirty="0">
                <a:latin typeface="+mn-ea"/>
                <a:ea typeface="+mn-ea"/>
              </a:endParaRPr>
            </a:p>
          </p:txBody>
        </p:sp>
        <p:grpSp>
          <p:nvGrpSpPr>
            <p:cNvPr id="19" name="Group 99"/>
            <p:cNvGrpSpPr/>
            <p:nvPr/>
          </p:nvGrpSpPr>
          <p:grpSpPr bwMode="auto">
            <a:xfrm>
              <a:off x="2027" y="2194"/>
              <a:ext cx="282" cy="73"/>
              <a:chOff x="2921" y="2654"/>
              <a:chExt cx="244" cy="85"/>
            </a:xfrm>
          </p:grpSpPr>
          <p:sp>
            <p:nvSpPr>
              <p:cNvPr id="236" name="Rectangle 100"/>
              <p:cNvSpPr>
                <a:spLocks noChangeArrowheads="1"/>
              </p:cNvSpPr>
              <p:nvPr/>
            </p:nvSpPr>
            <p:spPr bwMode="auto">
              <a:xfrm>
                <a:off x="2921" y="2654"/>
                <a:ext cx="244" cy="85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37" name="Rectangle 101"/>
              <p:cNvSpPr>
                <a:spLocks noChangeArrowheads="1"/>
              </p:cNvSpPr>
              <p:nvPr/>
            </p:nvSpPr>
            <p:spPr bwMode="auto">
              <a:xfrm>
                <a:off x="3055" y="2668"/>
                <a:ext cx="86" cy="40"/>
              </a:xfrm>
              <a:prstGeom prst="rect">
                <a:avLst/>
              </a:prstGeom>
              <a:solidFill>
                <a:srgbClr val="808080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20" name="Group 102"/>
            <p:cNvGrpSpPr/>
            <p:nvPr/>
          </p:nvGrpSpPr>
          <p:grpSpPr bwMode="auto">
            <a:xfrm>
              <a:off x="2016" y="2233"/>
              <a:ext cx="306" cy="46"/>
              <a:chOff x="2911" y="2700"/>
              <a:chExt cx="265" cy="53"/>
            </a:xfrm>
          </p:grpSpPr>
          <p:sp>
            <p:nvSpPr>
              <p:cNvPr id="233" name="Freeform 103"/>
              <p:cNvSpPr/>
              <p:nvPr/>
            </p:nvSpPr>
            <p:spPr bwMode="auto">
              <a:xfrm>
                <a:off x="2911" y="2700"/>
                <a:ext cx="265" cy="53"/>
              </a:xfrm>
              <a:custGeom>
                <a:avLst/>
                <a:gdLst>
                  <a:gd name="T0" fmla="*/ 0 w 2381"/>
                  <a:gd name="T1" fmla="*/ 0 h 424"/>
                  <a:gd name="T2" fmla="*/ 0 w 2381"/>
                  <a:gd name="T3" fmla="*/ 0 h 424"/>
                  <a:gd name="T4" fmla="*/ 0 w 2381"/>
                  <a:gd name="T5" fmla="*/ 0 h 424"/>
                  <a:gd name="T6" fmla="*/ 0 w 2381"/>
                  <a:gd name="T7" fmla="*/ 0 h 424"/>
                  <a:gd name="T8" fmla="*/ 0 w 2381"/>
                  <a:gd name="T9" fmla="*/ 0 h 424"/>
                  <a:gd name="T10" fmla="*/ 0 w 2381"/>
                  <a:gd name="T11" fmla="*/ 0 h 424"/>
                  <a:gd name="T12" fmla="*/ 0 w 2381"/>
                  <a:gd name="T13" fmla="*/ 0 h 424"/>
                  <a:gd name="T14" fmla="*/ 0 w 2381"/>
                  <a:gd name="T15" fmla="*/ 0 h 424"/>
                  <a:gd name="T16" fmla="*/ 0 w 2381"/>
                  <a:gd name="T17" fmla="*/ 0 h 424"/>
                  <a:gd name="T18" fmla="*/ 0 w 2381"/>
                  <a:gd name="T19" fmla="*/ 0 h 424"/>
                  <a:gd name="T20" fmla="*/ 0 w 2381"/>
                  <a:gd name="T21" fmla="*/ 0 h 42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81"/>
                  <a:gd name="T34" fmla="*/ 0 h 424"/>
                  <a:gd name="T35" fmla="*/ 2381 w 2381"/>
                  <a:gd name="T36" fmla="*/ 424 h 42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81" h="424">
                    <a:moveTo>
                      <a:pt x="297" y="0"/>
                    </a:moveTo>
                    <a:lnTo>
                      <a:pt x="2091" y="0"/>
                    </a:lnTo>
                    <a:lnTo>
                      <a:pt x="2375" y="383"/>
                    </a:lnTo>
                    <a:lnTo>
                      <a:pt x="2381" y="400"/>
                    </a:lnTo>
                    <a:lnTo>
                      <a:pt x="2370" y="417"/>
                    </a:lnTo>
                    <a:lnTo>
                      <a:pt x="2352" y="424"/>
                    </a:lnTo>
                    <a:lnTo>
                      <a:pt x="34" y="424"/>
                    </a:lnTo>
                    <a:lnTo>
                      <a:pt x="13" y="413"/>
                    </a:lnTo>
                    <a:lnTo>
                      <a:pt x="0" y="396"/>
                    </a:lnTo>
                    <a:lnTo>
                      <a:pt x="5" y="374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34" name="Freeform 104"/>
              <p:cNvSpPr/>
              <p:nvPr/>
            </p:nvSpPr>
            <p:spPr bwMode="auto">
              <a:xfrm>
                <a:off x="2926" y="2712"/>
                <a:ext cx="175" cy="33"/>
              </a:xfrm>
              <a:custGeom>
                <a:avLst/>
                <a:gdLst>
                  <a:gd name="T0" fmla="*/ 0 w 1581"/>
                  <a:gd name="T1" fmla="*/ 0 h 270"/>
                  <a:gd name="T2" fmla="*/ 0 w 1581"/>
                  <a:gd name="T3" fmla="*/ 0 h 270"/>
                  <a:gd name="T4" fmla="*/ 0 w 1581"/>
                  <a:gd name="T5" fmla="*/ 0 h 270"/>
                  <a:gd name="T6" fmla="*/ 0 w 1581"/>
                  <a:gd name="T7" fmla="*/ 0 h 270"/>
                  <a:gd name="T8" fmla="*/ 0 w 1581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81"/>
                  <a:gd name="T16" fmla="*/ 0 h 270"/>
                  <a:gd name="T17" fmla="*/ 1581 w 1581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81" h="270">
                    <a:moveTo>
                      <a:pt x="213" y="0"/>
                    </a:moveTo>
                    <a:lnTo>
                      <a:pt x="1508" y="0"/>
                    </a:lnTo>
                    <a:lnTo>
                      <a:pt x="1581" y="270"/>
                    </a:lnTo>
                    <a:lnTo>
                      <a:pt x="0" y="270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35" name="Freeform 105"/>
              <p:cNvSpPr/>
              <p:nvPr/>
            </p:nvSpPr>
            <p:spPr bwMode="auto">
              <a:xfrm>
                <a:off x="3107" y="2712"/>
                <a:ext cx="53" cy="33"/>
              </a:xfrm>
              <a:custGeom>
                <a:avLst/>
                <a:gdLst>
                  <a:gd name="T0" fmla="*/ 0 w 479"/>
                  <a:gd name="T1" fmla="*/ 0 h 270"/>
                  <a:gd name="T2" fmla="*/ 0 w 479"/>
                  <a:gd name="T3" fmla="*/ 0 h 270"/>
                  <a:gd name="T4" fmla="*/ 0 w 479"/>
                  <a:gd name="T5" fmla="*/ 0 h 270"/>
                  <a:gd name="T6" fmla="*/ 0 w 479"/>
                  <a:gd name="T7" fmla="*/ 0 h 270"/>
                  <a:gd name="T8" fmla="*/ 0 w 479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9"/>
                  <a:gd name="T16" fmla="*/ 0 h 270"/>
                  <a:gd name="T17" fmla="*/ 479 w 479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9" h="270">
                    <a:moveTo>
                      <a:pt x="0" y="0"/>
                    </a:moveTo>
                    <a:lnTo>
                      <a:pt x="282" y="0"/>
                    </a:lnTo>
                    <a:lnTo>
                      <a:pt x="479" y="270"/>
                    </a:lnTo>
                    <a:lnTo>
                      <a:pt x="89" y="2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21" name="Group 106"/>
            <p:cNvGrpSpPr/>
            <p:nvPr/>
          </p:nvGrpSpPr>
          <p:grpSpPr bwMode="auto">
            <a:xfrm>
              <a:off x="2065" y="2053"/>
              <a:ext cx="206" cy="140"/>
              <a:chOff x="2954" y="2489"/>
              <a:chExt cx="178" cy="164"/>
            </a:xfrm>
          </p:grpSpPr>
          <p:sp>
            <p:nvSpPr>
              <p:cNvPr id="226" name="Rectangle 107"/>
              <p:cNvSpPr>
                <a:spLocks noChangeArrowheads="1"/>
              </p:cNvSpPr>
              <p:nvPr/>
            </p:nvSpPr>
            <p:spPr bwMode="auto">
              <a:xfrm>
                <a:off x="2954" y="2489"/>
                <a:ext cx="178" cy="164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27" name="Rectangle 108"/>
              <p:cNvSpPr>
                <a:spLocks noChangeArrowheads="1"/>
              </p:cNvSpPr>
              <p:nvPr/>
            </p:nvSpPr>
            <p:spPr bwMode="auto">
              <a:xfrm>
                <a:off x="2966" y="2502"/>
                <a:ext cx="155" cy="140"/>
              </a:xfrm>
              <a:prstGeom prst="rect">
                <a:avLst/>
              </a:prstGeom>
              <a:solidFill>
                <a:srgbClr val="1050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28" name="Rectangle 109"/>
              <p:cNvSpPr>
                <a:spLocks noChangeArrowheads="1"/>
              </p:cNvSpPr>
              <p:nvPr/>
            </p:nvSpPr>
            <p:spPr bwMode="auto">
              <a:xfrm>
                <a:off x="3097" y="2502"/>
                <a:ext cx="23" cy="140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29" name="Rectangle 110"/>
              <p:cNvSpPr>
                <a:spLocks noChangeArrowheads="1"/>
              </p:cNvSpPr>
              <p:nvPr/>
            </p:nvSpPr>
            <p:spPr bwMode="auto">
              <a:xfrm>
                <a:off x="3102" y="2509"/>
                <a:ext cx="12" cy="12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30" name="Oval 111"/>
              <p:cNvSpPr>
                <a:spLocks noChangeArrowheads="1"/>
              </p:cNvSpPr>
              <p:nvPr/>
            </p:nvSpPr>
            <p:spPr bwMode="auto">
              <a:xfrm>
                <a:off x="3109" y="2569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31" name="Oval 112"/>
              <p:cNvSpPr>
                <a:spLocks noChangeArrowheads="1"/>
              </p:cNvSpPr>
              <p:nvPr/>
            </p:nvSpPr>
            <p:spPr bwMode="auto">
              <a:xfrm>
                <a:off x="3103" y="2594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32" name="Oval 113"/>
              <p:cNvSpPr>
                <a:spLocks noChangeArrowheads="1"/>
              </p:cNvSpPr>
              <p:nvPr/>
            </p:nvSpPr>
            <p:spPr bwMode="auto">
              <a:xfrm>
                <a:off x="3103" y="261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</p:grpSp>
      <p:cxnSp>
        <p:nvCxnSpPr>
          <p:cNvPr id="161" name="직선 연결선 160"/>
          <p:cNvCxnSpPr>
            <a:cxnSpLocks noChangeShapeType="1"/>
          </p:cNvCxnSpPr>
          <p:nvPr/>
        </p:nvCxnSpPr>
        <p:spPr bwMode="auto">
          <a:xfrm>
            <a:off x="2637549" y="2852936"/>
            <a:ext cx="0" cy="2520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3" name="TextBox 262"/>
          <p:cNvSpPr txBox="1"/>
          <p:nvPr/>
        </p:nvSpPr>
        <p:spPr bwMode="auto">
          <a:xfrm>
            <a:off x="488504" y="1665024"/>
            <a:ext cx="2664296" cy="28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200" b="1" dirty="0">
                <a:solidFill>
                  <a:schemeClr val="bg1"/>
                </a:solidFill>
                <a:latin typeface="+mn-ea"/>
                <a:ea typeface="+mn-ea"/>
              </a:rPr>
              <a:t>AS-IS</a:t>
            </a:r>
            <a:endParaRPr lang="ko-KR" altLang="en-US" sz="1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64" name="TextBox 262"/>
          <p:cNvSpPr txBox="1"/>
          <p:nvPr/>
        </p:nvSpPr>
        <p:spPr bwMode="auto">
          <a:xfrm>
            <a:off x="3612620" y="1665024"/>
            <a:ext cx="5832648" cy="28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200" b="1" dirty="0">
                <a:solidFill>
                  <a:schemeClr val="bg1"/>
                </a:solidFill>
                <a:latin typeface="+mn-ea"/>
                <a:ea typeface="+mn-ea"/>
              </a:rPr>
              <a:t>TO-BE : LIMS</a:t>
            </a:r>
            <a:endParaRPr lang="ko-KR" altLang="en-US" sz="1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03" name="직사각형 302"/>
          <p:cNvSpPr>
            <a:spLocks noChangeArrowheads="1"/>
          </p:cNvSpPr>
          <p:nvPr/>
        </p:nvSpPr>
        <p:spPr bwMode="auto">
          <a:xfrm>
            <a:off x="3612620" y="1668999"/>
            <a:ext cx="5832000" cy="2696105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  <a:miter lim="800000"/>
          </a:ln>
        </p:spPr>
        <p:txBody>
          <a:bodyPr wrap="none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>
              <a:latin typeface="+mn-ea"/>
              <a:ea typeface="+mn-ea"/>
            </a:endParaRPr>
          </a:p>
        </p:txBody>
      </p:sp>
      <p:sp>
        <p:nvSpPr>
          <p:cNvPr id="305" name="TextBox 42"/>
          <p:cNvSpPr txBox="1">
            <a:spLocks noChangeArrowheads="1"/>
          </p:cNvSpPr>
          <p:nvPr/>
        </p:nvSpPr>
        <p:spPr bwMode="auto">
          <a:xfrm>
            <a:off x="4945520" y="2564904"/>
            <a:ext cx="7126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100" dirty="0">
                <a:latin typeface="+mn-ea"/>
                <a:ea typeface="+mn-ea"/>
              </a:rPr>
              <a:t>DB</a:t>
            </a:r>
            <a:r>
              <a:rPr lang="ko-KR" altLang="en-US" sz="1100" dirty="0">
                <a:latin typeface="+mn-ea"/>
                <a:ea typeface="+mn-ea"/>
              </a:rPr>
              <a:t>서버</a:t>
            </a:r>
            <a:endParaRPr lang="en-US" altLang="ko-KR" sz="1100" dirty="0">
              <a:latin typeface="+mn-ea"/>
              <a:ea typeface="+mn-ea"/>
            </a:endParaRPr>
          </a:p>
        </p:txBody>
      </p:sp>
      <p:sp>
        <p:nvSpPr>
          <p:cNvPr id="307" name="TextBox 42"/>
          <p:cNvSpPr txBox="1">
            <a:spLocks noChangeArrowheads="1"/>
          </p:cNvSpPr>
          <p:nvPr/>
        </p:nvSpPr>
        <p:spPr bwMode="auto">
          <a:xfrm>
            <a:off x="6249144" y="2420888"/>
            <a:ext cx="18002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100" b="1" dirty="0">
                <a:solidFill>
                  <a:srgbClr val="0000CC"/>
                </a:solidFill>
                <a:latin typeface="+mn-ea"/>
                <a:ea typeface="+mn-ea"/>
              </a:rPr>
              <a:t>Controller </a:t>
            </a:r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(</a:t>
            </a:r>
            <a:r>
              <a:rPr lang="ko-KR" altLang="en-US" sz="1100" b="1" dirty="0">
                <a:solidFill>
                  <a:srgbClr val="0000CC"/>
                </a:solidFill>
                <a:latin typeface="+mn-ea"/>
              </a:rPr>
              <a:t>제어 </a:t>
            </a:r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PC)</a:t>
            </a:r>
            <a:endParaRPr lang="en-US" altLang="ko-KR" sz="1100" b="1" dirty="0">
              <a:solidFill>
                <a:srgbClr val="0000CC"/>
              </a:solidFill>
              <a:latin typeface="+mn-ea"/>
              <a:ea typeface="+mn-ea"/>
            </a:endParaRPr>
          </a:p>
        </p:txBody>
      </p:sp>
      <p:grpSp>
        <p:nvGrpSpPr>
          <p:cNvPr id="22" name="Group 97"/>
          <p:cNvGrpSpPr/>
          <p:nvPr/>
        </p:nvGrpSpPr>
        <p:grpSpPr bwMode="auto">
          <a:xfrm>
            <a:off x="6982231" y="2708920"/>
            <a:ext cx="419041" cy="380231"/>
            <a:chOff x="2016" y="2053"/>
            <a:chExt cx="306" cy="226"/>
          </a:xfrm>
        </p:grpSpPr>
        <p:sp>
          <p:nvSpPr>
            <p:cNvPr id="309" name="Rectangle 98"/>
            <p:cNvSpPr>
              <a:spLocks noChangeArrowheads="1"/>
            </p:cNvSpPr>
            <p:nvPr/>
          </p:nvSpPr>
          <p:spPr bwMode="auto">
            <a:xfrm>
              <a:off x="2279" y="2156"/>
              <a:ext cx="40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endParaRPr lang="en-US" altLang="ko-KR" sz="1200" b="1" dirty="0">
                <a:latin typeface="+mn-ea"/>
                <a:ea typeface="+mn-ea"/>
              </a:endParaRPr>
            </a:p>
          </p:txBody>
        </p:sp>
        <p:grpSp>
          <p:nvGrpSpPr>
            <p:cNvPr id="23" name="Group 99"/>
            <p:cNvGrpSpPr/>
            <p:nvPr/>
          </p:nvGrpSpPr>
          <p:grpSpPr bwMode="auto">
            <a:xfrm>
              <a:off x="2027" y="2194"/>
              <a:ext cx="282" cy="73"/>
              <a:chOff x="2921" y="2654"/>
              <a:chExt cx="244" cy="85"/>
            </a:xfrm>
          </p:grpSpPr>
          <p:sp>
            <p:nvSpPr>
              <p:cNvPr id="323" name="Rectangle 100"/>
              <p:cNvSpPr>
                <a:spLocks noChangeArrowheads="1"/>
              </p:cNvSpPr>
              <p:nvPr/>
            </p:nvSpPr>
            <p:spPr bwMode="auto">
              <a:xfrm>
                <a:off x="2921" y="2654"/>
                <a:ext cx="244" cy="85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24" name="Rectangle 101"/>
              <p:cNvSpPr>
                <a:spLocks noChangeArrowheads="1"/>
              </p:cNvSpPr>
              <p:nvPr/>
            </p:nvSpPr>
            <p:spPr bwMode="auto">
              <a:xfrm>
                <a:off x="3055" y="2668"/>
                <a:ext cx="86" cy="40"/>
              </a:xfrm>
              <a:prstGeom prst="rect">
                <a:avLst/>
              </a:prstGeom>
              <a:solidFill>
                <a:srgbClr val="808080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24" name="Group 102"/>
            <p:cNvGrpSpPr/>
            <p:nvPr/>
          </p:nvGrpSpPr>
          <p:grpSpPr bwMode="auto">
            <a:xfrm>
              <a:off x="2016" y="2233"/>
              <a:ext cx="306" cy="46"/>
              <a:chOff x="2911" y="2700"/>
              <a:chExt cx="265" cy="53"/>
            </a:xfrm>
          </p:grpSpPr>
          <p:sp>
            <p:nvSpPr>
              <p:cNvPr id="320" name="Freeform 103"/>
              <p:cNvSpPr/>
              <p:nvPr/>
            </p:nvSpPr>
            <p:spPr bwMode="auto">
              <a:xfrm>
                <a:off x="2911" y="2700"/>
                <a:ext cx="265" cy="53"/>
              </a:xfrm>
              <a:custGeom>
                <a:avLst/>
                <a:gdLst>
                  <a:gd name="T0" fmla="*/ 0 w 2381"/>
                  <a:gd name="T1" fmla="*/ 0 h 424"/>
                  <a:gd name="T2" fmla="*/ 0 w 2381"/>
                  <a:gd name="T3" fmla="*/ 0 h 424"/>
                  <a:gd name="T4" fmla="*/ 0 w 2381"/>
                  <a:gd name="T5" fmla="*/ 0 h 424"/>
                  <a:gd name="T6" fmla="*/ 0 w 2381"/>
                  <a:gd name="T7" fmla="*/ 0 h 424"/>
                  <a:gd name="T8" fmla="*/ 0 w 2381"/>
                  <a:gd name="T9" fmla="*/ 0 h 424"/>
                  <a:gd name="T10" fmla="*/ 0 w 2381"/>
                  <a:gd name="T11" fmla="*/ 0 h 424"/>
                  <a:gd name="T12" fmla="*/ 0 w 2381"/>
                  <a:gd name="T13" fmla="*/ 0 h 424"/>
                  <a:gd name="T14" fmla="*/ 0 w 2381"/>
                  <a:gd name="T15" fmla="*/ 0 h 424"/>
                  <a:gd name="T16" fmla="*/ 0 w 2381"/>
                  <a:gd name="T17" fmla="*/ 0 h 424"/>
                  <a:gd name="T18" fmla="*/ 0 w 2381"/>
                  <a:gd name="T19" fmla="*/ 0 h 424"/>
                  <a:gd name="T20" fmla="*/ 0 w 2381"/>
                  <a:gd name="T21" fmla="*/ 0 h 42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81"/>
                  <a:gd name="T34" fmla="*/ 0 h 424"/>
                  <a:gd name="T35" fmla="*/ 2381 w 2381"/>
                  <a:gd name="T36" fmla="*/ 424 h 42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81" h="424">
                    <a:moveTo>
                      <a:pt x="297" y="0"/>
                    </a:moveTo>
                    <a:lnTo>
                      <a:pt x="2091" y="0"/>
                    </a:lnTo>
                    <a:lnTo>
                      <a:pt x="2375" y="383"/>
                    </a:lnTo>
                    <a:lnTo>
                      <a:pt x="2381" y="400"/>
                    </a:lnTo>
                    <a:lnTo>
                      <a:pt x="2370" y="417"/>
                    </a:lnTo>
                    <a:lnTo>
                      <a:pt x="2352" y="424"/>
                    </a:lnTo>
                    <a:lnTo>
                      <a:pt x="34" y="424"/>
                    </a:lnTo>
                    <a:lnTo>
                      <a:pt x="13" y="413"/>
                    </a:lnTo>
                    <a:lnTo>
                      <a:pt x="0" y="396"/>
                    </a:lnTo>
                    <a:lnTo>
                      <a:pt x="5" y="374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21" name="Freeform 104"/>
              <p:cNvSpPr/>
              <p:nvPr/>
            </p:nvSpPr>
            <p:spPr bwMode="auto">
              <a:xfrm>
                <a:off x="2926" y="2712"/>
                <a:ext cx="175" cy="33"/>
              </a:xfrm>
              <a:custGeom>
                <a:avLst/>
                <a:gdLst>
                  <a:gd name="T0" fmla="*/ 0 w 1581"/>
                  <a:gd name="T1" fmla="*/ 0 h 270"/>
                  <a:gd name="T2" fmla="*/ 0 w 1581"/>
                  <a:gd name="T3" fmla="*/ 0 h 270"/>
                  <a:gd name="T4" fmla="*/ 0 w 1581"/>
                  <a:gd name="T5" fmla="*/ 0 h 270"/>
                  <a:gd name="T6" fmla="*/ 0 w 1581"/>
                  <a:gd name="T7" fmla="*/ 0 h 270"/>
                  <a:gd name="T8" fmla="*/ 0 w 1581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81"/>
                  <a:gd name="T16" fmla="*/ 0 h 270"/>
                  <a:gd name="T17" fmla="*/ 1581 w 1581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81" h="270">
                    <a:moveTo>
                      <a:pt x="213" y="0"/>
                    </a:moveTo>
                    <a:lnTo>
                      <a:pt x="1508" y="0"/>
                    </a:lnTo>
                    <a:lnTo>
                      <a:pt x="1581" y="270"/>
                    </a:lnTo>
                    <a:lnTo>
                      <a:pt x="0" y="270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22" name="Freeform 105"/>
              <p:cNvSpPr/>
              <p:nvPr/>
            </p:nvSpPr>
            <p:spPr bwMode="auto">
              <a:xfrm>
                <a:off x="3107" y="2712"/>
                <a:ext cx="53" cy="33"/>
              </a:xfrm>
              <a:custGeom>
                <a:avLst/>
                <a:gdLst>
                  <a:gd name="T0" fmla="*/ 0 w 479"/>
                  <a:gd name="T1" fmla="*/ 0 h 270"/>
                  <a:gd name="T2" fmla="*/ 0 w 479"/>
                  <a:gd name="T3" fmla="*/ 0 h 270"/>
                  <a:gd name="T4" fmla="*/ 0 w 479"/>
                  <a:gd name="T5" fmla="*/ 0 h 270"/>
                  <a:gd name="T6" fmla="*/ 0 w 479"/>
                  <a:gd name="T7" fmla="*/ 0 h 270"/>
                  <a:gd name="T8" fmla="*/ 0 w 479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9"/>
                  <a:gd name="T16" fmla="*/ 0 h 270"/>
                  <a:gd name="T17" fmla="*/ 479 w 479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9" h="270">
                    <a:moveTo>
                      <a:pt x="0" y="0"/>
                    </a:moveTo>
                    <a:lnTo>
                      <a:pt x="282" y="0"/>
                    </a:lnTo>
                    <a:lnTo>
                      <a:pt x="479" y="270"/>
                    </a:lnTo>
                    <a:lnTo>
                      <a:pt x="89" y="2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25" name="Group 106"/>
            <p:cNvGrpSpPr/>
            <p:nvPr/>
          </p:nvGrpSpPr>
          <p:grpSpPr bwMode="auto">
            <a:xfrm>
              <a:off x="2065" y="2053"/>
              <a:ext cx="206" cy="140"/>
              <a:chOff x="2954" y="2489"/>
              <a:chExt cx="178" cy="164"/>
            </a:xfrm>
          </p:grpSpPr>
          <p:sp>
            <p:nvSpPr>
              <p:cNvPr id="313" name="Rectangle 107"/>
              <p:cNvSpPr>
                <a:spLocks noChangeArrowheads="1"/>
              </p:cNvSpPr>
              <p:nvPr/>
            </p:nvSpPr>
            <p:spPr bwMode="auto">
              <a:xfrm>
                <a:off x="2954" y="2489"/>
                <a:ext cx="178" cy="164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14" name="Rectangle 108"/>
              <p:cNvSpPr>
                <a:spLocks noChangeArrowheads="1"/>
              </p:cNvSpPr>
              <p:nvPr/>
            </p:nvSpPr>
            <p:spPr bwMode="auto">
              <a:xfrm>
                <a:off x="2966" y="2502"/>
                <a:ext cx="155" cy="140"/>
              </a:xfrm>
              <a:prstGeom prst="rect">
                <a:avLst/>
              </a:prstGeom>
              <a:solidFill>
                <a:srgbClr val="1050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15" name="Rectangle 109"/>
              <p:cNvSpPr>
                <a:spLocks noChangeArrowheads="1"/>
              </p:cNvSpPr>
              <p:nvPr/>
            </p:nvSpPr>
            <p:spPr bwMode="auto">
              <a:xfrm>
                <a:off x="3097" y="2502"/>
                <a:ext cx="23" cy="140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16" name="Rectangle 110"/>
              <p:cNvSpPr>
                <a:spLocks noChangeArrowheads="1"/>
              </p:cNvSpPr>
              <p:nvPr/>
            </p:nvSpPr>
            <p:spPr bwMode="auto">
              <a:xfrm>
                <a:off x="3102" y="2509"/>
                <a:ext cx="12" cy="12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17" name="Oval 111"/>
              <p:cNvSpPr>
                <a:spLocks noChangeArrowheads="1"/>
              </p:cNvSpPr>
              <p:nvPr/>
            </p:nvSpPr>
            <p:spPr bwMode="auto">
              <a:xfrm>
                <a:off x="3109" y="2569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18" name="Oval 112"/>
              <p:cNvSpPr>
                <a:spLocks noChangeArrowheads="1"/>
              </p:cNvSpPr>
              <p:nvPr/>
            </p:nvSpPr>
            <p:spPr bwMode="auto">
              <a:xfrm>
                <a:off x="3103" y="2594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19" name="Oval 113"/>
              <p:cNvSpPr>
                <a:spLocks noChangeArrowheads="1"/>
              </p:cNvSpPr>
              <p:nvPr/>
            </p:nvSpPr>
            <p:spPr bwMode="auto">
              <a:xfrm>
                <a:off x="3103" y="261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</p:grpSp>
      <p:cxnSp>
        <p:nvCxnSpPr>
          <p:cNvPr id="325" name="직선 연결선 324"/>
          <p:cNvCxnSpPr>
            <a:cxnSpLocks noChangeShapeType="1"/>
          </p:cNvCxnSpPr>
          <p:nvPr/>
        </p:nvCxnSpPr>
        <p:spPr bwMode="auto">
          <a:xfrm rot="5400000">
            <a:off x="7594794" y="2642154"/>
            <a:ext cx="720000" cy="7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6" name="TextBox 42"/>
          <p:cNvSpPr txBox="1">
            <a:spLocks noChangeArrowheads="1"/>
          </p:cNvSpPr>
          <p:nvPr/>
        </p:nvSpPr>
        <p:spPr bwMode="auto">
          <a:xfrm>
            <a:off x="7905328" y="2420888"/>
            <a:ext cx="7920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ko-KR" altLang="en-US" sz="1100" dirty="0">
                <a:latin typeface="+mn-ea"/>
                <a:ea typeface="+mn-ea"/>
              </a:rPr>
              <a:t>모니터링</a:t>
            </a:r>
            <a:endParaRPr lang="en-US" altLang="ko-KR" sz="1100" dirty="0">
              <a:latin typeface="+mn-ea"/>
              <a:ea typeface="+mn-ea"/>
            </a:endParaRPr>
          </a:p>
          <a:p>
            <a:pPr algn="ctr" eaLnBrk="1" hangingPunct="1"/>
            <a:r>
              <a:rPr lang="ko-KR" altLang="en-US" sz="1100" dirty="0">
                <a:latin typeface="+mn-ea"/>
                <a:ea typeface="+mn-ea"/>
              </a:rPr>
              <a:t> </a:t>
            </a:r>
            <a:r>
              <a:rPr lang="en-US" altLang="ko-KR" sz="1100" dirty="0">
                <a:latin typeface="+mn-ea"/>
                <a:ea typeface="+mn-ea"/>
              </a:rPr>
              <a:t>PC</a:t>
            </a:r>
          </a:p>
        </p:txBody>
      </p:sp>
      <p:grpSp>
        <p:nvGrpSpPr>
          <p:cNvPr id="26" name="Group 97"/>
          <p:cNvGrpSpPr/>
          <p:nvPr/>
        </p:nvGrpSpPr>
        <p:grpSpPr bwMode="auto">
          <a:xfrm>
            <a:off x="7810381" y="2780928"/>
            <a:ext cx="419041" cy="380231"/>
            <a:chOff x="2016" y="2053"/>
            <a:chExt cx="306" cy="226"/>
          </a:xfrm>
        </p:grpSpPr>
        <p:sp>
          <p:nvSpPr>
            <p:cNvPr id="328" name="Rectangle 98"/>
            <p:cNvSpPr>
              <a:spLocks noChangeArrowheads="1"/>
            </p:cNvSpPr>
            <p:nvPr/>
          </p:nvSpPr>
          <p:spPr bwMode="auto">
            <a:xfrm>
              <a:off x="2279" y="2156"/>
              <a:ext cx="40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endParaRPr lang="en-US" altLang="ko-KR" sz="1200" b="1" dirty="0">
                <a:latin typeface="+mn-ea"/>
                <a:ea typeface="+mn-ea"/>
              </a:endParaRPr>
            </a:p>
          </p:txBody>
        </p:sp>
        <p:grpSp>
          <p:nvGrpSpPr>
            <p:cNvPr id="27" name="Group 99"/>
            <p:cNvGrpSpPr/>
            <p:nvPr/>
          </p:nvGrpSpPr>
          <p:grpSpPr bwMode="auto">
            <a:xfrm>
              <a:off x="2027" y="2194"/>
              <a:ext cx="282" cy="73"/>
              <a:chOff x="2921" y="2654"/>
              <a:chExt cx="244" cy="85"/>
            </a:xfrm>
          </p:grpSpPr>
          <p:sp>
            <p:nvSpPr>
              <p:cNvPr id="342" name="Rectangle 100"/>
              <p:cNvSpPr>
                <a:spLocks noChangeArrowheads="1"/>
              </p:cNvSpPr>
              <p:nvPr/>
            </p:nvSpPr>
            <p:spPr bwMode="auto">
              <a:xfrm>
                <a:off x="2921" y="2654"/>
                <a:ext cx="244" cy="85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43" name="Rectangle 101"/>
              <p:cNvSpPr>
                <a:spLocks noChangeArrowheads="1"/>
              </p:cNvSpPr>
              <p:nvPr/>
            </p:nvSpPr>
            <p:spPr bwMode="auto">
              <a:xfrm>
                <a:off x="3055" y="2668"/>
                <a:ext cx="86" cy="40"/>
              </a:xfrm>
              <a:prstGeom prst="rect">
                <a:avLst/>
              </a:prstGeom>
              <a:solidFill>
                <a:srgbClr val="808080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28" name="Group 102"/>
            <p:cNvGrpSpPr/>
            <p:nvPr/>
          </p:nvGrpSpPr>
          <p:grpSpPr bwMode="auto">
            <a:xfrm>
              <a:off x="2016" y="2233"/>
              <a:ext cx="306" cy="46"/>
              <a:chOff x="2911" y="2700"/>
              <a:chExt cx="265" cy="53"/>
            </a:xfrm>
          </p:grpSpPr>
          <p:sp>
            <p:nvSpPr>
              <p:cNvPr id="339" name="Freeform 103"/>
              <p:cNvSpPr/>
              <p:nvPr/>
            </p:nvSpPr>
            <p:spPr bwMode="auto">
              <a:xfrm>
                <a:off x="2911" y="2700"/>
                <a:ext cx="265" cy="53"/>
              </a:xfrm>
              <a:custGeom>
                <a:avLst/>
                <a:gdLst>
                  <a:gd name="T0" fmla="*/ 0 w 2381"/>
                  <a:gd name="T1" fmla="*/ 0 h 424"/>
                  <a:gd name="T2" fmla="*/ 0 w 2381"/>
                  <a:gd name="T3" fmla="*/ 0 h 424"/>
                  <a:gd name="T4" fmla="*/ 0 w 2381"/>
                  <a:gd name="T5" fmla="*/ 0 h 424"/>
                  <a:gd name="T6" fmla="*/ 0 w 2381"/>
                  <a:gd name="T7" fmla="*/ 0 h 424"/>
                  <a:gd name="T8" fmla="*/ 0 w 2381"/>
                  <a:gd name="T9" fmla="*/ 0 h 424"/>
                  <a:gd name="T10" fmla="*/ 0 w 2381"/>
                  <a:gd name="T11" fmla="*/ 0 h 424"/>
                  <a:gd name="T12" fmla="*/ 0 w 2381"/>
                  <a:gd name="T13" fmla="*/ 0 h 424"/>
                  <a:gd name="T14" fmla="*/ 0 w 2381"/>
                  <a:gd name="T15" fmla="*/ 0 h 424"/>
                  <a:gd name="T16" fmla="*/ 0 w 2381"/>
                  <a:gd name="T17" fmla="*/ 0 h 424"/>
                  <a:gd name="T18" fmla="*/ 0 w 2381"/>
                  <a:gd name="T19" fmla="*/ 0 h 424"/>
                  <a:gd name="T20" fmla="*/ 0 w 2381"/>
                  <a:gd name="T21" fmla="*/ 0 h 42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81"/>
                  <a:gd name="T34" fmla="*/ 0 h 424"/>
                  <a:gd name="T35" fmla="*/ 2381 w 2381"/>
                  <a:gd name="T36" fmla="*/ 424 h 42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81" h="424">
                    <a:moveTo>
                      <a:pt x="297" y="0"/>
                    </a:moveTo>
                    <a:lnTo>
                      <a:pt x="2091" y="0"/>
                    </a:lnTo>
                    <a:lnTo>
                      <a:pt x="2375" y="383"/>
                    </a:lnTo>
                    <a:lnTo>
                      <a:pt x="2381" y="400"/>
                    </a:lnTo>
                    <a:lnTo>
                      <a:pt x="2370" y="417"/>
                    </a:lnTo>
                    <a:lnTo>
                      <a:pt x="2352" y="424"/>
                    </a:lnTo>
                    <a:lnTo>
                      <a:pt x="34" y="424"/>
                    </a:lnTo>
                    <a:lnTo>
                      <a:pt x="13" y="413"/>
                    </a:lnTo>
                    <a:lnTo>
                      <a:pt x="0" y="396"/>
                    </a:lnTo>
                    <a:lnTo>
                      <a:pt x="5" y="374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40" name="Freeform 104"/>
              <p:cNvSpPr/>
              <p:nvPr/>
            </p:nvSpPr>
            <p:spPr bwMode="auto">
              <a:xfrm>
                <a:off x="2926" y="2712"/>
                <a:ext cx="175" cy="33"/>
              </a:xfrm>
              <a:custGeom>
                <a:avLst/>
                <a:gdLst>
                  <a:gd name="T0" fmla="*/ 0 w 1581"/>
                  <a:gd name="T1" fmla="*/ 0 h 270"/>
                  <a:gd name="T2" fmla="*/ 0 w 1581"/>
                  <a:gd name="T3" fmla="*/ 0 h 270"/>
                  <a:gd name="T4" fmla="*/ 0 w 1581"/>
                  <a:gd name="T5" fmla="*/ 0 h 270"/>
                  <a:gd name="T6" fmla="*/ 0 w 1581"/>
                  <a:gd name="T7" fmla="*/ 0 h 270"/>
                  <a:gd name="T8" fmla="*/ 0 w 1581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81"/>
                  <a:gd name="T16" fmla="*/ 0 h 270"/>
                  <a:gd name="T17" fmla="*/ 1581 w 1581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81" h="270">
                    <a:moveTo>
                      <a:pt x="213" y="0"/>
                    </a:moveTo>
                    <a:lnTo>
                      <a:pt x="1508" y="0"/>
                    </a:lnTo>
                    <a:lnTo>
                      <a:pt x="1581" y="270"/>
                    </a:lnTo>
                    <a:lnTo>
                      <a:pt x="0" y="270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41" name="Freeform 105"/>
              <p:cNvSpPr/>
              <p:nvPr/>
            </p:nvSpPr>
            <p:spPr bwMode="auto">
              <a:xfrm>
                <a:off x="3107" y="2712"/>
                <a:ext cx="53" cy="33"/>
              </a:xfrm>
              <a:custGeom>
                <a:avLst/>
                <a:gdLst>
                  <a:gd name="T0" fmla="*/ 0 w 479"/>
                  <a:gd name="T1" fmla="*/ 0 h 270"/>
                  <a:gd name="T2" fmla="*/ 0 w 479"/>
                  <a:gd name="T3" fmla="*/ 0 h 270"/>
                  <a:gd name="T4" fmla="*/ 0 w 479"/>
                  <a:gd name="T5" fmla="*/ 0 h 270"/>
                  <a:gd name="T6" fmla="*/ 0 w 479"/>
                  <a:gd name="T7" fmla="*/ 0 h 270"/>
                  <a:gd name="T8" fmla="*/ 0 w 479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9"/>
                  <a:gd name="T16" fmla="*/ 0 h 270"/>
                  <a:gd name="T17" fmla="*/ 479 w 479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9" h="270">
                    <a:moveTo>
                      <a:pt x="0" y="0"/>
                    </a:moveTo>
                    <a:lnTo>
                      <a:pt x="282" y="0"/>
                    </a:lnTo>
                    <a:lnTo>
                      <a:pt x="479" y="270"/>
                    </a:lnTo>
                    <a:lnTo>
                      <a:pt x="89" y="2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29" name="Group 106"/>
            <p:cNvGrpSpPr/>
            <p:nvPr/>
          </p:nvGrpSpPr>
          <p:grpSpPr bwMode="auto">
            <a:xfrm>
              <a:off x="2065" y="2053"/>
              <a:ext cx="206" cy="140"/>
              <a:chOff x="2954" y="2489"/>
              <a:chExt cx="178" cy="164"/>
            </a:xfrm>
          </p:grpSpPr>
          <p:sp>
            <p:nvSpPr>
              <p:cNvPr id="332" name="Rectangle 107"/>
              <p:cNvSpPr>
                <a:spLocks noChangeArrowheads="1"/>
              </p:cNvSpPr>
              <p:nvPr/>
            </p:nvSpPr>
            <p:spPr bwMode="auto">
              <a:xfrm>
                <a:off x="2954" y="2489"/>
                <a:ext cx="178" cy="164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33" name="Rectangle 108"/>
              <p:cNvSpPr>
                <a:spLocks noChangeArrowheads="1"/>
              </p:cNvSpPr>
              <p:nvPr/>
            </p:nvSpPr>
            <p:spPr bwMode="auto">
              <a:xfrm>
                <a:off x="2966" y="2502"/>
                <a:ext cx="155" cy="140"/>
              </a:xfrm>
              <a:prstGeom prst="rect">
                <a:avLst/>
              </a:prstGeom>
              <a:solidFill>
                <a:srgbClr val="1050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34" name="Rectangle 109"/>
              <p:cNvSpPr>
                <a:spLocks noChangeArrowheads="1"/>
              </p:cNvSpPr>
              <p:nvPr/>
            </p:nvSpPr>
            <p:spPr bwMode="auto">
              <a:xfrm>
                <a:off x="3097" y="2502"/>
                <a:ext cx="23" cy="140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35" name="Rectangle 110"/>
              <p:cNvSpPr>
                <a:spLocks noChangeArrowheads="1"/>
              </p:cNvSpPr>
              <p:nvPr/>
            </p:nvSpPr>
            <p:spPr bwMode="auto">
              <a:xfrm>
                <a:off x="3102" y="2509"/>
                <a:ext cx="12" cy="12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36" name="Oval 111"/>
              <p:cNvSpPr>
                <a:spLocks noChangeArrowheads="1"/>
              </p:cNvSpPr>
              <p:nvPr/>
            </p:nvSpPr>
            <p:spPr bwMode="auto">
              <a:xfrm>
                <a:off x="3109" y="2569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37" name="Oval 112"/>
              <p:cNvSpPr>
                <a:spLocks noChangeArrowheads="1"/>
              </p:cNvSpPr>
              <p:nvPr/>
            </p:nvSpPr>
            <p:spPr bwMode="auto">
              <a:xfrm>
                <a:off x="3103" y="2594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38" name="Oval 113"/>
              <p:cNvSpPr>
                <a:spLocks noChangeArrowheads="1"/>
              </p:cNvSpPr>
              <p:nvPr/>
            </p:nvSpPr>
            <p:spPr bwMode="auto">
              <a:xfrm>
                <a:off x="3103" y="261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</p:grpSp>
      <p:sp>
        <p:nvSpPr>
          <p:cNvPr id="358" name="TextBox 262"/>
          <p:cNvSpPr txBox="1"/>
          <p:nvPr/>
        </p:nvSpPr>
        <p:spPr bwMode="auto">
          <a:xfrm>
            <a:off x="3684628" y="3429001"/>
            <a:ext cx="5688632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200" b="1" dirty="0">
                <a:latin typeface="+mn-ea"/>
                <a:ea typeface="+mn-ea"/>
              </a:rPr>
              <a:t>Controller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49" name="직사각형 348"/>
          <p:cNvSpPr/>
          <p:nvPr/>
        </p:nvSpPr>
        <p:spPr>
          <a:xfrm>
            <a:off x="3684629" y="3429000"/>
            <a:ext cx="5688632" cy="7920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359" name="그림 358"/>
          <p:cNvPicPr>
            <a:picLocks noChangeAspect="1"/>
          </p:cNvPicPr>
          <p:nvPr/>
        </p:nvPicPr>
        <p:blipFill rotWithShape="1">
          <a:blip r:embed="rId5" cstate="print"/>
          <a:srcRect l="4858" t="1314"/>
          <a:stretch/>
        </p:blipFill>
        <p:spPr>
          <a:xfrm>
            <a:off x="1712640" y="4869160"/>
            <a:ext cx="591109" cy="747215"/>
          </a:xfrm>
          <a:prstGeom prst="rect">
            <a:avLst/>
          </a:prstGeom>
        </p:spPr>
      </p:pic>
      <p:pic>
        <p:nvPicPr>
          <p:cNvPr id="360" name="그림 35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flipH="1">
            <a:off x="3368824" y="4869160"/>
            <a:ext cx="522732" cy="705787"/>
          </a:xfrm>
          <a:prstGeom prst="rect">
            <a:avLst/>
          </a:prstGeom>
        </p:spPr>
      </p:pic>
      <p:pic>
        <p:nvPicPr>
          <p:cNvPr id="361" name="그림 36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flipH="1">
            <a:off x="4736976" y="4941168"/>
            <a:ext cx="750785" cy="775305"/>
          </a:xfrm>
          <a:prstGeom prst="rect">
            <a:avLst/>
          </a:prstGeom>
        </p:spPr>
      </p:pic>
      <p:sp>
        <p:nvSpPr>
          <p:cNvPr id="363" name="왼쪽/오른쪽 화살표 362"/>
          <p:cNvSpPr/>
          <p:nvPr/>
        </p:nvSpPr>
        <p:spPr bwMode="auto">
          <a:xfrm rot="5400000">
            <a:off x="7049002" y="3123439"/>
            <a:ext cx="288031" cy="255913"/>
          </a:xfrm>
          <a:prstGeom prst="leftRightArrow">
            <a:avLst>
              <a:gd name="adj1" fmla="val 66749"/>
              <a:gd name="adj2" fmla="val 29596"/>
            </a:avLst>
          </a:prstGeom>
          <a:solidFill>
            <a:srgbClr val="C0C0C0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72000" rIns="72000" bIns="72000" numCol="1" rtlCol="0" anchor="ctr" anchorCtr="0" compatLnSpc="1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Arial" panose="020B0604020202020204" pitchFamily="34" charset="0"/>
            </a:endParaRPr>
          </a:p>
        </p:txBody>
      </p:sp>
      <p:pic>
        <p:nvPicPr>
          <p:cNvPr id="364" name="그림 36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81192" y="4869160"/>
            <a:ext cx="475775" cy="863650"/>
          </a:xfrm>
          <a:prstGeom prst="rect">
            <a:avLst/>
          </a:prstGeom>
        </p:spPr>
      </p:pic>
      <p:sp>
        <p:nvSpPr>
          <p:cNvPr id="365" name="TextBox 16"/>
          <p:cNvSpPr txBox="1"/>
          <p:nvPr/>
        </p:nvSpPr>
        <p:spPr>
          <a:xfrm>
            <a:off x="1568624" y="5661248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/>
              <a:t>반출입기</a:t>
            </a:r>
          </a:p>
        </p:txBody>
      </p:sp>
      <p:sp>
        <p:nvSpPr>
          <p:cNvPr id="366" name="TextBox 16"/>
          <p:cNvSpPr txBox="1"/>
          <p:nvPr/>
        </p:nvSpPr>
        <p:spPr>
          <a:xfrm>
            <a:off x="3224808" y="5661248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/>
              <a:t>분석기</a:t>
            </a:r>
          </a:p>
        </p:txBody>
      </p:sp>
      <p:sp>
        <p:nvSpPr>
          <p:cNvPr id="367" name="TextBox 16"/>
          <p:cNvSpPr txBox="1"/>
          <p:nvPr/>
        </p:nvSpPr>
        <p:spPr>
          <a:xfrm>
            <a:off x="4808984" y="5661248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/>
              <a:t>Stocker</a:t>
            </a:r>
            <a:endParaRPr lang="ko-KR" altLang="en-US" sz="1000" b="1" dirty="0"/>
          </a:p>
        </p:txBody>
      </p:sp>
      <p:sp>
        <p:nvSpPr>
          <p:cNvPr id="368" name="TextBox 16"/>
          <p:cNvSpPr txBox="1"/>
          <p:nvPr/>
        </p:nvSpPr>
        <p:spPr>
          <a:xfrm>
            <a:off x="6537176" y="5661248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/>
              <a:t>폐기설비</a:t>
            </a:r>
          </a:p>
        </p:txBody>
      </p:sp>
      <p:sp>
        <p:nvSpPr>
          <p:cNvPr id="369" name="TextBox 16"/>
          <p:cNvSpPr txBox="1"/>
          <p:nvPr/>
        </p:nvSpPr>
        <p:spPr>
          <a:xfrm>
            <a:off x="8121352" y="5703059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/>
              <a:t>MOMA</a:t>
            </a:r>
            <a:endParaRPr lang="ko-KR" altLang="en-US" sz="1000" b="1" dirty="0"/>
          </a:p>
        </p:txBody>
      </p:sp>
      <p:grpSp>
        <p:nvGrpSpPr>
          <p:cNvPr id="30" name="그룹 379"/>
          <p:cNvGrpSpPr/>
          <p:nvPr/>
        </p:nvGrpSpPr>
        <p:grpSpPr>
          <a:xfrm>
            <a:off x="2000672" y="4797175"/>
            <a:ext cx="4968552" cy="216001"/>
            <a:chOff x="1856656" y="4725144"/>
            <a:chExt cx="4968552" cy="216001"/>
          </a:xfrm>
        </p:grpSpPr>
        <p:cxnSp>
          <p:nvCxnSpPr>
            <p:cNvPr id="373" name="직선 연결선 372"/>
            <p:cNvCxnSpPr/>
            <p:nvPr/>
          </p:nvCxnSpPr>
          <p:spPr>
            <a:xfrm>
              <a:off x="1856656" y="4725144"/>
              <a:ext cx="4968552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직선 연결선 374"/>
            <p:cNvCxnSpPr/>
            <p:nvPr/>
          </p:nvCxnSpPr>
          <p:spPr>
            <a:xfrm rot="16200000" flipH="1">
              <a:off x="1748657" y="4833143"/>
              <a:ext cx="216000" cy="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직선 연결선 376"/>
            <p:cNvCxnSpPr/>
            <p:nvPr/>
          </p:nvCxnSpPr>
          <p:spPr>
            <a:xfrm rot="16200000" flipH="1">
              <a:off x="3404839" y="4833143"/>
              <a:ext cx="216000" cy="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직선 연결선 377"/>
            <p:cNvCxnSpPr/>
            <p:nvPr/>
          </p:nvCxnSpPr>
          <p:spPr>
            <a:xfrm rot="16200000" flipH="1">
              <a:off x="4772991" y="4833144"/>
              <a:ext cx="216000" cy="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직선 연결선 378"/>
            <p:cNvCxnSpPr/>
            <p:nvPr/>
          </p:nvCxnSpPr>
          <p:spPr>
            <a:xfrm rot="16200000" flipH="1">
              <a:off x="6717207" y="4833144"/>
              <a:ext cx="216000" cy="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4" name="오른쪽 화살표 303"/>
          <p:cNvSpPr/>
          <p:nvPr/>
        </p:nvSpPr>
        <p:spPr>
          <a:xfrm>
            <a:off x="3296816" y="1844824"/>
            <a:ext cx="216024" cy="2376264"/>
          </a:xfrm>
          <a:prstGeom prst="rightArrow">
            <a:avLst>
              <a:gd name="adj1" fmla="val 74571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3" name="직선 화살표 연결선 382"/>
          <p:cNvCxnSpPr/>
          <p:nvPr/>
        </p:nvCxnSpPr>
        <p:spPr>
          <a:xfrm rot="5400000">
            <a:off x="7851280" y="4923208"/>
            <a:ext cx="0" cy="756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TextBox 209"/>
          <p:cNvSpPr txBox="1"/>
          <p:nvPr/>
        </p:nvSpPr>
        <p:spPr>
          <a:xfrm>
            <a:off x="7571165" y="5085184"/>
            <a:ext cx="6942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/>
              <a:t>PIO </a:t>
            </a:r>
            <a:r>
              <a:rPr lang="ko-KR" altLang="en-US" sz="800" dirty="0"/>
              <a:t>통신</a:t>
            </a:r>
          </a:p>
        </p:txBody>
      </p:sp>
      <p:pic>
        <p:nvPicPr>
          <p:cNvPr id="385" name="그림 38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265368" y="4725144"/>
            <a:ext cx="576064" cy="986789"/>
          </a:xfrm>
          <a:prstGeom prst="rect">
            <a:avLst/>
          </a:prstGeom>
        </p:spPr>
      </p:pic>
      <p:sp>
        <p:nvSpPr>
          <p:cNvPr id="192" name="모서리가 둥근 직사각형 191"/>
          <p:cNvSpPr/>
          <p:nvPr/>
        </p:nvSpPr>
        <p:spPr>
          <a:xfrm>
            <a:off x="272480" y="764704"/>
            <a:ext cx="9289032" cy="648072"/>
          </a:xfrm>
          <a:prstGeom prst="roundRect">
            <a:avLst>
              <a:gd name="adj" fmla="val 8895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SzPct val="130000"/>
              <a:defRPr/>
            </a:pPr>
            <a:r>
              <a:rPr lang="ko-KR" altLang="en-US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현재 개별로 구성되어 있는 상위 </a:t>
            </a:r>
            <a:r>
              <a:rPr lang="en-US" altLang="ko-KR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System(Dummy MES, MCS, </a:t>
            </a:r>
            <a:r>
              <a:rPr lang="en-US" altLang="ko-KR" sz="1400" b="1" kern="0" dirty="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TC)</a:t>
            </a:r>
            <a:r>
              <a:rPr lang="ko-KR" altLang="en-US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과 </a:t>
            </a:r>
            <a:r>
              <a:rPr lang="en-US" altLang="ko-KR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MOMA </a:t>
            </a:r>
            <a:r>
              <a:rPr lang="ko-KR" altLang="en-US" sz="1400" b="1" kern="0" dirty="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시스템을 </a:t>
            </a:r>
            <a:endParaRPr lang="en-US" altLang="ko-KR" sz="1400" b="1" kern="0" dirty="0" smtClean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ysClr val="windowText" lastClr="000000"/>
              </a:solidFill>
              <a:cs typeface="KoPubWorld돋움체 Bold" panose="00000800000000000000" pitchFamily="2" charset="-127"/>
            </a:endParaRPr>
          </a:p>
          <a:p>
            <a:pPr lvl="0" latinLnBrk="0">
              <a:buSzPct val="130000"/>
              <a:defRPr/>
            </a:pPr>
            <a:r>
              <a:rPr lang="ko-KR" altLang="en-US" sz="1400" b="1" kern="0" dirty="0" err="1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분석실</a:t>
            </a:r>
            <a:r>
              <a:rPr lang="ko-KR" altLang="en-US" sz="1400" b="1" kern="0" dirty="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 </a:t>
            </a:r>
            <a:r>
              <a:rPr lang="ko-KR" altLang="en-US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무인화 시스템</a:t>
            </a:r>
            <a:r>
              <a:rPr lang="en-US" altLang="ko-KR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(LIMS)</a:t>
            </a:r>
            <a:r>
              <a:rPr lang="ko-KR" altLang="en-US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로 통합 구성하는 형태로 변경함</a:t>
            </a:r>
            <a:r>
              <a:rPr lang="en-US" altLang="ko-KR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. </a:t>
            </a:r>
          </a:p>
        </p:txBody>
      </p:sp>
      <p:sp>
        <p:nvSpPr>
          <p:cNvPr id="193" name="자유형 192"/>
          <p:cNvSpPr/>
          <p:nvPr/>
        </p:nvSpPr>
        <p:spPr>
          <a:xfrm>
            <a:off x="730043" y="2204864"/>
            <a:ext cx="2043953" cy="648000"/>
          </a:xfrm>
          <a:custGeom>
            <a:avLst/>
            <a:gdLst>
              <a:gd name="connsiteX0" fmla="*/ 0 w 2043953"/>
              <a:gd name="connsiteY0" fmla="*/ 0 h 430306"/>
              <a:gd name="connsiteX1" fmla="*/ 0 w 2043953"/>
              <a:gd name="connsiteY1" fmla="*/ 430306 h 430306"/>
              <a:gd name="connsiteX2" fmla="*/ 2043953 w 2043953"/>
              <a:gd name="connsiteY2" fmla="*/ 430306 h 430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3953" h="430306">
                <a:moveTo>
                  <a:pt x="0" y="0"/>
                </a:moveTo>
                <a:lnTo>
                  <a:pt x="0" y="430306"/>
                </a:lnTo>
                <a:lnTo>
                  <a:pt x="2043953" y="430306"/>
                </a:ln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4" name="Picture 4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584" y="2204863"/>
            <a:ext cx="357646" cy="529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5" name="TextBox 271"/>
          <p:cNvSpPr txBox="1"/>
          <p:nvPr/>
        </p:nvSpPr>
        <p:spPr bwMode="auto">
          <a:xfrm>
            <a:off x="995734" y="1971058"/>
            <a:ext cx="733724" cy="21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000" b="1" dirty="0">
                <a:latin typeface="+mn-ea"/>
                <a:ea typeface="+mn-ea"/>
              </a:rPr>
              <a:t>AIMS</a:t>
            </a:r>
            <a:endParaRPr lang="ko-KR" altLang="en-US" sz="1000" b="1" dirty="0">
              <a:latin typeface="+mn-ea"/>
              <a:ea typeface="+mn-ea"/>
            </a:endParaRPr>
          </a:p>
        </p:txBody>
      </p:sp>
      <p:sp>
        <p:nvSpPr>
          <p:cNvPr id="196" name="직사각형 195"/>
          <p:cNvSpPr>
            <a:spLocks noChangeArrowheads="1"/>
          </p:cNvSpPr>
          <p:nvPr/>
        </p:nvSpPr>
        <p:spPr bwMode="auto">
          <a:xfrm>
            <a:off x="992560" y="1988840"/>
            <a:ext cx="735952" cy="792087"/>
          </a:xfrm>
          <a:prstGeom prst="rect">
            <a:avLst/>
          </a:prstGeom>
          <a:noFill/>
          <a:ln w="12700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>
              <a:latin typeface="+mn-ea"/>
              <a:ea typeface="+mn-ea"/>
            </a:endParaRPr>
          </a:p>
        </p:txBody>
      </p:sp>
      <p:cxnSp>
        <p:nvCxnSpPr>
          <p:cNvPr id="197" name="직선 연결선 196"/>
          <p:cNvCxnSpPr>
            <a:cxnSpLocks noChangeShapeType="1"/>
          </p:cNvCxnSpPr>
          <p:nvPr/>
        </p:nvCxnSpPr>
        <p:spPr bwMode="auto">
          <a:xfrm rot="5400000">
            <a:off x="866560" y="2366896"/>
            <a:ext cx="0" cy="2520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8" name="자유형 197"/>
          <p:cNvSpPr/>
          <p:nvPr/>
        </p:nvSpPr>
        <p:spPr>
          <a:xfrm flipV="1">
            <a:off x="4665011" y="2276872"/>
            <a:ext cx="4348209" cy="648000"/>
          </a:xfrm>
          <a:custGeom>
            <a:avLst/>
            <a:gdLst>
              <a:gd name="connsiteX0" fmla="*/ 0 w 2043953"/>
              <a:gd name="connsiteY0" fmla="*/ 0 h 430306"/>
              <a:gd name="connsiteX1" fmla="*/ 0 w 2043953"/>
              <a:gd name="connsiteY1" fmla="*/ 430306 h 430306"/>
              <a:gd name="connsiteX2" fmla="*/ 2043953 w 2043953"/>
              <a:gd name="connsiteY2" fmla="*/ 430306 h 430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3953" h="430306">
                <a:moveTo>
                  <a:pt x="0" y="0"/>
                </a:moveTo>
                <a:lnTo>
                  <a:pt x="0" y="430306"/>
                </a:lnTo>
                <a:lnTo>
                  <a:pt x="2043953" y="430306"/>
                </a:ln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9" name="Picture 4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842" y="2420887"/>
            <a:ext cx="357646" cy="529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0" name="TextBox 271"/>
          <p:cNvSpPr txBox="1"/>
          <p:nvPr/>
        </p:nvSpPr>
        <p:spPr bwMode="auto">
          <a:xfrm>
            <a:off x="3742992" y="2187082"/>
            <a:ext cx="733724" cy="21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000" b="1" dirty="0">
                <a:latin typeface="+mn-ea"/>
                <a:ea typeface="+mn-ea"/>
              </a:rPr>
              <a:t>AIMS</a:t>
            </a:r>
            <a:endParaRPr lang="ko-KR" altLang="en-US" sz="1000" b="1" dirty="0">
              <a:latin typeface="+mn-ea"/>
              <a:ea typeface="+mn-ea"/>
            </a:endParaRPr>
          </a:p>
        </p:txBody>
      </p:sp>
      <p:sp>
        <p:nvSpPr>
          <p:cNvPr id="201" name="직사각형 200"/>
          <p:cNvSpPr>
            <a:spLocks noChangeArrowheads="1"/>
          </p:cNvSpPr>
          <p:nvPr/>
        </p:nvSpPr>
        <p:spPr bwMode="auto">
          <a:xfrm>
            <a:off x="3739818" y="2204864"/>
            <a:ext cx="735952" cy="792087"/>
          </a:xfrm>
          <a:prstGeom prst="rect">
            <a:avLst/>
          </a:prstGeom>
          <a:noFill/>
          <a:ln w="12700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>
              <a:latin typeface="+mn-ea"/>
              <a:ea typeface="+mn-ea"/>
            </a:endParaRPr>
          </a:p>
        </p:txBody>
      </p:sp>
      <p:cxnSp>
        <p:nvCxnSpPr>
          <p:cNvPr id="202" name="직선 연결선 201"/>
          <p:cNvCxnSpPr>
            <a:cxnSpLocks noChangeShapeType="1"/>
          </p:cNvCxnSpPr>
          <p:nvPr/>
        </p:nvCxnSpPr>
        <p:spPr bwMode="auto">
          <a:xfrm rot="5400000">
            <a:off x="4566708" y="2618920"/>
            <a:ext cx="0" cy="1800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3" name="직사각형 202"/>
          <p:cNvSpPr>
            <a:spLocks noChangeArrowheads="1"/>
          </p:cNvSpPr>
          <p:nvPr/>
        </p:nvSpPr>
        <p:spPr bwMode="auto">
          <a:xfrm>
            <a:off x="488504" y="4365104"/>
            <a:ext cx="8964000" cy="1976025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  <a:miter lim="800000"/>
          </a:ln>
        </p:spPr>
        <p:txBody>
          <a:bodyPr wrap="none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>
              <a:latin typeface="+mn-ea"/>
              <a:ea typeface="+mn-ea"/>
            </a:endParaRPr>
          </a:p>
        </p:txBody>
      </p:sp>
      <p:sp>
        <p:nvSpPr>
          <p:cNvPr id="204" name="직사각형 203"/>
          <p:cNvSpPr/>
          <p:nvPr/>
        </p:nvSpPr>
        <p:spPr bwMode="auto">
          <a:xfrm>
            <a:off x="488504" y="4365104"/>
            <a:ext cx="288032" cy="19800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ko-KR" altLang="en-US" sz="1200" b="1" dirty="0">
                <a:latin typeface="+mn-ea"/>
                <a:ea typeface="+mn-ea"/>
              </a:rPr>
              <a:t>분</a:t>
            </a:r>
            <a:endParaRPr lang="en-US" altLang="ko-KR" sz="1200" b="1" dirty="0">
              <a:latin typeface="+mn-ea"/>
              <a:ea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석</a:t>
            </a:r>
            <a:endParaRPr kumimoji="1" lang="en-US" altLang="ko-KR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ko-KR" altLang="en-US" sz="1200" b="1" dirty="0">
                <a:latin typeface="+mn-ea"/>
                <a:ea typeface="+mn-ea"/>
              </a:rPr>
              <a:t>실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xmlns="" id="{2AB8817E-1143-4BCD-8410-21DC258EDB63}"/>
              </a:ext>
            </a:extLst>
          </p:cNvPr>
          <p:cNvSpPr/>
          <p:nvPr/>
        </p:nvSpPr>
        <p:spPr>
          <a:xfrm>
            <a:off x="4880992" y="3789080"/>
            <a:ext cx="864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반출입기</a:t>
            </a:r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xmlns="" id="{D1A195DD-489C-4E4D-9B9F-0CB4835512E2}"/>
              </a:ext>
            </a:extLst>
          </p:cNvPr>
          <p:cNvSpPr/>
          <p:nvPr/>
        </p:nvSpPr>
        <p:spPr>
          <a:xfrm>
            <a:off x="6681192" y="3789080"/>
            <a:ext cx="828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Stocker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8" name="타원 207">
            <a:extLst>
              <a:ext uri="{FF2B5EF4-FFF2-40B4-BE49-F238E27FC236}">
                <a16:creationId xmlns:a16="http://schemas.microsoft.com/office/drawing/2014/main" xmlns="" id="{9792AC03-19B7-4120-B19F-74B97C2F4B70}"/>
              </a:ext>
            </a:extLst>
          </p:cNvPr>
          <p:cNvSpPr/>
          <p:nvPr/>
        </p:nvSpPr>
        <p:spPr>
          <a:xfrm>
            <a:off x="7581392" y="3789080"/>
            <a:ext cx="90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폐기</a:t>
            </a:r>
            <a:r>
              <a:rPr lang="en-US" altLang="ko-KR" sz="800" b="1" dirty="0">
                <a:solidFill>
                  <a:schemeClr val="tx1"/>
                </a:solidFill>
              </a:rPr>
              <a:t>/</a:t>
            </a:r>
            <a:r>
              <a:rPr lang="ko-KR" altLang="en-US" sz="800" b="1" dirty="0">
                <a:solidFill>
                  <a:schemeClr val="tx1"/>
                </a:solidFill>
              </a:rPr>
              <a:t>세정</a:t>
            </a:r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xmlns="" id="{92CB1566-EE0C-473A-B304-5F064E76882F}"/>
              </a:ext>
            </a:extLst>
          </p:cNvPr>
          <p:cNvSpPr/>
          <p:nvPr/>
        </p:nvSpPr>
        <p:spPr>
          <a:xfrm>
            <a:off x="8553400" y="3762617"/>
            <a:ext cx="756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RCS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xmlns="" id="{41B1356B-CE25-4E96-8028-DAEDFB6B2D70}"/>
              </a:ext>
            </a:extLst>
          </p:cNvPr>
          <p:cNvSpPr/>
          <p:nvPr/>
        </p:nvSpPr>
        <p:spPr>
          <a:xfrm>
            <a:off x="3800872" y="3789080"/>
            <a:ext cx="1008000" cy="360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Dispatcher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xmlns="" id="{AF4C18E4-179E-40F2-A9AC-F7A9C4E1649C}"/>
              </a:ext>
            </a:extLst>
          </p:cNvPr>
          <p:cNvSpPr/>
          <p:nvPr/>
        </p:nvSpPr>
        <p:spPr>
          <a:xfrm>
            <a:off x="5817096" y="3789040"/>
            <a:ext cx="792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분석기</a:t>
            </a:r>
          </a:p>
        </p:txBody>
      </p:sp>
      <p:sp>
        <p:nvSpPr>
          <p:cNvPr id="206" name="TextBox 42"/>
          <p:cNvSpPr txBox="1">
            <a:spLocks noChangeArrowheads="1"/>
          </p:cNvSpPr>
          <p:nvPr/>
        </p:nvSpPr>
        <p:spPr bwMode="auto">
          <a:xfrm>
            <a:off x="5798228" y="2807352"/>
            <a:ext cx="7126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100" dirty="0" smtClean="0">
                <a:latin typeface="+mn-ea"/>
              </a:rPr>
              <a:t>NAS</a:t>
            </a:r>
            <a:endParaRPr lang="en-US" altLang="ko-KR" sz="1100" dirty="0">
              <a:latin typeface="+mn-ea"/>
              <a:ea typeface="+mn-ea"/>
            </a:endParaRPr>
          </a:p>
        </p:txBody>
      </p:sp>
      <p:cxnSp>
        <p:nvCxnSpPr>
          <p:cNvPr id="212" name="직선 연결선 211"/>
          <p:cNvCxnSpPr>
            <a:cxnSpLocks noChangeShapeType="1"/>
          </p:cNvCxnSpPr>
          <p:nvPr/>
        </p:nvCxnSpPr>
        <p:spPr bwMode="auto">
          <a:xfrm>
            <a:off x="6105128" y="2276872"/>
            <a:ext cx="0" cy="25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13" name="Picture 24" descr="database icon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895633" y="2460156"/>
            <a:ext cx="497527" cy="4975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7110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roup 97"/>
          <p:cNvGrpSpPr/>
          <p:nvPr/>
        </p:nvGrpSpPr>
        <p:grpSpPr bwMode="auto">
          <a:xfrm>
            <a:off x="9214479" y="2276872"/>
            <a:ext cx="419041" cy="380231"/>
            <a:chOff x="2016" y="2053"/>
            <a:chExt cx="306" cy="226"/>
          </a:xfrm>
        </p:grpSpPr>
        <p:sp>
          <p:nvSpPr>
            <p:cNvPr id="161" name="Rectangle 98"/>
            <p:cNvSpPr>
              <a:spLocks noChangeArrowheads="1"/>
            </p:cNvSpPr>
            <p:nvPr/>
          </p:nvSpPr>
          <p:spPr bwMode="auto">
            <a:xfrm>
              <a:off x="2279" y="2156"/>
              <a:ext cx="40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endParaRPr lang="en-US" altLang="ko-KR" sz="1200" b="1" dirty="0">
                <a:latin typeface="+mn-ea"/>
                <a:ea typeface="+mn-ea"/>
              </a:endParaRPr>
            </a:p>
          </p:txBody>
        </p:sp>
        <p:grpSp>
          <p:nvGrpSpPr>
            <p:cNvPr id="162" name="Group 99"/>
            <p:cNvGrpSpPr/>
            <p:nvPr/>
          </p:nvGrpSpPr>
          <p:grpSpPr bwMode="auto">
            <a:xfrm>
              <a:off x="2027" y="2194"/>
              <a:ext cx="282" cy="73"/>
              <a:chOff x="2921" y="2654"/>
              <a:chExt cx="244" cy="85"/>
            </a:xfrm>
          </p:grpSpPr>
          <p:sp>
            <p:nvSpPr>
              <p:cNvPr id="196" name="Rectangle 100"/>
              <p:cNvSpPr>
                <a:spLocks noChangeArrowheads="1"/>
              </p:cNvSpPr>
              <p:nvPr/>
            </p:nvSpPr>
            <p:spPr bwMode="auto">
              <a:xfrm>
                <a:off x="2921" y="2654"/>
                <a:ext cx="244" cy="85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197" name="Rectangle 101"/>
              <p:cNvSpPr>
                <a:spLocks noChangeArrowheads="1"/>
              </p:cNvSpPr>
              <p:nvPr/>
            </p:nvSpPr>
            <p:spPr bwMode="auto">
              <a:xfrm>
                <a:off x="3055" y="2668"/>
                <a:ext cx="86" cy="40"/>
              </a:xfrm>
              <a:prstGeom prst="rect">
                <a:avLst/>
              </a:prstGeom>
              <a:solidFill>
                <a:srgbClr val="808080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168" name="Group 102"/>
            <p:cNvGrpSpPr/>
            <p:nvPr/>
          </p:nvGrpSpPr>
          <p:grpSpPr bwMode="auto">
            <a:xfrm>
              <a:off x="2016" y="2233"/>
              <a:ext cx="306" cy="46"/>
              <a:chOff x="2911" y="2700"/>
              <a:chExt cx="265" cy="53"/>
            </a:xfrm>
          </p:grpSpPr>
          <p:sp>
            <p:nvSpPr>
              <p:cNvPr id="191" name="Freeform 103"/>
              <p:cNvSpPr/>
              <p:nvPr/>
            </p:nvSpPr>
            <p:spPr bwMode="auto">
              <a:xfrm>
                <a:off x="2911" y="2700"/>
                <a:ext cx="265" cy="53"/>
              </a:xfrm>
              <a:custGeom>
                <a:avLst/>
                <a:gdLst>
                  <a:gd name="T0" fmla="*/ 0 w 2381"/>
                  <a:gd name="T1" fmla="*/ 0 h 424"/>
                  <a:gd name="T2" fmla="*/ 0 w 2381"/>
                  <a:gd name="T3" fmla="*/ 0 h 424"/>
                  <a:gd name="T4" fmla="*/ 0 w 2381"/>
                  <a:gd name="T5" fmla="*/ 0 h 424"/>
                  <a:gd name="T6" fmla="*/ 0 w 2381"/>
                  <a:gd name="T7" fmla="*/ 0 h 424"/>
                  <a:gd name="T8" fmla="*/ 0 w 2381"/>
                  <a:gd name="T9" fmla="*/ 0 h 424"/>
                  <a:gd name="T10" fmla="*/ 0 w 2381"/>
                  <a:gd name="T11" fmla="*/ 0 h 424"/>
                  <a:gd name="T12" fmla="*/ 0 w 2381"/>
                  <a:gd name="T13" fmla="*/ 0 h 424"/>
                  <a:gd name="T14" fmla="*/ 0 w 2381"/>
                  <a:gd name="T15" fmla="*/ 0 h 424"/>
                  <a:gd name="T16" fmla="*/ 0 w 2381"/>
                  <a:gd name="T17" fmla="*/ 0 h 424"/>
                  <a:gd name="T18" fmla="*/ 0 w 2381"/>
                  <a:gd name="T19" fmla="*/ 0 h 424"/>
                  <a:gd name="T20" fmla="*/ 0 w 2381"/>
                  <a:gd name="T21" fmla="*/ 0 h 42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81"/>
                  <a:gd name="T34" fmla="*/ 0 h 424"/>
                  <a:gd name="T35" fmla="*/ 2381 w 2381"/>
                  <a:gd name="T36" fmla="*/ 424 h 42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81" h="424">
                    <a:moveTo>
                      <a:pt x="297" y="0"/>
                    </a:moveTo>
                    <a:lnTo>
                      <a:pt x="2091" y="0"/>
                    </a:lnTo>
                    <a:lnTo>
                      <a:pt x="2375" y="383"/>
                    </a:lnTo>
                    <a:lnTo>
                      <a:pt x="2381" y="400"/>
                    </a:lnTo>
                    <a:lnTo>
                      <a:pt x="2370" y="417"/>
                    </a:lnTo>
                    <a:lnTo>
                      <a:pt x="2352" y="424"/>
                    </a:lnTo>
                    <a:lnTo>
                      <a:pt x="34" y="424"/>
                    </a:lnTo>
                    <a:lnTo>
                      <a:pt x="13" y="413"/>
                    </a:lnTo>
                    <a:lnTo>
                      <a:pt x="0" y="396"/>
                    </a:lnTo>
                    <a:lnTo>
                      <a:pt x="5" y="374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192" name="Freeform 104"/>
              <p:cNvSpPr/>
              <p:nvPr/>
            </p:nvSpPr>
            <p:spPr bwMode="auto">
              <a:xfrm>
                <a:off x="2926" y="2712"/>
                <a:ext cx="175" cy="33"/>
              </a:xfrm>
              <a:custGeom>
                <a:avLst/>
                <a:gdLst>
                  <a:gd name="T0" fmla="*/ 0 w 1581"/>
                  <a:gd name="T1" fmla="*/ 0 h 270"/>
                  <a:gd name="T2" fmla="*/ 0 w 1581"/>
                  <a:gd name="T3" fmla="*/ 0 h 270"/>
                  <a:gd name="T4" fmla="*/ 0 w 1581"/>
                  <a:gd name="T5" fmla="*/ 0 h 270"/>
                  <a:gd name="T6" fmla="*/ 0 w 1581"/>
                  <a:gd name="T7" fmla="*/ 0 h 270"/>
                  <a:gd name="T8" fmla="*/ 0 w 1581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81"/>
                  <a:gd name="T16" fmla="*/ 0 h 270"/>
                  <a:gd name="T17" fmla="*/ 1581 w 1581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81" h="270">
                    <a:moveTo>
                      <a:pt x="213" y="0"/>
                    </a:moveTo>
                    <a:lnTo>
                      <a:pt x="1508" y="0"/>
                    </a:lnTo>
                    <a:lnTo>
                      <a:pt x="1581" y="270"/>
                    </a:lnTo>
                    <a:lnTo>
                      <a:pt x="0" y="270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195" name="Freeform 105"/>
              <p:cNvSpPr/>
              <p:nvPr/>
            </p:nvSpPr>
            <p:spPr bwMode="auto">
              <a:xfrm>
                <a:off x="3107" y="2712"/>
                <a:ext cx="53" cy="33"/>
              </a:xfrm>
              <a:custGeom>
                <a:avLst/>
                <a:gdLst>
                  <a:gd name="T0" fmla="*/ 0 w 479"/>
                  <a:gd name="T1" fmla="*/ 0 h 270"/>
                  <a:gd name="T2" fmla="*/ 0 w 479"/>
                  <a:gd name="T3" fmla="*/ 0 h 270"/>
                  <a:gd name="T4" fmla="*/ 0 w 479"/>
                  <a:gd name="T5" fmla="*/ 0 h 270"/>
                  <a:gd name="T6" fmla="*/ 0 w 479"/>
                  <a:gd name="T7" fmla="*/ 0 h 270"/>
                  <a:gd name="T8" fmla="*/ 0 w 479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9"/>
                  <a:gd name="T16" fmla="*/ 0 h 270"/>
                  <a:gd name="T17" fmla="*/ 479 w 479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9" h="270">
                    <a:moveTo>
                      <a:pt x="0" y="0"/>
                    </a:moveTo>
                    <a:lnTo>
                      <a:pt x="282" y="0"/>
                    </a:lnTo>
                    <a:lnTo>
                      <a:pt x="479" y="270"/>
                    </a:lnTo>
                    <a:lnTo>
                      <a:pt x="89" y="2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174" name="Group 106"/>
            <p:cNvGrpSpPr/>
            <p:nvPr/>
          </p:nvGrpSpPr>
          <p:grpSpPr bwMode="auto">
            <a:xfrm>
              <a:off x="2065" y="2053"/>
              <a:ext cx="206" cy="140"/>
              <a:chOff x="2954" y="2489"/>
              <a:chExt cx="178" cy="164"/>
            </a:xfrm>
          </p:grpSpPr>
          <p:sp>
            <p:nvSpPr>
              <p:cNvPr id="176" name="Rectangle 107"/>
              <p:cNvSpPr>
                <a:spLocks noChangeArrowheads="1"/>
              </p:cNvSpPr>
              <p:nvPr/>
            </p:nvSpPr>
            <p:spPr bwMode="auto">
              <a:xfrm>
                <a:off x="2954" y="2489"/>
                <a:ext cx="178" cy="164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177" name="Rectangle 108"/>
              <p:cNvSpPr>
                <a:spLocks noChangeArrowheads="1"/>
              </p:cNvSpPr>
              <p:nvPr/>
            </p:nvSpPr>
            <p:spPr bwMode="auto">
              <a:xfrm>
                <a:off x="2966" y="2502"/>
                <a:ext cx="155" cy="140"/>
              </a:xfrm>
              <a:prstGeom prst="rect">
                <a:avLst/>
              </a:prstGeom>
              <a:solidFill>
                <a:srgbClr val="1050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178" name="Rectangle 109"/>
              <p:cNvSpPr>
                <a:spLocks noChangeArrowheads="1"/>
              </p:cNvSpPr>
              <p:nvPr/>
            </p:nvSpPr>
            <p:spPr bwMode="auto">
              <a:xfrm>
                <a:off x="3097" y="2502"/>
                <a:ext cx="23" cy="140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179" name="Rectangle 110"/>
              <p:cNvSpPr>
                <a:spLocks noChangeArrowheads="1"/>
              </p:cNvSpPr>
              <p:nvPr/>
            </p:nvSpPr>
            <p:spPr bwMode="auto">
              <a:xfrm>
                <a:off x="3102" y="2509"/>
                <a:ext cx="12" cy="12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181" name="Oval 111"/>
              <p:cNvSpPr>
                <a:spLocks noChangeArrowheads="1"/>
              </p:cNvSpPr>
              <p:nvPr/>
            </p:nvSpPr>
            <p:spPr bwMode="auto">
              <a:xfrm>
                <a:off x="3109" y="2569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183" name="Oval 112"/>
              <p:cNvSpPr>
                <a:spLocks noChangeArrowheads="1"/>
              </p:cNvSpPr>
              <p:nvPr/>
            </p:nvSpPr>
            <p:spPr bwMode="auto">
              <a:xfrm>
                <a:off x="3103" y="2594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184" name="Oval 113"/>
              <p:cNvSpPr>
                <a:spLocks noChangeArrowheads="1"/>
              </p:cNvSpPr>
              <p:nvPr/>
            </p:nvSpPr>
            <p:spPr bwMode="auto">
              <a:xfrm>
                <a:off x="3103" y="261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</p:grpSp>
      <p:cxnSp>
        <p:nvCxnSpPr>
          <p:cNvPr id="172" name="직선 연결선 171"/>
          <p:cNvCxnSpPr/>
          <p:nvPr/>
        </p:nvCxnSpPr>
        <p:spPr>
          <a:xfrm rot="5400000" flipH="1" flipV="1">
            <a:off x="885354" y="1663998"/>
            <a:ext cx="216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9"/>
          <p:cNvSpPr txBox="1"/>
          <p:nvPr/>
        </p:nvSpPr>
        <p:spPr>
          <a:xfrm>
            <a:off x="272480" y="202630"/>
            <a:ext cx="9074150" cy="49006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457200" lvl="0" indent="-457200">
              <a:lnSpc>
                <a:spcPts val="2800"/>
              </a:lnSpc>
              <a:spcBef>
                <a:spcPct val="0"/>
              </a:spcBef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charset="-127"/>
                <a:ea typeface="맑은 고딕" panose="020B0503020000020004" charset="-127"/>
                <a:cs typeface="+mj-cs"/>
              </a:rPr>
              <a:t>2. </a:t>
            </a: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</a:rPr>
              <a:t>LIMS </a:t>
            </a: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</a:rPr>
              <a:t>시스템 구성도</a:t>
            </a:r>
            <a:endParaRPr lang="en-US" altLang="ko-KR" sz="20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7" name="제목 9"/>
          <p:cNvSpPr txBox="1"/>
          <p:nvPr/>
        </p:nvSpPr>
        <p:spPr>
          <a:xfrm>
            <a:off x="5961112" y="44624"/>
            <a:ext cx="3744416" cy="49006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lvl="0" algn="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ko-KR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1-2. </a:t>
            </a: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맑은 고딕" panose="020B0503020000020004" charset="-127"/>
                <a:ea typeface="맑은 고딕" panose="020B0503020000020004" charset="-127"/>
              </a:rPr>
              <a:t>S/W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맑은 고딕" panose="020B0503020000020004" charset="-127"/>
                <a:ea typeface="맑은 고딕" panose="020B0503020000020004" charset="-127"/>
              </a:rPr>
              <a:t>시스템</a:t>
            </a: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맑은 고딕" panose="020B0503020000020004" charset="-127"/>
                <a:ea typeface="맑은 고딕" panose="020B0503020000020004" charset="-127"/>
              </a:rPr>
              <a:t>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맑은 고딕" panose="020B0503020000020004" charset="-127"/>
                <a:ea typeface="맑은 고딕" panose="020B0503020000020004" charset="-127"/>
              </a:rPr>
              <a:t>구성도</a:t>
            </a: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맑은 고딕" panose="020B0503020000020004" charset="-127"/>
                <a:ea typeface="맑은 고딕" panose="020B0503020000020004" charset="-127"/>
              </a:rPr>
              <a:t> </a:t>
            </a:r>
            <a:endParaRPr kumimoji="0" lang="ko-KR" altLang="en-US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맑은 고딕" panose="020B0503020000020004" charset="-127"/>
              <a:ea typeface="맑은 고딕" panose="020B0503020000020004" charset="-127"/>
              <a:cs typeface="+mj-cs"/>
            </a:endParaRPr>
          </a:p>
        </p:txBody>
      </p:sp>
      <p:cxnSp>
        <p:nvCxnSpPr>
          <p:cNvPr id="10" name="직선 연결선 9"/>
          <p:cNvCxnSpPr>
            <a:cxnSpLocks noChangeShapeType="1"/>
          </p:cNvCxnSpPr>
          <p:nvPr/>
        </p:nvCxnSpPr>
        <p:spPr bwMode="auto">
          <a:xfrm>
            <a:off x="4061132" y="1556790"/>
            <a:ext cx="0" cy="6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직선 연결선 10"/>
          <p:cNvCxnSpPr>
            <a:cxnSpLocks noChangeShapeType="1"/>
          </p:cNvCxnSpPr>
          <p:nvPr/>
        </p:nvCxnSpPr>
        <p:spPr bwMode="auto">
          <a:xfrm>
            <a:off x="5861332" y="1556790"/>
            <a:ext cx="0" cy="72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직선 연결선 11"/>
          <p:cNvCxnSpPr>
            <a:cxnSpLocks noChangeShapeType="1"/>
          </p:cNvCxnSpPr>
          <p:nvPr/>
        </p:nvCxnSpPr>
        <p:spPr bwMode="auto">
          <a:xfrm>
            <a:off x="8769424" y="1556792"/>
            <a:ext cx="0" cy="75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3" name="Picture 121" descr="Database_Green_16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024" y="2061816"/>
            <a:ext cx="315804" cy="412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 descr="computer, desktop computer, linux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45308" y="1809568"/>
            <a:ext cx="683324" cy="683327"/>
          </a:xfrm>
          <a:prstGeom prst="rect">
            <a:avLst/>
          </a:prstGeom>
          <a:noFill/>
        </p:spPr>
      </p:pic>
      <p:cxnSp>
        <p:nvCxnSpPr>
          <p:cNvPr id="15" name="꺾인 연결선 14"/>
          <p:cNvCxnSpPr>
            <a:stCxn id="14" idx="1"/>
            <a:endCxn id="13" idx="3"/>
          </p:cNvCxnSpPr>
          <p:nvPr/>
        </p:nvCxnSpPr>
        <p:spPr>
          <a:xfrm rot="10800000" flipV="1">
            <a:off x="5484828" y="2151232"/>
            <a:ext cx="160480" cy="11700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42"/>
          <p:cNvSpPr txBox="1">
            <a:spLocks noChangeArrowheads="1"/>
          </p:cNvSpPr>
          <p:nvPr/>
        </p:nvSpPr>
        <p:spPr bwMode="auto">
          <a:xfrm>
            <a:off x="9086612" y="2708920"/>
            <a:ext cx="789150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ko-KR" altLang="en-US" sz="1100" dirty="0" smtClean="0">
                <a:latin typeface="+mn-ea"/>
                <a:ea typeface="+mn-ea"/>
              </a:rPr>
              <a:t>운영 </a:t>
            </a:r>
            <a:r>
              <a:rPr lang="en-US" altLang="ko-KR" sz="1100" dirty="0" smtClean="0">
                <a:latin typeface="+mn-ea"/>
                <a:ea typeface="+mn-ea"/>
              </a:rPr>
              <a:t>PC2</a:t>
            </a:r>
          </a:p>
          <a:p>
            <a:pPr algn="ctr" eaLnBrk="1" hangingPunct="1"/>
            <a:r>
              <a:rPr lang="en-US" altLang="ko-KR" sz="1100" dirty="0" smtClean="0">
                <a:latin typeface="+mn-ea"/>
                <a:ea typeface="+mn-ea"/>
              </a:rPr>
              <a:t>/ </a:t>
            </a:r>
            <a:r>
              <a:rPr lang="ko-KR" altLang="en-US" sz="1100" dirty="0" smtClean="0">
                <a:latin typeface="+mn-ea"/>
                <a:ea typeface="+mn-ea"/>
              </a:rPr>
              <a:t>예비 제어 </a:t>
            </a:r>
            <a:r>
              <a:rPr lang="en-US" altLang="ko-KR" sz="1100" dirty="0">
                <a:latin typeface="+mn-ea"/>
                <a:ea typeface="+mn-ea"/>
              </a:rPr>
              <a:t>PC</a:t>
            </a:r>
          </a:p>
        </p:txBody>
      </p:sp>
      <p:grpSp>
        <p:nvGrpSpPr>
          <p:cNvPr id="17" name="Group 97"/>
          <p:cNvGrpSpPr/>
          <p:nvPr/>
        </p:nvGrpSpPr>
        <p:grpSpPr bwMode="auto">
          <a:xfrm>
            <a:off x="8553400" y="2313626"/>
            <a:ext cx="419041" cy="380231"/>
            <a:chOff x="2016" y="2053"/>
            <a:chExt cx="306" cy="226"/>
          </a:xfrm>
        </p:grpSpPr>
        <p:sp>
          <p:nvSpPr>
            <p:cNvPr id="18" name="Rectangle 98"/>
            <p:cNvSpPr>
              <a:spLocks noChangeArrowheads="1"/>
            </p:cNvSpPr>
            <p:nvPr/>
          </p:nvSpPr>
          <p:spPr bwMode="auto">
            <a:xfrm>
              <a:off x="2279" y="2156"/>
              <a:ext cx="40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endParaRPr lang="en-US" altLang="ko-KR" sz="1200" b="1" dirty="0">
                <a:latin typeface="+mn-ea"/>
                <a:ea typeface="+mn-ea"/>
              </a:endParaRPr>
            </a:p>
          </p:txBody>
        </p:sp>
        <p:grpSp>
          <p:nvGrpSpPr>
            <p:cNvPr id="19" name="Group 99"/>
            <p:cNvGrpSpPr/>
            <p:nvPr/>
          </p:nvGrpSpPr>
          <p:grpSpPr bwMode="auto">
            <a:xfrm>
              <a:off x="2027" y="2194"/>
              <a:ext cx="282" cy="73"/>
              <a:chOff x="2921" y="2654"/>
              <a:chExt cx="244" cy="85"/>
            </a:xfrm>
          </p:grpSpPr>
          <p:sp>
            <p:nvSpPr>
              <p:cNvPr id="32" name="Rectangle 100"/>
              <p:cNvSpPr>
                <a:spLocks noChangeArrowheads="1"/>
              </p:cNvSpPr>
              <p:nvPr/>
            </p:nvSpPr>
            <p:spPr bwMode="auto">
              <a:xfrm>
                <a:off x="2921" y="2654"/>
                <a:ext cx="244" cy="85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3" name="Rectangle 101"/>
              <p:cNvSpPr>
                <a:spLocks noChangeArrowheads="1"/>
              </p:cNvSpPr>
              <p:nvPr/>
            </p:nvSpPr>
            <p:spPr bwMode="auto">
              <a:xfrm>
                <a:off x="3055" y="2668"/>
                <a:ext cx="86" cy="40"/>
              </a:xfrm>
              <a:prstGeom prst="rect">
                <a:avLst/>
              </a:prstGeom>
              <a:solidFill>
                <a:srgbClr val="808080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20" name="Group 102"/>
            <p:cNvGrpSpPr/>
            <p:nvPr/>
          </p:nvGrpSpPr>
          <p:grpSpPr bwMode="auto">
            <a:xfrm>
              <a:off x="2016" y="2233"/>
              <a:ext cx="306" cy="46"/>
              <a:chOff x="2911" y="2700"/>
              <a:chExt cx="265" cy="53"/>
            </a:xfrm>
          </p:grpSpPr>
          <p:sp>
            <p:nvSpPr>
              <p:cNvPr id="29" name="Freeform 103"/>
              <p:cNvSpPr/>
              <p:nvPr/>
            </p:nvSpPr>
            <p:spPr bwMode="auto">
              <a:xfrm>
                <a:off x="2911" y="2700"/>
                <a:ext cx="265" cy="53"/>
              </a:xfrm>
              <a:custGeom>
                <a:avLst/>
                <a:gdLst>
                  <a:gd name="T0" fmla="*/ 0 w 2381"/>
                  <a:gd name="T1" fmla="*/ 0 h 424"/>
                  <a:gd name="T2" fmla="*/ 0 w 2381"/>
                  <a:gd name="T3" fmla="*/ 0 h 424"/>
                  <a:gd name="T4" fmla="*/ 0 w 2381"/>
                  <a:gd name="T5" fmla="*/ 0 h 424"/>
                  <a:gd name="T6" fmla="*/ 0 w 2381"/>
                  <a:gd name="T7" fmla="*/ 0 h 424"/>
                  <a:gd name="T8" fmla="*/ 0 w 2381"/>
                  <a:gd name="T9" fmla="*/ 0 h 424"/>
                  <a:gd name="T10" fmla="*/ 0 w 2381"/>
                  <a:gd name="T11" fmla="*/ 0 h 424"/>
                  <a:gd name="T12" fmla="*/ 0 w 2381"/>
                  <a:gd name="T13" fmla="*/ 0 h 424"/>
                  <a:gd name="T14" fmla="*/ 0 w 2381"/>
                  <a:gd name="T15" fmla="*/ 0 h 424"/>
                  <a:gd name="T16" fmla="*/ 0 w 2381"/>
                  <a:gd name="T17" fmla="*/ 0 h 424"/>
                  <a:gd name="T18" fmla="*/ 0 w 2381"/>
                  <a:gd name="T19" fmla="*/ 0 h 424"/>
                  <a:gd name="T20" fmla="*/ 0 w 2381"/>
                  <a:gd name="T21" fmla="*/ 0 h 42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81"/>
                  <a:gd name="T34" fmla="*/ 0 h 424"/>
                  <a:gd name="T35" fmla="*/ 2381 w 2381"/>
                  <a:gd name="T36" fmla="*/ 424 h 42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81" h="424">
                    <a:moveTo>
                      <a:pt x="297" y="0"/>
                    </a:moveTo>
                    <a:lnTo>
                      <a:pt x="2091" y="0"/>
                    </a:lnTo>
                    <a:lnTo>
                      <a:pt x="2375" y="383"/>
                    </a:lnTo>
                    <a:lnTo>
                      <a:pt x="2381" y="400"/>
                    </a:lnTo>
                    <a:lnTo>
                      <a:pt x="2370" y="417"/>
                    </a:lnTo>
                    <a:lnTo>
                      <a:pt x="2352" y="424"/>
                    </a:lnTo>
                    <a:lnTo>
                      <a:pt x="34" y="424"/>
                    </a:lnTo>
                    <a:lnTo>
                      <a:pt x="13" y="413"/>
                    </a:lnTo>
                    <a:lnTo>
                      <a:pt x="0" y="396"/>
                    </a:lnTo>
                    <a:lnTo>
                      <a:pt x="5" y="374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0" name="Freeform 104"/>
              <p:cNvSpPr/>
              <p:nvPr/>
            </p:nvSpPr>
            <p:spPr bwMode="auto">
              <a:xfrm>
                <a:off x="2926" y="2712"/>
                <a:ext cx="175" cy="33"/>
              </a:xfrm>
              <a:custGeom>
                <a:avLst/>
                <a:gdLst>
                  <a:gd name="T0" fmla="*/ 0 w 1581"/>
                  <a:gd name="T1" fmla="*/ 0 h 270"/>
                  <a:gd name="T2" fmla="*/ 0 w 1581"/>
                  <a:gd name="T3" fmla="*/ 0 h 270"/>
                  <a:gd name="T4" fmla="*/ 0 w 1581"/>
                  <a:gd name="T5" fmla="*/ 0 h 270"/>
                  <a:gd name="T6" fmla="*/ 0 w 1581"/>
                  <a:gd name="T7" fmla="*/ 0 h 270"/>
                  <a:gd name="T8" fmla="*/ 0 w 1581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81"/>
                  <a:gd name="T16" fmla="*/ 0 h 270"/>
                  <a:gd name="T17" fmla="*/ 1581 w 1581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81" h="270">
                    <a:moveTo>
                      <a:pt x="213" y="0"/>
                    </a:moveTo>
                    <a:lnTo>
                      <a:pt x="1508" y="0"/>
                    </a:lnTo>
                    <a:lnTo>
                      <a:pt x="1581" y="270"/>
                    </a:lnTo>
                    <a:lnTo>
                      <a:pt x="0" y="270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1" name="Freeform 105"/>
              <p:cNvSpPr/>
              <p:nvPr/>
            </p:nvSpPr>
            <p:spPr bwMode="auto">
              <a:xfrm>
                <a:off x="3107" y="2712"/>
                <a:ext cx="53" cy="33"/>
              </a:xfrm>
              <a:custGeom>
                <a:avLst/>
                <a:gdLst>
                  <a:gd name="T0" fmla="*/ 0 w 479"/>
                  <a:gd name="T1" fmla="*/ 0 h 270"/>
                  <a:gd name="T2" fmla="*/ 0 w 479"/>
                  <a:gd name="T3" fmla="*/ 0 h 270"/>
                  <a:gd name="T4" fmla="*/ 0 w 479"/>
                  <a:gd name="T5" fmla="*/ 0 h 270"/>
                  <a:gd name="T6" fmla="*/ 0 w 479"/>
                  <a:gd name="T7" fmla="*/ 0 h 270"/>
                  <a:gd name="T8" fmla="*/ 0 w 479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9"/>
                  <a:gd name="T16" fmla="*/ 0 h 270"/>
                  <a:gd name="T17" fmla="*/ 479 w 479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9" h="270">
                    <a:moveTo>
                      <a:pt x="0" y="0"/>
                    </a:moveTo>
                    <a:lnTo>
                      <a:pt x="282" y="0"/>
                    </a:lnTo>
                    <a:lnTo>
                      <a:pt x="479" y="270"/>
                    </a:lnTo>
                    <a:lnTo>
                      <a:pt x="89" y="2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21" name="Group 106"/>
            <p:cNvGrpSpPr/>
            <p:nvPr/>
          </p:nvGrpSpPr>
          <p:grpSpPr bwMode="auto">
            <a:xfrm>
              <a:off x="2065" y="2053"/>
              <a:ext cx="206" cy="140"/>
              <a:chOff x="2954" y="2489"/>
              <a:chExt cx="178" cy="164"/>
            </a:xfrm>
          </p:grpSpPr>
          <p:sp>
            <p:nvSpPr>
              <p:cNvPr id="22" name="Rectangle 107"/>
              <p:cNvSpPr>
                <a:spLocks noChangeArrowheads="1"/>
              </p:cNvSpPr>
              <p:nvPr/>
            </p:nvSpPr>
            <p:spPr bwMode="auto">
              <a:xfrm>
                <a:off x="2954" y="2489"/>
                <a:ext cx="178" cy="164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3" name="Rectangle 108"/>
              <p:cNvSpPr>
                <a:spLocks noChangeArrowheads="1"/>
              </p:cNvSpPr>
              <p:nvPr/>
            </p:nvSpPr>
            <p:spPr bwMode="auto">
              <a:xfrm>
                <a:off x="2966" y="2502"/>
                <a:ext cx="155" cy="140"/>
              </a:xfrm>
              <a:prstGeom prst="rect">
                <a:avLst/>
              </a:prstGeom>
              <a:solidFill>
                <a:srgbClr val="1050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4" name="Rectangle 109"/>
              <p:cNvSpPr>
                <a:spLocks noChangeArrowheads="1"/>
              </p:cNvSpPr>
              <p:nvPr/>
            </p:nvSpPr>
            <p:spPr bwMode="auto">
              <a:xfrm>
                <a:off x="3097" y="2502"/>
                <a:ext cx="23" cy="140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5" name="Rectangle 110"/>
              <p:cNvSpPr>
                <a:spLocks noChangeArrowheads="1"/>
              </p:cNvSpPr>
              <p:nvPr/>
            </p:nvSpPr>
            <p:spPr bwMode="auto">
              <a:xfrm>
                <a:off x="3102" y="2509"/>
                <a:ext cx="12" cy="12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6" name="Oval 111"/>
              <p:cNvSpPr>
                <a:spLocks noChangeArrowheads="1"/>
              </p:cNvSpPr>
              <p:nvPr/>
            </p:nvSpPr>
            <p:spPr bwMode="auto">
              <a:xfrm>
                <a:off x="3109" y="2569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7" name="Oval 112"/>
              <p:cNvSpPr>
                <a:spLocks noChangeArrowheads="1"/>
              </p:cNvSpPr>
              <p:nvPr/>
            </p:nvSpPr>
            <p:spPr bwMode="auto">
              <a:xfrm>
                <a:off x="3103" y="2594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8" name="Oval 113"/>
              <p:cNvSpPr>
                <a:spLocks noChangeArrowheads="1"/>
              </p:cNvSpPr>
              <p:nvPr/>
            </p:nvSpPr>
            <p:spPr bwMode="auto">
              <a:xfrm>
                <a:off x="3103" y="261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</p:grpSp>
      <p:sp>
        <p:nvSpPr>
          <p:cNvPr id="36" name="TextBox 42"/>
          <p:cNvSpPr txBox="1">
            <a:spLocks noChangeArrowheads="1"/>
          </p:cNvSpPr>
          <p:nvPr/>
        </p:nvSpPr>
        <p:spPr bwMode="auto">
          <a:xfrm>
            <a:off x="5861332" y="1665552"/>
            <a:ext cx="7126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100" dirty="0">
                <a:latin typeface="+mn-ea"/>
                <a:ea typeface="+mn-ea"/>
              </a:rPr>
              <a:t>DB</a:t>
            </a:r>
            <a:r>
              <a:rPr lang="ko-KR" altLang="en-US" sz="1100" dirty="0">
                <a:latin typeface="+mn-ea"/>
                <a:ea typeface="+mn-ea"/>
              </a:rPr>
              <a:t>서버</a:t>
            </a:r>
            <a:endParaRPr lang="en-US" altLang="ko-KR" sz="1100" dirty="0">
              <a:latin typeface="+mn-ea"/>
              <a:ea typeface="+mn-ea"/>
            </a:endParaRPr>
          </a:p>
        </p:txBody>
      </p:sp>
      <p:sp>
        <p:nvSpPr>
          <p:cNvPr id="37" name="TextBox 42"/>
          <p:cNvSpPr txBox="1">
            <a:spLocks noChangeArrowheads="1"/>
          </p:cNvSpPr>
          <p:nvPr/>
        </p:nvSpPr>
        <p:spPr bwMode="auto">
          <a:xfrm>
            <a:off x="3800872" y="1521536"/>
            <a:ext cx="122413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100" b="1" dirty="0">
                <a:solidFill>
                  <a:srgbClr val="0000CC"/>
                </a:solidFill>
                <a:latin typeface="+mn-ea"/>
                <a:ea typeface="+mn-ea"/>
              </a:rPr>
              <a:t>Controller </a:t>
            </a:r>
          </a:p>
          <a:p>
            <a:pPr algn="ctr" eaLnBrk="1" hangingPunct="1"/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(</a:t>
            </a:r>
            <a:r>
              <a:rPr lang="ko-KR" altLang="en-US" sz="1100" b="1" dirty="0">
                <a:solidFill>
                  <a:srgbClr val="0000CC"/>
                </a:solidFill>
                <a:latin typeface="+mn-ea"/>
              </a:rPr>
              <a:t>제어 </a:t>
            </a:r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PC)</a:t>
            </a:r>
            <a:endParaRPr lang="en-US" altLang="ko-KR" sz="1100" b="1" dirty="0">
              <a:solidFill>
                <a:srgbClr val="0000CC"/>
              </a:solidFill>
              <a:latin typeface="+mn-ea"/>
              <a:ea typeface="+mn-ea"/>
            </a:endParaRPr>
          </a:p>
        </p:txBody>
      </p:sp>
      <p:grpSp>
        <p:nvGrpSpPr>
          <p:cNvPr id="38" name="Group 97"/>
          <p:cNvGrpSpPr/>
          <p:nvPr/>
        </p:nvGrpSpPr>
        <p:grpSpPr bwMode="auto">
          <a:xfrm>
            <a:off x="3894177" y="1949609"/>
            <a:ext cx="419041" cy="380231"/>
            <a:chOff x="2016" y="2053"/>
            <a:chExt cx="306" cy="226"/>
          </a:xfrm>
        </p:grpSpPr>
        <p:sp>
          <p:nvSpPr>
            <p:cNvPr id="39" name="Rectangle 98"/>
            <p:cNvSpPr>
              <a:spLocks noChangeArrowheads="1"/>
            </p:cNvSpPr>
            <p:nvPr/>
          </p:nvSpPr>
          <p:spPr bwMode="auto">
            <a:xfrm>
              <a:off x="2279" y="2156"/>
              <a:ext cx="40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endParaRPr lang="en-US" altLang="ko-KR" sz="1200" b="1" dirty="0">
                <a:latin typeface="+mn-ea"/>
                <a:ea typeface="+mn-ea"/>
              </a:endParaRPr>
            </a:p>
          </p:txBody>
        </p:sp>
        <p:grpSp>
          <p:nvGrpSpPr>
            <p:cNvPr id="40" name="Group 99"/>
            <p:cNvGrpSpPr/>
            <p:nvPr/>
          </p:nvGrpSpPr>
          <p:grpSpPr bwMode="auto">
            <a:xfrm>
              <a:off x="2027" y="2194"/>
              <a:ext cx="282" cy="73"/>
              <a:chOff x="2921" y="2654"/>
              <a:chExt cx="244" cy="85"/>
            </a:xfrm>
          </p:grpSpPr>
          <p:sp>
            <p:nvSpPr>
              <p:cNvPr id="53" name="Rectangle 100"/>
              <p:cNvSpPr>
                <a:spLocks noChangeArrowheads="1"/>
              </p:cNvSpPr>
              <p:nvPr/>
            </p:nvSpPr>
            <p:spPr bwMode="auto">
              <a:xfrm>
                <a:off x="2921" y="2654"/>
                <a:ext cx="244" cy="85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54" name="Rectangle 101"/>
              <p:cNvSpPr>
                <a:spLocks noChangeArrowheads="1"/>
              </p:cNvSpPr>
              <p:nvPr/>
            </p:nvSpPr>
            <p:spPr bwMode="auto">
              <a:xfrm>
                <a:off x="3055" y="2668"/>
                <a:ext cx="86" cy="40"/>
              </a:xfrm>
              <a:prstGeom prst="rect">
                <a:avLst/>
              </a:prstGeom>
              <a:solidFill>
                <a:srgbClr val="808080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41" name="Group 102"/>
            <p:cNvGrpSpPr/>
            <p:nvPr/>
          </p:nvGrpSpPr>
          <p:grpSpPr bwMode="auto">
            <a:xfrm>
              <a:off x="2016" y="2233"/>
              <a:ext cx="306" cy="46"/>
              <a:chOff x="2911" y="2700"/>
              <a:chExt cx="265" cy="53"/>
            </a:xfrm>
          </p:grpSpPr>
          <p:sp>
            <p:nvSpPr>
              <p:cNvPr id="50" name="Freeform 103"/>
              <p:cNvSpPr/>
              <p:nvPr/>
            </p:nvSpPr>
            <p:spPr bwMode="auto">
              <a:xfrm>
                <a:off x="2911" y="2700"/>
                <a:ext cx="265" cy="53"/>
              </a:xfrm>
              <a:custGeom>
                <a:avLst/>
                <a:gdLst>
                  <a:gd name="T0" fmla="*/ 0 w 2381"/>
                  <a:gd name="T1" fmla="*/ 0 h 424"/>
                  <a:gd name="T2" fmla="*/ 0 w 2381"/>
                  <a:gd name="T3" fmla="*/ 0 h 424"/>
                  <a:gd name="T4" fmla="*/ 0 w 2381"/>
                  <a:gd name="T5" fmla="*/ 0 h 424"/>
                  <a:gd name="T6" fmla="*/ 0 w 2381"/>
                  <a:gd name="T7" fmla="*/ 0 h 424"/>
                  <a:gd name="T8" fmla="*/ 0 w 2381"/>
                  <a:gd name="T9" fmla="*/ 0 h 424"/>
                  <a:gd name="T10" fmla="*/ 0 w 2381"/>
                  <a:gd name="T11" fmla="*/ 0 h 424"/>
                  <a:gd name="T12" fmla="*/ 0 w 2381"/>
                  <a:gd name="T13" fmla="*/ 0 h 424"/>
                  <a:gd name="T14" fmla="*/ 0 w 2381"/>
                  <a:gd name="T15" fmla="*/ 0 h 424"/>
                  <a:gd name="T16" fmla="*/ 0 w 2381"/>
                  <a:gd name="T17" fmla="*/ 0 h 424"/>
                  <a:gd name="T18" fmla="*/ 0 w 2381"/>
                  <a:gd name="T19" fmla="*/ 0 h 424"/>
                  <a:gd name="T20" fmla="*/ 0 w 2381"/>
                  <a:gd name="T21" fmla="*/ 0 h 42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81"/>
                  <a:gd name="T34" fmla="*/ 0 h 424"/>
                  <a:gd name="T35" fmla="*/ 2381 w 2381"/>
                  <a:gd name="T36" fmla="*/ 424 h 42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81" h="424">
                    <a:moveTo>
                      <a:pt x="297" y="0"/>
                    </a:moveTo>
                    <a:lnTo>
                      <a:pt x="2091" y="0"/>
                    </a:lnTo>
                    <a:lnTo>
                      <a:pt x="2375" y="383"/>
                    </a:lnTo>
                    <a:lnTo>
                      <a:pt x="2381" y="400"/>
                    </a:lnTo>
                    <a:lnTo>
                      <a:pt x="2370" y="417"/>
                    </a:lnTo>
                    <a:lnTo>
                      <a:pt x="2352" y="424"/>
                    </a:lnTo>
                    <a:lnTo>
                      <a:pt x="34" y="424"/>
                    </a:lnTo>
                    <a:lnTo>
                      <a:pt x="13" y="413"/>
                    </a:lnTo>
                    <a:lnTo>
                      <a:pt x="0" y="396"/>
                    </a:lnTo>
                    <a:lnTo>
                      <a:pt x="5" y="374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51" name="Freeform 104"/>
              <p:cNvSpPr/>
              <p:nvPr/>
            </p:nvSpPr>
            <p:spPr bwMode="auto">
              <a:xfrm>
                <a:off x="2926" y="2712"/>
                <a:ext cx="175" cy="33"/>
              </a:xfrm>
              <a:custGeom>
                <a:avLst/>
                <a:gdLst>
                  <a:gd name="T0" fmla="*/ 0 w 1581"/>
                  <a:gd name="T1" fmla="*/ 0 h 270"/>
                  <a:gd name="T2" fmla="*/ 0 w 1581"/>
                  <a:gd name="T3" fmla="*/ 0 h 270"/>
                  <a:gd name="T4" fmla="*/ 0 w 1581"/>
                  <a:gd name="T5" fmla="*/ 0 h 270"/>
                  <a:gd name="T6" fmla="*/ 0 w 1581"/>
                  <a:gd name="T7" fmla="*/ 0 h 270"/>
                  <a:gd name="T8" fmla="*/ 0 w 1581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81"/>
                  <a:gd name="T16" fmla="*/ 0 h 270"/>
                  <a:gd name="T17" fmla="*/ 1581 w 1581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81" h="270">
                    <a:moveTo>
                      <a:pt x="213" y="0"/>
                    </a:moveTo>
                    <a:lnTo>
                      <a:pt x="1508" y="0"/>
                    </a:lnTo>
                    <a:lnTo>
                      <a:pt x="1581" y="270"/>
                    </a:lnTo>
                    <a:lnTo>
                      <a:pt x="0" y="270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52" name="Freeform 105"/>
              <p:cNvSpPr/>
              <p:nvPr/>
            </p:nvSpPr>
            <p:spPr bwMode="auto">
              <a:xfrm>
                <a:off x="3107" y="2712"/>
                <a:ext cx="53" cy="33"/>
              </a:xfrm>
              <a:custGeom>
                <a:avLst/>
                <a:gdLst>
                  <a:gd name="T0" fmla="*/ 0 w 479"/>
                  <a:gd name="T1" fmla="*/ 0 h 270"/>
                  <a:gd name="T2" fmla="*/ 0 w 479"/>
                  <a:gd name="T3" fmla="*/ 0 h 270"/>
                  <a:gd name="T4" fmla="*/ 0 w 479"/>
                  <a:gd name="T5" fmla="*/ 0 h 270"/>
                  <a:gd name="T6" fmla="*/ 0 w 479"/>
                  <a:gd name="T7" fmla="*/ 0 h 270"/>
                  <a:gd name="T8" fmla="*/ 0 w 479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9"/>
                  <a:gd name="T16" fmla="*/ 0 h 270"/>
                  <a:gd name="T17" fmla="*/ 479 w 479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9" h="270">
                    <a:moveTo>
                      <a:pt x="0" y="0"/>
                    </a:moveTo>
                    <a:lnTo>
                      <a:pt x="282" y="0"/>
                    </a:lnTo>
                    <a:lnTo>
                      <a:pt x="479" y="270"/>
                    </a:lnTo>
                    <a:lnTo>
                      <a:pt x="89" y="2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42" name="Group 106"/>
            <p:cNvGrpSpPr/>
            <p:nvPr/>
          </p:nvGrpSpPr>
          <p:grpSpPr bwMode="auto">
            <a:xfrm>
              <a:off x="2065" y="2053"/>
              <a:ext cx="206" cy="140"/>
              <a:chOff x="2954" y="2489"/>
              <a:chExt cx="178" cy="164"/>
            </a:xfrm>
          </p:grpSpPr>
          <p:sp>
            <p:nvSpPr>
              <p:cNvPr id="43" name="Rectangle 107"/>
              <p:cNvSpPr>
                <a:spLocks noChangeArrowheads="1"/>
              </p:cNvSpPr>
              <p:nvPr/>
            </p:nvSpPr>
            <p:spPr bwMode="auto">
              <a:xfrm>
                <a:off x="2954" y="2489"/>
                <a:ext cx="178" cy="164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44" name="Rectangle 108"/>
              <p:cNvSpPr>
                <a:spLocks noChangeArrowheads="1"/>
              </p:cNvSpPr>
              <p:nvPr/>
            </p:nvSpPr>
            <p:spPr bwMode="auto">
              <a:xfrm>
                <a:off x="2966" y="2502"/>
                <a:ext cx="155" cy="140"/>
              </a:xfrm>
              <a:prstGeom prst="rect">
                <a:avLst/>
              </a:prstGeom>
              <a:solidFill>
                <a:srgbClr val="1050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45" name="Rectangle 109"/>
              <p:cNvSpPr>
                <a:spLocks noChangeArrowheads="1"/>
              </p:cNvSpPr>
              <p:nvPr/>
            </p:nvSpPr>
            <p:spPr bwMode="auto">
              <a:xfrm>
                <a:off x="3097" y="2502"/>
                <a:ext cx="23" cy="140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46" name="Rectangle 110"/>
              <p:cNvSpPr>
                <a:spLocks noChangeArrowheads="1"/>
              </p:cNvSpPr>
              <p:nvPr/>
            </p:nvSpPr>
            <p:spPr bwMode="auto">
              <a:xfrm>
                <a:off x="3102" y="2509"/>
                <a:ext cx="12" cy="12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47" name="Oval 111"/>
              <p:cNvSpPr>
                <a:spLocks noChangeArrowheads="1"/>
              </p:cNvSpPr>
              <p:nvPr/>
            </p:nvSpPr>
            <p:spPr bwMode="auto">
              <a:xfrm>
                <a:off x="3109" y="2569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48" name="Oval 112"/>
              <p:cNvSpPr>
                <a:spLocks noChangeArrowheads="1"/>
              </p:cNvSpPr>
              <p:nvPr/>
            </p:nvSpPr>
            <p:spPr bwMode="auto">
              <a:xfrm>
                <a:off x="3103" y="2594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49" name="Oval 113"/>
              <p:cNvSpPr>
                <a:spLocks noChangeArrowheads="1"/>
              </p:cNvSpPr>
              <p:nvPr/>
            </p:nvSpPr>
            <p:spPr bwMode="auto">
              <a:xfrm>
                <a:off x="3103" y="261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</p:grpSp>
      <p:cxnSp>
        <p:nvCxnSpPr>
          <p:cNvPr id="55" name="직선 연결선 54"/>
          <p:cNvCxnSpPr>
            <a:cxnSpLocks noChangeShapeType="1"/>
          </p:cNvCxnSpPr>
          <p:nvPr/>
        </p:nvCxnSpPr>
        <p:spPr bwMode="auto">
          <a:xfrm rot="5400000">
            <a:off x="7742955" y="1934395"/>
            <a:ext cx="756000" cy="7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" name="TextBox 42"/>
          <p:cNvSpPr txBox="1">
            <a:spLocks noChangeArrowheads="1"/>
          </p:cNvSpPr>
          <p:nvPr/>
        </p:nvSpPr>
        <p:spPr bwMode="auto">
          <a:xfrm>
            <a:off x="7724736" y="1845985"/>
            <a:ext cx="7920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ko-KR" altLang="en-US" sz="1100" dirty="0">
                <a:latin typeface="+mn-ea"/>
                <a:ea typeface="+mn-ea"/>
              </a:rPr>
              <a:t>모니터링</a:t>
            </a:r>
            <a:endParaRPr lang="en-US" altLang="ko-KR" sz="1100" dirty="0">
              <a:latin typeface="+mn-ea"/>
              <a:ea typeface="+mn-ea"/>
            </a:endParaRPr>
          </a:p>
          <a:p>
            <a:pPr algn="ctr" eaLnBrk="1" hangingPunct="1"/>
            <a:r>
              <a:rPr lang="ko-KR" altLang="en-US" sz="1100" dirty="0" smtClean="0">
                <a:latin typeface="+mn-ea"/>
                <a:ea typeface="+mn-ea"/>
              </a:rPr>
              <a:t>     </a:t>
            </a:r>
            <a:r>
              <a:rPr lang="en-US" altLang="ko-KR" sz="1100" dirty="0">
                <a:latin typeface="+mn-ea"/>
                <a:ea typeface="+mn-ea"/>
              </a:rPr>
              <a:t>PC</a:t>
            </a: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xmlns="" id="{0E90BCED-B27F-4703-AB71-FA318AC391AA}"/>
              </a:ext>
            </a:extLst>
          </p:cNvPr>
          <p:cNvGrpSpPr/>
          <p:nvPr/>
        </p:nvGrpSpPr>
        <p:grpSpPr>
          <a:xfrm>
            <a:off x="7905328" y="2313626"/>
            <a:ext cx="419041" cy="380231"/>
            <a:chOff x="7905328" y="2025592"/>
            <a:chExt cx="419041" cy="380231"/>
          </a:xfrm>
        </p:grpSpPr>
        <p:sp>
          <p:nvSpPr>
            <p:cNvPr id="58" name="Rectangle 98"/>
            <p:cNvSpPr>
              <a:spLocks noChangeArrowheads="1"/>
            </p:cNvSpPr>
            <p:nvPr/>
          </p:nvSpPr>
          <p:spPr bwMode="auto">
            <a:xfrm>
              <a:off x="8265484" y="2198883"/>
              <a:ext cx="54777" cy="1850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endParaRPr lang="en-US" altLang="ko-KR" sz="1200" b="1" dirty="0">
                <a:latin typeface="+mn-ea"/>
                <a:ea typeface="+mn-ea"/>
              </a:endParaRPr>
            </a:p>
          </p:txBody>
        </p:sp>
        <p:grpSp>
          <p:nvGrpSpPr>
            <p:cNvPr id="59" name="Group 99"/>
            <p:cNvGrpSpPr/>
            <p:nvPr/>
          </p:nvGrpSpPr>
          <p:grpSpPr bwMode="auto">
            <a:xfrm>
              <a:off x="7920392" y="2262816"/>
              <a:ext cx="386175" cy="122818"/>
              <a:chOff x="2921" y="2654"/>
              <a:chExt cx="244" cy="85"/>
            </a:xfrm>
          </p:grpSpPr>
          <p:sp>
            <p:nvSpPr>
              <p:cNvPr id="72" name="Rectangle 100"/>
              <p:cNvSpPr>
                <a:spLocks noChangeArrowheads="1"/>
              </p:cNvSpPr>
              <p:nvPr/>
            </p:nvSpPr>
            <p:spPr bwMode="auto">
              <a:xfrm>
                <a:off x="2921" y="2654"/>
                <a:ext cx="244" cy="85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73" name="Rectangle 101"/>
              <p:cNvSpPr>
                <a:spLocks noChangeArrowheads="1"/>
              </p:cNvSpPr>
              <p:nvPr/>
            </p:nvSpPr>
            <p:spPr bwMode="auto">
              <a:xfrm>
                <a:off x="3055" y="2668"/>
                <a:ext cx="86" cy="40"/>
              </a:xfrm>
              <a:prstGeom prst="rect">
                <a:avLst/>
              </a:prstGeom>
              <a:solidFill>
                <a:srgbClr val="808080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60" name="Group 102"/>
            <p:cNvGrpSpPr/>
            <p:nvPr/>
          </p:nvGrpSpPr>
          <p:grpSpPr bwMode="auto">
            <a:xfrm>
              <a:off x="7905328" y="2328431"/>
              <a:ext cx="419041" cy="77392"/>
              <a:chOff x="2911" y="2700"/>
              <a:chExt cx="265" cy="53"/>
            </a:xfrm>
          </p:grpSpPr>
          <p:sp>
            <p:nvSpPr>
              <p:cNvPr id="69" name="Freeform 103"/>
              <p:cNvSpPr/>
              <p:nvPr/>
            </p:nvSpPr>
            <p:spPr bwMode="auto">
              <a:xfrm>
                <a:off x="2911" y="2700"/>
                <a:ext cx="265" cy="53"/>
              </a:xfrm>
              <a:custGeom>
                <a:avLst/>
                <a:gdLst>
                  <a:gd name="T0" fmla="*/ 0 w 2381"/>
                  <a:gd name="T1" fmla="*/ 0 h 424"/>
                  <a:gd name="T2" fmla="*/ 0 w 2381"/>
                  <a:gd name="T3" fmla="*/ 0 h 424"/>
                  <a:gd name="T4" fmla="*/ 0 w 2381"/>
                  <a:gd name="T5" fmla="*/ 0 h 424"/>
                  <a:gd name="T6" fmla="*/ 0 w 2381"/>
                  <a:gd name="T7" fmla="*/ 0 h 424"/>
                  <a:gd name="T8" fmla="*/ 0 w 2381"/>
                  <a:gd name="T9" fmla="*/ 0 h 424"/>
                  <a:gd name="T10" fmla="*/ 0 w 2381"/>
                  <a:gd name="T11" fmla="*/ 0 h 424"/>
                  <a:gd name="T12" fmla="*/ 0 w 2381"/>
                  <a:gd name="T13" fmla="*/ 0 h 424"/>
                  <a:gd name="T14" fmla="*/ 0 w 2381"/>
                  <a:gd name="T15" fmla="*/ 0 h 424"/>
                  <a:gd name="T16" fmla="*/ 0 w 2381"/>
                  <a:gd name="T17" fmla="*/ 0 h 424"/>
                  <a:gd name="T18" fmla="*/ 0 w 2381"/>
                  <a:gd name="T19" fmla="*/ 0 h 424"/>
                  <a:gd name="T20" fmla="*/ 0 w 2381"/>
                  <a:gd name="T21" fmla="*/ 0 h 42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81"/>
                  <a:gd name="T34" fmla="*/ 0 h 424"/>
                  <a:gd name="T35" fmla="*/ 2381 w 2381"/>
                  <a:gd name="T36" fmla="*/ 424 h 42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81" h="424">
                    <a:moveTo>
                      <a:pt x="297" y="0"/>
                    </a:moveTo>
                    <a:lnTo>
                      <a:pt x="2091" y="0"/>
                    </a:lnTo>
                    <a:lnTo>
                      <a:pt x="2375" y="383"/>
                    </a:lnTo>
                    <a:lnTo>
                      <a:pt x="2381" y="400"/>
                    </a:lnTo>
                    <a:lnTo>
                      <a:pt x="2370" y="417"/>
                    </a:lnTo>
                    <a:lnTo>
                      <a:pt x="2352" y="424"/>
                    </a:lnTo>
                    <a:lnTo>
                      <a:pt x="34" y="424"/>
                    </a:lnTo>
                    <a:lnTo>
                      <a:pt x="13" y="413"/>
                    </a:lnTo>
                    <a:lnTo>
                      <a:pt x="0" y="396"/>
                    </a:lnTo>
                    <a:lnTo>
                      <a:pt x="5" y="374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70" name="Freeform 104"/>
              <p:cNvSpPr/>
              <p:nvPr/>
            </p:nvSpPr>
            <p:spPr bwMode="auto">
              <a:xfrm>
                <a:off x="2926" y="2712"/>
                <a:ext cx="175" cy="33"/>
              </a:xfrm>
              <a:custGeom>
                <a:avLst/>
                <a:gdLst>
                  <a:gd name="T0" fmla="*/ 0 w 1581"/>
                  <a:gd name="T1" fmla="*/ 0 h 270"/>
                  <a:gd name="T2" fmla="*/ 0 w 1581"/>
                  <a:gd name="T3" fmla="*/ 0 h 270"/>
                  <a:gd name="T4" fmla="*/ 0 w 1581"/>
                  <a:gd name="T5" fmla="*/ 0 h 270"/>
                  <a:gd name="T6" fmla="*/ 0 w 1581"/>
                  <a:gd name="T7" fmla="*/ 0 h 270"/>
                  <a:gd name="T8" fmla="*/ 0 w 1581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81"/>
                  <a:gd name="T16" fmla="*/ 0 h 270"/>
                  <a:gd name="T17" fmla="*/ 1581 w 1581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81" h="270">
                    <a:moveTo>
                      <a:pt x="213" y="0"/>
                    </a:moveTo>
                    <a:lnTo>
                      <a:pt x="1508" y="0"/>
                    </a:lnTo>
                    <a:lnTo>
                      <a:pt x="1581" y="270"/>
                    </a:lnTo>
                    <a:lnTo>
                      <a:pt x="0" y="270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71" name="Freeform 105"/>
              <p:cNvSpPr/>
              <p:nvPr/>
            </p:nvSpPr>
            <p:spPr bwMode="auto">
              <a:xfrm>
                <a:off x="3107" y="2712"/>
                <a:ext cx="53" cy="33"/>
              </a:xfrm>
              <a:custGeom>
                <a:avLst/>
                <a:gdLst>
                  <a:gd name="T0" fmla="*/ 0 w 479"/>
                  <a:gd name="T1" fmla="*/ 0 h 270"/>
                  <a:gd name="T2" fmla="*/ 0 w 479"/>
                  <a:gd name="T3" fmla="*/ 0 h 270"/>
                  <a:gd name="T4" fmla="*/ 0 w 479"/>
                  <a:gd name="T5" fmla="*/ 0 h 270"/>
                  <a:gd name="T6" fmla="*/ 0 w 479"/>
                  <a:gd name="T7" fmla="*/ 0 h 270"/>
                  <a:gd name="T8" fmla="*/ 0 w 479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9"/>
                  <a:gd name="T16" fmla="*/ 0 h 270"/>
                  <a:gd name="T17" fmla="*/ 479 w 479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9" h="270">
                    <a:moveTo>
                      <a:pt x="0" y="0"/>
                    </a:moveTo>
                    <a:lnTo>
                      <a:pt x="282" y="0"/>
                    </a:lnTo>
                    <a:lnTo>
                      <a:pt x="479" y="270"/>
                    </a:lnTo>
                    <a:lnTo>
                      <a:pt x="89" y="2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61" name="Group 106"/>
            <p:cNvGrpSpPr/>
            <p:nvPr/>
          </p:nvGrpSpPr>
          <p:grpSpPr bwMode="auto">
            <a:xfrm>
              <a:off x="7972429" y="2025592"/>
              <a:ext cx="282099" cy="235541"/>
              <a:chOff x="2954" y="2489"/>
              <a:chExt cx="178" cy="164"/>
            </a:xfrm>
          </p:grpSpPr>
          <p:sp>
            <p:nvSpPr>
              <p:cNvPr id="62" name="Rectangle 107"/>
              <p:cNvSpPr>
                <a:spLocks noChangeArrowheads="1"/>
              </p:cNvSpPr>
              <p:nvPr/>
            </p:nvSpPr>
            <p:spPr bwMode="auto">
              <a:xfrm>
                <a:off x="2954" y="2489"/>
                <a:ext cx="178" cy="164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63" name="Rectangle 108"/>
              <p:cNvSpPr>
                <a:spLocks noChangeArrowheads="1"/>
              </p:cNvSpPr>
              <p:nvPr/>
            </p:nvSpPr>
            <p:spPr bwMode="auto">
              <a:xfrm>
                <a:off x="2966" y="2502"/>
                <a:ext cx="155" cy="140"/>
              </a:xfrm>
              <a:prstGeom prst="rect">
                <a:avLst/>
              </a:prstGeom>
              <a:solidFill>
                <a:srgbClr val="1050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64" name="Rectangle 109"/>
              <p:cNvSpPr>
                <a:spLocks noChangeArrowheads="1"/>
              </p:cNvSpPr>
              <p:nvPr/>
            </p:nvSpPr>
            <p:spPr bwMode="auto">
              <a:xfrm>
                <a:off x="3097" y="2502"/>
                <a:ext cx="23" cy="140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65" name="Rectangle 110"/>
              <p:cNvSpPr>
                <a:spLocks noChangeArrowheads="1"/>
              </p:cNvSpPr>
              <p:nvPr/>
            </p:nvSpPr>
            <p:spPr bwMode="auto">
              <a:xfrm>
                <a:off x="3102" y="2509"/>
                <a:ext cx="12" cy="12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66" name="Oval 111"/>
              <p:cNvSpPr>
                <a:spLocks noChangeArrowheads="1"/>
              </p:cNvSpPr>
              <p:nvPr/>
            </p:nvSpPr>
            <p:spPr bwMode="auto">
              <a:xfrm>
                <a:off x="3109" y="2569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67" name="Oval 112"/>
              <p:cNvSpPr>
                <a:spLocks noChangeArrowheads="1"/>
              </p:cNvSpPr>
              <p:nvPr/>
            </p:nvSpPr>
            <p:spPr bwMode="auto">
              <a:xfrm>
                <a:off x="3103" y="2594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68" name="Oval 113"/>
              <p:cNvSpPr>
                <a:spLocks noChangeArrowheads="1"/>
              </p:cNvSpPr>
              <p:nvPr/>
            </p:nvSpPr>
            <p:spPr bwMode="auto">
              <a:xfrm>
                <a:off x="3103" y="261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</p:grpSp>
      <p:sp>
        <p:nvSpPr>
          <p:cNvPr id="82" name="직사각형 81"/>
          <p:cNvSpPr/>
          <p:nvPr/>
        </p:nvSpPr>
        <p:spPr>
          <a:xfrm>
            <a:off x="560513" y="2791961"/>
            <a:ext cx="7253089" cy="21492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3" name="왼쪽/오른쪽 화살표 82"/>
          <p:cNvSpPr/>
          <p:nvPr/>
        </p:nvSpPr>
        <p:spPr bwMode="auto">
          <a:xfrm rot="5400000">
            <a:off x="3851303" y="2431430"/>
            <a:ext cx="443082" cy="255913"/>
          </a:xfrm>
          <a:prstGeom prst="leftRightArrow">
            <a:avLst>
              <a:gd name="adj1" fmla="val 66749"/>
              <a:gd name="adj2" fmla="val 29596"/>
            </a:avLst>
          </a:prstGeom>
          <a:solidFill>
            <a:srgbClr val="C0C0C0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72000" rIns="72000" bIns="72000" numCol="1" rtlCol="0" anchor="ctr" anchorCtr="0" compatLnSpc="1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Arial" panose="020B0604020202020204" pitchFamily="34" charset="0"/>
            </a:endParaRPr>
          </a:p>
        </p:txBody>
      </p:sp>
      <p:pic>
        <p:nvPicPr>
          <p:cNvPr id="85" name="그림 84"/>
          <p:cNvPicPr>
            <a:picLocks noChangeAspect="1"/>
          </p:cNvPicPr>
          <p:nvPr/>
        </p:nvPicPr>
        <p:blipFill rotWithShape="1">
          <a:blip r:embed="rId4" cstate="print"/>
          <a:srcRect l="4858" t="1314"/>
          <a:stretch/>
        </p:blipFill>
        <p:spPr>
          <a:xfrm>
            <a:off x="2036776" y="5490097"/>
            <a:ext cx="591109" cy="747215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flipH="1">
            <a:off x="3206132" y="5517232"/>
            <a:ext cx="522732" cy="705787"/>
          </a:xfrm>
          <a:prstGeom prst="rect">
            <a:avLst/>
          </a:prstGeom>
        </p:spPr>
      </p:pic>
      <p:pic>
        <p:nvPicPr>
          <p:cNvPr id="87" name="그림 8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flipH="1">
            <a:off x="4238319" y="5517232"/>
            <a:ext cx="750785" cy="775305"/>
          </a:xfrm>
          <a:prstGeom prst="rect">
            <a:avLst/>
          </a:prstGeom>
        </p:spPr>
      </p:pic>
      <p:pic>
        <p:nvPicPr>
          <p:cNvPr id="88" name="그림 8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593449" y="5517678"/>
            <a:ext cx="475775" cy="791642"/>
          </a:xfrm>
          <a:prstGeom prst="rect">
            <a:avLst/>
          </a:prstGeom>
        </p:spPr>
      </p:pic>
      <p:cxnSp>
        <p:nvCxnSpPr>
          <p:cNvPr id="100" name="직선 화살표 연결선 99"/>
          <p:cNvCxnSpPr/>
          <p:nvPr/>
        </p:nvCxnSpPr>
        <p:spPr>
          <a:xfrm rot="10800000">
            <a:off x="6321153" y="5661248"/>
            <a:ext cx="288032" cy="15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그림 10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89304" y="5445224"/>
            <a:ext cx="576064" cy="842773"/>
          </a:xfrm>
          <a:prstGeom prst="rect">
            <a:avLst/>
          </a:prstGeom>
        </p:spPr>
      </p:pic>
      <p:sp>
        <p:nvSpPr>
          <p:cNvPr id="103" name="타원 102"/>
          <p:cNvSpPr/>
          <p:nvPr/>
        </p:nvSpPr>
        <p:spPr>
          <a:xfrm>
            <a:off x="4088904" y="3284984"/>
            <a:ext cx="1080120" cy="324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Dispatcher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104" name="타원 103"/>
          <p:cNvSpPr/>
          <p:nvPr/>
        </p:nvSpPr>
        <p:spPr>
          <a:xfrm>
            <a:off x="2360712" y="3288957"/>
            <a:ext cx="1080120" cy="36004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AIMS SECS/GEM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34" name="꺾인 연결선 106"/>
          <p:cNvCxnSpPr>
            <a:stCxn id="103" idx="6"/>
            <a:endCxn id="14" idx="3"/>
          </p:cNvCxnSpPr>
          <p:nvPr/>
        </p:nvCxnSpPr>
        <p:spPr>
          <a:xfrm flipV="1">
            <a:off x="5169024" y="2151232"/>
            <a:ext cx="1159608" cy="1295752"/>
          </a:xfrm>
          <a:prstGeom prst="bentConnector3">
            <a:avLst>
              <a:gd name="adj1" fmla="val 119714"/>
            </a:avLst>
          </a:prstGeom>
          <a:ln w="9525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그룹 138"/>
          <p:cNvGrpSpPr/>
          <p:nvPr/>
        </p:nvGrpSpPr>
        <p:grpSpPr>
          <a:xfrm>
            <a:off x="1892760" y="5229200"/>
            <a:ext cx="900000" cy="1080120"/>
            <a:chOff x="2144688" y="4869160"/>
            <a:chExt cx="900000" cy="1080120"/>
          </a:xfrm>
        </p:grpSpPr>
        <p:sp>
          <p:nvSpPr>
            <p:cNvPr id="137" name="직사각형 136"/>
            <p:cNvSpPr/>
            <p:nvPr/>
          </p:nvSpPr>
          <p:spPr>
            <a:xfrm>
              <a:off x="2144688" y="4869160"/>
              <a:ext cx="900000" cy="18004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+mn-ea"/>
                </a:rPr>
                <a:t>PLC</a:t>
              </a:r>
              <a:endParaRPr lang="ko-KR" altLang="en-US" sz="9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2144688" y="4869160"/>
              <a:ext cx="900000" cy="1080120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40" name="그룹 139"/>
          <p:cNvGrpSpPr/>
          <p:nvPr/>
        </p:nvGrpSpPr>
        <p:grpSpPr>
          <a:xfrm>
            <a:off x="3044888" y="5229200"/>
            <a:ext cx="900000" cy="1080120"/>
            <a:chOff x="2144688" y="4869160"/>
            <a:chExt cx="900000" cy="1080120"/>
          </a:xfrm>
        </p:grpSpPr>
        <p:sp>
          <p:nvSpPr>
            <p:cNvPr id="141" name="직사각형 140"/>
            <p:cNvSpPr/>
            <p:nvPr/>
          </p:nvSpPr>
          <p:spPr>
            <a:xfrm>
              <a:off x="2144688" y="4869160"/>
              <a:ext cx="900000" cy="18004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+mn-ea"/>
                </a:rPr>
                <a:t>PC</a:t>
              </a:r>
              <a:endParaRPr lang="ko-KR" altLang="en-US" sz="9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2144688" y="4869160"/>
              <a:ext cx="900000" cy="1080120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43" name="그룹 142"/>
          <p:cNvGrpSpPr/>
          <p:nvPr/>
        </p:nvGrpSpPr>
        <p:grpSpPr>
          <a:xfrm>
            <a:off x="4197016" y="5229200"/>
            <a:ext cx="900000" cy="1080120"/>
            <a:chOff x="2144688" y="4869160"/>
            <a:chExt cx="900000" cy="1080120"/>
          </a:xfrm>
        </p:grpSpPr>
        <p:sp>
          <p:nvSpPr>
            <p:cNvPr id="144" name="직사각형 143"/>
            <p:cNvSpPr/>
            <p:nvPr/>
          </p:nvSpPr>
          <p:spPr>
            <a:xfrm>
              <a:off x="2144688" y="4869160"/>
              <a:ext cx="900000" cy="18004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+mn-ea"/>
                </a:rPr>
                <a:t>PLC</a:t>
              </a:r>
              <a:endParaRPr lang="ko-KR" altLang="en-US" sz="9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2144688" y="4869160"/>
              <a:ext cx="900000" cy="1080120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47" name="그룹 146"/>
          <p:cNvGrpSpPr/>
          <p:nvPr/>
        </p:nvGrpSpPr>
        <p:grpSpPr>
          <a:xfrm>
            <a:off x="5377425" y="5229200"/>
            <a:ext cx="900000" cy="1080120"/>
            <a:chOff x="2144688" y="4869160"/>
            <a:chExt cx="900000" cy="1080120"/>
          </a:xfrm>
        </p:grpSpPr>
        <p:sp>
          <p:nvSpPr>
            <p:cNvPr id="148" name="직사각형 147"/>
            <p:cNvSpPr/>
            <p:nvPr/>
          </p:nvSpPr>
          <p:spPr>
            <a:xfrm>
              <a:off x="2144688" y="4869160"/>
              <a:ext cx="900000" cy="18004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+mn-ea"/>
                </a:rPr>
                <a:t>PLC</a:t>
              </a:r>
              <a:endParaRPr lang="ko-KR" altLang="en-US" sz="9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2144688" y="4869160"/>
              <a:ext cx="900000" cy="1080120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50" name="그룹 149"/>
          <p:cNvGrpSpPr/>
          <p:nvPr/>
        </p:nvGrpSpPr>
        <p:grpSpPr>
          <a:xfrm>
            <a:off x="6645288" y="5229200"/>
            <a:ext cx="900000" cy="1080120"/>
            <a:chOff x="2144688" y="4869160"/>
            <a:chExt cx="900000" cy="1080120"/>
          </a:xfrm>
        </p:grpSpPr>
        <p:sp>
          <p:nvSpPr>
            <p:cNvPr id="151" name="직사각형 150"/>
            <p:cNvSpPr/>
            <p:nvPr/>
          </p:nvSpPr>
          <p:spPr>
            <a:xfrm>
              <a:off x="2144688" y="4869160"/>
              <a:ext cx="900000" cy="18004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 smtClean="0">
                  <a:solidFill>
                    <a:schemeClr val="bg1"/>
                  </a:solidFill>
                  <a:latin typeface="+mn-ea"/>
                </a:rPr>
                <a:t>PLC/MW(PC)</a:t>
              </a:r>
              <a:endParaRPr lang="ko-KR" altLang="en-US" sz="9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2144688" y="4869160"/>
              <a:ext cx="900000" cy="1080120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cxnSp>
        <p:nvCxnSpPr>
          <p:cNvPr id="155" name="직선 연결선 154"/>
          <p:cNvCxnSpPr/>
          <p:nvPr/>
        </p:nvCxnSpPr>
        <p:spPr>
          <a:xfrm>
            <a:off x="272480" y="1556790"/>
            <a:ext cx="9433048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/>
          <p:cNvCxnSpPr/>
          <p:nvPr/>
        </p:nvCxnSpPr>
        <p:spPr>
          <a:xfrm rot="5400000" flipH="1" flipV="1">
            <a:off x="2143918" y="5012358"/>
            <a:ext cx="432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/>
          <p:cNvCxnSpPr/>
          <p:nvPr/>
        </p:nvCxnSpPr>
        <p:spPr>
          <a:xfrm rot="5400000" flipH="1" flipV="1">
            <a:off x="3296046" y="5012358"/>
            <a:ext cx="432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/>
          <p:cNvCxnSpPr/>
          <p:nvPr/>
        </p:nvCxnSpPr>
        <p:spPr>
          <a:xfrm rot="5400000" flipH="1" flipV="1">
            <a:off x="4448174" y="5012358"/>
            <a:ext cx="432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/>
          <p:cNvCxnSpPr/>
          <p:nvPr/>
        </p:nvCxnSpPr>
        <p:spPr>
          <a:xfrm rot="5400000" flipH="1" flipV="1">
            <a:off x="5564398" y="5012358"/>
            <a:ext cx="432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9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44" y="1916856"/>
            <a:ext cx="357646" cy="529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0" name="TextBox 271"/>
          <p:cNvSpPr txBox="1"/>
          <p:nvPr/>
        </p:nvSpPr>
        <p:spPr bwMode="auto">
          <a:xfrm>
            <a:off x="635694" y="1683051"/>
            <a:ext cx="733724" cy="21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000" b="1" dirty="0">
                <a:latin typeface="+mn-ea"/>
                <a:ea typeface="+mn-ea"/>
              </a:rPr>
              <a:t>AIMS</a:t>
            </a:r>
            <a:endParaRPr lang="ko-KR" altLang="en-US" sz="1000" b="1" dirty="0">
              <a:latin typeface="+mn-ea"/>
              <a:ea typeface="+mn-ea"/>
            </a:endParaRPr>
          </a:p>
        </p:txBody>
      </p:sp>
      <p:sp>
        <p:nvSpPr>
          <p:cNvPr id="171" name="직사각형 170"/>
          <p:cNvSpPr>
            <a:spLocks noChangeArrowheads="1"/>
          </p:cNvSpPr>
          <p:nvPr/>
        </p:nvSpPr>
        <p:spPr bwMode="auto">
          <a:xfrm>
            <a:off x="632520" y="1700833"/>
            <a:ext cx="735952" cy="792087"/>
          </a:xfrm>
          <a:prstGeom prst="rect">
            <a:avLst/>
          </a:prstGeom>
          <a:noFill/>
          <a:ln w="12700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>
              <a:latin typeface="+mn-ea"/>
              <a:ea typeface="+mn-ea"/>
            </a:endParaRPr>
          </a:p>
        </p:txBody>
      </p:sp>
      <p:cxnSp>
        <p:nvCxnSpPr>
          <p:cNvPr id="173" name="꺾인 연결선 106"/>
          <p:cNvCxnSpPr>
            <a:stCxn id="104" idx="0"/>
            <a:endCxn id="171" idx="2"/>
          </p:cNvCxnSpPr>
          <p:nvPr/>
        </p:nvCxnSpPr>
        <p:spPr>
          <a:xfrm rot="16200000" flipV="1">
            <a:off x="1552616" y="1940801"/>
            <a:ext cx="796037" cy="1900276"/>
          </a:xfrm>
          <a:prstGeom prst="bentConnector3">
            <a:avLst>
              <a:gd name="adj1" fmla="val 76420"/>
            </a:avLst>
          </a:prstGeom>
          <a:ln w="9525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모서리가 둥근 직사각형 122"/>
          <p:cNvSpPr/>
          <p:nvPr/>
        </p:nvSpPr>
        <p:spPr>
          <a:xfrm>
            <a:off x="272480" y="764704"/>
            <a:ext cx="9289032" cy="648072"/>
          </a:xfrm>
          <a:prstGeom prst="roundRect">
            <a:avLst>
              <a:gd name="adj" fmla="val 8895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SzPct val="130000"/>
              <a:defRPr/>
            </a:pPr>
            <a:r>
              <a:rPr lang="en-US" altLang="ko-KR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Process</a:t>
            </a:r>
            <a:r>
              <a:rPr lang="ko-KR" altLang="en-US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간 </a:t>
            </a:r>
            <a:r>
              <a:rPr lang="en-US" altLang="ko-KR" sz="1400" b="1" kern="0" dirty="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Event </a:t>
            </a:r>
            <a:r>
              <a:rPr lang="en-US" altLang="ko-KR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driven </a:t>
            </a:r>
            <a:r>
              <a:rPr lang="ko-KR" altLang="en-US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방식에 따른 실시간성 지원</a:t>
            </a:r>
            <a:r>
              <a:rPr lang="en-US" altLang="ko-KR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, DDS Message </a:t>
            </a:r>
            <a:r>
              <a:rPr lang="en-US" altLang="ko-KR" sz="1400" b="1" kern="0" dirty="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bus</a:t>
            </a:r>
            <a:r>
              <a:rPr lang="ko-KR" altLang="en-US" sz="1400" b="1" kern="0" dirty="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를 </a:t>
            </a:r>
            <a:r>
              <a:rPr lang="ko-KR" altLang="en-US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이용한 </a:t>
            </a:r>
            <a:r>
              <a:rPr lang="ko-KR" altLang="en-US" sz="1400" b="1" kern="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확장성</a:t>
            </a:r>
            <a:r>
              <a:rPr lang="ko-KR" altLang="en-US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 지원하는 구조설계 </a:t>
            </a:r>
            <a:r>
              <a:rPr lang="ko-KR" altLang="en-US" sz="1400" b="1" kern="0" dirty="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적용하여 </a:t>
            </a:r>
            <a:r>
              <a:rPr lang="ko-KR" altLang="en-US" sz="1400" b="1" kern="0" dirty="0" err="1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분석실</a:t>
            </a:r>
            <a:r>
              <a:rPr lang="ko-KR" altLang="en-US" sz="1400" b="1" kern="0" dirty="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 </a:t>
            </a:r>
            <a:r>
              <a:rPr lang="ko-KR" altLang="en-US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무인화 </a:t>
            </a:r>
            <a:r>
              <a:rPr lang="ko-KR" altLang="en-US" sz="1400" b="1" kern="0" dirty="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시스템</a:t>
            </a:r>
            <a:r>
              <a:rPr lang="en-US" altLang="ko-KR" sz="1400" b="1" kern="0" dirty="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(LIMS)</a:t>
            </a:r>
            <a:r>
              <a:rPr lang="ko-KR" altLang="en-US" sz="1400" b="1" kern="0" dirty="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를 </a:t>
            </a:r>
            <a:r>
              <a:rPr lang="ko-KR" altLang="en-US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구현함</a:t>
            </a:r>
            <a:r>
              <a:rPr lang="en-US" altLang="ko-KR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. </a:t>
            </a:r>
          </a:p>
        </p:txBody>
      </p:sp>
      <p:sp>
        <p:nvSpPr>
          <p:cNvPr id="124" name="TextBox 16"/>
          <p:cNvSpPr txBox="1"/>
          <p:nvPr/>
        </p:nvSpPr>
        <p:spPr>
          <a:xfrm>
            <a:off x="1964768" y="6309320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/>
              <a:t>반출입기</a:t>
            </a:r>
          </a:p>
        </p:txBody>
      </p:sp>
      <p:sp>
        <p:nvSpPr>
          <p:cNvPr id="125" name="TextBox 16"/>
          <p:cNvSpPr txBox="1"/>
          <p:nvPr/>
        </p:nvSpPr>
        <p:spPr>
          <a:xfrm>
            <a:off x="3080792" y="6309320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/>
              <a:t>분석기</a:t>
            </a:r>
          </a:p>
        </p:txBody>
      </p:sp>
      <p:sp>
        <p:nvSpPr>
          <p:cNvPr id="127" name="TextBox 16"/>
          <p:cNvSpPr txBox="1"/>
          <p:nvPr/>
        </p:nvSpPr>
        <p:spPr>
          <a:xfrm>
            <a:off x="4269024" y="6309320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/>
              <a:t>Stocker</a:t>
            </a:r>
            <a:endParaRPr lang="ko-KR" altLang="en-US" sz="1000" dirty="0"/>
          </a:p>
        </p:txBody>
      </p:sp>
      <p:sp>
        <p:nvSpPr>
          <p:cNvPr id="128" name="TextBox 16"/>
          <p:cNvSpPr txBox="1"/>
          <p:nvPr/>
        </p:nvSpPr>
        <p:spPr>
          <a:xfrm>
            <a:off x="5421152" y="6309320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/>
              <a:t>폐기설비</a:t>
            </a:r>
          </a:p>
        </p:txBody>
      </p:sp>
      <p:sp>
        <p:nvSpPr>
          <p:cNvPr id="131" name="TextBox 16"/>
          <p:cNvSpPr txBox="1"/>
          <p:nvPr/>
        </p:nvSpPr>
        <p:spPr>
          <a:xfrm>
            <a:off x="6717296" y="6309320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 smtClean="0"/>
              <a:t>MOMA</a:t>
            </a:r>
            <a:endParaRPr lang="ko-KR" altLang="en-US" sz="1000" dirty="0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xmlns="" id="{1C26532D-80C8-4703-B03F-CAFDC33181D1}"/>
              </a:ext>
            </a:extLst>
          </p:cNvPr>
          <p:cNvSpPr/>
          <p:nvPr/>
        </p:nvSpPr>
        <p:spPr>
          <a:xfrm>
            <a:off x="1784648" y="4437112"/>
            <a:ext cx="108012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</a:rPr>
              <a:t>반출입기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xmlns="" id="{E6F48D8B-22C1-4A6A-B7E8-13679A959495}"/>
              </a:ext>
            </a:extLst>
          </p:cNvPr>
          <p:cNvSpPr/>
          <p:nvPr/>
        </p:nvSpPr>
        <p:spPr>
          <a:xfrm>
            <a:off x="2936776" y="4437112"/>
            <a:ext cx="108012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</a:rPr>
              <a:t>분석기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xmlns="" id="{52D9A55E-5218-4638-A76E-9CFC352045D3}"/>
              </a:ext>
            </a:extLst>
          </p:cNvPr>
          <p:cNvSpPr/>
          <p:nvPr/>
        </p:nvSpPr>
        <p:spPr>
          <a:xfrm>
            <a:off x="4088904" y="4437112"/>
            <a:ext cx="108012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Stocker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xmlns="" id="{D4D3E19D-3BD0-40C6-9E81-13EC66D11EDF}"/>
              </a:ext>
            </a:extLst>
          </p:cNvPr>
          <p:cNvSpPr/>
          <p:nvPr/>
        </p:nvSpPr>
        <p:spPr>
          <a:xfrm>
            <a:off x="5241032" y="4437112"/>
            <a:ext cx="108012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</a:rPr>
              <a:t>폐기</a:t>
            </a:r>
            <a:r>
              <a:rPr lang="en-US" altLang="ko-KR" sz="900" b="1" dirty="0">
                <a:solidFill>
                  <a:schemeClr val="tx1"/>
                </a:solidFill>
              </a:rPr>
              <a:t>/</a:t>
            </a:r>
            <a:r>
              <a:rPr lang="ko-KR" altLang="en-US" sz="900" b="1" dirty="0">
                <a:solidFill>
                  <a:schemeClr val="tx1"/>
                </a:solidFill>
              </a:rPr>
              <a:t>세정</a:t>
            </a:r>
          </a:p>
        </p:txBody>
      </p:sp>
      <p:sp>
        <p:nvSpPr>
          <p:cNvPr id="180" name="왼쪽/오른쪽 화살표 179"/>
          <p:cNvSpPr/>
          <p:nvPr/>
        </p:nvSpPr>
        <p:spPr>
          <a:xfrm>
            <a:off x="1640632" y="3861048"/>
            <a:ext cx="7920880" cy="432047"/>
          </a:xfrm>
          <a:prstGeom prst="leftRightArrow">
            <a:avLst>
              <a:gd name="adj1" fmla="val 50000"/>
              <a:gd name="adj2" fmla="val 57781"/>
            </a:avLst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Message Bus</a:t>
            </a:r>
            <a:endParaRPr lang="ko-KR" altLang="en-US" sz="1200" b="1" dirty="0"/>
          </a:p>
        </p:txBody>
      </p:sp>
      <p:cxnSp>
        <p:nvCxnSpPr>
          <p:cNvPr id="182" name="직선 연결선 181"/>
          <p:cNvCxnSpPr/>
          <p:nvPr/>
        </p:nvCxnSpPr>
        <p:spPr>
          <a:xfrm rot="5400000">
            <a:off x="2773981" y="3806230"/>
            <a:ext cx="324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/>
          <p:cNvCxnSpPr/>
          <p:nvPr/>
        </p:nvCxnSpPr>
        <p:spPr>
          <a:xfrm rot="5400000">
            <a:off x="4444359" y="3788262"/>
            <a:ext cx="360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연결선 186"/>
          <p:cNvCxnSpPr/>
          <p:nvPr/>
        </p:nvCxnSpPr>
        <p:spPr>
          <a:xfrm rot="5400000">
            <a:off x="2235506" y="4310318"/>
            <a:ext cx="252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/>
          <p:cNvCxnSpPr/>
          <p:nvPr/>
        </p:nvCxnSpPr>
        <p:spPr>
          <a:xfrm rot="5400000">
            <a:off x="3386046" y="4310318"/>
            <a:ext cx="252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/>
          <p:cNvCxnSpPr/>
          <p:nvPr/>
        </p:nvCxnSpPr>
        <p:spPr>
          <a:xfrm rot="5400000">
            <a:off x="4538174" y="4310318"/>
            <a:ext cx="252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/>
          <p:cNvCxnSpPr/>
          <p:nvPr/>
        </p:nvCxnSpPr>
        <p:spPr>
          <a:xfrm rot="5400000">
            <a:off x="5619882" y="4310318"/>
            <a:ext cx="252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/>
          <p:cNvCxnSpPr/>
          <p:nvPr/>
        </p:nvCxnSpPr>
        <p:spPr>
          <a:xfrm rot="5400000">
            <a:off x="7501678" y="3338126"/>
            <a:ext cx="1260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연결선 193"/>
          <p:cNvCxnSpPr/>
          <p:nvPr/>
        </p:nvCxnSpPr>
        <p:spPr>
          <a:xfrm rot="5400000">
            <a:off x="8140218" y="3338126"/>
            <a:ext cx="1260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타원 153">
            <a:extLst>
              <a:ext uri="{FF2B5EF4-FFF2-40B4-BE49-F238E27FC236}">
                <a16:creationId xmlns:a16="http://schemas.microsoft.com/office/drawing/2014/main" xmlns="" id="{D4D3E19D-3BD0-40C6-9E81-13EC66D11EDF}"/>
              </a:ext>
            </a:extLst>
          </p:cNvPr>
          <p:cNvSpPr/>
          <p:nvPr/>
        </p:nvSpPr>
        <p:spPr>
          <a:xfrm>
            <a:off x="6537176" y="4437152"/>
            <a:ext cx="108012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RCS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cxnSp>
        <p:nvCxnSpPr>
          <p:cNvPr id="156" name="직선 연결선 155"/>
          <p:cNvCxnSpPr/>
          <p:nvPr/>
        </p:nvCxnSpPr>
        <p:spPr>
          <a:xfrm rot="5400000">
            <a:off x="6916026" y="4310358"/>
            <a:ext cx="252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/>
          <p:cNvCxnSpPr/>
          <p:nvPr/>
        </p:nvCxnSpPr>
        <p:spPr>
          <a:xfrm rot="5400000" flipH="1" flipV="1">
            <a:off x="6824438" y="5012358"/>
            <a:ext cx="432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42"/>
          <p:cNvSpPr txBox="1">
            <a:spLocks noChangeArrowheads="1"/>
          </p:cNvSpPr>
          <p:nvPr/>
        </p:nvSpPr>
        <p:spPr bwMode="auto">
          <a:xfrm>
            <a:off x="6825208" y="2150680"/>
            <a:ext cx="7126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100" dirty="0" smtClean="0">
                <a:latin typeface="+mn-ea"/>
              </a:rPr>
              <a:t>NAS</a:t>
            </a:r>
            <a:endParaRPr lang="en-US" altLang="ko-KR" sz="1100" dirty="0">
              <a:latin typeface="+mn-ea"/>
              <a:ea typeface="+mn-ea"/>
            </a:endParaRPr>
          </a:p>
        </p:txBody>
      </p:sp>
      <p:cxnSp>
        <p:nvCxnSpPr>
          <p:cNvPr id="200" name="직선 연결선 199"/>
          <p:cNvCxnSpPr>
            <a:cxnSpLocks noChangeShapeType="1"/>
          </p:cNvCxnSpPr>
          <p:nvPr/>
        </p:nvCxnSpPr>
        <p:spPr bwMode="auto">
          <a:xfrm>
            <a:off x="7125538" y="1556792"/>
            <a:ext cx="0" cy="25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1" name="TextBox 42"/>
          <p:cNvSpPr txBox="1">
            <a:spLocks noChangeArrowheads="1"/>
          </p:cNvSpPr>
          <p:nvPr/>
        </p:nvSpPr>
        <p:spPr bwMode="auto">
          <a:xfrm>
            <a:off x="8373952" y="2693857"/>
            <a:ext cx="7126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ko-KR" altLang="en-US" sz="1100" dirty="0" smtClean="0">
                <a:latin typeface="+mn-ea"/>
                <a:ea typeface="+mn-ea"/>
              </a:rPr>
              <a:t>운영 </a:t>
            </a:r>
            <a:r>
              <a:rPr lang="en-US" altLang="ko-KR" sz="1100" dirty="0" smtClean="0">
                <a:latin typeface="+mn-ea"/>
                <a:ea typeface="+mn-ea"/>
              </a:rPr>
              <a:t>PC</a:t>
            </a:r>
          </a:p>
        </p:txBody>
      </p:sp>
      <p:cxnSp>
        <p:nvCxnSpPr>
          <p:cNvPr id="202" name="직선 연결선 201"/>
          <p:cNvCxnSpPr>
            <a:cxnSpLocks noChangeShapeType="1"/>
          </p:cNvCxnSpPr>
          <p:nvPr/>
        </p:nvCxnSpPr>
        <p:spPr bwMode="auto">
          <a:xfrm>
            <a:off x="9411762" y="1562158"/>
            <a:ext cx="0" cy="75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" name="Shape 204"/>
          <p:cNvCxnSpPr>
            <a:stCxn id="192" idx="0"/>
          </p:cNvCxnSpPr>
          <p:nvPr/>
        </p:nvCxnSpPr>
        <p:spPr>
          <a:xfrm flipH="1">
            <a:off x="9131052" y="2597234"/>
            <a:ext cx="107146" cy="1371686"/>
          </a:xfrm>
          <a:prstGeom prst="bentConnector4">
            <a:avLst>
              <a:gd name="adj1" fmla="val 102410"/>
              <a:gd name="adj2" fmla="val 51756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262"/>
          <p:cNvSpPr txBox="1"/>
          <p:nvPr/>
        </p:nvSpPr>
        <p:spPr bwMode="auto">
          <a:xfrm>
            <a:off x="560512" y="2791961"/>
            <a:ext cx="7253090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200" b="1" dirty="0">
                <a:solidFill>
                  <a:schemeClr val="bg1"/>
                </a:solidFill>
                <a:latin typeface="+mn-ea"/>
                <a:ea typeface="+mn-ea"/>
              </a:rPr>
              <a:t>LIMS Controller</a:t>
            </a:r>
            <a:endParaRPr lang="ko-KR" altLang="en-US" sz="1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210" name="Picture 24" descr="database icon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789304" y="1657160"/>
            <a:ext cx="685191" cy="685191"/>
          </a:xfrm>
          <a:prstGeom prst="rect">
            <a:avLst/>
          </a:prstGeom>
          <a:noFill/>
        </p:spPr>
      </p:pic>
      <p:sp>
        <p:nvSpPr>
          <p:cNvPr id="157" name="TextBox 42"/>
          <p:cNvSpPr txBox="1">
            <a:spLocks noChangeArrowheads="1"/>
          </p:cNvSpPr>
          <p:nvPr/>
        </p:nvSpPr>
        <p:spPr bwMode="auto">
          <a:xfrm>
            <a:off x="8990300" y="1300548"/>
            <a:ext cx="7126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100" dirty="0" smtClean="0">
                <a:latin typeface="+mn-ea"/>
                <a:ea typeface="+mn-ea"/>
              </a:rPr>
              <a:t>TCP/IP</a:t>
            </a:r>
            <a:endParaRPr lang="en-US" altLang="ko-KR" sz="110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9"/>
          <p:cNvSpPr txBox="1"/>
          <p:nvPr/>
        </p:nvSpPr>
        <p:spPr>
          <a:xfrm>
            <a:off x="272480" y="202630"/>
            <a:ext cx="9074150" cy="49006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charset="-127"/>
                <a:ea typeface="맑은 고딕" panose="020B0503020000020004" charset="-127"/>
                <a:cs typeface="+mj-cs"/>
              </a:rPr>
              <a:t>2. </a:t>
            </a:r>
            <a:r>
              <a:rPr lang="en-US" altLang="ko-KR" sz="20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MOMA Module</a:t>
            </a:r>
            <a:r>
              <a:rPr lang="ko-KR" altLang="en-US" sz="20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</a:rPr>
              <a:t> 개선 구현방안</a:t>
            </a:r>
            <a:endParaRPr kumimoji="0" lang="ko-KR" altLang="en-US" sz="2000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charset="-127"/>
              <a:ea typeface="맑은 고딕" panose="020B0503020000020004" charset="-127"/>
              <a:cs typeface="+mj-cs"/>
            </a:endParaRPr>
          </a:p>
        </p:txBody>
      </p:sp>
      <p:sp>
        <p:nvSpPr>
          <p:cNvPr id="7" name="제목 9"/>
          <p:cNvSpPr txBox="1"/>
          <p:nvPr/>
        </p:nvSpPr>
        <p:spPr>
          <a:xfrm>
            <a:off x="5961112" y="44624"/>
            <a:ext cx="3744416" cy="49006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2-1 AS-IS. </a:t>
            </a:r>
            <a:endParaRPr kumimoji="0" lang="ko-KR" altLang="en-US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맑은 고딕" panose="020B0503020000020004" charset="-127"/>
              <a:ea typeface="맑은 고딕" panose="020B0503020000020004" charset="-127"/>
              <a:cs typeface="+mj-cs"/>
            </a:endParaRPr>
          </a:p>
        </p:txBody>
      </p:sp>
      <p:sp>
        <p:nvSpPr>
          <p:cNvPr id="158" name="내용 개체 틀 8">
            <a:extLst>
              <a:ext uri="{FF2B5EF4-FFF2-40B4-BE49-F238E27FC236}">
                <a16:creationId xmlns:a16="http://schemas.microsoft.com/office/drawing/2014/main" xmlns="" id="{57E96BFB-8BB3-AFDD-47BA-F0B59544002E}"/>
              </a:ext>
            </a:extLst>
          </p:cNvPr>
          <p:cNvSpPr txBox="1">
            <a:spLocks/>
          </p:cNvSpPr>
          <p:nvPr/>
        </p:nvSpPr>
        <p:spPr>
          <a:xfrm>
            <a:off x="128464" y="819150"/>
            <a:ext cx="9577064" cy="120713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 err="1" smtClean="0"/>
              <a:t>ModBus</a:t>
            </a:r>
            <a:r>
              <a:rPr lang="ko-KR" altLang="en-US" sz="1400" b="1" dirty="0" smtClean="0"/>
              <a:t> 기반의 현 아키텍처는 복잡한 네트워크 구성과 독립된 </a:t>
            </a:r>
            <a:r>
              <a:rPr lang="en-US" altLang="ko-KR" sz="1400" b="1" dirty="0" smtClean="0"/>
              <a:t>Controller</a:t>
            </a:r>
            <a:r>
              <a:rPr lang="ko-KR" altLang="en-US" sz="1400" b="1" dirty="0" smtClean="0"/>
              <a:t>의 운영을 위한 개발 및 유지보수 비용 증가</a:t>
            </a:r>
            <a:r>
              <a:rPr lang="en-US" altLang="ko-KR" sz="1400" b="1" dirty="0" smtClean="0"/>
              <a:t>,</a:t>
            </a:r>
            <a:r>
              <a:rPr lang="ko-KR" altLang="en-US" sz="1400" b="1" dirty="0" smtClean="0"/>
              <a:t> 등의 문제를 지니고 있으며</a:t>
            </a:r>
            <a:r>
              <a:rPr lang="en-US" altLang="ko-KR" sz="1400" b="1" dirty="0" smtClean="0"/>
              <a:t>,</a:t>
            </a:r>
            <a:r>
              <a:rPr lang="ko-KR" altLang="en-US" sz="1400" b="1" dirty="0" smtClean="0"/>
              <a:t> 특히 로봇에서 요구되는 고성능 요건과 안정성 면에서도 취약하여</a:t>
            </a:r>
            <a:r>
              <a:rPr lang="en-US" altLang="ko-KR" sz="1400" b="1" dirty="0" smtClean="0"/>
              <a:t>,</a:t>
            </a:r>
            <a:r>
              <a:rPr lang="ko-KR" altLang="en-US" sz="1400" b="1" dirty="0" smtClean="0"/>
              <a:t> 이의 개선을 위해 로봇분야의 표준으로 자리잡고 있는 </a:t>
            </a:r>
            <a:r>
              <a:rPr lang="en-US" altLang="ko-KR" sz="1400" b="1" dirty="0" smtClean="0"/>
              <a:t>ROS2</a:t>
            </a:r>
            <a:r>
              <a:rPr lang="ko-KR" altLang="en-US" sz="1400" b="1" dirty="0" smtClean="0"/>
              <a:t>기반으로의 전환이 요구됩니다</a:t>
            </a:r>
            <a:r>
              <a:rPr lang="en-US" altLang="ko-KR" sz="1400" b="1" dirty="0" smtClean="0"/>
              <a:t>.</a:t>
            </a:r>
            <a:endParaRPr lang="ko-KR" altLang="en-US" sz="1400" b="1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xmlns="" id="{1C530CEA-3181-5505-B0C2-DC5C06321537}"/>
              </a:ext>
            </a:extLst>
          </p:cNvPr>
          <p:cNvSpPr txBox="1"/>
          <p:nvPr/>
        </p:nvSpPr>
        <p:spPr>
          <a:xfrm>
            <a:off x="4087767" y="2304128"/>
            <a:ext cx="5380445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Wingdings" pitchFamily="2" charset="2"/>
              <a:buChar char="l"/>
            </a:pPr>
            <a:r>
              <a:rPr kumimoji="1" lang="ko-KR" altLang="en-US" sz="1600" dirty="0"/>
              <a:t>단위별로 독립 운영되는 </a:t>
            </a:r>
            <a:r>
              <a:rPr kumimoji="1" lang="en-US" altLang="ko-KR" sz="1600" dirty="0"/>
              <a:t>Controller</a:t>
            </a:r>
            <a:br>
              <a:rPr kumimoji="1" lang="en-US" altLang="ko-KR" sz="1600" dirty="0"/>
            </a:br>
            <a:r>
              <a:rPr kumimoji="1" lang="en-US" altLang="ko-KR" sz="1400" dirty="0">
                <a:sym typeface="Wingdings" pitchFamily="2" charset="2"/>
              </a:rPr>
              <a:t> </a:t>
            </a:r>
            <a:r>
              <a:rPr kumimoji="1" lang="ko-KR" altLang="en-US" sz="1400" dirty="0">
                <a:sym typeface="Wingdings" pitchFamily="2" charset="2"/>
              </a:rPr>
              <a:t>통합 관제 부재</a:t>
            </a:r>
            <a:r>
              <a:rPr kumimoji="1" lang="en-US" altLang="ko-KR" sz="1400" dirty="0">
                <a:sym typeface="Wingdings" pitchFamily="2" charset="2"/>
              </a:rPr>
              <a:t/>
            </a:r>
            <a:br>
              <a:rPr kumimoji="1" lang="en-US" altLang="ko-KR" sz="1400" dirty="0">
                <a:sym typeface="Wingdings" pitchFamily="2" charset="2"/>
              </a:rPr>
            </a:br>
            <a:r>
              <a:rPr kumimoji="1" lang="en-US" altLang="ko-KR" sz="1400" dirty="0">
                <a:sym typeface="Wingdings" pitchFamily="2" charset="2"/>
              </a:rPr>
              <a:t></a:t>
            </a:r>
            <a:r>
              <a:rPr kumimoji="1" lang="ko-KR" altLang="en-US" sz="1400" dirty="0">
                <a:sym typeface="Wingdings" pitchFamily="2" charset="2"/>
              </a:rPr>
              <a:t> </a:t>
            </a:r>
            <a:r>
              <a:rPr kumimoji="1" lang="ko-KR" altLang="en-US" sz="1400" dirty="0" err="1">
                <a:sym typeface="Wingdings" pitchFamily="2" charset="2"/>
              </a:rPr>
              <a:t>단위별</a:t>
            </a:r>
            <a:r>
              <a:rPr kumimoji="1" lang="ko-KR" altLang="en-US" sz="1400" dirty="0">
                <a:sym typeface="Wingdings" pitchFamily="2" charset="2"/>
              </a:rPr>
              <a:t> 프로그램 독립개발로 인한 일관성 부재 </a:t>
            </a:r>
            <a:r>
              <a:rPr kumimoji="1" lang="en-US" altLang="ko-KR" sz="1400" dirty="0">
                <a:sym typeface="Wingdings" pitchFamily="2" charset="2"/>
              </a:rPr>
              <a:t/>
            </a:r>
            <a:br>
              <a:rPr kumimoji="1" lang="en-US" altLang="ko-KR" sz="1400" dirty="0">
                <a:sym typeface="Wingdings" pitchFamily="2" charset="2"/>
              </a:rPr>
            </a:br>
            <a:r>
              <a:rPr kumimoji="1" lang="en-US" altLang="ko-KR" sz="1400" dirty="0">
                <a:sym typeface="Wingdings" pitchFamily="2" charset="2"/>
              </a:rPr>
              <a:t></a:t>
            </a:r>
            <a:r>
              <a:rPr kumimoji="1" lang="ko-KR" altLang="en-US" sz="1400" dirty="0">
                <a:sym typeface="Wingdings" pitchFamily="2" charset="2"/>
              </a:rPr>
              <a:t> 개발 및 유지보수 비용 증가</a:t>
            </a:r>
            <a:endParaRPr kumimoji="1" lang="en-US" altLang="ko-KR" sz="1600" dirty="0">
              <a:sym typeface="Wingdings" pitchFamily="2" charset="2"/>
            </a:endParaRPr>
          </a:p>
          <a:p>
            <a:pPr marL="285750" indent="-285750">
              <a:spcBef>
                <a:spcPts val="1200"/>
              </a:spcBef>
              <a:buFont typeface="Wingdings" pitchFamily="2" charset="2"/>
              <a:buChar char="l"/>
            </a:pPr>
            <a:r>
              <a:rPr kumimoji="1" lang="ko-KR" altLang="en-US" sz="1600" dirty="0">
                <a:sym typeface="Wingdings" pitchFamily="2" charset="2"/>
              </a:rPr>
              <a:t>복잡한 네트워크 구성</a:t>
            </a:r>
            <a:r>
              <a:rPr kumimoji="1" lang="en-US" altLang="ko-KR" sz="1600" dirty="0">
                <a:sym typeface="Wingdings" pitchFamily="2" charset="2"/>
              </a:rPr>
              <a:t/>
            </a:r>
            <a:br>
              <a:rPr kumimoji="1" lang="en-US" altLang="ko-KR" sz="1600" dirty="0">
                <a:sym typeface="Wingdings" pitchFamily="2" charset="2"/>
              </a:rPr>
            </a:br>
            <a:r>
              <a:rPr kumimoji="1" lang="en-US" altLang="ko-KR" sz="1400" dirty="0">
                <a:sym typeface="Wingdings" pitchFamily="2" charset="2"/>
              </a:rPr>
              <a:t></a:t>
            </a:r>
            <a:r>
              <a:rPr kumimoji="1" lang="ko-KR" altLang="en-US" sz="1400" dirty="0">
                <a:sym typeface="Wingdings" pitchFamily="2" charset="2"/>
              </a:rPr>
              <a:t> </a:t>
            </a:r>
            <a:r>
              <a:rPr lang="ko-KR" altLang="en-US" sz="1400" dirty="0"/>
              <a:t>네트워크 충돌 및 데이터 손실의 위험성 상존</a:t>
            </a:r>
            <a:endParaRPr kumimoji="1" lang="en-US" altLang="ko-KR" sz="1400" dirty="0">
              <a:sym typeface="Wingdings" pitchFamily="2" charset="2"/>
            </a:endParaRPr>
          </a:p>
          <a:p>
            <a:pPr marL="285750" indent="-285750">
              <a:spcBef>
                <a:spcPts val="1200"/>
              </a:spcBef>
              <a:buFont typeface="Wingdings" pitchFamily="2" charset="2"/>
              <a:buChar char="l"/>
            </a:pPr>
            <a:r>
              <a:rPr kumimoji="1" lang="ko-KR" altLang="en-US" sz="1600" dirty="0"/>
              <a:t>비교적 느린 </a:t>
            </a:r>
            <a:r>
              <a:rPr kumimoji="1" lang="en-US" altLang="ko-KR" sz="1600" dirty="0" err="1"/>
              <a:t>ModBus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프로토콜</a:t>
            </a:r>
            <a:r>
              <a:rPr kumimoji="1" lang="en-US" altLang="ko-KR" sz="1600" dirty="0"/>
              <a:t/>
            </a:r>
            <a:br>
              <a:rPr kumimoji="1" lang="en-US" altLang="ko-KR" sz="1600" dirty="0"/>
            </a:br>
            <a:r>
              <a:rPr kumimoji="1" lang="en-US" altLang="ko-KR" sz="1400" dirty="0">
                <a:sym typeface="Wingdings" pitchFamily="2" charset="2"/>
              </a:rPr>
              <a:t></a:t>
            </a:r>
            <a:r>
              <a:rPr kumimoji="1" lang="ko-KR" altLang="en-US" sz="1400" dirty="0">
                <a:sym typeface="Wingdings" pitchFamily="2" charset="2"/>
              </a:rPr>
              <a:t> </a:t>
            </a:r>
            <a:r>
              <a:rPr lang="ko-KR" altLang="en-US" sz="1400" dirty="0"/>
              <a:t>고성능 및 실시간 요건이 중요한 로봇에는 부적합</a:t>
            </a:r>
            <a:endParaRPr lang="en-US" altLang="ko-KR" sz="1600" dirty="0"/>
          </a:p>
          <a:p>
            <a:pPr marL="285750" indent="-285750">
              <a:spcBef>
                <a:spcPts val="1200"/>
              </a:spcBef>
              <a:buFont typeface="Wingdings" pitchFamily="2" charset="2"/>
              <a:buChar char="l"/>
            </a:pPr>
            <a:r>
              <a:rPr kumimoji="1" lang="en-US" altLang="ko-KR" sz="1600" dirty="0" err="1"/>
              <a:t>ModBus</a:t>
            </a:r>
            <a:r>
              <a:rPr kumimoji="1" lang="ko-KR" altLang="en-US" sz="1600" dirty="0"/>
              <a:t>의 기능적 한계</a:t>
            </a:r>
            <a:r>
              <a:rPr kumimoji="1" lang="en-US" altLang="ko-KR" sz="1600" dirty="0"/>
              <a:t/>
            </a:r>
            <a:br>
              <a:rPr kumimoji="1" lang="en-US" altLang="ko-KR" sz="1600" dirty="0"/>
            </a:br>
            <a:r>
              <a:rPr kumimoji="1" lang="en-US" altLang="ko-KR" sz="1400" dirty="0">
                <a:sym typeface="Wingdings" pitchFamily="2" charset="2"/>
              </a:rPr>
              <a:t></a:t>
            </a:r>
            <a:r>
              <a:rPr kumimoji="1" lang="ko-KR" altLang="en-US" sz="1400" dirty="0">
                <a:sym typeface="Wingdings" pitchFamily="2" charset="2"/>
              </a:rPr>
              <a:t> </a:t>
            </a:r>
            <a:r>
              <a:rPr lang="ko-KR" altLang="en-US" sz="1400" dirty="0"/>
              <a:t>로봇 시스템에 필요한 고급 기능의 지원 미비</a:t>
            </a:r>
            <a:endParaRPr lang="en-US" altLang="ko-KR" sz="1400" dirty="0"/>
          </a:p>
          <a:p>
            <a:pPr marL="285750" indent="-285750">
              <a:spcBef>
                <a:spcPts val="1200"/>
              </a:spcBef>
              <a:buFont typeface="Wingdings" pitchFamily="2" charset="2"/>
              <a:buChar char="l"/>
            </a:pPr>
            <a:r>
              <a:rPr kumimoji="1" lang="ko-KR" altLang="en-US" sz="1600" dirty="0"/>
              <a:t>표준화 문제</a:t>
            </a:r>
            <a:r>
              <a:rPr kumimoji="1" lang="en-US" altLang="ko-KR" sz="1600" dirty="0"/>
              <a:t/>
            </a:r>
            <a:br>
              <a:rPr kumimoji="1" lang="en-US" altLang="ko-KR" sz="1600" dirty="0"/>
            </a:br>
            <a:r>
              <a:rPr kumimoji="1" lang="en-US" altLang="ko-KR" sz="1400" dirty="0">
                <a:sym typeface="Wingdings" pitchFamily="2" charset="2"/>
              </a:rPr>
              <a:t></a:t>
            </a:r>
            <a:r>
              <a:rPr kumimoji="1" lang="ko-KR" altLang="en-US" sz="1400" dirty="0">
                <a:sym typeface="Wingdings" pitchFamily="2" charset="2"/>
              </a:rPr>
              <a:t> </a:t>
            </a:r>
            <a:r>
              <a:rPr lang="ko-KR" altLang="en-US" sz="1400" dirty="0"/>
              <a:t>오픈 소스 프로토콜이지만</a:t>
            </a:r>
            <a:r>
              <a:rPr lang="en-US" altLang="ko-KR" sz="1400" dirty="0"/>
              <a:t>, </a:t>
            </a:r>
            <a:r>
              <a:rPr lang="ko-KR" altLang="en-US" sz="1400" dirty="0"/>
              <a:t>다양한 버전이 존재하여 호환성 문제가 발생 가능</a:t>
            </a:r>
            <a:endParaRPr kumimoji="1" lang="ko-KR" altLang="en-US" sz="1600" dirty="0"/>
          </a:p>
        </p:txBody>
      </p:sp>
      <p:sp>
        <p:nvSpPr>
          <p:cNvPr id="163" name="Rect 0">
            <a:extLst>
              <a:ext uri="{FF2B5EF4-FFF2-40B4-BE49-F238E27FC236}">
                <a16:creationId xmlns:a16="http://schemas.microsoft.com/office/drawing/2014/main" xmlns="" id="{A0C3FC14-4485-FFE6-324C-BF023BDEB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126" y="5303860"/>
            <a:ext cx="820420" cy="41592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000000"/>
                </a:solidFill>
                <a:latin typeface="+mn-ea"/>
              </a:rPr>
              <a:t>UR</a:t>
            </a:r>
            <a:endParaRPr lang="ko-KR" altLang="en-US" sz="1050" dirty="0">
              <a:solidFill>
                <a:srgbClr val="000000"/>
              </a:solidFill>
              <a:latin typeface="+mn-ea"/>
            </a:endParaRPr>
          </a:p>
          <a:p>
            <a:pPr algn="ctr"/>
            <a:r>
              <a:rPr lang="en-US" altLang="ko-KR" sz="1050" dirty="0">
                <a:solidFill>
                  <a:srgbClr val="000000"/>
                </a:solidFill>
                <a:latin typeface="+mn-ea"/>
              </a:rPr>
              <a:t>Controller</a:t>
            </a:r>
            <a:endParaRPr lang="ko-KR" altLang="en-US" sz="105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75" name="Rect 0">
            <a:extLst>
              <a:ext uri="{FF2B5EF4-FFF2-40B4-BE49-F238E27FC236}">
                <a16:creationId xmlns:a16="http://schemas.microsoft.com/office/drawing/2014/main" xmlns="" id="{3DC53140-6F27-0498-FD8D-B53FA2A84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147" y="2998989"/>
            <a:ext cx="3209925" cy="356108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txBody>
          <a:bodyPr vert="horz" wrap="none" lIns="91440" tIns="45720" rIns="91440" bIns="45720" numCol="1" anchor="t">
            <a:noAutofit/>
          </a:bodyPr>
          <a:lstStyle>
            <a:lvl1pPr marL="0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186" name="Group 5">
            <a:extLst>
              <a:ext uri="{FF2B5EF4-FFF2-40B4-BE49-F238E27FC236}">
                <a16:creationId xmlns:a16="http://schemas.microsoft.com/office/drawing/2014/main" xmlns="" id="{B371FE7E-7A5E-946F-31B1-3A3CFC5E1ABC}"/>
              </a:ext>
            </a:extLst>
          </p:cNvPr>
          <p:cNvGrpSpPr>
            <a:grpSpLocks/>
          </p:cNvGrpSpPr>
          <p:nvPr/>
        </p:nvGrpSpPr>
        <p:grpSpPr bwMode="auto">
          <a:xfrm>
            <a:off x="2044381" y="3745086"/>
            <a:ext cx="387350" cy="381000"/>
            <a:chOff x="455295" y="4599940"/>
            <a:chExt cx="387350" cy="381000"/>
          </a:xfrm>
        </p:grpSpPr>
        <p:sp>
          <p:nvSpPr>
            <p:cNvPr id="198" name="Rect 0">
              <a:extLst>
                <a:ext uri="{FF2B5EF4-FFF2-40B4-BE49-F238E27FC236}">
                  <a16:creationId xmlns:a16="http://schemas.microsoft.com/office/drawing/2014/main" xmlns="" id="{12EFA559-A42D-8F87-9D40-AB6CF7A96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035" y="4773295"/>
              <a:ext cx="55245" cy="185420"/>
            </a:xfrm>
            <a:prstGeom prst="rect">
              <a:avLst/>
            </a:prstGeom>
            <a:noFill/>
            <a:ln>
              <a:noFill/>
              <a:prstDash/>
            </a:ln>
          </p:spPr>
          <p:txBody>
            <a:bodyPr vert="horz" wrap="none" lIns="0" tIns="0" rIns="0" bIns="0" numCol="1" anchor="t">
              <a:spAutoFit/>
            </a:bodyPr>
            <a:lstStyle>
              <a:lvl1pPr marL="0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>
                  <a:solidFill>
                    <a:srgbClr val="000000"/>
                  </a:solidFill>
                  <a:latin typeface="+mn-ea"/>
                </a:rPr>
                <a:t> </a:t>
              </a:r>
              <a:endParaRPr lang="ko-KR" altLang="en-US" sz="1200" b="1">
                <a:solidFill>
                  <a:srgbClr val="000000"/>
                </a:solidFill>
                <a:latin typeface="+mn-ea"/>
              </a:endParaRPr>
            </a:p>
          </p:txBody>
        </p:sp>
        <p:grpSp>
          <p:nvGrpSpPr>
            <p:cNvPr id="203" name="Group 5">
              <a:extLst>
                <a:ext uri="{FF2B5EF4-FFF2-40B4-BE49-F238E27FC236}">
                  <a16:creationId xmlns:a16="http://schemas.microsoft.com/office/drawing/2014/main" xmlns="" id="{8341BEE2-0F52-58CF-6A3E-8A513718AB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9265" y="4836795"/>
              <a:ext cx="356870" cy="123190"/>
              <a:chOff x="469265" y="4836795"/>
              <a:chExt cx="356870" cy="123190"/>
            </a:xfrm>
          </p:grpSpPr>
          <p:sp>
            <p:nvSpPr>
              <p:cNvPr id="218" name="Rect 0">
                <a:extLst>
                  <a:ext uri="{FF2B5EF4-FFF2-40B4-BE49-F238E27FC236}">
                    <a16:creationId xmlns:a16="http://schemas.microsoft.com/office/drawing/2014/main" xmlns="" id="{B1BE06A6-1AF2-AF40-9E66-54D9563A4B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265" y="4836795"/>
                <a:ext cx="356870" cy="123190"/>
              </a:xfrm>
              <a:prstGeom prst="rect">
                <a:avLst/>
              </a:pr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  <a:latin typeface="+mn-ea"/>
                </a:endParaRPr>
              </a:p>
            </p:txBody>
          </p:sp>
          <p:sp>
            <p:nvSpPr>
              <p:cNvPr id="219" name="Rect 0">
                <a:extLst>
                  <a:ext uri="{FF2B5EF4-FFF2-40B4-BE49-F238E27FC236}">
                    <a16:creationId xmlns:a16="http://schemas.microsoft.com/office/drawing/2014/main" xmlns="" id="{469AC4A0-56FB-1EBA-7B33-7FC959BA8D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5480" y="4857115"/>
                <a:ext cx="126365" cy="58420"/>
              </a:xfrm>
              <a:prstGeom prst="rect">
                <a:avLst/>
              </a:prstGeom>
              <a:solidFill>
                <a:srgbClr val="808080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  <a:latin typeface="+mn-ea"/>
                </a:endParaRPr>
              </a:p>
            </p:txBody>
          </p:sp>
        </p:grpSp>
        <p:grpSp>
          <p:nvGrpSpPr>
            <p:cNvPr id="204" name="Group 5">
              <a:extLst>
                <a:ext uri="{FF2B5EF4-FFF2-40B4-BE49-F238E27FC236}">
                  <a16:creationId xmlns:a16="http://schemas.microsoft.com/office/drawing/2014/main" xmlns="" id="{F051D018-847E-841D-DF45-46A404382D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5295" y="4902835"/>
              <a:ext cx="387350" cy="78105"/>
              <a:chOff x="455295" y="4902835"/>
              <a:chExt cx="387350" cy="78105"/>
            </a:xfrm>
          </p:grpSpPr>
          <p:sp>
            <p:nvSpPr>
              <p:cNvPr id="215" name="Rect 0">
                <a:extLst>
                  <a:ext uri="{FF2B5EF4-FFF2-40B4-BE49-F238E27FC236}">
                    <a16:creationId xmlns:a16="http://schemas.microsoft.com/office/drawing/2014/main" xmlns="" id="{0CA75A52-0234-C6AD-9786-D16E7CA41C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295" y="4902835"/>
                <a:ext cx="387350" cy="78105"/>
              </a:xfrm>
              <a:custGeom>
                <a:avLst/>
                <a:gdLst>
                  <a:gd name="TX0" fmla="*/ 297 w 2382"/>
                  <a:gd name="TY0" fmla="*/ 0 h 425"/>
                  <a:gd name="TX1" fmla="*/ 2091 w 2382"/>
                  <a:gd name="TY1" fmla="*/ 0 h 425"/>
                  <a:gd name="TX2" fmla="*/ 2375 w 2382"/>
                  <a:gd name="TY2" fmla="*/ 383 h 425"/>
                  <a:gd name="TX3" fmla="*/ 2381 w 2382"/>
                  <a:gd name="TY3" fmla="*/ 400 h 425"/>
                  <a:gd name="TX4" fmla="*/ 2370 w 2382"/>
                  <a:gd name="TY4" fmla="*/ 417 h 425"/>
                  <a:gd name="TX5" fmla="*/ 2352 w 2382"/>
                  <a:gd name="TY5" fmla="*/ 424 h 425"/>
                  <a:gd name="TX6" fmla="*/ 34 w 2382"/>
                  <a:gd name="TY6" fmla="*/ 424 h 425"/>
                  <a:gd name="TX7" fmla="*/ 13 w 2382"/>
                  <a:gd name="TY7" fmla="*/ 413 h 425"/>
                  <a:gd name="TX8" fmla="*/ 0 w 2382"/>
                  <a:gd name="TY8" fmla="*/ 396 h 425"/>
                  <a:gd name="TX9" fmla="*/ 5 w 2382"/>
                  <a:gd name="TY9" fmla="*/ 374 h 425"/>
                  <a:gd name="TX10" fmla="*/ 297 w 2382"/>
                  <a:gd name="TY10" fmla="*/ 0 h 425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</a:cxnLst>
                <a:rect l="l" t="t" r="r" b="b"/>
                <a:pathLst>
                  <a:path w="2382" h="425">
                    <a:moveTo>
                      <a:pt x="297" y="0"/>
                    </a:moveTo>
                    <a:lnTo>
                      <a:pt x="2091" y="0"/>
                    </a:lnTo>
                    <a:lnTo>
                      <a:pt x="2375" y="383"/>
                    </a:lnTo>
                    <a:lnTo>
                      <a:pt x="2381" y="400"/>
                    </a:lnTo>
                    <a:lnTo>
                      <a:pt x="2370" y="417"/>
                    </a:lnTo>
                    <a:lnTo>
                      <a:pt x="2352" y="424"/>
                    </a:lnTo>
                    <a:lnTo>
                      <a:pt x="34" y="424"/>
                    </a:lnTo>
                    <a:lnTo>
                      <a:pt x="13" y="413"/>
                    </a:lnTo>
                    <a:lnTo>
                      <a:pt x="0" y="396"/>
                    </a:lnTo>
                    <a:lnTo>
                      <a:pt x="5" y="374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  <a:latin typeface="+mn-ea"/>
                </a:endParaRPr>
              </a:p>
            </p:txBody>
          </p:sp>
          <p:sp>
            <p:nvSpPr>
              <p:cNvPr id="216" name="Rect 0">
                <a:extLst>
                  <a:ext uri="{FF2B5EF4-FFF2-40B4-BE49-F238E27FC236}">
                    <a16:creationId xmlns:a16="http://schemas.microsoft.com/office/drawing/2014/main" xmlns="" id="{2BCD6BAF-2BFE-9C86-39D9-1299AA3897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520" y="4919980"/>
                <a:ext cx="255905" cy="48895"/>
              </a:xfrm>
              <a:custGeom>
                <a:avLst/>
                <a:gdLst>
                  <a:gd name="TX0" fmla="*/ 213 w 1582"/>
                  <a:gd name="TY0" fmla="*/ 0 h 271"/>
                  <a:gd name="TX1" fmla="*/ 1508 w 1582"/>
                  <a:gd name="TY1" fmla="*/ 0 h 271"/>
                  <a:gd name="TX2" fmla="*/ 1581 w 1582"/>
                  <a:gd name="TY2" fmla="*/ 270 h 271"/>
                  <a:gd name="TX3" fmla="*/ 0 w 1582"/>
                  <a:gd name="TY3" fmla="*/ 270 h 271"/>
                  <a:gd name="TX4" fmla="*/ 213 w 1582"/>
                  <a:gd name="TY4" fmla="*/ 0 h 27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1582" h="271">
                    <a:moveTo>
                      <a:pt x="213" y="0"/>
                    </a:moveTo>
                    <a:lnTo>
                      <a:pt x="1508" y="0"/>
                    </a:lnTo>
                    <a:lnTo>
                      <a:pt x="1581" y="270"/>
                    </a:lnTo>
                    <a:lnTo>
                      <a:pt x="0" y="270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  <a:latin typeface="+mn-ea"/>
                </a:endParaRPr>
              </a:p>
            </p:txBody>
          </p:sp>
          <p:sp>
            <p:nvSpPr>
              <p:cNvPr id="217" name="Rect 0">
                <a:extLst>
                  <a:ext uri="{FF2B5EF4-FFF2-40B4-BE49-F238E27FC236}">
                    <a16:creationId xmlns:a16="http://schemas.microsoft.com/office/drawing/2014/main" xmlns="" id="{743AFC74-6B1A-3982-AD95-410FBFA054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680" y="4919980"/>
                <a:ext cx="78105" cy="48895"/>
              </a:xfrm>
              <a:custGeom>
                <a:avLst/>
                <a:gdLst>
                  <a:gd name="TX0" fmla="*/ 0 w 480"/>
                  <a:gd name="TY0" fmla="*/ 0 h 271"/>
                  <a:gd name="TX1" fmla="*/ 282 w 480"/>
                  <a:gd name="TY1" fmla="*/ 0 h 271"/>
                  <a:gd name="TX2" fmla="*/ 479 w 480"/>
                  <a:gd name="TY2" fmla="*/ 270 h 271"/>
                  <a:gd name="TX3" fmla="*/ 89 w 480"/>
                  <a:gd name="TY3" fmla="*/ 270 h 271"/>
                  <a:gd name="TX4" fmla="*/ 0 w 480"/>
                  <a:gd name="TY4" fmla="*/ 0 h 27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480" h="271">
                    <a:moveTo>
                      <a:pt x="0" y="0"/>
                    </a:moveTo>
                    <a:lnTo>
                      <a:pt x="282" y="0"/>
                    </a:lnTo>
                    <a:lnTo>
                      <a:pt x="479" y="270"/>
                    </a:lnTo>
                    <a:lnTo>
                      <a:pt x="89" y="2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  <a:latin typeface="+mn-ea"/>
                </a:endParaRPr>
              </a:p>
            </p:txBody>
          </p:sp>
        </p:grpSp>
        <p:grpSp>
          <p:nvGrpSpPr>
            <p:cNvPr id="206" name="Group 5">
              <a:extLst>
                <a:ext uri="{FF2B5EF4-FFF2-40B4-BE49-F238E27FC236}">
                  <a16:creationId xmlns:a16="http://schemas.microsoft.com/office/drawing/2014/main" xmlns="" id="{B2BE7220-95ED-60DE-6A79-FA63C48ECB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7525" y="4599940"/>
              <a:ext cx="260985" cy="236220"/>
              <a:chOff x="517525" y="4599940"/>
              <a:chExt cx="260985" cy="236220"/>
            </a:xfrm>
          </p:grpSpPr>
          <p:sp>
            <p:nvSpPr>
              <p:cNvPr id="207" name="Rect 0">
                <a:extLst>
                  <a:ext uri="{FF2B5EF4-FFF2-40B4-BE49-F238E27FC236}">
                    <a16:creationId xmlns:a16="http://schemas.microsoft.com/office/drawing/2014/main" xmlns="" id="{17753339-577D-8D50-8517-6C73725A4C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525" y="4599940"/>
                <a:ext cx="260985" cy="236220"/>
              </a:xfrm>
              <a:prstGeom prst="rect">
                <a:avLst/>
              </a:pr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  <a:latin typeface="+mn-ea"/>
                </a:endParaRPr>
              </a:p>
            </p:txBody>
          </p:sp>
          <p:sp>
            <p:nvSpPr>
              <p:cNvPr id="208" name="Rect 0">
                <a:extLst>
                  <a:ext uri="{FF2B5EF4-FFF2-40B4-BE49-F238E27FC236}">
                    <a16:creationId xmlns:a16="http://schemas.microsoft.com/office/drawing/2014/main" xmlns="" id="{3DB9E4CD-F63E-11DE-23AE-23C75E1A41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305" y="4618355"/>
                <a:ext cx="227330" cy="201930"/>
              </a:xfrm>
              <a:prstGeom prst="rect">
                <a:avLst/>
              </a:prstGeom>
              <a:solidFill>
                <a:srgbClr val="1050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  <a:latin typeface="+mn-ea"/>
                </a:endParaRPr>
              </a:p>
            </p:txBody>
          </p:sp>
          <p:sp>
            <p:nvSpPr>
              <p:cNvPr id="209" name="Rect 0">
                <a:extLst>
                  <a:ext uri="{FF2B5EF4-FFF2-40B4-BE49-F238E27FC236}">
                    <a16:creationId xmlns:a16="http://schemas.microsoft.com/office/drawing/2014/main" xmlns="" id="{B324EB50-E707-37D9-02E3-7CBBCC5E8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6440" y="4618355"/>
                <a:ext cx="34290" cy="201930"/>
              </a:xfrm>
              <a:prstGeom prst="rect">
                <a:avLst/>
              </a:pr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  <a:latin typeface="+mn-ea"/>
                </a:endParaRPr>
              </a:p>
            </p:txBody>
          </p:sp>
          <p:sp>
            <p:nvSpPr>
              <p:cNvPr id="211" name="Rect 0">
                <a:extLst>
                  <a:ext uri="{FF2B5EF4-FFF2-40B4-BE49-F238E27FC236}">
                    <a16:creationId xmlns:a16="http://schemas.microsoft.com/office/drawing/2014/main" xmlns="" id="{DF8B3CC3-ACE3-EBEC-32EF-6CEBEB192B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4060" y="4628515"/>
                <a:ext cx="18415" cy="17780"/>
              </a:xfrm>
              <a:prstGeom prst="rect">
                <a:avLst/>
              </a:pr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  <a:latin typeface="+mn-ea"/>
                </a:endParaRPr>
              </a:p>
            </p:txBody>
          </p:sp>
          <p:sp>
            <p:nvSpPr>
              <p:cNvPr id="212" name="Rect 0">
                <a:extLst>
                  <a:ext uri="{FF2B5EF4-FFF2-40B4-BE49-F238E27FC236}">
                    <a16:creationId xmlns:a16="http://schemas.microsoft.com/office/drawing/2014/main" xmlns="" id="{5728BD98-668B-2C42-D165-BBA5912ECB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4220" y="4714875"/>
                <a:ext cx="15240" cy="16510"/>
              </a:xfrm>
              <a:prstGeom prst="ellipse">
                <a:avLst/>
              </a:pr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  <a:latin typeface="+mn-ea"/>
                </a:endParaRPr>
              </a:p>
            </p:txBody>
          </p:sp>
          <p:sp>
            <p:nvSpPr>
              <p:cNvPr id="213" name="Rect 0">
                <a:extLst>
                  <a:ext uri="{FF2B5EF4-FFF2-40B4-BE49-F238E27FC236}">
                    <a16:creationId xmlns:a16="http://schemas.microsoft.com/office/drawing/2014/main" xmlns="" id="{6CDBA29A-4B85-9652-9830-518CCBFA2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5330" y="4750435"/>
                <a:ext cx="15240" cy="16510"/>
              </a:xfrm>
              <a:prstGeom prst="ellipse">
                <a:avLst/>
              </a:pr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  <a:latin typeface="+mn-ea"/>
                </a:endParaRPr>
              </a:p>
            </p:txBody>
          </p:sp>
          <p:sp>
            <p:nvSpPr>
              <p:cNvPr id="214" name="Rect 0">
                <a:extLst>
                  <a:ext uri="{FF2B5EF4-FFF2-40B4-BE49-F238E27FC236}">
                    <a16:creationId xmlns:a16="http://schemas.microsoft.com/office/drawing/2014/main" xmlns="" id="{B96C6588-A69F-F9F4-C927-B8C0C21A96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5330" y="4784725"/>
                <a:ext cx="15240" cy="16510"/>
              </a:xfrm>
              <a:prstGeom prst="ellipse">
                <a:avLst/>
              </a:pr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  <a:latin typeface="+mn-ea"/>
                </a:endParaRPr>
              </a:p>
            </p:txBody>
          </p:sp>
        </p:grpSp>
      </p:grpSp>
      <p:sp>
        <p:nvSpPr>
          <p:cNvPr id="220" name="Rect 0">
            <a:extLst>
              <a:ext uri="{FF2B5EF4-FFF2-40B4-BE49-F238E27FC236}">
                <a16:creationId xmlns:a16="http://schemas.microsoft.com/office/drawing/2014/main" xmlns="" id="{B9EB9E2D-120B-C5E3-2AE8-419D496A9035}"/>
              </a:ext>
            </a:extLst>
          </p:cNvPr>
          <p:cNvSpPr>
            <a:spLocks/>
          </p:cNvSpPr>
          <p:nvPr/>
        </p:nvSpPr>
        <p:spPr>
          <a:xfrm>
            <a:off x="598487" y="4797764"/>
            <a:ext cx="3099435" cy="1725930"/>
          </a:xfrm>
          <a:prstGeom prst="rect">
            <a:avLst/>
          </a:prstGeom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>
            <a:lvl1pPr marL="0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21" name="Rect 0">
            <a:extLst>
              <a:ext uri="{FF2B5EF4-FFF2-40B4-BE49-F238E27FC236}">
                <a16:creationId xmlns:a16="http://schemas.microsoft.com/office/drawing/2014/main" xmlns="" id="{5D11E458-B0DA-2E50-B14C-0751E884E560}"/>
              </a:ext>
            </a:extLst>
          </p:cNvPr>
          <p:cNvSpPr txBox="1">
            <a:spLocks/>
          </p:cNvSpPr>
          <p:nvPr/>
        </p:nvSpPr>
        <p:spPr bwMode="auto">
          <a:xfrm>
            <a:off x="556804" y="3008336"/>
            <a:ext cx="3193200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wrap="square" lIns="91440" tIns="45720" rIns="91440" bIns="45720" numCol="1" anchor="t">
            <a:spAutoFit/>
          </a:bodyPr>
          <a:lstStyle>
            <a:lvl1pPr marL="0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b="1" dirty="0">
                <a:solidFill>
                  <a:srgbClr val="C00000"/>
                </a:solidFill>
                <a:latin typeface="+mn-ea"/>
              </a:rPr>
              <a:t>AS-IS</a:t>
            </a:r>
            <a:endParaRPr lang="ko-KR" altLang="en-US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222" name="Rect 0">
            <a:extLst>
              <a:ext uri="{FF2B5EF4-FFF2-40B4-BE49-F238E27FC236}">
                <a16:creationId xmlns:a16="http://schemas.microsoft.com/office/drawing/2014/main" xmlns="" id="{D5E0C6D1-424F-AA85-0928-82CBB8BB6968}"/>
              </a:ext>
            </a:extLst>
          </p:cNvPr>
          <p:cNvSpPr>
            <a:spLocks/>
          </p:cNvSpPr>
          <p:nvPr/>
        </p:nvSpPr>
        <p:spPr bwMode="auto">
          <a:xfrm>
            <a:off x="1896427" y="2663710"/>
            <a:ext cx="691515" cy="236855"/>
          </a:xfrm>
          <a:prstGeom prst="leftRightArrow">
            <a:avLst>
              <a:gd name="adj1" fmla="val 66749"/>
              <a:gd name="adj2" fmla="val 29596"/>
            </a:avLst>
          </a:prstGeom>
          <a:solidFill>
            <a:srgbClr val="C0C0C0"/>
          </a:solidFill>
          <a:ln w="3175" cap="flat" cmpd="sng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71755" tIns="71755" rIns="71755" bIns="71755" numCol="1" anchor="ctr">
            <a:noAutofit/>
          </a:bodyPr>
          <a:lstStyle>
            <a:lvl1pPr marL="0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latinLnBrk="0" hangingPunct="0">
              <a:defRPr/>
            </a:pPr>
            <a:r>
              <a:rPr lang="en-US" altLang="ko-KR" sz="800" b="1">
                <a:solidFill>
                  <a:srgbClr val="000000"/>
                </a:solidFill>
                <a:latin typeface="+mn-ea"/>
                <a:cs typeface="Arial" charset="0"/>
              </a:rPr>
              <a:t>ModBus</a:t>
            </a:r>
            <a:endParaRPr lang="ko-KR" altLang="en-US" sz="800" b="1">
              <a:solidFill>
                <a:srgbClr val="000000"/>
              </a:solidFill>
              <a:latin typeface="+mn-ea"/>
              <a:cs typeface="Arial" charset="0"/>
            </a:endParaRPr>
          </a:p>
        </p:txBody>
      </p:sp>
      <p:sp>
        <p:nvSpPr>
          <p:cNvPr id="223" name="Rect 0">
            <a:extLst>
              <a:ext uri="{FF2B5EF4-FFF2-40B4-BE49-F238E27FC236}">
                <a16:creationId xmlns:a16="http://schemas.microsoft.com/office/drawing/2014/main" xmlns="" id="{98935382-B365-7484-D1E2-AF9741B08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067" y="6250010"/>
            <a:ext cx="511175" cy="26225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91440" tIns="45720" rIns="91440" bIns="45720" numCol="1" anchor="ctr" anchorCtr="0">
            <a:spAutoFit/>
          </a:bodyPr>
          <a:lstStyle>
            <a:lvl1pPr marL="0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000000"/>
                </a:solidFill>
                <a:latin typeface="+mn-ea"/>
              </a:rPr>
              <a:t>UR</a:t>
            </a:r>
            <a:endParaRPr lang="ko-KR" altLang="en-US" sz="105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24" name="Rect 0">
            <a:extLst>
              <a:ext uri="{FF2B5EF4-FFF2-40B4-BE49-F238E27FC236}">
                <a16:creationId xmlns:a16="http://schemas.microsoft.com/office/drawing/2014/main" xmlns="" id="{849DAA5F-2132-4084-45E8-6C26B2B31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0131" y="6253820"/>
            <a:ext cx="676910" cy="25463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000000"/>
                </a:solidFill>
                <a:latin typeface="+mn-ea"/>
              </a:rPr>
              <a:t>Gripper</a:t>
            </a:r>
            <a:endParaRPr lang="ko-KR" altLang="en-US" sz="1050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225" name="Picture " descr="C:/Users/silve/AppData/Roaming/PolarisOffice/ETemp/31056_23462360/image7.png">
            <a:extLst>
              <a:ext uri="{FF2B5EF4-FFF2-40B4-BE49-F238E27FC236}">
                <a16:creationId xmlns:a16="http://schemas.microsoft.com/office/drawing/2014/main" xmlns="" id="{ECBBEC4B-86D4-9316-108C-670692297B8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197" y="5790904"/>
            <a:ext cx="462915" cy="438150"/>
          </a:xfrm>
          <a:prstGeom prst="rect">
            <a:avLst/>
          </a:prstGeom>
          <a:noFill/>
        </p:spPr>
      </p:pic>
      <p:pic>
        <p:nvPicPr>
          <p:cNvPr id="226" name="Picture " descr="C:/Users/silve/AppData/Roaming/PolarisOffice/ETemp/31056_23462360/image8.png">
            <a:extLst>
              <a:ext uri="{FF2B5EF4-FFF2-40B4-BE49-F238E27FC236}">
                <a16:creationId xmlns:a16="http://schemas.microsoft.com/office/drawing/2014/main" xmlns="" id="{C68D8E44-C225-51A1-40A2-71FF837F2BA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297" y="5863295"/>
            <a:ext cx="323215" cy="311785"/>
          </a:xfrm>
          <a:prstGeom prst="rect">
            <a:avLst/>
          </a:prstGeom>
          <a:noFill/>
        </p:spPr>
      </p:pic>
      <p:pic>
        <p:nvPicPr>
          <p:cNvPr id="227" name="Picture " descr="C:/Users/silve/AppData/Roaming/PolarisOffice/ETemp/31056_23462360/image9.jpeg">
            <a:extLst>
              <a:ext uri="{FF2B5EF4-FFF2-40B4-BE49-F238E27FC236}">
                <a16:creationId xmlns:a16="http://schemas.microsoft.com/office/drawing/2014/main" xmlns="" id="{1BE03F3D-232A-ADE3-2653-FA96CEB2F1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215196" y="5784554"/>
            <a:ext cx="671830" cy="515620"/>
          </a:xfrm>
          <a:prstGeom prst="rect">
            <a:avLst/>
          </a:prstGeom>
          <a:noFill/>
        </p:spPr>
      </p:pic>
      <p:sp>
        <p:nvSpPr>
          <p:cNvPr id="228" name="Rect 0">
            <a:extLst>
              <a:ext uri="{FF2B5EF4-FFF2-40B4-BE49-F238E27FC236}">
                <a16:creationId xmlns:a16="http://schemas.microsoft.com/office/drawing/2014/main" xmlns="" id="{4CCC4319-5421-3A66-7949-B869507D0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2656" y="6253820"/>
            <a:ext cx="676910" cy="25463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 err="1">
                <a:solidFill>
                  <a:srgbClr val="000000"/>
                </a:solidFill>
                <a:latin typeface="+mn-ea"/>
              </a:rPr>
              <a:t>MiR</a:t>
            </a:r>
            <a:endParaRPr lang="ko-KR" altLang="en-US" sz="1050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229" name="Picture " descr="C:/Users/silve/AppData/Roaming/PolarisOffice/ETemp/31056_23462360/image10.png">
            <a:extLst>
              <a:ext uri="{FF2B5EF4-FFF2-40B4-BE49-F238E27FC236}">
                <a16:creationId xmlns:a16="http://schemas.microsoft.com/office/drawing/2014/main" xmlns="" id="{81D5F6C8-74E7-4975-04B7-317E1F834EF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972" y="5858215"/>
            <a:ext cx="436245" cy="304165"/>
          </a:xfrm>
          <a:prstGeom prst="rect">
            <a:avLst/>
          </a:prstGeom>
          <a:noFill/>
        </p:spPr>
      </p:pic>
      <p:sp>
        <p:nvSpPr>
          <p:cNvPr id="230" name="Rect 0">
            <a:extLst>
              <a:ext uri="{FF2B5EF4-FFF2-40B4-BE49-F238E27FC236}">
                <a16:creationId xmlns:a16="http://schemas.microsoft.com/office/drawing/2014/main" xmlns="" id="{7653FA0D-49BF-35EB-811D-7181C354DB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4321" y="6253820"/>
            <a:ext cx="676910" cy="25463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>
                <a:solidFill>
                  <a:srgbClr val="000000"/>
                </a:solidFill>
                <a:latin typeface="+mn-ea"/>
              </a:rPr>
              <a:t>Vision</a:t>
            </a:r>
            <a:endParaRPr lang="ko-KR" altLang="en-US" sz="105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31" name="Rect 0">
            <a:extLst>
              <a:ext uri="{FF2B5EF4-FFF2-40B4-BE49-F238E27FC236}">
                <a16:creationId xmlns:a16="http://schemas.microsoft.com/office/drawing/2014/main" xmlns="" id="{7CE83D83-67D5-DFE8-C4E3-9540E28E2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7501" y="5303860"/>
            <a:ext cx="820420" cy="41592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 smtClean="0">
                <a:solidFill>
                  <a:srgbClr val="000000"/>
                </a:solidFill>
                <a:latin typeface="+mn-ea"/>
              </a:rPr>
              <a:t>MOXA I/O</a:t>
            </a:r>
            <a:endParaRPr lang="ko-KR" altLang="en-US" sz="1050" dirty="0">
              <a:solidFill>
                <a:srgbClr val="000000"/>
              </a:solidFill>
              <a:latin typeface="+mn-ea"/>
            </a:endParaRPr>
          </a:p>
          <a:p>
            <a:pPr algn="ctr"/>
            <a:r>
              <a:rPr lang="en-US" altLang="ko-KR" sz="1050" dirty="0">
                <a:solidFill>
                  <a:srgbClr val="000000"/>
                </a:solidFill>
                <a:latin typeface="+mn-ea"/>
              </a:rPr>
              <a:t>Controller</a:t>
            </a:r>
            <a:endParaRPr lang="ko-KR" altLang="en-US" sz="105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32" name="Rect 0">
            <a:extLst>
              <a:ext uri="{FF2B5EF4-FFF2-40B4-BE49-F238E27FC236}">
                <a16:creationId xmlns:a16="http://schemas.microsoft.com/office/drawing/2014/main" xmlns="" id="{10B569C5-0E83-2586-9BAC-C5BBBD5A2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6541" y="6112214"/>
            <a:ext cx="942340" cy="415498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000000"/>
                </a:solidFill>
                <a:latin typeface="+mn-ea"/>
              </a:rPr>
              <a:t>Inner Device I/O </a:t>
            </a:r>
            <a:r>
              <a:rPr lang="en-US" altLang="ko-KR" sz="1050" dirty="0" err="1">
                <a:solidFill>
                  <a:srgbClr val="000000"/>
                </a:solidFill>
                <a:latin typeface="+mn-ea"/>
              </a:rPr>
              <a:t>Controll</a:t>
            </a:r>
            <a:endParaRPr lang="ko-KR" altLang="en-US" sz="105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33" name="Rect 0">
            <a:extLst>
              <a:ext uri="{FF2B5EF4-FFF2-40B4-BE49-F238E27FC236}">
                <a16:creationId xmlns:a16="http://schemas.microsoft.com/office/drawing/2014/main" xmlns="" id="{9EC9008F-388C-1AB9-A2CB-BCC900106A92}"/>
              </a:ext>
            </a:extLst>
          </p:cNvPr>
          <p:cNvSpPr>
            <a:spLocks/>
          </p:cNvSpPr>
          <p:nvPr/>
        </p:nvSpPr>
        <p:spPr>
          <a:xfrm rot="5400000" flipH="1" flipV="1">
            <a:off x="687704" y="5267028"/>
            <a:ext cx="759143" cy="290513"/>
          </a:xfrm>
          <a:prstGeom prst="bentConnector4">
            <a:avLst>
              <a:gd name="adj1" fmla="val 15045"/>
              <a:gd name="adj2" fmla="val 144401"/>
            </a:avLst>
          </a:prstGeom>
          <a:ln w="9525" cap="flat" cmpd="sng">
            <a:prstDash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0" tIns="0" rIns="0" bIns="0" anchor="t">
            <a:noAutofit/>
          </a:bodyPr>
          <a:lstStyle/>
          <a:p>
            <a:pPr>
              <a:defRPr/>
            </a:pPr>
            <a:endParaRPr lang="ko-KR" altLang="en-US">
              <a:latin typeface="+mn-ea"/>
            </a:endParaRPr>
          </a:p>
        </p:txBody>
      </p:sp>
      <p:sp>
        <p:nvSpPr>
          <p:cNvPr id="234" name="Rect 0">
            <a:extLst>
              <a:ext uri="{FF2B5EF4-FFF2-40B4-BE49-F238E27FC236}">
                <a16:creationId xmlns:a16="http://schemas.microsoft.com/office/drawing/2014/main" xmlns="" id="{DBAC86E8-0198-AF8F-AF60-1492306C5235}"/>
              </a:ext>
            </a:extLst>
          </p:cNvPr>
          <p:cNvSpPr>
            <a:spLocks/>
          </p:cNvSpPr>
          <p:nvPr/>
        </p:nvSpPr>
        <p:spPr>
          <a:xfrm rot="16200000" flipV="1">
            <a:off x="933288" y="5313543"/>
            <a:ext cx="830263" cy="271778"/>
          </a:xfrm>
          <a:prstGeom prst="bentConnector2">
            <a:avLst/>
          </a:prstGeom>
          <a:ln w="9525" cap="flat" cmpd="sng">
            <a:prstDash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0" tIns="0" rIns="0" bIns="0" anchor="t">
            <a:noAutofit/>
          </a:bodyPr>
          <a:lstStyle/>
          <a:p>
            <a:pPr>
              <a:defRPr/>
            </a:pPr>
            <a:endParaRPr lang="ko-KR" altLang="en-US">
              <a:latin typeface="+mn-ea"/>
            </a:endParaRPr>
          </a:p>
        </p:txBody>
      </p:sp>
      <p:cxnSp>
        <p:nvCxnSpPr>
          <p:cNvPr id="235" name="Rect 0">
            <a:extLst>
              <a:ext uri="{FF2B5EF4-FFF2-40B4-BE49-F238E27FC236}">
                <a16:creationId xmlns:a16="http://schemas.microsoft.com/office/drawing/2014/main" xmlns="" id="{8DE7B73E-EF5E-0122-A05C-018DCDC085B4}"/>
              </a:ext>
            </a:extLst>
          </p:cNvPr>
          <p:cNvCxnSpPr/>
          <p:nvPr/>
        </p:nvCxnSpPr>
        <p:spPr>
          <a:xfrm>
            <a:off x="3285172" y="4525349"/>
            <a:ext cx="635" cy="415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Rect 0">
            <a:extLst>
              <a:ext uri="{FF2B5EF4-FFF2-40B4-BE49-F238E27FC236}">
                <a16:creationId xmlns:a16="http://schemas.microsoft.com/office/drawing/2014/main" xmlns="" id="{7EB8BCA5-673B-F064-3F4E-4354E858C6C3}"/>
              </a:ext>
            </a:extLst>
          </p:cNvPr>
          <p:cNvSpPr>
            <a:spLocks/>
          </p:cNvSpPr>
          <p:nvPr/>
        </p:nvSpPr>
        <p:spPr>
          <a:xfrm rot="16200000" flipV="1">
            <a:off x="1144586" y="5100659"/>
            <a:ext cx="826453" cy="690563"/>
          </a:xfrm>
          <a:prstGeom prst="bentConnector2">
            <a:avLst/>
          </a:prstGeom>
          <a:ln w="9525" cap="flat" cmpd="sng">
            <a:prstDash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0" tIns="0" rIns="0" bIns="0" anchor="t">
            <a:noAutofit/>
          </a:bodyPr>
          <a:lstStyle/>
          <a:p>
            <a:pPr>
              <a:defRPr/>
            </a:pPr>
            <a:endParaRPr lang="ko-KR" altLang="en-US">
              <a:latin typeface="+mn-ea"/>
            </a:endParaRPr>
          </a:p>
        </p:txBody>
      </p:sp>
      <p:cxnSp>
        <p:nvCxnSpPr>
          <p:cNvPr id="237" name="Rect 0">
            <a:extLst>
              <a:ext uri="{FF2B5EF4-FFF2-40B4-BE49-F238E27FC236}">
                <a16:creationId xmlns:a16="http://schemas.microsoft.com/office/drawing/2014/main" xmlns="" id="{E749B2BE-6492-0BCF-C15B-15FD9D70CD5D}"/>
              </a:ext>
            </a:extLst>
          </p:cNvPr>
          <p:cNvCxnSpPr>
            <a:endCxn id="227" idx="0"/>
          </p:cNvCxnSpPr>
          <p:nvPr/>
        </p:nvCxnSpPr>
        <p:spPr>
          <a:xfrm>
            <a:off x="2551111" y="4494869"/>
            <a:ext cx="0" cy="1289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Rect 0">
            <a:extLst>
              <a:ext uri="{FF2B5EF4-FFF2-40B4-BE49-F238E27FC236}">
                <a16:creationId xmlns:a16="http://schemas.microsoft.com/office/drawing/2014/main" xmlns="" id="{A073E8BC-C2CF-D825-6D0E-A1E3A67D5DD5}"/>
              </a:ext>
            </a:extLst>
          </p:cNvPr>
          <p:cNvCxnSpPr/>
          <p:nvPr/>
        </p:nvCxnSpPr>
        <p:spPr>
          <a:xfrm>
            <a:off x="917257" y="4525349"/>
            <a:ext cx="635" cy="421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 0">
            <a:extLst>
              <a:ext uri="{FF2B5EF4-FFF2-40B4-BE49-F238E27FC236}">
                <a16:creationId xmlns:a16="http://schemas.microsoft.com/office/drawing/2014/main" xmlns="" id="{2B900956-C9B2-C44F-94C3-1F13720D938B}"/>
              </a:ext>
            </a:extLst>
          </p:cNvPr>
          <p:cNvSpPr>
            <a:spLocks/>
          </p:cNvSpPr>
          <p:nvPr/>
        </p:nvSpPr>
        <p:spPr>
          <a:xfrm rot="16200000" flipV="1">
            <a:off x="2597942" y="5487850"/>
            <a:ext cx="1147764" cy="226696"/>
          </a:xfrm>
          <a:prstGeom prst="bentConnector4">
            <a:avLst>
              <a:gd name="adj1" fmla="val 22920"/>
              <a:gd name="adj2" fmla="val 185663"/>
            </a:avLst>
          </a:prstGeom>
          <a:ln w="9525" cap="flat" cmpd="sng">
            <a:prstDash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0" tIns="0" rIns="0" bIns="0" anchor="t">
            <a:noAutofit/>
          </a:bodyPr>
          <a:lstStyle/>
          <a:p>
            <a:pPr>
              <a:defRPr/>
            </a:pPr>
            <a:endParaRPr lang="ko-KR" altLang="en-US">
              <a:latin typeface="+mn-ea"/>
            </a:endParaRPr>
          </a:p>
        </p:txBody>
      </p:sp>
      <p:sp>
        <p:nvSpPr>
          <p:cNvPr id="240" name="Rect 0">
            <a:extLst>
              <a:ext uri="{FF2B5EF4-FFF2-40B4-BE49-F238E27FC236}">
                <a16:creationId xmlns:a16="http://schemas.microsoft.com/office/drawing/2014/main" xmlns="" id="{8F07008B-F4CC-6E25-BBFE-BD6E61FFF367}"/>
              </a:ext>
            </a:extLst>
          </p:cNvPr>
          <p:cNvSpPr>
            <a:spLocks/>
          </p:cNvSpPr>
          <p:nvPr/>
        </p:nvSpPr>
        <p:spPr bwMode="auto">
          <a:xfrm>
            <a:off x="598487" y="4381840"/>
            <a:ext cx="3099435" cy="236855"/>
          </a:xfrm>
          <a:prstGeom prst="leftRightArrow">
            <a:avLst>
              <a:gd name="adj1" fmla="val 66749"/>
              <a:gd name="adj2" fmla="val 29596"/>
            </a:avLst>
          </a:prstGeom>
          <a:solidFill>
            <a:srgbClr val="C0C0C0"/>
          </a:solidFill>
          <a:ln w="3175" cap="flat" cmpd="sng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71755" tIns="71755" rIns="71755" bIns="71755" numCol="1" anchor="ctr">
            <a:noAutofit/>
          </a:bodyPr>
          <a:lstStyle>
            <a:lvl1pPr marL="0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latinLnBrk="0" hangingPunct="0">
              <a:defRPr/>
            </a:pPr>
            <a:r>
              <a:rPr lang="en-US" altLang="ko-KR" sz="800" b="1">
                <a:solidFill>
                  <a:srgbClr val="000000"/>
                </a:solidFill>
                <a:latin typeface="+mn-ea"/>
                <a:cs typeface="Arial" charset="0"/>
              </a:rPr>
              <a:t>ModBus</a:t>
            </a:r>
            <a:endParaRPr lang="ko-KR" altLang="en-US" sz="800" b="1">
              <a:solidFill>
                <a:srgbClr val="000000"/>
              </a:solidFill>
              <a:latin typeface="+mn-ea"/>
              <a:cs typeface="Arial" charset="0"/>
            </a:endParaRPr>
          </a:p>
        </p:txBody>
      </p:sp>
      <p:grpSp>
        <p:nvGrpSpPr>
          <p:cNvPr id="241" name="그룹 160">
            <a:extLst>
              <a:ext uri="{FF2B5EF4-FFF2-40B4-BE49-F238E27FC236}">
                <a16:creationId xmlns:a16="http://schemas.microsoft.com/office/drawing/2014/main" xmlns="" id="{DEE0BA23-7A50-B50C-8EB7-8023D89F0951}"/>
              </a:ext>
            </a:extLst>
          </p:cNvPr>
          <p:cNvGrpSpPr>
            <a:grpSpLocks/>
          </p:cNvGrpSpPr>
          <p:nvPr/>
        </p:nvGrpSpPr>
        <p:grpSpPr>
          <a:xfrm>
            <a:off x="1902776" y="1775344"/>
            <a:ext cx="687071" cy="792480"/>
            <a:chOff x="1253490" y="1782445"/>
            <a:chExt cx="687071" cy="792480"/>
          </a:xfrm>
        </p:grpSpPr>
        <p:pic>
          <p:nvPicPr>
            <p:cNvPr id="242" name="그림 157" descr="C:/Users/silve/AppData/Roaming/PolarisOffice/ETemp/31056_23462360/image6.png">
              <a:extLst>
                <a:ext uri="{FF2B5EF4-FFF2-40B4-BE49-F238E27FC236}">
                  <a16:creationId xmlns:a16="http://schemas.microsoft.com/office/drawing/2014/main" xmlns="" id="{227E8DE8-49D2-6C6B-EF2D-9CB2F051B6A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1417955" y="2027555"/>
              <a:ext cx="330835" cy="530225"/>
            </a:xfrm>
            <a:prstGeom prst="rect">
              <a:avLst/>
            </a:prstGeom>
            <a:noFill/>
            <a:ln>
              <a:noFill/>
              <a:prstDash/>
            </a:ln>
          </p:spPr>
        </p:pic>
        <p:sp>
          <p:nvSpPr>
            <p:cNvPr id="243" name="텍스트 상자 158">
              <a:extLst>
                <a:ext uri="{FF2B5EF4-FFF2-40B4-BE49-F238E27FC236}">
                  <a16:creationId xmlns:a16="http://schemas.microsoft.com/office/drawing/2014/main" xmlns="" id="{DA4A2796-8332-21E3-2D13-5B6A4440713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262381" y="1792443"/>
              <a:ext cx="678180" cy="245745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</p:spPr>
          <p:txBody>
            <a:bodyPr vert="horz" wrap="square" lIns="91440" tIns="45720" rIns="91440" bIns="45720" numCol="1" anchor="t">
              <a:spAutoFit/>
            </a:bodyPr>
            <a:lstStyle>
              <a:lvl1pPr marL="0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1000" b="1" dirty="0">
                  <a:solidFill>
                    <a:schemeClr val="bg1"/>
                  </a:solidFill>
                </a:rPr>
                <a:t>RCS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244" name="도형 159">
              <a:extLst>
                <a:ext uri="{FF2B5EF4-FFF2-40B4-BE49-F238E27FC236}">
                  <a16:creationId xmlns:a16="http://schemas.microsoft.com/office/drawing/2014/main" xmlns="" id="{6D4E1753-7267-9567-903E-65F9764EE5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3490" y="1782445"/>
              <a:ext cx="680085" cy="792480"/>
            </a:xfrm>
            <a:prstGeom prst="rect">
              <a:avLst/>
            </a:prstGeom>
            <a:noFill/>
            <a:ln w="12700" cap="flat" cmpd="sng">
              <a:solidFill>
                <a:srgbClr val="0070C0">
                  <a:alpha val="100000"/>
                </a:srgbClr>
              </a:solidFill>
              <a:prstDash val="solid"/>
              <a:miter lim="800000"/>
            </a:ln>
          </p:spPr>
          <p:txBody>
            <a:bodyPr vert="horz" wrap="none" lIns="91440" tIns="45720" rIns="91440" bIns="45720" numCol="1" anchor="t">
              <a:noAutofit/>
            </a:bodyPr>
            <a:lstStyle>
              <a:lvl1pPr marL="0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>
                <a:solidFill>
                  <a:srgbClr val="000000"/>
                </a:solidFill>
              </a:endParaRPr>
            </a:p>
          </p:txBody>
        </p:sp>
      </p:grpSp>
      <p:cxnSp>
        <p:nvCxnSpPr>
          <p:cNvPr id="245" name="Rect 0">
            <a:extLst>
              <a:ext uri="{FF2B5EF4-FFF2-40B4-BE49-F238E27FC236}">
                <a16:creationId xmlns:a16="http://schemas.microsoft.com/office/drawing/2014/main" xmlns="" id="{5F91671B-26CD-465F-ACB7-1F66932EF073}"/>
              </a:ext>
            </a:extLst>
          </p:cNvPr>
          <p:cNvCxnSpPr/>
          <p:nvPr/>
        </p:nvCxnSpPr>
        <p:spPr>
          <a:xfrm flipH="1">
            <a:off x="2232343" y="4108941"/>
            <a:ext cx="1904" cy="307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6" name="Group 5">
            <a:extLst>
              <a:ext uri="{FF2B5EF4-FFF2-40B4-BE49-F238E27FC236}">
                <a16:creationId xmlns:a16="http://schemas.microsoft.com/office/drawing/2014/main" xmlns="" id="{0F836946-DF10-87D6-EAE3-1C715FE16B3F}"/>
              </a:ext>
            </a:extLst>
          </p:cNvPr>
          <p:cNvGrpSpPr>
            <a:grpSpLocks/>
          </p:cNvGrpSpPr>
          <p:nvPr/>
        </p:nvGrpSpPr>
        <p:grpSpPr>
          <a:xfrm>
            <a:off x="970276" y="3466327"/>
            <a:ext cx="864794" cy="801370"/>
            <a:chOff x="1530029" y="3083560"/>
            <a:chExt cx="864794" cy="801370"/>
          </a:xfrm>
        </p:grpSpPr>
        <p:pic>
          <p:nvPicPr>
            <p:cNvPr id="247" name="Picture " descr="C:/Users/silve/AppData/Roaming/PolarisOffice/ETemp/31056_23462360/image5.png">
              <a:extLst>
                <a:ext uri="{FF2B5EF4-FFF2-40B4-BE49-F238E27FC236}">
                  <a16:creationId xmlns:a16="http://schemas.microsoft.com/office/drawing/2014/main" xmlns="" id="{C0530EEE-C37A-7489-7B51-1571FAEC82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60220" y="3354705"/>
              <a:ext cx="351790" cy="530225"/>
            </a:xfrm>
            <a:prstGeom prst="rect">
              <a:avLst/>
            </a:prstGeom>
            <a:noFill/>
          </p:spPr>
        </p:pic>
        <p:sp>
          <p:nvSpPr>
            <p:cNvPr id="248" name="Rect 0">
              <a:extLst>
                <a:ext uri="{FF2B5EF4-FFF2-40B4-BE49-F238E27FC236}">
                  <a16:creationId xmlns:a16="http://schemas.microsoft.com/office/drawing/2014/main" xmlns="" id="{21584BDD-B7F3-7673-EF4D-AFEEE10777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530029" y="3091815"/>
              <a:ext cx="858519" cy="215444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</p:spPr>
          <p:txBody>
            <a:bodyPr vert="horz" wrap="square" lIns="91440" tIns="45720" rIns="91440" bIns="45720" numCol="1" anchor="t">
              <a:spAutoFit/>
            </a:bodyPr>
            <a:lstStyle>
              <a:lvl1pPr marL="0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800" b="1" dirty="0" smtClean="0">
                  <a:solidFill>
                    <a:schemeClr val="bg1"/>
                  </a:solidFill>
                  <a:latin typeface="+mn-ea"/>
                </a:rPr>
                <a:t>MOMA M/W</a:t>
              </a:r>
              <a:endParaRPr lang="ko-KR" altLang="en-US" sz="8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49" name="Rect 0">
              <a:extLst>
                <a:ext uri="{FF2B5EF4-FFF2-40B4-BE49-F238E27FC236}">
                  <a16:creationId xmlns:a16="http://schemas.microsoft.com/office/drawing/2014/main" xmlns="" id="{111E2125-9E00-5357-DF19-EAA4387D0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0823" y="3083560"/>
              <a:ext cx="864000" cy="792480"/>
            </a:xfrm>
            <a:prstGeom prst="rect">
              <a:avLst/>
            </a:prstGeom>
            <a:noFill/>
            <a:ln w="12700" cap="flat" cmpd="sng">
              <a:solidFill>
                <a:srgbClr val="0070C0">
                  <a:alpha val="100000"/>
                </a:srgbClr>
              </a:solidFill>
              <a:prstDash val="solid"/>
              <a:miter lim="800000"/>
            </a:ln>
          </p:spPr>
          <p:txBody>
            <a:bodyPr vert="horz" wrap="none" lIns="91440" tIns="45720" rIns="91440" bIns="45720" numCol="1" anchor="t">
              <a:noAutofit/>
            </a:bodyPr>
            <a:lstStyle>
              <a:lvl1pPr marL="0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>
                <a:solidFill>
                  <a:srgbClr val="000000"/>
                </a:solidFill>
                <a:latin typeface="+mn-ea"/>
              </a:endParaRPr>
            </a:p>
          </p:txBody>
        </p:sp>
      </p:grpSp>
      <p:pic>
        <p:nvPicPr>
          <p:cNvPr id="250" name="그림 24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53" y="4917318"/>
            <a:ext cx="589279" cy="404246"/>
          </a:xfrm>
          <a:prstGeom prst="rect">
            <a:avLst/>
          </a:prstGeom>
        </p:spPr>
      </p:pic>
      <p:pic>
        <p:nvPicPr>
          <p:cNvPr id="251" name="그림 25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476" y="4893645"/>
            <a:ext cx="455401" cy="455401"/>
          </a:xfrm>
          <a:prstGeom prst="rect">
            <a:avLst/>
          </a:prstGeom>
        </p:spPr>
      </p:pic>
      <p:cxnSp>
        <p:nvCxnSpPr>
          <p:cNvPr id="252" name="Rect 0">
            <a:extLst>
              <a:ext uri="{FF2B5EF4-FFF2-40B4-BE49-F238E27FC236}">
                <a16:creationId xmlns:a16="http://schemas.microsoft.com/office/drawing/2014/main" xmlns="" id="{5F91671B-26CD-465F-ACB7-1F66932EF073}"/>
              </a:ext>
            </a:extLst>
          </p:cNvPr>
          <p:cNvCxnSpPr>
            <a:stCxn id="244" idx="2"/>
            <a:endCxn id="222" idx="1"/>
          </p:cNvCxnSpPr>
          <p:nvPr/>
        </p:nvCxnSpPr>
        <p:spPr>
          <a:xfrm flipH="1">
            <a:off x="2242185" y="2567824"/>
            <a:ext cx="634" cy="135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Rect 0">
            <a:extLst>
              <a:ext uri="{FF2B5EF4-FFF2-40B4-BE49-F238E27FC236}">
                <a16:creationId xmlns:a16="http://schemas.microsoft.com/office/drawing/2014/main" xmlns="" id="{5F91671B-26CD-465F-ACB7-1F66932EF073}"/>
              </a:ext>
            </a:extLst>
          </p:cNvPr>
          <p:cNvCxnSpPr>
            <a:stCxn id="249" idx="3"/>
            <a:endCxn id="207" idx="1"/>
          </p:cNvCxnSpPr>
          <p:nvPr/>
        </p:nvCxnSpPr>
        <p:spPr>
          <a:xfrm>
            <a:off x="1835070" y="3862567"/>
            <a:ext cx="271541" cy="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Rect 0">
            <a:extLst>
              <a:ext uri="{FF2B5EF4-FFF2-40B4-BE49-F238E27FC236}">
                <a16:creationId xmlns:a16="http://schemas.microsoft.com/office/drawing/2014/main" xmlns="" id="{5F91671B-26CD-465F-ACB7-1F66932EF073}"/>
              </a:ext>
            </a:extLst>
          </p:cNvPr>
          <p:cNvCxnSpPr/>
          <p:nvPr/>
        </p:nvCxnSpPr>
        <p:spPr>
          <a:xfrm flipH="1">
            <a:off x="2244089" y="2856740"/>
            <a:ext cx="634" cy="135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ect 0">
            <a:extLst>
              <a:ext uri="{FF2B5EF4-FFF2-40B4-BE49-F238E27FC236}">
                <a16:creationId xmlns:a16="http://schemas.microsoft.com/office/drawing/2014/main" xmlns="" id="{4CCC4319-5421-3A66-7949-B869507D0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6268" y="3460798"/>
            <a:ext cx="676910" cy="25463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dirty="0" smtClean="0">
                <a:solidFill>
                  <a:srgbClr val="000000"/>
                </a:solidFill>
                <a:latin typeface="+mn-ea"/>
              </a:rPr>
              <a:t>관제</a:t>
            </a:r>
            <a:r>
              <a:rPr lang="en-US" altLang="ko-KR" sz="1050" dirty="0" smtClean="0">
                <a:solidFill>
                  <a:srgbClr val="000000"/>
                </a:solidFill>
                <a:latin typeface="+mn-ea"/>
              </a:rPr>
              <a:t> PC</a:t>
            </a:r>
            <a:endParaRPr lang="ko-KR" altLang="en-US" sz="105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256" name="Rect 0">
            <a:extLst>
              <a:ext uri="{FF2B5EF4-FFF2-40B4-BE49-F238E27FC236}">
                <a16:creationId xmlns:a16="http://schemas.microsoft.com/office/drawing/2014/main" xmlns="" id="{FB58BFED-28E3-6DAE-8B2E-FF3BCA0D2362}"/>
              </a:ext>
            </a:extLst>
          </p:cNvPr>
          <p:cNvCxnSpPr>
            <a:cxnSpLocks/>
            <a:stCxn id="257" idx="2"/>
          </p:cNvCxnSpPr>
          <p:nvPr/>
        </p:nvCxnSpPr>
        <p:spPr>
          <a:xfrm flipH="1">
            <a:off x="2369818" y="3874963"/>
            <a:ext cx="444291" cy="2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원통[C] 323">
            <a:extLst>
              <a:ext uri="{FF2B5EF4-FFF2-40B4-BE49-F238E27FC236}">
                <a16:creationId xmlns:a16="http://schemas.microsoft.com/office/drawing/2014/main" xmlns="" id="{8885EC86-2A5B-DB97-DB67-2F68C7C650F4}"/>
              </a:ext>
            </a:extLst>
          </p:cNvPr>
          <p:cNvSpPr/>
          <p:nvPr/>
        </p:nvSpPr>
        <p:spPr>
          <a:xfrm>
            <a:off x="2814109" y="3664778"/>
            <a:ext cx="710932" cy="42037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ctr" anchorCtr="0"/>
          <a:lstStyle/>
          <a:p>
            <a:pPr algn="ctr"/>
            <a:r>
              <a:rPr kumimoji="1" lang="en-US" altLang="ko-KR" sz="1100" dirty="0" smtClean="0">
                <a:latin typeface="+mn-ea"/>
              </a:rPr>
              <a:t>Maria</a:t>
            </a:r>
            <a:r>
              <a:rPr kumimoji="1" lang="en-US" altLang="ko-KR" sz="1100" dirty="0">
                <a:latin typeface="+mn-ea"/>
              </a:rPr>
              <a:t/>
            </a:r>
            <a:br>
              <a:rPr kumimoji="1" lang="en-US" altLang="ko-KR" sz="1100" dirty="0">
                <a:latin typeface="+mn-ea"/>
              </a:rPr>
            </a:br>
            <a:r>
              <a:rPr kumimoji="1" lang="en-US" altLang="ko-KR" sz="1100" dirty="0">
                <a:latin typeface="+mn-ea"/>
              </a:rPr>
              <a:t>DB</a:t>
            </a:r>
            <a:endParaRPr kumimoji="1" lang="ko-KR" altLang="en-US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3634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8">
            <a:extLst>
              <a:ext uri="{FF2B5EF4-FFF2-40B4-BE49-F238E27FC236}">
                <a16:creationId xmlns:a16="http://schemas.microsoft.com/office/drawing/2014/main" xmlns="" id="{57E96BFB-8BB3-AFDD-47BA-F0B59544002E}"/>
              </a:ext>
            </a:extLst>
          </p:cNvPr>
          <p:cNvSpPr txBox="1">
            <a:spLocks/>
          </p:cNvSpPr>
          <p:nvPr/>
        </p:nvSpPr>
        <p:spPr>
          <a:xfrm>
            <a:off x="128464" y="764704"/>
            <a:ext cx="9577063" cy="120713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 smtClean="0"/>
              <a:t>기존 </a:t>
            </a:r>
            <a:r>
              <a:rPr lang="en-US" altLang="ko-KR" sz="1400" b="1" dirty="0" err="1" smtClean="0"/>
              <a:t>ModBus</a:t>
            </a:r>
            <a:r>
              <a:rPr lang="ko-KR" altLang="en-US" sz="1400" b="1" dirty="0" smtClean="0"/>
              <a:t>기반의 구성을 </a:t>
            </a:r>
            <a:r>
              <a:rPr lang="en-US" altLang="ko-KR" sz="1400" b="1" dirty="0" smtClean="0"/>
              <a:t>ROS2</a:t>
            </a:r>
            <a:r>
              <a:rPr lang="ko-KR" altLang="en-US" sz="1400" b="1" dirty="0" smtClean="0"/>
              <a:t>와 </a:t>
            </a:r>
            <a:r>
              <a:rPr lang="en-US" altLang="ko-KR" sz="1400" b="1" dirty="0" smtClean="0"/>
              <a:t>ROS2</a:t>
            </a:r>
            <a:r>
              <a:rPr lang="ko-KR" altLang="en-US" sz="1400" b="1" dirty="0" smtClean="0"/>
              <a:t>에서 제공하는 </a:t>
            </a:r>
            <a:r>
              <a:rPr lang="en-US" altLang="ko-KR" sz="1400" b="1" dirty="0" smtClean="0"/>
              <a:t>DDS</a:t>
            </a:r>
            <a:r>
              <a:rPr lang="ko-KR" altLang="en-US" sz="1400" b="1" dirty="0" smtClean="0"/>
              <a:t>를 사용하면</a:t>
            </a:r>
            <a:r>
              <a:rPr lang="en-US" altLang="ko-KR" sz="1400" b="1" dirty="0" smtClean="0"/>
              <a:t>,</a:t>
            </a:r>
            <a:r>
              <a:rPr lang="ko-KR" altLang="en-US" sz="1400" b="1" dirty="0" smtClean="0"/>
              <a:t> 네트워크의 구성이 단순화됨은 물론</a:t>
            </a:r>
            <a:r>
              <a:rPr lang="en-US" altLang="ko-KR" sz="1400" b="1" dirty="0" smtClean="0"/>
              <a:t>,</a:t>
            </a:r>
            <a:r>
              <a:rPr lang="ko-KR" altLang="en-US" sz="1400" b="1" dirty="0" smtClean="0"/>
              <a:t> 다양한 로봇들에 대한 통합 관제가 가능해지고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소프트웨어 개발 및 유지보수가 간소화되어 비용을 절감할 수 있습니다</a:t>
            </a:r>
            <a:r>
              <a:rPr lang="en-US" altLang="ko-KR" sz="1400" b="1" dirty="0" smtClean="0"/>
              <a:t>. </a:t>
            </a:r>
            <a:endParaRPr lang="ko-KR" altLang="en-US" sz="1400" b="1" dirty="0"/>
          </a:p>
        </p:txBody>
      </p:sp>
      <p:sp>
        <p:nvSpPr>
          <p:cNvPr id="3" name="Rect 0">
            <a:extLst>
              <a:ext uri="{FF2B5EF4-FFF2-40B4-BE49-F238E27FC236}">
                <a16:creationId xmlns:a16="http://schemas.microsoft.com/office/drawing/2014/main" xmlns="" id="{8F9B0B67-6F05-5551-4E9D-700A2644B5F5}"/>
              </a:ext>
            </a:extLst>
          </p:cNvPr>
          <p:cNvSpPr>
            <a:spLocks/>
          </p:cNvSpPr>
          <p:nvPr/>
        </p:nvSpPr>
        <p:spPr>
          <a:xfrm>
            <a:off x="3890962" y="3604539"/>
            <a:ext cx="269558" cy="2376805"/>
          </a:xfrm>
          <a:prstGeom prst="rightArrow">
            <a:avLst>
              <a:gd name="adj1" fmla="val 74571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/>
            <a:endParaRPr lang="ko-KR" altLang="en-US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" name="Rect 0">
            <a:extLst>
              <a:ext uri="{FF2B5EF4-FFF2-40B4-BE49-F238E27FC236}">
                <a16:creationId xmlns:a16="http://schemas.microsoft.com/office/drawing/2014/main" xmlns="" id="{A0C3FC14-4485-FFE6-324C-BF023BDEB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126" y="5229324"/>
            <a:ext cx="820420" cy="41592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000000"/>
                </a:solidFill>
                <a:latin typeface="+mn-ea"/>
              </a:rPr>
              <a:t>UR</a:t>
            </a:r>
            <a:endParaRPr lang="ko-KR" altLang="en-US" sz="1050" dirty="0">
              <a:solidFill>
                <a:srgbClr val="000000"/>
              </a:solidFill>
              <a:latin typeface="+mn-ea"/>
            </a:endParaRPr>
          </a:p>
          <a:p>
            <a:pPr algn="ctr"/>
            <a:r>
              <a:rPr lang="en-US" altLang="ko-KR" sz="1050" dirty="0">
                <a:solidFill>
                  <a:srgbClr val="000000"/>
                </a:solidFill>
                <a:latin typeface="+mn-ea"/>
              </a:rPr>
              <a:t>Controller</a:t>
            </a:r>
            <a:endParaRPr lang="ko-KR" altLang="en-US" sz="105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" name="Rect 0">
            <a:extLst>
              <a:ext uri="{FF2B5EF4-FFF2-40B4-BE49-F238E27FC236}">
                <a16:creationId xmlns:a16="http://schemas.microsoft.com/office/drawing/2014/main" xmlns="" id="{3DC53140-6F27-0498-FD8D-B53FA2A84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147" y="2924453"/>
            <a:ext cx="3209925" cy="356108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txBody>
          <a:bodyPr vert="horz" wrap="none" lIns="91440" tIns="45720" rIns="91440" bIns="45720" numCol="1" anchor="t">
            <a:noAutofit/>
          </a:bodyPr>
          <a:lstStyle>
            <a:lvl1pPr marL="0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B371FE7E-7A5E-946F-31B1-3A3CFC5E1ABC}"/>
              </a:ext>
            </a:extLst>
          </p:cNvPr>
          <p:cNvGrpSpPr>
            <a:grpSpLocks/>
          </p:cNvGrpSpPr>
          <p:nvPr/>
        </p:nvGrpSpPr>
        <p:grpSpPr bwMode="auto">
          <a:xfrm>
            <a:off x="2044381" y="3670550"/>
            <a:ext cx="387350" cy="381000"/>
            <a:chOff x="455295" y="4599940"/>
            <a:chExt cx="387350" cy="381000"/>
          </a:xfrm>
        </p:grpSpPr>
        <p:sp>
          <p:nvSpPr>
            <p:cNvPr id="7" name="Rect 0">
              <a:extLst>
                <a:ext uri="{FF2B5EF4-FFF2-40B4-BE49-F238E27FC236}">
                  <a16:creationId xmlns:a16="http://schemas.microsoft.com/office/drawing/2014/main" xmlns="" id="{12EFA559-A42D-8F87-9D40-AB6CF7A96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035" y="4773295"/>
              <a:ext cx="55245" cy="185420"/>
            </a:xfrm>
            <a:prstGeom prst="rect">
              <a:avLst/>
            </a:prstGeom>
            <a:noFill/>
            <a:ln>
              <a:noFill/>
              <a:prstDash/>
            </a:ln>
          </p:spPr>
          <p:txBody>
            <a:bodyPr vert="horz" wrap="none" lIns="0" tIns="0" rIns="0" bIns="0" numCol="1" anchor="t">
              <a:spAutoFit/>
            </a:bodyPr>
            <a:lstStyle>
              <a:lvl1pPr marL="0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>
                  <a:solidFill>
                    <a:srgbClr val="000000"/>
                  </a:solidFill>
                  <a:latin typeface="+mn-ea"/>
                </a:rPr>
                <a:t> </a:t>
              </a:r>
              <a:endParaRPr lang="ko-KR" altLang="en-US" sz="1200" b="1">
                <a:solidFill>
                  <a:srgbClr val="000000"/>
                </a:solidFill>
                <a:latin typeface="+mn-ea"/>
              </a:endParaRPr>
            </a:p>
          </p:txBody>
        </p: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xmlns="" id="{8341BEE2-0F52-58CF-6A3E-8A513718AB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9265" y="4836795"/>
              <a:ext cx="356870" cy="123190"/>
              <a:chOff x="469265" y="4836795"/>
              <a:chExt cx="356870" cy="123190"/>
            </a:xfrm>
          </p:grpSpPr>
          <p:sp>
            <p:nvSpPr>
              <p:cNvPr id="21" name="Rect 0">
                <a:extLst>
                  <a:ext uri="{FF2B5EF4-FFF2-40B4-BE49-F238E27FC236}">
                    <a16:creationId xmlns:a16="http://schemas.microsoft.com/office/drawing/2014/main" xmlns="" id="{B1BE06A6-1AF2-AF40-9E66-54D9563A4B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265" y="4836795"/>
                <a:ext cx="356870" cy="123190"/>
              </a:xfrm>
              <a:prstGeom prst="rect">
                <a:avLst/>
              </a:pr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  <a:latin typeface="+mn-ea"/>
                </a:endParaRPr>
              </a:p>
            </p:txBody>
          </p:sp>
          <p:sp>
            <p:nvSpPr>
              <p:cNvPr id="22" name="Rect 0">
                <a:extLst>
                  <a:ext uri="{FF2B5EF4-FFF2-40B4-BE49-F238E27FC236}">
                    <a16:creationId xmlns:a16="http://schemas.microsoft.com/office/drawing/2014/main" xmlns="" id="{469AC4A0-56FB-1EBA-7B33-7FC959BA8D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5480" y="4857115"/>
                <a:ext cx="126365" cy="58420"/>
              </a:xfrm>
              <a:prstGeom prst="rect">
                <a:avLst/>
              </a:prstGeom>
              <a:solidFill>
                <a:srgbClr val="808080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  <a:latin typeface="+mn-ea"/>
                </a:endParaRPr>
              </a:p>
            </p:txBody>
          </p:sp>
        </p:grpSp>
        <p:grpSp>
          <p:nvGrpSpPr>
            <p:cNvPr id="9" name="Group 5">
              <a:extLst>
                <a:ext uri="{FF2B5EF4-FFF2-40B4-BE49-F238E27FC236}">
                  <a16:creationId xmlns:a16="http://schemas.microsoft.com/office/drawing/2014/main" xmlns="" id="{F051D018-847E-841D-DF45-46A404382D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5295" y="4902835"/>
              <a:ext cx="387350" cy="78105"/>
              <a:chOff x="455295" y="4902835"/>
              <a:chExt cx="387350" cy="78105"/>
            </a:xfrm>
          </p:grpSpPr>
          <p:sp>
            <p:nvSpPr>
              <p:cNvPr id="18" name="Rect 0">
                <a:extLst>
                  <a:ext uri="{FF2B5EF4-FFF2-40B4-BE49-F238E27FC236}">
                    <a16:creationId xmlns:a16="http://schemas.microsoft.com/office/drawing/2014/main" xmlns="" id="{0CA75A52-0234-C6AD-9786-D16E7CA41C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295" y="4902835"/>
                <a:ext cx="387350" cy="78105"/>
              </a:xfrm>
              <a:custGeom>
                <a:avLst/>
                <a:gdLst>
                  <a:gd name="TX0" fmla="*/ 297 w 2382"/>
                  <a:gd name="TY0" fmla="*/ 0 h 425"/>
                  <a:gd name="TX1" fmla="*/ 2091 w 2382"/>
                  <a:gd name="TY1" fmla="*/ 0 h 425"/>
                  <a:gd name="TX2" fmla="*/ 2375 w 2382"/>
                  <a:gd name="TY2" fmla="*/ 383 h 425"/>
                  <a:gd name="TX3" fmla="*/ 2381 w 2382"/>
                  <a:gd name="TY3" fmla="*/ 400 h 425"/>
                  <a:gd name="TX4" fmla="*/ 2370 w 2382"/>
                  <a:gd name="TY4" fmla="*/ 417 h 425"/>
                  <a:gd name="TX5" fmla="*/ 2352 w 2382"/>
                  <a:gd name="TY5" fmla="*/ 424 h 425"/>
                  <a:gd name="TX6" fmla="*/ 34 w 2382"/>
                  <a:gd name="TY6" fmla="*/ 424 h 425"/>
                  <a:gd name="TX7" fmla="*/ 13 w 2382"/>
                  <a:gd name="TY7" fmla="*/ 413 h 425"/>
                  <a:gd name="TX8" fmla="*/ 0 w 2382"/>
                  <a:gd name="TY8" fmla="*/ 396 h 425"/>
                  <a:gd name="TX9" fmla="*/ 5 w 2382"/>
                  <a:gd name="TY9" fmla="*/ 374 h 425"/>
                  <a:gd name="TX10" fmla="*/ 297 w 2382"/>
                  <a:gd name="TY10" fmla="*/ 0 h 425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</a:cxnLst>
                <a:rect l="l" t="t" r="r" b="b"/>
                <a:pathLst>
                  <a:path w="2382" h="425">
                    <a:moveTo>
                      <a:pt x="297" y="0"/>
                    </a:moveTo>
                    <a:lnTo>
                      <a:pt x="2091" y="0"/>
                    </a:lnTo>
                    <a:lnTo>
                      <a:pt x="2375" y="383"/>
                    </a:lnTo>
                    <a:lnTo>
                      <a:pt x="2381" y="400"/>
                    </a:lnTo>
                    <a:lnTo>
                      <a:pt x="2370" y="417"/>
                    </a:lnTo>
                    <a:lnTo>
                      <a:pt x="2352" y="424"/>
                    </a:lnTo>
                    <a:lnTo>
                      <a:pt x="34" y="424"/>
                    </a:lnTo>
                    <a:lnTo>
                      <a:pt x="13" y="413"/>
                    </a:lnTo>
                    <a:lnTo>
                      <a:pt x="0" y="396"/>
                    </a:lnTo>
                    <a:lnTo>
                      <a:pt x="5" y="374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  <a:latin typeface="+mn-ea"/>
                </a:endParaRPr>
              </a:p>
            </p:txBody>
          </p:sp>
          <p:sp>
            <p:nvSpPr>
              <p:cNvPr id="19" name="Rect 0">
                <a:extLst>
                  <a:ext uri="{FF2B5EF4-FFF2-40B4-BE49-F238E27FC236}">
                    <a16:creationId xmlns:a16="http://schemas.microsoft.com/office/drawing/2014/main" xmlns="" id="{2BCD6BAF-2BFE-9C86-39D9-1299AA3897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520" y="4919980"/>
                <a:ext cx="255905" cy="48895"/>
              </a:xfrm>
              <a:custGeom>
                <a:avLst/>
                <a:gdLst>
                  <a:gd name="TX0" fmla="*/ 213 w 1582"/>
                  <a:gd name="TY0" fmla="*/ 0 h 271"/>
                  <a:gd name="TX1" fmla="*/ 1508 w 1582"/>
                  <a:gd name="TY1" fmla="*/ 0 h 271"/>
                  <a:gd name="TX2" fmla="*/ 1581 w 1582"/>
                  <a:gd name="TY2" fmla="*/ 270 h 271"/>
                  <a:gd name="TX3" fmla="*/ 0 w 1582"/>
                  <a:gd name="TY3" fmla="*/ 270 h 271"/>
                  <a:gd name="TX4" fmla="*/ 213 w 1582"/>
                  <a:gd name="TY4" fmla="*/ 0 h 27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1582" h="271">
                    <a:moveTo>
                      <a:pt x="213" y="0"/>
                    </a:moveTo>
                    <a:lnTo>
                      <a:pt x="1508" y="0"/>
                    </a:lnTo>
                    <a:lnTo>
                      <a:pt x="1581" y="270"/>
                    </a:lnTo>
                    <a:lnTo>
                      <a:pt x="0" y="270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  <a:latin typeface="+mn-ea"/>
                </a:endParaRPr>
              </a:p>
            </p:txBody>
          </p:sp>
          <p:sp>
            <p:nvSpPr>
              <p:cNvPr id="20" name="Rect 0">
                <a:extLst>
                  <a:ext uri="{FF2B5EF4-FFF2-40B4-BE49-F238E27FC236}">
                    <a16:creationId xmlns:a16="http://schemas.microsoft.com/office/drawing/2014/main" xmlns="" id="{743AFC74-6B1A-3982-AD95-410FBFA054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680" y="4919980"/>
                <a:ext cx="78105" cy="48895"/>
              </a:xfrm>
              <a:custGeom>
                <a:avLst/>
                <a:gdLst>
                  <a:gd name="TX0" fmla="*/ 0 w 480"/>
                  <a:gd name="TY0" fmla="*/ 0 h 271"/>
                  <a:gd name="TX1" fmla="*/ 282 w 480"/>
                  <a:gd name="TY1" fmla="*/ 0 h 271"/>
                  <a:gd name="TX2" fmla="*/ 479 w 480"/>
                  <a:gd name="TY2" fmla="*/ 270 h 271"/>
                  <a:gd name="TX3" fmla="*/ 89 w 480"/>
                  <a:gd name="TY3" fmla="*/ 270 h 271"/>
                  <a:gd name="TX4" fmla="*/ 0 w 480"/>
                  <a:gd name="TY4" fmla="*/ 0 h 27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480" h="271">
                    <a:moveTo>
                      <a:pt x="0" y="0"/>
                    </a:moveTo>
                    <a:lnTo>
                      <a:pt x="282" y="0"/>
                    </a:lnTo>
                    <a:lnTo>
                      <a:pt x="479" y="270"/>
                    </a:lnTo>
                    <a:lnTo>
                      <a:pt x="89" y="2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  <a:latin typeface="+mn-ea"/>
                </a:endParaRPr>
              </a:p>
            </p:txBody>
          </p:sp>
        </p:grpSp>
        <p:grpSp>
          <p:nvGrpSpPr>
            <p:cNvPr id="10" name="Group 5">
              <a:extLst>
                <a:ext uri="{FF2B5EF4-FFF2-40B4-BE49-F238E27FC236}">
                  <a16:creationId xmlns:a16="http://schemas.microsoft.com/office/drawing/2014/main" xmlns="" id="{B2BE7220-95ED-60DE-6A79-FA63C48ECB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7525" y="4599940"/>
              <a:ext cx="260985" cy="236220"/>
              <a:chOff x="517525" y="4599940"/>
              <a:chExt cx="260985" cy="236220"/>
            </a:xfrm>
          </p:grpSpPr>
          <p:sp>
            <p:nvSpPr>
              <p:cNvPr id="11" name="Rect 0">
                <a:extLst>
                  <a:ext uri="{FF2B5EF4-FFF2-40B4-BE49-F238E27FC236}">
                    <a16:creationId xmlns:a16="http://schemas.microsoft.com/office/drawing/2014/main" xmlns="" id="{17753339-577D-8D50-8517-6C73725A4C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525" y="4599940"/>
                <a:ext cx="260985" cy="236220"/>
              </a:xfrm>
              <a:prstGeom prst="rect">
                <a:avLst/>
              </a:pr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  <a:latin typeface="+mn-ea"/>
                </a:endParaRPr>
              </a:p>
            </p:txBody>
          </p:sp>
          <p:sp>
            <p:nvSpPr>
              <p:cNvPr id="12" name="Rect 0">
                <a:extLst>
                  <a:ext uri="{FF2B5EF4-FFF2-40B4-BE49-F238E27FC236}">
                    <a16:creationId xmlns:a16="http://schemas.microsoft.com/office/drawing/2014/main" xmlns="" id="{3DB9E4CD-F63E-11DE-23AE-23C75E1A41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305" y="4618355"/>
                <a:ext cx="227330" cy="201930"/>
              </a:xfrm>
              <a:prstGeom prst="rect">
                <a:avLst/>
              </a:prstGeom>
              <a:solidFill>
                <a:srgbClr val="1050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  <a:latin typeface="+mn-ea"/>
                </a:endParaRPr>
              </a:p>
            </p:txBody>
          </p:sp>
          <p:sp>
            <p:nvSpPr>
              <p:cNvPr id="13" name="Rect 0">
                <a:extLst>
                  <a:ext uri="{FF2B5EF4-FFF2-40B4-BE49-F238E27FC236}">
                    <a16:creationId xmlns:a16="http://schemas.microsoft.com/office/drawing/2014/main" xmlns="" id="{B324EB50-E707-37D9-02E3-7CBBCC5E8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6440" y="4618355"/>
                <a:ext cx="34290" cy="201930"/>
              </a:xfrm>
              <a:prstGeom prst="rect">
                <a:avLst/>
              </a:pr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  <a:latin typeface="+mn-ea"/>
                </a:endParaRPr>
              </a:p>
            </p:txBody>
          </p:sp>
          <p:sp>
            <p:nvSpPr>
              <p:cNvPr id="14" name="Rect 0">
                <a:extLst>
                  <a:ext uri="{FF2B5EF4-FFF2-40B4-BE49-F238E27FC236}">
                    <a16:creationId xmlns:a16="http://schemas.microsoft.com/office/drawing/2014/main" xmlns="" id="{DF8B3CC3-ACE3-EBEC-32EF-6CEBEB192B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4060" y="4628515"/>
                <a:ext cx="18415" cy="17780"/>
              </a:xfrm>
              <a:prstGeom prst="rect">
                <a:avLst/>
              </a:pr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  <a:latin typeface="+mn-ea"/>
                </a:endParaRPr>
              </a:p>
            </p:txBody>
          </p:sp>
          <p:sp>
            <p:nvSpPr>
              <p:cNvPr id="15" name="Rect 0">
                <a:extLst>
                  <a:ext uri="{FF2B5EF4-FFF2-40B4-BE49-F238E27FC236}">
                    <a16:creationId xmlns:a16="http://schemas.microsoft.com/office/drawing/2014/main" xmlns="" id="{5728BD98-668B-2C42-D165-BBA5912ECB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4220" y="4714875"/>
                <a:ext cx="15240" cy="16510"/>
              </a:xfrm>
              <a:prstGeom prst="ellipse">
                <a:avLst/>
              </a:pr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  <a:latin typeface="+mn-ea"/>
                </a:endParaRPr>
              </a:p>
            </p:txBody>
          </p:sp>
          <p:sp>
            <p:nvSpPr>
              <p:cNvPr id="16" name="Rect 0">
                <a:extLst>
                  <a:ext uri="{FF2B5EF4-FFF2-40B4-BE49-F238E27FC236}">
                    <a16:creationId xmlns:a16="http://schemas.microsoft.com/office/drawing/2014/main" xmlns="" id="{6CDBA29A-4B85-9652-9830-518CCBFA2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5330" y="4750435"/>
                <a:ext cx="15240" cy="16510"/>
              </a:xfrm>
              <a:prstGeom prst="ellipse">
                <a:avLst/>
              </a:pr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  <a:latin typeface="+mn-ea"/>
                </a:endParaRPr>
              </a:p>
            </p:txBody>
          </p:sp>
          <p:sp>
            <p:nvSpPr>
              <p:cNvPr id="17" name="Rect 0">
                <a:extLst>
                  <a:ext uri="{FF2B5EF4-FFF2-40B4-BE49-F238E27FC236}">
                    <a16:creationId xmlns:a16="http://schemas.microsoft.com/office/drawing/2014/main" xmlns="" id="{B96C6588-A69F-F9F4-C927-B8C0C21A96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5330" y="4784725"/>
                <a:ext cx="15240" cy="16510"/>
              </a:xfrm>
              <a:prstGeom prst="ellipse">
                <a:avLst/>
              </a:pr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  <a:latin typeface="+mn-ea"/>
                </a:endParaRPr>
              </a:p>
            </p:txBody>
          </p:sp>
        </p:grpSp>
      </p:grpSp>
      <p:sp>
        <p:nvSpPr>
          <p:cNvPr id="23" name="Rect 0">
            <a:extLst>
              <a:ext uri="{FF2B5EF4-FFF2-40B4-BE49-F238E27FC236}">
                <a16:creationId xmlns:a16="http://schemas.microsoft.com/office/drawing/2014/main" xmlns="" id="{B9EB9E2D-120B-C5E3-2AE8-419D496A9035}"/>
              </a:ext>
            </a:extLst>
          </p:cNvPr>
          <p:cNvSpPr>
            <a:spLocks/>
          </p:cNvSpPr>
          <p:nvPr/>
        </p:nvSpPr>
        <p:spPr>
          <a:xfrm>
            <a:off x="598487" y="4723228"/>
            <a:ext cx="3099435" cy="1725930"/>
          </a:xfrm>
          <a:prstGeom prst="rect">
            <a:avLst/>
          </a:prstGeom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>
            <a:lvl1pPr marL="0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4" name="Rect 0">
            <a:extLst>
              <a:ext uri="{FF2B5EF4-FFF2-40B4-BE49-F238E27FC236}">
                <a16:creationId xmlns:a16="http://schemas.microsoft.com/office/drawing/2014/main" xmlns="" id="{5D11E458-B0DA-2E50-B14C-0751E884E560}"/>
              </a:ext>
            </a:extLst>
          </p:cNvPr>
          <p:cNvSpPr txBox="1">
            <a:spLocks/>
          </p:cNvSpPr>
          <p:nvPr/>
        </p:nvSpPr>
        <p:spPr bwMode="auto">
          <a:xfrm>
            <a:off x="556804" y="2933800"/>
            <a:ext cx="3193200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wrap="square" lIns="91440" tIns="45720" rIns="91440" bIns="45720" numCol="1" anchor="t">
            <a:spAutoFit/>
          </a:bodyPr>
          <a:lstStyle>
            <a:lvl1pPr marL="0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b="1" dirty="0">
                <a:solidFill>
                  <a:srgbClr val="C00000"/>
                </a:solidFill>
                <a:latin typeface="+mn-ea"/>
              </a:rPr>
              <a:t>AS-IS</a:t>
            </a:r>
            <a:endParaRPr lang="ko-KR" altLang="en-US" b="1" dirty="0">
              <a:solidFill>
                <a:srgbClr val="C00000"/>
              </a:solidFill>
              <a:latin typeface="+mn-ea"/>
            </a:endParaRPr>
          </a:p>
        </p:txBody>
      </p:sp>
      <p:grpSp>
        <p:nvGrpSpPr>
          <p:cNvPr id="25" name="Group 5">
            <a:extLst>
              <a:ext uri="{FF2B5EF4-FFF2-40B4-BE49-F238E27FC236}">
                <a16:creationId xmlns:a16="http://schemas.microsoft.com/office/drawing/2014/main" xmlns="" id="{BD14CC74-A9F4-40DF-8F9B-6667573380E2}"/>
              </a:ext>
            </a:extLst>
          </p:cNvPr>
          <p:cNvGrpSpPr>
            <a:grpSpLocks/>
          </p:cNvGrpSpPr>
          <p:nvPr/>
        </p:nvGrpSpPr>
        <p:grpSpPr>
          <a:xfrm>
            <a:off x="6457632" y="1700808"/>
            <a:ext cx="681039" cy="792480"/>
            <a:chOff x="5377815" y="1777365"/>
            <a:chExt cx="681039" cy="792480"/>
          </a:xfrm>
        </p:grpSpPr>
        <p:pic>
          <p:nvPicPr>
            <p:cNvPr id="26" name="Picture " descr="C:/Users/silve/AppData/Roaming/PolarisOffice/ETemp/31056_23462360/image6.png">
              <a:extLst>
                <a:ext uri="{FF2B5EF4-FFF2-40B4-BE49-F238E27FC236}">
                  <a16:creationId xmlns:a16="http://schemas.microsoft.com/office/drawing/2014/main" xmlns="" id="{559E4C2F-01D9-C768-BA80-5E593983878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5542280" y="2022475"/>
              <a:ext cx="330835" cy="530225"/>
            </a:xfrm>
            <a:prstGeom prst="rect">
              <a:avLst/>
            </a:prstGeom>
            <a:noFill/>
            <a:ln>
              <a:noFill/>
              <a:prstDash/>
            </a:ln>
          </p:spPr>
        </p:pic>
        <p:sp>
          <p:nvSpPr>
            <p:cNvPr id="27" name="Rect 0">
              <a:extLst>
                <a:ext uri="{FF2B5EF4-FFF2-40B4-BE49-F238E27FC236}">
                  <a16:creationId xmlns:a16="http://schemas.microsoft.com/office/drawing/2014/main" xmlns="" id="{767B8862-ED9B-55A0-3477-84345B87005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380674" y="1787363"/>
              <a:ext cx="678180" cy="245745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</p:spPr>
          <p:txBody>
            <a:bodyPr vert="horz" wrap="square" lIns="91440" tIns="45720" rIns="91440" bIns="45720" numCol="1" anchor="t">
              <a:spAutoFit/>
            </a:bodyPr>
            <a:lstStyle>
              <a:lvl1pPr marL="0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1000" b="1">
                  <a:solidFill>
                    <a:schemeClr val="bg1"/>
                  </a:solidFill>
                </a:rPr>
                <a:t>RCS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28" name="Rect 0">
              <a:extLst>
                <a:ext uri="{FF2B5EF4-FFF2-40B4-BE49-F238E27FC236}">
                  <a16:creationId xmlns:a16="http://schemas.microsoft.com/office/drawing/2014/main" xmlns="" id="{7CA93B1B-F542-D28E-A82B-79C2113F90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7815" y="1777365"/>
              <a:ext cx="680085" cy="792480"/>
            </a:xfrm>
            <a:prstGeom prst="rect">
              <a:avLst/>
            </a:prstGeom>
            <a:noFill/>
            <a:ln w="12700" cap="flat" cmpd="sng">
              <a:solidFill>
                <a:srgbClr val="0070C0">
                  <a:alpha val="100000"/>
                </a:srgbClr>
              </a:solidFill>
              <a:prstDash val="solid"/>
              <a:miter lim="800000"/>
            </a:ln>
          </p:spPr>
          <p:txBody>
            <a:bodyPr vert="horz" wrap="none" lIns="91440" tIns="45720" rIns="91440" bIns="45720" numCol="1" anchor="t">
              <a:noAutofit/>
            </a:bodyPr>
            <a:lstStyle>
              <a:lvl1pPr marL="0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>
                <a:solidFill>
                  <a:srgbClr val="000000"/>
                </a:solidFill>
              </a:endParaRPr>
            </a:p>
          </p:txBody>
        </p:sp>
      </p:grpSp>
      <p:sp>
        <p:nvSpPr>
          <p:cNvPr id="29" name="Rect 0">
            <a:extLst>
              <a:ext uri="{FF2B5EF4-FFF2-40B4-BE49-F238E27FC236}">
                <a16:creationId xmlns:a16="http://schemas.microsoft.com/office/drawing/2014/main" xmlns="" id="{D5E0C6D1-424F-AA85-0928-82CBB8BB6968}"/>
              </a:ext>
            </a:extLst>
          </p:cNvPr>
          <p:cNvSpPr>
            <a:spLocks/>
          </p:cNvSpPr>
          <p:nvPr/>
        </p:nvSpPr>
        <p:spPr bwMode="auto">
          <a:xfrm>
            <a:off x="1847659" y="2589174"/>
            <a:ext cx="791909" cy="236855"/>
          </a:xfrm>
          <a:prstGeom prst="leftRightArrow">
            <a:avLst>
              <a:gd name="adj1" fmla="val 66749"/>
              <a:gd name="adj2" fmla="val 29596"/>
            </a:avLst>
          </a:prstGeom>
          <a:solidFill>
            <a:schemeClr val="accent2"/>
          </a:solidFill>
          <a:ln w="3175" cap="flat" cmpd="sng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71755" tIns="71755" rIns="71755" bIns="71755" numCol="1" anchor="ctr">
            <a:noAutofit/>
          </a:bodyPr>
          <a:lstStyle>
            <a:lvl1pPr marL="0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latinLnBrk="0" hangingPunct="0">
              <a:defRPr/>
            </a:pPr>
            <a:r>
              <a:rPr lang="en-US" altLang="ko-KR" sz="800" b="1" dirty="0" err="1" smtClean="0">
                <a:solidFill>
                  <a:schemeClr val="bg1"/>
                </a:solidFill>
                <a:latin typeface="+mn-ea"/>
                <a:cs typeface="Arial" charset="0"/>
              </a:rPr>
              <a:t>ModBus</a:t>
            </a:r>
            <a:endParaRPr lang="ko-KR" altLang="en-US" sz="800" b="1" dirty="0">
              <a:solidFill>
                <a:schemeClr val="bg1"/>
              </a:solidFill>
              <a:latin typeface="+mn-ea"/>
              <a:cs typeface="Arial" charset="0"/>
            </a:endParaRPr>
          </a:p>
        </p:txBody>
      </p:sp>
      <p:sp>
        <p:nvSpPr>
          <p:cNvPr id="30" name="Rect 0">
            <a:extLst>
              <a:ext uri="{FF2B5EF4-FFF2-40B4-BE49-F238E27FC236}">
                <a16:creationId xmlns:a16="http://schemas.microsoft.com/office/drawing/2014/main" xmlns="" id="{98935382-B365-7484-D1E2-AF9741B08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067" y="6175474"/>
            <a:ext cx="511175" cy="26225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91440" tIns="45720" rIns="91440" bIns="45720" numCol="1" anchor="ctr" anchorCtr="0">
            <a:spAutoFit/>
          </a:bodyPr>
          <a:lstStyle>
            <a:lvl1pPr marL="0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000000"/>
                </a:solidFill>
                <a:latin typeface="+mn-ea"/>
              </a:rPr>
              <a:t>UR</a:t>
            </a:r>
            <a:endParaRPr lang="ko-KR" altLang="en-US" sz="105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1" name="Rect 0">
            <a:extLst>
              <a:ext uri="{FF2B5EF4-FFF2-40B4-BE49-F238E27FC236}">
                <a16:creationId xmlns:a16="http://schemas.microsoft.com/office/drawing/2014/main" xmlns="" id="{849DAA5F-2132-4084-45E8-6C26B2B31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0131" y="6179284"/>
            <a:ext cx="676910" cy="25463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000000"/>
                </a:solidFill>
                <a:latin typeface="+mn-ea"/>
              </a:rPr>
              <a:t>Gripper</a:t>
            </a:r>
            <a:endParaRPr lang="ko-KR" altLang="en-US" sz="1050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32" name="Picture " descr="C:/Users/silve/AppData/Roaming/PolarisOffice/ETemp/31056_23462360/image7.png">
            <a:extLst>
              <a:ext uri="{FF2B5EF4-FFF2-40B4-BE49-F238E27FC236}">
                <a16:creationId xmlns:a16="http://schemas.microsoft.com/office/drawing/2014/main" xmlns="" id="{ECBBEC4B-86D4-9316-108C-670692297B8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197" y="5716368"/>
            <a:ext cx="462915" cy="438150"/>
          </a:xfrm>
          <a:prstGeom prst="rect">
            <a:avLst/>
          </a:prstGeom>
          <a:noFill/>
        </p:spPr>
      </p:pic>
      <p:pic>
        <p:nvPicPr>
          <p:cNvPr id="33" name="Picture " descr="C:/Users/silve/AppData/Roaming/PolarisOffice/ETemp/31056_23462360/image8.png">
            <a:extLst>
              <a:ext uri="{FF2B5EF4-FFF2-40B4-BE49-F238E27FC236}">
                <a16:creationId xmlns:a16="http://schemas.microsoft.com/office/drawing/2014/main" xmlns="" id="{C68D8E44-C225-51A1-40A2-71FF837F2BA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297" y="5788759"/>
            <a:ext cx="323215" cy="311785"/>
          </a:xfrm>
          <a:prstGeom prst="rect">
            <a:avLst/>
          </a:prstGeom>
          <a:noFill/>
        </p:spPr>
      </p:pic>
      <p:pic>
        <p:nvPicPr>
          <p:cNvPr id="34" name="Picture " descr="C:/Users/silve/AppData/Roaming/PolarisOffice/ETemp/31056_23462360/image9.jpeg">
            <a:extLst>
              <a:ext uri="{FF2B5EF4-FFF2-40B4-BE49-F238E27FC236}">
                <a16:creationId xmlns:a16="http://schemas.microsoft.com/office/drawing/2014/main" xmlns="" id="{1BE03F3D-232A-ADE3-2653-FA96CEB2F1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215196" y="5710018"/>
            <a:ext cx="671830" cy="515620"/>
          </a:xfrm>
          <a:prstGeom prst="rect">
            <a:avLst/>
          </a:prstGeom>
          <a:noFill/>
        </p:spPr>
      </p:pic>
      <p:sp>
        <p:nvSpPr>
          <p:cNvPr id="35" name="Rect 0">
            <a:extLst>
              <a:ext uri="{FF2B5EF4-FFF2-40B4-BE49-F238E27FC236}">
                <a16:creationId xmlns:a16="http://schemas.microsoft.com/office/drawing/2014/main" xmlns="" id="{4CCC4319-5421-3A66-7949-B869507D0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2656" y="6179284"/>
            <a:ext cx="676910" cy="25463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 err="1">
                <a:solidFill>
                  <a:srgbClr val="000000"/>
                </a:solidFill>
                <a:latin typeface="+mn-ea"/>
              </a:rPr>
              <a:t>MiR</a:t>
            </a:r>
            <a:endParaRPr lang="ko-KR" altLang="en-US" sz="1050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36" name="Picture " descr="C:/Users/silve/AppData/Roaming/PolarisOffice/ETemp/31056_23462360/image10.png">
            <a:extLst>
              <a:ext uri="{FF2B5EF4-FFF2-40B4-BE49-F238E27FC236}">
                <a16:creationId xmlns:a16="http://schemas.microsoft.com/office/drawing/2014/main" xmlns="" id="{81D5F6C8-74E7-4975-04B7-317E1F834EF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972" y="5783679"/>
            <a:ext cx="436245" cy="304165"/>
          </a:xfrm>
          <a:prstGeom prst="rect">
            <a:avLst/>
          </a:prstGeom>
          <a:noFill/>
        </p:spPr>
      </p:pic>
      <p:sp>
        <p:nvSpPr>
          <p:cNvPr id="37" name="Rect 0">
            <a:extLst>
              <a:ext uri="{FF2B5EF4-FFF2-40B4-BE49-F238E27FC236}">
                <a16:creationId xmlns:a16="http://schemas.microsoft.com/office/drawing/2014/main" xmlns="" id="{7653FA0D-49BF-35EB-811D-7181C354DB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4321" y="6179284"/>
            <a:ext cx="676910" cy="25463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>
                <a:solidFill>
                  <a:srgbClr val="000000"/>
                </a:solidFill>
                <a:latin typeface="+mn-ea"/>
              </a:rPr>
              <a:t>Vision</a:t>
            </a:r>
            <a:endParaRPr lang="ko-KR" altLang="en-US" sz="105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8" name="Rect 0">
            <a:extLst>
              <a:ext uri="{FF2B5EF4-FFF2-40B4-BE49-F238E27FC236}">
                <a16:creationId xmlns:a16="http://schemas.microsoft.com/office/drawing/2014/main" xmlns="" id="{7CE83D83-67D5-DFE8-C4E3-9540E28E2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7501" y="5229324"/>
            <a:ext cx="820420" cy="41592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 smtClean="0">
                <a:solidFill>
                  <a:srgbClr val="000000"/>
                </a:solidFill>
                <a:latin typeface="+mn-ea"/>
              </a:rPr>
              <a:t>MOXA I/O</a:t>
            </a:r>
            <a:endParaRPr lang="ko-KR" altLang="en-US" sz="1050" dirty="0">
              <a:solidFill>
                <a:srgbClr val="000000"/>
              </a:solidFill>
              <a:latin typeface="+mn-ea"/>
            </a:endParaRPr>
          </a:p>
          <a:p>
            <a:pPr algn="ctr"/>
            <a:r>
              <a:rPr lang="en-US" altLang="ko-KR" sz="1050" dirty="0">
                <a:solidFill>
                  <a:srgbClr val="000000"/>
                </a:solidFill>
                <a:latin typeface="+mn-ea"/>
              </a:rPr>
              <a:t>Controller</a:t>
            </a:r>
            <a:endParaRPr lang="ko-KR" altLang="en-US" sz="105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9" name="Rect 0">
            <a:extLst>
              <a:ext uri="{FF2B5EF4-FFF2-40B4-BE49-F238E27FC236}">
                <a16:creationId xmlns:a16="http://schemas.microsoft.com/office/drawing/2014/main" xmlns="" id="{10B569C5-0E83-2586-9BAC-C5BBBD5A2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6541" y="6037678"/>
            <a:ext cx="942340" cy="415498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000000"/>
                </a:solidFill>
                <a:latin typeface="+mn-ea"/>
              </a:rPr>
              <a:t>Inner Device I/O </a:t>
            </a:r>
            <a:r>
              <a:rPr lang="en-US" altLang="ko-KR" sz="1050" dirty="0" err="1">
                <a:solidFill>
                  <a:srgbClr val="000000"/>
                </a:solidFill>
                <a:latin typeface="+mn-ea"/>
              </a:rPr>
              <a:t>Controll</a:t>
            </a:r>
            <a:endParaRPr lang="ko-KR" altLang="en-US" sz="105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0" name="Rect 0">
            <a:extLst>
              <a:ext uri="{FF2B5EF4-FFF2-40B4-BE49-F238E27FC236}">
                <a16:creationId xmlns:a16="http://schemas.microsoft.com/office/drawing/2014/main" xmlns="" id="{9EC9008F-388C-1AB9-A2CB-BCC900106A92}"/>
              </a:ext>
            </a:extLst>
          </p:cNvPr>
          <p:cNvSpPr>
            <a:spLocks/>
          </p:cNvSpPr>
          <p:nvPr/>
        </p:nvSpPr>
        <p:spPr>
          <a:xfrm rot="5400000" flipH="1" flipV="1">
            <a:off x="687704" y="5192492"/>
            <a:ext cx="759143" cy="290513"/>
          </a:xfrm>
          <a:prstGeom prst="bentConnector4">
            <a:avLst>
              <a:gd name="adj1" fmla="val 15045"/>
              <a:gd name="adj2" fmla="val 144401"/>
            </a:avLst>
          </a:prstGeom>
          <a:ln w="9525" cap="flat" cmpd="sng">
            <a:prstDash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0" tIns="0" rIns="0" bIns="0" anchor="t">
            <a:noAutofit/>
          </a:bodyPr>
          <a:lstStyle/>
          <a:p>
            <a:pPr>
              <a:defRPr/>
            </a:pPr>
            <a:endParaRPr lang="ko-KR" altLang="en-US">
              <a:latin typeface="+mn-ea"/>
            </a:endParaRPr>
          </a:p>
        </p:txBody>
      </p:sp>
      <p:sp>
        <p:nvSpPr>
          <p:cNvPr id="41" name="Rect 0">
            <a:extLst>
              <a:ext uri="{FF2B5EF4-FFF2-40B4-BE49-F238E27FC236}">
                <a16:creationId xmlns:a16="http://schemas.microsoft.com/office/drawing/2014/main" xmlns="" id="{DBAC86E8-0198-AF8F-AF60-1492306C5235}"/>
              </a:ext>
            </a:extLst>
          </p:cNvPr>
          <p:cNvSpPr>
            <a:spLocks/>
          </p:cNvSpPr>
          <p:nvPr/>
        </p:nvSpPr>
        <p:spPr>
          <a:xfrm rot="16200000" flipV="1">
            <a:off x="933288" y="5239007"/>
            <a:ext cx="830263" cy="271778"/>
          </a:xfrm>
          <a:prstGeom prst="bentConnector2">
            <a:avLst/>
          </a:prstGeom>
          <a:ln w="9525" cap="flat" cmpd="sng">
            <a:prstDash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0" tIns="0" rIns="0" bIns="0" anchor="t">
            <a:noAutofit/>
          </a:bodyPr>
          <a:lstStyle/>
          <a:p>
            <a:pPr>
              <a:defRPr/>
            </a:pPr>
            <a:endParaRPr lang="ko-KR" altLang="en-US">
              <a:latin typeface="+mn-ea"/>
            </a:endParaRPr>
          </a:p>
        </p:txBody>
      </p:sp>
      <p:cxnSp>
        <p:nvCxnSpPr>
          <p:cNvPr id="42" name="Rect 0">
            <a:extLst>
              <a:ext uri="{FF2B5EF4-FFF2-40B4-BE49-F238E27FC236}">
                <a16:creationId xmlns:a16="http://schemas.microsoft.com/office/drawing/2014/main" xmlns="" id="{8DE7B73E-EF5E-0122-A05C-018DCDC085B4}"/>
              </a:ext>
            </a:extLst>
          </p:cNvPr>
          <p:cNvCxnSpPr/>
          <p:nvPr/>
        </p:nvCxnSpPr>
        <p:spPr>
          <a:xfrm>
            <a:off x="3285172" y="4450813"/>
            <a:ext cx="635" cy="415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 0">
            <a:extLst>
              <a:ext uri="{FF2B5EF4-FFF2-40B4-BE49-F238E27FC236}">
                <a16:creationId xmlns:a16="http://schemas.microsoft.com/office/drawing/2014/main" xmlns="" id="{7EB8BCA5-673B-F064-3F4E-4354E858C6C3}"/>
              </a:ext>
            </a:extLst>
          </p:cNvPr>
          <p:cNvSpPr>
            <a:spLocks/>
          </p:cNvSpPr>
          <p:nvPr/>
        </p:nvSpPr>
        <p:spPr>
          <a:xfrm rot="16200000" flipV="1">
            <a:off x="1144586" y="5026123"/>
            <a:ext cx="826453" cy="690563"/>
          </a:xfrm>
          <a:prstGeom prst="bentConnector2">
            <a:avLst/>
          </a:prstGeom>
          <a:ln w="9525" cap="flat" cmpd="sng">
            <a:prstDash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0" tIns="0" rIns="0" bIns="0" anchor="t">
            <a:noAutofit/>
          </a:bodyPr>
          <a:lstStyle/>
          <a:p>
            <a:pPr>
              <a:defRPr/>
            </a:pPr>
            <a:endParaRPr lang="ko-KR" altLang="en-US">
              <a:latin typeface="+mn-ea"/>
            </a:endParaRPr>
          </a:p>
        </p:txBody>
      </p:sp>
      <p:cxnSp>
        <p:nvCxnSpPr>
          <p:cNvPr id="44" name="Rect 0">
            <a:extLst>
              <a:ext uri="{FF2B5EF4-FFF2-40B4-BE49-F238E27FC236}">
                <a16:creationId xmlns:a16="http://schemas.microsoft.com/office/drawing/2014/main" xmlns="" id="{E749B2BE-6492-0BCF-C15B-15FD9D70CD5D}"/>
              </a:ext>
            </a:extLst>
          </p:cNvPr>
          <p:cNvCxnSpPr>
            <a:endCxn id="34" idx="0"/>
          </p:cNvCxnSpPr>
          <p:nvPr/>
        </p:nvCxnSpPr>
        <p:spPr>
          <a:xfrm>
            <a:off x="2551111" y="4420333"/>
            <a:ext cx="0" cy="1289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Rect 0">
            <a:extLst>
              <a:ext uri="{FF2B5EF4-FFF2-40B4-BE49-F238E27FC236}">
                <a16:creationId xmlns:a16="http://schemas.microsoft.com/office/drawing/2014/main" xmlns="" id="{A073E8BC-C2CF-D825-6D0E-A1E3A67D5DD5}"/>
              </a:ext>
            </a:extLst>
          </p:cNvPr>
          <p:cNvCxnSpPr/>
          <p:nvPr/>
        </p:nvCxnSpPr>
        <p:spPr>
          <a:xfrm>
            <a:off x="917257" y="4450813"/>
            <a:ext cx="635" cy="421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 0">
            <a:extLst>
              <a:ext uri="{FF2B5EF4-FFF2-40B4-BE49-F238E27FC236}">
                <a16:creationId xmlns:a16="http://schemas.microsoft.com/office/drawing/2014/main" xmlns="" id="{2B900956-C9B2-C44F-94C3-1F13720D938B}"/>
              </a:ext>
            </a:extLst>
          </p:cNvPr>
          <p:cNvSpPr>
            <a:spLocks/>
          </p:cNvSpPr>
          <p:nvPr/>
        </p:nvSpPr>
        <p:spPr>
          <a:xfrm rot="16200000" flipV="1">
            <a:off x="2597942" y="5413314"/>
            <a:ext cx="1147764" cy="226696"/>
          </a:xfrm>
          <a:prstGeom prst="bentConnector4">
            <a:avLst>
              <a:gd name="adj1" fmla="val 22920"/>
              <a:gd name="adj2" fmla="val 185663"/>
            </a:avLst>
          </a:prstGeom>
          <a:ln w="9525" cap="flat" cmpd="sng">
            <a:prstDash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0" tIns="0" rIns="0" bIns="0" anchor="t">
            <a:noAutofit/>
          </a:bodyPr>
          <a:lstStyle/>
          <a:p>
            <a:pPr>
              <a:defRPr/>
            </a:pPr>
            <a:endParaRPr lang="ko-KR" altLang="en-US">
              <a:latin typeface="+mn-ea"/>
            </a:endParaRPr>
          </a:p>
        </p:txBody>
      </p:sp>
      <p:sp>
        <p:nvSpPr>
          <p:cNvPr id="47" name="Rect 0">
            <a:extLst>
              <a:ext uri="{FF2B5EF4-FFF2-40B4-BE49-F238E27FC236}">
                <a16:creationId xmlns:a16="http://schemas.microsoft.com/office/drawing/2014/main" xmlns="" id="{8F07008B-F4CC-6E25-BBFE-BD6E61FFF367}"/>
              </a:ext>
            </a:extLst>
          </p:cNvPr>
          <p:cNvSpPr>
            <a:spLocks/>
          </p:cNvSpPr>
          <p:nvPr/>
        </p:nvSpPr>
        <p:spPr bwMode="auto">
          <a:xfrm>
            <a:off x="598487" y="4307304"/>
            <a:ext cx="3099435" cy="236855"/>
          </a:xfrm>
          <a:prstGeom prst="leftRightArrow">
            <a:avLst>
              <a:gd name="adj1" fmla="val 66749"/>
              <a:gd name="adj2" fmla="val 29596"/>
            </a:avLst>
          </a:prstGeom>
          <a:solidFill>
            <a:srgbClr val="C0C0C0"/>
          </a:solidFill>
          <a:ln w="3175" cap="flat" cmpd="sng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71755" tIns="71755" rIns="71755" bIns="71755" numCol="1" anchor="ctr">
            <a:noAutofit/>
          </a:bodyPr>
          <a:lstStyle>
            <a:lvl1pPr marL="0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latinLnBrk="0" hangingPunct="0">
              <a:defRPr/>
            </a:pPr>
            <a:r>
              <a:rPr lang="en-US" altLang="ko-KR" sz="800" b="1">
                <a:solidFill>
                  <a:srgbClr val="000000"/>
                </a:solidFill>
                <a:latin typeface="+mn-ea"/>
                <a:cs typeface="Arial" charset="0"/>
              </a:rPr>
              <a:t>ModBus</a:t>
            </a:r>
            <a:endParaRPr lang="ko-KR" altLang="en-US" sz="800" b="1">
              <a:solidFill>
                <a:srgbClr val="000000"/>
              </a:solidFill>
              <a:latin typeface="+mn-ea"/>
              <a:cs typeface="Arial" charset="0"/>
            </a:endParaRPr>
          </a:p>
        </p:txBody>
      </p:sp>
      <p:sp>
        <p:nvSpPr>
          <p:cNvPr id="48" name="도형 45">
            <a:extLst>
              <a:ext uri="{FF2B5EF4-FFF2-40B4-BE49-F238E27FC236}">
                <a16:creationId xmlns:a16="http://schemas.microsoft.com/office/drawing/2014/main" xmlns="" id="{0F01023D-79B2-0396-7AD1-A8A1AB04C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8627" y="2917468"/>
            <a:ext cx="5078095" cy="356108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txBody>
          <a:bodyPr vert="horz" wrap="none" lIns="91440" tIns="45720" rIns="91440" bIns="45720" numCol="1" anchor="t">
            <a:noAutofit/>
          </a:bodyPr>
          <a:lstStyle>
            <a:lvl1pPr marL="0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9" name="도형 80">
            <a:extLst>
              <a:ext uri="{FF2B5EF4-FFF2-40B4-BE49-F238E27FC236}">
                <a16:creationId xmlns:a16="http://schemas.microsoft.com/office/drawing/2014/main" xmlns="" id="{66EE99EB-7357-B4A8-2481-E455CB379982}"/>
              </a:ext>
            </a:extLst>
          </p:cNvPr>
          <p:cNvSpPr>
            <a:spLocks/>
          </p:cNvSpPr>
          <p:nvPr/>
        </p:nvSpPr>
        <p:spPr>
          <a:xfrm>
            <a:off x="4313552" y="4214324"/>
            <a:ext cx="4982210" cy="2224731"/>
          </a:xfrm>
          <a:prstGeom prst="rect">
            <a:avLst/>
          </a:prstGeom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>
            <a:lvl1pPr marL="0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50" name="텍스트 상자 81">
            <a:extLst>
              <a:ext uri="{FF2B5EF4-FFF2-40B4-BE49-F238E27FC236}">
                <a16:creationId xmlns:a16="http://schemas.microsoft.com/office/drawing/2014/main" xmlns="" id="{A880B6DF-3391-C579-D8BB-E1B1EEFEFC68}"/>
              </a:ext>
            </a:extLst>
          </p:cNvPr>
          <p:cNvSpPr txBox="1">
            <a:spLocks/>
          </p:cNvSpPr>
          <p:nvPr/>
        </p:nvSpPr>
        <p:spPr bwMode="auto">
          <a:xfrm>
            <a:off x="4260384" y="2926814"/>
            <a:ext cx="5065200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wrap="square" lIns="91440" tIns="45720" rIns="91440" bIns="45720" numCol="1" anchor="t">
            <a:spAutoFit/>
          </a:bodyPr>
          <a:lstStyle>
            <a:lvl1pPr marL="0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ko-KR" b="1" dirty="0">
                <a:solidFill>
                  <a:srgbClr val="C00000"/>
                </a:solidFill>
                <a:latin typeface="+mn-ea"/>
              </a:rPr>
              <a:t>TO</a:t>
            </a:r>
            <a:r>
              <a:rPr lang="en-US" altLang="ko-KR" b="1" dirty="0">
                <a:solidFill>
                  <a:srgbClr val="C00000"/>
                </a:solidFill>
                <a:latin typeface="+mn-ea"/>
              </a:rPr>
              <a:t>-</a:t>
            </a:r>
            <a:r>
              <a:rPr lang="ko-KR" altLang="ko-KR" b="1" dirty="0">
                <a:solidFill>
                  <a:srgbClr val="C00000"/>
                </a:solidFill>
                <a:latin typeface="+mn-ea"/>
              </a:rPr>
              <a:t>BE</a:t>
            </a:r>
            <a:endParaRPr lang="ko-KR" altLang="en-US" b="1" dirty="0">
              <a:solidFill>
                <a:srgbClr val="C00000"/>
              </a:solidFill>
              <a:latin typeface="+mn-ea"/>
            </a:endParaRPr>
          </a:p>
        </p:txBody>
      </p:sp>
      <p:grpSp>
        <p:nvGrpSpPr>
          <p:cNvPr id="51" name="그룹 130">
            <a:extLst>
              <a:ext uri="{FF2B5EF4-FFF2-40B4-BE49-F238E27FC236}">
                <a16:creationId xmlns:a16="http://schemas.microsoft.com/office/drawing/2014/main" xmlns="" id="{EDC83DEE-C513-60F6-15A0-F01762B04D63}"/>
              </a:ext>
            </a:extLst>
          </p:cNvPr>
          <p:cNvGrpSpPr>
            <a:grpSpLocks/>
          </p:cNvGrpSpPr>
          <p:nvPr/>
        </p:nvGrpSpPr>
        <p:grpSpPr>
          <a:xfrm>
            <a:off x="5289707" y="5712558"/>
            <a:ext cx="634841" cy="689937"/>
            <a:chOff x="4621530" y="5057140"/>
            <a:chExt cx="634841" cy="689937"/>
          </a:xfrm>
        </p:grpSpPr>
        <p:sp>
          <p:nvSpPr>
            <p:cNvPr id="52" name="텍스트 상자 82">
              <a:extLst>
                <a:ext uri="{FF2B5EF4-FFF2-40B4-BE49-F238E27FC236}">
                  <a16:creationId xmlns:a16="http://schemas.microsoft.com/office/drawing/2014/main" xmlns="" id="{56F644C7-C8A1-769E-4AC6-922932F385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1530" y="5516245"/>
              <a:ext cx="634841" cy="230832"/>
            </a:xfrm>
            <a:prstGeom prst="rect">
              <a:avLst/>
            </a:prstGeom>
            <a:noFill/>
            <a:ln>
              <a:noFill/>
              <a:prstDash/>
            </a:ln>
          </p:spPr>
          <p:txBody>
            <a:bodyPr vert="horz" wrap="square" lIns="91440" tIns="45720" rIns="91440" bIns="45720" numCol="1" anchor="t">
              <a:spAutoFit/>
            </a:bodyPr>
            <a:lstStyle>
              <a:lvl1pPr marL="0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dirty="0">
                  <a:solidFill>
                    <a:srgbClr val="000000"/>
                  </a:solidFill>
                  <a:latin typeface="+mn-ea"/>
                </a:rPr>
                <a:t>UR-10e</a:t>
              </a:r>
              <a:endParaRPr lang="ko-KR" altLang="en-US" sz="900" dirty="0">
                <a:solidFill>
                  <a:srgbClr val="000000"/>
                </a:solidFill>
                <a:latin typeface="+mn-ea"/>
              </a:endParaRPr>
            </a:p>
          </p:txBody>
        </p:sp>
        <p:pic>
          <p:nvPicPr>
            <p:cNvPr id="53" name="그림 85" descr="C:/Users/silve/AppData/Roaming/PolarisOffice/ETemp/31056_23462360/image7.png">
              <a:extLst>
                <a:ext uri="{FF2B5EF4-FFF2-40B4-BE49-F238E27FC236}">
                  <a16:creationId xmlns:a16="http://schemas.microsoft.com/office/drawing/2014/main" xmlns="" id="{D78949D1-6784-94CD-ED1C-9906B72199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07493" y="5057140"/>
              <a:ext cx="462915" cy="438150"/>
            </a:xfrm>
            <a:prstGeom prst="rect">
              <a:avLst/>
            </a:prstGeom>
            <a:noFill/>
          </p:spPr>
        </p:pic>
      </p:grpSp>
      <p:grpSp>
        <p:nvGrpSpPr>
          <p:cNvPr id="54" name="그룹 131">
            <a:extLst>
              <a:ext uri="{FF2B5EF4-FFF2-40B4-BE49-F238E27FC236}">
                <a16:creationId xmlns:a16="http://schemas.microsoft.com/office/drawing/2014/main" xmlns="" id="{E7460A46-3E19-AA70-E073-6252C98633A3}"/>
              </a:ext>
            </a:extLst>
          </p:cNvPr>
          <p:cNvGrpSpPr>
            <a:grpSpLocks/>
          </p:cNvGrpSpPr>
          <p:nvPr/>
        </p:nvGrpSpPr>
        <p:grpSpPr>
          <a:xfrm>
            <a:off x="6078615" y="5787488"/>
            <a:ext cx="581265" cy="621357"/>
            <a:chOff x="5652769" y="5123180"/>
            <a:chExt cx="581265" cy="621357"/>
          </a:xfrm>
        </p:grpSpPr>
        <p:sp>
          <p:nvSpPr>
            <p:cNvPr id="55" name="텍스트 상자 83">
              <a:extLst>
                <a:ext uri="{FF2B5EF4-FFF2-40B4-BE49-F238E27FC236}">
                  <a16:creationId xmlns:a16="http://schemas.microsoft.com/office/drawing/2014/main" xmlns="" id="{4D17DC3E-73BB-AF7F-7424-DEC37A4BA2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2769" y="5513705"/>
              <a:ext cx="581265" cy="230832"/>
            </a:xfrm>
            <a:prstGeom prst="rect">
              <a:avLst/>
            </a:prstGeom>
            <a:noFill/>
            <a:ln>
              <a:noFill/>
              <a:prstDash/>
            </a:ln>
          </p:spPr>
          <p:txBody>
            <a:bodyPr vert="horz" wrap="square" lIns="91440" tIns="45720" rIns="91440" bIns="45720" numCol="1" anchor="t">
              <a:spAutoFit/>
            </a:bodyPr>
            <a:lstStyle>
              <a:lvl1pPr marL="0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dirty="0">
                  <a:solidFill>
                    <a:srgbClr val="000000"/>
                  </a:solidFill>
                  <a:latin typeface="+mn-ea"/>
                </a:rPr>
                <a:t>Gripper</a:t>
              </a:r>
              <a:endParaRPr lang="ko-KR" altLang="en-US" sz="900" dirty="0">
                <a:solidFill>
                  <a:srgbClr val="000000"/>
                </a:solidFill>
                <a:latin typeface="+mn-ea"/>
              </a:endParaRPr>
            </a:p>
          </p:txBody>
        </p:sp>
        <p:pic>
          <p:nvPicPr>
            <p:cNvPr id="56" name="그림 86" descr="C:/Users/silve/AppData/Roaming/PolarisOffice/ETemp/31056_23462360/image8.png">
              <a:extLst>
                <a:ext uri="{FF2B5EF4-FFF2-40B4-BE49-F238E27FC236}">
                  <a16:creationId xmlns:a16="http://schemas.microsoft.com/office/drawing/2014/main" xmlns="" id="{819EBD2B-58E1-6D7A-F13B-A2C50DF693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1794" y="5123180"/>
              <a:ext cx="323215" cy="311785"/>
            </a:xfrm>
            <a:prstGeom prst="rect">
              <a:avLst/>
            </a:prstGeom>
            <a:noFill/>
          </p:spPr>
        </p:pic>
      </p:grpSp>
      <p:grpSp>
        <p:nvGrpSpPr>
          <p:cNvPr id="57" name="그룹 133">
            <a:extLst>
              <a:ext uri="{FF2B5EF4-FFF2-40B4-BE49-F238E27FC236}">
                <a16:creationId xmlns:a16="http://schemas.microsoft.com/office/drawing/2014/main" xmlns="" id="{3B16F95D-0996-09D5-04B3-B5366876F875}"/>
              </a:ext>
            </a:extLst>
          </p:cNvPr>
          <p:cNvGrpSpPr>
            <a:grpSpLocks/>
          </p:cNvGrpSpPr>
          <p:nvPr/>
        </p:nvGrpSpPr>
        <p:grpSpPr>
          <a:xfrm>
            <a:off x="7635556" y="5727529"/>
            <a:ext cx="676910" cy="695960"/>
            <a:chOff x="7232650" y="5074920"/>
            <a:chExt cx="676910" cy="695960"/>
          </a:xfrm>
        </p:grpSpPr>
        <p:pic>
          <p:nvPicPr>
            <p:cNvPr id="58" name="그림 87" descr="C:/Users/silve/AppData/Roaming/PolarisOffice/ETemp/31056_23462360/image9.jpeg">
              <a:extLst>
                <a:ext uri="{FF2B5EF4-FFF2-40B4-BE49-F238E27FC236}">
                  <a16:creationId xmlns:a16="http://schemas.microsoft.com/office/drawing/2014/main" xmlns="" id="{A5176B6A-0D10-7BCA-E0B2-E5018122E8A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7235190" y="5074920"/>
              <a:ext cx="671830" cy="515620"/>
            </a:xfrm>
            <a:prstGeom prst="rect">
              <a:avLst/>
            </a:prstGeom>
            <a:noFill/>
          </p:spPr>
        </p:pic>
        <p:sp>
          <p:nvSpPr>
            <p:cNvPr id="59" name="텍스트 상자 88">
              <a:extLst>
                <a:ext uri="{FF2B5EF4-FFF2-40B4-BE49-F238E27FC236}">
                  <a16:creationId xmlns:a16="http://schemas.microsoft.com/office/drawing/2014/main" xmlns="" id="{6B5690F5-EEBD-F542-A1A3-528DFCE647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650" y="5540375"/>
              <a:ext cx="676910" cy="230505"/>
            </a:xfrm>
            <a:prstGeom prst="rect">
              <a:avLst/>
            </a:prstGeom>
            <a:noFill/>
            <a:ln>
              <a:noFill/>
              <a:prstDash/>
            </a:ln>
          </p:spPr>
          <p:txBody>
            <a:bodyPr vert="horz" wrap="square" lIns="91440" tIns="45720" rIns="91440" bIns="45720" numCol="1" anchor="t">
              <a:spAutoFit/>
            </a:bodyPr>
            <a:lstStyle>
              <a:lvl1pPr marL="0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dirty="0">
                  <a:solidFill>
                    <a:srgbClr val="000000"/>
                  </a:solidFill>
                  <a:latin typeface="+mn-ea"/>
                </a:rPr>
                <a:t>MIR250</a:t>
              </a:r>
              <a:endParaRPr lang="ko-KR" altLang="en-US" sz="900" dirty="0">
                <a:solidFill>
                  <a:srgbClr val="000000"/>
                </a:solidFill>
                <a:latin typeface="+mn-ea"/>
              </a:endParaRPr>
            </a:p>
          </p:txBody>
        </p:sp>
      </p:grpSp>
      <p:grpSp>
        <p:nvGrpSpPr>
          <p:cNvPr id="60" name="그룹 132">
            <a:extLst>
              <a:ext uri="{FF2B5EF4-FFF2-40B4-BE49-F238E27FC236}">
                <a16:creationId xmlns:a16="http://schemas.microsoft.com/office/drawing/2014/main" xmlns="" id="{F966FBBD-5F7F-25B2-6CA1-F4EA254B3691}"/>
              </a:ext>
            </a:extLst>
          </p:cNvPr>
          <p:cNvGrpSpPr>
            <a:grpSpLocks/>
          </p:cNvGrpSpPr>
          <p:nvPr/>
        </p:nvGrpSpPr>
        <p:grpSpPr>
          <a:xfrm>
            <a:off x="6891814" y="5852421"/>
            <a:ext cx="501334" cy="572770"/>
            <a:chOff x="6493510" y="5136515"/>
            <a:chExt cx="501334" cy="572770"/>
          </a:xfrm>
        </p:grpSpPr>
        <p:pic>
          <p:nvPicPr>
            <p:cNvPr id="61" name="그림 89" descr="C:/Users/silve/AppData/Roaming/PolarisOffice/ETemp/31056_23462360/image10.png">
              <a:extLst>
                <a:ext uri="{FF2B5EF4-FFF2-40B4-BE49-F238E27FC236}">
                  <a16:creationId xmlns:a16="http://schemas.microsoft.com/office/drawing/2014/main" xmlns="" id="{2F4993A0-89AF-975B-6526-527391E4E3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1770" y="5136515"/>
              <a:ext cx="436245" cy="304165"/>
            </a:xfrm>
            <a:prstGeom prst="rect">
              <a:avLst/>
            </a:prstGeom>
            <a:noFill/>
          </p:spPr>
        </p:pic>
        <p:sp>
          <p:nvSpPr>
            <p:cNvPr id="62" name="텍스트 상자 90">
              <a:extLst>
                <a:ext uri="{FF2B5EF4-FFF2-40B4-BE49-F238E27FC236}">
                  <a16:creationId xmlns:a16="http://schemas.microsoft.com/office/drawing/2014/main" xmlns="" id="{862C31C9-0CBF-782A-1A21-DB69DBE962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93510" y="5478780"/>
              <a:ext cx="501334" cy="230505"/>
            </a:xfrm>
            <a:prstGeom prst="rect">
              <a:avLst/>
            </a:prstGeom>
            <a:noFill/>
            <a:ln>
              <a:noFill/>
              <a:prstDash/>
            </a:ln>
          </p:spPr>
          <p:txBody>
            <a:bodyPr vert="horz" wrap="square" lIns="91440" tIns="45720" rIns="91440" bIns="45720" numCol="1" anchor="t">
              <a:spAutoFit/>
            </a:bodyPr>
            <a:lstStyle>
              <a:lvl1pPr marL="0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dirty="0">
                  <a:solidFill>
                    <a:srgbClr val="000000"/>
                  </a:solidFill>
                  <a:latin typeface="+mn-ea"/>
                </a:rPr>
                <a:t>Vision</a:t>
              </a:r>
              <a:endParaRPr lang="ko-KR" altLang="en-US" sz="900" dirty="0">
                <a:solidFill>
                  <a:srgbClr val="000000"/>
                </a:solidFill>
                <a:latin typeface="+mn-ea"/>
              </a:endParaRPr>
            </a:p>
          </p:txBody>
        </p:sp>
      </p:grpSp>
      <p:cxnSp>
        <p:nvCxnSpPr>
          <p:cNvPr id="63" name="도형 116">
            <a:extLst>
              <a:ext uri="{FF2B5EF4-FFF2-40B4-BE49-F238E27FC236}">
                <a16:creationId xmlns:a16="http://schemas.microsoft.com/office/drawing/2014/main" xmlns="" id="{64A2D583-126E-9D76-0FBC-923033252252}"/>
              </a:ext>
            </a:extLst>
          </p:cNvPr>
          <p:cNvCxnSpPr>
            <a:stCxn id="72" idx="4"/>
          </p:cNvCxnSpPr>
          <p:nvPr/>
        </p:nvCxnSpPr>
        <p:spPr>
          <a:xfrm>
            <a:off x="5882321" y="3735359"/>
            <a:ext cx="0" cy="268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도형 128">
            <a:extLst>
              <a:ext uri="{FF2B5EF4-FFF2-40B4-BE49-F238E27FC236}">
                <a16:creationId xmlns:a16="http://schemas.microsoft.com/office/drawing/2014/main" xmlns="" id="{5DAB5CA5-0A7C-0EBC-EDCA-FBABA66ACF65}"/>
              </a:ext>
            </a:extLst>
          </p:cNvPr>
          <p:cNvSpPr>
            <a:spLocks/>
          </p:cNvSpPr>
          <p:nvPr/>
        </p:nvSpPr>
        <p:spPr>
          <a:xfrm>
            <a:off x="7596187" y="4564075"/>
            <a:ext cx="772795" cy="278707"/>
          </a:xfrm>
          <a:prstGeom prst="ellipse">
            <a:avLst/>
          </a:prstGeom>
          <a:solidFill>
            <a:schemeClr val="bg1">
              <a:lumMod val="95000"/>
            </a:schemeClr>
          </a:solidFill>
          <a:ln w="6350" cap="flat" cmpd="sng">
            <a:solidFill>
              <a:schemeClr val="tx1">
                <a:alpha val="100000"/>
              </a:schemeClr>
            </a:solidFill>
            <a:prstDash val="solid"/>
          </a:ln>
          <a:effectLst>
            <a:glow rad="63500">
              <a:schemeClr val="accent1">
                <a:satMod val="175000"/>
                <a:alpha val="40035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/>
            <a:r>
              <a:rPr lang="en-US" altLang="ko-KR" sz="550" b="1" dirty="0">
                <a:solidFill>
                  <a:schemeClr val="tx1"/>
                </a:solidFill>
                <a:latin typeface="+mn-ea"/>
              </a:rPr>
              <a:t>MIR</a:t>
            </a:r>
            <a:endParaRPr lang="ko-KR" altLang="en-US" sz="550" b="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sz="550" b="1" dirty="0" smtClean="0">
                <a:solidFill>
                  <a:schemeClr val="tx1"/>
                </a:solidFill>
                <a:latin typeface="+mn-ea"/>
              </a:rPr>
              <a:t>Controller</a:t>
            </a:r>
            <a:endParaRPr lang="en-US" sz="550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550" b="1" dirty="0" smtClean="0">
                <a:solidFill>
                  <a:schemeClr val="tx1"/>
                </a:solidFill>
                <a:latin typeface="+mn-ea"/>
              </a:rPr>
              <a:t>Process</a:t>
            </a:r>
            <a:endParaRPr lang="ko-KR" altLang="en-US" sz="55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5" name="도형 129">
            <a:extLst>
              <a:ext uri="{FF2B5EF4-FFF2-40B4-BE49-F238E27FC236}">
                <a16:creationId xmlns:a16="http://schemas.microsoft.com/office/drawing/2014/main" xmlns="" id="{B68F5825-8798-AC6C-A16E-AD7E1D994513}"/>
              </a:ext>
            </a:extLst>
          </p:cNvPr>
          <p:cNvSpPr>
            <a:spLocks/>
          </p:cNvSpPr>
          <p:nvPr/>
        </p:nvSpPr>
        <p:spPr>
          <a:xfrm>
            <a:off x="8479472" y="4564075"/>
            <a:ext cx="772795" cy="278707"/>
          </a:xfrm>
          <a:prstGeom prst="ellipse">
            <a:avLst/>
          </a:prstGeom>
          <a:solidFill>
            <a:schemeClr val="bg1">
              <a:lumMod val="95000"/>
            </a:schemeClr>
          </a:solidFill>
          <a:ln w="6350" cap="flat" cmpd="sng">
            <a:solidFill>
              <a:schemeClr val="tx1">
                <a:alpha val="100000"/>
              </a:schemeClr>
            </a:solidFill>
            <a:prstDash val="solid"/>
          </a:ln>
          <a:effectLst>
            <a:glow rad="63500">
              <a:schemeClr val="accent1">
                <a:satMod val="175000"/>
                <a:alpha val="40035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/>
            <a:r>
              <a:rPr lang="en-US" altLang="ko-KR" sz="550" b="1" dirty="0">
                <a:solidFill>
                  <a:schemeClr val="tx1"/>
                </a:solidFill>
                <a:latin typeface="+mn-ea"/>
              </a:rPr>
              <a:t>I/O</a:t>
            </a:r>
            <a:endParaRPr lang="ko-KR" altLang="en-US" sz="550" b="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sz="550" b="1" dirty="0" smtClean="0">
                <a:solidFill>
                  <a:schemeClr val="tx1"/>
                </a:solidFill>
                <a:latin typeface="+mn-ea"/>
              </a:rPr>
              <a:t>Controller Process</a:t>
            </a:r>
            <a:endParaRPr lang="ko-KR" altLang="en-US" sz="55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66" name="그룹 153">
            <a:extLst>
              <a:ext uri="{FF2B5EF4-FFF2-40B4-BE49-F238E27FC236}">
                <a16:creationId xmlns:a16="http://schemas.microsoft.com/office/drawing/2014/main" xmlns="" id="{A8CC097D-8253-9B7E-8952-5CD362455320}"/>
              </a:ext>
            </a:extLst>
          </p:cNvPr>
          <p:cNvGrpSpPr>
            <a:grpSpLocks/>
          </p:cNvGrpSpPr>
          <p:nvPr/>
        </p:nvGrpSpPr>
        <p:grpSpPr>
          <a:xfrm>
            <a:off x="8422002" y="5660229"/>
            <a:ext cx="942340" cy="765338"/>
            <a:chOff x="7960676" y="5120640"/>
            <a:chExt cx="942340" cy="793253"/>
          </a:xfrm>
        </p:grpSpPr>
        <p:sp>
          <p:nvSpPr>
            <p:cNvPr id="67" name="텍스트 상자 109">
              <a:extLst>
                <a:ext uri="{FF2B5EF4-FFF2-40B4-BE49-F238E27FC236}">
                  <a16:creationId xmlns:a16="http://schemas.microsoft.com/office/drawing/2014/main" xmlns="" id="{23DDBC10-93F7-6435-C960-73DF217E20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0676" y="5531090"/>
              <a:ext cx="942340" cy="382803"/>
            </a:xfrm>
            <a:prstGeom prst="rect">
              <a:avLst/>
            </a:prstGeom>
            <a:noFill/>
            <a:ln>
              <a:noFill/>
              <a:prstDash/>
            </a:ln>
          </p:spPr>
          <p:txBody>
            <a:bodyPr vert="horz" wrap="square" lIns="91440" tIns="45720" rIns="91440" bIns="45720" numCol="1" anchor="t">
              <a:spAutoFit/>
            </a:bodyPr>
            <a:lstStyle>
              <a:lvl1pPr marL="0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dirty="0">
                  <a:solidFill>
                    <a:srgbClr val="000000"/>
                  </a:solidFill>
                  <a:latin typeface="+mn-ea"/>
                </a:rPr>
                <a:t>Inner Device I/O </a:t>
              </a:r>
              <a:r>
                <a:rPr lang="en-US" altLang="ko-KR" sz="900" dirty="0" err="1">
                  <a:solidFill>
                    <a:srgbClr val="000000"/>
                  </a:solidFill>
                  <a:latin typeface="+mn-ea"/>
                </a:rPr>
                <a:t>Controll</a:t>
              </a:r>
              <a:r>
                <a:rPr lang="ko-KR" altLang="ko-KR" sz="900" dirty="0" smtClean="0">
                  <a:solidFill>
                    <a:srgbClr val="000000"/>
                  </a:solidFill>
                  <a:latin typeface="+mn-ea"/>
                </a:rPr>
                <a:t>er</a:t>
              </a:r>
              <a:endParaRPr lang="ko-KR" altLang="en-US" sz="900" dirty="0">
                <a:solidFill>
                  <a:srgbClr val="000000"/>
                </a:solidFill>
                <a:latin typeface="+mn-ea"/>
              </a:endParaRPr>
            </a:p>
          </p:txBody>
        </p:sp>
        <p:pic>
          <p:nvPicPr>
            <p:cNvPr id="68" name="그림 134">
              <a:extLst>
                <a:ext uri="{FF2B5EF4-FFF2-40B4-BE49-F238E27FC236}">
                  <a16:creationId xmlns:a16="http://schemas.microsoft.com/office/drawing/2014/main" xmlns="" id="{A7C5CF7A-4972-AFD5-54D9-00F25C4B388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6322" y="5120640"/>
              <a:ext cx="445965" cy="462231"/>
            </a:xfrm>
            <a:prstGeom prst="rect">
              <a:avLst/>
            </a:prstGeom>
            <a:noFill/>
          </p:spPr>
        </p:pic>
      </p:grpSp>
      <p:cxnSp>
        <p:nvCxnSpPr>
          <p:cNvPr id="69" name="도형 138">
            <a:extLst>
              <a:ext uri="{FF2B5EF4-FFF2-40B4-BE49-F238E27FC236}">
                <a16:creationId xmlns:a16="http://schemas.microsoft.com/office/drawing/2014/main" xmlns="" id="{65235C27-9A1F-682C-E7AA-21122E036D31}"/>
              </a:ext>
            </a:extLst>
          </p:cNvPr>
          <p:cNvCxnSpPr>
            <a:cxnSpLocks/>
            <a:stCxn id="65" idx="4"/>
            <a:endCxn id="68" idx="0"/>
          </p:cNvCxnSpPr>
          <p:nvPr/>
        </p:nvCxnSpPr>
        <p:spPr>
          <a:xfrm>
            <a:off x="8865870" y="4842782"/>
            <a:ext cx="4761" cy="817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텍스트 상자 142">
            <a:extLst>
              <a:ext uri="{FF2B5EF4-FFF2-40B4-BE49-F238E27FC236}">
                <a16:creationId xmlns:a16="http://schemas.microsoft.com/office/drawing/2014/main" xmlns="" id="{11E5BB47-8EF8-9911-8C9D-C92E01146996}"/>
              </a:ext>
            </a:extLst>
          </p:cNvPr>
          <p:cNvSpPr txBox="1">
            <a:spLocks/>
          </p:cNvSpPr>
          <p:nvPr/>
        </p:nvSpPr>
        <p:spPr>
          <a:xfrm>
            <a:off x="7433469" y="5000013"/>
            <a:ext cx="528320" cy="24701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algn="ctr"/>
            <a:r>
              <a:rPr lang="en-US" sz="800" dirty="0" smtClean="0">
                <a:latin typeface="+mn-ea"/>
              </a:rPr>
              <a:t>REST</a:t>
            </a:r>
            <a:endParaRPr lang="ko-KR" altLang="en-US" sz="800" dirty="0">
              <a:latin typeface="+mn-ea"/>
            </a:endParaRPr>
          </a:p>
        </p:txBody>
      </p:sp>
      <p:sp>
        <p:nvSpPr>
          <p:cNvPr id="71" name="텍스트 상자 143">
            <a:extLst>
              <a:ext uri="{FF2B5EF4-FFF2-40B4-BE49-F238E27FC236}">
                <a16:creationId xmlns:a16="http://schemas.microsoft.com/office/drawing/2014/main" xmlns="" id="{9D2CC02E-5956-D133-8B30-72893565F8B2}"/>
              </a:ext>
            </a:extLst>
          </p:cNvPr>
          <p:cNvSpPr txBox="1">
            <a:spLocks/>
          </p:cNvSpPr>
          <p:nvPr/>
        </p:nvSpPr>
        <p:spPr>
          <a:xfrm>
            <a:off x="8333421" y="5000012"/>
            <a:ext cx="528320" cy="24701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algn="ctr"/>
            <a:r>
              <a:rPr sz="800" dirty="0">
                <a:latin typeface="+mn-ea"/>
              </a:rPr>
              <a:t>MODBUS</a:t>
            </a:r>
            <a:endParaRPr lang="ko-KR" altLang="en-US" sz="800" dirty="0">
              <a:latin typeface="+mn-ea"/>
            </a:endParaRPr>
          </a:p>
          <a:p>
            <a:pPr algn="ctr"/>
            <a:r>
              <a:rPr lang="en-US" altLang="ko-KR" sz="800" dirty="0" smtClean="0">
                <a:latin typeface="+mn-ea"/>
              </a:rPr>
              <a:t>/ TCP</a:t>
            </a:r>
            <a:endParaRPr lang="ko-KR" altLang="en-US" sz="800" dirty="0">
              <a:latin typeface="+mn-ea"/>
            </a:endParaRPr>
          </a:p>
        </p:txBody>
      </p:sp>
      <p:sp>
        <p:nvSpPr>
          <p:cNvPr id="72" name="도형 147">
            <a:extLst>
              <a:ext uri="{FF2B5EF4-FFF2-40B4-BE49-F238E27FC236}">
                <a16:creationId xmlns:a16="http://schemas.microsoft.com/office/drawing/2014/main" xmlns="" id="{73607926-815D-1E99-8144-5B5E99BB0873}"/>
              </a:ext>
            </a:extLst>
          </p:cNvPr>
          <p:cNvSpPr>
            <a:spLocks/>
          </p:cNvSpPr>
          <p:nvPr/>
        </p:nvSpPr>
        <p:spPr>
          <a:xfrm>
            <a:off x="5488303" y="3472469"/>
            <a:ext cx="788035" cy="262890"/>
          </a:xfrm>
          <a:prstGeom prst="ellipse">
            <a:avLst/>
          </a:prstGeom>
          <a:solidFill>
            <a:schemeClr val="bg1">
              <a:lumMod val="95000"/>
            </a:schemeClr>
          </a:solidFill>
          <a:ln w="6350" cap="flat" cmpd="sng">
            <a:solidFill>
              <a:schemeClr val="tx1">
                <a:alpha val="100000"/>
              </a:schemeClr>
            </a:solidFill>
            <a:prstDash val="solid"/>
          </a:ln>
          <a:effectLst>
            <a:glow rad="63500">
              <a:schemeClr val="accent1">
                <a:satMod val="175000"/>
                <a:alpha val="40035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/>
            <a:r>
              <a:rPr lang="en-US" altLang="ko-KR" sz="600" b="1" dirty="0">
                <a:solidFill>
                  <a:schemeClr val="tx1"/>
                </a:solidFill>
                <a:latin typeface="+mn-ea"/>
              </a:rPr>
              <a:t>MOMA</a:t>
            </a:r>
            <a:endParaRPr lang="ko-KR" altLang="en-US" sz="600" b="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sz="600" b="1" dirty="0" smtClean="0">
                <a:solidFill>
                  <a:schemeClr val="tx1"/>
                </a:solidFill>
                <a:latin typeface="+mn-ea"/>
              </a:rPr>
              <a:t>Controller</a:t>
            </a:r>
            <a:r>
              <a:rPr lang="en-US" sz="600" b="1" dirty="0" smtClean="0">
                <a:solidFill>
                  <a:schemeClr val="tx1"/>
                </a:solidFill>
                <a:latin typeface="+mn-ea"/>
              </a:rPr>
              <a:t> ?</a:t>
            </a:r>
            <a:endParaRPr lang="ko-KR" altLang="en-US" sz="6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73" name="그룹 160">
            <a:extLst>
              <a:ext uri="{FF2B5EF4-FFF2-40B4-BE49-F238E27FC236}">
                <a16:creationId xmlns:a16="http://schemas.microsoft.com/office/drawing/2014/main" xmlns="" id="{DEE0BA23-7A50-B50C-8EB7-8023D89F0951}"/>
              </a:ext>
            </a:extLst>
          </p:cNvPr>
          <p:cNvGrpSpPr>
            <a:grpSpLocks/>
          </p:cNvGrpSpPr>
          <p:nvPr/>
        </p:nvGrpSpPr>
        <p:grpSpPr>
          <a:xfrm>
            <a:off x="1902776" y="1700808"/>
            <a:ext cx="687071" cy="792480"/>
            <a:chOff x="1253490" y="1782445"/>
            <a:chExt cx="687071" cy="792480"/>
          </a:xfrm>
        </p:grpSpPr>
        <p:pic>
          <p:nvPicPr>
            <p:cNvPr id="74" name="그림 157" descr="C:/Users/silve/AppData/Roaming/PolarisOffice/ETemp/31056_23462360/image6.png">
              <a:extLst>
                <a:ext uri="{FF2B5EF4-FFF2-40B4-BE49-F238E27FC236}">
                  <a16:creationId xmlns:a16="http://schemas.microsoft.com/office/drawing/2014/main" xmlns="" id="{227E8DE8-49D2-6C6B-EF2D-9CB2F051B6A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1417955" y="2027555"/>
              <a:ext cx="330835" cy="530225"/>
            </a:xfrm>
            <a:prstGeom prst="rect">
              <a:avLst/>
            </a:prstGeom>
            <a:noFill/>
            <a:ln>
              <a:noFill/>
              <a:prstDash/>
            </a:ln>
          </p:spPr>
        </p:pic>
        <p:sp>
          <p:nvSpPr>
            <p:cNvPr id="75" name="텍스트 상자 158">
              <a:extLst>
                <a:ext uri="{FF2B5EF4-FFF2-40B4-BE49-F238E27FC236}">
                  <a16:creationId xmlns:a16="http://schemas.microsoft.com/office/drawing/2014/main" xmlns="" id="{DA4A2796-8332-21E3-2D13-5B6A4440713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262381" y="1792443"/>
              <a:ext cx="678180" cy="245745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</p:spPr>
          <p:txBody>
            <a:bodyPr vert="horz" wrap="square" lIns="91440" tIns="45720" rIns="91440" bIns="45720" numCol="1" anchor="t">
              <a:spAutoFit/>
            </a:bodyPr>
            <a:lstStyle>
              <a:lvl1pPr marL="0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1000" b="1" dirty="0">
                  <a:solidFill>
                    <a:schemeClr val="bg1"/>
                  </a:solidFill>
                </a:rPr>
                <a:t>RCS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76" name="도형 159">
              <a:extLst>
                <a:ext uri="{FF2B5EF4-FFF2-40B4-BE49-F238E27FC236}">
                  <a16:creationId xmlns:a16="http://schemas.microsoft.com/office/drawing/2014/main" xmlns="" id="{6D4E1753-7267-9567-903E-65F9764EE5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3490" y="1782445"/>
              <a:ext cx="680085" cy="792480"/>
            </a:xfrm>
            <a:prstGeom prst="rect">
              <a:avLst/>
            </a:prstGeom>
            <a:noFill/>
            <a:ln w="12700" cap="flat" cmpd="sng">
              <a:solidFill>
                <a:srgbClr val="0070C0">
                  <a:alpha val="100000"/>
                </a:srgbClr>
              </a:solidFill>
              <a:prstDash val="solid"/>
              <a:miter lim="800000"/>
            </a:ln>
          </p:spPr>
          <p:txBody>
            <a:bodyPr vert="horz" wrap="none" lIns="91440" tIns="45720" rIns="91440" bIns="45720" numCol="1" anchor="t">
              <a:noAutofit/>
            </a:bodyPr>
            <a:lstStyle>
              <a:lvl1pPr marL="0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>
                <a:solidFill>
                  <a:srgbClr val="000000"/>
                </a:solidFill>
              </a:endParaRPr>
            </a:p>
          </p:txBody>
        </p:sp>
      </p:grpSp>
      <p:cxnSp>
        <p:nvCxnSpPr>
          <p:cNvPr id="77" name="Rect 0">
            <a:extLst>
              <a:ext uri="{FF2B5EF4-FFF2-40B4-BE49-F238E27FC236}">
                <a16:creationId xmlns:a16="http://schemas.microsoft.com/office/drawing/2014/main" xmlns="" id="{3853F6DB-2613-B806-3B2A-FE23AAA716B9}"/>
              </a:ext>
            </a:extLst>
          </p:cNvPr>
          <p:cNvCxnSpPr>
            <a:stCxn id="72" idx="6"/>
            <a:endCxn id="83" idx="1"/>
          </p:cNvCxnSpPr>
          <p:nvPr/>
        </p:nvCxnSpPr>
        <p:spPr>
          <a:xfrm flipV="1">
            <a:off x="6276338" y="3602307"/>
            <a:ext cx="395766" cy="1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5">
            <a:extLst>
              <a:ext uri="{FF2B5EF4-FFF2-40B4-BE49-F238E27FC236}">
                <a16:creationId xmlns:a16="http://schemas.microsoft.com/office/drawing/2014/main" xmlns="" id="{33DC7779-42E3-1C6E-278A-9661606B41D1}"/>
              </a:ext>
            </a:extLst>
          </p:cNvPr>
          <p:cNvGrpSpPr>
            <a:grpSpLocks/>
          </p:cNvGrpSpPr>
          <p:nvPr/>
        </p:nvGrpSpPr>
        <p:grpSpPr bwMode="auto">
          <a:xfrm>
            <a:off x="6609874" y="3484197"/>
            <a:ext cx="387350" cy="381000"/>
            <a:chOff x="2820670" y="4592955"/>
            <a:chExt cx="387350" cy="381000"/>
          </a:xfrm>
        </p:grpSpPr>
        <p:sp>
          <p:nvSpPr>
            <p:cNvPr id="79" name="Rect 0">
              <a:extLst>
                <a:ext uri="{FF2B5EF4-FFF2-40B4-BE49-F238E27FC236}">
                  <a16:creationId xmlns:a16="http://schemas.microsoft.com/office/drawing/2014/main" xmlns="" id="{EED4A2D2-724C-D01C-AD3C-2AAB506617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3410" y="4766310"/>
              <a:ext cx="55245" cy="185420"/>
            </a:xfrm>
            <a:prstGeom prst="rect">
              <a:avLst/>
            </a:prstGeom>
            <a:noFill/>
            <a:ln>
              <a:noFill/>
              <a:prstDash/>
            </a:ln>
          </p:spPr>
          <p:txBody>
            <a:bodyPr vert="horz" wrap="none" lIns="0" tIns="0" rIns="0" bIns="0" numCol="1" anchor="t">
              <a:spAutoFit/>
            </a:bodyPr>
            <a:lstStyle>
              <a:lvl1pPr marL="0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>
                  <a:solidFill>
                    <a:srgbClr val="000000"/>
                  </a:solidFill>
                  <a:latin typeface="+mn-ea"/>
                </a:rPr>
                <a:t> </a:t>
              </a:r>
              <a:endParaRPr lang="ko-KR" altLang="en-US" sz="1200" b="1">
                <a:solidFill>
                  <a:srgbClr val="000000"/>
                </a:solidFill>
                <a:latin typeface="+mn-ea"/>
              </a:endParaRPr>
            </a:p>
          </p:txBody>
        </p:sp>
        <p:grpSp>
          <p:nvGrpSpPr>
            <p:cNvPr id="80" name="Group 5">
              <a:extLst>
                <a:ext uri="{FF2B5EF4-FFF2-40B4-BE49-F238E27FC236}">
                  <a16:creationId xmlns:a16="http://schemas.microsoft.com/office/drawing/2014/main" xmlns="" id="{C0511528-3438-0371-3E93-7636F5F21B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4640" y="4830445"/>
              <a:ext cx="356870" cy="123190"/>
              <a:chOff x="2834640" y="4830445"/>
              <a:chExt cx="356870" cy="123190"/>
            </a:xfrm>
          </p:grpSpPr>
          <p:sp>
            <p:nvSpPr>
              <p:cNvPr id="93" name="Rect 0">
                <a:extLst>
                  <a:ext uri="{FF2B5EF4-FFF2-40B4-BE49-F238E27FC236}">
                    <a16:creationId xmlns:a16="http://schemas.microsoft.com/office/drawing/2014/main" xmlns="" id="{46D96750-BEDD-06F2-293C-DCBC475C6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4640" y="4830445"/>
                <a:ext cx="356870" cy="123190"/>
              </a:xfrm>
              <a:prstGeom prst="rect">
                <a:avLst/>
              </a:pr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  <a:latin typeface="+mn-ea"/>
                </a:endParaRPr>
              </a:p>
            </p:txBody>
          </p:sp>
          <p:sp>
            <p:nvSpPr>
              <p:cNvPr id="94" name="Rect 0">
                <a:extLst>
                  <a:ext uri="{FF2B5EF4-FFF2-40B4-BE49-F238E27FC236}">
                    <a16:creationId xmlns:a16="http://schemas.microsoft.com/office/drawing/2014/main" xmlns="" id="{97A89732-A334-92AE-5C95-001988C950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0220" y="4850765"/>
                <a:ext cx="126365" cy="58420"/>
              </a:xfrm>
              <a:prstGeom prst="rect">
                <a:avLst/>
              </a:prstGeom>
              <a:solidFill>
                <a:srgbClr val="808080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  <a:latin typeface="+mn-ea"/>
                </a:endParaRPr>
              </a:p>
            </p:txBody>
          </p:sp>
        </p:grpSp>
        <p:grpSp>
          <p:nvGrpSpPr>
            <p:cNvPr id="81" name="Group 5">
              <a:extLst>
                <a:ext uri="{FF2B5EF4-FFF2-40B4-BE49-F238E27FC236}">
                  <a16:creationId xmlns:a16="http://schemas.microsoft.com/office/drawing/2014/main" xmlns="" id="{47523AD6-DB96-B848-597E-327C1115DE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0670" y="4895850"/>
              <a:ext cx="387350" cy="78105"/>
              <a:chOff x="2820670" y="4895850"/>
              <a:chExt cx="387350" cy="78105"/>
            </a:xfrm>
          </p:grpSpPr>
          <p:sp>
            <p:nvSpPr>
              <p:cNvPr id="90" name="Rect 0">
                <a:extLst>
                  <a:ext uri="{FF2B5EF4-FFF2-40B4-BE49-F238E27FC236}">
                    <a16:creationId xmlns:a16="http://schemas.microsoft.com/office/drawing/2014/main" xmlns="" id="{5F2E1414-8A0C-D04A-7F00-C274E24B37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0670" y="4895850"/>
                <a:ext cx="387350" cy="78105"/>
              </a:xfrm>
              <a:custGeom>
                <a:avLst/>
                <a:gdLst>
                  <a:gd name="TX0" fmla="*/ 297 w 2382"/>
                  <a:gd name="TY0" fmla="*/ 0 h 425"/>
                  <a:gd name="TX1" fmla="*/ 2091 w 2382"/>
                  <a:gd name="TY1" fmla="*/ 0 h 425"/>
                  <a:gd name="TX2" fmla="*/ 2375 w 2382"/>
                  <a:gd name="TY2" fmla="*/ 383 h 425"/>
                  <a:gd name="TX3" fmla="*/ 2381 w 2382"/>
                  <a:gd name="TY3" fmla="*/ 400 h 425"/>
                  <a:gd name="TX4" fmla="*/ 2370 w 2382"/>
                  <a:gd name="TY4" fmla="*/ 417 h 425"/>
                  <a:gd name="TX5" fmla="*/ 2352 w 2382"/>
                  <a:gd name="TY5" fmla="*/ 424 h 425"/>
                  <a:gd name="TX6" fmla="*/ 34 w 2382"/>
                  <a:gd name="TY6" fmla="*/ 424 h 425"/>
                  <a:gd name="TX7" fmla="*/ 13 w 2382"/>
                  <a:gd name="TY7" fmla="*/ 413 h 425"/>
                  <a:gd name="TX8" fmla="*/ 0 w 2382"/>
                  <a:gd name="TY8" fmla="*/ 396 h 425"/>
                  <a:gd name="TX9" fmla="*/ 5 w 2382"/>
                  <a:gd name="TY9" fmla="*/ 374 h 425"/>
                  <a:gd name="TX10" fmla="*/ 297 w 2382"/>
                  <a:gd name="TY10" fmla="*/ 0 h 425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</a:cxnLst>
                <a:rect l="l" t="t" r="r" b="b"/>
                <a:pathLst>
                  <a:path w="2382" h="425">
                    <a:moveTo>
                      <a:pt x="297" y="0"/>
                    </a:moveTo>
                    <a:lnTo>
                      <a:pt x="2091" y="0"/>
                    </a:lnTo>
                    <a:lnTo>
                      <a:pt x="2375" y="383"/>
                    </a:lnTo>
                    <a:lnTo>
                      <a:pt x="2381" y="400"/>
                    </a:lnTo>
                    <a:lnTo>
                      <a:pt x="2370" y="417"/>
                    </a:lnTo>
                    <a:lnTo>
                      <a:pt x="2352" y="424"/>
                    </a:lnTo>
                    <a:lnTo>
                      <a:pt x="34" y="424"/>
                    </a:lnTo>
                    <a:lnTo>
                      <a:pt x="13" y="413"/>
                    </a:lnTo>
                    <a:lnTo>
                      <a:pt x="0" y="396"/>
                    </a:lnTo>
                    <a:lnTo>
                      <a:pt x="5" y="374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  <a:latin typeface="+mn-ea"/>
                </a:endParaRPr>
              </a:p>
            </p:txBody>
          </p:sp>
          <p:sp>
            <p:nvSpPr>
              <p:cNvPr id="91" name="Rect 0">
                <a:extLst>
                  <a:ext uri="{FF2B5EF4-FFF2-40B4-BE49-F238E27FC236}">
                    <a16:creationId xmlns:a16="http://schemas.microsoft.com/office/drawing/2014/main" xmlns="" id="{C3A72FF7-2302-8AA9-645C-2DC516EFB0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2895" y="4913630"/>
                <a:ext cx="255905" cy="48895"/>
              </a:xfrm>
              <a:custGeom>
                <a:avLst/>
                <a:gdLst>
                  <a:gd name="TX0" fmla="*/ 213 w 1582"/>
                  <a:gd name="TY0" fmla="*/ 0 h 271"/>
                  <a:gd name="TX1" fmla="*/ 1508 w 1582"/>
                  <a:gd name="TY1" fmla="*/ 0 h 271"/>
                  <a:gd name="TX2" fmla="*/ 1581 w 1582"/>
                  <a:gd name="TY2" fmla="*/ 270 h 271"/>
                  <a:gd name="TX3" fmla="*/ 0 w 1582"/>
                  <a:gd name="TY3" fmla="*/ 270 h 271"/>
                  <a:gd name="TX4" fmla="*/ 213 w 1582"/>
                  <a:gd name="TY4" fmla="*/ 0 h 27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1582" h="271">
                    <a:moveTo>
                      <a:pt x="213" y="0"/>
                    </a:moveTo>
                    <a:lnTo>
                      <a:pt x="1508" y="0"/>
                    </a:lnTo>
                    <a:lnTo>
                      <a:pt x="1581" y="270"/>
                    </a:lnTo>
                    <a:lnTo>
                      <a:pt x="0" y="270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  <a:latin typeface="+mn-ea"/>
                </a:endParaRPr>
              </a:p>
            </p:txBody>
          </p:sp>
          <p:sp>
            <p:nvSpPr>
              <p:cNvPr id="92" name="Rect 0">
                <a:extLst>
                  <a:ext uri="{FF2B5EF4-FFF2-40B4-BE49-F238E27FC236}">
                    <a16:creationId xmlns:a16="http://schemas.microsoft.com/office/drawing/2014/main" xmlns="" id="{5B0FF393-4653-9A8F-48A7-DF36E9E4E2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7055" y="4913630"/>
                <a:ext cx="78105" cy="48895"/>
              </a:xfrm>
              <a:custGeom>
                <a:avLst/>
                <a:gdLst>
                  <a:gd name="TX0" fmla="*/ 0 w 480"/>
                  <a:gd name="TY0" fmla="*/ 0 h 271"/>
                  <a:gd name="TX1" fmla="*/ 282 w 480"/>
                  <a:gd name="TY1" fmla="*/ 0 h 271"/>
                  <a:gd name="TX2" fmla="*/ 479 w 480"/>
                  <a:gd name="TY2" fmla="*/ 270 h 271"/>
                  <a:gd name="TX3" fmla="*/ 89 w 480"/>
                  <a:gd name="TY3" fmla="*/ 270 h 271"/>
                  <a:gd name="TX4" fmla="*/ 0 w 480"/>
                  <a:gd name="TY4" fmla="*/ 0 h 27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480" h="271">
                    <a:moveTo>
                      <a:pt x="0" y="0"/>
                    </a:moveTo>
                    <a:lnTo>
                      <a:pt x="282" y="0"/>
                    </a:lnTo>
                    <a:lnTo>
                      <a:pt x="479" y="270"/>
                    </a:lnTo>
                    <a:lnTo>
                      <a:pt x="89" y="2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  <a:latin typeface="+mn-ea"/>
                </a:endParaRPr>
              </a:p>
            </p:txBody>
          </p:sp>
        </p:grpSp>
        <p:grpSp>
          <p:nvGrpSpPr>
            <p:cNvPr id="82" name="Group 5">
              <a:extLst>
                <a:ext uri="{FF2B5EF4-FFF2-40B4-BE49-F238E27FC236}">
                  <a16:creationId xmlns:a16="http://schemas.microsoft.com/office/drawing/2014/main" xmlns="" id="{E25CCF93-2016-45B1-6C77-6DD94E775A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2900" y="4592955"/>
              <a:ext cx="260985" cy="236220"/>
              <a:chOff x="2882900" y="4592955"/>
              <a:chExt cx="260985" cy="236220"/>
            </a:xfrm>
          </p:grpSpPr>
          <p:sp>
            <p:nvSpPr>
              <p:cNvPr id="83" name="Rect 0">
                <a:extLst>
                  <a:ext uri="{FF2B5EF4-FFF2-40B4-BE49-F238E27FC236}">
                    <a16:creationId xmlns:a16="http://schemas.microsoft.com/office/drawing/2014/main" xmlns="" id="{A42CDAC7-71B4-26E2-65F7-72E3E71538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2900" y="4592955"/>
                <a:ext cx="260985" cy="236220"/>
              </a:xfrm>
              <a:prstGeom prst="rect">
                <a:avLst/>
              </a:pr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  <a:latin typeface="+mn-ea"/>
                </a:endParaRPr>
              </a:p>
            </p:txBody>
          </p:sp>
          <p:sp>
            <p:nvSpPr>
              <p:cNvPr id="84" name="Rect 0">
                <a:extLst>
                  <a:ext uri="{FF2B5EF4-FFF2-40B4-BE49-F238E27FC236}">
                    <a16:creationId xmlns:a16="http://schemas.microsoft.com/office/drawing/2014/main" xmlns="" id="{F3A3677C-8333-34F7-EC55-63BEEF235B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0045" y="4612005"/>
                <a:ext cx="227330" cy="201930"/>
              </a:xfrm>
              <a:prstGeom prst="rect">
                <a:avLst/>
              </a:prstGeom>
              <a:solidFill>
                <a:srgbClr val="1050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  <a:latin typeface="+mn-ea"/>
                </a:endParaRPr>
              </a:p>
            </p:txBody>
          </p:sp>
          <p:sp>
            <p:nvSpPr>
              <p:cNvPr id="85" name="Rect 0">
                <a:extLst>
                  <a:ext uri="{FF2B5EF4-FFF2-40B4-BE49-F238E27FC236}">
                    <a16:creationId xmlns:a16="http://schemas.microsoft.com/office/drawing/2014/main" xmlns="" id="{3D117D46-94B8-A4C6-CDDB-E0FD5E2896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1815" y="4612005"/>
                <a:ext cx="34290" cy="201930"/>
              </a:xfrm>
              <a:prstGeom prst="rect">
                <a:avLst/>
              </a:pr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  <a:latin typeface="+mn-ea"/>
                </a:endParaRPr>
              </a:p>
            </p:txBody>
          </p:sp>
          <p:sp>
            <p:nvSpPr>
              <p:cNvPr id="86" name="Rect 0">
                <a:extLst>
                  <a:ext uri="{FF2B5EF4-FFF2-40B4-BE49-F238E27FC236}">
                    <a16:creationId xmlns:a16="http://schemas.microsoft.com/office/drawing/2014/main" xmlns="" id="{DA6EC5B8-33EA-934F-46F7-5AA28367A8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9435" y="4621530"/>
                <a:ext cx="18415" cy="17780"/>
              </a:xfrm>
              <a:prstGeom prst="rect">
                <a:avLst/>
              </a:pr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  <a:latin typeface="+mn-ea"/>
                </a:endParaRPr>
              </a:p>
            </p:txBody>
          </p:sp>
          <p:sp>
            <p:nvSpPr>
              <p:cNvPr id="87" name="Rect 0">
                <a:extLst>
                  <a:ext uri="{FF2B5EF4-FFF2-40B4-BE49-F238E27FC236}">
                    <a16:creationId xmlns:a16="http://schemas.microsoft.com/office/drawing/2014/main" xmlns="" id="{FBCEB340-ED5E-E1B0-3631-38DFA64CCC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595" y="4707890"/>
                <a:ext cx="15240" cy="16510"/>
              </a:xfrm>
              <a:prstGeom prst="ellipse">
                <a:avLst/>
              </a:pr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  <a:latin typeface="+mn-ea"/>
                </a:endParaRPr>
              </a:p>
            </p:txBody>
          </p:sp>
          <p:sp>
            <p:nvSpPr>
              <p:cNvPr id="88" name="Rect 0">
                <a:extLst>
                  <a:ext uri="{FF2B5EF4-FFF2-40B4-BE49-F238E27FC236}">
                    <a16:creationId xmlns:a16="http://schemas.microsoft.com/office/drawing/2014/main" xmlns="" id="{5E6D92CB-CA17-903F-3EBB-2FB66EC054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0705" y="4744085"/>
                <a:ext cx="15240" cy="16510"/>
              </a:xfrm>
              <a:prstGeom prst="ellipse">
                <a:avLst/>
              </a:pr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  <a:latin typeface="+mn-ea"/>
                </a:endParaRPr>
              </a:p>
            </p:txBody>
          </p:sp>
          <p:sp>
            <p:nvSpPr>
              <p:cNvPr id="89" name="Rect 0">
                <a:extLst>
                  <a:ext uri="{FF2B5EF4-FFF2-40B4-BE49-F238E27FC236}">
                    <a16:creationId xmlns:a16="http://schemas.microsoft.com/office/drawing/2014/main" xmlns="" id="{42DF3F3B-D0F6-CF0A-2852-BC5B34BEB0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0705" y="4778375"/>
                <a:ext cx="15240" cy="16510"/>
              </a:xfrm>
              <a:prstGeom prst="ellipse">
                <a:avLst/>
              </a:pr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  <a:latin typeface="+mn-ea"/>
                </a:endParaRPr>
              </a:p>
            </p:txBody>
          </p:sp>
        </p:grpSp>
      </p:grpSp>
      <p:cxnSp>
        <p:nvCxnSpPr>
          <p:cNvPr id="95" name="Rect 0">
            <a:extLst>
              <a:ext uri="{FF2B5EF4-FFF2-40B4-BE49-F238E27FC236}">
                <a16:creationId xmlns:a16="http://schemas.microsoft.com/office/drawing/2014/main" xmlns="" id="{FB58BFED-28E3-6DAE-8B2E-FF3BCA0D2362}"/>
              </a:ext>
            </a:extLst>
          </p:cNvPr>
          <p:cNvCxnSpPr>
            <a:cxnSpLocks/>
            <a:stCxn id="96" idx="2"/>
            <a:endCxn id="83" idx="3"/>
          </p:cNvCxnSpPr>
          <p:nvPr/>
        </p:nvCxnSpPr>
        <p:spPr>
          <a:xfrm flipH="1">
            <a:off x="6933089" y="3599430"/>
            <a:ext cx="444291" cy="2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원통[C] 323">
            <a:extLst>
              <a:ext uri="{FF2B5EF4-FFF2-40B4-BE49-F238E27FC236}">
                <a16:creationId xmlns:a16="http://schemas.microsoft.com/office/drawing/2014/main" xmlns="" id="{8885EC86-2A5B-DB97-DB67-2F68C7C650F4}"/>
              </a:ext>
            </a:extLst>
          </p:cNvPr>
          <p:cNvSpPr/>
          <p:nvPr/>
        </p:nvSpPr>
        <p:spPr>
          <a:xfrm>
            <a:off x="7377380" y="3389245"/>
            <a:ext cx="710932" cy="42037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ctr" anchorCtr="0"/>
          <a:lstStyle/>
          <a:p>
            <a:pPr algn="ctr"/>
            <a:r>
              <a:rPr kumimoji="1" lang="ko-KR" altLang="en-US" sz="1100" dirty="0">
                <a:latin typeface="+mn-ea"/>
              </a:rPr>
              <a:t>운영</a:t>
            </a:r>
            <a:r>
              <a:rPr kumimoji="1" lang="en-US" altLang="ko-KR" sz="1100" dirty="0">
                <a:latin typeface="+mn-ea"/>
              </a:rPr>
              <a:t/>
            </a:r>
            <a:br>
              <a:rPr kumimoji="1" lang="en-US" altLang="ko-KR" sz="1100" dirty="0">
                <a:latin typeface="+mn-ea"/>
              </a:rPr>
            </a:br>
            <a:r>
              <a:rPr kumimoji="1" lang="en-US" altLang="ko-KR" sz="1100" dirty="0">
                <a:latin typeface="+mn-ea"/>
              </a:rPr>
              <a:t>DB</a:t>
            </a:r>
            <a:endParaRPr kumimoji="1" lang="ko-KR" altLang="en-US" sz="1100" dirty="0">
              <a:latin typeface="+mn-ea"/>
            </a:endParaRPr>
          </a:p>
        </p:txBody>
      </p:sp>
      <p:cxnSp>
        <p:nvCxnSpPr>
          <p:cNvPr id="97" name="Rect 0">
            <a:extLst>
              <a:ext uri="{FF2B5EF4-FFF2-40B4-BE49-F238E27FC236}">
                <a16:creationId xmlns:a16="http://schemas.microsoft.com/office/drawing/2014/main" xmlns="" id="{5F91671B-26CD-465F-ACB7-1F66932EF073}"/>
              </a:ext>
            </a:extLst>
          </p:cNvPr>
          <p:cNvCxnSpPr/>
          <p:nvPr/>
        </p:nvCxnSpPr>
        <p:spPr>
          <a:xfrm flipH="1">
            <a:off x="2232343" y="4034405"/>
            <a:ext cx="1904" cy="307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5">
            <a:extLst>
              <a:ext uri="{FF2B5EF4-FFF2-40B4-BE49-F238E27FC236}">
                <a16:creationId xmlns:a16="http://schemas.microsoft.com/office/drawing/2014/main" xmlns="" id="{0F836946-DF10-87D6-EAE3-1C715FE16B3F}"/>
              </a:ext>
            </a:extLst>
          </p:cNvPr>
          <p:cNvGrpSpPr>
            <a:grpSpLocks/>
          </p:cNvGrpSpPr>
          <p:nvPr/>
        </p:nvGrpSpPr>
        <p:grpSpPr>
          <a:xfrm>
            <a:off x="970276" y="3391791"/>
            <a:ext cx="864794" cy="801370"/>
            <a:chOff x="1530029" y="3083560"/>
            <a:chExt cx="864794" cy="801370"/>
          </a:xfrm>
        </p:grpSpPr>
        <p:pic>
          <p:nvPicPr>
            <p:cNvPr id="99" name="Picture " descr="C:/Users/silve/AppData/Roaming/PolarisOffice/ETemp/31056_23462360/image5.png">
              <a:extLst>
                <a:ext uri="{FF2B5EF4-FFF2-40B4-BE49-F238E27FC236}">
                  <a16:creationId xmlns:a16="http://schemas.microsoft.com/office/drawing/2014/main" xmlns="" id="{C0530EEE-C37A-7489-7B51-1571FAEC82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60220" y="3354705"/>
              <a:ext cx="351790" cy="530225"/>
            </a:xfrm>
            <a:prstGeom prst="rect">
              <a:avLst/>
            </a:prstGeom>
            <a:noFill/>
          </p:spPr>
        </p:pic>
        <p:sp>
          <p:nvSpPr>
            <p:cNvPr id="100" name="Rect 0">
              <a:extLst>
                <a:ext uri="{FF2B5EF4-FFF2-40B4-BE49-F238E27FC236}">
                  <a16:creationId xmlns:a16="http://schemas.microsoft.com/office/drawing/2014/main" xmlns="" id="{21584BDD-B7F3-7673-EF4D-AFEEE10777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530029" y="3091815"/>
              <a:ext cx="858519" cy="215444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</p:spPr>
          <p:txBody>
            <a:bodyPr vert="horz" wrap="square" lIns="91440" tIns="45720" rIns="91440" bIns="45720" numCol="1" anchor="t">
              <a:spAutoFit/>
            </a:bodyPr>
            <a:lstStyle>
              <a:lvl1pPr marL="0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800" b="1" dirty="0" smtClean="0">
                  <a:solidFill>
                    <a:schemeClr val="bg1"/>
                  </a:solidFill>
                  <a:latin typeface="+mn-ea"/>
                </a:rPr>
                <a:t>MOMA M/W</a:t>
              </a:r>
              <a:endParaRPr lang="ko-KR" altLang="en-US" sz="8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1" name="Rect 0">
              <a:extLst>
                <a:ext uri="{FF2B5EF4-FFF2-40B4-BE49-F238E27FC236}">
                  <a16:creationId xmlns:a16="http://schemas.microsoft.com/office/drawing/2014/main" xmlns="" id="{111E2125-9E00-5357-DF19-EAA4387D0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0823" y="3083560"/>
              <a:ext cx="864000" cy="792480"/>
            </a:xfrm>
            <a:prstGeom prst="rect">
              <a:avLst/>
            </a:prstGeom>
            <a:noFill/>
            <a:ln w="12700" cap="flat" cmpd="sng">
              <a:solidFill>
                <a:srgbClr val="0070C0">
                  <a:alpha val="100000"/>
                </a:srgbClr>
              </a:solidFill>
              <a:prstDash val="solid"/>
              <a:miter lim="800000"/>
            </a:ln>
          </p:spPr>
          <p:txBody>
            <a:bodyPr vert="horz" wrap="none" lIns="91440" tIns="45720" rIns="91440" bIns="45720" numCol="1" anchor="t">
              <a:noAutofit/>
            </a:bodyPr>
            <a:lstStyle>
              <a:lvl1pPr marL="0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>
                <a:solidFill>
                  <a:srgbClr val="000000"/>
                </a:solidFill>
                <a:latin typeface="+mn-ea"/>
              </a:endParaRPr>
            </a:p>
          </p:txBody>
        </p:sp>
      </p:grpSp>
      <p:pic>
        <p:nvPicPr>
          <p:cNvPr id="102" name="그림 10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53" y="4842782"/>
            <a:ext cx="589279" cy="404246"/>
          </a:xfrm>
          <a:prstGeom prst="rect">
            <a:avLst/>
          </a:prstGeom>
        </p:spPr>
      </p:pic>
      <p:pic>
        <p:nvPicPr>
          <p:cNvPr id="103" name="그림 10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476" y="4819109"/>
            <a:ext cx="455401" cy="455401"/>
          </a:xfrm>
          <a:prstGeom prst="rect">
            <a:avLst/>
          </a:prstGeom>
        </p:spPr>
      </p:pic>
      <p:cxnSp>
        <p:nvCxnSpPr>
          <p:cNvPr id="104" name="Rect 0">
            <a:extLst>
              <a:ext uri="{FF2B5EF4-FFF2-40B4-BE49-F238E27FC236}">
                <a16:creationId xmlns:a16="http://schemas.microsoft.com/office/drawing/2014/main" xmlns="" id="{5F91671B-26CD-465F-ACB7-1F66932EF073}"/>
              </a:ext>
            </a:extLst>
          </p:cNvPr>
          <p:cNvCxnSpPr>
            <a:stCxn id="76" idx="2"/>
            <a:endCxn id="29" idx="1"/>
          </p:cNvCxnSpPr>
          <p:nvPr/>
        </p:nvCxnSpPr>
        <p:spPr>
          <a:xfrm>
            <a:off x="2242819" y="2493288"/>
            <a:ext cx="795" cy="135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Rect 0">
            <a:extLst>
              <a:ext uri="{FF2B5EF4-FFF2-40B4-BE49-F238E27FC236}">
                <a16:creationId xmlns:a16="http://schemas.microsoft.com/office/drawing/2014/main" xmlns="" id="{5F91671B-26CD-465F-ACB7-1F66932EF073}"/>
              </a:ext>
            </a:extLst>
          </p:cNvPr>
          <p:cNvCxnSpPr>
            <a:stCxn id="101" idx="3"/>
            <a:endCxn id="11" idx="1"/>
          </p:cNvCxnSpPr>
          <p:nvPr/>
        </p:nvCxnSpPr>
        <p:spPr>
          <a:xfrm>
            <a:off x="1835070" y="3788031"/>
            <a:ext cx="271541" cy="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Rect 0">
            <a:extLst>
              <a:ext uri="{FF2B5EF4-FFF2-40B4-BE49-F238E27FC236}">
                <a16:creationId xmlns:a16="http://schemas.microsoft.com/office/drawing/2014/main" xmlns="" id="{5F91671B-26CD-465F-ACB7-1F66932EF073}"/>
              </a:ext>
            </a:extLst>
          </p:cNvPr>
          <p:cNvCxnSpPr/>
          <p:nvPr/>
        </p:nvCxnSpPr>
        <p:spPr>
          <a:xfrm flipH="1">
            <a:off x="2244089" y="2782204"/>
            <a:ext cx="634" cy="135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Rect 0">
            <a:extLst>
              <a:ext uri="{FF2B5EF4-FFF2-40B4-BE49-F238E27FC236}">
                <a16:creationId xmlns:a16="http://schemas.microsoft.com/office/drawing/2014/main" xmlns="" id="{5F91671B-26CD-465F-ACB7-1F66932EF073}"/>
              </a:ext>
            </a:extLst>
          </p:cNvPr>
          <p:cNvCxnSpPr>
            <a:stCxn id="28" idx="2"/>
          </p:cNvCxnSpPr>
          <p:nvPr/>
        </p:nvCxnSpPr>
        <p:spPr>
          <a:xfrm flipH="1">
            <a:off x="6797674" y="2493288"/>
            <a:ext cx="1" cy="84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Rect 0">
            <a:extLst>
              <a:ext uri="{FF2B5EF4-FFF2-40B4-BE49-F238E27FC236}">
                <a16:creationId xmlns:a16="http://schemas.microsoft.com/office/drawing/2014/main" xmlns="" id="{5F91671B-26CD-465F-ACB7-1F66932EF073}"/>
              </a:ext>
            </a:extLst>
          </p:cNvPr>
          <p:cNvCxnSpPr>
            <a:endCxn id="48" idx="0"/>
          </p:cNvCxnSpPr>
          <p:nvPr/>
        </p:nvCxnSpPr>
        <p:spPr>
          <a:xfrm>
            <a:off x="6797674" y="2804073"/>
            <a:ext cx="1" cy="113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 0">
            <a:extLst>
              <a:ext uri="{FF2B5EF4-FFF2-40B4-BE49-F238E27FC236}">
                <a16:creationId xmlns:a16="http://schemas.microsoft.com/office/drawing/2014/main" xmlns="" id="{4CCC4319-5421-3A66-7949-B869507D0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6268" y="3386262"/>
            <a:ext cx="676910" cy="25463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dirty="0" smtClean="0">
                <a:solidFill>
                  <a:srgbClr val="000000"/>
                </a:solidFill>
                <a:latin typeface="+mn-ea"/>
              </a:rPr>
              <a:t>관제</a:t>
            </a:r>
            <a:r>
              <a:rPr lang="en-US" altLang="ko-KR" sz="1050" dirty="0" smtClean="0">
                <a:solidFill>
                  <a:srgbClr val="000000"/>
                </a:solidFill>
                <a:latin typeface="+mn-ea"/>
              </a:rPr>
              <a:t> PC</a:t>
            </a:r>
            <a:endParaRPr lang="ko-KR" altLang="en-US" sz="105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10" name="Rect 0">
            <a:extLst>
              <a:ext uri="{FF2B5EF4-FFF2-40B4-BE49-F238E27FC236}">
                <a16:creationId xmlns:a16="http://schemas.microsoft.com/office/drawing/2014/main" xmlns="" id="{4CCC4319-5421-3A66-7949-B869507D0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2711" y="3264024"/>
            <a:ext cx="676910" cy="25463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dirty="0" smtClean="0">
                <a:solidFill>
                  <a:srgbClr val="000000"/>
                </a:solidFill>
                <a:latin typeface="+mn-ea"/>
              </a:rPr>
              <a:t>관제</a:t>
            </a:r>
            <a:r>
              <a:rPr lang="en-US" altLang="ko-KR" sz="1050" dirty="0" smtClean="0">
                <a:solidFill>
                  <a:srgbClr val="000000"/>
                </a:solidFill>
                <a:latin typeface="+mn-ea"/>
              </a:rPr>
              <a:t> PC</a:t>
            </a:r>
            <a:endParaRPr lang="ko-KR" altLang="en-US" sz="105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11" name="Rect 0">
            <a:extLst>
              <a:ext uri="{FF2B5EF4-FFF2-40B4-BE49-F238E27FC236}">
                <a16:creationId xmlns:a16="http://schemas.microsoft.com/office/drawing/2014/main" xmlns="" id="{A0C3FC14-4485-FFE6-324C-BF023BDEB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716" y="5699787"/>
            <a:ext cx="820420" cy="41592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000000"/>
                </a:solidFill>
                <a:latin typeface="+mn-ea"/>
              </a:rPr>
              <a:t>UR</a:t>
            </a:r>
            <a:endParaRPr lang="ko-KR" altLang="en-US" sz="1050" dirty="0">
              <a:solidFill>
                <a:srgbClr val="000000"/>
              </a:solidFill>
              <a:latin typeface="+mn-ea"/>
            </a:endParaRPr>
          </a:p>
          <a:p>
            <a:pPr algn="ctr"/>
            <a:r>
              <a:rPr lang="en-US" altLang="ko-KR" sz="1050" dirty="0">
                <a:solidFill>
                  <a:srgbClr val="000000"/>
                </a:solidFill>
                <a:latin typeface="+mn-ea"/>
              </a:rPr>
              <a:t>Controller</a:t>
            </a:r>
            <a:endParaRPr lang="ko-KR" altLang="en-US" sz="1050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112" name="그림 1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287" y="5313245"/>
            <a:ext cx="589279" cy="404246"/>
          </a:xfrm>
          <a:prstGeom prst="rect">
            <a:avLst/>
          </a:prstGeom>
        </p:spPr>
      </p:pic>
      <p:sp>
        <p:nvSpPr>
          <p:cNvPr id="113" name="도형 125">
            <a:extLst>
              <a:ext uri="{FF2B5EF4-FFF2-40B4-BE49-F238E27FC236}">
                <a16:creationId xmlns:a16="http://schemas.microsoft.com/office/drawing/2014/main" xmlns="" id="{4E8F401F-6815-B2B7-8C80-44EC7284AB56}"/>
              </a:ext>
            </a:extLst>
          </p:cNvPr>
          <p:cNvSpPr>
            <a:spLocks/>
          </p:cNvSpPr>
          <p:nvPr/>
        </p:nvSpPr>
        <p:spPr>
          <a:xfrm>
            <a:off x="4367529" y="4564075"/>
            <a:ext cx="772795" cy="278707"/>
          </a:xfrm>
          <a:prstGeom prst="ellipse">
            <a:avLst/>
          </a:prstGeom>
          <a:solidFill>
            <a:schemeClr val="bg1">
              <a:lumMod val="95000"/>
            </a:schemeClr>
          </a:solidFill>
          <a:ln w="6350" cap="flat" cmpd="sng">
            <a:solidFill>
              <a:schemeClr val="tx1">
                <a:alpha val="100000"/>
              </a:schemeClr>
            </a:solidFill>
            <a:prstDash val="solid"/>
          </a:ln>
          <a:effectLst>
            <a:glow rad="63500">
              <a:schemeClr val="accent1">
                <a:satMod val="175000"/>
                <a:alpha val="40035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/>
            <a:r>
              <a:rPr sz="550" b="1" dirty="0" smtClean="0">
                <a:solidFill>
                  <a:schemeClr val="tx1"/>
                </a:solidFill>
                <a:latin typeface="+mn-ea"/>
              </a:rPr>
              <a:t>UR</a:t>
            </a:r>
            <a:endParaRPr lang="ko-KR" altLang="en-US" sz="550" b="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sz="550" b="1" dirty="0" smtClean="0">
                <a:solidFill>
                  <a:schemeClr val="tx1"/>
                </a:solidFill>
                <a:latin typeface="+mn-ea"/>
              </a:rPr>
              <a:t>Controller</a:t>
            </a:r>
            <a:endParaRPr lang="en-US" sz="550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550" b="1" dirty="0" smtClean="0">
                <a:solidFill>
                  <a:schemeClr val="tx1"/>
                </a:solidFill>
                <a:latin typeface="+mn-ea"/>
              </a:rPr>
              <a:t>Process</a:t>
            </a:r>
            <a:endParaRPr lang="ko-KR" altLang="en-US" sz="55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14" name="도형 138">
            <a:extLst>
              <a:ext uri="{FF2B5EF4-FFF2-40B4-BE49-F238E27FC236}">
                <a16:creationId xmlns:a16="http://schemas.microsoft.com/office/drawing/2014/main" xmlns="" id="{65235C27-9A1F-682C-E7AA-21122E036D31}"/>
              </a:ext>
            </a:extLst>
          </p:cNvPr>
          <p:cNvCxnSpPr>
            <a:cxnSpLocks/>
            <a:endCxn id="113" idx="0"/>
          </p:cNvCxnSpPr>
          <p:nvPr/>
        </p:nvCxnSpPr>
        <p:spPr>
          <a:xfrm>
            <a:off x="4753927" y="4097568"/>
            <a:ext cx="0" cy="466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텍스트 상자 140">
            <a:extLst>
              <a:ext uri="{FF2B5EF4-FFF2-40B4-BE49-F238E27FC236}">
                <a16:creationId xmlns:a16="http://schemas.microsoft.com/office/drawing/2014/main" xmlns="" id="{44DF0ECC-A8C5-8977-07E5-FC40FFE4E6ED}"/>
              </a:ext>
            </a:extLst>
          </p:cNvPr>
          <p:cNvSpPr txBox="1">
            <a:spLocks/>
          </p:cNvSpPr>
          <p:nvPr/>
        </p:nvSpPr>
        <p:spPr>
          <a:xfrm>
            <a:off x="4774246" y="5058826"/>
            <a:ext cx="498794" cy="129858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r>
              <a:rPr sz="800" dirty="0" smtClean="0">
                <a:latin typeface="+mn-ea"/>
              </a:rPr>
              <a:t>MODBUS</a:t>
            </a:r>
            <a:endParaRPr lang="en-US" sz="800" dirty="0" smtClean="0">
              <a:latin typeface="+mn-ea"/>
            </a:endParaRPr>
          </a:p>
          <a:p>
            <a:r>
              <a:rPr lang="en-US" altLang="ko-KR" sz="800" dirty="0" smtClean="0">
                <a:latin typeface="+mn-ea"/>
              </a:rPr>
              <a:t>/TCP</a:t>
            </a:r>
            <a:endParaRPr lang="ko-KR" altLang="en-US" sz="800" dirty="0">
              <a:latin typeface="+mn-ea"/>
            </a:endParaRPr>
          </a:p>
        </p:txBody>
      </p:sp>
      <p:cxnSp>
        <p:nvCxnSpPr>
          <p:cNvPr id="116" name="도형 138">
            <a:extLst>
              <a:ext uri="{FF2B5EF4-FFF2-40B4-BE49-F238E27FC236}">
                <a16:creationId xmlns:a16="http://schemas.microsoft.com/office/drawing/2014/main" xmlns="" id="{65235C27-9A1F-682C-E7AA-21122E036D31}"/>
              </a:ext>
            </a:extLst>
          </p:cNvPr>
          <p:cNvCxnSpPr>
            <a:cxnSpLocks/>
            <a:stCxn id="113" idx="4"/>
            <a:endCxn id="112" idx="0"/>
          </p:cNvCxnSpPr>
          <p:nvPr/>
        </p:nvCxnSpPr>
        <p:spPr>
          <a:xfrm>
            <a:off x="4753927" y="4842782"/>
            <a:ext cx="0" cy="470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 0">
            <a:extLst>
              <a:ext uri="{FF2B5EF4-FFF2-40B4-BE49-F238E27FC236}">
                <a16:creationId xmlns:a16="http://schemas.microsoft.com/office/drawing/2014/main" xmlns="" id="{2B900956-C9B2-C44F-94C3-1F13720D938B}"/>
              </a:ext>
            </a:extLst>
          </p:cNvPr>
          <p:cNvSpPr>
            <a:spLocks/>
          </p:cNvSpPr>
          <p:nvPr/>
        </p:nvSpPr>
        <p:spPr>
          <a:xfrm rot="16200000" flipV="1">
            <a:off x="5223176" y="5312024"/>
            <a:ext cx="184417" cy="583484"/>
          </a:xfrm>
          <a:prstGeom prst="bentConnector4">
            <a:avLst>
              <a:gd name="adj1" fmla="val 100390"/>
              <a:gd name="adj2" fmla="val 59847"/>
            </a:avLst>
          </a:prstGeom>
          <a:ln w="9525" cap="flat" cmpd="sng">
            <a:prstDash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0" tIns="0" rIns="0" bIns="0" anchor="t">
            <a:noAutofit/>
          </a:bodyPr>
          <a:lstStyle/>
          <a:p>
            <a:pPr>
              <a:defRPr/>
            </a:pPr>
            <a:endParaRPr lang="ko-KR" altLang="en-US">
              <a:latin typeface="+mn-ea"/>
            </a:endParaRPr>
          </a:p>
        </p:txBody>
      </p:sp>
      <p:sp>
        <p:nvSpPr>
          <p:cNvPr id="118" name="Rect 0">
            <a:extLst>
              <a:ext uri="{FF2B5EF4-FFF2-40B4-BE49-F238E27FC236}">
                <a16:creationId xmlns:a16="http://schemas.microsoft.com/office/drawing/2014/main" xmlns="" id="{2B900956-C9B2-C44F-94C3-1F13720D938B}"/>
              </a:ext>
            </a:extLst>
          </p:cNvPr>
          <p:cNvSpPr>
            <a:spLocks/>
          </p:cNvSpPr>
          <p:nvPr/>
        </p:nvSpPr>
        <p:spPr>
          <a:xfrm rot="16200000" flipV="1">
            <a:off x="5601485" y="4933714"/>
            <a:ext cx="194652" cy="1350336"/>
          </a:xfrm>
          <a:prstGeom prst="bentConnector4">
            <a:avLst>
              <a:gd name="adj1" fmla="val 100390"/>
              <a:gd name="adj2" fmla="val 59847"/>
            </a:avLst>
          </a:prstGeom>
          <a:ln w="9525" cap="flat" cmpd="sng">
            <a:prstDash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0" tIns="0" rIns="0" bIns="0" anchor="t">
            <a:noAutofit/>
          </a:bodyPr>
          <a:lstStyle/>
          <a:p>
            <a:pPr>
              <a:defRPr/>
            </a:pPr>
            <a:endParaRPr lang="ko-KR" altLang="en-US">
              <a:latin typeface="+mn-ea"/>
            </a:endParaRPr>
          </a:p>
        </p:txBody>
      </p:sp>
      <p:sp>
        <p:nvSpPr>
          <p:cNvPr id="119" name="Rect 0">
            <a:extLst>
              <a:ext uri="{FF2B5EF4-FFF2-40B4-BE49-F238E27FC236}">
                <a16:creationId xmlns:a16="http://schemas.microsoft.com/office/drawing/2014/main" xmlns="" id="{2B900956-C9B2-C44F-94C3-1F13720D938B}"/>
              </a:ext>
            </a:extLst>
          </p:cNvPr>
          <p:cNvSpPr>
            <a:spLocks/>
          </p:cNvSpPr>
          <p:nvPr/>
        </p:nvSpPr>
        <p:spPr>
          <a:xfrm rot="16200000" flipV="1">
            <a:off x="5969468" y="4565728"/>
            <a:ext cx="224325" cy="2115979"/>
          </a:xfrm>
          <a:prstGeom prst="bentConnector4">
            <a:avLst>
              <a:gd name="adj1" fmla="val 100390"/>
              <a:gd name="adj2" fmla="val 59847"/>
            </a:avLst>
          </a:prstGeom>
          <a:ln w="9525" cap="flat" cmpd="sng">
            <a:prstDash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0" tIns="0" rIns="0" bIns="0" anchor="t">
            <a:noAutofit/>
          </a:bodyPr>
          <a:lstStyle/>
          <a:p>
            <a:pPr>
              <a:defRPr/>
            </a:pPr>
            <a:endParaRPr lang="ko-KR" altLang="en-US">
              <a:latin typeface="+mn-ea"/>
            </a:endParaRPr>
          </a:p>
        </p:txBody>
      </p:sp>
      <p:sp>
        <p:nvSpPr>
          <p:cNvPr id="120" name="텍스트 상자 140">
            <a:extLst>
              <a:ext uri="{FF2B5EF4-FFF2-40B4-BE49-F238E27FC236}">
                <a16:creationId xmlns:a16="http://schemas.microsoft.com/office/drawing/2014/main" xmlns="" id="{44DF0ECC-A8C5-8977-07E5-FC40FFE4E6ED}"/>
              </a:ext>
            </a:extLst>
          </p:cNvPr>
          <p:cNvSpPr txBox="1">
            <a:spLocks/>
          </p:cNvSpPr>
          <p:nvPr/>
        </p:nvSpPr>
        <p:spPr>
          <a:xfrm>
            <a:off x="5532317" y="5360134"/>
            <a:ext cx="1203287" cy="129858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r>
              <a:rPr sz="800" dirty="0" smtClean="0">
                <a:latin typeface="+mn-ea"/>
              </a:rPr>
              <a:t>MODBUS</a:t>
            </a:r>
            <a:r>
              <a:rPr lang="en-US" sz="800" dirty="0" smtClean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/ TCP / SERIAL</a:t>
            </a:r>
            <a:endParaRPr lang="ko-KR" altLang="en-US" sz="800" dirty="0">
              <a:latin typeface="+mn-ea"/>
            </a:endParaRPr>
          </a:p>
        </p:txBody>
      </p:sp>
      <p:cxnSp>
        <p:nvCxnSpPr>
          <p:cNvPr id="121" name="도형 138">
            <a:extLst>
              <a:ext uri="{FF2B5EF4-FFF2-40B4-BE49-F238E27FC236}">
                <a16:creationId xmlns:a16="http://schemas.microsoft.com/office/drawing/2014/main" xmlns="" id="{65235C27-9A1F-682C-E7AA-21122E036D31}"/>
              </a:ext>
            </a:extLst>
          </p:cNvPr>
          <p:cNvCxnSpPr>
            <a:cxnSpLocks/>
            <a:stCxn id="64" idx="4"/>
            <a:endCxn id="58" idx="0"/>
          </p:cNvCxnSpPr>
          <p:nvPr/>
        </p:nvCxnSpPr>
        <p:spPr>
          <a:xfrm flipH="1">
            <a:off x="7974011" y="4842782"/>
            <a:ext cx="8574" cy="884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도형 138">
            <a:extLst>
              <a:ext uri="{FF2B5EF4-FFF2-40B4-BE49-F238E27FC236}">
                <a16:creationId xmlns:a16="http://schemas.microsoft.com/office/drawing/2014/main" xmlns="" id="{65235C27-9A1F-682C-E7AA-21122E036D31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7982585" y="4097568"/>
            <a:ext cx="0" cy="466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도형 138">
            <a:extLst>
              <a:ext uri="{FF2B5EF4-FFF2-40B4-BE49-F238E27FC236}">
                <a16:creationId xmlns:a16="http://schemas.microsoft.com/office/drawing/2014/main" xmlns="" id="{65235C27-9A1F-682C-E7AA-21122E036D31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8865869" y="4097568"/>
            <a:ext cx="1" cy="466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Rect 0">
            <a:extLst>
              <a:ext uri="{FF2B5EF4-FFF2-40B4-BE49-F238E27FC236}">
                <a16:creationId xmlns:a16="http://schemas.microsoft.com/office/drawing/2014/main" xmlns="" id="{FB58BFED-28E3-6DAE-8B2E-FF3BCA0D2362}"/>
              </a:ext>
            </a:extLst>
          </p:cNvPr>
          <p:cNvCxnSpPr>
            <a:cxnSpLocks/>
            <a:stCxn id="125" idx="2"/>
          </p:cNvCxnSpPr>
          <p:nvPr/>
        </p:nvCxnSpPr>
        <p:spPr>
          <a:xfrm flipH="1">
            <a:off x="2369818" y="3800427"/>
            <a:ext cx="444291" cy="2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원통[C] 323">
            <a:extLst>
              <a:ext uri="{FF2B5EF4-FFF2-40B4-BE49-F238E27FC236}">
                <a16:creationId xmlns:a16="http://schemas.microsoft.com/office/drawing/2014/main" xmlns="" id="{8885EC86-2A5B-DB97-DB67-2F68C7C650F4}"/>
              </a:ext>
            </a:extLst>
          </p:cNvPr>
          <p:cNvSpPr/>
          <p:nvPr/>
        </p:nvSpPr>
        <p:spPr>
          <a:xfrm>
            <a:off x="2814109" y="3590242"/>
            <a:ext cx="710932" cy="42037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ctr" anchorCtr="0"/>
          <a:lstStyle/>
          <a:p>
            <a:pPr algn="ctr"/>
            <a:r>
              <a:rPr kumimoji="1" lang="en-US" altLang="ko-KR" sz="1100" dirty="0" smtClean="0">
                <a:latin typeface="+mn-ea"/>
              </a:rPr>
              <a:t>Maria</a:t>
            </a:r>
            <a:r>
              <a:rPr kumimoji="1" lang="en-US" altLang="ko-KR" sz="1100" dirty="0">
                <a:latin typeface="+mn-ea"/>
              </a:rPr>
              <a:t/>
            </a:r>
            <a:br>
              <a:rPr kumimoji="1" lang="en-US" altLang="ko-KR" sz="1100" dirty="0">
                <a:latin typeface="+mn-ea"/>
              </a:rPr>
            </a:br>
            <a:r>
              <a:rPr kumimoji="1" lang="en-US" altLang="ko-KR" sz="1100" dirty="0">
                <a:latin typeface="+mn-ea"/>
              </a:rPr>
              <a:t>DB</a:t>
            </a:r>
            <a:endParaRPr kumimoji="1" lang="ko-KR" altLang="en-US" sz="1100" dirty="0">
              <a:latin typeface="+mn-ea"/>
            </a:endParaRPr>
          </a:p>
        </p:txBody>
      </p:sp>
      <p:grpSp>
        <p:nvGrpSpPr>
          <p:cNvPr id="126" name="그룹 125"/>
          <p:cNvGrpSpPr/>
          <p:nvPr/>
        </p:nvGrpSpPr>
        <p:grpSpPr>
          <a:xfrm>
            <a:off x="4319585" y="2551631"/>
            <a:ext cx="4950461" cy="1562924"/>
            <a:chOff x="4319585" y="2336453"/>
            <a:chExt cx="4950461" cy="1562924"/>
          </a:xfrm>
        </p:grpSpPr>
        <p:sp>
          <p:nvSpPr>
            <p:cNvPr id="127" name="직사각형 126"/>
            <p:cNvSpPr/>
            <p:nvPr/>
          </p:nvSpPr>
          <p:spPr>
            <a:xfrm>
              <a:off x="4319585" y="2374377"/>
              <a:ext cx="185739" cy="149912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오른쪽 화살표 127"/>
            <p:cNvSpPr/>
            <p:nvPr/>
          </p:nvSpPr>
          <p:spPr>
            <a:xfrm>
              <a:off x="4319586" y="2336453"/>
              <a:ext cx="3150332" cy="274398"/>
            </a:xfrm>
            <a:prstGeom prst="rightArrow">
              <a:avLst>
                <a:gd name="adj1" fmla="val 80189"/>
                <a:gd name="adj2" fmla="val 5000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defRPr/>
              </a:pPr>
              <a:r>
                <a:rPr lang="ko-KR" altLang="ko-KR" sz="800" b="1" dirty="0">
                  <a:solidFill>
                    <a:srgbClr val="000000"/>
                  </a:solidFill>
                  <a:latin typeface="+mn-ea"/>
                  <a:cs typeface="Arial" charset="0"/>
                </a:rPr>
                <a:t>MQTT OR </a:t>
              </a:r>
              <a:br>
                <a:rPr lang="ko-KR" altLang="ko-KR" sz="800" b="1" dirty="0">
                  <a:solidFill>
                    <a:srgbClr val="000000"/>
                  </a:solidFill>
                  <a:latin typeface="+mn-ea"/>
                  <a:cs typeface="Arial" charset="0"/>
                </a:rPr>
              </a:br>
              <a:r>
                <a:rPr lang="ko-KR" altLang="ko-KR" sz="800" b="1" dirty="0">
                  <a:solidFill>
                    <a:srgbClr val="000000"/>
                  </a:solidFill>
                  <a:latin typeface="+mn-ea"/>
                  <a:cs typeface="Arial" charset="0"/>
                </a:rPr>
                <a:t>DDS 통합</a:t>
              </a:r>
              <a:endParaRPr lang="ko-KR" altLang="en-US" sz="800" b="1" dirty="0">
                <a:solidFill>
                  <a:srgbClr val="000000"/>
                </a:solidFill>
                <a:latin typeface="+mn-ea"/>
                <a:cs typeface="Arial" charset="0"/>
              </a:endParaRPr>
            </a:p>
          </p:txBody>
        </p:sp>
        <p:sp>
          <p:nvSpPr>
            <p:cNvPr id="129" name="오른쪽 화살표 128"/>
            <p:cNvSpPr/>
            <p:nvPr/>
          </p:nvSpPr>
          <p:spPr>
            <a:xfrm>
              <a:off x="4319586" y="3703758"/>
              <a:ext cx="4950460" cy="195619"/>
            </a:xfrm>
            <a:prstGeom prst="rightArrow">
              <a:avLst>
                <a:gd name="adj1" fmla="val 80189"/>
                <a:gd name="adj2" fmla="val 5000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defRPr/>
              </a:pPr>
              <a:r>
                <a:rPr lang="ko-KR" altLang="ko-KR" sz="800" b="1" dirty="0">
                  <a:solidFill>
                    <a:srgbClr val="000000"/>
                  </a:solidFill>
                  <a:latin typeface="+mn-ea"/>
                  <a:cs typeface="Arial" charset="0"/>
                </a:rPr>
                <a:t>DDS (Data Distribution Service), OpenSplice </a:t>
              </a:r>
              <a:endParaRPr lang="ko-KR" altLang="en-US" sz="800" b="1" dirty="0">
                <a:solidFill>
                  <a:srgbClr val="000000"/>
                </a:solidFill>
                <a:latin typeface="+mn-ea"/>
                <a:cs typeface="Arial" charset="0"/>
              </a:endParaRPr>
            </a:p>
          </p:txBody>
        </p:sp>
      </p:grpSp>
      <p:sp>
        <p:nvSpPr>
          <p:cNvPr id="130" name="도형 128">
            <a:extLst>
              <a:ext uri="{FF2B5EF4-FFF2-40B4-BE49-F238E27FC236}">
                <a16:creationId xmlns:a16="http://schemas.microsoft.com/office/drawing/2014/main" xmlns="" id="{5DAB5CA5-0A7C-0EBC-EDCA-FBABA66ACF65}"/>
              </a:ext>
            </a:extLst>
          </p:cNvPr>
          <p:cNvSpPr>
            <a:spLocks/>
          </p:cNvSpPr>
          <p:nvPr/>
        </p:nvSpPr>
        <p:spPr>
          <a:xfrm>
            <a:off x="5217734" y="4558654"/>
            <a:ext cx="751266" cy="278707"/>
          </a:xfrm>
          <a:prstGeom prst="ellipse">
            <a:avLst/>
          </a:prstGeom>
          <a:noFill/>
          <a:ln w="6350" cap="flat" cmpd="sng">
            <a:solidFill>
              <a:schemeClr val="tx1">
                <a:alpha val="10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/>
            <a:r>
              <a:rPr lang="en-US" altLang="ko-KR" sz="550" dirty="0" smtClean="0">
                <a:solidFill>
                  <a:schemeClr val="tx1"/>
                </a:solidFill>
                <a:latin typeface="+mn-ea"/>
              </a:rPr>
              <a:t>UR</a:t>
            </a:r>
            <a:endParaRPr lang="ko-KR" altLang="en-US" sz="55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sz="550" dirty="0" smtClean="0">
                <a:solidFill>
                  <a:schemeClr val="tx1"/>
                </a:solidFill>
                <a:latin typeface="+mn-ea"/>
              </a:rPr>
              <a:t>Controller</a:t>
            </a:r>
            <a:endParaRPr lang="en-US" sz="55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550" dirty="0" smtClean="0">
                <a:solidFill>
                  <a:schemeClr val="tx1"/>
                </a:solidFill>
                <a:latin typeface="+mn-ea"/>
              </a:rPr>
              <a:t>Process</a:t>
            </a:r>
            <a:endParaRPr lang="ko-KR" altLang="en-US" sz="5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1" name="도형 128">
            <a:extLst>
              <a:ext uri="{FF2B5EF4-FFF2-40B4-BE49-F238E27FC236}">
                <a16:creationId xmlns:a16="http://schemas.microsoft.com/office/drawing/2014/main" xmlns="" id="{5DAB5CA5-0A7C-0EBC-EDCA-FBABA66ACF65}"/>
              </a:ext>
            </a:extLst>
          </p:cNvPr>
          <p:cNvSpPr>
            <a:spLocks/>
          </p:cNvSpPr>
          <p:nvPr/>
        </p:nvSpPr>
        <p:spPr>
          <a:xfrm>
            <a:off x="5988446" y="4558653"/>
            <a:ext cx="751266" cy="278707"/>
          </a:xfrm>
          <a:prstGeom prst="ellipse">
            <a:avLst/>
          </a:prstGeom>
          <a:noFill/>
          <a:ln w="6350" cap="flat" cmpd="sng">
            <a:solidFill>
              <a:schemeClr val="tx1">
                <a:alpha val="10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/>
            <a:r>
              <a:rPr lang="en-US" altLang="ko-KR" sz="550" dirty="0" smtClean="0">
                <a:solidFill>
                  <a:schemeClr val="tx1"/>
                </a:solidFill>
                <a:latin typeface="+mn-ea"/>
              </a:rPr>
              <a:t>Gripper</a:t>
            </a:r>
            <a:endParaRPr lang="ko-KR" altLang="en-US" sz="55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sz="550" dirty="0" smtClean="0">
                <a:solidFill>
                  <a:schemeClr val="tx1"/>
                </a:solidFill>
                <a:latin typeface="+mn-ea"/>
              </a:rPr>
              <a:t>Controller</a:t>
            </a:r>
            <a:endParaRPr lang="en-US" sz="55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550" dirty="0" smtClean="0">
                <a:solidFill>
                  <a:schemeClr val="tx1"/>
                </a:solidFill>
                <a:latin typeface="+mn-ea"/>
              </a:rPr>
              <a:t>Process</a:t>
            </a:r>
            <a:endParaRPr lang="ko-KR" altLang="en-US" sz="5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2" name="도형 128">
            <a:extLst>
              <a:ext uri="{FF2B5EF4-FFF2-40B4-BE49-F238E27FC236}">
                <a16:creationId xmlns:a16="http://schemas.microsoft.com/office/drawing/2014/main" xmlns="" id="{5DAB5CA5-0A7C-0EBC-EDCA-FBABA66ACF65}"/>
              </a:ext>
            </a:extLst>
          </p:cNvPr>
          <p:cNvSpPr>
            <a:spLocks/>
          </p:cNvSpPr>
          <p:nvPr/>
        </p:nvSpPr>
        <p:spPr>
          <a:xfrm>
            <a:off x="6746636" y="4562463"/>
            <a:ext cx="751266" cy="278707"/>
          </a:xfrm>
          <a:prstGeom prst="ellipse">
            <a:avLst/>
          </a:prstGeom>
          <a:noFill/>
          <a:ln w="6350" cap="flat" cmpd="sng">
            <a:solidFill>
              <a:schemeClr val="tx1">
                <a:alpha val="10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/>
            <a:r>
              <a:rPr lang="en-US" altLang="ko-KR" sz="550" dirty="0" smtClean="0">
                <a:solidFill>
                  <a:schemeClr val="tx1"/>
                </a:solidFill>
                <a:latin typeface="+mn-ea"/>
              </a:rPr>
              <a:t>Vision</a:t>
            </a:r>
            <a:endParaRPr lang="ko-KR" altLang="en-US" sz="55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sz="550" dirty="0" smtClean="0">
                <a:solidFill>
                  <a:schemeClr val="tx1"/>
                </a:solidFill>
                <a:latin typeface="+mn-ea"/>
              </a:rPr>
              <a:t>Controller</a:t>
            </a:r>
            <a:endParaRPr lang="en-US" sz="55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550" dirty="0" smtClean="0">
                <a:solidFill>
                  <a:schemeClr val="tx1"/>
                </a:solidFill>
                <a:latin typeface="+mn-ea"/>
              </a:rPr>
              <a:t>Process</a:t>
            </a:r>
            <a:endParaRPr lang="ko-KR" altLang="en-US" sz="55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3" name="도형 138">
            <a:extLst>
              <a:ext uri="{FF2B5EF4-FFF2-40B4-BE49-F238E27FC236}">
                <a16:creationId xmlns:a16="http://schemas.microsoft.com/office/drawing/2014/main" xmlns="" id="{65235C27-9A1F-682C-E7AA-21122E036D31}"/>
              </a:ext>
            </a:extLst>
          </p:cNvPr>
          <p:cNvCxnSpPr>
            <a:cxnSpLocks/>
          </p:cNvCxnSpPr>
          <p:nvPr/>
        </p:nvCxnSpPr>
        <p:spPr>
          <a:xfrm>
            <a:off x="5597812" y="4088678"/>
            <a:ext cx="0" cy="466507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도형 138">
            <a:extLst>
              <a:ext uri="{FF2B5EF4-FFF2-40B4-BE49-F238E27FC236}">
                <a16:creationId xmlns:a16="http://schemas.microsoft.com/office/drawing/2014/main" xmlns="" id="{65235C27-9A1F-682C-E7AA-21122E036D31}"/>
              </a:ext>
            </a:extLst>
          </p:cNvPr>
          <p:cNvCxnSpPr>
            <a:cxnSpLocks/>
          </p:cNvCxnSpPr>
          <p:nvPr/>
        </p:nvCxnSpPr>
        <p:spPr>
          <a:xfrm>
            <a:off x="6369247" y="4088677"/>
            <a:ext cx="0" cy="466507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도형 138">
            <a:extLst>
              <a:ext uri="{FF2B5EF4-FFF2-40B4-BE49-F238E27FC236}">
                <a16:creationId xmlns:a16="http://schemas.microsoft.com/office/drawing/2014/main" xmlns="" id="{65235C27-9A1F-682C-E7AA-21122E036D31}"/>
              </a:ext>
            </a:extLst>
          </p:cNvPr>
          <p:cNvCxnSpPr>
            <a:cxnSpLocks/>
          </p:cNvCxnSpPr>
          <p:nvPr/>
        </p:nvCxnSpPr>
        <p:spPr>
          <a:xfrm>
            <a:off x="7122269" y="4088677"/>
            <a:ext cx="0" cy="466507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130" idx="4"/>
          </p:cNvCxnSpPr>
          <p:nvPr/>
        </p:nvCxnSpPr>
        <p:spPr>
          <a:xfrm>
            <a:off x="5593367" y="4837361"/>
            <a:ext cx="4445" cy="500387"/>
          </a:xfrm>
          <a:prstGeom prst="straightConnector1">
            <a:avLst/>
          </a:prstGeom>
          <a:ln w="12700"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/>
          <p:cNvCxnSpPr/>
          <p:nvPr/>
        </p:nvCxnSpPr>
        <p:spPr>
          <a:xfrm>
            <a:off x="6369534" y="4842782"/>
            <a:ext cx="4445" cy="500387"/>
          </a:xfrm>
          <a:prstGeom prst="straightConnector1">
            <a:avLst/>
          </a:prstGeom>
          <a:ln w="12700"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/>
          <p:nvPr/>
        </p:nvCxnSpPr>
        <p:spPr>
          <a:xfrm>
            <a:off x="7125293" y="4842782"/>
            <a:ext cx="4445" cy="500387"/>
          </a:xfrm>
          <a:prstGeom prst="straightConnector1">
            <a:avLst/>
          </a:prstGeom>
          <a:ln w="12700"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구름 모양 설명선 138"/>
          <p:cNvSpPr/>
          <p:nvPr/>
        </p:nvSpPr>
        <p:spPr>
          <a:xfrm>
            <a:off x="3104798" y="1966432"/>
            <a:ext cx="1711253" cy="578838"/>
          </a:xfrm>
          <a:prstGeom prst="cloudCallout">
            <a:avLst>
              <a:gd name="adj1" fmla="val -76730"/>
              <a:gd name="adj2" fmla="val 8033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통신에 문제가 </a:t>
            </a:r>
            <a:r>
              <a:rPr lang="ko-KR" altLang="en-US" sz="1000" b="1" dirty="0" err="1" smtClean="0">
                <a:solidFill>
                  <a:schemeClr val="bg1"/>
                </a:solidFill>
              </a:rPr>
              <a:t>있는것으로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 예상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40" name="제목 9"/>
          <p:cNvSpPr txBox="1"/>
          <p:nvPr/>
        </p:nvSpPr>
        <p:spPr>
          <a:xfrm>
            <a:off x="272480" y="202630"/>
            <a:ext cx="9074150" cy="49006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charset="-127"/>
                <a:ea typeface="맑은 고딕" panose="020B0503020000020004" charset="-127"/>
                <a:cs typeface="+mj-cs"/>
              </a:rPr>
              <a:t>2. </a:t>
            </a:r>
            <a:r>
              <a:rPr lang="en-US" altLang="ko-KR" sz="20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MOMA Module</a:t>
            </a:r>
            <a:r>
              <a:rPr lang="ko-KR" altLang="en-US" sz="20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</a:rPr>
              <a:t> 개선 구현방안</a:t>
            </a:r>
            <a:endParaRPr kumimoji="0" lang="ko-KR" altLang="en-US" sz="2000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charset="-127"/>
              <a:ea typeface="맑은 고딕" panose="020B0503020000020004" charset="-127"/>
              <a:cs typeface="+mj-cs"/>
            </a:endParaRPr>
          </a:p>
        </p:txBody>
      </p:sp>
      <p:sp>
        <p:nvSpPr>
          <p:cNvPr id="141" name="제목 9"/>
          <p:cNvSpPr txBox="1"/>
          <p:nvPr/>
        </p:nvSpPr>
        <p:spPr>
          <a:xfrm>
            <a:off x="5961112" y="44624"/>
            <a:ext cx="3744416" cy="49006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2-2 TO-BE. </a:t>
            </a:r>
            <a:endParaRPr kumimoji="0" lang="ko-KR" altLang="en-US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맑은 고딕" panose="020B0503020000020004" charset="-127"/>
              <a:ea typeface="맑은 고딕" panose="020B0503020000020004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47530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9"/>
          <p:cNvSpPr txBox="1"/>
          <p:nvPr/>
        </p:nvSpPr>
        <p:spPr>
          <a:xfrm>
            <a:off x="272480" y="202630"/>
            <a:ext cx="9074150" cy="49006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3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charset="-127"/>
                <a:ea typeface="맑은 고딕" panose="020B0503020000020004" charset="-127"/>
                <a:cs typeface="+mj-cs"/>
              </a:rPr>
              <a:t>. </a:t>
            </a:r>
            <a:r>
              <a:rPr lang="en-US" altLang="ko-KR" sz="20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MOMA Module</a:t>
            </a:r>
            <a:r>
              <a:rPr lang="ko-KR" altLang="en-US" sz="20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</a:rPr>
              <a:t> 개선 구현방안</a:t>
            </a:r>
            <a:endParaRPr kumimoji="0" lang="ko-KR" altLang="en-US" sz="2000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charset="-127"/>
              <a:ea typeface="맑은 고딕" panose="020B0503020000020004" charset="-127"/>
              <a:cs typeface="+mj-cs"/>
            </a:endParaRPr>
          </a:p>
        </p:txBody>
      </p:sp>
      <p:sp>
        <p:nvSpPr>
          <p:cNvPr id="3" name="제목 9"/>
          <p:cNvSpPr txBox="1"/>
          <p:nvPr/>
        </p:nvSpPr>
        <p:spPr>
          <a:xfrm>
            <a:off x="5961112" y="44624"/>
            <a:ext cx="3744416" cy="49006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3-1 </a:t>
            </a:r>
            <a:r>
              <a:rPr lang="ko-KR" altLang="en-US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질의 안건</a:t>
            </a:r>
            <a:r>
              <a:rPr lang="en-US" altLang="ko-KR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. </a:t>
            </a:r>
            <a:endParaRPr kumimoji="0" lang="ko-KR" altLang="en-US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맑은 고딕" panose="020B0503020000020004" charset="-127"/>
              <a:ea typeface="맑은 고딕" panose="020B0503020000020004" charset="-127"/>
              <a:cs typeface="+mj-cs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638640"/>
              </p:ext>
            </p:extLst>
          </p:nvPr>
        </p:nvGraphicFramePr>
        <p:xfrm>
          <a:off x="340455" y="1402114"/>
          <a:ext cx="9221057" cy="31281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645"/>
                <a:gridCol w="870014"/>
                <a:gridCol w="3779934"/>
                <a:gridCol w="3168352"/>
                <a:gridCol w="1008112"/>
              </a:tblGrid>
              <a:tr h="1614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Index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항목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세부항목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문의 내용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비고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560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H/W </a:t>
                      </a:r>
                      <a:r>
                        <a:rPr lang="ko-KR" altLang="en-US" sz="800" u="none" strike="noStrike" dirty="0">
                          <a:effectLst/>
                        </a:rPr>
                        <a:t>구성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- LIMS H/W </a:t>
                      </a:r>
                      <a:r>
                        <a:rPr lang="ko-KR" altLang="en-US" sz="800" u="none" strike="noStrike" dirty="0">
                          <a:effectLst/>
                        </a:rPr>
                        <a:t>구성도에 관한 의견 요청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- LIMS H/W </a:t>
                      </a:r>
                      <a:r>
                        <a:rPr lang="ko-KR" altLang="en-US" sz="800" u="none" strike="noStrike" dirty="0">
                          <a:effectLst/>
                        </a:rPr>
                        <a:t>구성도에 관한 검토 요청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</a:tr>
              <a:tr h="1560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S/W </a:t>
                      </a:r>
                      <a:r>
                        <a:rPr lang="ko-KR" altLang="en-US" sz="800" u="none" strike="noStrike">
                          <a:effectLst/>
                        </a:rPr>
                        <a:t>구성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- LIMS S/W </a:t>
                      </a:r>
                      <a:r>
                        <a:rPr lang="ko-KR" altLang="en-US" sz="800" u="none" strike="noStrike">
                          <a:effectLst/>
                        </a:rPr>
                        <a:t>구성도에 관한 의견 요청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- LIMS S/W </a:t>
                      </a:r>
                      <a:r>
                        <a:rPr lang="ko-KR" altLang="en-US" sz="800" u="none" strike="noStrike">
                          <a:effectLst/>
                        </a:rPr>
                        <a:t>구성도에 관한 검토 요청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</a:tr>
              <a:tr h="1560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- LIMS </a:t>
                      </a:r>
                      <a:r>
                        <a:rPr lang="ko-KR" altLang="en-US" sz="800" u="none" strike="noStrike">
                          <a:effectLst/>
                        </a:rPr>
                        <a:t>및  </a:t>
                      </a:r>
                      <a:r>
                        <a:rPr lang="en-US" altLang="ko-KR" sz="800" u="none" strike="noStrike">
                          <a:effectLst/>
                        </a:rPr>
                        <a:t>MOMA </a:t>
                      </a:r>
                      <a:r>
                        <a:rPr lang="ko-KR" altLang="en-US" sz="800" u="none" strike="noStrike">
                          <a:effectLst/>
                        </a:rPr>
                        <a:t>의 아키텍처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- </a:t>
                      </a:r>
                      <a:r>
                        <a:rPr lang="ko-KR" altLang="en-US" sz="800" u="none" strike="noStrike">
                          <a:effectLst/>
                        </a:rPr>
                        <a:t>추가적 추천 아키텍처가 있는지 검토요청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</a:tr>
              <a:tr h="6242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개발 환경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개발</a:t>
                      </a:r>
                      <a:r>
                        <a:rPr lang="en-US" altLang="ko-KR" sz="800" u="none" strike="noStrike" dirty="0">
                          <a:effectLst/>
                        </a:rPr>
                        <a:t>OS</a:t>
                      </a:r>
                      <a:br>
                        <a:rPr lang="en-US" altLang="ko-KR" sz="800" u="none" strike="noStrike" dirty="0">
                          <a:effectLst/>
                        </a:rPr>
                      </a:b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개발 툴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추천 </a:t>
                      </a:r>
                      <a:r>
                        <a:rPr lang="en-US" altLang="ko-KR" sz="800" u="none" strike="noStrike" dirty="0">
                          <a:effectLst/>
                        </a:rPr>
                        <a:t>DDS</a:t>
                      </a:r>
                      <a:br>
                        <a:rPr lang="en-US" altLang="ko-KR" sz="800" u="none" strike="noStrike" dirty="0">
                          <a:effectLst/>
                        </a:rPr>
                      </a:b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모니터링 </a:t>
                      </a:r>
                      <a:r>
                        <a:rPr lang="en-US" altLang="ko-KR" sz="800" u="none" strike="noStrike" dirty="0">
                          <a:effectLst/>
                        </a:rPr>
                        <a:t>PC</a:t>
                      </a:r>
                      <a:r>
                        <a:rPr lang="ko-KR" altLang="en-US" sz="800" u="none" strike="noStrike" dirty="0">
                          <a:effectLst/>
                        </a:rPr>
                        <a:t>의 </a:t>
                      </a:r>
                      <a:r>
                        <a:rPr lang="en-US" altLang="ko-KR" sz="800" u="none" strike="noStrike" dirty="0">
                          <a:effectLst/>
                        </a:rPr>
                        <a:t>OS</a:t>
                      </a:r>
                      <a:r>
                        <a:rPr lang="ko-KR" altLang="en-US" sz="800" u="none" strike="noStrike" dirty="0">
                          <a:effectLst/>
                        </a:rPr>
                        <a:t>및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개발툴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- </a:t>
                      </a:r>
                      <a:r>
                        <a:rPr lang="ko-KR" altLang="en-US" sz="800" u="none" strike="noStrike">
                          <a:effectLst/>
                        </a:rPr>
                        <a:t>각 항목들에 대한 추천 환경요청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   </a:t>
                      </a:r>
                      <a:r>
                        <a:rPr lang="en-US" altLang="ko-KR" sz="800" u="none" strike="noStrike">
                          <a:effectLst/>
                        </a:rPr>
                        <a:t>( </a:t>
                      </a:r>
                      <a:r>
                        <a:rPr lang="ko-KR" altLang="en-US" sz="800" u="none" strike="noStrike">
                          <a:effectLst/>
                        </a:rPr>
                        <a:t>모니터링 </a:t>
                      </a:r>
                      <a:r>
                        <a:rPr lang="en-US" altLang="ko-KR" sz="800" u="none" strike="noStrike">
                          <a:effectLst/>
                        </a:rPr>
                        <a:t>PC </a:t>
                      </a:r>
                      <a:r>
                        <a:rPr lang="ko-KR" altLang="en-US" sz="800" u="none" strike="noStrike">
                          <a:effectLst/>
                        </a:rPr>
                        <a:t>관련 포함 검토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</a:tr>
              <a:tr h="3121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통신방식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통신 방식에 대한 </a:t>
                      </a:r>
                      <a:r>
                        <a:rPr lang="en-US" altLang="ko-KR" sz="800" u="none" strike="noStrike" dirty="0">
                          <a:effectLst/>
                        </a:rPr>
                        <a:t>Topic </a:t>
                      </a:r>
                      <a:r>
                        <a:rPr lang="ko-KR" altLang="en-US" sz="800" u="none" strike="noStrike" dirty="0">
                          <a:effectLst/>
                        </a:rPr>
                        <a:t>구성방안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 </a:t>
                      </a:r>
                      <a:r>
                        <a:rPr lang="en-US" altLang="ko-KR" sz="800" u="none" strike="noStrike" dirty="0">
                          <a:effectLst/>
                        </a:rPr>
                        <a:t>(Sync, </a:t>
                      </a:r>
                      <a:r>
                        <a:rPr lang="en-US" altLang="ko-KR" sz="800" u="none" strike="noStrike" dirty="0" err="1">
                          <a:effectLst/>
                        </a:rPr>
                        <a:t>Async</a:t>
                      </a:r>
                      <a:r>
                        <a:rPr lang="en-US" altLang="ko-KR" sz="800" u="none" strike="noStrike" dirty="0">
                          <a:effectLst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- Topic </a:t>
                      </a:r>
                      <a:r>
                        <a:rPr lang="ko-KR" altLang="en-US" sz="800" u="none" strike="noStrike">
                          <a:effectLst/>
                        </a:rPr>
                        <a:t>구성에 대한 검토 요청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 </a:t>
                      </a:r>
                      <a:r>
                        <a:rPr lang="ko-KR" altLang="en-US" sz="800" u="none" strike="noStrike">
                          <a:effectLst/>
                        </a:rPr>
                        <a:t>시스템 환경에 따른 </a:t>
                      </a:r>
                      <a:r>
                        <a:rPr lang="en-US" altLang="ko-KR" sz="800" u="none" strike="noStrike">
                          <a:effectLst/>
                        </a:rPr>
                        <a:t>Sync </a:t>
                      </a:r>
                      <a:r>
                        <a:rPr lang="ko-KR" altLang="en-US" sz="800" u="none" strike="noStrike">
                          <a:effectLst/>
                        </a:rPr>
                        <a:t>및 </a:t>
                      </a:r>
                      <a:r>
                        <a:rPr lang="en-US" altLang="ko-KR" sz="800" u="none" strike="noStrike">
                          <a:effectLst/>
                        </a:rPr>
                        <a:t>Async </a:t>
                      </a:r>
                      <a:r>
                        <a:rPr lang="ko-KR" altLang="en-US" sz="800" u="none" strike="noStrike">
                          <a:effectLst/>
                        </a:rPr>
                        <a:t>선택 사용에  추천 요청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</a:tr>
              <a:tr h="3121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Topic </a:t>
                      </a:r>
                      <a:r>
                        <a:rPr lang="ko-KR" altLang="en-US" sz="800" u="none" strike="noStrike">
                          <a:effectLst/>
                        </a:rPr>
                        <a:t>처리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일대다 </a:t>
                      </a:r>
                      <a:r>
                        <a:rPr lang="en-US" altLang="ko-KR" sz="800" u="none" strike="noStrike" dirty="0">
                          <a:effectLst/>
                        </a:rPr>
                        <a:t>Topic </a:t>
                      </a:r>
                      <a:r>
                        <a:rPr lang="ko-KR" altLang="en-US" sz="800" u="none" strike="noStrike" dirty="0">
                          <a:effectLst/>
                        </a:rPr>
                        <a:t>처리 방안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- </a:t>
                      </a:r>
                      <a:r>
                        <a:rPr lang="ko-KR" altLang="en-US" sz="800" u="none" strike="noStrike">
                          <a:effectLst/>
                        </a:rPr>
                        <a:t>한개 </a:t>
                      </a:r>
                      <a:r>
                        <a:rPr lang="en-US" altLang="ko-KR" sz="800" u="none" strike="noStrike">
                          <a:effectLst/>
                        </a:rPr>
                        <a:t>topic</a:t>
                      </a:r>
                      <a:r>
                        <a:rPr lang="ko-KR" altLang="en-US" sz="800" u="none" strike="noStrike">
                          <a:effectLst/>
                        </a:rPr>
                        <a:t>을 </a:t>
                      </a:r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r>
                        <a:rPr lang="ko-KR" altLang="en-US" sz="800" u="none" strike="noStrike">
                          <a:effectLst/>
                        </a:rPr>
                        <a:t>개 </a:t>
                      </a:r>
                      <a:r>
                        <a:rPr lang="en-US" altLang="ko-KR" sz="800" u="none" strike="noStrike">
                          <a:effectLst/>
                        </a:rPr>
                        <a:t>node</a:t>
                      </a:r>
                      <a:r>
                        <a:rPr lang="ko-KR" altLang="en-US" sz="800" u="none" strike="noStrike">
                          <a:effectLst/>
                        </a:rPr>
                        <a:t>에서 받고 </a:t>
                      </a:r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r>
                        <a:rPr lang="ko-KR" altLang="en-US" sz="800" u="none" strike="noStrike">
                          <a:effectLst/>
                        </a:rPr>
                        <a:t>개 </a:t>
                      </a:r>
                      <a:r>
                        <a:rPr lang="en-US" altLang="ko-KR" sz="800" u="none" strike="noStrike">
                          <a:effectLst/>
                        </a:rPr>
                        <a:t>node</a:t>
                      </a:r>
                      <a:r>
                        <a:rPr lang="ko-KR" altLang="en-US" sz="800" u="none" strike="noStrike">
                          <a:effectLst/>
                        </a:rPr>
                        <a:t>에서 응답을 받는경우에 대한 처리방안은 </a:t>
                      </a:r>
                      <a:r>
                        <a:rPr lang="en-US" altLang="ko-KR" sz="800" u="none" strike="noStrike">
                          <a:effectLst/>
                        </a:rPr>
                        <a:t>?  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</a:tr>
              <a:tr h="3605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장애 대책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제어 </a:t>
                      </a:r>
                      <a:r>
                        <a:rPr lang="en-US" altLang="ko-KR" sz="800" u="none" strike="noStrike" dirty="0">
                          <a:effectLst/>
                        </a:rPr>
                        <a:t>PC </a:t>
                      </a:r>
                      <a:r>
                        <a:rPr lang="ko-KR" altLang="en-US" sz="800" u="none" strike="noStrike" dirty="0">
                          <a:effectLst/>
                        </a:rPr>
                        <a:t>장애 발생시 대책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 기존 </a:t>
                      </a:r>
                      <a:r>
                        <a:rPr lang="en-US" altLang="ko-KR" sz="800" u="none" strike="noStrike" dirty="0">
                          <a:effectLst/>
                        </a:rPr>
                        <a:t>: </a:t>
                      </a:r>
                      <a:r>
                        <a:rPr lang="ko-KR" altLang="en-US" sz="800" u="none" strike="noStrike" dirty="0">
                          <a:effectLst/>
                        </a:rPr>
                        <a:t>제어</a:t>
                      </a:r>
                      <a:r>
                        <a:rPr lang="en-US" altLang="ko-KR" sz="800" u="none" strike="noStrike" dirty="0">
                          <a:effectLst/>
                        </a:rPr>
                        <a:t>PC</a:t>
                      </a:r>
                      <a:r>
                        <a:rPr lang="ko-KR" altLang="en-US" sz="800" u="none" strike="noStrike" dirty="0">
                          <a:effectLst/>
                        </a:rPr>
                        <a:t>및 운영</a:t>
                      </a:r>
                      <a:r>
                        <a:rPr lang="en-US" altLang="ko-KR" sz="800" u="none" strike="noStrike" dirty="0">
                          <a:effectLst/>
                        </a:rPr>
                        <a:t>PC </a:t>
                      </a:r>
                      <a:r>
                        <a:rPr lang="ko-KR" altLang="en-US" sz="800" u="none" strike="noStrike" dirty="0">
                          <a:effectLst/>
                        </a:rPr>
                        <a:t>의  </a:t>
                      </a:r>
                      <a:r>
                        <a:rPr lang="en-US" altLang="ko-KR" sz="800" u="none" strike="noStrike" dirty="0">
                          <a:effectLst/>
                        </a:rPr>
                        <a:t>H/W</a:t>
                      </a:r>
                      <a:r>
                        <a:rPr lang="ko-KR" altLang="en-US" sz="800" u="none" strike="noStrike" dirty="0">
                          <a:effectLst/>
                        </a:rPr>
                        <a:t>및 </a:t>
                      </a:r>
                      <a:r>
                        <a:rPr lang="en-US" altLang="ko-KR" sz="800" u="none" strike="noStrike" dirty="0">
                          <a:effectLst/>
                        </a:rPr>
                        <a:t>OS(Windows)</a:t>
                      </a:r>
                      <a:r>
                        <a:rPr lang="ko-KR" altLang="en-US" sz="800" u="none" strike="noStrike" dirty="0">
                          <a:effectLst/>
                        </a:rPr>
                        <a:t>사양 통일화로 장애 발생시 대체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- Linux(Ubuntu)</a:t>
                      </a:r>
                      <a:r>
                        <a:rPr lang="ko-KR" altLang="en-US" sz="800" u="none" strike="noStrike" dirty="0">
                          <a:effectLst/>
                        </a:rPr>
                        <a:t>기반 시스템 </a:t>
                      </a:r>
                      <a:r>
                        <a:rPr lang="ko-KR" altLang="en-US" sz="800" u="none" strike="noStrike" dirty="0" smtClean="0">
                          <a:effectLst/>
                        </a:rPr>
                        <a:t>변경 시 장애 대책에 </a:t>
                      </a:r>
                      <a:r>
                        <a:rPr lang="ko-KR" altLang="en-US" sz="800" u="none" strike="noStrike" dirty="0">
                          <a:effectLst/>
                        </a:rPr>
                        <a:t>대한 검토요청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</a:tr>
              <a:tr h="3121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개발 지원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- Pilot </a:t>
                      </a:r>
                      <a:r>
                        <a:rPr lang="ko-KR" altLang="en-US" sz="800" u="none" strike="noStrike" dirty="0">
                          <a:effectLst/>
                        </a:rPr>
                        <a:t>시스템 구축이 가능한지</a:t>
                      </a:r>
                      <a:r>
                        <a:rPr lang="en-US" altLang="ko-KR" sz="800" u="none" strike="noStrike" dirty="0">
                          <a:effectLst/>
                        </a:rPr>
                        <a:t>?</a:t>
                      </a:r>
                      <a:br>
                        <a:rPr lang="en-US" altLang="ko-KR" sz="800" u="none" strike="noStrike" dirty="0">
                          <a:effectLst/>
                        </a:rPr>
                      </a:br>
                      <a:r>
                        <a:rPr lang="en-US" altLang="ko-KR" sz="800" u="none" strike="noStrike" dirty="0">
                          <a:effectLst/>
                        </a:rPr>
                        <a:t> -&gt; Topic </a:t>
                      </a:r>
                      <a:r>
                        <a:rPr lang="ko-KR" altLang="en-US" sz="800" u="none" strike="noStrike" dirty="0">
                          <a:effectLst/>
                        </a:rPr>
                        <a:t>송</a:t>
                      </a:r>
                      <a:r>
                        <a:rPr lang="en-US" altLang="ko-KR" sz="800" u="none" strike="noStrike" dirty="0">
                          <a:effectLst/>
                        </a:rPr>
                        <a:t>/</a:t>
                      </a:r>
                      <a:r>
                        <a:rPr lang="ko-KR" altLang="en-US" sz="800" u="none" strike="noStrike" dirty="0">
                          <a:effectLst/>
                        </a:rPr>
                        <a:t>수신 처리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</a:tr>
              <a:tr h="1560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 smtClean="0">
                          <a:effectLst/>
                        </a:rPr>
                        <a:t>9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개발 자문</a:t>
                      </a:r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 smtClean="0">
                          <a:effectLst/>
                        </a:rPr>
                        <a:t>- DDS</a:t>
                      </a:r>
                      <a:r>
                        <a:rPr lang="ko-KR" altLang="en-US" sz="800" u="none" strike="noStrike" dirty="0" smtClean="0">
                          <a:effectLst/>
                        </a:rPr>
                        <a:t>의 </a:t>
                      </a:r>
                      <a:r>
                        <a:rPr lang="en-US" altLang="ko-KR" sz="800" u="none" strike="noStrike" dirty="0" err="1" smtClean="0">
                          <a:effectLst/>
                        </a:rPr>
                        <a:t>QoS</a:t>
                      </a:r>
                      <a:r>
                        <a:rPr lang="en-US" altLang="ko-KR" sz="800" u="none" strike="noStrike" baseline="0" dirty="0" smtClean="0">
                          <a:effectLst/>
                        </a:rPr>
                        <a:t> </a:t>
                      </a:r>
                      <a:r>
                        <a:rPr lang="ko-KR" altLang="en-US" sz="800" u="none" strike="noStrike" baseline="0" dirty="0" smtClean="0">
                          <a:effectLst/>
                        </a:rPr>
                        <a:t>정책 관련</a:t>
                      </a:r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 smtClean="0">
                          <a:effectLst/>
                        </a:rPr>
                        <a:t>-</a:t>
                      </a:r>
                      <a:r>
                        <a:rPr lang="en-US" altLang="ko-KR" sz="8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altLang="ko-KR" sz="800" u="none" strike="noStrike" dirty="0" err="1" smtClean="0">
                          <a:effectLst/>
                        </a:rPr>
                        <a:t>QoS</a:t>
                      </a:r>
                      <a:r>
                        <a:rPr lang="en-US" altLang="ko-KR" sz="800" u="none" strike="noStrike" baseline="0" dirty="0" smtClean="0">
                          <a:effectLst/>
                        </a:rPr>
                        <a:t> </a:t>
                      </a:r>
                      <a:r>
                        <a:rPr lang="ko-KR" altLang="en-US" sz="800" u="none" strike="noStrike" baseline="0" dirty="0" smtClean="0">
                          <a:effectLst/>
                        </a:rPr>
                        <a:t>정책 관련 설명 및 가능 범위</a:t>
                      </a:r>
                      <a:r>
                        <a:rPr lang="en-US" altLang="ko-KR" sz="800" u="none" strike="noStrike" baseline="0" dirty="0" smtClean="0">
                          <a:effectLst/>
                        </a:rPr>
                        <a:t>(</a:t>
                      </a:r>
                      <a:r>
                        <a:rPr lang="ko-KR" altLang="en-US" sz="800" u="none" strike="noStrike" baseline="0" dirty="0" smtClean="0">
                          <a:effectLst/>
                        </a:rPr>
                        <a:t> 일반적 </a:t>
                      </a:r>
                      <a:r>
                        <a:rPr lang="en-US" altLang="ko-KR" sz="800" u="none" strike="noStrike" baseline="0" dirty="0" smtClean="0">
                          <a:effectLst/>
                        </a:rPr>
                        <a:t>DDS </a:t>
                      </a:r>
                      <a:r>
                        <a:rPr lang="ko-KR" altLang="en-US" sz="800" u="none" strike="noStrike" baseline="0" dirty="0" err="1" smtClean="0">
                          <a:effectLst/>
                        </a:rPr>
                        <a:t>구성시</a:t>
                      </a:r>
                      <a:r>
                        <a:rPr lang="ko-KR" altLang="en-US" sz="8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altLang="ko-KR" sz="800" u="none" strike="noStrike" baseline="0" dirty="0" err="1" smtClean="0">
                          <a:effectLst/>
                        </a:rPr>
                        <a:t>Qos</a:t>
                      </a:r>
                      <a:r>
                        <a:rPr lang="en-US" altLang="ko-KR" sz="800" u="none" strike="noStrike" baseline="0" dirty="0" smtClean="0">
                          <a:effectLst/>
                        </a:rPr>
                        <a:t> </a:t>
                      </a:r>
                      <a:r>
                        <a:rPr lang="ko-KR" altLang="en-US" sz="800" u="none" strike="noStrike" baseline="0" dirty="0" smtClean="0">
                          <a:effectLst/>
                        </a:rPr>
                        <a:t>설정 범위</a:t>
                      </a:r>
                      <a:r>
                        <a:rPr lang="en-US" altLang="ko-KR" sz="800" u="none" strike="noStrike" baseline="0" dirty="0" smtClean="0">
                          <a:effectLst/>
                        </a:rPr>
                        <a:t>)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</a:tr>
              <a:tr h="15606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</a:tr>
              <a:tr h="16144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</a:tr>
            </a:tbl>
          </a:graphicData>
        </a:graphic>
      </p:graphicFrame>
      <p:sp>
        <p:nvSpPr>
          <p:cNvPr id="5" name="모서리가 둥근 직사각형 4"/>
          <p:cNvSpPr/>
          <p:nvPr/>
        </p:nvSpPr>
        <p:spPr>
          <a:xfrm>
            <a:off x="272480" y="764704"/>
            <a:ext cx="9289032" cy="648072"/>
          </a:xfrm>
          <a:prstGeom prst="roundRect">
            <a:avLst>
              <a:gd name="adj" fmla="val 8895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SzPct val="130000"/>
              <a:defRPr/>
            </a:pPr>
            <a:r>
              <a:rPr lang="ko-KR" altLang="en-US" sz="1400" b="1" kern="0" dirty="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시스템 환경 및 개발에 대한 전체적 검토 요청</a:t>
            </a:r>
            <a:r>
              <a:rPr lang="en-US" altLang="ko-KR" sz="1400" b="1" kern="0" dirty="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. </a:t>
            </a:r>
            <a:endParaRPr lang="en-US" altLang="ko-KR" sz="1400" b="1" kern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ysClr val="windowText" lastClr="000000"/>
              </a:solidFill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1537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CCFFFF"/>
        </a:solidFill>
        <a:ln>
          <a:noFill/>
        </a:ln>
        <a:effectLst>
          <a:outerShdw dist="35921" dir="2700000" algn="ctr" rotWithShape="0">
            <a:schemeClr val="tx1">
              <a:lumMod val="50000"/>
              <a:lumOff val="50000"/>
            </a:schemeClr>
          </a:outerShdw>
        </a:effectLst>
        <a:extLst/>
      </a:spPr>
      <a:bodyPr wrap="none" anchor="ctr"/>
      <a:lstStyle>
        <a:defPPr algn="ctr" fontAlgn="auto">
          <a:spcBef>
            <a:spcPts val="0"/>
          </a:spcBef>
          <a:spcAft>
            <a:spcPts val="0"/>
          </a:spcAft>
          <a:defRPr kumimoji="0" sz="1000" b="1" dirty="0" err="1">
            <a:ea typeface="LG스마트체 Regular" pitchFamily="50" charset="-127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2274</TotalTime>
  <Pages>16</Pages>
  <Words>709</Words>
  <Characters>0</Characters>
  <Application>Microsoft Office PowerPoint</Application>
  <DocSecurity>0</DocSecurity>
  <PresentationFormat>A4 용지(210x297mm)</PresentationFormat>
  <Lines>0</Lines>
  <Paragraphs>290</Paragraphs>
  <Slides>8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Choi,weonseok</dc:creator>
  <cp:lastModifiedBy>jinos</cp:lastModifiedBy>
  <cp:revision>81</cp:revision>
  <dcterms:modified xsi:type="dcterms:W3CDTF">2024-07-16T01:08:15Z</dcterms:modified>
  <cp:version>10.105.227.52551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7F5F94DB527E42A4A46AEB93102488F7_13</vt:lpwstr>
  </property>
  <property fmtid="{D5CDD505-2E9C-101B-9397-08002B2CF9AE}" pid="3" name="KSOProductBuildVer">
    <vt:lpwstr>1033-12.2.0.13431</vt:lpwstr>
  </property>
</Properties>
</file>