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8"/>
  </p:notesMasterIdLst>
  <p:sldIdLst>
    <p:sldId id="269" r:id="rId2"/>
    <p:sldId id="312" r:id="rId3"/>
    <p:sldId id="450" r:id="rId4"/>
    <p:sldId id="318" r:id="rId5"/>
    <p:sldId id="449" r:id="rId6"/>
    <p:sldId id="451" r:id="rId7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01" userDrawn="1">
          <p15:clr>
            <a:srgbClr val="A4A3A4"/>
          </p15:clr>
        </p15:guide>
        <p15:guide id="2" pos="30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01">
          <p15:clr>
            <a:srgbClr val="A4A3A4"/>
          </p15:clr>
        </p15:guide>
        <p15:guide id="2" pos="30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312E74"/>
    <a:srgbClr val="333399"/>
    <a:srgbClr val="000066"/>
    <a:srgbClr val="4F81BD"/>
    <a:srgbClr val="3C388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2" autoAdjust="0"/>
    <p:restoredTop sz="94681" autoAdjust="0"/>
  </p:normalViewPr>
  <p:slideViewPr>
    <p:cSldViewPr snapToObjects="1">
      <p:cViewPr>
        <p:scale>
          <a:sx n="125" d="100"/>
          <a:sy n="125" d="100"/>
        </p:scale>
        <p:origin x="-1186" y="154"/>
      </p:cViewPr>
      <p:guideLst>
        <p:guide orient="horz" pos="2101"/>
        <p:guide pos="3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4032" y="-91"/>
      </p:cViewPr>
      <p:guideLst>
        <p:guide orient="horz" pos="2101"/>
        <p:guide pos="30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young Lim" userId="4d73bd5109a90579" providerId="LiveId" clId="{DD013E86-D764-4F94-8981-3C376D28FD57}"/>
    <pc:docChg chg="modSld">
      <pc:chgData name="Chanyoung Lim" userId="4d73bd5109a90579" providerId="LiveId" clId="{DD013E86-D764-4F94-8981-3C376D28FD57}" dt="2024-07-17T03:38:09.965" v="0" actId="20577"/>
      <pc:docMkLst>
        <pc:docMk/>
      </pc:docMkLst>
      <pc:sldChg chg="modSp mod">
        <pc:chgData name="Chanyoung Lim" userId="4d73bd5109a90579" providerId="LiveId" clId="{DD013E86-D764-4F94-8981-3C376D28FD57}" dt="2024-07-17T03:38:09.965" v="0" actId="20577"/>
        <pc:sldMkLst>
          <pc:docMk/>
          <pc:sldMk cId="1947530053" sldId="448"/>
        </pc:sldMkLst>
        <pc:spChg chg="mod">
          <ac:chgData name="Chanyoung Lim" userId="4d73bd5109a90579" providerId="LiveId" clId="{DD013E86-D764-4F94-8981-3C376D28FD57}" dt="2024-07-17T03:38:09.965" v="0" actId="20577"/>
          <ac:spMkLst>
            <pc:docMk/>
            <pc:sldMk cId="1947530053" sldId="448"/>
            <ac:spMk id="72" creationId="{73607926-815D-1E99-8144-5B5E99BB08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595B5-47CA-4062-888D-0CA3521BD2D0}" type="datetimeFigureOut">
              <a:rPr lang="ko-KR" altLang="en-US" smtClean="0"/>
              <a:pPr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629"/>
            <a:ext cx="5438775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671"/>
            <a:ext cx="2946400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C4E-47F3-41EE-A83D-3B0D1A9D43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9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C4E-47F3-41EE-A83D-3B0D1A9D43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1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  <p:grpSp>
        <p:nvGrpSpPr>
          <p:cNvPr id="9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4448944" y="65363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05CD8-FE48-4DFC-A3BD-151D5C914C54}" type="slidenum">
              <a:rPr lang="en-US" altLang="ko-KR" sz="900" smtClean="0"/>
              <a:pPr algn="ctr"/>
              <a:t>‹#›</a:t>
            </a:fld>
            <a:r>
              <a:rPr lang="en-US" altLang="ko-KR" sz="900" dirty="0"/>
              <a:t>/14</a:t>
            </a:r>
            <a:endParaRPr lang="ko-KR" altLang="en-US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 userDrawn="1"/>
        </p:nvGrpSpPr>
        <p:grpSpPr>
          <a:xfrm>
            <a:off x="128464" y="620688"/>
            <a:ext cx="968508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980728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 userDrawn="1"/>
        </p:nvGrpSpPr>
        <p:grpSpPr>
          <a:xfrm>
            <a:off x="3477176" y="3139380"/>
            <a:ext cx="3060000" cy="73596"/>
            <a:chOff x="128464" y="476672"/>
            <a:chExt cx="9685080" cy="7359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85448" y="6365504"/>
            <a:ext cx="920552" cy="4924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500" y="637222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2024. 7. </a:t>
            </a:r>
            <a:r>
              <a:rPr lang="en-US" altLang="ko-KR" b="1" dirty="0" smtClean="0"/>
              <a:t>22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1759" y="2041684"/>
            <a:ext cx="5767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LIMS </a:t>
            </a:r>
            <a:r>
              <a:rPr lang="ko-KR" altLang="en-US" sz="3600" b="1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시스템 구축 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방안</a:t>
            </a:r>
            <a:endParaRPr lang="en-US" altLang="ko-KR" sz="3600" b="1" dirty="0" smtClean="0">
              <a:gradFill flip="none" rotWithShape="1"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glow rad="63500">
                  <a:srgbClr val="1F497D">
                    <a:lumMod val="75000"/>
                    <a:alpha val="40000"/>
                  </a:srgbClr>
                </a:glow>
              </a:effectLst>
              <a:latin typeface="Rix고딕 B" pitchFamily="18" charset="-127"/>
              <a:ea typeface="Rix고딕 B" pitchFamily="18" charset="-127"/>
            </a:endParaRPr>
          </a:p>
          <a:p>
            <a:pPr algn="just"/>
            <a:r>
              <a:rPr lang="ko-KR" altLang="en-US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     장비사양 관련</a:t>
            </a:r>
            <a:r>
              <a:rPr lang="ko-KR" altLang="en-US" sz="3600" b="1" dirty="0" smtClean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16200000" scaled="1"/>
                  <a:tileRect/>
                </a:gradFill>
                <a:effectLst>
                  <a:glow rad="63500">
                    <a:srgbClr val="1F497D">
                      <a:lumMod val="75000"/>
                      <a:alpha val="40000"/>
                    </a:srgbClr>
                  </a:glow>
                </a:effectLst>
                <a:latin typeface="Rix고딕 B" pitchFamily="18" charset="-127"/>
                <a:ea typeface="Rix고딕 B" pitchFamily="18" charset="-127"/>
              </a:rPr>
              <a:t> </a:t>
            </a:r>
            <a:endParaRPr lang="ko-KR" altLang="en-US" sz="3600" b="1" dirty="0">
              <a:gradFill flip="none" rotWithShape="1"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16200000" scaled="1"/>
                <a:tileRect/>
              </a:gradFill>
              <a:effectLst>
                <a:glow rad="63500">
                  <a:srgbClr val="1F497D">
                    <a:lumMod val="75000"/>
                    <a:alpha val="40000"/>
                  </a:srgbClr>
                </a:glow>
              </a:effectLst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052830"/>
            <a:ext cx="1151890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9"/>
          <p:cNvSpPr txBox="1"/>
          <p:nvPr/>
        </p:nvSpPr>
        <p:spPr>
          <a:xfrm>
            <a:off x="3638367" y="1268760"/>
            <a:ext cx="4752528" cy="5184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1. 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1-1.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1-2. 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5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spcBef>
                <a:spcPct val="0"/>
              </a:spcBef>
              <a:defRPr/>
            </a:pPr>
            <a:endParaRPr lang="en-US" altLang="ko-KR" sz="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</a:t>
            </a:r>
            <a:endParaRPr lang="en-US" altLang="ko-KR" sz="20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 2-1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질의 안건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>
                  <a:lumMod val="50000"/>
                </a:prstClr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ts val="28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US" altLang="ko-KR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46" name="제목 9"/>
          <p:cNvSpPr txBox="1"/>
          <p:nvPr/>
        </p:nvSpPr>
        <p:spPr>
          <a:xfrm>
            <a:off x="3737248" y="404664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직선 연결선 305"/>
          <p:cNvCxnSpPr>
            <a:cxnSpLocks noChangeShapeType="1"/>
          </p:cNvCxnSpPr>
          <p:nvPr/>
        </p:nvCxnSpPr>
        <p:spPr bwMode="auto">
          <a:xfrm>
            <a:off x="7149186" y="2276872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1" name="직사각형 380"/>
          <p:cNvSpPr>
            <a:spLocks noChangeArrowheads="1"/>
          </p:cNvSpPr>
          <p:nvPr/>
        </p:nvSpPr>
        <p:spPr bwMode="auto">
          <a:xfrm>
            <a:off x="1424608" y="4725145"/>
            <a:ext cx="604867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65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1.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6" name="제목 9"/>
          <p:cNvSpPr txBox="1"/>
          <p:nvPr/>
        </p:nvSpPr>
        <p:spPr>
          <a:xfrm>
            <a:off x="7401272" y="44624"/>
            <a:ext cx="2313782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1-1. H/W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구성도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75" name="직사각형 74"/>
          <p:cNvSpPr>
            <a:spLocks noChangeArrowheads="1"/>
          </p:cNvSpPr>
          <p:nvPr/>
        </p:nvSpPr>
        <p:spPr bwMode="auto">
          <a:xfrm>
            <a:off x="488505" y="1668999"/>
            <a:ext cx="2664295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100" name="Rectangle 5"/>
          <p:cNvSpPr>
            <a:spLocks noChangeArrowheads="1"/>
          </p:cNvSpPr>
          <p:nvPr/>
        </p:nvSpPr>
        <p:spPr bwMode="auto">
          <a:xfrm>
            <a:off x="224408" y="1556792"/>
            <a:ext cx="9457184" cy="4824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07" name="직선 연결선 106"/>
          <p:cNvCxnSpPr>
            <a:cxnSpLocks noChangeShapeType="1"/>
          </p:cNvCxnSpPr>
          <p:nvPr/>
        </p:nvCxnSpPr>
        <p:spPr bwMode="auto">
          <a:xfrm>
            <a:off x="5565820" y="2281757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직선 연결선 107"/>
          <p:cNvCxnSpPr>
            <a:cxnSpLocks noChangeShapeType="1"/>
          </p:cNvCxnSpPr>
          <p:nvPr/>
        </p:nvCxnSpPr>
        <p:spPr bwMode="auto">
          <a:xfrm>
            <a:off x="8848852" y="2276872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42"/>
          <p:cNvSpPr txBox="1">
            <a:spLocks noChangeArrowheads="1"/>
          </p:cNvSpPr>
          <p:nvPr/>
        </p:nvSpPr>
        <p:spPr bwMode="auto">
          <a:xfrm>
            <a:off x="344488" y="3502169"/>
            <a:ext cx="12731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Dummy </a:t>
            </a:r>
          </a:p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MES</a:t>
            </a:r>
          </a:p>
        </p:txBody>
      </p:sp>
      <p:grpSp>
        <p:nvGrpSpPr>
          <p:cNvPr id="2" name="Group 97"/>
          <p:cNvGrpSpPr/>
          <p:nvPr/>
        </p:nvGrpSpPr>
        <p:grpSpPr bwMode="auto">
          <a:xfrm>
            <a:off x="776536" y="3120861"/>
            <a:ext cx="419041" cy="380231"/>
            <a:chOff x="2016" y="2053"/>
            <a:chExt cx="306" cy="226"/>
          </a:xfrm>
        </p:grpSpPr>
        <p:sp>
          <p:nvSpPr>
            <p:cNvPr id="286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00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1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7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8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9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90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1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2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3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4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5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6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4" name="직선 연결선 143"/>
          <p:cNvCxnSpPr>
            <a:cxnSpLocks noChangeShapeType="1"/>
          </p:cNvCxnSpPr>
          <p:nvPr/>
        </p:nvCxnSpPr>
        <p:spPr bwMode="auto">
          <a:xfrm>
            <a:off x="992527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TextBox 42"/>
          <p:cNvSpPr txBox="1">
            <a:spLocks noChangeArrowheads="1"/>
          </p:cNvSpPr>
          <p:nvPr/>
        </p:nvSpPr>
        <p:spPr bwMode="auto">
          <a:xfrm>
            <a:off x="1279595" y="3532946"/>
            <a:ext cx="5528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MCS</a:t>
            </a:r>
          </a:p>
        </p:txBody>
      </p:sp>
      <p:grpSp>
        <p:nvGrpSpPr>
          <p:cNvPr id="6" name="Group 97"/>
          <p:cNvGrpSpPr/>
          <p:nvPr/>
        </p:nvGrpSpPr>
        <p:grpSpPr bwMode="auto">
          <a:xfrm>
            <a:off x="1328431" y="3120861"/>
            <a:ext cx="419041" cy="380231"/>
            <a:chOff x="2016" y="2053"/>
            <a:chExt cx="306" cy="226"/>
          </a:xfrm>
        </p:grpSpPr>
        <p:sp>
          <p:nvSpPr>
            <p:cNvPr id="270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84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5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8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3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74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5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6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7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8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9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0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47" name="직선 연결선 146"/>
          <p:cNvCxnSpPr>
            <a:cxnSpLocks noChangeShapeType="1"/>
          </p:cNvCxnSpPr>
          <p:nvPr/>
        </p:nvCxnSpPr>
        <p:spPr bwMode="auto">
          <a:xfrm>
            <a:off x="1544422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TextBox 42"/>
          <p:cNvSpPr txBox="1">
            <a:spLocks noChangeArrowheads="1"/>
          </p:cNvSpPr>
          <p:nvPr/>
        </p:nvSpPr>
        <p:spPr bwMode="auto">
          <a:xfrm>
            <a:off x="1855426" y="3532946"/>
            <a:ext cx="4811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TC</a:t>
            </a:r>
          </a:p>
        </p:txBody>
      </p:sp>
      <p:grpSp>
        <p:nvGrpSpPr>
          <p:cNvPr id="10" name="Group 97"/>
          <p:cNvGrpSpPr/>
          <p:nvPr/>
        </p:nvGrpSpPr>
        <p:grpSpPr bwMode="auto">
          <a:xfrm>
            <a:off x="1894530" y="3120861"/>
            <a:ext cx="419041" cy="380231"/>
            <a:chOff x="2016" y="2053"/>
            <a:chExt cx="306" cy="226"/>
          </a:xfrm>
        </p:grpSpPr>
        <p:sp>
          <p:nvSpPr>
            <p:cNvPr id="254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1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68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9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65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6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7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58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9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0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1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2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0" name="직선 연결선 149"/>
          <p:cNvCxnSpPr>
            <a:cxnSpLocks noChangeShapeType="1"/>
          </p:cNvCxnSpPr>
          <p:nvPr/>
        </p:nvCxnSpPr>
        <p:spPr bwMode="auto">
          <a:xfrm>
            <a:off x="2110521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1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0" y="3011758"/>
            <a:ext cx="249394" cy="32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1764" y="2672696"/>
            <a:ext cx="683324" cy="683327"/>
          </a:xfrm>
          <a:prstGeom prst="rect">
            <a:avLst/>
          </a:prstGeom>
          <a:noFill/>
        </p:spPr>
      </p:pic>
      <p:cxnSp>
        <p:nvCxnSpPr>
          <p:cNvPr id="153" name="꺾인 연결선 152"/>
          <p:cNvCxnSpPr>
            <a:stCxn id="152" idx="1"/>
            <a:endCxn id="151" idx="3"/>
          </p:cNvCxnSpPr>
          <p:nvPr/>
        </p:nvCxnSpPr>
        <p:spPr>
          <a:xfrm rot="10800000" flipV="1">
            <a:off x="4901284" y="3014359"/>
            <a:ext cx="160480" cy="160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42"/>
          <p:cNvSpPr txBox="1">
            <a:spLocks noChangeArrowheads="1"/>
          </p:cNvSpPr>
          <p:nvPr/>
        </p:nvSpPr>
        <p:spPr bwMode="auto">
          <a:xfrm>
            <a:off x="8776844" y="244731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8681897" y="2780928"/>
            <a:ext cx="419041" cy="380231"/>
            <a:chOff x="2016" y="2053"/>
            <a:chExt cx="306" cy="226"/>
          </a:xfrm>
        </p:grpSpPr>
        <p:sp>
          <p:nvSpPr>
            <p:cNvPr id="23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5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5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4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4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57" name="TextBox 262"/>
          <p:cNvSpPr txBox="1"/>
          <p:nvPr/>
        </p:nvSpPr>
        <p:spPr bwMode="auto">
          <a:xfrm>
            <a:off x="656656" y="3933056"/>
            <a:ext cx="22801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latin typeface="+mn-ea"/>
                <a:ea typeface="+mn-ea"/>
              </a:rPr>
              <a:t>상위 </a:t>
            </a:r>
            <a:r>
              <a:rPr lang="en-US" altLang="ko-KR" sz="1200" dirty="0">
                <a:latin typeface="+mn-ea"/>
                <a:ea typeface="+mn-ea"/>
              </a:rPr>
              <a:t>System (TDS)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656656" y="2996952"/>
            <a:ext cx="2280120" cy="12241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/>
          </a:p>
        </p:txBody>
      </p:sp>
      <p:sp>
        <p:nvSpPr>
          <p:cNvPr id="159" name="TextBox 42"/>
          <p:cNvSpPr txBox="1">
            <a:spLocks noChangeArrowheads="1"/>
          </p:cNvSpPr>
          <p:nvPr/>
        </p:nvSpPr>
        <p:spPr bwMode="auto">
          <a:xfrm>
            <a:off x="2382687" y="3532946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18" name="Group 97"/>
          <p:cNvGrpSpPr/>
          <p:nvPr/>
        </p:nvGrpSpPr>
        <p:grpSpPr bwMode="auto">
          <a:xfrm>
            <a:off x="2421558" y="3120861"/>
            <a:ext cx="419041" cy="380231"/>
            <a:chOff x="2016" y="2053"/>
            <a:chExt cx="306" cy="226"/>
          </a:xfrm>
        </p:grpSpPr>
        <p:sp>
          <p:nvSpPr>
            <p:cNvPr id="222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23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33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4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2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0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1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2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61" name="직선 연결선 160"/>
          <p:cNvCxnSpPr>
            <a:cxnSpLocks noChangeShapeType="1"/>
          </p:cNvCxnSpPr>
          <p:nvPr/>
        </p:nvCxnSpPr>
        <p:spPr bwMode="auto">
          <a:xfrm>
            <a:off x="2637549" y="285293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TextBox 262"/>
          <p:cNvSpPr txBox="1"/>
          <p:nvPr/>
        </p:nvSpPr>
        <p:spPr bwMode="auto">
          <a:xfrm>
            <a:off x="488504" y="1665024"/>
            <a:ext cx="2664296" cy="28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AS-IS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4" name="TextBox 262"/>
          <p:cNvSpPr txBox="1"/>
          <p:nvPr/>
        </p:nvSpPr>
        <p:spPr bwMode="auto">
          <a:xfrm>
            <a:off x="3612620" y="1665024"/>
            <a:ext cx="5832648" cy="28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TO-BE : LIMS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3" name="직사각형 302"/>
          <p:cNvSpPr>
            <a:spLocks noChangeArrowheads="1"/>
          </p:cNvSpPr>
          <p:nvPr/>
        </p:nvSpPr>
        <p:spPr bwMode="auto">
          <a:xfrm>
            <a:off x="3612620" y="1668999"/>
            <a:ext cx="5832000" cy="26961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05" name="TextBox 42"/>
          <p:cNvSpPr txBox="1">
            <a:spLocks noChangeArrowheads="1"/>
          </p:cNvSpPr>
          <p:nvPr/>
        </p:nvSpPr>
        <p:spPr bwMode="auto">
          <a:xfrm>
            <a:off x="4776587" y="2564904"/>
            <a:ext cx="8815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900" dirty="0" smtClean="0">
                <a:latin typeface="+mn-ea"/>
              </a:rPr>
              <a:t>DB/Web</a:t>
            </a:r>
            <a:r>
              <a:rPr lang="ko-KR" altLang="en-US" sz="900" dirty="0" smtClean="0">
                <a:latin typeface="+mn-ea"/>
              </a:rPr>
              <a:t>서버</a:t>
            </a:r>
            <a:endParaRPr lang="en-US" altLang="ko-KR" sz="900" dirty="0">
              <a:latin typeface="+mn-ea"/>
            </a:endParaRPr>
          </a:p>
        </p:txBody>
      </p:sp>
      <p:sp>
        <p:nvSpPr>
          <p:cNvPr id="307" name="TextBox 42"/>
          <p:cNvSpPr txBox="1">
            <a:spLocks noChangeArrowheads="1"/>
          </p:cNvSpPr>
          <p:nvPr/>
        </p:nvSpPr>
        <p:spPr bwMode="auto">
          <a:xfrm>
            <a:off x="6249144" y="2420888"/>
            <a:ext cx="1800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grpSp>
        <p:nvGrpSpPr>
          <p:cNvPr id="22" name="Group 97"/>
          <p:cNvGrpSpPr/>
          <p:nvPr/>
        </p:nvGrpSpPr>
        <p:grpSpPr bwMode="auto">
          <a:xfrm>
            <a:off x="6982231" y="2708920"/>
            <a:ext cx="419041" cy="380231"/>
            <a:chOff x="2016" y="2053"/>
            <a:chExt cx="306" cy="226"/>
          </a:xfrm>
        </p:grpSpPr>
        <p:sp>
          <p:nvSpPr>
            <p:cNvPr id="30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3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4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2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2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5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1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325" name="직선 연결선 324"/>
          <p:cNvCxnSpPr>
            <a:cxnSpLocks noChangeShapeType="1"/>
          </p:cNvCxnSpPr>
          <p:nvPr/>
        </p:nvCxnSpPr>
        <p:spPr bwMode="auto">
          <a:xfrm rot="5400000">
            <a:off x="7594794" y="2642154"/>
            <a:ext cx="720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" name="TextBox 42"/>
          <p:cNvSpPr txBox="1">
            <a:spLocks noChangeArrowheads="1"/>
          </p:cNvSpPr>
          <p:nvPr/>
        </p:nvSpPr>
        <p:spPr bwMode="auto">
          <a:xfrm>
            <a:off x="7905328" y="2420888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26" name="Group 97"/>
          <p:cNvGrpSpPr/>
          <p:nvPr/>
        </p:nvGrpSpPr>
        <p:grpSpPr bwMode="auto">
          <a:xfrm>
            <a:off x="7810381" y="2780928"/>
            <a:ext cx="419041" cy="380231"/>
            <a:chOff x="2016" y="2053"/>
            <a:chExt cx="306" cy="226"/>
          </a:xfrm>
        </p:grpSpPr>
        <p:sp>
          <p:nvSpPr>
            <p:cNvPr id="32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27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4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33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9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3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58" name="TextBox 262"/>
          <p:cNvSpPr txBox="1"/>
          <p:nvPr/>
        </p:nvSpPr>
        <p:spPr bwMode="auto">
          <a:xfrm>
            <a:off x="3684628" y="3429001"/>
            <a:ext cx="568863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>
                <a:latin typeface="+mn-ea"/>
                <a:ea typeface="+mn-ea"/>
              </a:rPr>
              <a:t>Controller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49" name="직사각형 348"/>
          <p:cNvSpPr/>
          <p:nvPr/>
        </p:nvSpPr>
        <p:spPr>
          <a:xfrm>
            <a:off x="3684629" y="3429000"/>
            <a:ext cx="5688632" cy="7920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59" name="그림 358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1712640" y="4869160"/>
            <a:ext cx="591109" cy="747215"/>
          </a:xfrm>
          <a:prstGeom prst="rect">
            <a:avLst/>
          </a:prstGeom>
        </p:spPr>
      </p:pic>
      <p:pic>
        <p:nvPicPr>
          <p:cNvPr id="360" name="그림 3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368824" y="4869160"/>
            <a:ext cx="522732" cy="705787"/>
          </a:xfrm>
          <a:prstGeom prst="rect">
            <a:avLst/>
          </a:prstGeom>
        </p:spPr>
      </p:pic>
      <p:pic>
        <p:nvPicPr>
          <p:cNvPr id="361" name="그림 3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736976" y="4941168"/>
            <a:ext cx="750785" cy="775305"/>
          </a:xfrm>
          <a:prstGeom prst="rect">
            <a:avLst/>
          </a:prstGeom>
        </p:spPr>
      </p:pic>
      <p:sp>
        <p:nvSpPr>
          <p:cNvPr id="363" name="왼쪽/오른쪽 화살표 362"/>
          <p:cNvSpPr/>
          <p:nvPr/>
        </p:nvSpPr>
        <p:spPr bwMode="auto">
          <a:xfrm rot="5400000">
            <a:off x="7049002" y="3123439"/>
            <a:ext cx="288031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4" name="그림 36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81192" y="4869160"/>
            <a:ext cx="475775" cy="863650"/>
          </a:xfrm>
          <a:prstGeom prst="rect">
            <a:avLst/>
          </a:prstGeom>
        </p:spPr>
      </p:pic>
      <p:sp>
        <p:nvSpPr>
          <p:cNvPr id="365" name="TextBox 16"/>
          <p:cNvSpPr txBox="1"/>
          <p:nvPr/>
        </p:nvSpPr>
        <p:spPr>
          <a:xfrm>
            <a:off x="156862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반출입기</a:t>
            </a:r>
          </a:p>
        </p:txBody>
      </p:sp>
      <p:sp>
        <p:nvSpPr>
          <p:cNvPr id="366" name="TextBox 16"/>
          <p:cNvSpPr txBox="1"/>
          <p:nvPr/>
        </p:nvSpPr>
        <p:spPr>
          <a:xfrm>
            <a:off x="3224808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분석기</a:t>
            </a:r>
          </a:p>
        </p:txBody>
      </p:sp>
      <p:sp>
        <p:nvSpPr>
          <p:cNvPr id="367" name="TextBox 16"/>
          <p:cNvSpPr txBox="1"/>
          <p:nvPr/>
        </p:nvSpPr>
        <p:spPr>
          <a:xfrm>
            <a:off x="4808984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Stocker</a:t>
            </a:r>
            <a:endParaRPr lang="ko-KR" altLang="en-US" sz="1000" b="1" dirty="0"/>
          </a:p>
        </p:txBody>
      </p:sp>
      <p:sp>
        <p:nvSpPr>
          <p:cNvPr id="368" name="TextBox 16"/>
          <p:cNvSpPr txBox="1"/>
          <p:nvPr/>
        </p:nvSpPr>
        <p:spPr>
          <a:xfrm>
            <a:off x="6537176" y="56612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/>
              <a:t>폐기설비</a:t>
            </a:r>
          </a:p>
        </p:txBody>
      </p:sp>
      <p:sp>
        <p:nvSpPr>
          <p:cNvPr id="369" name="TextBox 16"/>
          <p:cNvSpPr txBox="1"/>
          <p:nvPr/>
        </p:nvSpPr>
        <p:spPr>
          <a:xfrm>
            <a:off x="8121352" y="57030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/>
              <a:t>MOMA</a:t>
            </a:r>
            <a:endParaRPr lang="ko-KR" altLang="en-US" sz="1000" b="1" dirty="0"/>
          </a:p>
        </p:txBody>
      </p:sp>
      <p:grpSp>
        <p:nvGrpSpPr>
          <p:cNvPr id="30" name="그룹 379"/>
          <p:cNvGrpSpPr/>
          <p:nvPr/>
        </p:nvGrpSpPr>
        <p:grpSpPr>
          <a:xfrm>
            <a:off x="2000672" y="4797175"/>
            <a:ext cx="4968552" cy="216001"/>
            <a:chOff x="1856656" y="4725144"/>
            <a:chExt cx="4968552" cy="216001"/>
          </a:xfrm>
        </p:grpSpPr>
        <p:cxnSp>
          <p:nvCxnSpPr>
            <p:cNvPr id="373" name="직선 연결선 372"/>
            <p:cNvCxnSpPr/>
            <p:nvPr/>
          </p:nvCxnSpPr>
          <p:spPr>
            <a:xfrm>
              <a:off x="1856656" y="4725144"/>
              <a:ext cx="4968552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/>
            <p:cNvCxnSpPr/>
            <p:nvPr/>
          </p:nvCxnSpPr>
          <p:spPr>
            <a:xfrm rot="16200000" flipH="1">
              <a:off x="1748657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376"/>
            <p:cNvCxnSpPr/>
            <p:nvPr/>
          </p:nvCxnSpPr>
          <p:spPr>
            <a:xfrm rot="16200000" flipH="1">
              <a:off x="3404839" y="4833143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377"/>
            <p:cNvCxnSpPr/>
            <p:nvPr/>
          </p:nvCxnSpPr>
          <p:spPr>
            <a:xfrm rot="16200000" flipH="1">
              <a:off x="4772991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 378"/>
            <p:cNvCxnSpPr/>
            <p:nvPr/>
          </p:nvCxnSpPr>
          <p:spPr>
            <a:xfrm rot="16200000" flipH="1">
              <a:off x="6717207" y="4833144"/>
              <a:ext cx="216000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오른쪽 화살표 303"/>
          <p:cNvSpPr/>
          <p:nvPr/>
        </p:nvSpPr>
        <p:spPr>
          <a:xfrm>
            <a:off x="3296816" y="1844824"/>
            <a:ext cx="216024" cy="2376264"/>
          </a:xfrm>
          <a:prstGeom prst="rightArrow">
            <a:avLst>
              <a:gd name="adj1" fmla="val 74571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3" name="직선 화살표 연결선 382"/>
          <p:cNvCxnSpPr/>
          <p:nvPr/>
        </p:nvCxnSpPr>
        <p:spPr>
          <a:xfrm rot="5400000">
            <a:off x="7851280" y="4923208"/>
            <a:ext cx="0" cy="7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09"/>
          <p:cNvSpPr txBox="1"/>
          <p:nvPr/>
        </p:nvSpPr>
        <p:spPr>
          <a:xfrm>
            <a:off x="7571165" y="5085184"/>
            <a:ext cx="694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/>
              <a:t>PIO </a:t>
            </a:r>
            <a:r>
              <a:rPr lang="ko-KR" altLang="en-US" sz="800" dirty="0"/>
              <a:t>통신</a:t>
            </a:r>
          </a:p>
        </p:txBody>
      </p:sp>
      <p:pic>
        <p:nvPicPr>
          <p:cNvPr id="385" name="그림 38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5368" y="4725144"/>
            <a:ext cx="576064" cy="986789"/>
          </a:xfrm>
          <a:prstGeom prst="rect">
            <a:avLst/>
          </a:prstGeom>
        </p:spPr>
      </p:pic>
      <p:sp>
        <p:nvSpPr>
          <p:cNvPr id="192" name="모서리가 둥근 직사각형 191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현재 개별로 구성되어 있는 상위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System(Dummy MES, MCS, TC)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과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MOMA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시스템을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  <a:p>
            <a:pPr lvl="0" latinLnBrk="0">
              <a:buSzPct val="130000"/>
              <a:defRPr/>
            </a:pP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로 통합 구성하는 형태로 변경함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</a:p>
        </p:txBody>
      </p:sp>
      <p:sp>
        <p:nvSpPr>
          <p:cNvPr id="193" name="자유형 192"/>
          <p:cNvSpPr/>
          <p:nvPr/>
        </p:nvSpPr>
        <p:spPr>
          <a:xfrm>
            <a:off x="730043" y="2204864"/>
            <a:ext cx="2043953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2204863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" name="TextBox 271"/>
          <p:cNvSpPr txBox="1"/>
          <p:nvPr/>
        </p:nvSpPr>
        <p:spPr bwMode="auto">
          <a:xfrm>
            <a:off x="995734" y="1971058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96" name="직사각형 195"/>
          <p:cNvSpPr>
            <a:spLocks noChangeArrowheads="1"/>
          </p:cNvSpPr>
          <p:nvPr/>
        </p:nvSpPr>
        <p:spPr bwMode="auto">
          <a:xfrm>
            <a:off x="992560" y="1988840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97" name="직선 연결선 196"/>
          <p:cNvCxnSpPr>
            <a:cxnSpLocks noChangeShapeType="1"/>
          </p:cNvCxnSpPr>
          <p:nvPr/>
        </p:nvCxnSpPr>
        <p:spPr bwMode="auto">
          <a:xfrm rot="5400000">
            <a:off x="866560" y="2366896"/>
            <a:ext cx="0" cy="25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" name="자유형 197"/>
          <p:cNvSpPr/>
          <p:nvPr/>
        </p:nvSpPr>
        <p:spPr>
          <a:xfrm flipV="1">
            <a:off x="4665011" y="2276872"/>
            <a:ext cx="4348209" cy="648000"/>
          </a:xfrm>
          <a:custGeom>
            <a:avLst/>
            <a:gdLst>
              <a:gd name="connsiteX0" fmla="*/ 0 w 2043953"/>
              <a:gd name="connsiteY0" fmla="*/ 0 h 430306"/>
              <a:gd name="connsiteX1" fmla="*/ 0 w 2043953"/>
              <a:gd name="connsiteY1" fmla="*/ 430306 h 430306"/>
              <a:gd name="connsiteX2" fmla="*/ 2043953 w 2043953"/>
              <a:gd name="connsiteY2" fmla="*/ 430306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3953" h="430306">
                <a:moveTo>
                  <a:pt x="0" y="0"/>
                </a:moveTo>
                <a:lnTo>
                  <a:pt x="0" y="430306"/>
                </a:lnTo>
                <a:lnTo>
                  <a:pt x="2043953" y="43030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42" y="2420887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271"/>
          <p:cNvSpPr txBox="1"/>
          <p:nvPr/>
        </p:nvSpPr>
        <p:spPr bwMode="auto">
          <a:xfrm>
            <a:off x="3742992" y="2187082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1" name="직사각형 200"/>
          <p:cNvSpPr>
            <a:spLocks noChangeArrowheads="1"/>
          </p:cNvSpPr>
          <p:nvPr/>
        </p:nvSpPr>
        <p:spPr bwMode="auto">
          <a:xfrm>
            <a:off x="3739818" y="2204864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 rot="5400000">
            <a:off x="4566708" y="2618920"/>
            <a:ext cx="0" cy="180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" name="직사각형 202"/>
          <p:cNvSpPr>
            <a:spLocks noChangeArrowheads="1"/>
          </p:cNvSpPr>
          <p:nvPr/>
        </p:nvSpPr>
        <p:spPr bwMode="auto">
          <a:xfrm>
            <a:off x="488504" y="4365104"/>
            <a:ext cx="8964000" cy="1976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</a:ln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204" name="직사각형 203"/>
          <p:cNvSpPr/>
          <p:nvPr/>
        </p:nvSpPr>
        <p:spPr bwMode="auto">
          <a:xfrm>
            <a:off x="488504" y="4365104"/>
            <a:ext cx="288032" cy="198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분</a:t>
            </a:r>
            <a:endParaRPr lang="en-US" altLang="ko-KR" sz="1200" b="1" dirty="0"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b="1" dirty="0">
                <a:latin typeface="+mn-ea"/>
                <a:ea typeface="+mn-ea"/>
              </a:rPr>
              <a:t>실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="" xmlns:a16="http://schemas.microsoft.com/office/drawing/2014/main" id="{2AB8817E-1143-4BCD-8410-21DC258EDB63}"/>
              </a:ext>
            </a:extLst>
          </p:cNvPr>
          <p:cNvSpPr/>
          <p:nvPr/>
        </p:nvSpPr>
        <p:spPr>
          <a:xfrm>
            <a:off x="4880992" y="3789080"/>
            <a:ext cx="864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반출입기</a:t>
            </a:r>
          </a:p>
        </p:txBody>
      </p:sp>
      <p:sp>
        <p:nvSpPr>
          <p:cNvPr id="207" name="타원 206">
            <a:extLst>
              <a:ext uri="{FF2B5EF4-FFF2-40B4-BE49-F238E27FC236}">
                <a16:creationId xmlns="" xmlns:a16="http://schemas.microsoft.com/office/drawing/2014/main" id="{D1A195DD-489C-4E4D-9B9F-0CB4835512E2}"/>
              </a:ext>
            </a:extLst>
          </p:cNvPr>
          <p:cNvSpPr/>
          <p:nvPr/>
        </p:nvSpPr>
        <p:spPr>
          <a:xfrm>
            <a:off x="6681192" y="3789080"/>
            <a:ext cx="828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Stocker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="" xmlns:a16="http://schemas.microsoft.com/office/drawing/2014/main" id="{9792AC03-19B7-4120-B19F-74B97C2F4B70}"/>
              </a:ext>
            </a:extLst>
          </p:cNvPr>
          <p:cNvSpPr/>
          <p:nvPr/>
        </p:nvSpPr>
        <p:spPr>
          <a:xfrm>
            <a:off x="7581392" y="3789080"/>
            <a:ext cx="90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폐기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209" name="타원 208">
            <a:extLst>
              <a:ext uri="{FF2B5EF4-FFF2-40B4-BE49-F238E27FC236}">
                <a16:creationId xmlns="" xmlns:a16="http://schemas.microsoft.com/office/drawing/2014/main" id="{92CB1566-EE0C-473A-B304-5F064E76882F}"/>
              </a:ext>
            </a:extLst>
          </p:cNvPr>
          <p:cNvSpPr/>
          <p:nvPr/>
        </p:nvSpPr>
        <p:spPr>
          <a:xfrm>
            <a:off x="8553400" y="3762617"/>
            <a:ext cx="756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RCS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="" xmlns:a16="http://schemas.microsoft.com/office/drawing/2014/main" id="{41B1356B-CE25-4E96-8028-DAEDFB6B2D70}"/>
              </a:ext>
            </a:extLst>
          </p:cNvPr>
          <p:cNvSpPr/>
          <p:nvPr/>
        </p:nvSpPr>
        <p:spPr>
          <a:xfrm>
            <a:off x="3800872" y="3789080"/>
            <a:ext cx="1008000" cy="36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1" name="타원 210">
            <a:extLst>
              <a:ext uri="{FF2B5EF4-FFF2-40B4-BE49-F238E27FC236}">
                <a16:creationId xmlns="" xmlns:a16="http://schemas.microsoft.com/office/drawing/2014/main" id="{AF4C18E4-179E-40F2-A9AC-F7A9C4E1649C}"/>
              </a:ext>
            </a:extLst>
          </p:cNvPr>
          <p:cNvSpPr/>
          <p:nvPr/>
        </p:nvSpPr>
        <p:spPr>
          <a:xfrm>
            <a:off x="5817096" y="3789040"/>
            <a:ext cx="792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분석기</a:t>
            </a:r>
          </a:p>
        </p:txBody>
      </p:sp>
      <p:sp>
        <p:nvSpPr>
          <p:cNvPr id="206" name="TextBox 42"/>
          <p:cNvSpPr txBox="1">
            <a:spLocks noChangeArrowheads="1"/>
          </p:cNvSpPr>
          <p:nvPr/>
        </p:nvSpPr>
        <p:spPr bwMode="auto">
          <a:xfrm>
            <a:off x="5798228" y="2807352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12" name="직선 연결선 211"/>
          <p:cNvCxnSpPr>
            <a:cxnSpLocks noChangeShapeType="1"/>
          </p:cNvCxnSpPr>
          <p:nvPr/>
        </p:nvCxnSpPr>
        <p:spPr bwMode="auto">
          <a:xfrm>
            <a:off x="6105128" y="227687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3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95633" y="2460156"/>
            <a:ext cx="497527" cy="497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110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7"/>
          <p:cNvGrpSpPr/>
          <p:nvPr/>
        </p:nvGrpSpPr>
        <p:grpSpPr bwMode="auto">
          <a:xfrm>
            <a:off x="9214479" y="2276872"/>
            <a:ext cx="419041" cy="380231"/>
            <a:chOff x="2016" y="2053"/>
            <a:chExt cx="306" cy="226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62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196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7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68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191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2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95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74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176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7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8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79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1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3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184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72" name="직선 연결선 171"/>
          <p:cNvCxnSpPr/>
          <p:nvPr/>
        </p:nvCxnSpPr>
        <p:spPr>
          <a:xfrm rot="5400000" flipH="1" flipV="1">
            <a:off x="885354" y="1663998"/>
            <a:ext cx="21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LIMS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시스템 구성도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1-2. 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S/W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시스템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구성도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  <a:latin typeface="맑은 고딕" panose="020B0503020000020004" charset="-127"/>
                <a:ea typeface="맑은 고딕" panose="020B0503020000020004" charset="-127"/>
              </a:rPr>
              <a:t>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cxnSp>
        <p:nvCxnSpPr>
          <p:cNvPr id="10" name="직선 연결선 9"/>
          <p:cNvCxnSpPr>
            <a:cxnSpLocks noChangeShapeType="1"/>
          </p:cNvCxnSpPr>
          <p:nvPr/>
        </p:nvCxnSpPr>
        <p:spPr bwMode="auto">
          <a:xfrm>
            <a:off x="4061132" y="1556790"/>
            <a:ext cx="0" cy="6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/>
          <p:cNvCxnSpPr>
            <a:cxnSpLocks noChangeShapeType="1"/>
          </p:cNvCxnSpPr>
          <p:nvPr/>
        </p:nvCxnSpPr>
        <p:spPr bwMode="auto">
          <a:xfrm>
            <a:off x="5234206" y="1556790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/>
          <p:cNvCxnSpPr>
            <a:cxnSpLocks noChangeShapeType="1"/>
          </p:cNvCxnSpPr>
          <p:nvPr/>
        </p:nvCxnSpPr>
        <p:spPr bwMode="auto">
          <a:xfrm>
            <a:off x="8769424" y="1556792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1" descr="Database_Green_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98" y="2061816"/>
            <a:ext cx="315804" cy="41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omputer, desktop computer, linux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8182" y="1809568"/>
            <a:ext cx="683324" cy="683327"/>
          </a:xfrm>
          <a:prstGeom prst="rect">
            <a:avLst/>
          </a:prstGeom>
          <a:noFill/>
        </p:spPr>
      </p:pic>
      <p:cxnSp>
        <p:nvCxnSpPr>
          <p:cNvPr id="15" name="꺾인 연결선 14"/>
          <p:cNvCxnSpPr>
            <a:stCxn id="14" idx="1"/>
            <a:endCxn id="13" idx="3"/>
          </p:cNvCxnSpPr>
          <p:nvPr/>
        </p:nvCxnSpPr>
        <p:spPr>
          <a:xfrm rot="10800000" flipV="1">
            <a:off x="4857702" y="2151232"/>
            <a:ext cx="160480" cy="117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9086612" y="2708920"/>
            <a:ext cx="789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PC2</a:t>
            </a:r>
          </a:p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/ </a:t>
            </a:r>
            <a:r>
              <a:rPr lang="ko-KR" altLang="en-US" sz="1100" dirty="0">
                <a:latin typeface="+mn-ea"/>
                <a:ea typeface="+mn-ea"/>
              </a:rPr>
              <a:t>예비 제어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17" name="Group 97"/>
          <p:cNvGrpSpPr/>
          <p:nvPr/>
        </p:nvGrpSpPr>
        <p:grpSpPr bwMode="auto">
          <a:xfrm>
            <a:off x="8553400" y="2313626"/>
            <a:ext cx="419041" cy="380231"/>
            <a:chOff x="2016" y="2053"/>
            <a:chExt cx="306" cy="226"/>
          </a:xfrm>
        </p:grpSpPr>
        <p:sp>
          <p:nvSpPr>
            <p:cNvPr id="18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19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3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0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2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21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2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6" name="TextBox 42"/>
          <p:cNvSpPr txBox="1">
            <a:spLocks noChangeArrowheads="1"/>
          </p:cNvSpPr>
          <p:nvPr/>
        </p:nvSpPr>
        <p:spPr bwMode="auto">
          <a:xfrm>
            <a:off x="5209364" y="1528839"/>
            <a:ext cx="7126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DB/Web</a:t>
            </a:r>
            <a:r>
              <a:rPr lang="ko-KR" altLang="en-US" sz="1100" dirty="0">
                <a:latin typeface="+mn-ea"/>
                <a:ea typeface="+mn-ea"/>
              </a:rPr>
              <a:t>서버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37" name="TextBox 42"/>
          <p:cNvSpPr txBox="1">
            <a:spLocks noChangeArrowheads="1"/>
          </p:cNvSpPr>
          <p:nvPr/>
        </p:nvSpPr>
        <p:spPr bwMode="auto">
          <a:xfrm>
            <a:off x="3080792" y="1542574"/>
            <a:ext cx="12241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  <a:ea typeface="+mn-ea"/>
              </a:rPr>
              <a:t>Controller </a:t>
            </a:r>
          </a:p>
          <a:p>
            <a:pPr algn="ctr" eaLnBrk="1" hangingPunct="1"/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rgbClr val="0000CC"/>
                </a:solidFill>
                <a:latin typeface="+mn-ea"/>
              </a:rPr>
              <a:t>제어 </a:t>
            </a:r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PC)</a:t>
            </a:r>
          </a:p>
        </p:txBody>
      </p:sp>
      <p:grpSp>
        <p:nvGrpSpPr>
          <p:cNvPr id="38" name="Group 97"/>
          <p:cNvGrpSpPr/>
          <p:nvPr/>
        </p:nvGrpSpPr>
        <p:grpSpPr bwMode="auto">
          <a:xfrm>
            <a:off x="3073278" y="1949609"/>
            <a:ext cx="419041" cy="380231"/>
            <a:chOff x="2016" y="2053"/>
            <a:chExt cx="306" cy="226"/>
          </a:xfrm>
        </p:grpSpPr>
        <p:sp>
          <p:nvSpPr>
            <p:cNvPr id="39" name="Rectangle 98"/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0" name="Group 99"/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1" name="Group 102"/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50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42" name="Group 106"/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43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9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55" name="직선 연결선 54"/>
          <p:cNvCxnSpPr>
            <a:cxnSpLocks noChangeShapeType="1"/>
          </p:cNvCxnSpPr>
          <p:nvPr/>
        </p:nvCxnSpPr>
        <p:spPr bwMode="auto">
          <a:xfrm rot="5400000">
            <a:off x="7742955" y="1934395"/>
            <a:ext cx="756000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42"/>
          <p:cNvSpPr txBox="1">
            <a:spLocks noChangeArrowheads="1"/>
          </p:cNvSpPr>
          <p:nvPr/>
        </p:nvSpPr>
        <p:spPr bwMode="auto">
          <a:xfrm>
            <a:off x="7724736" y="2714089"/>
            <a:ext cx="7920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모니터링</a:t>
            </a:r>
            <a:endParaRPr lang="en-US" altLang="ko-KR" sz="1100" dirty="0">
              <a:latin typeface="+mn-ea"/>
              <a:ea typeface="+mn-ea"/>
            </a:endParaRPr>
          </a:p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    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E90BCED-B27F-4703-AB71-FA318AC391AA}"/>
              </a:ext>
            </a:extLst>
          </p:cNvPr>
          <p:cNvGrpSpPr/>
          <p:nvPr/>
        </p:nvGrpSpPr>
        <p:grpSpPr>
          <a:xfrm>
            <a:off x="7905328" y="2313626"/>
            <a:ext cx="419041" cy="380231"/>
            <a:chOff x="7905328" y="2025592"/>
            <a:chExt cx="419041" cy="380231"/>
          </a:xfrm>
        </p:grpSpPr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265484" y="2198883"/>
              <a:ext cx="54777" cy="185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59" name="Group 99"/>
            <p:cNvGrpSpPr/>
            <p:nvPr/>
          </p:nvGrpSpPr>
          <p:grpSpPr bwMode="auto">
            <a:xfrm>
              <a:off x="7920392" y="2262816"/>
              <a:ext cx="386175" cy="122818"/>
              <a:chOff x="2921" y="2654"/>
              <a:chExt cx="244" cy="85"/>
            </a:xfrm>
          </p:grpSpPr>
          <p:sp>
            <p:nvSpPr>
              <p:cNvPr id="72" name="Rectangle 100"/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Rectangle 101"/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102"/>
            <p:cNvGrpSpPr/>
            <p:nvPr/>
          </p:nvGrpSpPr>
          <p:grpSpPr bwMode="auto">
            <a:xfrm>
              <a:off x="7905328" y="2328431"/>
              <a:ext cx="419041" cy="77392"/>
              <a:chOff x="2911" y="2700"/>
              <a:chExt cx="265" cy="53"/>
            </a:xfrm>
          </p:grpSpPr>
          <p:sp>
            <p:nvSpPr>
              <p:cNvPr id="69" name="Freeform 103"/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Freeform 104"/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Freeform 105"/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61" name="Group 106"/>
            <p:cNvGrpSpPr/>
            <p:nvPr/>
          </p:nvGrpSpPr>
          <p:grpSpPr bwMode="auto">
            <a:xfrm>
              <a:off x="7972429" y="2025592"/>
              <a:ext cx="282099" cy="235541"/>
              <a:chOff x="2954" y="2489"/>
              <a:chExt cx="178" cy="164"/>
            </a:xfrm>
          </p:grpSpPr>
          <p:sp>
            <p:nvSpPr>
              <p:cNvPr id="62" name="Rectangle 107"/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Rectangle 108"/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Rectangle 109"/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Rectangle 110"/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Oval 111"/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Oval 112"/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Oval 113"/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560513" y="2791961"/>
            <a:ext cx="7253089" cy="2149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 rot="5400000">
            <a:off x="3030404" y="2431430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5" cstate="print"/>
          <a:srcRect l="4858" t="1314"/>
          <a:stretch/>
        </p:blipFill>
        <p:spPr>
          <a:xfrm>
            <a:off x="2036776" y="5490097"/>
            <a:ext cx="591109" cy="7472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3206132" y="5517232"/>
            <a:ext cx="522732" cy="70578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238319" y="5517232"/>
            <a:ext cx="750785" cy="775305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93449" y="5517678"/>
            <a:ext cx="475775" cy="791642"/>
          </a:xfrm>
          <a:prstGeom prst="rect">
            <a:avLst/>
          </a:prstGeom>
        </p:spPr>
      </p:pic>
      <p:cxnSp>
        <p:nvCxnSpPr>
          <p:cNvPr id="100" name="직선 화살표 연결선 99"/>
          <p:cNvCxnSpPr/>
          <p:nvPr/>
        </p:nvCxnSpPr>
        <p:spPr>
          <a:xfrm rot="10800000">
            <a:off x="6321153" y="5661248"/>
            <a:ext cx="28803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9304" y="5445224"/>
            <a:ext cx="576064" cy="842773"/>
          </a:xfrm>
          <a:prstGeom prst="rect">
            <a:avLst/>
          </a:prstGeom>
        </p:spPr>
      </p:pic>
      <p:sp>
        <p:nvSpPr>
          <p:cNvPr id="103" name="타원 102"/>
          <p:cNvSpPr/>
          <p:nvPr/>
        </p:nvSpPr>
        <p:spPr>
          <a:xfrm>
            <a:off x="4788327" y="3284984"/>
            <a:ext cx="1043412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Dispatcher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147481" y="3288957"/>
            <a:ext cx="1043412" cy="3600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AIMS SECS/GEM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4" name="꺾인 연결선 106"/>
          <p:cNvCxnSpPr>
            <a:cxnSpLocks/>
            <a:stCxn id="105" idx="0"/>
            <a:endCxn id="14" idx="3"/>
          </p:cNvCxnSpPr>
          <p:nvPr/>
        </p:nvCxnSpPr>
        <p:spPr>
          <a:xfrm rot="5400000" flipH="1" flipV="1">
            <a:off x="4276157" y="1864971"/>
            <a:ext cx="1139088" cy="1711610"/>
          </a:xfrm>
          <a:prstGeom prst="bentConnector4">
            <a:avLst>
              <a:gd name="adj1" fmla="val 15202"/>
              <a:gd name="adj2" fmla="val 113356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1892760" y="5229200"/>
            <a:ext cx="900000" cy="1080120"/>
            <a:chOff x="2144688" y="4869160"/>
            <a:chExt cx="900000" cy="1080120"/>
          </a:xfrm>
        </p:grpSpPr>
        <p:sp>
          <p:nvSpPr>
            <p:cNvPr id="137" name="직사각형 136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044888" y="5229200"/>
            <a:ext cx="900000" cy="1080120"/>
            <a:chOff x="2144688" y="4869160"/>
            <a:chExt cx="900000" cy="1080120"/>
          </a:xfrm>
        </p:grpSpPr>
        <p:sp>
          <p:nvSpPr>
            <p:cNvPr id="141" name="직사각형 14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4197016" y="5229200"/>
            <a:ext cx="900000" cy="1080120"/>
            <a:chOff x="2144688" y="4869160"/>
            <a:chExt cx="900000" cy="1080120"/>
          </a:xfrm>
        </p:grpSpPr>
        <p:sp>
          <p:nvSpPr>
            <p:cNvPr id="144" name="직사각형 143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5377425" y="5229200"/>
            <a:ext cx="900000" cy="1080120"/>
            <a:chOff x="2144688" y="4869160"/>
            <a:chExt cx="900000" cy="1080120"/>
          </a:xfrm>
        </p:grpSpPr>
        <p:sp>
          <p:nvSpPr>
            <p:cNvPr id="148" name="직사각형 147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6645288" y="5229200"/>
            <a:ext cx="900000" cy="1080120"/>
            <a:chOff x="2144688" y="4869160"/>
            <a:chExt cx="900000" cy="1080120"/>
          </a:xfrm>
        </p:grpSpPr>
        <p:sp>
          <p:nvSpPr>
            <p:cNvPr id="151" name="직사각형 150"/>
            <p:cNvSpPr/>
            <p:nvPr/>
          </p:nvSpPr>
          <p:spPr>
            <a:xfrm>
              <a:off x="2144688" y="4869160"/>
              <a:ext cx="900000" cy="18004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PLC/MW(PC)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44688" y="4869160"/>
              <a:ext cx="900000" cy="108012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272480" y="1556790"/>
            <a:ext cx="9433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rot="5400000" flipH="1" flipV="1">
            <a:off x="214391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 rot="5400000" flipH="1" flipV="1">
            <a:off x="3296046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 rot="5400000" flipH="1" flipV="1">
            <a:off x="4448174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 rot="5400000" flipH="1" flipV="1">
            <a:off x="556439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916856"/>
            <a:ext cx="357646" cy="52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TextBox 271"/>
          <p:cNvSpPr txBox="1"/>
          <p:nvPr/>
        </p:nvSpPr>
        <p:spPr bwMode="auto">
          <a:xfrm>
            <a:off x="635694" y="1683051"/>
            <a:ext cx="733724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00" b="1" dirty="0">
                <a:latin typeface="+mn-ea"/>
                <a:ea typeface="+mn-ea"/>
              </a:rPr>
              <a:t>AIMS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171" name="직사각형 170"/>
          <p:cNvSpPr>
            <a:spLocks noChangeArrowheads="1"/>
          </p:cNvSpPr>
          <p:nvPr/>
        </p:nvSpPr>
        <p:spPr bwMode="auto">
          <a:xfrm>
            <a:off x="632520" y="1700833"/>
            <a:ext cx="735952" cy="792087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>
              <a:latin typeface="+mn-ea"/>
              <a:ea typeface="+mn-ea"/>
            </a:endParaRPr>
          </a:p>
        </p:txBody>
      </p:sp>
      <p:cxnSp>
        <p:nvCxnSpPr>
          <p:cNvPr id="173" name="꺾인 연결선 106"/>
          <p:cNvCxnSpPr>
            <a:cxnSpLocks/>
            <a:stCxn id="104" idx="0"/>
          </p:cNvCxnSpPr>
          <p:nvPr/>
        </p:nvCxnSpPr>
        <p:spPr>
          <a:xfrm rot="16200000" flipV="1">
            <a:off x="1321031" y="1940801"/>
            <a:ext cx="796037" cy="1900276"/>
          </a:xfrm>
          <a:prstGeom prst="bentConnector3">
            <a:avLst>
              <a:gd name="adj1" fmla="val 50000"/>
            </a:avLst>
          </a:prstGeom>
          <a:ln w="952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22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Process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간 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Event driven 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방식에 따른 실시간성 지원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, DDS Message bus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이용한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확장성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지원하는 구조설계 적용하여 </a:t>
            </a:r>
            <a:r>
              <a:rPr lang="ko-KR" altLang="en-US" sz="1400" b="1" kern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분석실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 무인화 시스템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(LIMS)</a:t>
            </a:r>
            <a:r>
              <a:rPr lang="ko-KR" altLang="en-US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를 구현함</a:t>
            </a:r>
            <a:r>
              <a:rPr lang="en-US" altLang="ko-KR" sz="1400" b="1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(Open DDS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에서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ROS2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에서 제공하는 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DDS </a:t>
            </a: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사용 예정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cs typeface="KoPubWorld돋움체 Bold" panose="00000800000000000000" pitchFamily="2" charset="-127"/>
              </a:rPr>
              <a:t>)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cs typeface="KoPubWorld돋움체 Bold" panose="00000800000000000000" pitchFamily="2" charset="-127"/>
            </a:endParaRPr>
          </a:p>
        </p:txBody>
      </p:sp>
      <p:sp>
        <p:nvSpPr>
          <p:cNvPr id="124" name="TextBox 16"/>
          <p:cNvSpPr txBox="1"/>
          <p:nvPr/>
        </p:nvSpPr>
        <p:spPr>
          <a:xfrm>
            <a:off x="1964768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25" name="TextBox 16"/>
          <p:cNvSpPr txBox="1"/>
          <p:nvPr/>
        </p:nvSpPr>
        <p:spPr>
          <a:xfrm>
            <a:off x="308079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127" name="TextBox 16"/>
          <p:cNvSpPr txBox="1"/>
          <p:nvPr/>
        </p:nvSpPr>
        <p:spPr>
          <a:xfrm>
            <a:off x="4269024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128" name="TextBox 16"/>
          <p:cNvSpPr txBox="1"/>
          <p:nvPr/>
        </p:nvSpPr>
        <p:spPr>
          <a:xfrm>
            <a:off x="5421152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폐기설비</a:t>
            </a:r>
          </a:p>
        </p:txBody>
      </p:sp>
      <p:sp>
        <p:nvSpPr>
          <p:cNvPr id="131" name="TextBox 16"/>
          <p:cNvSpPr txBox="1"/>
          <p:nvPr/>
        </p:nvSpPr>
        <p:spPr>
          <a:xfrm>
            <a:off x="6717296" y="630932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MOMA</a:t>
            </a:r>
            <a:endParaRPr lang="ko-KR" altLang="en-US" sz="1000" dirty="0"/>
          </a:p>
        </p:txBody>
      </p:sp>
      <p:sp>
        <p:nvSpPr>
          <p:cNvPr id="133" name="타원 132">
            <a:extLst>
              <a:ext uri="{FF2B5EF4-FFF2-40B4-BE49-F238E27FC236}">
                <a16:creationId xmlns="" xmlns:a16="http://schemas.microsoft.com/office/drawing/2014/main" id="{1C26532D-80C8-4703-B03F-CAFDC33181D1}"/>
              </a:ext>
            </a:extLst>
          </p:cNvPr>
          <p:cNvSpPr/>
          <p:nvPr/>
        </p:nvSpPr>
        <p:spPr>
          <a:xfrm>
            <a:off x="1784648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반출입기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="" xmlns:a16="http://schemas.microsoft.com/office/drawing/2014/main" id="{E6F48D8B-22C1-4A6A-B7E8-13679A959495}"/>
              </a:ext>
            </a:extLst>
          </p:cNvPr>
          <p:cNvSpPr/>
          <p:nvPr/>
        </p:nvSpPr>
        <p:spPr>
          <a:xfrm>
            <a:off x="2936776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분석기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="" xmlns:a16="http://schemas.microsoft.com/office/drawing/2014/main" id="{52D9A55E-5218-4638-A76E-9CFC352045D3}"/>
              </a:ext>
            </a:extLst>
          </p:cNvPr>
          <p:cNvSpPr/>
          <p:nvPr/>
        </p:nvSpPr>
        <p:spPr>
          <a:xfrm>
            <a:off x="4088904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Stocker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5241032" y="443711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폐기</a:t>
            </a:r>
            <a:r>
              <a:rPr lang="en-US" altLang="ko-KR" sz="900" b="1" dirty="0">
                <a:solidFill>
                  <a:schemeClr val="tx1"/>
                </a:solidFill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</a:rPr>
              <a:t>세정</a:t>
            </a:r>
          </a:p>
        </p:txBody>
      </p:sp>
      <p:sp>
        <p:nvSpPr>
          <p:cNvPr id="180" name="왼쪽/오른쪽 화살표 179"/>
          <p:cNvSpPr/>
          <p:nvPr/>
        </p:nvSpPr>
        <p:spPr>
          <a:xfrm>
            <a:off x="1640632" y="3861048"/>
            <a:ext cx="7920880" cy="432047"/>
          </a:xfrm>
          <a:prstGeom prst="leftRightArrow">
            <a:avLst>
              <a:gd name="adj1" fmla="val 50000"/>
              <a:gd name="adj2" fmla="val 57781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Message Bus</a:t>
            </a:r>
            <a:endParaRPr lang="ko-KR" altLang="en-US" sz="1200" b="1" dirty="0"/>
          </a:p>
        </p:txBody>
      </p:sp>
      <p:cxnSp>
        <p:nvCxnSpPr>
          <p:cNvPr id="182" name="직선 연결선 181"/>
          <p:cNvCxnSpPr/>
          <p:nvPr/>
        </p:nvCxnSpPr>
        <p:spPr>
          <a:xfrm rot="5400000">
            <a:off x="2516295" y="3806230"/>
            <a:ext cx="324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 rot="5400000">
            <a:off x="5145795" y="3788262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rot="5400000">
            <a:off x="223550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rot="5400000">
            <a:off x="3386046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rot="5400000">
            <a:off x="4538174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rot="5400000">
            <a:off x="5619882" y="431031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endCxn id="111" idx="1"/>
          </p:cNvCxnSpPr>
          <p:nvPr/>
        </p:nvCxnSpPr>
        <p:spPr>
          <a:xfrm>
            <a:off x="8132472" y="2708920"/>
            <a:ext cx="40290" cy="6515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8782132" y="2780928"/>
            <a:ext cx="0" cy="55799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="" xmlns:a16="http://schemas.microsoft.com/office/drawing/2014/main" id="{D4D3E19D-3BD0-40C6-9E81-13EC66D11EDF}"/>
              </a:ext>
            </a:extLst>
          </p:cNvPr>
          <p:cNvSpPr/>
          <p:nvPr/>
        </p:nvSpPr>
        <p:spPr>
          <a:xfrm>
            <a:off x="6537176" y="4437152"/>
            <a:ext cx="108012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RCS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rot="5400000">
            <a:off x="6916026" y="4310358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rot="5400000" flipH="1" flipV="1">
            <a:off x="6824438" y="5012358"/>
            <a:ext cx="43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42"/>
          <p:cNvSpPr txBox="1">
            <a:spLocks noChangeArrowheads="1"/>
          </p:cNvSpPr>
          <p:nvPr/>
        </p:nvSpPr>
        <p:spPr bwMode="auto">
          <a:xfrm>
            <a:off x="6142082" y="2166060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</a:rPr>
              <a:t>NAS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200" name="직선 연결선 199"/>
          <p:cNvCxnSpPr>
            <a:cxnSpLocks noChangeShapeType="1"/>
          </p:cNvCxnSpPr>
          <p:nvPr/>
        </p:nvCxnSpPr>
        <p:spPr bwMode="auto">
          <a:xfrm>
            <a:off x="6498412" y="1556792"/>
            <a:ext cx="0" cy="2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" name="TextBox 42"/>
          <p:cNvSpPr txBox="1">
            <a:spLocks noChangeArrowheads="1"/>
          </p:cNvSpPr>
          <p:nvPr/>
        </p:nvSpPr>
        <p:spPr bwMode="auto">
          <a:xfrm>
            <a:off x="8373952" y="2693857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sz="1100" dirty="0">
                <a:latin typeface="+mn-ea"/>
                <a:ea typeface="+mn-ea"/>
              </a:rPr>
              <a:t>운영 </a:t>
            </a:r>
            <a:r>
              <a:rPr lang="en-US" altLang="ko-KR" sz="1100" dirty="0">
                <a:latin typeface="+mn-ea"/>
                <a:ea typeface="+mn-ea"/>
              </a:rPr>
              <a:t>PC</a:t>
            </a:r>
          </a:p>
        </p:txBody>
      </p:sp>
      <p:cxnSp>
        <p:nvCxnSpPr>
          <p:cNvPr id="202" name="직선 연결선 201"/>
          <p:cNvCxnSpPr>
            <a:cxnSpLocks noChangeShapeType="1"/>
          </p:cNvCxnSpPr>
          <p:nvPr/>
        </p:nvCxnSpPr>
        <p:spPr bwMode="auto">
          <a:xfrm>
            <a:off x="9411762" y="1562158"/>
            <a:ext cx="0" cy="75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hape 204"/>
          <p:cNvCxnSpPr>
            <a:stCxn id="192" idx="0"/>
            <a:endCxn id="111" idx="7"/>
          </p:cNvCxnSpPr>
          <p:nvPr/>
        </p:nvCxnSpPr>
        <p:spPr>
          <a:xfrm flipH="1">
            <a:off x="9048228" y="2597234"/>
            <a:ext cx="189970" cy="763196"/>
          </a:xfrm>
          <a:prstGeom prst="bentConnector4">
            <a:avLst>
              <a:gd name="adj1" fmla="val 27276"/>
              <a:gd name="adj2" fmla="val 4967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62"/>
          <p:cNvSpPr txBox="1"/>
          <p:nvPr/>
        </p:nvSpPr>
        <p:spPr bwMode="auto">
          <a:xfrm>
            <a:off x="560512" y="2791961"/>
            <a:ext cx="7253090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</a:rPr>
              <a:t>LIMS Controller 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10" name="Picture 24" descr="database ico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62178" y="1657160"/>
            <a:ext cx="685191" cy="685191"/>
          </a:xfrm>
          <a:prstGeom prst="rect">
            <a:avLst/>
          </a:prstGeom>
          <a:noFill/>
        </p:spPr>
      </p:pic>
      <p:sp>
        <p:nvSpPr>
          <p:cNvPr id="157" name="TextBox 42"/>
          <p:cNvSpPr txBox="1">
            <a:spLocks noChangeArrowheads="1"/>
          </p:cNvSpPr>
          <p:nvPr/>
        </p:nvSpPr>
        <p:spPr bwMode="auto">
          <a:xfrm>
            <a:off x="8990300" y="1300548"/>
            <a:ext cx="7126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100" dirty="0">
                <a:latin typeface="+mn-ea"/>
                <a:ea typeface="+mn-ea"/>
              </a:rPr>
              <a:t>TCP/IP</a:t>
            </a:r>
          </a:p>
        </p:txBody>
      </p:sp>
      <p:grpSp>
        <p:nvGrpSpPr>
          <p:cNvPr id="2" name="Group 97">
            <a:extLst>
              <a:ext uri="{FF2B5EF4-FFF2-40B4-BE49-F238E27FC236}">
                <a16:creationId xmlns="" xmlns:a16="http://schemas.microsoft.com/office/drawing/2014/main" id="{371202D0-E4A3-683B-62F5-82B42EBE601C}"/>
              </a:ext>
            </a:extLst>
          </p:cNvPr>
          <p:cNvGrpSpPr/>
          <p:nvPr/>
        </p:nvGrpSpPr>
        <p:grpSpPr bwMode="auto">
          <a:xfrm>
            <a:off x="3838228" y="1949610"/>
            <a:ext cx="419041" cy="380231"/>
            <a:chOff x="2016" y="2053"/>
            <a:chExt cx="306" cy="226"/>
          </a:xfrm>
        </p:grpSpPr>
        <p:sp>
          <p:nvSpPr>
            <p:cNvPr id="3" name="Rectangle 98">
              <a:extLst>
                <a:ext uri="{FF2B5EF4-FFF2-40B4-BE49-F238E27FC236}">
                  <a16:creationId xmlns="" xmlns:a16="http://schemas.microsoft.com/office/drawing/2014/main" id="{C9D38F29-23F7-31F8-203A-B7095CB6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4" name="Group 99">
              <a:extLst>
                <a:ext uri="{FF2B5EF4-FFF2-40B4-BE49-F238E27FC236}">
                  <a16:creationId xmlns="" xmlns:a16="http://schemas.microsoft.com/office/drawing/2014/main" id="{F8E974AF-3753-5B8C-254A-1EEA556CB668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84" name="Rectangle 100">
                <a:extLst>
                  <a:ext uri="{FF2B5EF4-FFF2-40B4-BE49-F238E27FC236}">
                    <a16:creationId xmlns="" xmlns:a16="http://schemas.microsoft.com/office/drawing/2014/main" id="{3DC24423-791F-172B-E3A3-F7A70C64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="" xmlns:a16="http://schemas.microsoft.com/office/drawing/2014/main" id="{CB7C8CD6-BDC7-60F2-ED54-07400E6DE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02">
              <a:extLst>
                <a:ext uri="{FF2B5EF4-FFF2-40B4-BE49-F238E27FC236}">
                  <a16:creationId xmlns="" xmlns:a16="http://schemas.microsoft.com/office/drawing/2014/main" id="{19F93751-70F9-3FE6-A7BD-123EA5CBF9B5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78" name="Freeform 103">
                <a:extLst>
                  <a:ext uri="{FF2B5EF4-FFF2-40B4-BE49-F238E27FC236}">
                    <a16:creationId xmlns="" xmlns:a16="http://schemas.microsoft.com/office/drawing/2014/main" id="{6863407D-120D-A103-FF0A-FBA55353E4B7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9" name="Freeform 104">
                <a:extLst>
                  <a:ext uri="{FF2B5EF4-FFF2-40B4-BE49-F238E27FC236}">
                    <a16:creationId xmlns="" xmlns:a16="http://schemas.microsoft.com/office/drawing/2014/main" id="{66D8B603-18C9-9580-E31A-ECFCC4C082A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0" name="Freeform 105">
                <a:extLst>
                  <a:ext uri="{FF2B5EF4-FFF2-40B4-BE49-F238E27FC236}">
                    <a16:creationId xmlns="" xmlns:a16="http://schemas.microsoft.com/office/drawing/2014/main" id="{821FB523-84C2-4BBB-A778-9C27AC102D0C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106">
              <a:extLst>
                <a:ext uri="{FF2B5EF4-FFF2-40B4-BE49-F238E27FC236}">
                  <a16:creationId xmlns="" xmlns:a16="http://schemas.microsoft.com/office/drawing/2014/main" id="{9047E150-8B4A-1D33-C775-84878B66D86B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9" name="Rectangle 107">
                <a:extLst>
                  <a:ext uri="{FF2B5EF4-FFF2-40B4-BE49-F238E27FC236}">
                    <a16:creationId xmlns="" xmlns:a16="http://schemas.microsoft.com/office/drawing/2014/main" id="{60D8BD61-C7C4-AF7A-0C09-9CBFB8AE4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4" name="Rectangle 108">
                <a:extLst>
                  <a:ext uri="{FF2B5EF4-FFF2-40B4-BE49-F238E27FC236}">
                    <a16:creationId xmlns="" xmlns:a16="http://schemas.microsoft.com/office/drawing/2014/main" id="{D9F79E43-6D03-A72A-290B-F0B9AAD79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35" name="Rectangle 109">
                <a:extLst>
                  <a:ext uri="{FF2B5EF4-FFF2-40B4-BE49-F238E27FC236}">
                    <a16:creationId xmlns="" xmlns:a16="http://schemas.microsoft.com/office/drawing/2014/main" id="{FCA3524E-28CF-36FE-193B-F07D1669A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7" name="Rectangle 110">
                <a:extLst>
                  <a:ext uri="{FF2B5EF4-FFF2-40B4-BE49-F238E27FC236}">
                    <a16:creationId xmlns="" xmlns:a16="http://schemas.microsoft.com/office/drawing/2014/main" id="{A17956D4-F034-DCDD-EF9D-8704C3AD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4" name="Oval 111">
                <a:extLst>
                  <a:ext uri="{FF2B5EF4-FFF2-40B4-BE49-F238E27FC236}">
                    <a16:creationId xmlns="" xmlns:a16="http://schemas.microsoft.com/office/drawing/2014/main" id="{CF5E81C3-7093-86C6-5160-59D0FE1AC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6" name="Oval 112">
                <a:extLst>
                  <a:ext uri="{FF2B5EF4-FFF2-40B4-BE49-F238E27FC236}">
                    <a16:creationId xmlns="" xmlns:a16="http://schemas.microsoft.com/office/drawing/2014/main" id="{858B81F0-AC8A-0977-1AC0-93F726AFB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7" name="Oval 113">
                <a:extLst>
                  <a:ext uri="{FF2B5EF4-FFF2-40B4-BE49-F238E27FC236}">
                    <a16:creationId xmlns="" xmlns:a16="http://schemas.microsoft.com/office/drawing/2014/main" id="{01D837DB-4974-BCE6-DC2F-230354174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90" name="왼쪽/오른쪽 화살표 82">
            <a:extLst>
              <a:ext uri="{FF2B5EF4-FFF2-40B4-BE49-F238E27FC236}">
                <a16:creationId xmlns="" xmlns:a16="http://schemas.microsoft.com/office/drawing/2014/main" id="{4F7B5EDD-68BB-B97B-C4BD-EDA3F8CC8821}"/>
              </a:ext>
            </a:extLst>
          </p:cNvPr>
          <p:cNvSpPr/>
          <p:nvPr/>
        </p:nvSpPr>
        <p:spPr bwMode="auto">
          <a:xfrm rot="5400000">
            <a:off x="3795354" y="2431431"/>
            <a:ext cx="443082" cy="255913"/>
          </a:xfrm>
          <a:prstGeom prst="leftRightArrow">
            <a:avLst>
              <a:gd name="adj1" fmla="val 66749"/>
              <a:gd name="adj2" fmla="val 29596"/>
            </a:avLst>
          </a:prstGeom>
          <a:solidFill>
            <a:srgbClr val="C0C0C0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A121A82E-D9B1-52B6-7200-4B9289B85472}"/>
              </a:ext>
            </a:extLst>
          </p:cNvPr>
          <p:cNvCxnSpPr>
            <a:cxnSpLocks noChangeShapeType="1"/>
            <a:endCxn id="43" idx="0"/>
          </p:cNvCxnSpPr>
          <p:nvPr/>
        </p:nvCxnSpPr>
        <p:spPr bwMode="auto">
          <a:xfrm>
            <a:off x="3281428" y="1556790"/>
            <a:ext cx="1" cy="392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09720E65-78F8-DAA2-CB3D-946D42092CF7}"/>
              </a:ext>
            </a:extLst>
          </p:cNvPr>
          <p:cNvSpPr txBox="1"/>
          <p:nvPr/>
        </p:nvSpPr>
        <p:spPr>
          <a:xfrm>
            <a:off x="2826352" y="2391770"/>
            <a:ext cx="8294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1100" b="1">
                <a:solidFill>
                  <a:srgbClr val="0000CC"/>
                </a:solidFill>
                <a:latin typeface="+mn-ea"/>
              </a:rPr>
              <a:t>Active</a:t>
            </a:r>
            <a:endParaRPr lang="en-US" altLang="ko-KR" sz="11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37B00FA4-CB5F-35C0-4AC9-8F3A31191554}"/>
              </a:ext>
            </a:extLst>
          </p:cNvPr>
          <p:cNvSpPr txBox="1"/>
          <p:nvPr/>
        </p:nvSpPr>
        <p:spPr>
          <a:xfrm>
            <a:off x="3726661" y="2412684"/>
            <a:ext cx="733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00CC"/>
                </a:solidFill>
                <a:latin typeface="+mn-ea"/>
              </a:rPr>
              <a:t>Standby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06FD2CD0-2058-B3A0-2343-43B439B4B096}"/>
              </a:ext>
            </a:extLst>
          </p:cNvPr>
          <p:cNvSpPr txBox="1"/>
          <p:nvPr/>
        </p:nvSpPr>
        <p:spPr>
          <a:xfrm>
            <a:off x="3393700" y="1948180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Linux</a:t>
            </a:r>
            <a:endParaRPr lang="ko-KR" altLang="en-US" sz="12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B4DDB54-434D-B423-E513-C2E9BAA928FB}"/>
              </a:ext>
            </a:extLst>
          </p:cNvPr>
          <p:cNvSpPr/>
          <p:nvPr/>
        </p:nvSpPr>
        <p:spPr>
          <a:xfrm>
            <a:off x="3468190" y="3290320"/>
            <a:ext cx="1043412" cy="324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DB Manager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DAFA24E9-89A5-B609-C85B-CC3B1EBFDA55}"/>
              </a:ext>
            </a:extLst>
          </p:cNvPr>
          <p:cNvSpPr/>
          <p:nvPr/>
        </p:nvSpPr>
        <p:spPr>
          <a:xfrm>
            <a:off x="7991447" y="3307240"/>
            <a:ext cx="1238096" cy="3632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Event 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Monitor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 rot="5400000">
            <a:off x="3809102" y="3788126"/>
            <a:ext cx="360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rot="5400000">
            <a:off x="8491869" y="3817742"/>
            <a:ext cx="252000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-1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질의 안건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개발에 필요한 부분의 질의 내용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34568"/>
              </p:ext>
            </p:extLst>
          </p:nvPr>
        </p:nvGraphicFramePr>
        <p:xfrm>
          <a:off x="351855" y="1340768"/>
          <a:ext cx="8915399" cy="4468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761"/>
                <a:gridCol w="3960440"/>
                <a:gridCol w="3810198"/>
              </a:tblGrid>
              <a:tr h="1846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LIMS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관련 질문사항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2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2986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반출입기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 </a:t>
                      </a:r>
                      <a:r>
                        <a:rPr lang="ko-KR" altLang="en-US" sz="800" u="none" strike="noStrike">
                          <a:effectLst/>
                        </a:rPr>
                        <a:t>반출입기 사양서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-- PLC Memory Map </a:t>
                      </a:r>
                      <a:r>
                        <a:rPr lang="ko-KR" altLang="en-US" sz="800" u="none" strike="noStrike">
                          <a:effectLst/>
                        </a:rPr>
                        <a:t>포함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-- </a:t>
                      </a:r>
                      <a:r>
                        <a:rPr lang="ko-KR" altLang="en-US" sz="800" u="none" strike="noStrike">
                          <a:effectLst/>
                        </a:rPr>
                        <a:t>장비 운영 통신 시나리오 사양서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반출입기 품질데이터가 있는가 </a:t>
                      </a:r>
                      <a:r>
                        <a:rPr lang="en-US" altLang="ko-KR" sz="800" u="none" strike="noStrike">
                          <a:effectLst/>
                        </a:rPr>
                        <a:t>? </a:t>
                      </a:r>
                      <a:r>
                        <a:rPr lang="ko-KR" altLang="en-US" sz="800" u="none" strike="noStrike">
                          <a:effectLst/>
                        </a:rPr>
                        <a:t>예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캡토크 이외에 추가 데이터가 있는지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-- Bottle barcode label </a:t>
                      </a:r>
                      <a:r>
                        <a:rPr lang="ko-KR" altLang="en-US" sz="800" u="none" strike="noStrike">
                          <a:effectLst/>
                        </a:rPr>
                        <a:t>내용 및 </a:t>
                      </a:r>
                      <a:r>
                        <a:rPr lang="en-US" sz="800" u="none" strike="noStrike">
                          <a:effectLst/>
                        </a:rPr>
                        <a:t>barcode id </a:t>
                      </a:r>
                      <a:r>
                        <a:rPr lang="ko-KR" altLang="en-US" sz="800" u="none" strike="noStrike">
                          <a:effectLst/>
                        </a:rPr>
                        <a:t>확정시점은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반출입기 </a:t>
                      </a:r>
                      <a:r>
                        <a:rPr lang="en-US" sz="800" u="none" strike="noStrike">
                          <a:effectLst/>
                        </a:rPr>
                        <a:t>Touch panel </a:t>
                      </a:r>
                      <a:r>
                        <a:rPr lang="ko-KR" altLang="en-US" sz="800" u="none" strike="noStrike">
                          <a:effectLst/>
                        </a:rPr>
                        <a:t>화면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-&gt;AIMS </a:t>
                      </a:r>
                      <a:r>
                        <a:rPr lang="ko-KR" altLang="en-US" sz="800" u="none" strike="noStrike">
                          <a:effectLst/>
                        </a:rPr>
                        <a:t>화면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반출입기 </a:t>
                      </a:r>
                      <a:r>
                        <a:rPr lang="en-US" altLang="ko-KR" sz="800" u="none" strike="noStrike">
                          <a:effectLst/>
                        </a:rPr>
                        <a:t>OPC/UA </a:t>
                      </a:r>
                      <a:r>
                        <a:rPr lang="ko-KR" altLang="en-US" sz="800" u="none" strike="noStrike">
                          <a:effectLst/>
                        </a:rPr>
                        <a:t>지원여부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-&gt;Event </a:t>
                      </a:r>
                      <a:r>
                        <a:rPr lang="ko-KR" altLang="en-US" sz="800" u="none" strike="noStrike">
                          <a:effectLst/>
                        </a:rPr>
                        <a:t>인식방법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L1, U1, L2, U2)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-&gt;LoadReq, LoadComp, UnloadReq, UnloadComp </a:t>
                      </a:r>
                      <a:r>
                        <a:rPr lang="ko-KR" altLang="en-US" sz="800" u="none" strike="noStrike">
                          <a:effectLst/>
                        </a:rPr>
                        <a:t>신호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-&gt;Bottle </a:t>
                      </a:r>
                      <a:r>
                        <a:rPr lang="ko-KR" altLang="en-US" sz="800" u="none" strike="noStrike">
                          <a:effectLst/>
                        </a:rPr>
                        <a:t>투입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추출에 대한 인식방법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현재 문서에는 일부만 표기되어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전달받은 메모리맵상의 트리거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정보가 모두 사용가능 한지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메모리맵상의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Bottle</a:t>
                      </a:r>
                      <a:r>
                        <a:rPr lang="ko-KR" altLang="en-US" sz="800" u="none" strike="noStrike" dirty="0">
                          <a:effectLst/>
                        </a:rPr>
                        <a:t>의 개별 데이터에 접근이 가능한지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반출입기에서 실병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공병의 총수량 반환이 가능한지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30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-&gt;Work Area -&gt; </a:t>
                      </a:r>
                      <a:r>
                        <a:rPr lang="ko-KR" altLang="en-US" sz="800" u="none" strike="noStrike">
                          <a:effectLst/>
                        </a:rPr>
                        <a:t>반출입기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반출입기 </a:t>
                      </a:r>
                      <a:r>
                        <a:rPr lang="en-US" altLang="ko-KR" sz="800" u="none" strike="noStrike">
                          <a:effectLst/>
                        </a:rPr>
                        <a:t>-&gt; Work Area</a:t>
                      </a:r>
                      <a:r>
                        <a:rPr lang="ko-KR" altLang="en-US" sz="800" u="none" strike="noStrike">
                          <a:effectLst/>
                        </a:rPr>
                        <a:t>로 </a:t>
                      </a:r>
                      <a:r>
                        <a:rPr lang="en-US" altLang="ko-KR" sz="800" u="none" strike="noStrike">
                          <a:effectLst/>
                        </a:rPr>
                        <a:t>Bottle</a:t>
                      </a:r>
                      <a:r>
                        <a:rPr lang="ko-KR" altLang="en-US" sz="800" u="none" strike="noStrike">
                          <a:effectLst/>
                        </a:rPr>
                        <a:t>이 이동할 때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공병 정보를 가지고있는 써야하는 메모리 맵과 셋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리셋타이밍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전달받은 레시피 매칭 완료의 보고가 트리거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</a:t>
                      </a:r>
                      <a:r>
                        <a:rPr lang="ko-KR" altLang="en-US" sz="800" u="none" strike="noStrike">
                          <a:effectLst/>
                        </a:rPr>
                        <a:t>반출입기 </a:t>
                      </a:r>
                      <a:r>
                        <a:rPr lang="en-US" altLang="ko-KR" sz="800" u="none" strike="noStrike">
                          <a:effectLst/>
                        </a:rPr>
                        <a:t>WorkArea(</a:t>
                      </a:r>
                      <a:r>
                        <a:rPr lang="ko-KR" altLang="en-US" sz="800" u="none" strike="noStrike">
                          <a:effectLst/>
                        </a:rPr>
                        <a:t>무인실</a:t>
                      </a:r>
                      <a:r>
                        <a:rPr lang="en-US" altLang="ko-KR" sz="800" u="none" strike="noStrike">
                          <a:effectLst/>
                        </a:rPr>
                        <a:t>) -&gt; </a:t>
                      </a:r>
                      <a:r>
                        <a:rPr lang="ko-KR" altLang="en-US" sz="800" u="none" strike="noStrike">
                          <a:effectLst/>
                        </a:rPr>
                        <a:t>장비 공병 투입 센싱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 MOMA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 </a:t>
                      </a:r>
                      <a:r>
                        <a:rPr lang="ko-KR" altLang="en-US" sz="800" u="none" strike="noStrike">
                          <a:effectLst/>
                        </a:rPr>
                        <a:t>장비및 통신사양서 요청 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-&gt;MOMA</a:t>
                      </a:r>
                      <a:r>
                        <a:rPr lang="ko-KR" altLang="en-US" sz="800" u="none" strike="noStrike">
                          <a:effectLst/>
                        </a:rPr>
                        <a:t>에서 </a:t>
                      </a:r>
                      <a:r>
                        <a:rPr lang="en-US" altLang="ko-KR" sz="800" u="none" strike="noStrike">
                          <a:effectLst/>
                        </a:rPr>
                        <a:t>Hole</a:t>
                      </a:r>
                      <a:r>
                        <a:rPr lang="ko-KR" altLang="en-US" sz="800" u="none" strike="noStrike">
                          <a:effectLst/>
                        </a:rPr>
                        <a:t>의 </a:t>
                      </a:r>
                      <a:r>
                        <a:rPr lang="en-US" altLang="ko-KR" sz="800" u="none" strike="noStrike">
                          <a:effectLst/>
                        </a:rPr>
                        <a:t>Bottle</a:t>
                      </a:r>
                      <a:r>
                        <a:rPr lang="ko-KR" altLang="en-US" sz="800" u="none" strike="noStrike">
                          <a:effectLst/>
                        </a:rPr>
                        <a:t>정보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-&gt;MOMA</a:t>
                      </a:r>
                      <a:r>
                        <a:rPr lang="ko-KR" altLang="en-US" sz="800" u="none" strike="noStrike">
                          <a:effectLst/>
                        </a:rPr>
                        <a:t>에서 </a:t>
                      </a:r>
                      <a:r>
                        <a:rPr lang="en-US" altLang="ko-KR" sz="800" u="none" strike="noStrike">
                          <a:effectLst/>
                        </a:rPr>
                        <a:t>Hole</a:t>
                      </a:r>
                      <a:r>
                        <a:rPr lang="ko-KR" altLang="en-US" sz="800" u="none" strike="noStrike">
                          <a:effectLst/>
                        </a:rPr>
                        <a:t>의 사용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미사용 처리가능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152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-&gt;MOMA</a:t>
                      </a:r>
                      <a:r>
                        <a:rPr lang="ko-KR" altLang="en-US" sz="800" u="none" strike="noStrike">
                          <a:effectLst/>
                        </a:rPr>
                        <a:t>에서 </a:t>
                      </a:r>
                      <a:r>
                        <a:rPr lang="en-US" altLang="ko-KR" sz="800" u="none" strike="noStrike">
                          <a:effectLst/>
                        </a:rPr>
                        <a:t>Hole</a:t>
                      </a:r>
                      <a:r>
                        <a:rPr lang="ko-KR" altLang="en-US" sz="800" u="none" strike="noStrike">
                          <a:effectLst/>
                        </a:rPr>
                        <a:t>의 사용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미사용 처리가능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  <a:tr h="305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 </a:t>
                      </a:r>
                      <a:r>
                        <a:rPr lang="ko-KR" altLang="en-US" sz="800" u="none" strike="noStrike">
                          <a:effectLst/>
                        </a:rPr>
                        <a:t>데이터의 갱신 주기를 짧게할 수 있는지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혹은 이벤트 트리거로 변경이 가능한지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75" marR="5275" marT="52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 txBox="1"/>
          <p:nvPr/>
        </p:nvSpPr>
        <p:spPr>
          <a:xfrm>
            <a:off x="272480" y="202630"/>
            <a:ext cx="9074150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57200" lvl="0" indent="-457200">
              <a:lnSpc>
                <a:spcPts val="2800"/>
              </a:lnSpc>
              <a:spcBef>
                <a:spcPct val="0"/>
              </a:spcBef>
              <a:defRPr/>
            </a:pPr>
            <a:r>
              <a:rPr lang="en-US" altLang="ko-KR" sz="2000" b="1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latin typeface="맑은 고딕" panose="020B0503020000020004" charset="-127"/>
                <a:ea typeface="맑은 고딕" panose="020B0503020000020004" charset="-127"/>
              </a:rPr>
              <a:t>질의 </a:t>
            </a:r>
            <a:endParaRPr lang="en-US" altLang="ko-KR" sz="2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ysClr val="windowText" lastClr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제목 9"/>
          <p:cNvSpPr txBox="1"/>
          <p:nvPr/>
        </p:nvSpPr>
        <p:spPr>
          <a:xfrm>
            <a:off x="5961112" y="44624"/>
            <a:ext cx="3744416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2</a:t>
            </a:r>
            <a:r>
              <a:rPr lang="en-US" altLang="ko-KR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-2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질의 안건</a:t>
            </a: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anose="020B0503020000020004" charset="-127"/>
                <a:ea typeface="맑은 고딕" panose="020B0503020000020004" charset="-127"/>
                <a:cs typeface="+mj-cs"/>
              </a:rPr>
              <a:t>. </a:t>
            </a:r>
            <a:endParaRPr kumimoji="0" lang="ko-KR" altLang="en-US" b="1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charset="-127"/>
              <a:ea typeface="맑은 고딕" panose="020B0503020000020004" charset="-127"/>
              <a:cs typeface="+mj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2480" y="764704"/>
            <a:ext cx="9289032" cy="648072"/>
          </a:xfrm>
          <a:prstGeom prst="roundRect">
            <a:avLst>
              <a:gd name="adj" fmla="val 8895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latinLnBrk="0">
              <a:buSzPct val="130000"/>
              <a:defRPr/>
            </a:pPr>
            <a:r>
              <a:rPr lang="ko-KR" altLang="en-US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개발에 필요한 부분의 질의 내용</a:t>
            </a:r>
            <a:r>
              <a:rPr lang="en-US" altLang="ko-KR" sz="1400" b="1" kern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ysClr val="windowText" lastClr="000000"/>
                </a:solidFill>
                <a:cs typeface="KoPubWorld돋움체 Bold" panose="00000800000000000000" pitchFamily="2" charset="-127"/>
              </a:rPr>
              <a:t>. </a:t>
            </a:r>
            <a:endParaRPr lang="en-US" altLang="ko-KR" sz="1400" b="1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ysClr val="windowText" lastClr="000000"/>
              </a:solidFill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01635"/>
              </p:ext>
            </p:extLst>
          </p:nvPr>
        </p:nvGraphicFramePr>
        <p:xfrm>
          <a:off x="351855" y="1340768"/>
          <a:ext cx="8915399" cy="4393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777"/>
                <a:gridCol w="3816424"/>
                <a:gridCol w="3810198"/>
              </a:tblGrid>
              <a:tr h="18319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LIMS </a:t>
                      </a:r>
                      <a:r>
                        <a:rPr lang="ko-KR" altLang="en-US" sz="1000" u="none" strike="noStrike" dirty="0">
                          <a:effectLst/>
                        </a:rPr>
                        <a:t>관련 질문사항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17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장비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178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Stocker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장비및</a:t>
                      </a:r>
                      <a:r>
                        <a:rPr lang="ko-KR" altLang="en-US" sz="800" u="none" strike="noStrike" dirty="0">
                          <a:effectLst/>
                        </a:rPr>
                        <a:t> 통신사양서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    -- PLC Memory Map </a:t>
                      </a:r>
                      <a:r>
                        <a:rPr lang="ko-KR" altLang="en-US" sz="800" u="none" strike="noStrike" dirty="0">
                          <a:effectLst/>
                        </a:rPr>
                        <a:t>포함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</a:t>
                      </a:r>
                      <a:r>
                        <a:rPr lang="en-US" altLang="ko-KR" sz="800" u="none" strike="noStrike">
                          <a:effectLst/>
                        </a:rPr>
                        <a:t>-&gt; </a:t>
                      </a:r>
                      <a:r>
                        <a:rPr lang="ko-KR" altLang="en-US" sz="800" u="none" strike="noStrike">
                          <a:effectLst/>
                        </a:rPr>
                        <a:t>장비 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-- Current Status Reading </a:t>
                      </a:r>
                      <a:r>
                        <a:rPr lang="ko-KR" altLang="en-US" sz="800" u="none" strike="noStrike">
                          <a:effectLst/>
                        </a:rPr>
                        <a:t>하는 부분이 있는지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2355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</a:rPr>
                        <a:t>Memory Map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리딩하는</a:t>
                      </a:r>
                      <a:r>
                        <a:rPr lang="ko-KR" altLang="en-US" sz="800" u="none" strike="noStrike" dirty="0">
                          <a:effectLst/>
                        </a:rPr>
                        <a:t> 부분이 아니라 실시간 특정 </a:t>
                      </a:r>
                      <a:r>
                        <a:rPr lang="en-US" altLang="ko-KR" sz="800" u="none" strike="noStrike" dirty="0">
                          <a:effectLst/>
                        </a:rPr>
                        <a:t>Hole </a:t>
                      </a:r>
                      <a:r>
                        <a:rPr lang="ko-KR" altLang="en-US" sz="800" u="none" strike="noStrike" dirty="0">
                          <a:effectLst/>
                        </a:rPr>
                        <a:t>및 전체 </a:t>
                      </a:r>
                      <a:r>
                        <a:rPr lang="en-US" altLang="ko-KR" sz="800" u="none" strike="noStrike" dirty="0">
                          <a:effectLst/>
                        </a:rPr>
                        <a:t>Hole</a:t>
                      </a:r>
                      <a:r>
                        <a:rPr lang="ko-KR" altLang="en-US" sz="800" u="none" strike="noStrike" dirty="0">
                          <a:effectLst/>
                        </a:rPr>
                        <a:t>의 </a:t>
                      </a:r>
                      <a:r>
                        <a:rPr lang="en-US" altLang="ko-KR" sz="800" u="none" strike="noStrike" dirty="0">
                          <a:effectLst/>
                        </a:rPr>
                        <a:t>Bottle </a:t>
                      </a:r>
                      <a:r>
                        <a:rPr lang="ko-KR" altLang="en-US" sz="800" u="none" strike="noStrike" dirty="0">
                          <a:effectLst/>
                        </a:rPr>
                        <a:t>유무 및 정보를 읽는 부분이 있는지</a:t>
                      </a:r>
                      <a:r>
                        <a:rPr lang="en-US" altLang="ko-KR" sz="800" u="none" strike="noStrike" dirty="0">
                          <a:effectLst/>
                        </a:rPr>
                        <a:t>..?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 </a:t>
                      </a:r>
                      <a:r>
                        <a:rPr lang="en-US" altLang="ko-KR" sz="800" u="none" strike="noStrike">
                          <a:effectLst/>
                        </a:rPr>
                        <a:t>-- </a:t>
                      </a:r>
                      <a:r>
                        <a:rPr lang="ko-KR" altLang="en-US" sz="800" u="none" strike="noStrike">
                          <a:effectLst/>
                        </a:rPr>
                        <a:t>각 컨트롤 </a:t>
                      </a:r>
                      <a:r>
                        <a:rPr lang="en-US" altLang="ko-KR" sz="800" u="none" strike="noStrike">
                          <a:effectLst/>
                        </a:rPr>
                        <a:t>UI</a:t>
                      </a:r>
                      <a:r>
                        <a:rPr lang="ko-KR" altLang="en-US" sz="800" u="none" strike="noStrike">
                          <a:effectLst/>
                        </a:rPr>
                        <a:t>이 있는지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350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</a:t>
                      </a:r>
                      <a:r>
                        <a:rPr lang="en-US" altLang="ko-KR" sz="800" u="none" strike="noStrike">
                          <a:effectLst/>
                        </a:rPr>
                        <a:t>--&gt; stocker door open</a:t>
                      </a:r>
                      <a:r>
                        <a:rPr lang="ko-KR" altLang="en-US" sz="800" u="none" strike="noStrike">
                          <a:effectLst/>
                        </a:rPr>
                        <a:t>은 </a:t>
                      </a:r>
                      <a:r>
                        <a:rPr lang="en-US" altLang="ko-KR" sz="800" u="none" strike="noStrike">
                          <a:effectLst/>
                        </a:rPr>
                        <a:t>stocker</a:t>
                      </a:r>
                      <a:r>
                        <a:rPr lang="ko-KR" altLang="en-US" sz="800" u="none" strike="noStrike">
                          <a:effectLst/>
                        </a:rPr>
                        <a:t>에게 명령을 주어야 하는가 </a:t>
                      </a:r>
                      <a:r>
                        <a:rPr lang="en-US" altLang="ko-KR" sz="800" u="none" strike="noStrike">
                          <a:effectLst/>
                        </a:rPr>
                        <a:t>?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수동 적인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장비여서 </a:t>
                      </a:r>
                      <a:r>
                        <a:rPr lang="en-US" altLang="ko-KR" sz="800" u="none" strike="noStrike" dirty="0">
                          <a:effectLst/>
                        </a:rPr>
                        <a:t>Bottle</a:t>
                      </a:r>
                      <a:r>
                        <a:rPr lang="ko-KR" altLang="en-US" sz="800" u="none" strike="noStrike" dirty="0">
                          <a:effectLst/>
                        </a:rPr>
                        <a:t>의 변화만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실시간적으로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확인이 가능하도록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-&gt;Door Open </a:t>
                      </a:r>
                      <a:r>
                        <a:rPr lang="ko-KR" altLang="en-US" sz="800" u="none" strike="noStrike">
                          <a:effectLst/>
                        </a:rPr>
                        <a:t>신호절차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</a:t>
                      </a:r>
                      <a:r>
                        <a:rPr lang="en-US" altLang="ko-KR" sz="800" u="none" strike="noStrike">
                          <a:effectLst/>
                        </a:rPr>
                        <a:t>-&gt; Bottle </a:t>
                      </a:r>
                      <a:r>
                        <a:rPr lang="ko-KR" altLang="en-US" sz="800" u="none" strike="noStrike">
                          <a:effectLst/>
                        </a:rPr>
                        <a:t>투입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배출 여부에 대한 확인할수 있는 방법이 있는지</a:t>
                      </a:r>
                      <a:r>
                        <a:rPr lang="en-US" altLang="ko-KR" sz="800" u="none" strike="noStrike">
                          <a:effectLst/>
                        </a:rPr>
                        <a:t>?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분석기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 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장비및</a:t>
                      </a:r>
                      <a:r>
                        <a:rPr lang="ko-KR" altLang="en-US" sz="800" u="none" strike="noStrike" dirty="0">
                          <a:effectLst/>
                        </a:rPr>
                        <a:t> 통신사양서</a:t>
                      </a:r>
                      <a:r>
                        <a:rPr lang="en-US" altLang="ko-KR" sz="800" u="none" strike="noStrike" dirty="0">
                          <a:effectLst/>
                        </a:rPr>
                        <a:t>(SECS/GEM) </a:t>
                      </a:r>
                      <a:r>
                        <a:rPr lang="ko-KR" altLang="en-US" sz="800" u="none" strike="noStrike" dirty="0">
                          <a:effectLst/>
                        </a:rPr>
                        <a:t>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 </a:t>
                      </a:r>
                      <a:r>
                        <a:rPr lang="en-US" altLang="ko-KR" sz="800" u="none" strike="noStrike">
                          <a:effectLst/>
                        </a:rPr>
                        <a:t>-- SECS/GEM </a:t>
                      </a:r>
                      <a:r>
                        <a:rPr lang="ko-KR" altLang="en-US" sz="800" u="none" strike="noStrike">
                          <a:effectLst/>
                        </a:rPr>
                        <a:t>의 어떤 정의를 사용하는지</a:t>
                      </a:r>
                      <a:r>
                        <a:rPr lang="en-US" altLang="ko-KR" sz="800" u="none" strike="noStrike">
                          <a:effectLst/>
                        </a:rPr>
                        <a:t>.?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   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예 </a:t>
                      </a:r>
                      <a:r>
                        <a:rPr lang="en-US" sz="800" u="none" strike="noStrike">
                          <a:effectLst/>
                        </a:rPr>
                        <a:t>E30, E37, E40?)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-&gt;Door Open </a:t>
                      </a:r>
                      <a:r>
                        <a:rPr lang="ko-KR" altLang="en-US" sz="800" u="none" strike="noStrike">
                          <a:effectLst/>
                        </a:rPr>
                        <a:t>신호절차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350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</a:t>
                      </a:r>
                      <a:r>
                        <a:rPr lang="en-US" altLang="ko-KR" sz="800" u="none" strike="noStrike">
                          <a:effectLst/>
                        </a:rPr>
                        <a:t>-- </a:t>
                      </a:r>
                      <a:r>
                        <a:rPr lang="ko-KR" altLang="en-US" sz="800" u="none" strike="noStrike">
                          <a:effectLst/>
                        </a:rPr>
                        <a:t>분석기 자체 재검사 프로세서가 있는지</a:t>
                      </a:r>
                      <a:r>
                        <a:rPr lang="en-US" altLang="ko-KR" sz="800" u="none" strike="noStrike">
                          <a:effectLst/>
                        </a:rPr>
                        <a:t>? 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       </a:t>
                      </a:r>
                      <a:r>
                        <a:rPr lang="ko-KR" altLang="en-US" sz="800" u="none" strike="noStrike">
                          <a:effectLst/>
                        </a:rPr>
                        <a:t>재검 프로세서가 있다면 </a:t>
                      </a:r>
                      <a:r>
                        <a:rPr lang="en-US" altLang="ko-KR" sz="800" u="none" strike="noStrike">
                          <a:effectLst/>
                        </a:rPr>
                        <a:t>1Works </a:t>
                      </a:r>
                      <a:r>
                        <a:rPr lang="ko-KR" altLang="en-US" sz="800" u="none" strike="noStrike">
                          <a:effectLst/>
                        </a:rPr>
                        <a:t>안에 포함되는지 아니면 완료된 </a:t>
                      </a:r>
                      <a:r>
                        <a:rPr lang="en-US" altLang="ko-KR" sz="800" u="none" strike="noStrike">
                          <a:effectLst/>
                        </a:rPr>
                        <a:t>Bottle</a:t>
                      </a:r>
                      <a:r>
                        <a:rPr lang="ko-KR" altLang="en-US" sz="800" u="none" strike="noStrike">
                          <a:effectLst/>
                        </a:rPr>
                        <a:t>은 배출후 재검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Bottle </a:t>
                      </a:r>
                      <a:r>
                        <a:rPr lang="ko-KR" altLang="en-US" sz="800" u="none" strike="noStrike">
                          <a:effectLst/>
                        </a:rPr>
                        <a:t>투입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추출에 대한 인식방법</a:t>
                      </a:r>
                      <a:r>
                        <a:rPr lang="en-US" altLang="ko-KR" sz="800" u="none" strike="noStrike">
                          <a:effectLst/>
                        </a:rPr>
                        <a:t>. (Hole</a:t>
                      </a:r>
                      <a:r>
                        <a:rPr lang="ko-KR" altLang="en-US" sz="800" u="none" strike="noStrike">
                          <a:effectLst/>
                        </a:rPr>
                        <a:t>별 </a:t>
                      </a:r>
                      <a:r>
                        <a:rPr lang="en-US" altLang="ko-KR" sz="800" u="none" strike="noStrike">
                          <a:effectLst/>
                        </a:rPr>
                        <a:t>barcode reading </a:t>
                      </a:r>
                      <a:r>
                        <a:rPr lang="ko-KR" altLang="en-US" sz="800" u="none" strike="noStrike">
                          <a:effectLst/>
                        </a:rPr>
                        <a:t>기능있는지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폐기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모사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</a:t>
                      </a:r>
                      <a:r>
                        <a:rPr lang="en-US" altLang="ko-KR" sz="800" u="none" strike="noStrike">
                          <a:effectLst/>
                        </a:rPr>
                        <a:t>-&gt; </a:t>
                      </a:r>
                      <a:r>
                        <a:rPr lang="ko-KR" altLang="en-US" sz="800" u="none" strike="noStrike">
                          <a:effectLst/>
                        </a:rPr>
                        <a:t>장비및 통신사양서 요청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    -- PLC Memory Map </a:t>
                      </a:r>
                      <a:r>
                        <a:rPr lang="ko-KR" altLang="en-US" sz="800" u="none" strike="noStrike">
                          <a:effectLst/>
                        </a:rPr>
                        <a:t>포함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178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전체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   </a:t>
                      </a:r>
                      <a:r>
                        <a:rPr lang="ko-KR" altLang="en-US" sz="800" u="none" strike="noStrike">
                          <a:effectLst/>
                        </a:rPr>
                        <a:t>장비자체에서 관리하는 장비상태는 </a:t>
                      </a:r>
                      <a:r>
                        <a:rPr lang="en-US" altLang="ko-KR" sz="800" u="none" strike="noStrike">
                          <a:effectLst/>
                        </a:rPr>
                        <a:t>? </a:t>
                      </a:r>
                      <a:r>
                        <a:rPr lang="en-US" sz="800" u="none" strike="noStrike">
                          <a:effectLst/>
                        </a:rPr>
                        <a:t>PowerOn/Off, Run, Idle, 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3506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 MOMA, Stocker, </a:t>
                      </a:r>
                      <a:r>
                        <a:rPr lang="ko-KR" altLang="en-US" sz="800" u="none" strike="noStrike">
                          <a:effectLst/>
                        </a:rPr>
                        <a:t>분석기의 </a:t>
                      </a:r>
                      <a:r>
                        <a:rPr lang="en-US" altLang="ko-KR" sz="800" u="none" strike="noStrike">
                          <a:effectLst/>
                        </a:rPr>
                        <a:t>Hole </a:t>
                      </a:r>
                      <a:r>
                        <a:rPr lang="ko-KR" altLang="en-US" sz="800" u="none" strike="noStrike">
                          <a:effectLst/>
                        </a:rPr>
                        <a:t>사용 우선순위가 별도 지정되어 있을수 있는지</a:t>
                      </a:r>
                      <a:r>
                        <a:rPr lang="en-US" altLang="ko-KR" sz="800" u="none" strike="noStrike">
                          <a:effectLst/>
                        </a:rPr>
                        <a:t>?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   </a:t>
                      </a:r>
                      <a:r>
                        <a:rPr lang="ko-KR" altLang="en-US" sz="800" u="none" strike="noStrike">
                          <a:effectLst/>
                        </a:rPr>
                        <a:t>예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번호순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우선순위 지정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순환적 지정</a:t>
                      </a:r>
                      <a:r>
                        <a:rPr lang="en-US" altLang="ko-KR" sz="800" u="none" strike="noStrike">
                          <a:effectLst/>
                        </a:rPr>
                        <a:t>..</a:t>
                      </a:r>
                      <a:r>
                        <a:rPr lang="ko-KR" altLang="en-US" sz="800" u="none" strike="noStrike">
                          <a:effectLst/>
                        </a:rPr>
                        <a:t>등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  <a:tr h="157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234" marR="5234" marT="523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34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>
          <a:noFill/>
        </a:ln>
        <a:effectLst>
          <a:outerShdw dist="35921" dir="2700000" algn="ctr" rotWithShape="0">
            <a:schemeClr val="tx1">
              <a:lumMod val="50000"/>
              <a:lumOff val="50000"/>
            </a:schemeClr>
          </a:outerShdw>
        </a:effectLst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b="1" dirty="0" err="1">
            <a:ea typeface="LG스마트체 Regular" pitchFamily="50" charset="-127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Pages>16</Pages>
  <Words>671</Words>
  <Characters>0</Characters>
  <Application>Microsoft Office PowerPoint</Application>
  <DocSecurity>0</DocSecurity>
  <PresentationFormat>A4 용지(210x297mm)</PresentationFormat>
  <Lines>0</Lines>
  <Paragraphs>217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Choi,weonseok</dc:creator>
  <cp:lastModifiedBy>jinos</cp:lastModifiedBy>
  <cp:revision>93</cp:revision>
  <dcterms:modified xsi:type="dcterms:W3CDTF">2024-07-22T09:34:54Z</dcterms:modified>
  <cp:version>10.105.227.52551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7F5F94DB527E42A4A46AEB93102488F7_13</vt:lpwstr>
  </property>
  <property fmtid="{D5CDD505-2E9C-101B-9397-08002B2CF9AE}" pid="3" name="KSOProductBuildVer">
    <vt:lpwstr>1033-12.2.0.13431</vt:lpwstr>
  </property>
</Properties>
</file>