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0" r:id="rId5"/>
    <p:sldId id="271" r:id="rId6"/>
    <p:sldId id="300" r:id="rId7"/>
    <p:sldId id="301" r:id="rId8"/>
    <p:sldId id="272" r:id="rId9"/>
    <p:sldId id="302" r:id="rId10"/>
    <p:sldId id="305" r:id="rId11"/>
    <p:sldId id="273" r:id="rId12"/>
    <p:sldId id="275" r:id="rId13"/>
    <p:sldId id="288" r:id="rId14"/>
    <p:sldId id="289" r:id="rId15"/>
    <p:sldId id="303" r:id="rId16"/>
    <p:sldId id="290" r:id="rId17"/>
    <p:sldId id="259" r:id="rId18"/>
    <p:sldId id="304" r:id="rId19"/>
    <p:sldId id="264" r:id="rId20"/>
    <p:sldId id="299" r:id="rId21"/>
    <p:sldId id="276" r:id="rId22"/>
    <p:sldId id="278" r:id="rId23"/>
    <p:sldId id="277" r:id="rId24"/>
    <p:sldId id="279" r:id="rId25"/>
    <p:sldId id="281" r:id="rId26"/>
    <p:sldId id="280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62214a-f1e5-4eb5-ab41-e70c396472d5}">
          <p14:sldIdLst>
            <p14:sldId id="256"/>
            <p14:sldId id="274"/>
            <p14:sldId id="270"/>
            <p14:sldId id="271"/>
            <p14:sldId id="300"/>
            <p14:sldId id="301"/>
            <p14:sldId id="272"/>
            <p14:sldId id="302"/>
            <p14:sldId id="305"/>
            <p14:sldId id="273"/>
            <p14:sldId id="275"/>
            <p14:sldId id="288"/>
            <p14:sldId id="289"/>
            <p14:sldId id="290"/>
            <p14:sldId id="259"/>
            <p14:sldId id="304"/>
            <p14:sldId id="264"/>
            <p14:sldId id="299"/>
            <p14:sldId id="276"/>
            <p14:sldId id="278"/>
            <p14:sldId id="277"/>
            <p14:sldId id="279"/>
            <p14:sldId id="280"/>
            <p14:sldId id="281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4015" y="3973195"/>
            <a:ext cx="5827395" cy="1628775"/>
          </a:xfrm>
        </p:spPr>
        <p:txBody>
          <a:bodyPr>
            <a:noAutofit/>
          </a:bodyPr>
          <a:p>
            <a:r>
              <a:rPr lang="en-US" altLang="zh-CN" sz="3600"/>
              <a:t>SQL</a:t>
            </a:r>
            <a:r>
              <a:rPr lang="zh-CN" altLang="en-US" sz="3600"/>
              <a:t>二三事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笑脸 4"/>
          <p:cNvSpPr/>
          <p:nvPr/>
        </p:nvSpPr>
        <p:spPr>
          <a:xfrm>
            <a:off x="1600200" y="2623820"/>
            <a:ext cx="398780" cy="35814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5245" y="154813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 数据结构回顾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95245" y="263461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 </a:t>
            </a:r>
            <a:r>
              <a:rPr lang="en-US" altLang="zh-CN"/>
              <a:t>sql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95245" y="3678555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 </a:t>
            </a:r>
            <a:r>
              <a:t>MySQL相关技术-书籍推荐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95245" y="4674870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 轻松一下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列的数量不宜过多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不要建过多的索引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enum</a:t>
            </a:r>
            <a:r>
              <a:rPr lang="zh-CN" altLang="en-US"/>
              <a:t>慎用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数据量大时可以考虑</a:t>
            </a:r>
            <a:r>
              <a:rPr lang="en-US" altLang="zh-CN"/>
              <a:t>partition分区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字段大小一定要控制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更新表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select for update </a:t>
            </a:r>
            <a:r>
              <a:rPr lang="zh-CN" altLang="en-US"/>
              <a:t>与 </a:t>
            </a:r>
            <a:r>
              <a:rPr lang="en-US" altLang="zh-CN"/>
              <a:t>order by </a:t>
            </a:r>
            <a:r>
              <a:rPr lang="zh-CN" altLang="en-US"/>
              <a:t>和</a:t>
            </a:r>
            <a:r>
              <a:rPr lang="en-US" altLang="zh-CN"/>
              <a:t>limit </a:t>
            </a:r>
            <a:r>
              <a:rPr lang="zh-CN" altLang="en-US"/>
              <a:t>配合使用 会发生锁表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频繁更改的字段，尽量不要建索引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</a:t>
            </a:r>
            <a:r>
              <a:rPr lang="en-US" altLang="zh-CN"/>
              <a:t>-explain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35735"/>
            <a:ext cx="8647430" cy="87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556510"/>
            <a:ext cx="88442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</a:t>
            </a:r>
            <a:r>
              <a:rPr lang="zh-CN" altLang="en-US"/>
              <a:t>type :联合查询所使用的类型</a:t>
            </a:r>
            <a:r>
              <a:rPr lang="en-US" altLang="zh-CN"/>
              <a:t>,</a:t>
            </a:r>
            <a:r>
              <a:rPr lang="zh-CN" altLang="en-US"/>
              <a:t>又称“访问类型”。</a:t>
            </a:r>
            <a:endParaRPr lang="zh-CN" altLang="en-US"/>
          </a:p>
          <a:p>
            <a:r>
              <a:rPr lang="zh-CN" altLang="en-US"/>
              <a:t>type显示的是访问类型，结果值从好到坏依次是：</a:t>
            </a:r>
            <a:endParaRPr lang="zh-CN" altLang="en-US"/>
          </a:p>
          <a:p>
            <a:r>
              <a:rPr lang="zh-CN" altLang="en-US"/>
              <a:t>system &gt; const &gt; eq_ref &gt; ref &gt; fulltext &gt; ref_or_null &gt; index_merge &gt; unique_subquery &gt; index_subquery &gt; range &gt; index &gt; ALL ，一般来说，得保证查询至少达到range级别，最好能达到ref。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228465"/>
            <a:ext cx="8482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/>
              <a:t>key :显示MySQL实际决定使用的键。如果没有索引被选择，键是NULL。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3130" y="5100955"/>
            <a:ext cx="884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</a:t>
            </a:r>
            <a:r>
              <a:rPr lang="zh-CN" altLang="en-US"/>
              <a:t>ref</a:t>
            </a:r>
            <a:r>
              <a:rPr lang="en-US" altLang="zh-CN"/>
              <a:t>:</a:t>
            </a:r>
            <a:r>
              <a:rPr lang="zh-CN" altLang="en-US"/>
              <a:t>显示使用哪个列或常数与key一起从表中选择行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2389505"/>
            <a:ext cx="10515600" cy="14865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17550" y="4330065"/>
            <a:ext cx="9446895" cy="1938020"/>
            <a:chOff x="1252" y="4316"/>
            <a:chExt cx="14877" cy="3052"/>
          </a:xfrm>
        </p:grpSpPr>
        <p:sp>
          <p:nvSpPr>
            <p:cNvPr id="5" name="文本框 4"/>
            <p:cNvSpPr txBox="1"/>
            <p:nvPr/>
          </p:nvSpPr>
          <p:spPr>
            <a:xfrm>
              <a:off x="1409" y="4316"/>
              <a:ext cx="1472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第二步的子查询有问题 因为是 DEPENDENT SUBQUERY  也就是需要等第一步的结果出来之后 再对每一条结果进行一次查询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52" y="6352"/>
              <a:ext cx="139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综上所述：子查询关联了外面表的字段，外面执行几次里面就会执行几次；如果不存在关联则子查询的数据会存在缓存中</a:t>
              </a:r>
              <a:endParaRPr lang="zh-CN" altLang="en-US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那些坑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那些坑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select xtt as a from link where a = 1 group by c;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联合索引 </a:t>
            </a:r>
            <a:r>
              <a:rPr lang="en-US" altLang="zh-CN"/>
              <a:t>index(a, b, c) </a:t>
            </a:r>
            <a:endParaRPr lang="en-US" altLang="zh-CN"/>
          </a:p>
          <a:p>
            <a:pPr lvl="1"/>
            <a:r>
              <a:rPr lang="en-US" altLang="zh-CN"/>
              <a:t>select id from link where b=1;</a:t>
            </a:r>
            <a:endParaRPr lang="en-US" altLang="zh-CN"/>
          </a:p>
          <a:p>
            <a:pPr lvl="1"/>
            <a:r>
              <a:rPr lang="en-US" altLang="zh-CN"/>
              <a:t>select id from link where b=2 and c=3;</a:t>
            </a:r>
            <a:endParaRPr lang="en-US" altLang="zh-CN"/>
          </a:p>
          <a:p>
            <a:pPr lvl="1"/>
            <a:r>
              <a:rPr lang="en-US" altLang="zh-CN"/>
              <a:t>select id from link where c=3;</a:t>
            </a:r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79110" cy="55943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的爱恨情仇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7590"/>
            <a:ext cx="10515600" cy="4351338"/>
          </a:xfrm>
        </p:spPr>
        <p:txBody>
          <a:bodyPr/>
          <a:p>
            <a:endParaRPr lang="zh-CN" altLang="en-US" sz="2000"/>
          </a:p>
          <a:p>
            <a:r>
              <a:rPr lang="zh-CN" altLang="en-US" sz="2000"/>
              <a:t>NULL columns require additional space in the row to record whether their values are NULL</a:t>
            </a:r>
            <a:r>
              <a:rPr lang="en-US" altLang="zh-CN" sz="2000"/>
              <a:t>-MYSQL官方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（翻译成人话就是：</a:t>
            </a:r>
            <a:r>
              <a:rPr lang="en-US" altLang="zh-CN" sz="2000"/>
              <a:t>null</a:t>
            </a:r>
            <a:r>
              <a:rPr lang="zh-CN" altLang="en-US" sz="2000"/>
              <a:t>需要行中的额外空间来记录它们的值是否为空。）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如果索引字段包含</a:t>
            </a:r>
            <a:r>
              <a:rPr lang="en-US" altLang="zh-CN" sz="2000"/>
              <a:t>null</a:t>
            </a:r>
            <a:r>
              <a:rPr lang="zh-CN" altLang="en-US" sz="2000"/>
              <a:t>值效率下降</a:t>
            </a:r>
            <a:r>
              <a:rPr lang="en-US" altLang="zh-CN" sz="2000"/>
              <a:t>(null</a:t>
            </a:r>
            <a:r>
              <a:rPr lang="zh-CN" altLang="en-US" sz="2000"/>
              <a:t>不计索引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count()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效率一样</a:t>
            </a:r>
            <a:endParaRPr lang="zh-CN" altLang="zh-CN"/>
          </a:p>
          <a:p>
            <a:pPr lvl="1"/>
            <a:r>
              <a:rPr lang="en-US" altLang="zh-CN"/>
              <a:t>count(*)</a:t>
            </a:r>
            <a:endParaRPr lang="en-US" altLang="zh-CN"/>
          </a:p>
          <a:p>
            <a:pPr lvl="1"/>
            <a:r>
              <a:rPr lang="en-US" altLang="zh-CN"/>
              <a:t>count(1)</a:t>
            </a:r>
            <a:endParaRPr lang="en-US" altLang="zh-CN"/>
          </a:p>
          <a:p>
            <a:pPr lvl="1"/>
            <a:r>
              <a:rPr lang="en-US" altLang="zh-CN"/>
              <a:t>count(primary)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column</a:t>
            </a:r>
            <a:r>
              <a:rPr lang="zh-CN" altLang="en-US"/>
              <a:t>字段判断效率</a:t>
            </a:r>
            <a:endParaRPr lang="zh-CN" altLang="en-US"/>
          </a:p>
          <a:p>
            <a:pPr lvl="1"/>
            <a:r>
              <a:rPr lang="en-US" altLang="zh-CN"/>
              <a:t>count(column)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order by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尽量根据主键或者索引列进行排序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时尽量写出列名</a:t>
            </a:r>
            <a:r>
              <a:rPr lang="zh-CN" altLang="en-US">
                <a:sym typeface="+mn-ea"/>
              </a:rPr>
              <a:t>不用</a:t>
            </a:r>
            <a:r>
              <a:rPr lang="en-US" altLang="zh-CN">
                <a:sym typeface="+mn-ea"/>
              </a:rPr>
              <a:t>*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group by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group by </a:t>
            </a:r>
            <a:r>
              <a:rPr lang="zh-CN" altLang="en-US"/>
              <a:t>尽量根据索引进行分组查询</a:t>
            </a:r>
            <a:r>
              <a:rPr lang="en-US" altLang="zh-CN"/>
              <a:t>(松散Loose索引扫描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select</a:t>
            </a:r>
            <a:r>
              <a:rPr lang="zh-CN" altLang="en-US">
                <a:sym typeface="+mn-ea"/>
              </a:rPr>
              <a:t>时尽量写出列名不用</a:t>
            </a:r>
            <a:r>
              <a:rPr lang="en-US" altLang="zh-CN">
                <a:sym typeface="+mn-ea"/>
              </a:rPr>
              <a:t>*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笑脸 4"/>
          <p:cNvSpPr/>
          <p:nvPr/>
        </p:nvSpPr>
        <p:spPr>
          <a:xfrm>
            <a:off x="1600200" y="1537970"/>
            <a:ext cx="398780" cy="35814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5245" y="154813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 数据结构回顾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95245" y="263461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 </a:t>
            </a:r>
            <a:r>
              <a:rPr lang="en-US" altLang="zh-CN"/>
              <a:t>sql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95245" y="3678555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 </a:t>
            </a:r>
            <a:r>
              <a:t>MySQL相关技术-书籍推荐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95245" y="4674870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 轻松一下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53270" y="882650"/>
            <a:ext cx="459740" cy="51288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eaVert"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                                                 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笑脸 4"/>
          <p:cNvSpPr/>
          <p:nvPr/>
        </p:nvSpPr>
        <p:spPr>
          <a:xfrm>
            <a:off x="1600200" y="3662045"/>
            <a:ext cx="398780" cy="35814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5245" y="154813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 数据结构回顾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95245" y="263461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 </a:t>
            </a:r>
            <a:r>
              <a:rPr lang="en-US" altLang="zh-CN"/>
              <a:t>sql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95245" y="3678555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 </a:t>
            </a:r>
            <a:r>
              <a:t>MySQL相关技术-书籍推荐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95245" y="4674870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 轻松一下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大致了解：《高性能</a:t>
            </a:r>
            <a:r>
              <a:rPr lang="en-US" altLang="zh-CN"/>
              <a:t>MYSQL</a:t>
            </a:r>
            <a:r>
              <a:rPr lang="zh-CN" altLang="en-US"/>
              <a:t>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学习</a:t>
            </a:r>
            <a:r>
              <a:rPr lang="en-US" altLang="zh-CN"/>
              <a:t>innodb</a:t>
            </a:r>
            <a:r>
              <a:rPr lang="zh-CN" altLang="en-US"/>
              <a:t>：《MySQL技术内幕:InnoDB存储引擎》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了解数据库原理 ：《数据库系统实现》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笑脸 4"/>
          <p:cNvSpPr/>
          <p:nvPr/>
        </p:nvSpPr>
        <p:spPr>
          <a:xfrm>
            <a:off x="1600200" y="4671695"/>
            <a:ext cx="398780" cy="35814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5245" y="154813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 数据结构回顾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95245" y="263461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 </a:t>
            </a:r>
            <a:r>
              <a:rPr lang="en-US" altLang="zh-CN"/>
              <a:t>sql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95245" y="3678555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 </a:t>
            </a:r>
            <a:r>
              <a:t>MySQL相关技术-书籍推荐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95245" y="4674870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 轻松一下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轻松一下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小白鼠的故事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1000</a:t>
            </a:r>
            <a:r>
              <a:rPr lang="zh-CN" altLang="en-US">
                <a:sym typeface="+mn-ea"/>
              </a:rPr>
              <a:t>瓶溶液，其中</a:t>
            </a:r>
            <a:r>
              <a:rPr lang="en-US" altLang="zh-CN">
                <a:sym typeface="+mn-ea"/>
              </a:rPr>
              <a:t>999</a:t>
            </a:r>
            <a:r>
              <a:rPr lang="zh-CN" altLang="en-US">
                <a:sym typeface="+mn-ea"/>
              </a:rPr>
              <a:t>为清水，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瓶为毒药，请问最少用多少只小白鼠可以检测出毒药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小白鼠吃过毒药后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周后死掉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轻松一下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女儿的年龄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一个经理有三个女儿，三个女儿的年龄加起来等于13，三个女儿的年龄乘起来等于经理自己的年龄，有一个下属已知道经理的年龄，但仍不能确定经理三个女儿的年龄，这时经理说只有一个女儿的头发是黑的，然后这个下属就知道了经理三个女儿的年龄。请问三个女儿的年龄分别是多少？为什么？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轻松一下 </a:t>
            </a:r>
            <a:r>
              <a:rPr lang="en-US" altLang="zh-CN">
                <a:sym typeface="+mn-ea"/>
              </a:rPr>
              <a:t>- x</a:t>
            </a:r>
            <a:r>
              <a:rPr lang="zh-CN" altLang="en-US">
                <a:sym typeface="+mn-ea"/>
              </a:rPr>
              <a:t>在哪里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有一个二维数组，存储</a:t>
            </a:r>
            <a:r>
              <a:rPr lang="en-US" altLang="zh-CN">
                <a:sym typeface="+mn-ea"/>
              </a:rPr>
              <a:t>n*m</a:t>
            </a:r>
            <a:r>
              <a:rPr lang="zh-CN" altLang="zh-CN">
                <a:sym typeface="+mn-ea"/>
              </a:rPr>
              <a:t>个数，每行从左至右越来越大，每列从上至下越来越大，但是不知道右上角和左下角的值哪个大，现在有一个数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，查找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是否在这个二维数组中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p>
            <a:r>
              <a:rPr lang="zh-CN" altLang="zh-CN"/>
              <a:t>数据结构回顾</a:t>
            </a:r>
            <a:r>
              <a:rPr lang="en-US" altLang="zh-CN"/>
              <a:t>-</a:t>
            </a:r>
            <a:r>
              <a:rPr lang="zh-CN" altLang="en-US"/>
              <a:t>二分查找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2840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630045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127250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624455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121660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618865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16070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613275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110480" y="1835150"/>
            <a:ext cx="497205" cy="53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132840" y="3562350"/>
            <a:ext cx="4474210" cy="537210"/>
            <a:chOff x="1984" y="4890"/>
            <a:chExt cx="7046" cy="846"/>
          </a:xfrm>
        </p:grpSpPr>
        <p:sp>
          <p:nvSpPr>
            <p:cNvPr id="16" name="矩形 15"/>
            <p:cNvSpPr/>
            <p:nvPr/>
          </p:nvSpPr>
          <p:spPr>
            <a:xfrm>
              <a:off x="1984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67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50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33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16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5899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6682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7465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48" y="4890"/>
              <a:ext cx="783" cy="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</p:grpSp>
      <p:cxnSp>
        <p:nvCxnSpPr>
          <p:cNvPr id="26" name="直接连接符 25"/>
          <p:cNvCxnSpPr>
            <a:stCxn id="16" idx="1"/>
          </p:cNvCxnSpPr>
          <p:nvPr/>
        </p:nvCxnSpPr>
        <p:spPr>
          <a:xfrm flipV="1">
            <a:off x="1132840" y="2921635"/>
            <a:ext cx="0" cy="90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370580" y="2921635"/>
            <a:ext cx="0" cy="6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200785" y="3229610"/>
            <a:ext cx="20885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424680" y="2593340"/>
            <a:ext cx="358140" cy="63627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133475" y="4819015"/>
            <a:ext cx="4474210" cy="1177925"/>
            <a:chOff x="1984" y="4801"/>
            <a:chExt cx="7046" cy="1855"/>
          </a:xfrm>
        </p:grpSpPr>
        <p:grpSp>
          <p:nvGrpSpPr>
            <p:cNvPr id="43" name="组合 42"/>
            <p:cNvGrpSpPr/>
            <p:nvPr/>
          </p:nvGrpSpPr>
          <p:grpSpPr>
            <a:xfrm rot="0">
              <a:off x="1984" y="5810"/>
              <a:ext cx="7046" cy="846"/>
              <a:chOff x="1984" y="4890"/>
              <a:chExt cx="7046" cy="84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984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767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50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33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16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899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682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465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248" y="4890"/>
                <a:ext cx="783" cy="84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</p:grpSp>
        <p:cxnSp>
          <p:nvCxnSpPr>
            <p:cNvPr id="53" name="直接连接符 52"/>
            <p:cNvCxnSpPr>
              <a:stCxn id="44" idx="1"/>
            </p:cNvCxnSpPr>
            <p:nvPr/>
          </p:nvCxnSpPr>
          <p:spPr>
            <a:xfrm flipV="1">
              <a:off x="1984" y="4801"/>
              <a:ext cx="0" cy="1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3940" y="4808"/>
              <a:ext cx="0" cy="1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2120" y="5289"/>
              <a:ext cx="1647" cy="2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下箭头 56"/>
          <p:cNvSpPr/>
          <p:nvPr/>
        </p:nvSpPr>
        <p:spPr>
          <a:xfrm>
            <a:off x="3122295" y="4370705"/>
            <a:ext cx="358140" cy="63627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930515" y="3557905"/>
            <a:ext cx="28943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有序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数据结构回顾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二叉查找树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845945"/>
            <a:ext cx="4629785" cy="4607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46440" y="613410"/>
            <a:ext cx="2937510" cy="56311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左孩子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n-US" altLang="zh-CN" sz="7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父节点</a:t>
            </a:r>
            <a:endParaRPr lang="zh-CN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n-US" altLang="zh-CN" sz="7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右孩子</a:t>
            </a:r>
            <a:endParaRPr lang="zh-CN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二叉查找树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插入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570" y="1962150"/>
            <a:ext cx="5380990" cy="2933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二叉查找树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删除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1619250"/>
            <a:ext cx="4047490" cy="2923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3988435"/>
            <a:ext cx="4752340" cy="2552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5" y="1778000"/>
            <a:ext cx="7695565" cy="3965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数据结构回顾</a:t>
            </a:r>
            <a:r>
              <a:rPr lang="en-US" altLang="zh-CN"/>
              <a:t>-innodb</a:t>
            </a:r>
            <a:r>
              <a:rPr lang="zh-CN" altLang="zh-CN"/>
              <a:t>索引</a:t>
            </a:r>
            <a:r>
              <a:rPr lang="en-US" altLang="zh-CN"/>
              <a:t>b-tree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842135"/>
            <a:ext cx="10568305" cy="4451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数据结构回顾</a:t>
            </a:r>
            <a:r>
              <a:rPr lang="en-US" altLang="zh-CN">
                <a:sym typeface="+mn-ea"/>
              </a:rPr>
              <a:t>-innodb</a:t>
            </a:r>
            <a:r>
              <a:rPr lang="zh-CN" altLang="zh-CN">
                <a:sym typeface="+mn-ea"/>
              </a:rPr>
              <a:t>索引</a:t>
            </a:r>
            <a:r>
              <a:rPr lang="en-US" altLang="zh-CN">
                <a:sym typeface="+mn-ea"/>
              </a:rPr>
              <a:t>b+tree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1691005"/>
            <a:ext cx="9199880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innodb</a:t>
            </a:r>
            <a:r>
              <a:rPr lang="zh-CN" altLang="zh-CN">
                <a:sym typeface="+mn-ea"/>
              </a:rPr>
              <a:t>索引</a:t>
            </a:r>
            <a:r>
              <a:rPr lang="en-US" altLang="zh-CN">
                <a:sym typeface="+mn-ea"/>
              </a:rPr>
              <a:t>b+tree</a:t>
            </a:r>
            <a:r>
              <a:rPr lang="zh-CN" altLang="zh-CN">
                <a:sym typeface="+mn-ea"/>
              </a:rPr>
              <a:t>有点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对比</a:t>
            </a:r>
            <a:r>
              <a:rPr lang="en-US" altLang="zh-CN">
                <a:sym typeface="+mn-ea"/>
              </a:rPr>
              <a:t>b-tree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搜索更稳定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可以容纳更多的索引项</a:t>
            </a:r>
            <a:r>
              <a:rPr lang="en-US" altLang="zh-CN"/>
              <a:t>(</a:t>
            </a:r>
            <a:r>
              <a:rPr lang="zh-CN" altLang="zh-CN"/>
              <a:t>指向记录的指针</a:t>
            </a:r>
            <a:r>
              <a:rPr lang="en-US" altLang="zh-CN"/>
              <a:t>&amp;data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叶子节点用指针串联起来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WPS 演示</Application>
  <PresentationFormat>宽屏</PresentationFormat>
  <Paragraphs>218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Lucida Sans Unicode</vt:lpstr>
      <vt:lpstr>微软雅黑</vt:lpstr>
      <vt:lpstr>Arial Unicode MS</vt:lpstr>
      <vt:lpstr>Calibri Light</vt:lpstr>
      <vt:lpstr>Courier New</vt:lpstr>
      <vt:lpstr>Office 主题</vt:lpstr>
      <vt:lpstr>PowerPoint 演示文稿</vt:lpstr>
      <vt:lpstr>PowerPoint 演示文稿</vt:lpstr>
      <vt:lpstr>数据结构回顾-二分查找</vt:lpstr>
      <vt:lpstr>数据结构回顾-二叉查找树</vt:lpstr>
      <vt:lpstr>PowerPoint 演示文稿</vt:lpstr>
      <vt:lpstr>PowerPoint 演示文稿</vt:lpstr>
      <vt:lpstr>数据结构回顾-innodb索引b-/+tree</vt:lpstr>
      <vt:lpstr>PowerPoint 演示文稿</vt:lpstr>
      <vt:lpstr>PowerPoint 演示文稿</vt:lpstr>
      <vt:lpstr>PowerPoint 演示文稿</vt:lpstr>
      <vt:lpstr>创建表</vt:lpstr>
      <vt:lpstr>更新表</vt:lpstr>
      <vt:lpstr>查询-explain</vt:lpstr>
      <vt:lpstr>查询-那些坑</vt:lpstr>
      <vt:lpstr>查询-那些坑</vt:lpstr>
      <vt:lpstr>关于NULL的爱恨情仇</vt:lpstr>
      <vt:lpstr>PowerPoint 演示文稿</vt:lpstr>
      <vt:lpstr>order by</vt:lpstr>
      <vt:lpstr>PowerPoint 演示文稿</vt:lpstr>
      <vt:lpstr>PowerPoint 演示文稿</vt:lpstr>
      <vt:lpstr>数据推荐</vt:lpstr>
      <vt:lpstr>PowerPoint 演示文稿</vt:lpstr>
      <vt:lpstr>轻松一下 - 小白鼠的故事</vt:lpstr>
      <vt:lpstr>轻松一下 - 女儿的年龄</vt:lpstr>
      <vt:lpstr>轻松一下 - x在哪里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110</cp:revision>
  <dcterms:created xsi:type="dcterms:W3CDTF">2017-06-28T01:54:00Z</dcterms:created>
  <dcterms:modified xsi:type="dcterms:W3CDTF">2017-07-20T07:47:53Z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