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4" r:id="rId5"/>
    <p:sldId id="286" r:id="rId6"/>
    <p:sldId id="265" r:id="rId7"/>
    <p:sldId id="267" r:id="rId8"/>
    <p:sldId id="270" r:id="rId9"/>
    <p:sldId id="268" r:id="rId10"/>
    <p:sldId id="299" r:id="rId11"/>
    <p:sldId id="275" r:id="rId12"/>
    <p:sldId id="266" r:id="rId13"/>
    <p:sldId id="287" r:id="rId14"/>
    <p:sldId id="269" r:id="rId15"/>
    <p:sldId id="300" r:id="rId16"/>
    <p:sldId id="276" r:id="rId17"/>
    <p:sldId id="277" r:id="rId18"/>
    <p:sldId id="278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273411" name="矩形 20"/>
          <p:cNvSpPr>
            <a:spLocks noChangeArrowheads="1"/>
          </p:cNvSpPr>
          <p:nvPr/>
        </p:nvSpPr>
        <p:spPr bwMode="auto">
          <a:xfrm>
            <a:off x="2428875" y="2413636"/>
            <a:ext cx="7315200" cy="1279525"/>
          </a:xfrm>
          <a:prstGeom prst="rect">
            <a:avLst/>
          </a:prstGeom>
          <a:noFill/>
          <a:ln w="6350" cap="rnd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en-US">
              <a:solidFill>
                <a:srgbClr val="FFFFFF"/>
              </a:solidFill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273412" name="矩形 21"/>
          <p:cNvSpPr>
            <a:spLocks noChangeArrowheads="1"/>
          </p:cNvSpPr>
          <p:nvPr/>
        </p:nvSpPr>
        <p:spPr bwMode="auto">
          <a:xfrm>
            <a:off x="2428875" y="2398396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en-US">
              <a:solidFill>
                <a:srgbClr val="FFFFFF"/>
              </a:solidFill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273413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743200" y="2560320"/>
            <a:ext cx="6858000" cy="990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业务开发二三事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7430581" y="5300430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Kai"/>
                <a:ea typeface="Kai"/>
                <a:cs typeface="Kai"/>
              </a:rPr>
              <a:t>王章前</a:t>
            </a:r>
            <a:endParaRPr kumimoji="1" lang="en-US" altLang="zh-CN" sz="1600" dirty="0" smtClean="0">
              <a:latin typeface="Kai"/>
              <a:ea typeface="Kai"/>
              <a:cs typeface="Kai"/>
            </a:endParaRPr>
          </a:p>
          <a:p>
            <a:r>
              <a:rPr kumimoji="1" lang="en-US" altLang="zh-CN" sz="1600" dirty="0" smtClean="0">
                <a:latin typeface="Kai"/>
                <a:ea typeface="Kai"/>
                <a:cs typeface="Kai"/>
              </a:rPr>
              <a:t>wangzhangqian@58ganji.com</a:t>
            </a:r>
            <a:endParaRPr kumimoji="1" lang="zh-CN" altLang="en-US" sz="1600" dirty="0">
              <a:latin typeface="Kai"/>
              <a:ea typeface="Kai"/>
              <a:cs typeface="Kai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1919131" y="865397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8</a:t>
            </a:r>
            <a:r>
              <a:rPr lang="zh-CN" altLang="en-US" sz="4000" dirty="0" smtClean="0"/>
              <a:t>、同步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异步和阻塞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非阻塞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48125" y="19305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pic>
        <p:nvPicPr>
          <p:cNvPr id="3" name="图片 2" descr="阻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3244215"/>
            <a:ext cx="5948680" cy="3112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5515" y="3244850"/>
            <a:ext cx="71628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/>
              <a:t>同步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95515" y="4758690"/>
            <a:ext cx="71628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/>
              <a:t>异步</a:t>
            </a:r>
            <a:endParaRPr lang="zh-CN" altLang="en-US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8606155" y="5911215"/>
            <a:ext cx="3926840" cy="44513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JAVA 1.7</a:t>
            </a:r>
            <a:r>
              <a:rPr lang="zh-CN" altLang="en-US" sz="4000" dirty="0"/>
              <a:t>前是同步非阻塞</a:t>
            </a:r>
            <a:r>
              <a:rPr lang="en-US" altLang="zh-CN" sz="4000" dirty="0"/>
              <a:t>IO</a:t>
            </a:r>
            <a:endParaRPr lang="en-US" altLang="zh-CN" sz="4000" dirty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2728595" y="1572895"/>
            <a:ext cx="5572125" cy="74993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同步</a:t>
            </a:r>
            <a:r>
              <a:rPr lang="en-US" altLang="zh-CN" sz="4000" dirty="0"/>
              <a:t>/</a:t>
            </a:r>
            <a:r>
              <a:rPr lang="zh-CN" altLang="zh-CN" sz="4000" dirty="0"/>
              <a:t>异步</a:t>
            </a:r>
            <a:r>
              <a:rPr lang="en-US" altLang="zh-CN" sz="4000" dirty="0"/>
              <a:t>:</a:t>
            </a:r>
            <a:r>
              <a:rPr lang="zh-CN" altLang="zh-CN" sz="4000" dirty="0"/>
              <a:t>调用是否立即返回</a:t>
            </a:r>
            <a:r>
              <a:rPr lang="en-US" altLang="zh-CN" sz="4000" dirty="0"/>
              <a:t>.</a:t>
            </a:r>
            <a:r>
              <a:rPr lang="zh-CN" altLang="zh-CN" sz="4000" dirty="0"/>
              <a:t>关注消息通知机制</a:t>
            </a:r>
            <a:endParaRPr lang="zh-CN" altLang="zh-CN" sz="4000" dirty="0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2728595" y="2659380"/>
            <a:ext cx="8482965" cy="58420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阻塞</a:t>
            </a:r>
            <a:r>
              <a:rPr lang="en-US" altLang="zh-CN" sz="4000" dirty="0"/>
              <a:t>/</a:t>
            </a:r>
            <a:r>
              <a:rPr lang="zh-CN" altLang="en-US" sz="4000" dirty="0"/>
              <a:t>非阻塞</a:t>
            </a:r>
            <a:r>
              <a:rPr lang="en-US" altLang="zh-CN" sz="4000" dirty="0"/>
              <a:t>:</a:t>
            </a:r>
            <a:r>
              <a:rPr lang="zh-CN" altLang="en-US" sz="4000" dirty="0"/>
              <a:t>结果返回之前当前线程是否挂起。关注等待结果时的状态。</a:t>
            </a:r>
            <a:endParaRPr lang="zh-CN" altLang="en-US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32885" y="39117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2136936" y="1063842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、数值基本类型和对象类型该怎么用？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949450"/>
            <a:ext cx="4956175" cy="3914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35" y="2181860"/>
            <a:ext cx="3780790" cy="6953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32885" y="39117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2136936" y="1063842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、不同数值类型计算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575" y="2345055"/>
            <a:ext cx="7124065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4250055"/>
            <a:ext cx="7266940" cy="10096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2279176" y="1349666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、新建服务？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283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3025775" y="2021840"/>
            <a:ext cx="4277995" cy="45910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缺点：</a:t>
            </a:r>
            <a:endParaRPr lang="zh-CN" altLang="zh-CN" sz="4000" dirty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3627120" y="2629535"/>
            <a:ext cx="4142105" cy="45847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网络开销增加</a:t>
            </a:r>
            <a:endParaRPr lang="zh-CN" altLang="zh-CN" sz="4000" dirty="0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3627755" y="3578860"/>
            <a:ext cx="4141470" cy="4724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复杂性增加</a:t>
            </a:r>
            <a:endParaRPr lang="zh-CN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23877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6678295" y="1405255"/>
            <a:ext cx="4277995" cy="32194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功能</a:t>
            </a:r>
            <a:endParaRPr lang="zh-CN" altLang="zh-CN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630295" y="1466215"/>
            <a:ext cx="4277995" cy="33718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规模</a:t>
            </a:r>
            <a:endParaRPr lang="zh-CN" altLang="zh-CN" sz="40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956175" y="1466215"/>
            <a:ext cx="4277995" cy="32194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人员</a:t>
            </a:r>
            <a:endParaRPr lang="zh-CN" altLang="zh-CN" sz="4000" dirty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2934335" y="911225"/>
            <a:ext cx="4277995" cy="45910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参考指标：</a:t>
            </a:r>
            <a:endParaRPr lang="zh-CN" altLang="zh-CN" sz="4000" dirty="0"/>
          </a:p>
        </p:txBody>
      </p:sp>
      <p:pic>
        <p:nvPicPr>
          <p:cNvPr id="8" name="图片 7" descr="分号请求流转图v1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466850"/>
            <a:ext cx="9963785" cy="50107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15400" y="1681480"/>
            <a:ext cx="2225040" cy="975995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16035" y="3197860"/>
            <a:ext cx="2224405" cy="822325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283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 noChangeArrowheads="1"/>
          </p:cNvSpPr>
          <p:nvPr/>
        </p:nvSpPr>
        <p:spPr bwMode="auto">
          <a:xfrm>
            <a:off x="2406176" y="1397432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altLang="zh-CN" sz="4000" dirty="0" smtClean="0"/>
              <a:t>4</a:t>
            </a:r>
            <a:r>
              <a:rPr lang="zh-CN" altLang="en-US" sz="4000" dirty="0" smtClean="0"/>
              <a:t>、订单库存</a:t>
            </a:r>
            <a:endParaRPr lang="zh-CN" altLang="en-US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213735" y="2543175"/>
            <a:ext cx="4277995" cy="45910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乐观锁</a:t>
            </a:r>
            <a:endParaRPr lang="zh-CN" altLang="zh-CN" sz="40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3213735" y="4394835"/>
            <a:ext cx="4277995" cy="45910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>
                <a:solidFill>
                  <a:schemeClr val="accent6"/>
                </a:solidFill>
              </a:rPr>
              <a:t>分布式锁</a:t>
            </a:r>
            <a:endParaRPr lang="zh-CN" altLang="zh-CN" sz="4000" dirty="0">
              <a:solidFill>
                <a:schemeClr val="accent6"/>
              </a:solidFill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3213735" y="3462655"/>
            <a:ext cx="4277995" cy="45910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>
                <a:solidFill>
                  <a:schemeClr val="accent6"/>
                </a:solidFill>
              </a:rPr>
              <a:t>预加工   </a:t>
            </a:r>
            <a:r>
              <a:rPr lang="en-US" altLang="zh-CN" sz="4000" dirty="0">
                <a:solidFill>
                  <a:schemeClr val="accent6"/>
                </a:solidFill>
              </a:rPr>
              <a:t>+      incr   </a:t>
            </a:r>
            <a:r>
              <a:rPr lang="en-US" altLang="zh-CN" sz="4000" dirty="0"/>
              <a:t>   </a:t>
            </a:r>
            <a:endParaRPr lang="en-US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2136936" y="1327910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5</a:t>
            </a:r>
            <a:r>
              <a:rPr lang="zh-CN" altLang="en-US" sz="4000" dirty="0" smtClean="0"/>
              <a:t>、状态过期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283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经常相遇的问题</a:t>
            </a:r>
            <a:endParaRPr lang="zh-CN" altLang="en-US" sz="4000" dirty="0"/>
          </a:p>
        </p:txBody>
      </p:sp>
      <p:grpSp>
        <p:nvGrpSpPr>
          <p:cNvPr id="40" name="组 39"/>
          <p:cNvGrpSpPr/>
          <p:nvPr/>
        </p:nvGrpSpPr>
        <p:grpSpPr>
          <a:xfrm>
            <a:off x="4410075" y="2455864"/>
            <a:ext cx="3599815" cy="3620451"/>
            <a:chOff x="2685415" y="1652589"/>
            <a:chExt cx="3599815" cy="3620451"/>
          </a:xfrm>
        </p:grpSpPr>
        <p:pic>
          <p:nvPicPr>
            <p:cNvPr id="4" name="图片 3" descr="%CSDZW(D6G%J]UM0_8CX2Z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85415" y="1920875"/>
              <a:ext cx="3599815" cy="335216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854712" y="1652589"/>
              <a:ext cx="529451" cy="323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36900" y="2451100"/>
              <a:ext cx="2468880" cy="2468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  <p:sp>
        <p:nvSpPr>
          <p:cNvPr id="2" name="下箭头 1"/>
          <p:cNvSpPr/>
          <p:nvPr/>
        </p:nvSpPr>
        <p:spPr>
          <a:xfrm>
            <a:off x="6014720" y="2034540"/>
            <a:ext cx="509905" cy="708025"/>
          </a:xfrm>
          <a:prstGeom prst="downArrow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 rot="1140000">
            <a:off x="6671945" y="2098040"/>
            <a:ext cx="509905" cy="70802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830060" y="3286942"/>
            <a:ext cx="223375" cy="223375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/>
          <p:cNvSpPr/>
          <p:nvPr/>
        </p:nvSpPr>
        <p:spPr>
          <a:xfrm>
            <a:off x="6524625" y="3093902"/>
            <a:ext cx="223375" cy="2233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/>
          <p:cNvSpPr/>
          <p:nvPr/>
        </p:nvSpPr>
        <p:spPr>
          <a:xfrm>
            <a:off x="6158230" y="2985317"/>
            <a:ext cx="223375" cy="2233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1433195" y="3981632"/>
            <a:ext cx="223375" cy="2233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/>
          <p:cNvSpPr/>
          <p:nvPr/>
        </p:nvSpPr>
        <p:spPr>
          <a:xfrm>
            <a:off x="1433195" y="4758872"/>
            <a:ext cx="223375" cy="223375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文本框 14"/>
          <p:cNvSpPr txBox="1"/>
          <p:nvPr/>
        </p:nvSpPr>
        <p:spPr>
          <a:xfrm>
            <a:off x="1771015" y="3942715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待处理数据集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2125" y="4714240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过期数据集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08021 -0.04675 C 0.0974 -0.05671 0.11563 -0.07129 0.14375 -0.04907 C 0.17135 -0.02708 0.23646 0.06598 0.24757 0.08565 C 0.24792 0.12061 0.24618 0.30996 0.24514 0.34352 " pathEditMode="fixed" rAng="960000" ptsTypes="AAAAA">
                                      <p:cBhvr>
                                        <p:cTn id="2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08021 -0.04675 C 0.0974 -0.05671 0.11563 -0.07129 0.14375 -0.04907 C 0.17135 -0.02708 0.23646 0.06598 0.24757 0.08565 C 0.24792 0.12061 0.24618 0.30996 0.24514 0.34352 " pathEditMode="fixed" rAng="960000" ptsTypes="AAAAA">
                                      <p:cBhvr>
                                        <p:cTn id="41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08021 -0.04675 C 0.0974 -0.05671 0.11563 -0.07129 0.14375 -0.04907 C 0.17135 -0.02708 0.23646 0.06598 0.24757 0.08565 C 0.24792 0.12061 0.24618 0.30996 0.24514 0.34352 " pathEditMode="fixed" rAng="960000" ptsTypes="AAAAA">
                                      <p:cBhvr>
                                        <p:cTn id="5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08021 -0.04675 C 0.0974 -0.05671 0.11563 -0.07129 0.14375 -0.04907 C 0.17135 -0.02708 0.23646 0.06598 0.24757 0.08565 C 0.24792 0.12061 0.24618 0.30996 0.24514 0.34352 " pathEditMode="fixed" rAng="960000" ptsTypes="AAAAA">
                                      <p:cBhvr>
                                        <p:cTn id="6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0.08021 -0.04675 C 0.0974 -0.05671 0.11563 -0.07129 0.14375 -0.04907 C 0.17135 -0.02708 0.23646 0.06598 0.24757 0.08565 C 0.24792 0.12061 0.24618 0.30996 0.24514 0.34352 " pathEditMode="fixed" rAng="960000" ptsTypes="AAAAA">
                                      <p:cBhvr>
                                        <p:cTn id="8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3" grpId="0" bldLvl="0" animBg="1"/>
      <p:bldP spid="3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618776" y="1200910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、基本概念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283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总结</a:t>
            </a:r>
            <a:endParaRPr lang="zh-CN" altLang="zh-CN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2136775" y="204406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ym typeface="+mn-ea"/>
              </a:rPr>
              <a:t>QPS\TPS</a:t>
            </a:r>
            <a:endParaRPr lang="en-US" sz="4000" dirty="0" smtClean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2249170" y="3827145"/>
            <a:ext cx="2098675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锁</a:t>
            </a:r>
            <a:r>
              <a:rPr 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5105400" y="3827145"/>
            <a:ext cx="3487420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同步、异步和阻塞和非阻塞</a:t>
            </a:r>
            <a:r>
              <a:rPr 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105400" y="204406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 smtClean="0"/>
              <a:t>幂等</a:t>
            </a:r>
            <a:endParaRPr lang="zh-CN" altLang="zh-CN" sz="4000" dirty="0" smtClean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8082280" y="204406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 smtClean="0"/>
              <a:t>无状态</a:t>
            </a:r>
            <a:endParaRPr lang="zh-CN" altLang="zh-CN" sz="4000" dirty="0" smtClean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2136775" y="288734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 smtClean="0"/>
              <a:t>服务降权</a:t>
            </a:r>
            <a:endParaRPr lang="zh-CN" altLang="zh-CN" sz="4000" dirty="0" smtClean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4985385" y="288734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 smtClean="0"/>
              <a:t>分区</a:t>
            </a:r>
            <a:endParaRPr lang="zh-CN" altLang="zh-CN" sz="4000" dirty="0" smtClean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8082280" y="2887345"/>
            <a:ext cx="1981200" cy="39751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CAP</a:t>
            </a:r>
            <a:endParaRPr lang="en-US" altLang="zh-CN" sz="4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618776" y="1200910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zh-CN" altLang="en-US" sz="4000" dirty="0" smtClean="0">
                <a:sym typeface="+mn-ea"/>
              </a:rPr>
              <a:t>经常相遇的问题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283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总结</a:t>
            </a:r>
            <a:endParaRPr lang="zh-CN" altLang="zh-CN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2136775" y="2044065"/>
            <a:ext cx="4612005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ym typeface="+mn-ea"/>
              </a:rPr>
              <a:t>数值基本类型和对象类型该怎么用？</a:t>
            </a:r>
            <a:endParaRPr lang="en-US" altLang="zh-CN" sz="4000" dirty="0" smtClean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2197735" y="3368675"/>
            <a:ext cx="2738755" cy="45847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ym typeface="+mn-ea"/>
              </a:rPr>
              <a:t>新建服务？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2197735" y="4035425"/>
            <a:ext cx="2098675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订单库存</a:t>
            </a:r>
            <a:r>
              <a:rPr 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2187575" y="4756785"/>
            <a:ext cx="2098675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状态过期</a:t>
            </a:r>
            <a:r>
              <a:rPr 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197735" y="2706370"/>
            <a:ext cx="4612005" cy="42799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不同类型数据计算</a:t>
            </a:r>
            <a:endParaRPr lang="zh-CN" altLang="en-US" sz="4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273413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79176" y="2992552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z="4000" dirty="0"/>
              <a:t>2</a:t>
            </a:r>
            <a:r>
              <a:rPr lang="zh-CN" altLang="en-US" sz="4000" dirty="0" smtClean="0"/>
              <a:t>、经常相遇的问题</a:t>
            </a:r>
            <a:endParaRPr lang="zh-CN" altLang="en-US" sz="4000" dirty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2279176" y="4208037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、总结</a:t>
            </a:r>
            <a:endParaRPr lang="zh-CN" altLang="en-US" sz="4000" dirty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2279176" y="1837346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、基本概念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8331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2279176" y="486215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2</a:t>
            </a:r>
            <a:r>
              <a:rPr lang="zh-CN" altLang="en-US" sz="4000" dirty="0" smtClean="0"/>
              <a:t>、</a:t>
            </a:r>
            <a:r>
              <a:rPr lang="zh-CN" altLang="en-US" sz="4000" dirty="0"/>
              <a:t>幂等</a:t>
            </a:r>
            <a:endParaRPr lang="zh-CN" altLang="en-US" sz="4000" dirty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2279176" y="1837346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QPS TPS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8331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3340735" y="3434080"/>
            <a:ext cx="6060440" cy="53022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4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IO </a:t>
            </a:r>
            <a:r>
              <a:rPr lang="zh-CN" altLang="zh-CN" sz="4000" dirty="0"/>
              <a:t>型</a:t>
            </a:r>
            <a:r>
              <a:rPr lang="en-US" altLang="zh-CN" sz="4000" dirty="0"/>
              <a:t>:  </a:t>
            </a:r>
            <a:r>
              <a:rPr lang="zh-CN" altLang="en-US" sz="4000" dirty="0"/>
              <a:t>（</a:t>
            </a:r>
            <a:r>
              <a:rPr lang="en-US" altLang="zh-CN" sz="4000" dirty="0"/>
              <a:t>1000/(</a:t>
            </a:r>
            <a:r>
              <a:rPr lang="zh-CN" altLang="zh-CN" sz="4000" dirty="0"/>
              <a:t>响应时长 </a:t>
            </a:r>
            <a:r>
              <a:rPr lang="en-US" altLang="zh-CN" sz="4000" dirty="0"/>
              <a:t>- IO</a:t>
            </a:r>
            <a:r>
              <a:rPr lang="zh-CN" altLang="en-US" sz="4000" dirty="0"/>
              <a:t>等待时长</a:t>
            </a:r>
            <a:r>
              <a:rPr lang="en-US" altLang="zh-CN" sz="4000" dirty="0"/>
              <a:t>))</a:t>
            </a:r>
            <a:r>
              <a:rPr lang="zh-CN" altLang="zh-CN" sz="4000" dirty="0"/>
              <a:t>  </a:t>
            </a:r>
            <a:r>
              <a:rPr lang="en-US" altLang="zh-CN" sz="4000" dirty="0"/>
              <a:t>*  CPU</a:t>
            </a:r>
            <a:r>
              <a:rPr lang="zh-CN" altLang="en-US" sz="4000" dirty="0"/>
              <a:t>个数 </a:t>
            </a:r>
            <a:r>
              <a:rPr lang="en-US" altLang="zh-CN" sz="4000" dirty="0"/>
              <a:t>* 0.8</a:t>
            </a:r>
            <a:endParaRPr lang="en-US" altLang="zh-CN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340735" y="565658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token</a:t>
            </a:r>
            <a:endParaRPr lang="zh-CN" altLang="en-US" sz="40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3340100" y="4264660"/>
            <a:ext cx="3789680" cy="45466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>
                <a:sym typeface="+mn-ea"/>
              </a:rPr>
              <a:t>计算型</a:t>
            </a:r>
            <a:r>
              <a:rPr lang="en-US" sz="4000" dirty="0"/>
              <a:t>:</a:t>
            </a:r>
            <a:r>
              <a:rPr lang="zh-CN" altLang="en-US" sz="4000" dirty="0">
                <a:sym typeface="+mn-ea"/>
              </a:rPr>
              <a:t>（</a:t>
            </a:r>
            <a:r>
              <a:rPr lang="en-US" altLang="zh-CN" sz="4000" dirty="0">
                <a:sym typeface="+mn-ea"/>
              </a:rPr>
              <a:t>1000/</a:t>
            </a:r>
            <a:r>
              <a:rPr lang="zh-CN" altLang="zh-CN" sz="4000" dirty="0">
                <a:sym typeface="+mn-ea"/>
              </a:rPr>
              <a:t>响应时长</a:t>
            </a:r>
            <a:r>
              <a:rPr lang="en-US" altLang="zh-CN" sz="4000" dirty="0">
                <a:sym typeface="+mn-ea"/>
              </a:rPr>
              <a:t>)</a:t>
            </a:r>
            <a:r>
              <a:rPr lang="zh-CN" altLang="zh-CN" sz="4000" dirty="0">
                <a:sym typeface="+mn-ea"/>
              </a:rPr>
              <a:t>  </a:t>
            </a:r>
            <a:r>
              <a:rPr lang="en-US" altLang="zh-CN" sz="4000" dirty="0">
                <a:sym typeface="+mn-ea"/>
              </a:rPr>
              <a:t>*  CPU</a:t>
            </a:r>
            <a:r>
              <a:rPr lang="zh-CN" altLang="en-US" sz="4000" dirty="0">
                <a:sym typeface="+mn-ea"/>
              </a:rPr>
              <a:t>个数 </a:t>
            </a:r>
            <a:r>
              <a:rPr lang="en-US" altLang="zh-CN" sz="4000" dirty="0">
                <a:sym typeface="+mn-ea"/>
              </a:rPr>
              <a:t>* 0.8</a:t>
            </a:r>
            <a:endParaRPr lang="en-US" altLang="zh-CN" sz="4000" dirty="0"/>
          </a:p>
          <a:p>
            <a:endParaRPr lang="en-US" sz="40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2873375" y="290195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qps </a:t>
            </a:r>
            <a:r>
              <a:rPr lang="zh-CN" altLang="zh-CN" sz="4000" dirty="0"/>
              <a:t>预估方式：</a:t>
            </a:r>
            <a:endParaRPr lang="zh-CN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2020096" y="16922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2</a:t>
            </a:r>
            <a:r>
              <a:rPr lang="zh-CN" altLang="en-US" sz="4000" dirty="0" smtClean="0"/>
              <a:t>、</a:t>
            </a:r>
            <a:r>
              <a:rPr lang="zh-CN" altLang="en-US" sz="4000" dirty="0"/>
              <a:t>幂等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8331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767455" y="487934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token</a:t>
            </a:r>
            <a:endParaRPr lang="zh-CN" altLang="en-US" sz="4000" dirty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2858135" y="236474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使用场景</a:t>
            </a:r>
            <a:endParaRPr lang="zh-CN" altLang="en-US" sz="4000" dirty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2949575" y="439420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实现方式</a:t>
            </a:r>
            <a:endParaRPr lang="zh-CN" altLang="zh-CN" sz="4000" dirty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767455" y="5554980"/>
            <a:ext cx="3789045" cy="4851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唯一标识</a:t>
            </a:r>
            <a:endParaRPr lang="zh-CN" altLang="zh-CN" sz="4000" dirty="0"/>
          </a:p>
        </p:txBody>
      </p: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3406775" y="2849880"/>
            <a:ext cx="3789045" cy="40957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支付</a:t>
            </a:r>
            <a:endParaRPr lang="zh-CN" altLang="en-US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55881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2279063" y="1478736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3</a:t>
            </a:r>
            <a:r>
              <a:rPr lang="zh-CN" altLang="en-US" sz="4000" dirty="0" smtClean="0"/>
              <a:t>、无状态</a:t>
            </a:r>
            <a:endParaRPr lang="zh-CN" altLang="en-US" sz="4000" dirty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2279176" y="3467864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4</a:t>
            </a:r>
            <a:r>
              <a:rPr lang="zh-CN" altLang="en-US" sz="4000" dirty="0" smtClean="0"/>
              <a:t>、服务降权</a:t>
            </a:r>
            <a:endParaRPr lang="zh-CN" altLang="en-US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3061335" y="2282825"/>
            <a:ext cx="5191760" cy="56642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client</a:t>
            </a:r>
            <a:r>
              <a:rPr lang="zh-CN" altLang="en-US" sz="4000" dirty="0"/>
              <a:t>端</a:t>
            </a:r>
            <a:r>
              <a:rPr lang="en-US" altLang="zh-CN" sz="4000" dirty="0"/>
              <a:t> </a:t>
            </a:r>
            <a:r>
              <a:rPr lang="zh-CN" altLang="zh-CN" sz="4000" dirty="0"/>
              <a:t>、 共享内存、消息</a:t>
            </a:r>
            <a:endParaRPr lang="zh-CN" altLang="zh-CN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276600" y="4528185"/>
            <a:ext cx="4049395" cy="38417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全部抛弃</a:t>
            </a:r>
            <a:endParaRPr lang="zh-CN" altLang="zh-CN" sz="40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3276600" y="5162550"/>
            <a:ext cx="4049395" cy="38417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比率抛弃</a:t>
            </a:r>
            <a:endParaRPr lang="zh-CN" altLang="zh-CN" sz="40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3276600" y="5804535"/>
            <a:ext cx="4049395" cy="38417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辅助功能抛弃</a:t>
            </a:r>
            <a:endParaRPr lang="zh-CN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273413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36775" y="1044340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/>
              <a:t>5</a:t>
            </a:r>
            <a:r>
              <a:rPr lang="zh-CN" altLang="en-US" sz="4000" dirty="0" smtClean="0"/>
              <a:t>、</a:t>
            </a:r>
            <a:r>
              <a:rPr lang="zh-CN" altLang="en-US" sz="4000" dirty="0"/>
              <a:t>分区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36069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82" y="1716795"/>
            <a:ext cx="5980593" cy="4319516"/>
          </a:xfrm>
          <a:prstGeom prst="rect">
            <a:avLst/>
          </a:prstGeom>
        </p:spPr>
      </p:pic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2697480" y="2943225"/>
            <a:ext cx="2145030" cy="111125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分段</a:t>
            </a:r>
            <a:endParaRPr lang="zh-CN" altLang="zh-CN" sz="4000" dirty="0"/>
          </a:p>
          <a:p>
            <a:r>
              <a:rPr lang="en-US" altLang="zh-CN" sz="4000" dirty="0"/>
              <a:t>  1</a:t>
            </a:r>
            <a:r>
              <a:rPr lang="zh-CN" altLang="zh-CN" sz="4000" dirty="0"/>
              <a:t>、时间段</a:t>
            </a:r>
            <a:endParaRPr lang="zh-CN" altLang="zh-CN" sz="4000" dirty="0"/>
          </a:p>
          <a:p>
            <a:r>
              <a:rPr lang="zh-CN" altLang="zh-CN" sz="4000" dirty="0"/>
              <a:t>  </a:t>
            </a:r>
            <a:r>
              <a:rPr lang="en-US" altLang="zh-CN" sz="4000" dirty="0"/>
              <a:t>2</a:t>
            </a:r>
            <a:r>
              <a:rPr lang="zh-CN" altLang="zh-CN" sz="4000" dirty="0"/>
              <a:t>、数值端</a:t>
            </a:r>
            <a:endParaRPr lang="zh-CN" altLang="zh-CN" sz="40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2621280" y="4462145"/>
            <a:ext cx="3319780" cy="157416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一致</a:t>
            </a:r>
            <a:r>
              <a:rPr lang="en-US" altLang="zh-CN" sz="4000" dirty="0"/>
              <a:t>HASH</a:t>
            </a:r>
            <a:r>
              <a:rPr lang="zh-CN" altLang="en-US" sz="4000" dirty="0"/>
              <a:t>：</a:t>
            </a:r>
            <a:endParaRPr lang="zh-CN" altLang="en-US" sz="4000" dirty="0"/>
          </a:p>
          <a:p>
            <a:r>
              <a:rPr lang="zh-CN" altLang="en-US" sz="4000" dirty="0"/>
              <a:t>    </a:t>
            </a:r>
            <a:r>
              <a:rPr lang="en-US" altLang="zh-CN" sz="4000" dirty="0"/>
              <a:t>1</a:t>
            </a:r>
            <a:r>
              <a:rPr lang="zh-CN" altLang="en-US" sz="4000" dirty="0"/>
              <a:t>、均衡性</a:t>
            </a:r>
            <a:endParaRPr lang="zh-CN" altLang="en-US" sz="4000" dirty="0"/>
          </a:p>
          <a:p>
            <a:r>
              <a:rPr lang="zh-CN" altLang="en-US" sz="4000" dirty="0"/>
              <a:t>    </a:t>
            </a:r>
            <a:r>
              <a:rPr lang="en-US" altLang="zh-CN" sz="4000" dirty="0"/>
              <a:t>2</a:t>
            </a:r>
            <a:r>
              <a:rPr lang="zh-CN" altLang="zh-CN" sz="4000" dirty="0"/>
              <a:t>、单调性</a:t>
            </a:r>
            <a:endParaRPr lang="zh-CN" altLang="zh-CN" sz="4000" dirty="0"/>
          </a:p>
          <a:p>
            <a:r>
              <a:rPr lang="zh-CN" altLang="zh-CN" sz="4000" dirty="0"/>
              <a:t>    </a:t>
            </a:r>
            <a:r>
              <a:rPr lang="en-US" altLang="zh-CN" sz="4000" dirty="0"/>
              <a:t>3</a:t>
            </a:r>
            <a:r>
              <a:rPr lang="zh-CN" altLang="en-US" sz="4000" dirty="0"/>
              <a:t>、分散性</a:t>
            </a:r>
            <a:endParaRPr lang="zh-CN" altLang="en-US" sz="4000" dirty="0"/>
          </a:p>
          <a:p>
            <a:r>
              <a:rPr lang="zh-CN" altLang="en-US" sz="4000" dirty="0"/>
              <a:t>    </a:t>
            </a:r>
            <a:r>
              <a:rPr lang="en-US" altLang="zh-CN" sz="4000" dirty="0"/>
              <a:t>4</a:t>
            </a:r>
            <a:r>
              <a:rPr lang="zh-CN" altLang="en-US" sz="4000" dirty="0"/>
              <a:t>、负载性</a:t>
            </a:r>
            <a:endParaRPr lang="zh-CN" altLang="en-US" sz="4000" dirty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2697480" y="2078990"/>
            <a:ext cx="2327910" cy="5486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取余</a:t>
            </a:r>
            <a:r>
              <a:rPr lang="en-US" altLang="zh-CN" sz="4000" dirty="0"/>
              <a:t>\</a:t>
            </a:r>
            <a:r>
              <a:rPr lang="zh-CN" altLang="zh-CN" sz="4000" dirty="0"/>
              <a:t>步长</a:t>
            </a:r>
            <a:endParaRPr lang="zh-CN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83313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2136775" y="1885724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6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CAP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35" y="2231650"/>
            <a:ext cx="5371020" cy="4237567"/>
          </a:xfrm>
          <a:prstGeom prst="rect">
            <a:avLst/>
          </a:prstGeom>
        </p:spPr>
      </p:pic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2727960" y="2932430"/>
            <a:ext cx="2510790" cy="4724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数据一致性</a:t>
            </a:r>
            <a:endParaRPr lang="zh-CN" altLang="en-US" sz="4000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2809240" y="3928110"/>
            <a:ext cx="2510790" cy="4724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服务可用性</a:t>
            </a:r>
            <a:endParaRPr lang="zh-CN" altLang="en-US" sz="40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809240" y="4969510"/>
            <a:ext cx="2510790" cy="47244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网络分区容错性</a:t>
            </a:r>
            <a:endParaRPr lang="zh-CN" altLang="en-US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61977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2136936" y="1469308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7</a:t>
            </a:r>
            <a:r>
              <a:rPr lang="zh-CN" altLang="en-US" sz="4000" dirty="0" smtClean="0"/>
              <a:t>、锁</a:t>
            </a:r>
            <a:endParaRPr lang="zh-CN" altLang="en-US" sz="4000" dirty="0"/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3015615" y="2297430"/>
            <a:ext cx="4368800" cy="47498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同步锁</a:t>
            </a:r>
            <a:endParaRPr lang="zh-CN" altLang="zh-CN" sz="4000" dirty="0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3041015" y="3180080"/>
            <a:ext cx="4368800" cy="47498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乐观锁</a:t>
            </a:r>
            <a:endParaRPr lang="zh-CN" altLang="zh-CN" sz="4000" dirty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3041015" y="4130040"/>
            <a:ext cx="4368800" cy="47498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分布式锁</a:t>
            </a:r>
            <a:endParaRPr lang="zh-CN" altLang="zh-CN" sz="4000" dirty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3686175" y="4759960"/>
            <a:ext cx="4323715" cy="41402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redis</a:t>
            </a:r>
            <a:endParaRPr lang="en-US" altLang="zh-CN" sz="4000" dirty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686175" y="5328920"/>
            <a:ext cx="4323715" cy="41402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zk</a:t>
            </a:r>
            <a:endParaRPr lang="en-US" altLang="zh-CN" sz="4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5"/>
          <p:cNvSpPr txBox="1">
            <a:spLocks noGrp="1" noChangeArrowheads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fld id="{EC8C9F88-9254-446F-827E-695D2862A61F}" type="slidenum">
              <a:rPr lang="zh-CN" altLang="en-US" sz="14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  <a:sym typeface="Gill Sans MT" panose="020B0502020104020203" pitchFamily="34" charset="0"/>
              </a:rPr>
            </a:fld>
            <a:endParaRPr lang="zh-CN" altLang="en-US">
              <a:sym typeface="Gill Sans MT" panose="020B0502020104020203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793845" y="619779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基本概念</a:t>
            </a:r>
            <a:endParaRPr lang="zh-CN" altLang="en-US" sz="4000" dirty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2136936" y="1332148"/>
            <a:ext cx="6974006" cy="672152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7</a:t>
            </a:r>
            <a:r>
              <a:rPr lang="zh-CN" altLang="en-US" sz="4000" dirty="0" smtClean="0"/>
              <a:t>、锁</a:t>
            </a:r>
            <a:endParaRPr lang="zh-CN" altLang="en-US" sz="4000" dirty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3015615" y="1915795"/>
            <a:ext cx="4368800" cy="474980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/>
              <a:t>自旋锁</a:t>
            </a:r>
            <a:r>
              <a:rPr lang="en-US" altLang="zh-CN" sz="4000" dirty="0"/>
              <a:t>---cas-----AQS</a:t>
            </a:r>
            <a:endParaRPr lang="en-US" altLang="zh-CN" sz="4000" dirty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4168140" y="2390775"/>
            <a:ext cx="3855720" cy="474345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CLH</a:t>
            </a:r>
            <a:endParaRPr lang="en-US" sz="4000" dirty="0"/>
          </a:p>
        </p:txBody>
      </p:sp>
      <p:pic>
        <p:nvPicPr>
          <p:cNvPr id="12" name="图片 11" descr="CL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2707005"/>
            <a:ext cx="9311640" cy="38354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238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Gill Sans MT</vt:lpstr>
      <vt:lpstr>MS PGothic</vt:lpstr>
      <vt:lpstr>Kai</vt:lpstr>
      <vt:lpstr>Calibri</vt:lpstr>
      <vt:lpstr>Calibri Light</vt:lpstr>
      <vt:lpstr>Segoe Print</vt:lpstr>
      <vt:lpstr>微软雅黑</vt:lpstr>
      <vt:lpstr>Office 主题</vt:lpstr>
      <vt:lpstr>业务开发二三事</vt:lpstr>
      <vt:lpstr>2、经常相遇的问题</vt:lpstr>
      <vt:lpstr>PowerPoint 演示文稿</vt:lpstr>
      <vt:lpstr>PowerPoint 演示文稿</vt:lpstr>
      <vt:lpstr>PowerPoint 演示文稿</vt:lpstr>
      <vt:lpstr>5、分区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业务开发二三事</dc:title>
  <dc:creator>58</dc:creator>
  <cp:lastModifiedBy>58</cp:lastModifiedBy>
  <cp:revision>109</cp:revision>
  <dcterms:created xsi:type="dcterms:W3CDTF">2017-07-02T00:28:00Z</dcterms:created>
  <dcterms:modified xsi:type="dcterms:W3CDTF">2017-07-06T04:28:55Z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