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83" r:id="rId4"/>
    <p:sldId id="265" r:id="rId5"/>
    <p:sldId id="284" r:id="rId6"/>
    <p:sldId id="259" r:id="rId7"/>
    <p:sldId id="266" r:id="rId8"/>
    <p:sldId id="285" r:id="rId9"/>
    <p:sldId id="288" r:id="rId10"/>
    <p:sldId id="289" r:id="rId11"/>
    <p:sldId id="290" r:id="rId12"/>
    <p:sldId id="291" r:id="rId13"/>
    <p:sldId id="292" r:id="rId14"/>
    <p:sldId id="293" r:id="rId15"/>
    <p:sldId id="296" r:id="rId16"/>
    <p:sldId id="286" r:id="rId17"/>
    <p:sldId id="264" r:id="rId18"/>
    <p:sldId id="260" r:id="rId19"/>
    <p:sldId id="294" r:id="rId20"/>
    <p:sldId id="297"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264"/>
    <a:srgbClr val="FF8577"/>
    <a:srgbClr val="F7FA88"/>
    <a:srgbClr val="F8F689"/>
    <a:srgbClr val="FF6353"/>
    <a:srgbClr val="00C0CB"/>
    <a:srgbClr val="D1B719"/>
    <a:srgbClr val="34BA89"/>
    <a:srgbClr val="E7CE39"/>
    <a:srgbClr val="2C9C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561" autoAdjust="0"/>
  </p:normalViewPr>
  <p:slideViewPr>
    <p:cSldViewPr snapToGrid="0">
      <p:cViewPr varScale="1">
        <p:scale>
          <a:sx n="51" d="100"/>
          <a:sy n="51" d="100"/>
        </p:scale>
        <p:origin x="1500" y="78"/>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8D773-FB41-464A-A2A5-B2B86750C9A6}" type="datetimeFigureOut">
              <a:rPr lang="zh-CN" altLang="en-US" smtClean="0"/>
              <a:t>2017/6/29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F5D87-B078-4FC6-8C86-227378B8DDBB}" type="slidenum">
              <a:rPr lang="zh-CN" altLang="en-US" smtClean="0"/>
              <a:t>‹#›</a:t>
            </a:fld>
            <a:endParaRPr lang="zh-CN" altLang="en-US"/>
          </a:p>
        </p:txBody>
      </p:sp>
    </p:spTree>
    <p:extLst>
      <p:ext uri="{BB962C8B-B14F-4D97-AF65-F5344CB8AC3E}">
        <p14:creationId xmlns:p14="http://schemas.microsoft.com/office/powerpoint/2010/main" val="1731865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1</a:t>
            </a:fld>
            <a:endParaRPr lang="zh-CN" altLang="en-US"/>
          </a:p>
        </p:txBody>
      </p:sp>
    </p:spTree>
    <p:extLst>
      <p:ext uri="{BB962C8B-B14F-4D97-AF65-F5344CB8AC3E}">
        <p14:creationId xmlns:p14="http://schemas.microsoft.com/office/powerpoint/2010/main" val="987507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对于固定帧率的音视频同步，视频帧都带有每一帧录制时的时间戳，由于</a:t>
            </a:r>
            <a:r>
              <a:rPr lang="en-US" altLang="zh-CN" dirty="0"/>
              <a:t>I</a:t>
            </a:r>
            <a:r>
              <a:rPr lang="zh-CN" altLang="en-US" dirty="0"/>
              <a:t>帧（关键帧），</a:t>
            </a:r>
            <a:r>
              <a:rPr lang="en-US" altLang="zh-CN" dirty="0"/>
              <a:t>P</a:t>
            </a:r>
            <a:r>
              <a:rPr lang="zh-CN" altLang="en-US" dirty="0"/>
              <a:t>帧（下一帧预测帧），</a:t>
            </a:r>
            <a:r>
              <a:rPr lang="en-US" altLang="zh-CN" dirty="0"/>
              <a:t>B</a:t>
            </a:r>
            <a:r>
              <a:rPr lang="zh-CN" altLang="en-US" dirty="0"/>
              <a:t>帧（根据前后帧决定显示什么的帧），可以对视频进行正常播放，延时播放（进行补帧），快速播放（丢弃当前非关键帧）等操作，然后与当前音频帧以及当前已处理音频时长进行比较进行调整来达到音视频同步。</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EF5D87-B078-4FC6-8C86-227378B8DDB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7729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根据采样方式不同主要有</a:t>
            </a:r>
            <a:r>
              <a:rPr lang="en-US" altLang="zh-CN" sz="1200" b="0" i="0" kern="1200" dirty="0">
                <a:solidFill>
                  <a:schemeClr val="tx1"/>
                </a:solidFill>
                <a:effectLst/>
                <a:latin typeface="+mn-lt"/>
                <a:ea typeface="+mn-ea"/>
                <a:cs typeface="+mn-cs"/>
              </a:rPr>
              <a:t>YUV4:4:4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YUV4:2:2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YUV4:2:0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YUV 4:4:4</a:t>
            </a:r>
            <a:r>
              <a:rPr lang="zh-CN" altLang="en-US" sz="1200" b="0" i="0" kern="1200" dirty="0">
                <a:solidFill>
                  <a:schemeClr val="tx1"/>
                </a:solidFill>
                <a:effectLst/>
                <a:latin typeface="+mn-lt"/>
                <a:ea typeface="+mn-ea"/>
                <a:cs typeface="+mn-cs"/>
              </a:rPr>
              <a:t>采样，每一个</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对应一组</a:t>
            </a:r>
            <a:r>
              <a:rPr lang="en-US" altLang="zh-CN" sz="1200" b="0" i="0" kern="1200" dirty="0">
                <a:solidFill>
                  <a:schemeClr val="tx1"/>
                </a:solidFill>
                <a:effectLst/>
                <a:latin typeface="+mn-lt"/>
                <a:ea typeface="+mn-ea"/>
                <a:cs typeface="+mn-cs"/>
              </a:rPr>
              <a:t>UV</a:t>
            </a:r>
            <a:r>
              <a:rPr lang="zh-CN" altLang="en-US" sz="1200" b="0" i="0" kern="1200" dirty="0">
                <a:solidFill>
                  <a:schemeClr val="tx1"/>
                </a:solidFill>
                <a:effectLst/>
                <a:latin typeface="+mn-lt"/>
                <a:ea typeface="+mn-ea"/>
                <a:cs typeface="+mn-cs"/>
              </a:rPr>
              <a:t>分量。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YUV 4:2:2</a:t>
            </a:r>
            <a:r>
              <a:rPr lang="zh-CN" altLang="en-US" sz="1200" b="0" i="0" kern="1200" dirty="0">
                <a:solidFill>
                  <a:schemeClr val="tx1"/>
                </a:solidFill>
                <a:effectLst/>
                <a:latin typeface="+mn-lt"/>
                <a:ea typeface="+mn-ea"/>
                <a:cs typeface="+mn-cs"/>
              </a:rPr>
              <a:t>采样，每两个</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共用一组</a:t>
            </a:r>
            <a:r>
              <a:rPr lang="en-US" altLang="zh-CN" sz="1200" b="0" i="0" kern="1200" dirty="0">
                <a:solidFill>
                  <a:schemeClr val="tx1"/>
                </a:solidFill>
                <a:effectLst/>
                <a:latin typeface="+mn-lt"/>
                <a:ea typeface="+mn-ea"/>
                <a:cs typeface="+mn-cs"/>
              </a:rPr>
              <a:t>UV</a:t>
            </a:r>
            <a:r>
              <a:rPr lang="zh-CN" altLang="en-US" sz="1200" b="0" i="0" kern="1200" dirty="0">
                <a:solidFill>
                  <a:schemeClr val="tx1"/>
                </a:solidFill>
                <a:effectLst/>
                <a:latin typeface="+mn-lt"/>
                <a:ea typeface="+mn-ea"/>
                <a:cs typeface="+mn-cs"/>
              </a:rPr>
              <a:t>分量。</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YUV 4:2:0</a:t>
            </a:r>
            <a:r>
              <a:rPr lang="zh-CN" altLang="en-US" sz="1200" b="0" i="0" kern="1200" dirty="0">
                <a:solidFill>
                  <a:schemeClr val="tx1"/>
                </a:solidFill>
                <a:effectLst/>
                <a:latin typeface="+mn-lt"/>
                <a:ea typeface="+mn-ea"/>
                <a:cs typeface="+mn-cs"/>
              </a:rPr>
              <a:t>采样，每四个</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共用一组</a:t>
            </a:r>
            <a:r>
              <a:rPr lang="en-US" altLang="zh-CN" sz="1200" b="0" i="0" kern="1200" dirty="0">
                <a:solidFill>
                  <a:schemeClr val="tx1"/>
                </a:solidFill>
                <a:effectLst/>
                <a:latin typeface="+mn-lt"/>
                <a:ea typeface="+mn-ea"/>
                <a:cs typeface="+mn-cs"/>
              </a:rPr>
              <a:t>UV</a:t>
            </a:r>
            <a:r>
              <a:rPr lang="zh-CN" altLang="en-US" sz="1200" b="0" i="0" kern="1200" dirty="0">
                <a:solidFill>
                  <a:schemeClr val="tx1"/>
                </a:solidFill>
                <a:effectLst/>
                <a:latin typeface="+mn-lt"/>
                <a:ea typeface="+mn-ea"/>
                <a:cs typeface="+mn-cs"/>
              </a:rPr>
              <a:t>分量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举个例子，屏幕上有八个像素点，</a:t>
            </a:r>
            <a:r>
              <a:rPr lang="en-US" altLang="zh-CN" sz="1200" b="0" i="0" kern="1200" dirty="0">
                <a:solidFill>
                  <a:schemeClr val="tx1"/>
                </a:solidFill>
                <a:effectLst/>
                <a:latin typeface="+mn-lt"/>
                <a:ea typeface="+mn-ea"/>
                <a:cs typeface="+mn-cs"/>
              </a:rPr>
              <a:t>YUV4:4:4</a:t>
            </a:r>
            <a:r>
              <a:rPr lang="zh-CN" altLang="en-US" sz="1200" b="0" i="0" kern="1200" dirty="0">
                <a:solidFill>
                  <a:schemeClr val="tx1"/>
                </a:solidFill>
                <a:effectLst/>
                <a:latin typeface="+mn-lt"/>
                <a:ea typeface="+mn-ea"/>
                <a:cs typeface="+mn-cs"/>
              </a:rPr>
              <a:t>会有</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Y,8</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U,8</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YUV4:2:2</a:t>
            </a:r>
            <a:r>
              <a:rPr lang="zh-CN" altLang="en-US" sz="1200" b="0" i="0" kern="1200" dirty="0">
                <a:solidFill>
                  <a:schemeClr val="tx1"/>
                </a:solidFill>
                <a:effectLst/>
                <a:latin typeface="+mn-lt"/>
                <a:ea typeface="+mn-ea"/>
                <a:cs typeface="+mn-cs"/>
              </a:rPr>
              <a:t>会有</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Y,4</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U,4</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YUV4:2:0</a:t>
            </a:r>
            <a:r>
              <a:rPr lang="zh-CN" altLang="en-US" sz="1200" b="0" i="0" kern="1200" dirty="0">
                <a:solidFill>
                  <a:schemeClr val="tx1"/>
                </a:solidFill>
                <a:effectLst/>
                <a:latin typeface="+mn-lt"/>
                <a:ea typeface="+mn-ea"/>
                <a:cs typeface="+mn-cs"/>
              </a:rPr>
              <a:t>会有</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U,2</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可以看到</a:t>
            </a:r>
            <a:r>
              <a:rPr lang="en-US" altLang="zh-CN" sz="1200" b="0" i="0" kern="1200" dirty="0">
                <a:solidFill>
                  <a:schemeClr val="tx1"/>
                </a:solidFill>
                <a:effectLst/>
                <a:latin typeface="+mn-lt"/>
                <a:ea typeface="+mn-ea"/>
                <a:cs typeface="+mn-cs"/>
              </a:rPr>
              <a:t>Y1, Y2, Y7, Y8</a:t>
            </a:r>
            <a:r>
              <a:rPr lang="zh-CN" altLang="en-US" sz="1200" b="0" i="0" kern="1200" dirty="0">
                <a:solidFill>
                  <a:schemeClr val="tx1"/>
                </a:solidFill>
                <a:effectLst/>
                <a:latin typeface="+mn-lt"/>
                <a:ea typeface="+mn-ea"/>
                <a:cs typeface="+mn-cs"/>
              </a:rPr>
              <a:t>这些物理上相近的</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个像素公用了同样的</a:t>
            </a:r>
            <a:r>
              <a:rPr lang="en-US" altLang="zh-CN" sz="1200" b="0" i="0" kern="1200" dirty="0">
                <a:solidFill>
                  <a:schemeClr val="tx1"/>
                </a:solidFill>
                <a:effectLst/>
                <a:latin typeface="+mn-lt"/>
                <a:ea typeface="+mn-ea"/>
                <a:cs typeface="+mn-cs"/>
              </a:rPr>
              <a:t>U1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V1</a:t>
            </a:r>
            <a:r>
              <a:rPr lang="zh-CN" altLang="en-US" sz="1200" b="0" i="0" kern="1200" dirty="0">
                <a:solidFill>
                  <a:schemeClr val="tx1"/>
                </a:solidFill>
                <a:effectLst/>
                <a:latin typeface="+mn-lt"/>
                <a:ea typeface="+mn-ea"/>
                <a:cs typeface="+mn-cs"/>
              </a:rPr>
              <a:t>，相似的</a:t>
            </a:r>
            <a:r>
              <a:rPr lang="en-US" altLang="zh-CN" sz="1200" b="0" i="0" kern="1200" dirty="0">
                <a:solidFill>
                  <a:schemeClr val="tx1"/>
                </a:solidFill>
                <a:effectLst/>
                <a:latin typeface="+mn-lt"/>
                <a:ea typeface="+mn-ea"/>
                <a:cs typeface="+mn-cs"/>
              </a:rPr>
              <a:t>Y3,Y4,Y9,Y10</a:t>
            </a:r>
            <a:r>
              <a:rPr lang="zh-CN" altLang="en-US" sz="1200" b="0" i="0" kern="1200" dirty="0">
                <a:solidFill>
                  <a:schemeClr val="tx1"/>
                </a:solidFill>
                <a:effectLst/>
                <a:latin typeface="+mn-lt"/>
                <a:ea typeface="+mn-ea"/>
                <a:cs typeface="+mn-cs"/>
              </a:rPr>
              <a:t>用的就是</a:t>
            </a:r>
            <a:r>
              <a:rPr lang="en-US" altLang="zh-CN" sz="1200" b="0" i="0" kern="1200" dirty="0">
                <a:solidFill>
                  <a:schemeClr val="tx1"/>
                </a:solidFill>
                <a:effectLst/>
                <a:latin typeface="+mn-lt"/>
                <a:ea typeface="+mn-ea"/>
                <a:cs typeface="+mn-cs"/>
              </a:rPr>
              <a:t>U2</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V2</a:t>
            </a:r>
            <a:r>
              <a:rPr lang="zh-CN" altLang="en-US" sz="1200" b="0" i="0" kern="1200" dirty="0">
                <a:solidFill>
                  <a:schemeClr val="tx1"/>
                </a:solidFill>
                <a:effectLst/>
                <a:latin typeface="+mn-lt"/>
                <a:ea typeface="+mn-ea"/>
                <a:cs typeface="+mn-cs"/>
              </a:rPr>
              <a:t>。这里不同的颜色把这个特性刻画的非常形象，一 目了然。格子数目就是这一帧图像的</a:t>
            </a:r>
            <a:r>
              <a:rPr lang="en-US" altLang="zh-CN" sz="1200" b="0" i="0" kern="1200" dirty="0">
                <a:solidFill>
                  <a:schemeClr val="tx1"/>
                </a:solidFill>
                <a:effectLst/>
                <a:latin typeface="+mn-lt"/>
                <a:ea typeface="+mn-ea"/>
                <a:cs typeface="+mn-cs"/>
              </a:rPr>
              <a:t>byte</a:t>
            </a:r>
            <a:r>
              <a:rPr lang="zh-CN" altLang="en-US" sz="1200" b="0" i="0" kern="1200" dirty="0">
                <a:solidFill>
                  <a:schemeClr val="tx1"/>
                </a:solidFill>
                <a:effectLst/>
                <a:latin typeface="+mn-lt"/>
                <a:ea typeface="+mn-ea"/>
                <a:cs typeface="+mn-cs"/>
              </a:rPr>
              <a:t>数组的大小，其数组元素排放顺序就是后面那一长条的样子。</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EF5D87-B078-4FC6-8C86-227378B8DDB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4064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剪切</a:t>
            </a:r>
            <a:r>
              <a:rPr lang="en-US" altLang="zh-CN" dirty="0"/>
              <a:t>Y</a:t>
            </a:r>
            <a:r>
              <a:rPr lang="zh-CN" altLang="en-US" dirty="0"/>
              <a:t>值：</a:t>
            </a:r>
            <a:endParaRPr lang="en-US" altLang="zh-CN" dirty="0"/>
          </a:p>
          <a:p>
            <a:r>
              <a:rPr lang="zh-CN" altLang="en-US" sz="1200" b="0" i="0" kern="1200" dirty="0">
                <a:solidFill>
                  <a:schemeClr val="tx1"/>
                </a:solidFill>
                <a:effectLst/>
                <a:latin typeface="+mn-lt"/>
                <a:ea typeface="+mn-ea"/>
                <a:cs typeface="+mn-cs"/>
              </a:rPr>
              <a:t>我们这里假设我们采集的视频宽是</a:t>
            </a:r>
            <a:r>
              <a:rPr lang="en-US" altLang="zh-CN" sz="1200" b="0" i="0" kern="1200" dirty="0">
                <a:solidFill>
                  <a:schemeClr val="tx1"/>
                </a:solidFill>
                <a:effectLst/>
                <a:latin typeface="+mn-lt"/>
                <a:ea typeface="+mn-ea"/>
                <a:cs typeface="+mn-cs"/>
              </a:rPr>
              <a:t>640</a:t>
            </a:r>
            <a:r>
              <a:rPr lang="zh-CN" altLang="en-US" sz="1200" b="0" i="0" kern="1200" dirty="0">
                <a:solidFill>
                  <a:schemeClr val="tx1"/>
                </a:solidFill>
                <a:effectLst/>
                <a:latin typeface="+mn-lt"/>
                <a:ea typeface="+mn-ea"/>
                <a:cs typeface="+mn-cs"/>
              </a:rPr>
              <a:t>，高是</a:t>
            </a:r>
            <a:r>
              <a:rPr lang="en-US" altLang="zh-CN" sz="1200" b="0" i="0" kern="1200" dirty="0">
                <a:solidFill>
                  <a:schemeClr val="tx1"/>
                </a:solidFill>
                <a:effectLst/>
                <a:latin typeface="+mn-lt"/>
                <a:ea typeface="+mn-ea"/>
                <a:cs typeface="+mn-cs"/>
              </a:rPr>
              <a:t>480</a:t>
            </a:r>
            <a:r>
              <a:rPr lang="zh-CN" altLang="en-US" sz="1200" b="0" i="0" kern="1200" dirty="0">
                <a:solidFill>
                  <a:schemeClr val="tx1"/>
                </a:solidFill>
                <a:effectLst/>
                <a:latin typeface="+mn-lt"/>
                <a:ea typeface="+mn-ea"/>
                <a:cs typeface="+mn-cs"/>
              </a:rPr>
              <a:t>，我们要剪切成宽是</a:t>
            </a:r>
            <a:r>
              <a:rPr lang="en-US" altLang="zh-CN" sz="1200" b="0" i="0" kern="1200" dirty="0">
                <a:solidFill>
                  <a:schemeClr val="tx1"/>
                </a:solidFill>
                <a:effectLst/>
                <a:latin typeface="+mn-lt"/>
                <a:ea typeface="+mn-ea"/>
                <a:cs typeface="+mn-cs"/>
              </a:rPr>
              <a:t>400</a:t>
            </a:r>
            <a:r>
              <a:rPr lang="zh-CN" altLang="en-US" sz="1200" b="0" i="0" kern="1200" dirty="0">
                <a:solidFill>
                  <a:schemeClr val="tx1"/>
                </a:solidFill>
                <a:effectLst/>
                <a:latin typeface="+mn-lt"/>
                <a:ea typeface="+mn-ea"/>
                <a:cs typeface="+mn-cs"/>
              </a:rPr>
              <a:t>，高是</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的视频。根据上面我们能知道</a:t>
            </a:r>
            <a:r>
              <a:rPr lang="en-US" altLang="zh-CN" sz="1200" b="0" i="0" kern="1200" dirty="0">
                <a:solidFill>
                  <a:schemeClr val="tx1"/>
                </a:solidFill>
                <a:effectLst/>
                <a:latin typeface="+mn-lt"/>
                <a:ea typeface="+mn-ea"/>
                <a:cs typeface="+mn-cs"/>
              </a:rPr>
              <a:t>640*480</a:t>
            </a:r>
            <a:r>
              <a:rPr lang="zh-CN" altLang="en-US" sz="1200" b="0" i="0" kern="1200" dirty="0">
                <a:solidFill>
                  <a:schemeClr val="tx1"/>
                </a:solidFill>
                <a:effectLst/>
                <a:latin typeface="+mn-lt"/>
                <a:ea typeface="+mn-ea"/>
                <a:cs typeface="+mn-cs"/>
              </a:rPr>
              <a:t>的一帧</a:t>
            </a:r>
            <a:r>
              <a:rPr lang="en-US" altLang="zh-CN" sz="1200" b="0" i="0" kern="1200" dirty="0">
                <a:solidFill>
                  <a:schemeClr val="tx1"/>
                </a:solidFill>
                <a:effectLst/>
                <a:latin typeface="+mn-lt"/>
                <a:ea typeface="+mn-ea"/>
                <a:cs typeface="+mn-cs"/>
              </a:rPr>
              <a:t>byte</a:t>
            </a:r>
            <a:r>
              <a:rPr lang="zh-CN" altLang="en-US" sz="1200" b="0" i="0" kern="1200" dirty="0">
                <a:solidFill>
                  <a:schemeClr val="tx1"/>
                </a:solidFill>
                <a:effectLst/>
                <a:latin typeface="+mn-lt"/>
                <a:ea typeface="+mn-ea"/>
                <a:cs typeface="+mn-cs"/>
              </a:rPr>
              <a:t>数组里面将会有</a:t>
            </a:r>
            <a:r>
              <a:rPr lang="en-US" altLang="zh-CN" sz="1200" b="0" i="0" kern="1200" dirty="0">
                <a:solidFill>
                  <a:schemeClr val="tx1"/>
                </a:solidFill>
                <a:effectLst/>
                <a:latin typeface="+mn-lt"/>
                <a:ea typeface="+mn-ea"/>
                <a:cs typeface="+mn-cs"/>
              </a:rPr>
              <a:t>640*480</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，且排在最前面，然后有（</a:t>
            </a:r>
            <a:r>
              <a:rPr lang="en-US" altLang="zh-CN" sz="1200" b="0" i="0" kern="1200" dirty="0">
                <a:solidFill>
                  <a:schemeClr val="tx1"/>
                </a:solidFill>
                <a:effectLst/>
                <a:latin typeface="+mn-lt"/>
                <a:ea typeface="+mn-ea"/>
                <a:cs typeface="+mn-cs"/>
              </a:rPr>
              <a:t>1/4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640*480</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，然后有（</a:t>
            </a:r>
            <a:r>
              <a:rPr lang="en-US" altLang="zh-CN" sz="1200" b="0" i="0" kern="1200" dirty="0">
                <a:solidFill>
                  <a:schemeClr val="tx1"/>
                </a:solidFill>
                <a:effectLst/>
                <a:latin typeface="+mn-lt"/>
                <a:ea typeface="+mn-ea"/>
                <a:cs typeface="+mn-cs"/>
              </a:rPr>
              <a:t>1/4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640*480</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我们要剪切成</a:t>
            </a:r>
            <a:r>
              <a:rPr lang="en-US" altLang="zh-CN" sz="1200" b="0" i="0" kern="1200" dirty="0">
                <a:solidFill>
                  <a:schemeClr val="tx1"/>
                </a:solidFill>
                <a:effectLst/>
                <a:latin typeface="+mn-lt"/>
                <a:ea typeface="+mn-ea"/>
                <a:cs typeface="+mn-cs"/>
              </a:rPr>
              <a:t>400*300</a:t>
            </a:r>
            <a:r>
              <a:rPr lang="zh-CN" altLang="en-US" sz="1200" b="0" i="0" kern="1200" dirty="0">
                <a:solidFill>
                  <a:schemeClr val="tx1"/>
                </a:solidFill>
                <a:effectLst/>
                <a:latin typeface="+mn-lt"/>
                <a:ea typeface="+mn-ea"/>
                <a:cs typeface="+mn-cs"/>
              </a:rPr>
              <a:t>，自然是保留一部分数据即可。我们先对</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建立一个模型，既然是</a:t>
            </a:r>
            <a:r>
              <a:rPr lang="en-US" altLang="zh-CN" sz="1200" b="0" i="0" kern="1200" dirty="0">
                <a:solidFill>
                  <a:schemeClr val="tx1"/>
                </a:solidFill>
                <a:effectLst/>
                <a:latin typeface="+mn-lt"/>
                <a:ea typeface="+mn-ea"/>
                <a:cs typeface="+mn-cs"/>
              </a:rPr>
              <a:t>640*480</a:t>
            </a:r>
            <a:r>
              <a:rPr lang="zh-CN" altLang="en-US" sz="1200" b="0" i="0" kern="1200" dirty="0">
                <a:solidFill>
                  <a:schemeClr val="tx1"/>
                </a:solidFill>
                <a:effectLst/>
                <a:latin typeface="+mn-lt"/>
                <a:ea typeface="+mn-ea"/>
                <a:cs typeface="+mn-cs"/>
              </a:rPr>
              <a:t>，我们可以把它当成一行有</a:t>
            </a:r>
            <a:r>
              <a:rPr lang="en-US" altLang="zh-CN" sz="1200" b="0" i="0" kern="1200" dirty="0">
                <a:solidFill>
                  <a:schemeClr val="tx1"/>
                </a:solidFill>
                <a:effectLst/>
                <a:latin typeface="+mn-lt"/>
                <a:ea typeface="+mn-ea"/>
                <a:cs typeface="+mn-cs"/>
              </a:rPr>
              <a:t>640</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，一共有</a:t>
            </a:r>
            <a:r>
              <a:rPr lang="en-US" altLang="zh-CN" sz="1200" b="0" i="0" kern="1200" dirty="0">
                <a:solidFill>
                  <a:schemeClr val="tx1"/>
                </a:solidFill>
                <a:effectLst/>
                <a:latin typeface="+mn-lt"/>
                <a:ea typeface="+mn-ea"/>
                <a:cs typeface="+mn-cs"/>
              </a:rPr>
              <a:t>480</a:t>
            </a:r>
            <a:r>
              <a:rPr lang="zh-CN" altLang="en-US" sz="1200" b="0" i="0" kern="1200" dirty="0">
                <a:solidFill>
                  <a:schemeClr val="tx1"/>
                </a:solidFill>
                <a:effectLst/>
                <a:latin typeface="+mn-lt"/>
                <a:ea typeface="+mn-ea"/>
                <a:cs typeface="+mn-cs"/>
              </a:rPr>
              <a:t>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如下图所示红色标注内表示</a:t>
            </a:r>
            <a:r>
              <a:rPr lang="en-US" altLang="zh-CN" sz="1200" b="0" i="0" kern="1200" dirty="0">
                <a:solidFill>
                  <a:schemeClr val="tx1"/>
                </a:solidFill>
                <a:effectLst/>
                <a:latin typeface="+mn-lt"/>
                <a:ea typeface="+mn-ea"/>
                <a:cs typeface="+mn-cs"/>
              </a:rPr>
              <a:t>640*480</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而黄色区域内则是我们剪切完成的</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的所有值。</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接下来我们解析剪切</a:t>
            </a:r>
            <a:r>
              <a:rPr lang="en-US" altLang="zh-CN" sz="1200" b="0" i="0" kern="1200" dirty="0">
                <a:solidFill>
                  <a:schemeClr val="tx1"/>
                </a:solidFill>
                <a:effectLst/>
                <a:latin typeface="+mn-lt"/>
                <a:ea typeface="+mn-ea"/>
                <a:cs typeface="+mn-cs"/>
              </a:rPr>
              <a:t>UV</a:t>
            </a:r>
            <a:r>
              <a:rPr lang="zh-CN" altLang="en-US" sz="1200" b="0" i="0" kern="1200" dirty="0">
                <a:solidFill>
                  <a:schemeClr val="tx1"/>
                </a:solidFill>
                <a:effectLst/>
                <a:latin typeface="+mn-lt"/>
                <a:ea typeface="+mn-ea"/>
                <a:cs typeface="+mn-cs"/>
              </a:rPr>
              <a:t>数据，</a:t>
            </a:r>
            <a:r>
              <a:rPr lang="en-US" altLang="zh-CN" sz="1200" b="0" i="0" kern="1200" dirty="0">
                <a:solidFill>
                  <a:schemeClr val="tx1"/>
                </a:solidFill>
                <a:effectLst/>
                <a:latin typeface="+mn-lt"/>
                <a:ea typeface="+mn-ea"/>
                <a:cs typeface="+mn-cs"/>
              </a:rPr>
              <a:t>UV</a:t>
            </a:r>
            <a:r>
              <a:rPr lang="zh-CN" altLang="en-US" sz="1200" b="0" i="0" kern="1200" dirty="0">
                <a:solidFill>
                  <a:schemeClr val="tx1"/>
                </a:solidFill>
                <a:effectLst/>
                <a:latin typeface="+mn-lt"/>
                <a:ea typeface="+mn-ea"/>
                <a:cs typeface="+mn-cs"/>
              </a:rPr>
              <a:t>的模型和</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有点不同。之所以叫</a:t>
            </a:r>
            <a:r>
              <a:rPr lang="en-US" altLang="zh-CN" sz="1200" b="0" i="0" kern="1200" dirty="0">
                <a:solidFill>
                  <a:schemeClr val="tx1"/>
                </a:solidFill>
                <a:effectLst/>
                <a:latin typeface="+mn-lt"/>
                <a:ea typeface="+mn-ea"/>
                <a:cs typeface="+mn-cs"/>
              </a:rPr>
              <a:t>YUV4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，不是因为没有</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它其实是在纵向上</a:t>
            </a:r>
            <a:r>
              <a:rPr lang="en-US" altLang="zh-CN" sz="1200" b="0" i="0" kern="1200" dirty="0">
                <a:solidFill>
                  <a:schemeClr val="tx1"/>
                </a:solidFill>
                <a:effectLst/>
                <a:latin typeface="+mn-lt"/>
                <a:ea typeface="+mn-ea"/>
                <a:cs typeface="+mn-cs"/>
              </a:rPr>
              <a:t>UV</a:t>
            </a:r>
            <a:r>
              <a:rPr lang="zh-CN" altLang="en-US" sz="1200" b="0" i="0" kern="1200" dirty="0">
                <a:solidFill>
                  <a:schemeClr val="tx1"/>
                </a:solidFill>
                <a:effectLst/>
                <a:latin typeface="+mn-lt"/>
                <a:ea typeface="+mn-ea"/>
                <a:cs typeface="+mn-cs"/>
              </a:rPr>
              <a:t>交换扫描的，比如第一行扫描</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第二行就扫描</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，第三行再扫描</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。在横向上是隔一个扫描，比如第一列扫描了，第二列就不扫描，然后扫描第三列。所以</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在横向和纵向上的数据都是其</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，总数量是其</a:t>
            </a:r>
            <a:r>
              <a:rPr lang="en-US" altLang="zh-CN" sz="1200" b="0" i="0" kern="1200" dirty="0">
                <a:solidFill>
                  <a:schemeClr val="tx1"/>
                </a:solidFill>
                <a:effectLst/>
                <a:latin typeface="+mn-lt"/>
                <a:ea typeface="+mn-ea"/>
                <a:cs typeface="+mn-cs"/>
              </a:rPr>
              <a:t>1/4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也是一样的。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320*240</a:t>
            </a:r>
            <a:r>
              <a:rPr lang="zh-CN" altLang="en-US" sz="1200" b="0" i="0" kern="1200" dirty="0">
                <a:solidFill>
                  <a:schemeClr val="tx1"/>
                </a:solidFill>
                <a:effectLst/>
                <a:latin typeface="+mn-lt"/>
                <a:ea typeface="+mn-ea"/>
                <a:cs typeface="+mn-cs"/>
              </a:rPr>
              <a:t>的区域就是我们就是我们</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值或者</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值的区域，</a:t>
            </a:r>
            <a:r>
              <a:rPr lang="en-US" altLang="zh-CN" sz="1200" b="0" i="0" kern="1200" dirty="0">
                <a:solidFill>
                  <a:schemeClr val="tx1"/>
                </a:solidFill>
                <a:effectLst/>
                <a:latin typeface="+mn-lt"/>
                <a:ea typeface="+mn-ea"/>
                <a:cs typeface="+mn-cs"/>
              </a:rPr>
              <a:t>200*150</a:t>
            </a:r>
            <a:r>
              <a:rPr lang="zh-CN" altLang="en-US" sz="1200" b="0" i="0" kern="1200" dirty="0">
                <a:solidFill>
                  <a:schemeClr val="tx1"/>
                </a:solidFill>
                <a:effectLst/>
                <a:latin typeface="+mn-lt"/>
                <a:ea typeface="+mn-ea"/>
                <a:cs typeface="+mn-cs"/>
              </a:rPr>
              <a:t>的区域就是我们剪切后的</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值或者</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值的目标区域。</a:t>
            </a:r>
            <a:endParaRPr lang="en-US" altLang="zh-CN" sz="1200" b="0" i="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a:t>
            </a:r>
            <a:r>
              <a:rPr lang="en-US" altLang="zh-CN" dirty="0"/>
              <a:t>(</a:t>
            </a:r>
            <a:r>
              <a:rPr lang="en-US" altLang="zh-CN" sz="1200" kern="1200" dirty="0" err="1">
                <a:solidFill>
                  <a:schemeClr val="tx1"/>
                </a:solidFill>
                <a:effectLst/>
                <a:latin typeface="+mn-lt"/>
                <a:ea typeface="+mn-ea"/>
                <a:cs typeface="+mn-cs"/>
              </a:rPr>
              <a:t>int</a:t>
            </a:r>
            <a:r>
              <a:rPr lang="en-US" altLang="zh-CN" dirty="0"/>
              <a:t> </a:t>
            </a:r>
            <a:r>
              <a:rPr lang="en-US" altLang="zh-CN" dirty="0" err="1"/>
              <a:t>i</a:t>
            </a:r>
            <a:r>
              <a:rPr lang="en-US" altLang="zh-CN" dirty="0"/>
              <a:t>=(</a:t>
            </a:r>
            <a:r>
              <a:rPr lang="en-US" altLang="zh-CN" sz="1200" kern="1200" dirty="0">
                <a:solidFill>
                  <a:schemeClr val="tx1"/>
                </a:solidFill>
                <a:effectLst/>
                <a:latin typeface="+mn-lt"/>
                <a:ea typeface="+mn-ea"/>
                <a:cs typeface="+mn-cs"/>
              </a:rPr>
              <a:t>480-300</a:t>
            </a:r>
            <a:r>
              <a:rPr lang="en-US" altLang="zh-CN" dirty="0"/>
              <a:t>)/</a:t>
            </a:r>
            <a:r>
              <a:rPr lang="en-US" altLang="zh-CN" sz="1200" kern="1200" dirty="0">
                <a:solidFill>
                  <a:schemeClr val="tx1"/>
                </a:solidFill>
                <a:effectLst/>
                <a:latin typeface="+mn-lt"/>
                <a:ea typeface="+mn-ea"/>
                <a:cs typeface="+mn-cs"/>
              </a:rPr>
              <a:t>2</a:t>
            </a:r>
            <a:r>
              <a:rPr lang="en-US" altLang="zh-CN" dirty="0"/>
              <a:t>;i&lt;</a:t>
            </a:r>
            <a:r>
              <a:rPr lang="en-US" altLang="zh-CN" sz="1200" kern="1200" dirty="0">
                <a:solidFill>
                  <a:schemeClr val="tx1"/>
                </a:solidFill>
                <a:effectLst/>
                <a:latin typeface="+mn-lt"/>
                <a:ea typeface="+mn-ea"/>
                <a:cs typeface="+mn-cs"/>
              </a:rPr>
              <a:t>480</a:t>
            </a:r>
            <a:r>
              <a:rPr lang="en-US" altLang="zh-CN" dirty="0"/>
              <a:t>/</a:t>
            </a:r>
            <a:r>
              <a:rPr lang="en-US" altLang="zh-CN" sz="1200" kern="1200" dirty="0">
                <a:solidFill>
                  <a:schemeClr val="tx1"/>
                </a:solidFill>
                <a:effectLst/>
                <a:latin typeface="+mn-lt"/>
                <a:ea typeface="+mn-ea"/>
                <a:cs typeface="+mn-cs"/>
              </a:rPr>
              <a:t>2</a:t>
            </a:r>
            <a:r>
              <a:rPr lang="en-US" altLang="zh-CN" dirty="0"/>
              <a:t>;i++){</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遍历高</a:t>
            </a:r>
            <a:r>
              <a:rPr lang="zh-CN" altLang="en-US" dirty="0"/>
              <a:t> </a:t>
            </a:r>
            <a:endParaRPr lang="en-US" altLang="zh-CN" dirty="0"/>
          </a:p>
          <a:p>
            <a:r>
              <a:rPr lang="en-US" altLang="zh-CN" sz="1200" kern="1200" dirty="0">
                <a:solidFill>
                  <a:schemeClr val="tx1"/>
                </a:solidFill>
                <a:effectLst/>
                <a:latin typeface="+mn-lt"/>
                <a:ea typeface="+mn-ea"/>
                <a:cs typeface="+mn-cs"/>
              </a:rPr>
              <a:t>     for</a:t>
            </a:r>
            <a:r>
              <a:rPr lang="en-US" altLang="zh-CN" dirty="0"/>
              <a:t>(</a:t>
            </a:r>
            <a:r>
              <a:rPr lang="en-US" altLang="zh-CN" sz="1200" kern="1200" dirty="0" err="1">
                <a:solidFill>
                  <a:schemeClr val="tx1"/>
                </a:solidFill>
                <a:effectLst/>
                <a:latin typeface="+mn-lt"/>
                <a:ea typeface="+mn-ea"/>
                <a:cs typeface="+mn-cs"/>
              </a:rPr>
              <a:t>int</a:t>
            </a:r>
            <a:r>
              <a:rPr lang="en-US" altLang="zh-CN" dirty="0"/>
              <a:t> j=</a:t>
            </a:r>
            <a:r>
              <a:rPr lang="en-US" altLang="zh-CN" sz="1200" kern="1200" dirty="0">
                <a:solidFill>
                  <a:schemeClr val="tx1"/>
                </a:solidFill>
                <a:effectLst/>
                <a:latin typeface="+mn-lt"/>
                <a:ea typeface="+mn-ea"/>
                <a:cs typeface="+mn-cs"/>
              </a:rPr>
              <a:t>0</a:t>
            </a:r>
            <a:r>
              <a:rPr lang="en-US" altLang="zh-CN" dirty="0"/>
              <a:t>;j&lt;</a:t>
            </a:r>
            <a:r>
              <a:rPr lang="en-US" altLang="zh-CN" sz="1200" kern="1200" dirty="0">
                <a:solidFill>
                  <a:schemeClr val="tx1"/>
                </a:solidFill>
                <a:effectLst/>
                <a:latin typeface="+mn-lt"/>
                <a:ea typeface="+mn-ea"/>
                <a:cs typeface="+mn-cs"/>
              </a:rPr>
              <a:t>400</a:t>
            </a:r>
            <a:r>
              <a:rPr lang="en-US" altLang="zh-CN" dirty="0"/>
              <a:t>/</a:t>
            </a:r>
            <a:r>
              <a:rPr lang="en-US" altLang="zh-CN" sz="1200" kern="1200" dirty="0">
                <a:solidFill>
                  <a:schemeClr val="tx1"/>
                </a:solidFill>
                <a:effectLst/>
                <a:latin typeface="+mn-lt"/>
                <a:ea typeface="+mn-ea"/>
                <a:cs typeface="+mn-cs"/>
              </a:rPr>
              <a:t>2</a:t>
            </a:r>
            <a:r>
              <a:rPr lang="en-US" altLang="zh-CN" dirty="0"/>
              <a:t>;j++){</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遍历宽</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EF5D87-B078-4FC6-8C86-227378B8DDB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42608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如上图所示，因为需要剪切的位置不变，我们只改变输出数组的排放位置，原来第一排的放到最后一列，第二排放到倒数第二列，以此类推。</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EF5D87-B078-4FC6-8C86-227378B8DDB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8834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将流编码处理完成之后，直接使用</a:t>
            </a:r>
            <a:r>
              <a:rPr lang="en-US" altLang="zh-CN" dirty="0" err="1"/>
              <a:t>Ffmpeg</a:t>
            </a:r>
            <a:r>
              <a:rPr lang="zh-CN" altLang="en-US" dirty="0"/>
              <a:t>命令即可将流混合到一起生成视频文件。</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EF5D87-B078-4FC6-8C86-227378B8DDB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71632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15</a:t>
            </a:fld>
            <a:endParaRPr lang="zh-CN" altLang="en-US"/>
          </a:p>
        </p:txBody>
      </p:sp>
    </p:spTree>
    <p:extLst>
      <p:ext uri="{BB962C8B-B14F-4D97-AF65-F5344CB8AC3E}">
        <p14:creationId xmlns:p14="http://schemas.microsoft.com/office/powerpoint/2010/main" val="215769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16</a:t>
            </a:fld>
            <a:endParaRPr lang="zh-CN" altLang="en-US"/>
          </a:p>
        </p:txBody>
      </p:sp>
    </p:spTree>
    <p:extLst>
      <p:ext uri="{BB962C8B-B14F-4D97-AF65-F5344CB8AC3E}">
        <p14:creationId xmlns:p14="http://schemas.microsoft.com/office/powerpoint/2010/main" val="609582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17</a:t>
            </a:fld>
            <a:endParaRPr lang="zh-CN" altLang="en-US"/>
          </a:p>
        </p:txBody>
      </p:sp>
    </p:spTree>
    <p:extLst>
      <p:ext uri="{BB962C8B-B14F-4D97-AF65-F5344CB8AC3E}">
        <p14:creationId xmlns:p14="http://schemas.microsoft.com/office/powerpoint/2010/main" val="1767562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18</a:t>
            </a:fld>
            <a:endParaRPr lang="zh-CN" altLang="en-US"/>
          </a:p>
        </p:txBody>
      </p:sp>
    </p:spTree>
    <p:extLst>
      <p:ext uri="{BB962C8B-B14F-4D97-AF65-F5344CB8AC3E}">
        <p14:creationId xmlns:p14="http://schemas.microsoft.com/office/powerpoint/2010/main" val="403709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19</a:t>
            </a:fld>
            <a:endParaRPr lang="zh-CN" altLang="en-US"/>
          </a:p>
        </p:txBody>
      </p:sp>
    </p:spTree>
    <p:extLst>
      <p:ext uri="{BB962C8B-B14F-4D97-AF65-F5344CB8AC3E}">
        <p14:creationId xmlns:p14="http://schemas.microsoft.com/office/powerpoint/2010/main" val="314690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2</a:t>
            </a:fld>
            <a:endParaRPr lang="zh-CN" altLang="en-US"/>
          </a:p>
        </p:txBody>
      </p:sp>
    </p:spTree>
    <p:extLst>
      <p:ext uri="{BB962C8B-B14F-4D97-AF65-F5344CB8AC3E}">
        <p14:creationId xmlns:p14="http://schemas.microsoft.com/office/powerpoint/2010/main" val="404707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、现在我们的项目中使用的是第一种解决方案，目前除了录制出来的视频比较大，别的还是比较不错的，目前没有遇到别的问题。曾经也试过第二种解决方案，由于缺乏对</a:t>
            </a:r>
            <a:r>
              <a:rPr lang="en-US" altLang="zh-CN" dirty="0" err="1"/>
              <a:t>FFmpeg</a:t>
            </a:r>
            <a:r>
              <a:rPr lang="zh-CN" altLang="en-US" dirty="0"/>
              <a:t>命令及音视频处理的相关知识的了解，直接在</a:t>
            </a:r>
            <a:r>
              <a:rPr lang="en-US" altLang="zh-CN" dirty="0" err="1"/>
              <a:t>github</a:t>
            </a:r>
            <a:r>
              <a:rPr lang="zh-CN" altLang="en-US" dirty="0"/>
              <a:t>上找了一个现成的进行修改，使用了</a:t>
            </a:r>
            <a:r>
              <a:rPr lang="en-US" altLang="zh-CN" dirty="0" err="1"/>
              <a:t>javacv</a:t>
            </a:r>
            <a:r>
              <a:rPr lang="zh-CN" altLang="en-US" dirty="0"/>
              <a:t>库（封装了大量</a:t>
            </a:r>
            <a:r>
              <a:rPr lang="en-US" altLang="zh-CN" dirty="0" err="1"/>
              <a:t>FFmpeg</a:t>
            </a:r>
            <a:r>
              <a:rPr lang="zh-CN" altLang="en-US" dirty="0"/>
              <a:t>命令和音视频处理方法，都是</a:t>
            </a:r>
            <a:r>
              <a:rPr lang="en-US" altLang="zh-CN" dirty="0"/>
              <a:t>C</a:t>
            </a:r>
            <a:r>
              <a:rPr lang="zh-CN" altLang="en-US" dirty="0"/>
              <a:t>），在低分辨率下不错，在全屏的高分辨率下开始大量丢帧，且无法改动</a:t>
            </a:r>
            <a:r>
              <a:rPr lang="en-US" altLang="zh-CN" dirty="0"/>
              <a:t>C</a:t>
            </a:r>
            <a:r>
              <a:rPr lang="zh-CN" altLang="en-US"/>
              <a:t>层代码，最后只能放弃。</a:t>
            </a:r>
            <a:endParaRPr lang="en-US" altLang="zh-CN" dirty="0"/>
          </a:p>
          <a:p>
            <a:r>
              <a:rPr lang="en-US" altLang="zh-CN" dirty="0"/>
              <a:t>2</a:t>
            </a:r>
            <a:r>
              <a:rPr lang="zh-CN" altLang="en-US" dirty="0"/>
              <a:t>、视频录制与编码，压缩等需要的专业知识非常多，并不是一时半会就可以全准备好的，以后如果有时间还是会尝试第一种解决方案，包括自己编译</a:t>
            </a:r>
            <a:r>
              <a:rPr lang="en-US" altLang="zh-CN" dirty="0" err="1"/>
              <a:t>FFmpeg</a:t>
            </a:r>
            <a:r>
              <a:rPr lang="zh-CN" altLang="en-US" dirty="0"/>
              <a:t>的库和进行视频的处理。</a:t>
            </a:r>
          </a:p>
        </p:txBody>
      </p:sp>
      <p:sp>
        <p:nvSpPr>
          <p:cNvPr id="4" name="灯片编号占位符 3"/>
          <p:cNvSpPr>
            <a:spLocks noGrp="1"/>
          </p:cNvSpPr>
          <p:nvPr>
            <p:ph type="sldNum" sz="quarter" idx="10"/>
          </p:nvPr>
        </p:nvSpPr>
        <p:spPr/>
        <p:txBody>
          <a:bodyPr/>
          <a:lstStyle/>
          <a:p>
            <a:fld id="{07EF5D87-B078-4FC6-8C86-227378B8DDBB}" type="slidenum">
              <a:rPr lang="zh-CN" altLang="en-US" smtClean="0"/>
              <a:t>20</a:t>
            </a:fld>
            <a:endParaRPr lang="zh-CN" altLang="en-US"/>
          </a:p>
        </p:txBody>
      </p:sp>
    </p:spTree>
    <p:extLst>
      <p:ext uri="{BB962C8B-B14F-4D97-AF65-F5344CB8AC3E}">
        <p14:creationId xmlns:p14="http://schemas.microsoft.com/office/powerpoint/2010/main" val="3669550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21</a:t>
            </a:fld>
            <a:endParaRPr lang="zh-CN" altLang="en-US"/>
          </a:p>
        </p:txBody>
      </p:sp>
    </p:spTree>
    <p:extLst>
      <p:ext uri="{BB962C8B-B14F-4D97-AF65-F5344CB8AC3E}">
        <p14:creationId xmlns:p14="http://schemas.microsoft.com/office/powerpoint/2010/main" val="1230265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3</a:t>
            </a:fld>
            <a:endParaRPr lang="zh-CN" altLang="en-US"/>
          </a:p>
        </p:txBody>
      </p:sp>
    </p:spTree>
    <p:extLst>
      <p:ext uri="{BB962C8B-B14F-4D97-AF65-F5344CB8AC3E}">
        <p14:creationId xmlns:p14="http://schemas.microsoft.com/office/powerpoint/2010/main" val="235925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4</a:t>
            </a:fld>
            <a:endParaRPr lang="zh-CN" altLang="en-US"/>
          </a:p>
        </p:txBody>
      </p:sp>
    </p:spTree>
    <p:extLst>
      <p:ext uri="{BB962C8B-B14F-4D97-AF65-F5344CB8AC3E}">
        <p14:creationId xmlns:p14="http://schemas.microsoft.com/office/powerpoint/2010/main" val="100203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5</a:t>
            </a:fld>
            <a:endParaRPr lang="zh-CN" altLang="en-US"/>
          </a:p>
        </p:txBody>
      </p:sp>
    </p:spTree>
    <p:extLst>
      <p:ext uri="{BB962C8B-B14F-4D97-AF65-F5344CB8AC3E}">
        <p14:creationId xmlns:p14="http://schemas.microsoft.com/office/powerpoint/2010/main" val="238732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err="1"/>
              <a:t>MediaRecorder+Camera</a:t>
            </a:r>
            <a:r>
              <a:rPr lang="zh-CN" altLang="en-US" dirty="0"/>
              <a:t>进行录制时的过程；</a:t>
            </a:r>
          </a:p>
          <a:p>
            <a:r>
              <a:rPr lang="zh-CN" altLang="en-US" dirty="0"/>
              <a:t>	①、根据相机</a:t>
            </a:r>
            <a:r>
              <a:rPr lang="en-US" altLang="zh-CN" dirty="0"/>
              <a:t>Id</a:t>
            </a:r>
            <a:r>
              <a:rPr lang="zh-CN" altLang="en-US" dirty="0"/>
              <a:t>拿到相机对象，进行方向旋转（后置</a:t>
            </a:r>
            <a:r>
              <a:rPr lang="en-US" altLang="zh-CN" dirty="0"/>
              <a:t>90°</a:t>
            </a:r>
            <a:r>
              <a:rPr lang="zh-CN" altLang="en-US" dirty="0"/>
              <a:t>，前置</a:t>
            </a:r>
            <a:r>
              <a:rPr lang="en-US" altLang="zh-CN" dirty="0"/>
              <a:t>270°</a:t>
            </a:r>
            <a:r>
              <a:rPr lang="zh-CN" altLang="en-US" dirty="0"/>
              <a:t>）；</a:t>
            </a:r>
          </a:p>
          <a:p>
            <a:r>
              <a:rPr lang="zh-CN" altLang="en-US" dirty="0"/>
              <a:t>	②、设置相机参数（自动对焦，白平衡</a:t>
            </a:r>
            <a:r>
              <a:rPr lang="en-US" altLang="zh-CN" dirty="0"/>
              <a:t>……</a:t>
            </a:r>
            <a:r>
              <a:rPr lang="zh-CN" altLang="en-US" dirty="0"/>
              <a:t>）；</a:t>
            </a:r>
          </a:p>
          <a:p>
            <a:r>
              <a:rPr lang="zh-CN" altLang="en-US" dirty="0"/>
              <a:t>	③、设置相机摄像区域尺寸（★考虑兼容性，从相机支持分辨率参数中选取等于屏幕宽高的分辨率或者满足</a:t>
            </a:r>
            <a:r>
              <a:rPr lang="en-US" altLang="zh-CN" dirty="0"/>
              <a:t>16:9</a:t>
            </a:r>
            <a:r>
              <a:rPr lang="zh-CN" altLang="en-US" dirty="0"/>
              <a:t>的最大分辨率或者取中等分辨率）；</a:t>
            </a:r>
          </a:p>
          <a:p>
            <a:r>
              <a:rPr lang="zh-CN" altLang="en-US" dirty="0"/>
              <a:t>	④、给</a:t>
            </a:r>
            <a:r>
              <a:rPr lang="en-US" altLang="zh-CN" dirty="0" err="1"/>
              <a:t>SurfaceView</a:t>
            </a:r>
            <a:r>
              <a:rPr lang="zh-CN" altLang="en-US" dirty="0"/>
              <a:t>添加</a:t>
            </a:r>
            <a:r>
              <a:rPr lang="en-US" altLang="zh-CN" dirty="0" err="1"/>
              <a:t>SurfaceHolder</a:t>
            </a:r>
            <a:r>
              <a:rPr lang="zh-CN" altLang="en-US" dirty="0"/>
              <a:t>回调；</a:t>
            </a:r>
          </a:p>
          <a:p>
            <a:r>
              <a:rPr lang="zh-CN" altLang="en-US" dirty="0"/>
              <a:t>	⑤、解锁相机对象，给</a:t>
            </a:r>
            <a:r>
              <a:rPr lang="en-US" altLang="zh-CN" dirty="0" err="1"/>
              <a:t>MediaRecorder</a:t>
            </a:r>
            <a:r>
              <a:rPr lang="zh-CN" altLang="en-US" dirty="0"/>
              <a:t>对象设置参数（视频源、音频源、视频质量、比特率、输出路径、预览的</a:t>
            </a:r>
            <a:r>
              <a:rPr lang="en-US" altLang="zh-CN" dirty="0" err="1"/>
              <a:t>SurfaceView</a:t>
            </a:r>
            <a:r>
              <a:rPr lang="zh-CN" altLang="en-US" dirty="0"/>
              <a:t>对象、最大录制时间），然后调用</a:t>
            </a:r>
            <a:r>
              <a:rPr lang="en-US" altLang="zh-CN" dirty="0"/>
              <a:t>prepare</a:t>
            </a:r>
            <a:r>
              <a:rPr lang="zh-CN" altLang="en-US" dirty="0"/>
              <a:t>方法即可准备就绪；</a:t>
            </a:r>
          </a:p>
          <a:p>
            <a:r>
              <a:rPr lang="zh-CN" altLang="en-US" dirty="0"/>
              <a:t>	⑥、调用</a:t>
            </a:r>
            <a:r>
              <a:rPr lang="en-US" altLang="zh-CN" dirty="0"/>
              <a:t>recorder</a:t>
            </a:r>
            <a:r>
              <a:rPr lang="zh-CN" altLang="en-US" dirty="0"/>
              <a:t>的</a:t>
            </a:r>
            <a:r>
              <a:rPr lang="en-US" altLang="zh-CN" dirty="0"/>
              <a:t>start</a:t>
            </a:r>
            <a:r>
              <a:rPr lang="zh-CN" altLang="en-US" dirty="0"/>
              <a:t>方法即可开始录制；</a:t>
            </a:r>
          </a:p>
          <a:p>
            <a:r>
              <a:rPr lang="zh-CN" altLang="en-US" dirty="0"/>
              <a:t>	</a:t>
            </a:r>
            <a:r>
              <a:rPr lang="en-US" altLang="zh-CN" dirty="0"/>
              <a:t>7</a:t>
            </a:r>
            <a:r>
              <a:rPr lang="zh-CN" altLang="en-US" dirty="0"/>
              <a:t>、调用</a:t>
            </a:r>
            <a:r>
              <a:rPr lang="en-US" altLang="zh-CN" dirty="0"/>
              <a:t>stop</a:t>
            </a:r>
            <a:r>
              <a:rPr lang="zh-CN" altLang="en-US" dirty="0"/>
              <a:t>方法即可结束录制，将</a:t>
            </a:r>
            <a:r>
              <a:rPr lang="en-US" altLang="zh-CN" dirty="0" err="1"/>
              <a:t>mediarecorder</a:t>
            </a:r>
            <a:r>
              <a:rPr lang="zh-CN" altLang="en-US" dirty="0"/>
              <a:t>的回调和预览清空，将对象清空并置为空，将相机锁住；</a:t>
            </a:r>
          </a:p>
          <a:p>
            <a:r>
              <a:rPr lang="zh-CN" altLang="en-US" dirty="0"/>
              <a:t>	</a:t>
            </a:r>
            <a:r>
              <a:rPr lang="en-US" altLang="zh-CN" dirty="0"/>
              <a:t>8</a:t>
            </a:r>
            <a:r>
              <a:rPr lang="zh-CN" altLang="en-US" dirty="0"/>
              <a:t>、将相机对象资源释放，否则可能会造成相机损坏；</a:t>
            </a:r>
          </a:p>
          <a:p>
            <a:r>
              <a:rPr lang="zh-CN" altLang="en-US" dirty="0"/>
              <a:t>	</a:t>
            </a:r>
            <a:r>
              <a:rPr lang="en-US" altLang="zh-CN" dirty="0"/>
              <a:t>9</a:t>
            </a:r>
            <a:r>
              <a:rPr lang="zh-CN" altLang="en-US" dirty="0"/>
              <a:t>、生成视频缩略图，跳转到播放页；</a:t>
            </a:r>
          </a:p>
          <a:p>
            <a:r>
              <a:rPr lang="en-US" altLang="zh-CN" dirty="0"/>
              <a:t>2</a:t>
            </a:r>
            <a:r>
              <a:rPr lang="zh-CN" altLang="en-US" dirty="0"/>
              <a:t>、需要注意的几点：</a:t>
            </a:r>
          </a:p>
          <a:p>
            <a:r>
              <a:rPr lang="zh-CN" altLang="en-US" dirty="0"/>
              <a:t>	①、安卓需要考虑各种硬件兼容性，所以相机分辨率只能从支持列表中去取，不能直接指定一个分辨率，部分机型会直接崩溃；</a:t>
            </a:r>
          </a:p>
          <a:p>
            <a:r>
              <a:rPr lang="zh-CN" altLang="en-US" dirty="0"/>
              <a:t>	②、给</a:t>
            </a:r>
            <a:r>
              <a:rPr lang="en-US" altLang="zh-CN" dirty="0"/>
              <a:t>camera</a:t>
            </a:r>
            <a:r>
              <a:rPr lang="zh-CN" altLang="en-US" dirty="0"/>
              <a:t>设置参数时，只设置几个必要的参数即可，设置的参数过多，部分老机型不支持也会崩溃；</a:t>
            </a:r>
          </a:p>
          <a:p>
            <a:r>
              <a:rPr lang="zh-CN" altLang="en-US" dirty="0"/>
              <a:t>	③、</a:t>
            </a:r>
            <a:r>
              <a:rPr lang="en-US" altLang="zh-CN" dirty="0" err="1"/>
              <a:t>SurfaceView</a:t>
            </a:r>
            <a:r>
              <a:rPr lang="zh-CN" altLang="en-US" dirty="0"/>
              <a:t>的宽高也需要根据相机分辨率的宽高比进行调整，否则在有虚拟导航栏的手机上会造成画面变形；</a:t>
            </a:r>
          </a:p>
        </p:txBody>
      </p:sp>
      <p:sp>
        <p:nvSpPr>
          <p:cNvPr id="4" name="灯片编号占位符 3"/>
          <p:cNvSpPr>
            <a:spLocks noGrp="1"/>
          </p:cNvSpPr>
          <p:nvPr>
            <p:ph type="sldNum" sz="quarter" idx="10"/>
          </p:nvPr>
        </p:nvSpPr>
        <p:spPr/>
        <p:txBody>
          <a:bodyPr/>
          <a:lstStyle/>
          <a:p>
            <a:fld id="{07EF5D87-B078-4FC6-8C86-227378B8DDBB}" type="slidenum">
              <a:rPr lang="zh-CN" altLang="en-US" smtClean="0"/>
              <a:t>6</a:t>
            </a:fld>
            <a:endParaRPr lang="zh-CN" altLang="en-US"/>
          </a:p>
        </p:txBody>
      </p:sp>
    </p:spTree>
    <p:extLst>
      <p:ext uri="{BB962C8B-B14F-4D97-AF65-F5344CB8AC3E}">
        <p14:creationId xmlns:p14="http://schemas.microsoft.com/office/powerpoint/2010/main" val="352549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7</a:t>
            </a:fld>
            <a:endParaRPr lang="zh-CN" altLang="en-US"/>
          </a:p>
        </p:txBody>
      </p:sp>
    </p:spTree>
    <p:extLst>
      <p:ext uri="{BB962C8B-B14F-4D97-AF65-F5344CB8AC3E}">
        <p14:creationId xmlns:p14="http://schemas.microsoft.com/office/powerpoint/2010/main" val="2909905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EF5D87-B078-4FC6-8C86-227378B8DDBB}" type="slidenum">
              <a:rPr lang="zh-CN" altLang="en-US" smtClean="0"/>
              <a:t>8</a:t>
            </a:fld>
            <a:endParaRPr lang="zh-CN" altLang="en-US"/>
          </a:p>
        </p:txBody>
      </p:sp>
    </p:spTree>
    <p:extLst>
      <p:ext uri="{BB962C8B-B14F-4D97-AF65-F5344CB8AC3E}">
        <p14:creationId xmlns:p14="http://schemas.microsoft.com/office/powerpoint/2010/main" val="2948985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err="1"/>
              <a:t>Ffmpeg</a:t>
            </a:r>
            <a:r>
              <a:rPr lang="zh-CN" altLang="en-US" dirty="0"/>
              <a:t>库进行视频录制：</a:t>
            </a:r>
            <a:endParaRPr lang="en-US" altLang="zh-CN" dirty="0"/>
          </a:p>
          <a:p>
            <a:r>
              <a:rPr lang="en-US" altLang="zh-CN" dirty="0"/>
              <a:t>	</a:t>
            </a:r>
            <a:r>
              <a:rPr lang="zh-CN" altLang="en-US" dirty="0"/>
              <a:t>①、初始化</a:t>
            </a:r>
            <a:r>
              <a:rPr lang="en-US" altLang="zh-CN" dirty="0" err="1"/>
              <a:t>FFmpegFrameRecorder</a:t>
            </a:r>
            <a:r>
              <a:rPr lang="zh-CN" altLang="en-US" dirty="0"/>
              <a:t>类，加载</a:t>
            </a:r>
            <a:r>
              <a:rPr lang="en-US" altLang="zh-CN" dirty="0" err="1"/>
              <a:t>FFmpeg</a:t>
            </a:r>
            <a:r>
              <a:rPr lang="zh-CN" altLang="en-US" dirty="0"/>
              <a:t>编码库等，初始化音视频参数设置；</a:t>
            </a:r>
          </a:p>
          <a:p>
            <a:r>
              <a:rPr lang="zh-CN" altLang="en-US" dirty="0"/>
              <a:t>	②、初始化</a:t>
            </a:r>
            <a:r>
              <a:rPr lang="en-US" altLang="zh-CN" dirty="0" err="1"/>
              <a:t>FFmpegFrameFilter</a:t>
            </a:r>
            <a:r>
              <a:rPr lang="zh-CN" altLang="en-US" dirty="0"/>
              <a:t>帧过滤器，加载</a:t>
            </a:r>
            <a:r>
              <a:rPr lang="en-US" altLang="zh-CN" dirty="0" err="1"/>
              <a:t>FFmpeg</a:t>
            </a:r>
            <a:r>
              <a:rPr lang="zh-CN" altLang="en-US" dirty="0"/>
              <a:t>编码库剪切库等；</a:t>
            </a:r>
          </a:p>
          <a:p>
            <a:r>
              <a:rPr lang="zh-CN" altLang="en-US" dirty="0"/>
              <a:t>	③、在</a:t>
            </a:r>
            <a:r>
              <a:rPr lang="en-US" altLang="zh-CN" dirty="0" err="1"/>
              <a:t>PreviewStart</a:t>
            </a:r>
            <a:r>
              <a:rPr lang="zh-CN" altLang="en-US" dirty="0"/>
              <a:t>方法中设置</a:t>
            </a:r>
            <a:r>
              <a:rPr lang="en-US" altLang="zh-CN" dirty="0"/>
              <a:t>Camera</a:t>
            </a:r>
            <a:r>
              <a:rPr lang="zh-CN" altLang="en-US" dirty="0"/>
              <a:t>参数，为</a:t>
            </a:r>
            <a:r>
              <a:rPr lang="en-US" altLang="zh-CN" dirty="0"/>
              <a:t>camera</a:t>
            </a:r>
            <a:r>
              <a:rPr lang="zh-CN" altLang="en-US" dirty="0"/>
              <a:t>设置预览缓冲方法，并实现</a:t>
            </a:r>
            <a:r>
              <a:rPr lang="en-US" altLang="zh-CN" dirty="0" err="1"/>
              <a:t>Camera.PreviewCallback</a:t>
            </a:r>
            <a:r>
              <a:rPr lang="zh-CN" altLang="en-US" dirty="0"/>
              <a:t>接口，这样在</a:t>
            </a:r>
            <a:r>
              <a:rPr lang="en-US" altLang="zh-CN" dirty="0" err="1"/>
              <a:t>onPreviewFrame</a:t>
            </a:r>
            <a:r>
              <a:rPr lang="zh-CN" altLang="en-US" dirty="0"/>
              <a:t>回调方法中可以拿到一帧的视频数据；</a:t>
            </a:r>
          </a:p>
          <a:p>
            <a:r>
              <a:rPr lang="zh-CN" altLang="en-US" dirty="0"/>
              <a:t>	④、将一帧数据传入帧过滤器处理，拿到处理后的帧数据，加上时间戳后写入</a:t>
            </a:r>
            <a:r>
              <a:rPr lang="en-US" altLang="zh-CN" dirty="0"/>
              <a:t>recorder</a:t>
            </a:r>
            <a:r>
              <a:rPr lang="zh-CN" altLang="en-US" dirty="0"/>
              <a:t>内存数组中；</a:t>
            </a:r>
          </a:p>
          <a:p>
            <a:r>
              <a:rPr lang="zh-CN" altLang="en-US" dirty="0"/>
              <a:t>	⑤、在另一个线程中使用</a:t>
            </a:r>
            <a:r>
              <a:rPr lang="en-US" altLang="zh-CN" dirty="0" err="1"/>
              <a:t>AudioRecorder</a:t>
            </a:r>
            <a:r>
              <a:rPr lang="zh-CN" altLang="en-US" dirty="0"/>
              <a:t>录制音频流，写入内存数组中；</a:t>
            </a:r>
          </a:p>
          <a:p>
            <a:r>
              <a:rPr lang="zh-CN" altLang="en-US" dirty="0"/>
              <a:t>	⑥、停止录制时，将采集线程停止，将数据从内存中，加上时间戳，传入</a:t>
            </a:r>
            <a:r>
              <a:rPr lang="en-US" altLang="zh-CN" dirty="0" err="1"/>
              <a:t>FFmpegFrameRecorder</a:t>
            </a:r>
            <a:r>
              <a:rPr lang="zh-CN" altLang="en-US" dirty="0"/>
              <a:t>类；</a:t>
            </a:r>
          </a:p>
          <a:p>
            <a:r>
              <a:rPr lang="zh-CN" altLang="en-US" dirty="0"/>
              <a:t>	</a:t>
            </a:r>
            <a:r>
              <a:rPr lang="en-US" altLang="zh-CN" dirty="0"/>
              <a:t>7</a:t>
            </a:r>
            <a:r>
              <a:rPr lang="zh-CN" altLang="en-US" dirty="0"/>
              <a:t>、使用</a:t>
            </a:r>
            <a:r>
              <a:rPr lang="en-US" altLang="zh-CN" dirty="0" err="1"/>
              <a:t>FFmpeg</a:t>
            </a:r>
            <a:r>
              <a:rPr lang="zh-CN" altLang="en-US" dirty="0"/>
              <a:t>命令将视频流和音频流合到一起，合成视频文件；</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EF5D87-B078-4FC6-8C86-227378B8DDB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3802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06729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3824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6940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1751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76559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58615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15053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80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86851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860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2017/6/29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42621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t>2017/6/29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58758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4" name="矩形 3"/>
          <p:cNvSpPr/>
          <p:nvPr/>
        </p:nvSpPr>
        <p:spPr>
          <a:xfrm>
            <a:off x="-1" y="0"/>
            <a:ext cx="2437200" cy="6858000"/>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22310" y="0"/>
            <a:ext cx="2437200" cy="6858000"/>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859510" y="0"/>
            <a:ext cx="2437200" cy="6858000"/>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96335" y="0"/>
            <a:ext cx="2437200" cy="6858000"/>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33535" y="0"/>
            <a:ext cx="2437200" cy="6858000"/>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00314" y="1589781"/>
            <a:ext cx="8755591" cy="3678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3550471" y="2340610"/>
            <a:ext cx="4791696" cy="769441"/>
          </a:xfrm>
          <a:prstGeom prst="rect">
            <a:avLst/>
          </a:prstGeom>
          <a:noFill/>
        </p:spPr>
        <p:txBody>
          <a:bodyPr wrap="none" rtlCol="0">
            <a:spAutoFit/>
          </a:bodyPr>
          <a:lstStyle/>
          <a:p>
            <a:pPr algn="ctr"/>
            <a:r>
              <a:rPr lang="en-US" altLang="zh-CN" sz="4400" dirty="0">
                <a:solidFill>
                  <a:srgbClr val="3ED22B"/>
                </a:solidFill>
                <a:latin typeface="微软雅黑" panose="020B0503020204020204" pitchFamily="34" charset="-122"/>
                <a:ea typeface="微软雅黑" panose="020B0503020204020204" pitchFamily="34" charset="-122"/>
              </a:rPr>
              <a:t>Android</a:t>
            </a:r>
            <a:r>
              <a:rPr lang="zh-CN" altLang="en-US" sz="4400" dirty="0">
                <a:solidFill>
                  <a:srgbClr val="3ED22B"/>
                </a:solidFill>
                <a:latin typeface="微软雅黑" panose="020B0503020204020204" pitchFamily="34" charset="-122"/>
                <a:ea typeface="微软雅黑" panose="020B0503020204020204" pitchFamily="34" charset="-122"/>
              </a:rPr>
              <a:t>视频录制</a:t>
            </a:r>
          </a:p>
        </p:txBody>
      </p:sp>
      <p:cxnSp>
        <p:nvCxnSpPr>
          <p:cNvPr id="3" name="直接连接符 2"/>
          <p:cNvCxnSpPr/>
          <p:nvPr/>
        </p:nvCxnSpPr>
        <p:spPr>
          <a:xfrm>
            <a:off x="2910625" y="3110051"/>
            <a:ext cx="609170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4953072" y="3482910"/>
            <a:ext cx="2096086" cy="422031"/>
            <a:chOff x="10100400" y="6302326"/>
            <a:chExt cx="2096086" cy="422031"/>
          </a:xfrm>
        </p:grpSpPr>
        <p:sp>
          <p:nvSpPr>
            <p:cNvPr id="21" name="圆角矩形 20"/>
            <p:cNvSpPr/>
            <p:nvPr/>
          </p:nvSpPr>
          <p:spPr>
            <a:xfrm>
              <a:off x="10100400" y="6302326"/>
              <a:ext cx="2096086" cy="422031"/>
            </a:xfrm>
            <a:prstGeom prst="roundRect">
              <a:avLst/>
            </a:prstGeom>
            <a:solidFill>
              <a:srgbClr val="3ED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193233" y="6328675"/>
              <a:ext cx="1910421"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主讲：蒙志远</a:t>
              </a:r>
            </a:p>
          </p:txBody>
        </p:sp>
      </p:grpSp>
    </p:spTree>
    <p:extLst>
      <p:ext uri="{BB962C8B-B14F-4D97-AF65-F5344CB8AC3E}">
        <p14:creationId xmlns:p14="http://schemas.microsoft.com/office/powerpoint/2010/main" val="233926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16" presetClass="entr" presetSubtype="2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par>
                                <p:cTn id="30" presetID="56" presetClass="entr" presetSubtype="0" fill="hold" grpId="0" nodeType="withEffect">
                                  <p:stCondLst>
                                    <p:cond delay="0"/>
                                  </p:stCondLst>
                                  <p:iterate type="wd">
                                    <p:tmPct val="10000"/>
                                  </p:iterate>
                                  <p:childTnLst>
                                    <p:set>
                                      <p:cBhvr>
                                        <p:cTn id="31" dur="1" fill="hold">
                                          <p:stCondLst>
                                            <p:cond delay="0"/>
                                          </p:stCondLst>
                                        </p:cTn>
                                        <p:tgtEl>
                                          <p:spTgt spid="19"/>
                                        </p:tgtEl>
                                        <p:attrNameLst>
                                          <p:attrName>style.visibility</p:attrName>
                                        </p:attrNameLst>
                                      </p:cBhvr>
                                      <p:to>
                                        <p:strVal val="visible"/>
                                      </p:to>
                                    </p:set>
                                    <p:anim by="(-#ppt_w*2)" calcmode="lin" valueType="num">
                                      <p:cBhvr rctx="PPT">
                                        <p:cTn id="32" dur="750" autoRev="1" fill="hold">
                                          <p:stCondLst>
                                            <p:cond delay="0"/>
                                          </p:stCondLst>
                                        </p:cTn>
                                        <p:tgtEl>
                                          <p:spTgt spid="19"/>
                                        </p:tgtEl>
                                        <p:attrNameLst>
                                          <p:attrName>ppt_w</p:attrName>
                                        </p:attrNameLst>
                                      </p:cBhvr>
                                    </p:anim>
                                    <p:anim by="(#ppt_w*0.50)" calcmode="lin" valueType="num">
                                      <p:cBhvr>
                                        <p:cTn id="33" dur="750" decel="50000" autoRev="1" fill="hold">
                                          <p:stCondLst>
                                            <p:cond delay="0"/>
                                          </p:stCondLst>
                                        </p:cTn>
                                        <p:tgtEl>
                                          <p:spTgt spid="19"/>
                                        </p:tgtEl>
                                        <p:attrNameLst>
                                          <p:attrName>ppt_x</p:attrName>
                                        </p:attrNameLst>
                                      </p:cBhvr>
                                    </p:anim>
                                    <p:anim from="(-#ppt_h/2)" to="(#ppt_y)" calcmode="lin" valueType="num">
                                      <p:cBhvr>
                                        <p:cTn id="34" dur="1500" fill="hold">
                                          <p:stCondLst>
                                            <p:cond delay="0"/>
                                          </p:stCondLst>
                                        </p:cTn>
                                        <p:tgtEl>
                                          <p:spTgt spid="19"/>
                                        </p:tgtEl>
                                        <p:attrNameLst>
                                          <p:attrName>ppt_y</p:attrName>
                                        </p:attrNameLst>
                                      </p:cBhvr>
                                    </p:anim>
                                    <p:animRot by="21600000">
                                      <p:cBhvr>
                                        <p:cTn id="35" dur="1500" fill="hold">
                                          <p:stCondLst>
                                            <p:cond delay="0"/>
                                          </p:stCondLst>
                                        </p:cTn>
                                        <p:tgtEl>
                                          <p:spTgt spid="19"/>
                                        </p:tgtEl>
                                        <p:attrNameLst>
                                          <p:attrName>r</p:attrName>
                                        </p:attrNameLst>
                                      </p:cBhvr>
                                    </p:animRot>
                                  </p:childTnLst>
                                </p:cTn>
                              </p:par>
                            </p:childTnLst>
                          </p:cTn>
                        </p:par>
                        <p:par>
                          <p:cTn id="36" fill="hold">
                            <p:stCondLst>
                              <p:cond delay="2800"/>
                            </p:stCondLst>
                            <p:childTnLst>
                              <p:par>
                                <p:cTn id="37" presetID="22" presetClass="entr" presetSubtype="4"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par>
                          <p:cTn id="40" fill="hold">
                            <p:stCondLst>
                              <p:cond delay="3300"/>
                            </p:stCondLst>
                            <p:childTnLst>
                              <p:par>
                                <p:cTn id="41" presetID="42"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750"/>
                                        <p:tgtEl>
                                          <p:spTgt spid="20"/>
                                        </p:tgtEl>
                                      </p:cBhvr>
                                    </p:animEffect>
                                    <p:anim calcmode="lin" valueType="num">
                                      <p:cBhvr>
                                        <p:cTn id="44" dur="750" fill="hold"/>
                                        <p:tgtEl>
                                          <p:spTgt spid="20"/>
                                        </p:tgtEl>
                                        <p:attrNameLst>
                                          <p:attrName>ppt_x</p:attrName>
                                        </p:attrNameLst>
                                      </p:cBhvr>
                                      <p:tavLst>
                                        <p:tav tm="0">
                                          <p:val>
                                            <p:strVal val="#ppt_x"/>
                                          </p:val>
                                        </p:tav>
                                        <p:tav tm="100000">
                                          <p:val>
                                            <p:strVal val="#ppt_x"/>
                                          </p:val>
                                        </p:tav>
                                      </p:tavLst>
                                    </p:anim>
                                    <p:anim calcmode="lin" valueType="num">
                                      <p:cBhvr>
                                        <p:cTn id="45" dur="7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1"/>
          <p:cNvGrpSpPr>
            <a:grpSpLocks/>
          </p:cNvGrpSpPr>
          <p:nvPr/>
        </p:nvGrpSpPr>
        <p:grpSpPr bwMode="auto">
          <a:xfrm>
            <a:off x="280988" y="0"/>
            <a:ext cx="106362" cy="720725"/>
            <a:chOff x="0" y="0"/>
            <a:chExt cx="105725" cy="721610"/>
          </a:xfrm>
          <a:solidFill>
            <a:srgbClr val="34BA89"/>
          </a:solidFill>
        </p:grpSpPr>
        <p:sp>
          <p:nvSpPr>
            <p:cNvPr id="2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2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29" name="TextBox 6"/>
          <p:cNvSpPr>
            <a:spLocks noChangeArrowheads="1"/>
          </p:cNvSpPr>
          <p:nvPr/>
        </p:nvSpPr>
        <p:spPr bwMode="auto">
          <a:xfrm>
            <a:off x="387350" y="160307"/>
            <a:ext cx="4625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dirty="0" err="1">
                <a:solidFill>
                  <a:prstClr val="black"/>
                </a:solidFill>
              </a:rPr>
              <a:t>Camera+FFmpeg</a:t>
            </a:r>
            <a:r>
              <a:rPr lang="zh-CN" altLang="en-US" sz="2000" b="1" dirty="0">
                <a:solidFill>
                  <a:prstClr val="black"/>
                </a:solidFill>
              </a:rPr>
              <a:t>库录制</a:t>
            </a:r>
          </a:p>
        </p:txBody>
      </p:sp>
      <p:sp>
        <p:nvSpPr>
          <p:cNvPr id="3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763F0D41-7899-464D-B18C-568906718D23}"/>
              </a:ext>
            </a:extLst>
          </p:cNvPr>
          <p:cNvSpPr txBox="1"/>
          <p:nvPr/>
        </p:nvSpPr>
        <p:spPr>
          <a:xfrm>
            <a:off x="520700" y="3928524"/>
            <a:ext cx="2236510" cy="400110"/>
          </a:xfrm>
          <a:prstGeom prst="rect">
            <a:avLst/>
          </a:prstGeom>
          <a:noFill/>
        </p:spPr>
        <p:txBody>
          <a:bodyPr wrap="none" rtlCol="0">
            <a:spAutoFit/>
          </a:bodyPr>
          <a:lstStyle/>
          <a:p>
            <a:r>
              <a:rPr lang="zh-CN" altLang="en-US" sz="2000" dirty="0"/>
              <a:t>音频视频编码过程</a:t>
            </a:r>
            <a:endParaRPr lang="en-US" altLang="zh-CN" sz="2000" dirty="0"/>
          </a:p>
        </p:txBody>
      </p:sp>
      <p:pic>
        <p:nvPicPr>
          <p:cNvPr id="3" name="图片 2">
            <a:extLst>
              <a:ext uri="{FF2B5EF4-FFF2-40B4-BE49-F238E27FC236}">
                <a16:creationId xmlns:a16="http://schemas.microsoft.com/office/drawing/2014/main" id="{4ABB5BC4-4C59-4D1C-87B1-56C4ECBF8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811" y="1139008"/>
            <a:ext cx="8733453" cy="5579033"/>
          </a:xfrm>
          <a:prstGeom prst="rect">
            <a:avLst/>
          </a:prstGeom>
        </p:spPr>
      </p:pic>
    </p:spTree>
    <p:extLst>
      <p:ext uri="{BB962C8B-B14F-4D97-AF65-F5344CB8AC3E}">
        <p14:creationId xmlns:p14="http://schemas.microsoft.com/office/powerpoint/2010/main" val="8907650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1"/>
          <p:cNvGrpSpPr>
            <a:grpSpLocks/>
          </p:cNvGrpSpPr>
          <p:nvPr/>
        </p:nvGrpSpPr>
        <p:grpSpPr bwMode="auto">
          <a:xfrm>
            <a:off x="280988" y="0"/>
            <a:ext cx="106362" cy="720725"/>
            <a:chOff x="0" y="0"/>
            <a:chExt cx="105725" cy="721610"/>
          </a:xfrm>
          <a:solidFill>
            <a:srgbClr val="34BA89"/>
          </a:solidFill>
        </p:grpSpPr>
        <p:sp>
          <p:nvSpPr>
            <p:cNvPr id="2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2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29" name="TextBox 6"/>
          <p:cNvSpPr>
            <a:spLocks noChangeArrowheads="1"/>
          </p:cNvSpPr>
          <p:nvPr/>
        </p:nvSpPr>
        <p:spPr bwMode="auto">
          <a:xfrm>
            <a:off x="387350" y="160307"/>
            <a:ext cx="4625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dirty="0" err="1">
                <a:solidFill>
                  <a:prstClr val="black"/>
                </a:solidFill>
              </a:rPr>
              <a:t>Camera+FFmpeg</a:t>
            </a:r>
            <a:r>
              <a:rPr lang="zh-CN" altLang="en-US" sz="2000" b="1" dirty="0">
                <a:solidFill>
                  <a:prstClr val="black"/>
                </a:solidFill>
              </a:rPr>
              <a:t>库录制</a:t>
            </a:r>
          </a:p>
        </p:txBody>
      </p:sp>
      <p:sp>
        <p:nvSpPr>
          <p:cNvPr id="3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763F0D41-7899-464D-B18C-568906718D23}"/>
              </a:ext>
            </a:extLst>
          </p:cNvPr>
          <p:cNvSpPr txBox="1"/>
          <p:nvPr/>
        </p:nvSpPr>
        <p:spPr>
          <a:xfrm>
            <a:off x="520700" y="1046327"/>
            <a:ext cx="10560904" cy="400110"/>
          </a:xfrm>
          <a:prstGeom prst="rect">
            <a:avLst/>
          </a:prstGeom>
          <a:noFill/>
        </p:spPr>
        <p:txBody>
          <a:bodyPr wrap="none" rtlCol="0">
            <a:spAutoFit/>
          </a:bodyPr>
          <a:lstStyle/>
          <a:p>
            <a:r>
              <a:rPr lang="en-US" altLang="zh-CN" sz="2000" dirty="0"/>
              <a:t>YUV</a:t>
            </a:r>
            <a:r>
              <a:rPr lang="zh-CN" altLang="en-US" sz="2000" dirty="0"/>
              <a:t>编码方式：</a:t>
            </a:r>
            <a:r>
              <a:rPr lang="en-US" altLang="zh-CN" sz="2000" dirty="0"/>
              <a:t>Y</a:t>
            </a:r>
            <a:r>
              <a:rPr lang="zh-CN" altLang="en-US" sz="2000" dirty="0"/>
              <a:t>值代表亮度（灰度值），</a:t>
            </a:r>
            <a:r>
              <a:rPr lang="en-US" altLang="zh-CN" sz="2000" dirty="0"/>
              <a:t>U</a:t>
            </a:r>
            <a:r>
              <a:rPr lang="zh-CN" altLang="en-US" sz="2000" dirty="0"/>
              <a:t>和</a:t>
            </a:r>
            <a:r>
              <a:rPr lang="en-US" altLang="zh-CN" sz="2000" dirty="0"/>
              <a:t>V</a:t>
            </a:r>
            <a:r>
              <a:rPr lang="zh-CN" altLang="en-US" sz="2000" dirty="0"/>
              <a:t>分别代表与</a:t>
            </a:r>
            <a:r>
              <a:rPr lang="en-US" altLang="zh-CN" sz="2000" dirty="0"/>
              <a:t>RGB</a:t>
            </a:r>
            <a:r>
              <a:rPr lang="zh-CN" altLang="en-US" sz="2000" dirty="0"/>
              <a:t>色中的红色和蓝色的色差值。</a:t>
            </a:r>
            <a:endParaRPr lang="en-US" altLang="zh-CN" sz="2000" dirty="0"/>
          </a:p>
        </p:txBody>
      </p:sp>
      <p:pic>
        <p:nvPicPr>
          <p:cNvPr id="4" name="图片 3">
            <a:extLst>
              <a:ext uri="{FF2B5EF4-FFF2-40B4-BE49-F238E27FC236}">
                <a16:creationId xmlns:a16="http://schemas.microsoft.com/office/drawing/2014/main" id="{B4A488F6-3F8F-4E4A-8792-0A9DC6AD7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0" y="1810139"/>
            <a:ext cx="10470761" cy="4609322"/>
          </a:xfrm>
          <a:prstGeom prst="rect">
            <a:avLst/>
          </a:prstGeom>
        </p:spPr>
      </p:pic>
    </p:spTree>
    <p:extLst>
      <p:ext uri="{BB962C8B-B14F-4D97-AF65-F5344CB8AC3E}">
        <p14:creationId xmlns:p14="http://schemas.microsoft.com/office/powerpoint/2010/main" val="13724873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1"/>
          <p:cNvGrpSpPr>
            <a:grpSpLocks/>
          </p:cNvGrpSpPr>
          <p:nvPr/>
        </p:nvGrpSpPr>
        <p:grpSpPr bwMode="auto">
          <a:xfrm>
            <a:off x="280988" y="0"/>
            <a:ext cx="106362" cy="720725"/>
            <a:chOff x="0" y="0"/>
            <a:chExt cx="105725" cy="721610"/>
          </a:xfrm>
          <a:solidFill>
            <a:srgbClr val="34BA89"/>
          </a:solidFill>
        </p:grpSpPr>
        <p:sp>
          <p:nvSpPr>
            <p:cNvPr id="2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2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29" name="TextBox 6"/>
          <p:cNvSpPr>
            <a:spLocks noChangeArrowheads="1"/>
          </p:cNvSpPr>
          <p:nvPr/>
        </p:nvSpPr>
        <p:spPr bwMode="auto">
          <a:xfrm>
            <a:off x="387350" y="160307"/>
            <a:ext cx="4625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dirty="0" err="1">
                <a:solidFill>
                  <a:prstClr val="black"/>
                </a:solidFill>
              </a:rPr>
              <a:t>Camera+FFmpeg</a:t>
            </a:r>
            <a:r>
              <a:rPr lang="zh-CN" altLang="en-US" sz="2000" b="1" dirty="0">
                <a:solidFill>
                  <a:prstClr val="black"/>
                </a:solidFill>
              </a:rPr>
              <a:t>库录制</a:t>
            </a:r>
          </a:p>
        </p:txBody>
      </p:sp>
      <p:sp>
        <p:nvSpPr>
          <p:cNvPr id="3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763F0D41-7899-464D-B18C-568906718D23}"/>
              </a:ext>
            </a:extLst>
          </p:cNvPr>
          <p:cNvSpPr txBox="1"/>
          <p:nvPr/>
        </p:nvSpPr>
        <p:spPr>
          <a:xfrm>
            <a:off x="520700" y="1046327"/>
            <a:ext cx="4320413" cy="400110"/>
          </a:xfrm>
          <a:prstGeom prst="rect">
            <a:avLst/>
          </a:prstGeom>
          <a:noFill/>
        </p:spPr>
        <p:txBody>
          <a:bodyPr wrap="none" rtlCol="0">
            <a:spAutoFit/>
          </a:bodyPr>
          <a:lstStyle/>
          <a:p>
            <a:r>
              <a:rPr lang="zh-CN" altLang="en-US" sz="2000" dirty="0"/>
              <a:t>将</a:t>
            </a:r>
            <a:r>
              <a:rPr lang="en-US" altLang="zh-CN" sz="2000" dirty="0"/>
              <a:t>640</a:t>
            </a:r>
            <a:r>
              <a:rPr lang="zh-CN" altLang="en-US" sz="2000" dirty="0"/>
              <a:t>*</a:t>
            </a:r>
            <a:r>
              <a:rPr lang="en-US" altLang="zh-CN" sz="2000" dirty="0"/>
              <a:t>480</a:t>
            </a:r>
            <a:r>
              <a:rPr lang="zh-CN" altLang="en-US" sz="2000" dirty="0"/>
              <a:t>的一帧画面裁剪成</a:t>
            </a:r>
            <a:r>
              <a:rPr lang="en-US" altLang="zh-CN" sz="2000" dirty="0"/>
              <a:t>400</a:t>
            </a:r>
            <a:r>
              <a:rPr lang="zh-CN" altLang="en-US" sz="2000" dirty="0"/>
              <a:t>*</a:t>
            </a:r>
            <a:r>
              <a:rPr lang="en-US" altLang="zh-CN" sz="2000" dirty="0"/>
              <a:t>300</a:t>
            </a:r>
          </a:p>
        </p:txBody>
      </p:sp>
      <p:pic>
        <p:nvPicPr>
          <p:cNvPr id="3" name="图片 2">
            <a:extLst>
              <a:ext uri="{FF2B5EF4-FFF2-40B4-BE49-F238E27FC236}">
                <a16:creationId xmlns:a16="http://schemas.microsoft.com/office/drawing/2014/main" id="{6923BD15-D5FD-46D4-AF03-4038D41A8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810140"/>
            <a:ext cx="5949043" cy="4124130"/>
          </a:xfrm>
          <a:prstGeom prst="rect">
            <a:avLst/>
          </a:prstGeom>
        </p:spPr>
      </p:pic>
      <p:pic>
        <p:nvPicPr>
          <p:cNvPr id="6" name="图片 5">
            <a:extLst>
              <a:ext uri="{FF2B5EF4-FFF2-40B4-BE49-F238E27FC236}">
                <a16:creationId xmlns:a16="http://schemas.microsoft.com/office/drawing/2014/main" id="{BAB178E8-DDB6-4190-B93A-E81BF91AF2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4815" y="1810140"/>
            <a:ext cx="5654351" cy="4124130"/>
          </a:xfrm>
          <a:prstGeom prst="rect">
            <a:avLst/>
          </a:prstGeom>
        </p:spPr>
      </p:pic>
      <p:sp>
        <p:nvSpPr>
          <p:cNvPr id="7" name="文本框 6">
            <a:extLst>
              <a:ext uri="{FF2B5EF4-FFF2-40B4-BE49-F238E27FC236}">
                <a16:creationId xmlns:a16="http://schemas.microsoft.com/office/drawing/2014/main" id="{3E40D6BD-3E77-43CC-B5FA-3EF021C07D0D}"/>
              </a:ext>
            </a:extLst>
          </p:cNvPr>
          <p:cNvSpPr txBox="1"/>
          <p:nvPr/>
        </p:nvSpPr>
        <p:spPr>
          <a:xfrm>
            <a:off x="2700268" y="6297973"/>
            <a:ext cx="1003801" cy="369332"/>
          </a:xfrm>
          <a:prstGeom prst="rect">
            <a:avLst/>
          </a:prstGeom>
          <a:noFill/>
        </p:spPr>
        <p:txBody>
          <a:bodyPr wrap="none" rtlCol="0">
            <a:spAutoFit/>
          </a:bodyPr>
          <a:lstStyle/>
          <a:p>
            <a:r>
              <a:rPr lang="zh-CN" altLang="en-US" dirty="0"/>
              <a:t>剪切</a:t>
            </a:r>
            <a:r>
              <a:rPr lang="en-US" altLang="zh-CN" dirty="0"/>
              <a:t>Y</a:t>
            </a:r>
            <a:r>
              <a:rPr lang="zh-CN" altLang="en-US" dirty="0"/>
              <a:t>值</a:t>
            </a:r>
          </a:p>
        </p:txBody>
      </p:sp>
      <p:sp>
        <p:nvSpPr>
          <p:cNvPr id="9" name="文本框 8">
            <a:extLst>
              <a:ext uri="{FF2B5EF4-FFF2-40B4-BE49-F238E27FC236}">
                <a16:creationId xmlns:a16="http://schemas.microsoft.com/office/drawing/2014/main" id="{FAB2F02E-513C-4A8C-9CB4-4B9749A41176}"/>
              </a:ext>
            </a:extLst>
          </p:cNvPr>
          <p:cNvSpPr txBox="1"/>
          <p:nvPr/>
        </p:nvSpPr>
        <p:spPr>
          <a:xfrm>
            <a:off x="8585932" y="6286506"/>
            <a:ext cx="1172116" cy="369332"/>
          </a:xfrm>
          <a:prstGeom prst="rect">
            <a:avLst/>
          </a:prstGeom>
          <a:noFill/>
        </p:spPr>
        <p:txBody>
          <a:bodyPr wrap="none" rtlCol="0">
            <a:spAutoFit/>
          </a:bodyPr>
          <a:lstStyle/>
          <a:p>
            <a:r>
              <a:rPr lang="zh-CN" altLang="en-US" dirty="0"/>
              <a:t>剪切</a:t>
            </a:r>
            <a:r>
              <a:rPr lang="en-US" altLang="zh-CN" dirty="0"/>
              <a:t>UV</a:t>
            </a:r>
            <a:r>
              <a:rPr lang="zh-CN" altLang="en-US" dirty="0"/>
              <a:t>值</a:t>
            </a:r>
          </a:p>
        </p:txBody>
      </p:sp>
    </p:spTree>
    <p:extLst>
      <p:ext uri="{BB962C8B-B14F-4D97-AF65-F5344CB8AC3E}">
        <p14:creationId xmlns:p14="http://schemas.microsoft.com/office/powerpoint/2010/main" val="2683842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1"/>
          <p:cNvGrpSpPr>
            <a:grpSpLocks/>
          </p:cNvGrpSpPr>
          <p:nvPr/>
        </p:nvGrpSpPr>
        <p:grpSpPr bwMode="auto">
          <a:xfrm>
            <a:off x="280988" y="0"/>
            <a:ext cx="106362" cy="720725"/>
            <a:chOff x="0" y="0"/>
            <a:chExt cx="105725" cy="721610"/>
          </a:xfrm>
          <a:solidFill>
            <a:srgbClr val="34BA89"/>
          </a:solidFill>
        </p:grpSpPr>
        <p:sp>
          <p:nvSpPr>
            <p:cNvPr id="2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2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29" name="TextBox 6"/>
          <p:cNvSpPr>
            <a:spLocks noChangeArrowheads="1"/>
          </p:cNvSpPr>
          <p:nvPr/>
        </p:nvSpPr>
        <p:spPr bwMode="auto">
          <a:xfrm>
            <a:off x="387350" y="160307"/>
            <a:ext cx="4625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dirty="0" err="1">
                <a:solidFill>
                  <a:prstClr val="black"/>
                </a:solidFill>
              </a:rPr>
              <a:t>Camera+FFmpeg</a:t>
            </a:r>
            <a:r>
              <a:rPr lang="zh-CN" altLang="en-US" sz="2000" b="1" dirty="0">
                <a:solidFill>
                  <a:prstClr val="black"/>
                </a:solidFill>
              </a:rPr>
              <a:t>库录制</a:t>
            </a:r>
          </a:p>
        </p:txBody>
      </p:sp>
      <p:sp>
        <p:nvSpPr>
          <p:cNvPr id="3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763F0D41-7899-464D-B18C-568906718D23}"/>
              </a:ext>
            </a:extLst>
          </p:cNvPr>
          <p:cNvSpPr txBox="1"/>
          <p:nvPr/>
        </p:nvSpPr>
        <p:spPr>
          <a:xfrm>
            <a:off x="520700" y="1046327"/>
            <a:ext cx="8759129" cy="400110"/>
          </a:xfrm>
          <a:prstGeom prst="rect">
            <a:avLst/>
          </a:prstGeom>
          <a:noFill/>
        </p:spPr>
        <p:txBody>
          <a:bodyPr wrap="none" rtlCol="0">
            <a:spAutoFit/>
          </a:bodyPr>
          <a:lstStyle/>
          <a:p>
            <a:r>
              <a:rPr lang="zh-CN" altLang="en-US" sz="2000" dirty="0"/>
              <a:t>将合成后的一帧视频数据旋转</a:t>
            </a:r>
            <a:r>
              <a:rPr lang="en-US" altLang="zh-CN" sz="2000" dirty="0"/>
              <a:t>90°</a:t>
            </a:r>
            <a:r>
              <a:rPr lang="zh-CN" altLang="en-US" sz="2000" dirty="0"/>
              <a:t>（后置摄像头），则得到一帧视频图像数据</a:t>
            </a:r>
            <a:endParaRPr lang="en-US" altLang="zh-CN" sz="2000" dirty="0"/>
          </a:p>
        </p:txBody>
      </p:sp>
      <p:pic>
        <p:nvPicPr>
          <p:cNvPr id="4" name="图片 3">
            <a:extLst>
              <a:ext uri="{FF2B5EF4-FFF2-40B4-BE49-F238E27FC236}">
                <a16:creationId xmlns:a16="http://schemas.microsoft.com/office/drawing/2014/main" id="{F990B2C2-A4C3-47A8-930F-9966475A2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796" y="1810139"/>
            <a:ext cx="6158204" cy="4497355"/>
          </a:xfrm>
          <a:prstGeom prst="rect">
            <a:avLst/>
          </a:prstGeom>
        </p:spPr>
      </p:pic>
    </p:spTree>
    <p:extLst>
      <p:ext uri="{BB962C8B-B14F-4D97-AF65-F5344CB8AC3E}">
        <p14:creationId xmlns:p14="http://schemas.microsoft.com/office/powerpoint/2010/main" val="3973054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1"/>
          <p:cNvGrpSpPr>
            <a:grpSpLocks/>
          </p:cNvGrpSpPr>
          <p:nvPr/>
        </p:nvGrpSpPr>
        <p:grpSpPr bwMode="auto">
          <a:xfrm>
            <a:off x="280988" y="0"/>
            <a:ext cx="106362" cy="720725"/>
            <a:chOff x="0" y="0"/>
            <a:chExt cx="105725" cy="721610"/>
          </a:xfrm>
          <a:solidFill>
            <a:srgbClr val="34BA89"/>
          </a:solidFill>
        </p:grpSpPr>
        <p:sp>
          <p:nvSpPr>
            <p:cNvPr id="2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2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29" name="TextBox 6"/>
          <p:cNvSpPr>
            <a:spLocks noChangeArrowheads="1"/>
          </p:cNvSpPr>
          <p:nvPr/>
        </p:nvSpPr>
        <p:spPr bwMode="auto">
          <a:xfrm>
            <a:off x="387350" y="160307"/>
            <a:ext cx="4625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dirty="0" err="1">
                <a:solidFill>
                  <a:prstClr val="black"/>
                </a:solidFill>
              </a:rPr>
              <a:t>Camera+FFmpeg</a:t>
            </a:r>
            <a:r>
              <a:rPr lang="zh-CN" altLang="en-US" sz="2000" b="1" dirty="0">
                <a:solidFill>
                  <a:prstClr val="black"/>
                </a:solidFill>
              </a:rPr>
              <a:t>库录制</a:t>
            </a:r>
          </a:p>
        </p:txBody>
      </p:sp>
      <p:sp>
        <p:nvSpPr>
          <p:cNvPr id="3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763F0D41-7899-464D-B18C-568906718D23}"/>
              </a:ext>
            </a:extLst>
          </p:cNvPr>
          <p:cNvSpPr txBox="1"/>
          <p:nvPr/>
        </p:nvSpPr>
        <p:spPr>
          <a:xfrm>
            <a:off x="520700" y="1046327"/>
            <a:ext cx="7739619" cy="400110"/>
          </a:xfrm>
          <a:prstGeom prst="rect">
            <a:avLst/>
          </a:prstGeom>
          <a:noFill/>
        </p:spPr>
        <p:txBody>
          <a:bodyPr wrap="none" rtlCol="0">
            <a:spAutoFit/>
          </a:bodyPr>
          <a:lstStyle/>
          <a:p>
            <a:r>
              <a:rPr lang="zh-CN" altLang="en-US" sz="2000" dirty="0"/>
              <a:t>将编码后的音视频数据交给</a:t>
            </a:r>
            <a:r>
              <a:rPr lang="en-US" altLang="zh-CN" sz="2000" dirty="0" err="1"/>
              <a:t>FFmpeg</a:t>
            </a:r>
            <a:r>
              <a:rPr lang="zh-CN" altLang="en-US" sz="2000" dirty="0"/>
              <a:t>进行合成即可得到最终视频文件</a:t>
            </a:r>
            <a:endParaRPr lang="en-US" altLang="zh-CN" sz="2000" dirty="0"/>
          </a:p>
        </p:txBody>
      </p:sp>
      <p:pic>
        <p:nvPicPr>
          <p:cNvPr id="3" name="图片 2">
            <a:extLst>
              <a:ext uri="{FF2B5EF4-FFF2-40B4-BE49-F238E27FC236}">
                <a16:creationId xmlns:a16="http://schemas.microsoft.com/office/drawing/2014/main" id="{66F2E9FE-B174-4265-B76A-80B1FE09A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037" y="1623526"/>
            <a:ext cx="5710334" cy="4721289"/>
          </a:xfrm>
          <a:prstGeom prst="rect">
            <a:avLst/>
          </a:prstGeom>
        </p:spPr>
      </p:pic>
    </p:spTree>
    <p:extLst>
      <p:ext uri="{BB962C8B-B14F-4D97-AF65-F5344CB8AC3E}">
        <p14:creationId xmlns:p14="http://schemas.microsoft.com/office/powerpoint/2010/main" val="281230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2"/>
          <p:cNvGrpSpPr/>
          <p:nvPr/>
        </p:nvGrpSpPr>
        <p:grpSpPr>
          <a:xfrm>
            <a:off x="1428718" y="2095489"/>
            <a:ext cx="4910469" cy="1189303"/>
            <a:chOff x="1071538" y="1571618"/>
            <a:chExt cx="3682852" cy="891978"/>
          </a:xfrm>
        </p:grpSpPr>
        <p:grpSp>
          <p:nvGrpSpPr>
            <p:cNvPr id="10" name="Group 9"/>
            <p:cNvGrpSpPr/>
            <p:nvPr/>
          </p:nvGrpSpPr>
          <p:grpSpPr>
            <a:xfrm>
              <a:off x="1071538" y="1603542"/>
              <a:ext cx="507656" cy="507656"/>
              <a:chOff x="756065" y="1613335"/>
              <a:chExt cx="630946" cy="630946"/>
            </a:xfrm>
          </p:grpSpPr>
          <p:sp>
            <p:nvSpPr>
              <p:cNvPr id="14" name="Oval 7"/>
              <p:cNvSpPr/>
              <p:nvPr/>
            </p:nvSpPr>
            <p:spPr>
              <a:xfrm>
                <a:off x="756065" y="1613335"/>
                <a:ext cx="630946" cy="630946"/>
              </a:xfrm>
              <a:prstGeom prst="ellipse">
                <a:avLst/>
              </a:prstGeom>
              <a:noFill/>
              <a:ln>
                <a:solidFill>
                  <a:srgbClr val="34B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5"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34BA89"/>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11" name="Rectangle 10"/>
            <p:cNvSpPr/>
            <p:nvPr/>
          </p:nvSpPr>
          <p:spPr>
            <a:xfrm>
              <a:off x="1611118" y="1571618"/>
              <a:ext cx="3143272" cy="377075"/>
            </a:xfrm>
            <a:prstGeom prst="rect">
              <a:avLst/>
            </a:prstGeom>
          </p:spPr>
          <p:txBody>
            <a:bodyPr wrap="square">
              <a:spAutoFit/>
            </a:bodyPr>
            <a:lstStyle/>
            <a:p>
              <a:r>
                <a:rPr lang="zh-CN" altLang="en-US" sz="2667" dirty="0">
                  <a:solidFill>
                    <a:schemeClr val="bg1">
                      <a:lumMod val="50000"/>
                    </a:schemeClr>
                  </a:solidFill>
                  <a:latin typeface="Open Sans" pitchFamily="34" charset="0"/>
                  <a:ea typeface="Open Sans" pitchFamily="34" charset="0"/>
                  <a:cs typeface="Open Sans" pitchFamily="34" charset="0"/>
                </a:rPr>
                <a:t>优点</a:t>
              </a:r>
              <a:r>
                <a:rPr lang="en-US" altLang="zh-CN" sz="2667" dirty="0">
                  <a:solidFill>
                    <a:schemeClr val="bg1">
                      <a:lumMod val="50000"/>
                    </a:schemeClr>
                  </a:solidFill>
                  <a:latin typeface="Open Sans" pitchFamily="34" charset="0"/>
                  <a:ea typeface="Open Sans" pitchFamily="34" charset="0"/>
                  <a:cs typeface="Open Sans" pitchFamily="34" charset="0"/>
                </a:rPr>
                <a:t>1</a:t>
              </a:r>
              <a:r>
                <a:rPr lang="zh-CN" altLang="en-US" sz="2667" dirty="0">
                  <a:solidFill>
                    <a:schemeClr val="bg1">
                      <a:lumMod val="50000"/>
                    </a:schemeClr>
                  </a:solidFill>
                  <a:latin typeface="Open Sans" pitchFamily="34" charset="0"/>
                  <a:ea typeface="Open Sans" pitchFamily="34" charset="0"/>
                  <a:cs typeface="Open Sans" pitchFamily="34" charset="0"/>
                </a:rPr>
                <a:t>：</a:t>
              </a:r>
              <a:endParaRPr lang="en-US" sz="2667" dirty="0">
                <a:solidFill>
                  <a:schemeClr val="bg1">
                    <a:lumMod val="50000"/>
                  </a:schemeClr>
                </a:solidFill>
                <a:latin typeface="Open Sans" pitchFamily="34" charset="0"/>
                <a:ea typeface="Open Sans" pitchFamily="34" charset="0"/>
                <a:cs typeface="Open Sans" pitchFamily="34" charset="0"/>
              </a:endParaRPr>
            </a:p>
          </p:txBody>
        </p:sp>
        <p:sp>
          <p:nvSpPr>
            <p:cNvPr id="12" name="Rectangle 11"/>
            <p:cNvSpPr/>
            <p:nvPr/>
          </p:nvSpPr>
          <p:spPr>
            <a:xfrm>
              <a:off x="1611118" y="2025014"/>
              <a:ext cx="2643206" cy="438582"/>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自己处理音视频数据，可配置，灵活性高</a:t>
              </a:r>
              <a:endParaRPr lang="ms-MY" sz="1600" dirty="0">
                <a:solidFill>
                  <a:schemeClr val="bg1">
                    <a:lumMod val="50000"/>
                  </a:schemeClr>
                </a:solidFill>
                <a:latin typeface="Open Sans Light" pitchFamily="34" charset="0"/>
                <a:ea typeface="Open Sans Light" pitchFamily="34" charset="0"/>
                <a:cs typeface="Open Sans Light" pitchFamily="34" charset="0"/>
              </a:endParaRPr>
            </a:p>
          </p:txBody>
        </p:sp>
      </p:grpSp>
      <p:grpSp>
        <p:nvGrpSpPr>
          <p:cNvPr id="16" name="Group 31"/>
          <p:cNvGrpSpPr/>
          <p:nvPr/>
        </p:nvGrpSpPr>
        <p:grpSpPr>
          <a:xfrm>
            <a:off x="1428718" y="4095756"/>
            <a:ext cx="4910469" cy="1189109"/>
            <a:chOff x="1071538" y="3071816"/>
            <a:chExt cx="3682852" cy="891832"/>
          </a:xfrm>
        </p:grpSpPr>
        <p:grpSp>
          <p:nvGrpSpPr>
            <p:cNvPr id="17" name="Group 13"/>
            <p:cNvGrpSpPr/>
            <p:nvPr/>
          </p:nvGrpSpPr>
          <p:grpSpPr>
            <a:xfrm>
              <a:off x="1071538" y="3103740"/>
              <a:ext cx="507656" cy="507656"/>
              <a:chOff x="756065" y="1613335"/>
              <a:chExt cx="630946" cy="630946"/>
            </a:xfrm>
          </p:grpSpPr>
          <p:sp>
            <p:nvSpPr>
              <p:cNvPr id="21" name="Oval 14"/>
              <p:cNvSpPr/>
              <p:nvPr/>
            </p:nvSpPr>
            <p:spPr>
              <a:xfrm>
                <a:off x="756065" y="1613335"/>
                <a:ext cx="630946" cy="630946"/>
              </a:xfrm>
              <a:prstGeom prst="ellipse">
                <a:avLst/>
              </a:prstGeom>
              <a:noFill/>
              <a:ln>
                <a:solidFill>
                  <a:srgbClr val="00C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2"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00C0CB"/>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18" name="Rectangle 16"/>
            <p:cNvSpPr/>
            <p:nvPr/>
          </p:nvSpPr>
          <p:spPr>
            <a:xfrm>
              <a:off x="1611118" y="3071816"/>
              <a:ext cx="3143272" cy="377075"/>
            </a:xfrm>
            <a:prstGeom prst="rect">
              <a:avLst/>
            </a:prstGeom>
          </p:spPr>
          <p:txBody>
            <a:bodyPr wrap="square">
              <a:spAutoFit/>
            </a:bodyPr>
            <a:lstStyle/>
            <a:p>
              <a:r>
                <a:rPr lang="zh-CN" altLang="en-US" sz="2667" dirty="0">
                  <a:solidFill>
                    <a:schemeClr val="bg1">
                      <a:lumMod val="50000"/>
                    </a:schemeClr>
                  </a:solidFill>
                  <a:latin typeface="Open Sans" pitchFamily="34" charset="0"/>
                  <a:ea typeface="Open Sans" pitchFamily="34" charset="0"/>
                  <a:cs typeface="Open Sans" pitchFamily="34" charset="0"/>
                </a:rPr>
                <a:t>优点</a:t>
              </a:r>
              <a:r>
                <a:rPr lang="en-US" altLang="zh-CN" sz="2667" dirty="0">
                  <a:solidFill>
                    <a:schemeClr val="bg1">
                      <a:lumMod val="50000"/>
                    </a:schemeClr>
                  </a:solidFill>
                  <a:latin typeface="Open Sans" pitchFamily="34" charset="0"/>
                  <a:ea typeface="Open Sans" pitchFamily="34" charset="0"/>
                  <a:cs typeface="Open Sans" pitchFamily="34" charset="0"/>
                </a:rPr>
                <a:t>2</a:t>
              </a:r>
              <a:r>
                <a:rPr lang="zh-CN" altLang="en-US" sz="2667" dirty="0">
                  <a:solidFill>
                    <a:schemeClr val="bg1">
                      <a:lumMod val="50000"/>
                    </a:schemeClr>
                  </a:solidFill>
                  <a:latin typeface="Open Sans" pitchFamily="34" charset="0"/>
                  <a:ea typeface="Open Sans" pitchFamily="34" charset="0"/>
                  <a:cs typeface="Open Sans" pitchFamily="34" charset="0"/>
                </a:rPr>
                <a:t>：</a:t>
              </a:r>
              <a:endParaRPr lang="en-US" sz="2667" dirty="0">
                <a:solidFill>
                  <a:schemeClr val="bg1">
                    <a:lumMod val="50000"/>
                  </a:schemeClr>
                </a:solidFill>
                <a:latin typeface="Open Sans" pitchFamily="34" charset="0"/>
                <a:ea typeface="Open Sans" pitchFamily="34" charset="0"/>
                <a:cs typeface="Open Sans" pitchFamily="34" charset="0"/>
              </a:endParaRPr>
            </a:p>
          </p:txBody>
        </p:sp>
        <p:sp>
          <p:nvSpPr>
            <p:cNvPr id="19" name="Rectangle 17"/>
            <p:cNvSpPr/>
            <p:nvPr/>
          </p:nvSpPr>
          <p:spPr>
            <a:xfrm>
              <a:off x="1611118" y="3525067"/>
              <a:ext cx="2643206" cy="438581"/>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录制的视频可以在保证清晰度的情况下保持较小的体积</a:t>
              </a:r>
              <a:endParaRPr lang="ms-MY" sz="1600" dirty="0">
                <a:solidFill>
                  <a:schemeClr val="bg1">
                    <a:lumMod val="50000"/>
                  </a:schemeClr>
                </a:solidFill>
                <a:latin typeface="Open Sans Light" pitchFamily="34" charset="0"/>
                <a:ea typeface="Open Sans Light" pitchFamily="34" charset="0"/>
                <a:cs typeface="Open Sans Light" pitchFamily="34" charset="0"/>
              </a:endParaRPr>
            </a:p>
          </p:txBody>
        </p:sp>
      </p:grpSp>
      <p:grpSp>
        <p:nvGrpSpPr>
          <p:cNvPr id="23" name="Group 33"/>
          <p:cNvGrpSpPr/>
          <p:nvPr/>
        </p:nvGrpSpPr>
        <p:grpSpPr>
          <a:xfrm>
            <a:off x="6667504" y="2095490"/>
            <a:ext cx="4910469" cy="1456168"/>
            <a:chOff x="5000628" y="1571618"/>
            <a:chExt cx="3682852" cy="1092127"/>
          </a:xfrm>
        </p:grpSpPr>
        <p:sp>
          <p:nvSpPr>
            <p:cNvPr id="28" name="Oval 20"/>
            <p:cNvSpPr/>
            <p:nvPr/>
          </p:nvSpPr>
          <p:spPr>
            <a:xfrm>
              <a:off x="5000628" y="1603542"/>
              <a:ext cx="507656" cy="507656"/>
            </a:xfrm>
            <a:prstGeom prst="ellipse">
              <a:avLst/>
            </a:prstGeom>
            <a:noFill/>
            <a:ln>
              <a:solidFill>
                <a:srgbClr val="E7C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5" name="Rectangle 22"/>
            <p:cNvSpPr/>
            <p:nvPr/>
          </p:nvSpPr>
          <p:spPr>
            <a:xfrm>
              <a:off x="5540208" y="1571618"/>
              <a:ext cx="3143272" cy="377075"/>
            </a:xfrm>
            <a:prstGeom prst="rect">
              <a:avLst/>
            </a:prstGeom>
          </p:spPr>
          <p:txBody>
            <a:bodyPr wrap="square">
              <a:spAutoFit/>
            </a:bodyPr>
            <a:lstStyle/>
            <a:p>
              <a:r>
                <a:rPr lang="zh-CN" altLang="en-US" sz="2667" dirty="0">
                  <a:solidFill>
                    <a:schemeClr val="bg1">
                      <a:lumMod val="50000"/>
                    </a:schemeClr>
                  </a:solidFill>
                  <a:latin typeface="Open Sans" pitchFamily="34" charset="0"/>
                  <a:ea typeface="Open Sans" pitchFamily="34" charset="0"/>
                  <a:cs typeface="Open Sans" pitchFamily="34" charset="0"/>
                </a:rPr>
                <a:t>缺点</a:t>
              </a:r>
              <a:r>
                <a:rPr lang="en-US" altLang="zh-CN" sz="2667" dirty="0">
                  <a:solidFill>
                    <a:schemeClr val="bg1">
                      <a:lumMod val="50000"/>
                    </a:schemeClr>
                  </a:solidFill>
                  <a:latin typeface="Open Sans" pitchFamily="34" charset="0"/>
                  <a:ea typeface="Open Sans" pitchFamily="34" charset="0"/>
                  <a:cs typeface="Open Sans" pitchFamily="34" charset="0"/>
                </a:rPr>
                <a:t>1</a:t>
              </a:r>
              <a:r>
                <a:rPr lang="zh-CN" altLang="en-US" sz="2667" dirty="0">
                  <a:solidFill>
                    <a:schemeClr val="bg1">
                      <a:lumMod val="50000"/>
                    </a:schemeClr>
                  </a:solidFill>
                  <a:latin typeface="Open Sans" pitchFamily="34" charset="0"/>
                  <a:ea typeface="Open Sans" pitchFamily="34" charset="0"/>
                  <a:cs typeface="Open Sans" pitchFamily="34" charset="0"/>
                </a:rPr>
                <a:t>：</a:t>
              </a:r>
              <a:endParaRPr lang="en-US" sz="2667" dirty="0">
                <a:solidFill>
                  <a:schemeClr val="bg1">
                    <a:lumMod val="50000"/>
                  </a:schemeClr>
                </a:solidFill>
                <a:latin typeface="Open Sans" pitchFamily="34" charset="0"/>
                <a:ea typeface="Open Sans" pitchFamily="34" charset="0"/>
                <a:cs typeface="Open Sans" pitchFamily="34" charset="0"/>
              </a:endParaRPr>
            </a:p>
          </p:txBody>
        </p:sp>
        <p:sp>
          <p:nvSpPr>
            <p:cNvPr id="26" name="Rectangle 23"/>
            <p:cNvSpPr/>
            <p:nvPr/>
          </p:nvSpPr>
          <p:spPr>
            <a:xfrm>
              <a:off x="5540208" y="2040497"/>
              <a:ext cx="2643206" cy="623248"/>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需要自行编译</a:t>
              </a:r>
              <a:r>
                <a:rPr lang="en-US" altLang="zh-CN" sz="1600" dirty="0" err="1">
                  <a:solidFill>
                    <a:schemeClr val="bg1">
                      <a:lumMod val="50000"/>
                    </a:schemeClr>
                  </a:solidFill>
                  <a:latin typeface="Open Sans Light" pitchFamily="34" charset="0"/>
                  <a:ea typeface="Open Sans Light" pitchFamily="34" charset="0"/>
                  <a:cs typeface="Open Sans Light" pitchFamily="34" charset="0"/>
                </a:rPr>
                <a:t>FFmpeg</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库，开发</a:t>
              </a:r>
              <a:r>
                <a:rPr lang="en-US" altLang="zh-CN" sz="1600" dirty="0">
                  <a:solidFill>
                    <a:schemeClr val="bg1">
                      <a:lumMod val="50000"/>
                    </a:schemeClr>
                  </a:solidFill>
                  <a:latin typeface="Open Sans Light" pitchFamily="34" charset="0"/>
                  <a:ea typeface="Open Sans Light" pitchFamily="34" charset="0"/>
                  <a:cs typeface="Open Sans Light" pitchFamily="34" charset="0"/>
                </a:rPr>
                <a:t>C</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层数据处理方法，使用</a:t>
              </a:r>
              <a:r>
                <a:rPr lang="en-US" altLang="zh-CN" sz="1600" dirty="0">
                  <a:solidFill>
                    <a:schemeClr val="bg1">
                      <a:lumMod val="50000"/>
                    </a:schemeClr>
                  </a:solidFill>
                  <a:latin typeface="Open Sans Light" pitchFamily="34" charset="0"/>
                  <a:ea typeface="Open Sans Light" pitchFamily="34" charset="0"/>
                  <a:cs typeface="Open Sans Light" pitchFamily="34" charset="0"/>
                </a:rPr>
                <a:t>JNI</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调用，不易集成，开发难度大</a:t>
              </a:r>
              <a:endParaRPr lang="ms-MY" sz="1600" dirty="0">
                <a:solidFill>
                  <a:schemeClr val="bg1">
                    <a:lumMod val="50000"/>
                  </a:schemeClr>
                </a:solidFill>
                <a:latin typeface="Open Sans Light" pitchFamily="34" charset="0"/>
                <a:ea typeface="Open Sans Light" pitchFamily="34" charset="0"/>
                <a:cs typeface="Open Sans Light" pitchFamily="34" charset="0"/>
              </a:endParaRPr>
            </a:p>
          </p:txBody>
        </p:sp>
      </p:grpSp>
      <p:grpSp>
        <p:nvGrpSpPr>
          <p:cNvPr id="30" name="Group 34"/>
          <p:cNvGrpSpPr/>
          <p:nvPr/>
        </p:nvGrpSpPr>
        <p:grpSpPr>
          <a:xfrm>
            <a:off x="6667504" y="4095757"/>
            <a:ext cx="4910469" cy="1435332"/>
            <a:chOff x="5000628" y="3071816"/>
            <a:chExt cx="3682852" cy="1076499"/>
          </a:xfrm>
        </p:grpSpPr>
        <p:sp>
          <p:nvSpPr>
            <p:cNvPr id="35" name="Oval 26"/>
            <p:cNvSpPr/>
            <p:nvPr/>
          </p:nvSpPr>
          <p:spPr>
            <a:xfrm>
              <a:off x="5000628" y="3103740"/>
              <a:ext cx="507656" cy="507656"/>
            </a:xfrm>
            <a:prstGeom prst="ellipse">
              <a:avLst/>
            </a:prstGeom>
            <a:noFill/>
            <a:ln>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32" name="Rectangle 28"/>
            <p:cNvSpPr/>
            <p:nvPr/>
          </p:nvSpPr>
          <p:spPr>
            <a:xfrm>
              <a:off x="5540208" y="3071816"/>
              <a:ext cx="3143272" cy="377075"/>
            </a:xfrm>
            <a:prstGeom prst="rect">
              <a:avLst/>
            </a:prstGeom>
          </p:spPr>
          <p:txBody>
            <a:bodyPr wrap="square">
              <a:spAutoFit/>
            </a:bodyPr>
            <a:lstStyle/>
            <a:p>
              <a:r>
                <a:rPr lang="zh-CN" altLang="en-US" sz="2667" dirty="0">
                  <a:solidFill>
                    <a:schemeClr val="bg1">
                      <a:lumMod val="50000"/>
                    </a:schemeClr>
                  </a:solidFill>
                  <a:latin typeface="Open Sans" pitchFamily="34" charset="0"/>
                  <a:ea typeface="Open Sans" pitchFamily="34" charset="0"/>
                  <a:cs typeface="Open Sans" pitchFamily="34" charset="0"/>
                </a:rPr>
                <a:t>缺点</a:t>
              </a:r>
              <a:r>
                <a:rPr lang="en-US" altLang="zh-CN" sz="2667" dirty="0">
                  <a:solidFill>
                    <a:schemeClr val="bg1">
                      <a:lumMod val="50000"/>
                    </a:schemeClr>
                  </a:solidFill>
                  <a:latin typeface="Open Sans" pitchFamily="34" charset="0"/>
                  <a:ea typeface="Open Sans" pitchFamily="34" charset="0"/>
                  <a:cs typeface="Open Sans" pitchFamily="34" charset="0"/>
                </a:rPr>
                <a:t>2</a:t>
              </a:r>
              <a:r>
                <a:rPr lang="zh-CN" altLang="en-US" sz="2667" dirty="0">
                  <a:solidFill>
                    <a:schemeClr val="bg1">
                      <a:lumMod val="50000"/>
                    </a:schemeClr>
                  </a:solidFill>
                  <a:latin typeface="Open Sans" pitchFamily="34" charset="0"/>
                  <a:ea typeface="Open Sans" pitchFamily="34" charset="0"/>
                  <a:cs typeface="Open Sans" pitchFamily="34" charset="0"/>
                </a:rPr>
                <a:t>：</a:t>
              </a:r>
              <a:endParaRPr lang="en-US" sz="2667" dirty="0">
                <a:solidFill>
                  <a:schemeClr val="bg1">
                    <a:lumMod val="50000"/>
                  </a:schemeClr>
                </a:solidFill>
                <a:latin typeface="Open Sans" pitchFamily="34" charset="0"/>
                <a:ea typeface="Open Sans" pitchFamily="34" charset="0"/>
                <a:cs typeface="Open Sans" pitchFamily="34" charset="0"/>
              </a:endParaRPr>
            </a:p>
          </p:txBody>
        </p:sp>
        <p:sp>
          <p:nvSpPr>
            <p:cNvPr id="33" name="Rectangle 29"/>
            <p:cNvSpPr/>
            <p:nvPr/>
          </p:nvSpPr>
          <p:spPr>
            <a:xfrm>
              <a:off x="5540208" y="3525067"/>
              <a:ext cx="2643206" cy="623248"/>
            </a:xfrm>
            <a:prstGeom prst="rect">
              <a:avLst/>
            </a:prstGeom>
          </p:spPr>
          <p:txBody>
            <a:bodyPr wrap="square">
              <a:spAutoFit/>
            </a:bodyPr>
            <a:lstStyle/>
            <a:p>
              <a:r>
                <a:rPr lang="en-US" altLang="zh-CN" sz="1600" dirty="0" err="1">
                  <a:solidFill>
                    <a:schemeClr val="bg1">
                      <a:lumMod val="50000"/>
                    </a:schemeClr>
                  </a:solidFill>
                  <a:latin typeface="Open Sans Light" pitchFamily="34" charset="0"/>
                  <a:ea typeface="Open Sans Light" pitchFamily="34" charset="0"/>
                  <a:cs typeface="Open Sans Light" pitchFamily="34" charset="0"/>
                </a:rPr>
                <a:t>FFMpeg</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库即使在自行编译的情况下体积仍然很大，对移动端</a:t>
              </a:r>
              <a:r>
                <a:rPr lang="en-US" altLang="zh-CN" sz="1600" dirty="0">
                  <a:solidFill>
                    <a:schemeClr val="bg1">
                      <a:lumMod val="50000"/>
                    </a:schemeClr>
                  </a:solidFill>
                  <a:latin typeface="Open Sans Light" pitchFamily="34" charset="0"/>
                  <a:ea typeface="Open Sans Light" pitchFamily="34" charset="0"/>
                  <a:cs typeface="Open Sans Light" pitchFamily="34" charset="0"/>
                </a:rPr>
                <a:t>APP</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体积产生很大影响</a:t>
              </a:r>
              <a:endParaRPr lang="ms-MY" sz="1600" dirty="0">
                <a:solidFill>
                  <a:schemeClr val="bg1">
                    <a:lumMod val="50000"/>
                  </a:schemeClr>
                </a:solidFill>
                <a:latin typeface="Open Sans Light" pitchFamily="34" charset="0"/>
                <a:ea typeface="Open Sans Light" pitchFamily="34" charset="0"/>
                <a:cs typeface="Open Sans Light" pitchFamily="34" charset="0"/>
              </a:endParaRPr>
            </a:p>
          </p:txBody>
        </p:sp>
      </p:grpSp>
      <p:grpSp>
        <p:nvGrpSpPr>
          <p:cNvPr id="38" name="组合 1"/>
          <p:cNvGrpSpPr>
            <a:grpSpLocks/>
          </p:cNvGrpSpPr>
          <p:nvPr/>
        </p:nvGrpSpPr>
        <p:grpSpPr bwMode="auto">
          <a:xfrm>
            <a:off x="280988" y="0"/>
            <a:ext cx="106362" cy="720725"/>
            <a:chOff x="0" y="0"/>
            <a:chExt cx="105725" cy="721610"/>
          </a:xfrm>
          <a:solidFill>
            <a:srgbClr val="34BA89"/>
          </a:solidFill>
        </p:grpSpPr>
        <p:sp>
          <p:nvSpPr>
            <p:cNvPr id="3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4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1" name="TextBox 6"/>
          <p:cNvSpPr>
            <a:spLocks noChangeArrowheads="1"/>
          </p:cNvSpPr>
          <p:nvPr/>
        </p:nvSpPr>
        <p:spPr bwMode="auto">
          <a:xfrm>
            <a:off x="414845" y="144064"/>
            <a:ext cx="38703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dirty="0" err="1">
                <a:solidFill>
                  <a:prstClr val="black"/>
                </a:solidFill>
                <a:sym typeface="Impact" panose="020B0806030902050204" pitchFamily="34" charset="0"/>
              </a:rPr>
              <a:t>Camera+FFmpeg</a:t>
            </a:r>
            <a:r>
              <a:rPr lang="zh-CN" altLang="en-US" sz="2000" b="1" dirty="0">
                <a:solidFill>
                  <a:prstClr val="black"/>
                </a:solidFill>
                <a:sym typeface="Impact" panose="020B0806030902050204" pitchFamily="34" charset="0"/>
              </a:rPr>
              <a:t>录制</a:t>
            </a:r>
          </a:p>
          <a:p>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a:p>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2" name="文本框 1">
            <a:extLst>
              <a:ext uri="{FF2B5EF4-FFF2-40B4-BE49-F238E27FC236}">
                <a16:creationId xmlns:a16="http://schemas.microsoft.com/office/drawing/2014/main" id="{9CF6D9DA-0D31-486B-9C6A-1A2AA5F42696}"/>
              </a:ext>
            </a:extLst>
          </p:cNvPr>
          <p:cNvSpPr txBox="1"/>
          <p:nvPr/>
        </p:nvSpPr>
        <p:spPr>
          <a:xfrm>
            <a:off x="6745357" y="2107916"/>
            <a:ext cx="526106" cy="707886"/>
          </a:xfrm>
          <a:prstGeom prst="rect">
            <a:avLst/>
          </a:prstGeom>
          <a:noFill/>
        </p:spPr>
        <p:txBody>
          <a:bodyPr wrap="none" rtlCol="0">
            <a:spAutoFit/>
          </a:bodyPr>
          <a:lstStyle/>
          <a:p>
            <a:r>
              <a:rPr lang="en-US" altLang="zh-CN" sz="4000" dirty="0">
                <a:solidFill>
                  <a:srgbClr val="F7FA88"/>
                </a:solidFill>
              </a:rPr>
              <a:t>×</a:t>
            </a:r>
            <a:endParaRPr lang="zh-CN" altLang="en-US" sz="4000" dirty="0">
              <a:solidFill>
                <a:srgbClr val="F7FA88"/>
              </a:solidFill>
            </a:endParaRPr>
          </a:p>
        </p:txBody>
      </p:sp>
      <p:sp>
        <p:nvSpPr>
          <p:cNvPr id="37" name="文本框 36">
            <a:extLst>
              <a:ext uri="{FF2B5EF4-FFF2-40B4-BE49-F238E27FC236}">
                <a16:creationId xmlns:a16="http://schemas.microsoft.com/office/drawing/2014/main" id="{FB8FE801-54E3-47E6-BF74-0A13B6AAD015}"/>
              </a:ext>
            </a:extLst>
          </p:cNvPr>
          <p:cNvSpPr txBox="1"/>
          <p:nvPr/>
        </p:nvSpPr>
        <p:spPr>
          <a:xfrm>
            <a:off x="6756140" y="4109006"/>
            <a:ext cx="526106" cy="707886"/>
          </a:xfrm>
          <a:prstGeom prst="rect">
            <a:avLst/>
          </a:prstGeom>
          <a:noFill/>
        </p:spPr>
        <p:txBody>
          <a:bodyPr wrap="none" rtlCol="0">
            <a:spAutoFit/>
          </a:bodyPr>
          <a:lstStyle/>
          <a:p>
            <a:r>
              <a:rPr lang="en-US" altLang="zh-CN" sz="4000" dirty="0">
                <a:solidFill>
                  <a:srgbClr val="FF8577"/>
                </a:solidFill>
              </a:rPr>
              <a:t>×</a:t>
            </a:r>
            <a:endParaRPr lang="zh-CN" altLang="en-US" sz="4000" dirty="0">
              <a:solidFill>
                <a:srgbClr val="FF8577"/>
              </a:solidFill>
            </a:endParaRPr>
          </a:p>
        </p:txBody>
      </p:sp>
    </p:spTree>
    <p:extLst>
      <p:ext uri="{BB962C8B-B14F-4D97-AF65-F5344CB8AC3E}">
        <p14:creationId xmlns:p14="http://schemas.microsoft.com/office/powerpoint/2010/main" val="323253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lide(fromBottom)">
                                      <p:cBhvr>
                                        <p:cTn id="11" dur="500"/>
                                        <p:tgtEl>
                                          <p:spTgt spid="23"/>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slide(fromBottom)">
                                      <p:cBhvr>
                                        <p:cTn id="14" dur="500"/>
                                        <p:tgtEl>
                                          <p:spTgt spid="2"/>
                                        </p:tgtEl>
                                      </p:cBhvr>
                                    </p:animEffect>
                                  </p:childTnLst>
                                </p:cTn>
                              </p:par>
                            </p:childTnLst>
                          </p:cTn>
                        </p:par>
                        <p:par>
                          <p:cTn id="15" fill="hold">
                            <p:stCondLst>
                              <p:cond delay="1000"/>
                            </p:stCondLst>
                            <p:childTnLst>
                              <p:par>
                                <p:cTn id="16" presetID="12" presetClass="entr" presetSubtype="4"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slide(fromBottom)">
                                      <p:cBhvr>
                                        <p:cTn id="18" dur="500"/>
                                        <p:tgtEl>
                                          <p:spTgt spid="16"/>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lide(fromBottom)">
                                      <p:cBhvr>
                                        <p:cTn id="22" dur="500"/>
                                        <p:tgtEl>
                                          <p:spTgt spid="30"/>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slide(fromBottom)">
                                      <p:cBhvr>
                                        <p:cTn id="2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5"/>
          <p:cNvGrpSpPr/>
          <p:nvPr/>
        </p:nvGrpSpPr>
        <p:grpSpPr>
          <a:xfrm>
            <a:off x="4881363" y="0"/>
            <a:ext cx="2095515" cy="2355851"/>
            <a:chOff x="776308" y="1714494"/>
            <a:chExt cx="1571636" cy="1766888"/>
          </a:xfrm>
          <a:solidFill>
            <a:srgbClr val="FFC000"/>
          </a:solidFill>
        </p:grpSpPr>
        <p:sp>
          <p:nvSpPr>
            <p:cNvPr id="5" name="Rectangle 25"/>
            <p:cNvSpPr/>
            <p:nvPr/>
          </p:nvSpPr>
          <p:spPr>
            <a:xfrm>
              <a:off x="785786" y="1714494"/>
              <a:ext cx="1559376" cy="15593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 name="Isosceles Triangle 26"/>
            <p:cNvSpPr/>
            <p:nvPr/>
          </p:nvSpPr>
          <p:spPr>
            <a:xfrm rot="10800000">
              <a:off x="776308" y="3267068"/>
              <a:ext cx="1571636" cy="2143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7" name="矩形 8"/>
          <p:cNvSpPr>
            <a:spLocks noChangeArrowheads="1"/>
          </p:cNvSpPr>
          <p:nvPr/>
        </p:nvSpPr>
        <p:spPr bwMode="auto">
          <a:xfrm>
            <a:off x="5210542" y="318523"/>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04</a:t>
            </a:r>
            <a:endParaRPr lang="zh-CN" altLang="en-US" sz="7200" dirty="0">
              <a:solidFill>
                <a:schemeClr val="bg1"/>
              </a:solidFill>
              <a:latin typeface="Impact" panose="020B0806030902050204" pitchFamily="34" charset="0"/>
              <a:sym typeface="Impact" panose="020B0806030902050204" pitchFamily="34" charset="0"/>
            </a:endParaRPr>
          </a:p>
        </p:txBody>
      </p:sp>
      <p:cxnSp>
        <p:nvCxnSpPr>
          <p:cNvPr id="9" name="直接连接符 8"/>
          <p:cNvCxnSpPr/>
          <p:nvPr/>
        </p:nvCxnSpPr>
        <p:spPr>
          <a:xfrm>
            <a:off x="2641600" y="2873829"/>
            <a:ext cx="647337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544441" y="3733767"/>
            <a:ext cx="2646878" cy="830997"/>
          </a:xfrm>
          <a:prstGeom prst="rect">
            <a:avLst/>
          </a:prstGeom>
          <a:noFill/>
        </p:spPr>
        <p:txBody>
          <a:bodyPr wrap="none" rtlCol="0">
            <a:spAutoFit/>
          </a:bodyPr>
          <a:lstStyle/>
          <a:p>
            <a:r>
              <a:rPr lang="zh-CN" altLang="en-US" sz="4800" b="1" dirty="0"/>
              <a:t>视频压缩</a:t>
            </a:r>
          </a:p>
        </p:txBody>
      </p:sp>
    </p:spTree>
    <p:extLst>
      <p:ext uri="{BB962C8B-B14F-4D97-AF65-F5344CB8AC3E}">
        <p14:creationId xmlns:p14="http://schemas.microsoft.com/office/powerpoint/2010/main" val="544346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7"/>
          <p:cNvGrpSpPr/>
          <p:nvPr/>
        </p:nvGrpSpPr>
        <p:grpSpPr>
          <a:xfrm>
            <a:off x="3046687" y="2666995"/>
            <a:ext cx="2860104" cy="2471063"/>
            <a:chOff x="2285015" y="2000246"/>
            <a:chExt cx="2145078" cy="1853297"/>
          </a:xfrm>
        </p:grpSpPr>
        <p:cxnSp>
          <p:nvCxnSpPr>
            <p:cNvPr id="10" name="Straight Connector 34"/>
            <p:cNvCxnSpPr>
              <a:stCxn id="12" idx="0"/>
            </p:cNvCxnSpPr>
            <p:nvPr/>
          </p:nvCxnSpPr>
          <p:spPr>
            <a:xfrm rot="16200000" flipV="1">
              <a:off x="2819724" y="1466507"/>
              <a:ext cx="4091" cy="107157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1" name="Group 33"/>
            <p:cNvGrpSpPr/>
            <p:nvPr/>
          </p:nvGrpSpPr>
          <p:grpSpPr>
            <a:xfrm>
              <a:off x="2285015" y="2004337"/>
              <a:ext cx="2145078" cy="1849206"/>
              <a:chOff x="2285015" y="2004337"/>
              <a:chExt cx="2145078" cy="1849206"/>
            </a:xfrm>
          </p:grpSpPr>
          <p:sp>
            <p:nvSpPr>
              <p:cNvPr id="12" name="Isosceles Triangle 7"/>
              <p:cNvSpPr/>
              <p:nvPr/>
            </p:nvSpPr>
            <p:spPr>
              <a:xfrm>
                <a:off x="2285015" y="2004337"/>
                <a:ext cx="2145078" cy="1849206"/>
              </a:xfrm>
              <a:prstGeom prst="triangle">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3" name="AutoShape 112"/>
              <p:cNvSpPr>
                <a:spLocks/>
              </p:cNvSpPr>
              <p:nvPr/>
            </p:nvSpPr>
            <p:spPr bwMode="auto">
              <a:xfrm>
                <a:off x="3143240" y="2857502"/>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14" name="Rectangle 39"/>
              <p:cNvSpPr/>
              <p:nvPr/>
            </p:nvSpPr>
            <p:spPr>
              <a:xfrm>
                <a:off x="2899704" y="3429006"/>
                <a:ext cx="754052" cy="253916"/>
              </a:xfrm>
              <a:prstGeom prst="rect">
                <a:avLst/>
              </a:prstGeom>
            </p:spPr>
            <p:txBody>
              <a:bodyPr wrap="none">
                <a:spAutoFit/>
              </a:bodyPr>
              <a:lstStyle/>
              <a:p>
                <a:pPr algn="ctr"/>
                <a:r>
                  <a:rPr lang="zh-CN" altLang="en-US" sz="1600" dirty="0">
                    <a:solidFill>
                      <a:schemeClr val="bg1"/>
                    </a:solidFill>
                    <a:latin typeface="Open Sans" pitchFamily="34" charset="0"/>
                    <a:ea typeface="Open Sans" pitchFamily="34" charset="0"/>
                    <a:cs typeface="Open Sans" pitchFamily="34" charset="0"/>
                  </a:rPr>
                  <a:t>数据冗余</a:t>
                </a:r>
                <a:endParaRPr lang="en-US" sz="1600" dirty="0">
                  <a:solidFill>
                    <a:schemeClr val="bg1"/>
                  </a:solidFill>
                  <a:latin typeface="Open Sans" pitchFamily="34" charset="0"/>
                  <a:ea typeface="Open Sans" pitchFamily="34" charset="0"/>
                  <a:cs typeface="Open Sans" pitchFamily="34" charset="0"/>
                </a:endParaRPr>
              </a:p>
            </p:txBody>
          </p:sp>
        </p:grpSp>
      </p:grpSp>
      <p:grpSp>
        <p:nvGrpSpPr>
          <p:cNvPr id="15" name="Group 46"/>
          <p:cNvGrpSpPr/>
          <p:nvPr/>
        </p:nvGrpSpPr>
        <p:grpSpPr>
          <a:xfrm>
            <a:off x="6096000" y="2666996"/>
            <a:ext cx="2860104" cy="2471061"/>
            <a:chOff x="4572000" y="2000247"/>
            <a:chExt cx="2145078" cy="1853296"/>
          </a:xfrm>
        </p:grpSpPr>
        <p:cxnSp>
          <p:nvCxnSpPr>
            <p:cNvPr id="16" name="Straight Connector 38"/>
            <p:cNvCxnSpPr>
              <a:stCxn id="18" idx="0"/>
            </p:cNvCxnSpPr>
            <p:nvPr/>
          </p:nvCxnSpPr>
          <p:spPr>
            <a:xfrm rot="5400000" flipH="1" flipV="1">
              <a:off x="6142075" y="1502711"/>
              <a:ext cx="4091" cy="999163"/>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31"/>
            <p:cNvGrpSpPr/>
            <p:nvPr/>
          </p:nvGrpSpPr>
          <p:grpSpPr>
            <a:xfrm>
              <a:off x="4572000" y="2004337"/>
              <a:ext cx="2145078" cy="1849206"/>
              <a:chOff x="4572000" y="2004337"/>
              <a:chExt cx="2145078" cy="1849206"/>
            </a:xfrm>
          </p:grpSpPr>
          <p:sp>
            <p:nvSpPr>
              <p:cNvPr id="18" name="Isosceles Triangle 9"/>
              <p:cNvSpPr/>
              <p:nvPr/>
            </p:nvSpPr>
            <p:spPr>
              <a:xfrm>
                <a:off x="4572000" y="2004337"/>
                <a:ext cx="2145078" cy="1849206"/>
              </a:xfrm>
              <a:prstGeom prst="triangle">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9" name="AutoShape 59"/>
              <p:cNvSpPr>
                <a:spLocks/>
              </p:cNvSpPr>
              <p:nvPr/>
            </p:nvSpPr>
            <p:spPr bwMode="auto">
              <a:xfrm>
                <a:off x="5429256" y="2786064"/>
                <a:ext cx="366676" cy="36605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0" name="Rectangle 40"/>
              <p:cNvSpPr/>
              <p:nvPr/>
            </p:nvSpPr>
            <p:spPr>
              <a:xfrm>
                <a:off x="5273397" y="3429006"/>
                <a:ext cx="754052" cy="253916"/>
              </a:xfrm>
              <a:prstGeom prst="rect">
                <a:avLst/>
              </a:prstGeom>
            </p:spPr>
            <p:txBody>
              <a:bodyPr wrap="none">
                <a:spAutoFit/>
              </a:bodyPr>
              <a:lstStyle/>
              <a:p>
                <a:pPr algn="ctr"/>
                <a:r>
                  <a:rPr lang="zh-CN" altLang="en-US" sz="1600" dirty="0">
                    <a:solidFill>
                      <a:schemeClr val="bg1"/>
                    </a:solidFill>
                    <a:latin typeface="Open Sans" pitchFamily="34" charset="0"/>
                    <a:ea typeface="Open Sans" pitchFamily="34" charset="0"/>
                    <a:cs typeface="Open Sans" pitchFamily="34" charset="0"/>
                  </a:rPr>
                  <a:t>视觉冗余</a:t>
                </a:r>
                <a:endParaRPr lang="en-US" sz="1600" dirty="0">
                  <a:solidFill>
                    <a:schemeClr val="bg1"/>
                  </a:solidFill>
                  <a:latin typeface="Open Sans" pitchFamily="34" charset="0"/>
                  <a:ea typeface="Open Sans" pitchFamily="34" charset="0"/>
                  <a:cs typeface="Open Sans" pitchFamily="34" charset="0"/>
                </a:endParaRPr>
              </a:p>
            </p:txBody>
          </p:sp>
        </p:grpSp>
      </p:grpSp>
      <p:grpSp>
        <p:nvGrpSpPr>
          <p:cNvPr id="21" name="Group 36"/>
          <p:cNvGrpSpPr/>
          <p:nvPr/>
        </p:nvGrpSpPr>
        <p:grpSpPr>
          <a:xfrm>
            <a:off x="5238744" y="2055970"/>
            <a:ext cx="1501467" cy="3084375"/>
            <a:chOff x="3929058" y="1541977"/>
            <a:chExt cx="1126100" cy="2313281"/>
          </a:xfrm>
        </p:grpSpPr>
        <p:grpSp>
          <p:nvGrpSpPr>
            <p:cNvPr id="22" name="Group 32"/>
            <p:cNvGrpSpPr/>
            <p:nvPr/>
          </p:nvGrpSpPr>
          <p:grpSpPr>
            <a:xfrm>
              <a:off x="3929058" y="2884482"/>
              <a:ext cx="1126100" cy="970776"/>
              <a:chOff x="3929058" y="2884482"/>
              <a:chExt cx="1126100" cy="970776"/>
            </a:xfrm>
          </p:grpSpPr>
          <p:sp>
            <p:nvSpPr>
              <p:cNvPr id="25" name="Isosceles Triangle 8"/>
              <p:cNvSpPr/>
              <p:nvPr/>
            </p:nvSpPr>
            <p:spPr>
              <a:xfrm>
                <a:off x="3929058" y="2884482"/>
                <a:ext cx="1126100" cy="970776"/>
              </a:xfrm>
              <a:prstGeom prst="triangle">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26" name="Group 26"/>
              <p:cNvGrpSpPr/>
              <p:nvPr/>
            </p:nvGrpSpPr>
            <p:grpSpPr>
              <a:xfrm>
                <a:off x="4286248" y="3429006"/>
                <a:ext cx="366051" cy="297846"/>
                <a:chOff x="7730164" y="3530664"/>
                <a:chExt cx="366051" cy="297846"/>
              </a:xfrm>
              <a:solidFill>
                <a:schemeClr val="bg1"/>
              </a:solidFill>
            </p:grpSpPr>
            <p:sp>
              <p:nvSpPr>
                <p:cNvPr id="27" name="AutoShape 5"/>
                <p:cNvSpPr>
                  <a:spLocks/>
                </p:cNvSpPr>
                <p:nvPr/>
              </p:nvSpPr>
              <p:spPr bwMode="auto">
                <a:xfrm>
                  <a:off x="7981704" y="3622021"/>
                  <a:ext cx="68830"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8" name="AutoShape 6"/>
                <p:cNvSpPr>
                  <a:spLocks/>
                </p:cNvSpPr>
                <p:nvPr/>
              </p:nvSpPr>
              <p:spPr bwMode="auto">
                <a:xfrm>
                  <a:off x="7730164" y="3530664"/>
                  <a:ext cx="366051" cy="297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cxnSp>
          <p:nvCxnSpPr>
            <p:cNvPr id="23" name="Straight Connector 28"/>
            <p:cNvCxnSpPr>
              <a:stCxn id="25" idx="0"/>
            </p:cNvCxnSpPr>
            <p:nvPr/>
          </p:nvCxnSpPr>
          <p:spPr>
            <a:xfrm rot="5400000" flipH="1" flipV="1">
              <a:off x="4054217" y="2438137"/>
              <a:ext cx="884236" cy="8454"/>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Rectangle 41"/>
            <p:cNvSpPr/>
            <p:nvPr/>
          </p:nvSpPr>
          <p:spPr>
            <a:xfrm>
              <a:off x="4100122" y="1541977"/>
              <a:ext cx="857976" cy="253916"/>
            </a:xfrm>
            <a:prstGeom prst="rect">
              <a:avLst/>
            </a:prstGeom>
          </p:spPr>
          <p:txBody>
            <a:bodyPr wrap="non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Compress</a:t>
              </a:r>
            </a:p>
          </p:txBody>
        </p:sp>
      </p:grpSp>
      <p:grpSp>
        <p:nvGrpSpPr>
          <p:cNvPr id="29" name="Group 29"/>
          <p:cNvGrpSpPr/>
          <p:nvPr/>
        </p:nvGrpSpPr>
        <p:grpSpPr>
          <a:xfrm>
            <a:off x="761964" y="2285992"/>
            <a:ext cx="2190765" cy="1294396"/>
            <a:chOff x="571472" y="1714493"/>
            <a:chExt cx="1643074" cy="970797"/>
          </a:xfrm>
        </p:grpSpPr>
        <p:sp>
          <p:nvSpPr>
            <p:cNvPr id="30" name="Rectangle 42"/>
            <p:cNvSpPr/>
            <p:nvPr/>
          </p:nvSpPr>
          <p:spPr>
            <a:xfrm>
              <a:off x="953303" y="1714493"/>
              <a:ext cx="754052" cy="253915"/>
            </a:xfrm>
            <a:prstGeom prst="rect">
              <a:avLst/>
            </a:prstGeom>
          </p:spPr>
          <p:txBody>
            <a:bodyPr wrap="none">
              <a:spAutoFit/>
            </a:bodyPr>
            <a:lstStyle/>
            <a:p>
              <a:pPr algn="ctr"/>
              <a:r>
                <a:rPr lang="zh-CN" altLang="en-US" sz="1600" dirty="0">
                  <a:solidFill>
                    <a:schemeClr val="bg1">
                      <a:lumMod val="50000"/>
                    </a:schemeClr>
                  </a:solidFill>
                  <a:latin typeface="Open Sans" pitchFamily="34" charset="0"/>
                  <a:ea typeface="Open Sans" pitchFamily="34" charset="0"/>
                  <a:cs typeface="Open Sans" pitchFamily="34" charset="0"/>
                </a:rPr>
                <a:t>数据冗余</a:t>
              </a:r>
              <a:endParaRPr lang="en-US" sz="1600" dirty="0">
                <a:solidFill>
                  <a:schemeClr val="bg1">
                    <a:lumMod val="50000"/>
                  </a:schemeClr>
                </a:solidFill>
                <a:latin typeface="Open Sans" pitchFamily="34" charset="0"/>
                <a:ea typeface="Open Sans" pitchFamily="34" charset="0"/>
                <a:cs typeface="Open Sans" pitchFamily="34" charset="0"/>
              </a:endParaRPr>
            </a:p>
          </p:txBody>
        </p:sp>
        <p:sp>
          <p:nvSpPr>
            <p:cNvPr id="31" name="Rectangle 43"/>
            <p:cNvSpPr/>
            <p:nvPr/>
          </p:nvSpPr>
          <p:spPr>
            <a:xfrm>
              <a:off x="571472" y="2000246"/>
              <a:ext cx="1643074" cy="685044"/>
            </a:xfrm>
            <a:prstGeom prst="rect">
              <a:avLst/>
            </a:prstGeom>
          </p:spPr>
          <p:txBody>
            <a:bodyPr wrap="square">
              <a:spAutoFit/>
            </a:bodyPr>
            <a:lstStyle/>
            <a:p>
              <a:r>
                <a:rPr lang="zh-CN" altLang="en-US" sz="1067" dirty="0">
                  <a:solidFill>
                    <a:schemeClr val="bg1">
                      <a:lumMod val="50000"/>
                    </a:schemeClr>
                  </a:solidFill>
                  <a:latin typeface="Open Sans Light" pitchFamily="34" charset="0"/>
                  <a:ea typeface="Open Sans Light" pitchFamily="34" charset="0"/>
                  <a:cs typeface="Open Sans Light" pitchFamily="34" charset="0"/>
                </a:rPr>
                <a:t>空间冗余、时间冗余、结构冗余、信息熵冗余等，即图像的各像素之间存在着很强的相关性。消除这些冗余并不会导致信息损失，属于无损压缩。</a:t>
              </a:r>
              <a:endParaRPr lang="ms-MY" sz="1067" dirty="0">
                <a:solidFill>
                  <a:schemeClr val="bg1">
                    <a:lumMod val="50000"/>
                  </a:schemeClr>
                </a:solidFill>
                <a:latin typeface="Open Sans Light" pitchFamily="34" charset="0"/>
                <a:ea typeface="Open Sans Light" pitchFamily="34" charset="0"/>
                <a:cs typeface="Open Sans Light" pitchFamily="34" charset="0"/>
              </a:endParaRPr>
            </a:p>
          </p:txBody>
        </p:sp>
      </p:grpSp>
      <p:grpSp>
        <p:nvGrpSpPr>
          <p:cNvPr id="32" name="Group 30"/>
          <p:cNvGrpSpPr/>
          <p:nvPr/>
        </p:nvGrpSpPr>
        <p:grpSpPr>
          <a:xfrm>
            <a:off x="8953519" y="2285993"/>
            <a:ext cx="2190765" cy="1622817"/>
            <a:chOff x="6715140" y="1714494"/>
            <a:chExt cx="1643074" cy="1217113"/>
          </a:xfrm>
        </p:grpSpPr>
        <p:sp>
          <p:nvSpPr>
            <p:cNvPr id="33" name="Rectangle 44"/>
            <p:cNvSpPr/>
            <p:nvPr/>
          </p:nvSpPr>
          <p:spPr>
            <a:xfrm>
              <a:off x="7139813" y="1714494"/>
              <a:ext cx="793727" cy="253915"/>
            </a:xfrm>
            <a:prstGeom prst="rect">
              <a:avLst/>
            </a:prstGeom>
          </p:spPr>
          <p:txBody>
            <a:bodyPr wrap="none">
              <a:spAutoFit/>
            </a:bodyPr>
            <a:lstStyle/>
            <a:p>
              <a:r>
                <a:rPr lang="zh-CN" altLang="en-US" sz="1600" dirty="0">
                  <a:solidFill>
                    <a:schemeClr val="bg1">
                      <a:lumMod val="50000"/>
                    </a:schemeClr>
                  </a:solidFill>
                  <a:latin typeface="Open Sans" pitchFamily="34" charset="0"/>
                  <a:ea typeface="Open Sans" pitchFamily="34" charset="0"/>
                  <a:cs typeface="Open Sans" pitchFamily="34" charset="0"/>
                </a:rPr>
                <a:t> 视觉冗余</a:t>
              </a:r>
              <a:endParaRPr lang="en-US" sz="1600" dirty="0">
                <a:solidFill>
                  <a:schemeClr val="bg1">
                    <a:lumMod val="50000"/>
                  </a:schemeClr>
                </a:solidFill>
                <a:latin typeface="Open Sans" pitchFamily="34" charset="0"/>
                <a:ea typeface="Open Sans" pitchFamily="34" charset="0"/>
                <a:cs typeface="Open Sans" pitchFamily="34" charset="0"/>
              </a:endParaRPr>
            </a:p>
          </p:txBody>
        </p:sp>
        <p:sp>
          <p:nvSpPr>
            <p:cNvPr id="34" name="Rectangle 45"/>
            <p:cNvSpPr/>
            <p:nvPr/>
          </p:nvSpPr>
          <p:spPr>
            <a:xfrm>
              <a:off x="6715140" y="2000246"/>
              <a:ext cx="1643074" cy="931361"/>
            </a:xfrm>
            <a:prstGeom prst="rect">
              <a:avLst/>
            </a:prstGeom>
          </p:spPr>
          <p:txBody>
            <a:bodyPr wrap="square">
              <a:spAutoFit/>
            </a:bodyPr>
            <a:lstStyle/>
            <a:p>
              <a:r>
                <a:rPr lang="zh-CN" altLang="en-US" sz="1067" dirty="0">
                  <a:solidFill>
                    <a:schemeClr val="bg1">
                      <a:lumMod val="50000"/>
                    </a:schemeClr>
                  </a:solidFill>
                  <a:latin typeface="Open Sans Light" pitchFamily="34" charset="0"/>
                  <a:ea typeface="Open Sans Light" pitchFamily="34" charset="0"/>
                  <a:cs typeface="Open Sans Light" pitchFamily="34" charset="0"/>
                </a:rPr>
                <a:t>人眼的一些特性比如亮度辨别阈值，视觉阈值，对亮度和色度的敏感度不同，使得在编码的时候引入适量的误差，也不会被察觉出来。可以利用人眼的视觉特性，以一定的客观失真换取数据压缩。这种压缩属于有损压缩。</a:t>
              </a:r>
              <a:endParaRPr lang="ms-MY" sz="1067" dirty="0">
                <a:solidFill>
                  <a:schemeClr val="bg1">
                    <a:lumMod val="50000"/>
                  </a:schemeClr>
                </a:solidFill>
                <a:latin typeface="Open Sans Light" pitchFamily="34" charset="0"/>
                <a:ea typeface="Open Sans Light" pitchFamily="34" charset="0"/>
                <a:cs typeface="Open Sans Light" pitchFamily="34" charset="0"/>
              </a:endParaRPr>
            </a:p>
          </p:txBody>
        </p:sp>
      </p:grpSp>
      <p:sp>
        <p:nvSpPr>
          <p:cNvPr id="35" name="Rectangle 27"/>
          <p:cNvSpPr/>
          <p:nvPr/>
        </p:nvSpPr>
        <p:spPr>
          <a:xfrm>
            <a:off x="857213" y="5619766"/>
            <a:ext cx="10363200" cy="707694"/>
          </a:xfrm>
          <a:prstGeom prst="rect">
            <a:avLst/>
          </a:prstGeom>
        </p:spPr>
        <p:txBody>
          <a:bodyPr wrap="square">
            <a:spAutoFit/>
          </a:bodyPr>
          <a:lstStyle/>
          <a:p>
            <a:r>
              <a:rPr lang="zh-CN" altLang="en-US" sz="1333" dirty="0">
                <a:solidFill>
                  <a:schemeClr val="bg1">
                    <a:lumMod val="50000"/>
                  </a:schemeClr>
                </a:solidFill>
                <a:latin typeface="Open Sans Light" pitchFamily="34" charset="0"/>
                <a:ea typeface="Open Sans Light" pitchFamily="34" charset="0"/>
                <a:cs typeface="Open Sans Light" pitchFamily="34" charset="0"/>
              </a:rPr>
              <a:t>数字视频信号的压缩正是基于上述两种条件，使得视频数据量得以极大的压缩，有利于传输和存储。一般的数字视频压缩编码方法都是混合编码，即将变换编码，运动估计和运动补偿，以及熵编码三种方式相结合来进行压缩编码。通常使用变换编码来消除图像的帧内冗余，用运动估计和运动补偿来去除图像的帧间冗余，用熵编码来进一步提高压缩的效率。</a:t>
            </a:r>
            <a:endParaRPr lang="ms-MY" sz="1333" dirty="0">
              <a:solidFill>
                <a:schemeClr val="bg1">
                  <a:lumMod val="50000"/>
                </a:schemeClr>
              </a:solidFill>
              <a:latin typeface="Open Sans Light" pitchFamily="34" charset="0"/>
              <a:ea typeface="Open Sans Light" pitchFamily="34" charset="0"/>
              <a:cs typeface="Open Sans Light" pitchFamily="34" charset="0"/>
            </a:endParaRPr>
          </a:p>
        </p:txBody>
      </p:sp>
      <p:grpSp>
        <p:nvGrpSpPr>
          <p:cNvPr id="37" name="组合 1"/>
          <p:cNvGrpSpPr>
            <a:grpSpLocks/>
          </p:cNvGrpSpPr>
          <p:nvPr/>
        </p:nvGrpSpPr>
        <p:grpSpPr bwMode="auto">
          <a:xfrm>
            <a:off x="280988" y="0"/>
            <a:ext cx="106362" cy="720725"/>
            <a:chOff x="0" y="0"/>
            <a:chExt cx="105725" cy="721610"/>
          </a:xfrm>
          <a:solidFill>
            <a:srgbClr val="34BA89"/>
          </a:solidFill>
        </p:grpSpPr>
        <p:sp>
          <p:nvSpPr>
            <p:cNvPr id="3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视频压缩</a:t>
            </a:r>
            <a:endPar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5226957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slide(fromRight)">
                                      <p:cBhvr>
                                        <p:cTn id="11" dur="500"/>
                                        <p:tgtEl>
                                          <p:spTgt spid="29"/>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slide(fromBottom)">
                                      <p:cBhvr>
                                        <p:cTn id="15" dur="500"/>
                                        <p:tgtEl>
                                          <p:spTgt spid="21"/>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lide(fromBottom)">
                                      <p:cBhvr>
                                        <p:cTn id="19" dur="500"/>
                                        <p:tgtEl>
                                          <p:spTgt spid="15"/>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lide(fromLeft)">
                                      <p:cBhvr>
                                        <p:cTn id="23" dur="500"/>
                                        <p:tgtEl>
                                          <p:spTgt spid="32"/>
                                        </p:tgtEl>
                                      </p:cBhvr>
                                    </p:animEffect>
                                  </p:childTnLst>
                                </p:cTn>
                              </p:par>
                            </p:childTnLst>
                          </p:cTn>
                        </p:par>
                        <p:par>
                          <p:cTn id="24" fill="hold">
                            <p:stCondLst>
                              <p:cond delay="2500"/>
                            </p:stCondLst>
                            <p:childTnLst>
                              <p:par>
                                <p:cTn id="25" presetID="12" presetClass="entr" presetSubtype="8"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slide(fromLeft)">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1"/>
          <p:cNvGrpSpPr>
            <a:grpSpLocks/>
          </p:cNvGrpSpPr>
          <p:nvPr/>
        </p:nvGrpSpPr>
        <p:grpSpPr bwMode="auto">
          <a:xfrm>
            <a:off x="280988" y="0"/>
            <a:ext cx="106362" cy="720725"/>
            <a:chOff x="0" y="0"/>
            <a:chExt cx="105725" cy="721610"/>
          </a:xfrm>
        </p:grpSpPr>
        <p:sp>
          <p:nvSpPr>
            <p:cNvPr id="44"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5"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46"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dirty="0" err="1">
                <a:solidFill>
                  <a:prstClr val="black"/>
                </a:solidFill>
                <a:sym typeface="Impact" panose="020B0806030902050204" pitchFamily="34" charset="0"/>
              </a:rPr>
              <a:t>FFmpeg</a:t>
            </a:r>
            <a:r>
              <a:rPr lang="zh-CN" altLang="en-US" sz="2000" b="1" dirty="0">
                <a:solidFill>
                  <a:prstClr val="black"/>
                </a:solidFill>
                <a:sym typeface="Impact" panose="020B0806030902050204" pitchFamily="34" charset="0"/>
              </a:rPr>
              <a:t>常用命令</a:t>
            </a:r>
            <a:endParaRPr lang="en-US" altLang="zh-CN" sz="2000" b="1" dirty="0">
              <a:solidFill>
                <a:prstClr val="black"/>
              </a:solidFill>
              <a:sym typeface="Impact" panose="020B0806030902050204" pitchFamily="34" charset="0"/>
            </a:endParaRPr>
          </a:p>
        </p:txBody>
      </p:sp>
      <p:sp>
        <p:nvSpPr>
          <p:cNvPr id="48"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67EF26A4-0EB2-4BD2-AAF9-DC0FC4F2B7A1}"/>
              </a:ext>
            </a:extLst>
          </p:cNvPr>
          <p:cNvSpPr txBox="1"/>
          <p:nvPr/>
        </p:nvSpPr>
        <p:spPr>
          <a:xfrm>
            <a:off x="649357" y="1232452"/>
            <a:ext cx="11610871" cy="5078313"/>
          </a:xfrm>
          <a:prstGeom prst="rect">
            <a:avLst/>
          </a:prstGeom>
          <a:noFill/>
        </p:spPr>
        <p:txBody>
          <a:bodyPr wrap="none" rtlCol="0">
            <a:spAutoFit/>
          </a:bodyPr>
          <a:lstStyle/>
          <a:p>
            <a:r>
              <a:rPr lang="en-US" altLang="zh-CN" b="1" dirty="0"/>
              <a:t>-</a:t>
            </a:r>
            <a:r>
              <a:rPr lang="en-US" altLang="zh-CN" b="1" dirty="0" err="1"/>
              <a:t>vf</a:t>
            </a:r>
            <a:r>
              <a:rPr lang="zh-CN" altLang="en-US" dirty="0"/>
              <a:t> </a:t>
            </a:r>
            <a:r>
              <a:rPr lang="en-US" altLang="zh-CN" dirty="0"/>
              <a:t>	      </a:t>
            </a:r>
            <a:r>
              <a:rPr lang="zh-CN" altLang="en-US" dirty="0"/>
              <a:t>可以添加滤镜，特别强大，可以旋转缩放剪切等等</a:t>
            </a:r>
            <a:endParaRPr lang="en-US" altLang="zh-CN" dirty="0"/>
          </a:p>
          <a:p>
            <a:r>
              <a:rPr lang="en-US" altLang="zh-CN" b="1" dirty="0"/>
              <a:t>Transpose    </a:t>
            </a:r>
            <a:r>
              <a:rPr lang="zh-CN" altLang="en-US" dirty="0"/>
              <a:t>逆时针旋转</a:t>
            </a:r>
            <a:r>
              <a:rPr lang="en-US" altLang="zh-CN" dirty="0"/>
              <a:t>90°</a:t>
            </a:r>
            <a:r>
              <a:rPr lang="zh-CN" altLang="en-US" dirty="0"/>
              <a:t>然后垂直翻转</a:t>
            </a:r>
            <a:r>
              <a:rPr lang="en-US" altLang="zh-CN" dirty="0"/>
              <a:t>1:</a:t>
            </a:r>
            <a:r>
              <a:rPr lang="zh-CN" altLang="en-US" dirty="0"/>
              <a:t>顺时针旋转</a:t>
            </a:r>
            <a:r>
              <a:rPr lang="en-US" altLang="zh-CN" dirty="0"/>
              <a:t>90°</a:t>
            </a:r>
            <a:r>
              <a:rPr lang="zh-CN" altLang="en-US" dirty="0"/>
              <a:t>，</a:t>
            </a:r>
            <a:r>
              <a:rPr lang="en-US" altLang="zh-CN" dirty="0"/>
              <a:t>2:</a:t>
            </a:r>
            <a:r>
              <a:rPr lang="zh-CN" altLang="en-US" dirty="0"/>
              <a:t>逆时针旋转</a:t>
            </a:r>
            <a:r>
              <a:rPr lang="en-US" altLang="zh-CN" dirty="0"/>
              <a:t>90°</a:t>
            </a:r>
            <a:r>
              <a:rPr lang="zh-CN" altLang="en-US" dirty="0"/>
              <a:t>，</a:t>
            </a:r>
            <a:r>
              <a:rPr lang="en-US" altLang="zh-CN" dirty="0"/>
              <a:t>3:</a:t>
            </a:r>
            <a:r>
              <a:rPr lang="zh-CN" altLang="en-US" dirty="0"/>
              <a:t>顺时针旋转</a:t>
            </a:r>
            <a:r>
              <a:rPr lang="en-US" altLang="zh-CN" dirty="0"/>
              <a:t>90°</a:t>
            </a:r>
            <a:r>
              <a:rPr lang="zh-CN" altLang="en-US" dirty="0"/>
              <a:t>然后水平翻转</a:t>
            </a:r>
            <a:endParaRPr lang="zh-CN" altLang="en-US" b="1" dirty="0"/>
          </a:p>
          <a:p>
            <a:r>
              <a:rPr lang="en-US" altLang="zh-CN" b="1" dirty="0"/>
              <a:t>Crop	      </a:t>
            </a:r>
            <a:r>
              <a:rPr lang="zh-CN" altLang="en-US" dirty="0"/>
              <a:t>剪切，其有四个参数，分别是宽度、高度、起始剪切位置的</a:t>
            </a:r>
            <a:r>
              <a:rPr lang="en-US" altLang="zh-CN" dirty="0"/>
              <a:t>X</a:t>
            </a:r>
            <a:r>
              <a:rPr lang="zh-CN" altLang="en-US" dirty="0"/>
              <a:t>值与</a:t>
            </a:r>
            <a:r>
              <a:rPr lang="en-US" altLang="zh-CN" dirty="0"/>
              <a:t>Y</a:t>
            </a:r>
            <a:r>
              <a:rPr lang="zh-CN" altLang="en-US" dirty="0"/>
              <a:t>值</a:t>
            </a:r>
            <a:endParaRPr lang="en-US" altLang="zh-CN" b="1" dirty="0"/>
          </a:p>
          <a:p>
            <a:r>
              <a:rPr lang="en-US" altLang="zh-CN" b="1" dirty="0"/>
              <a:t>-</a:t>
            </a:r>
            <a:r>
              <a:rPr lang="en-US" altLang="zh-CN" b="1" dirty="0" err="1"/>
              <a:t>vcodec</a:t>
            </a:r>
            <a:r>
              <a:rPr lang="zh-CN" altLang="en-US" dirty="0"/>
              <a:t> </a:t>
            </a:r>
            <a:r>
              <a:rPr lang="en-US" altLang="zh-CN" dirty="0"/>
              <a:t>	      </a:t>
            </a:r>
            <a:r>
              <a:rPr lang="zh-CN" altLang="en-US" dirty="0"/>
              <a:t>指定视频编解码器；</a:t>
            </a:r>
            <a:endParaRPr lang="zh-CN" altLang="en-US" b="1" dirty="0"/>
          </a:p>
          <a:p>
            <a:r>
              <a:rPr lang="en-US" altLang="zh-CN" dirty="0"/>
              <a:t>-</a:t>
            </a:r>
            <a:r>
              <a:rPr lang="en-US" altLang="zh-CN" b="1" dirty="0" err="1"/>
              <a:t>acodec</a:t>
            </a:r>
            <a:r>
              <a:rPr lang="zh-CN" altLang="en-US" dirty="0"/>
              <a:t>       指定音频编解码器；</a:t>
            </a:r>
            <a:endParaRPr lang="zh-CN" altLang="en-US" b="1" dirty="0"/>
          </a:p>
          <a:p>
            <a:r>
              <a:rPr lang="en-US" altLang="zh-CN" b="1" dirty="0" err="1"/>
              <a:t>vbr</a:t>
            </a:r>
            <a:r>
              <a:rPr lang="zh-CN" altLang="en-US" dirty="0"/>
              <a:t> </a:t>
            </a:r>
            <a:r>
              <a:rPr lang="en-US" altLang="zh-CN" dirty="0"/>
              <a:t>	      </a:t>
            </a:r>
            <a:r>
              <a:rPr lang="zh-CN" altLang="en-US" dirty="0"/>
              <a:t>动态码率；</a:t>
            </a:r>
            <a:endParaRPr lang="zh-CN" altLang="en-US" b="1" dirty="0"/>
          </a:p>
          <a:p>
            <a:r>
              <a:rPr lang="en-US" altLang="zh-CN" b="1" dirty="0" err="1"/>
              <a:t>cbr</a:t>
            </a:r>
            <a:r>
              <a:rPr lang="zh-CN" altLang="en-US" dirty="0"/>
              <a:t> </a:t>
            </a:r>
            <a:r>
              <a:rPr lang="en-US" altLang="zh-CN" dirty="0"/>
              <a:t>	      </a:t>
            </a:r>
            <a:r>
              <a:rPr lang="zh-CN" altLang="en-US" dirty="0"/>
              <a:t>静态码率；</a:t>
            </a:r>
            <a:endParaRPr lang="zh-CN" altLang="en-US" b="1" dirty="0"/>
          </a:p>
          <a:p>
            <a:r>
              <a:rPr lang="en-US" altLang="zh-CN" b="1" dirty="0"/>
              <a:t>-</a:t>
            </a:r>
            <a:r>
              <a:rPr lang="en-US" altLang="zh-CN" b="1" dirty="0" err="1"/>
              <a:t>crf</a:t>
            </a:r>
            <a:r>
              <a:rPr lang="zh-CN" altLang="en-US" dirty="0"/>
              <a:t> </a:t>
            </a:r>
            <a:r>
              <a:rPr lang="en-US" altLang="zh-CN" dirty="0"/>
              <a:t>	      </a:t>
            </a:r>
            <a:r>
              <a:rPr lang="zh-CN" altLang="en-US" dirty="0"/>
              <a:t>视频质量等级</a:t>
            </a:r>
            <a:r>
              <a:rPr lang="en-US" altLang="zh-CN" b="1" dirty="0"/>
              <a:t>0~51</a:t>
            </a:r>
            <a:r>
              <a:rPr lang="zh-CN" altLang="en-US" b="1" dirty="0"/>
              <a:t>，</a:t>
            </a:r>
            <a:r>
              <a:rPr lang="zh-CN" altLang="en-US" dirty="0"/>
              <a:t>越大质量越差，建议</a:t>
            </a:r>
            <a:r>
              <a:rPr lang="en-US" altLang="zh-CN" b="1" dirty="0"/>
              <a:t>18~28</a:t>
            </a:r>
            <a:r>
              <a:rPr lang="zh-CN" altLang="en-US" dirty="0"/>
              <a:t>即可，与</a:t>
            </a:r>
            <a:r>
              <a:rPr lang="en-US" altLang="zh-CN" b="1" dirty="0" err="1"/>
              <a:t>cbr</a:t>
            </a:r>
            <a:r>
              <a:rPr lang="zh-CN" altLang="en-US" dirty="0"/>
              <a:t>模式不兼容；</a:t>
            </a:r>
            <a:endParaRPr lang="zh-CN" altLang="en-US" b="1" dirty="0"/>
          </a:p>
          <a:p>
            <a:r>
              <a:rPr lang="en-US" altLang="zh-CN" b="1" dirty="0"/>
              <a:t>-preset</a:t>
            </a:r>
            <a:r>
              <a:rPr lang="zh-CN" altLang="en-US" dirty="0"/>
              <a:t>        </a:t>
            </a:r>
            <a:r>
              <a:rPr lang="en-US" altLang="zh-CN" dirty="0"/>
              <a:t> </a:t>
            </a:r>
            <a:r>
              <a:rPr lang="zh-CN" altLang="en-US" dirty="0"/>
              <a:t>转码速度，具体有：</a:t>
            </a:r>
            <a:r>
              <a:rPr lang="en-US" altLang="zh-CN" b="1" dirty="0"/>
              <a:t>ultrafast</a:t>
            </a:r>
            <a:r>
              <a:rPr lang="zh-CN" altLang="en-US" b="1" dirty="0"/>
              <a:t>、</a:t>
            </a:r>
            <a:r>
              <a:rPr lang="en-US" altLang="zh-CN" b="1" dirty="0"/>
              <a:t>superfast</a:t>
            </a:r>
            <a:r>
              <a:rPr lang="zh-CN" altLang="en-US" b="1" dirty="0"/>
              <a:t>、</a:t>
            </a:r>
            <a:r>
              <a:rPr lang="en-US" altLang="zh-CN" b="1" dirty="0" err="1"/>
              <a:t>veryfast</a:t>
            </a:r>
            <a:r>
              <a:rPr lang="zh-CN" altLang="en-US" b="1" dirty="0"/>
              <a:t>、</a:t>
            </a:r>
            <a:r>
              <a:rPr lang="en-US" altLang="zh-CN" b="1" dirty="0"/>
              <a:t>faster</a:t>
            </a:r>
            <a:r>
              <a:rPr lang="zh-CN" altLang="en-US" b="1" dirty="0"/>
              <a:t>、</a:t>
            </a:r>
            <a:r>
              <a:rPr lang="en-US" altLang="zh-CN" b="1" dirty="0"/>
              <a:t>fast</a:t>
            </a:r>
            <a:r>
              <a:rPr lang="zh-CN" altLang="en-US" b="1" dirty="0"/>
              <a:t>、</a:t>
            </a:r>
            <a:r>
              <a:rPr lang="en-US" altLang="zh-CN" b="1" dirty="0"/>
              <a:t>medium</a:t>
            </a:r>
            <a:r>
              <a:rPr lang="zh-CN" altLang="en-US" b="1" dirty="0"/>
              <a:t>、</a:t>
            </a:r>
            <a:r>
              <a:rPr lang="en-US" altLang="zh-CN" b="1" dirty="0"/>
              <a:t>slow</a:t>
            </a:r>
            <a:r>
              <a:rPr lang="zh-CN" altLang="en-US" b="1" dirty="0"/>
              <a:t>、</a:t>
            </a:r>
            <a:r>
              <a:rPr lang="en-US" altLang="zh-CN" b="1" dirty="0"/>
              <a:t>slower</a:t>
            </a:r>
            <a:r>
              <a:rPr lang="zh-CN" altLang="en-US" b="1" dirty="0"/>
              <a:t>、</a:t>
            </a:r>
            <a:endParaRPr lang="en-US" altLang="zh-CN" b="1" dirty="0"/>
          </a:p>
          <a:p>
            <a:r>
              <a:rPr lang="en-US" altLang="zh-CN" b="1" dirty="0"/>
              <a:t>	      </a:t>
            </a:r>
            <a:r>
              <a:rPr lang="en-US" altLang="zh-CN" b="1" dirty="0" err="1"/>
              <a:t>veryslow</a:t>
            </a:r>
            <a:r>
              <a:rPr lang="zh-CN" altLang="en-US" b="1" dirty="0"/>
              <a:t>、</a:t>
            </a:r>
            <a:r>
              <a:rPr lang="en-US" altLang="zh-CN" b="1" dirty="0"/>
              <a:t>placebo</a:t>
            </a:r>
            <a:endParaRPr lang="zh-CN" altLang="en-US" b="1" dirty="0"/>
          </a:p>
          <a:p>
            <a:r>
              <a:rPr lang="en-US" altLang="zh-CN" b="1" dirty="0"/>
              <a:t>-</a:t>
            </a:r>
            <a:r>
              <a:rPr lang="en-US" altLang="zh-CN" b="1" dirty="0" err="1"/>
              <a:t>i</a:t>
            </a:r>
            <a:r>
              <a:rPr lang="en-US" altLang="zh-CN" b="1" dirty="0"/>
              <a:t>                  </a:t>
            </a:r>
            <a:r>
              <a:rPr lang="zh-CN" altLang="en-US" dirty="0"/>
              <a:t>指定输入；</a:t>
            </a:r>
            <a:endParaRPr lang="zh-CN" altLang="en-US" b="1" dirty="0"/>
          </a:p>
          <a:p>
            <a:r>
              <a:rPr lang="en-US" altLang="zh-CN" b="1" dirty="0"/>
              <a:t>-x264opts</a:t>
            </a:r>
            <a:r>
              <a:rPr lang="zh-CN" altLang="en-US" dirty="0"/>
              <a:t>    配置其编解码参数；</a:t>
            </a:r>
            <a:endParaRPr lang="zh-CN" altLang="en-US" b="1" dirty="0"/>
          </a:p>
          <a:p>
            <a:r>
              <a:rPr lang="en-US" altLang="zh-CN" b="1" dirty="0" err="1"/>
              <a:t>maxrate</a:t>
            </a:r>
            <a:r>
              <a:rPr lang="zh-CN" altLang="en-US" dirty="0"/>
              <a:t>       最大码率；</a:t>
            </a:r>
            <a:endParaRPr lang="zh-CN" altLang="en-US" b="1" dirty="0"/>
          </a:p>
          <a:p>
            <a:r>
              <a:rPr lang="en-US" altLang="zh-CN" b="1" dirty="0"/>
              <a:t>bitrate</a:t>
            </a:r>
            <a:r>
              <a:rPr lang="zh-CN" altLang="en-US" dirty="0"/>
              <a:t>          固定码率</a:t>
            </a:r>
            <a:r>
              <a:rPr lang="en-US" altLang="zh-CN" dirty="0"/>
              <a:t>;</a:t>
            </a:r>
            <a:endParaRPr lang="zh-CN" altLang="en-US" b="1" dirty="0"/>
          </a:p>
          <a:p>
            <a:r>
              <a:rPr lang="en-US" altLang="zh-CN" b="1" dirty="0"/>
              <a:t>-f</a:t>
            </a:r>
            <a:r>
              <a:rPr lang="zh-CN" altLang="en-US" dirty="0"/>
              <a:t>                  输出格式</a:t>
            </a:r>
            <a:r>
              <a:rPr lang="en-US" altLang="zh-CN" dirty="0"/>
              <a:t>;</a:t>
            </a:r>
            <a:endParaRPr lang="zh-CN" altLang="en-US" b="1" dirty="0"/>
          </a:p>
          <a:p>
            <a:r>
              <a:rPr lang="en-US" altLang="zh-CN" b="1" dirty="0"/>
              <a:t>-s                 </a:t>
            </a:r>
            <a:r>
              <a:rPr lang="zh-CN" altLang="en-US" dirty="0"/>
              <a:t>设置帧大小。格式为 ‘</a:t>
            </a:r>
            <a:r>
              <a:rPr lang="en-US" altLang="zh-CN" dirty="0" err="1"/>
              <a:t>wxh</a:t>
            </a:r>
            <a:r>
              <a:rPr lang="en-US" altLang="zh-CN" dirty="0"/>
              <a:t>’;</a:t>
            </a:r>
            <a:endParaRPr lang="zh-CN" altLang="en-US" b="1" dirty="0"/>
          </a:p>
          <a:p>
            <a:r>
              <a:rPr lang="en-US" altLang="zh-CN" b="1" dirty="0"/>
              <a:t>-</a:t>
            </a:r>
            <a:r>
              <a:rPr lang="en-US" altLang="zh-CN" b="1" dirty="0" err="1"/>
              <a:t>ss</a:t>
            </a:r>
            <a:r>
              <a:rPr lang="en-US" altLang="zh-CN" b="1" dirty="0"/>
              <a:t>                </a:t>
            </a:r>
            <a:r>
              <a:rPr lang="zh-CN" altLang="en-US" dirty="0"/>
              <a:t>指定开始时间</a:t>
            </a:r>
            <a:r>
              <a:rPr lang="en-US" altLang="zh-CN" dirty="0"/>
              <a:t>;</a:t>
            </a:r>
            <a:endParaRPr lang="zh-CN" altLang="en-US" b="1" dirty="0"/>
          </a:p>
          <a:p>
            <a:r>
              <a:rPr lang="en-US" altLang="zh-CN" b="1" dirty="0"/>
              <a:t>-</a:t>
            </a:r>
            <a:r>
              <a:rPr lang="en-US" altLang="zh-CN" b="1" dirty="0" err="1"/>
              <a:t>vframes</a:t>
            </a:r>
            <a:r>
              <a:rPr lang="en-US" altLang="zh-CN" b="1" dirty="0"/>
              <a:t>      </a:t>
            </a:r>
            <a:r>
              <a:rPr lang="zh-CN" altLang="en-US" dirty="0"/>
              <a:t>指定多少帧</a:t>
            </a:r>
            <a:r>
              <a:rPr lang="en-US" altLang="zh-CN" dirty="0"/>
              <a:t>;</a:t>
            </a:r>
            <a:endParaRPr lang="zh-CN" altLang="en-US" b="1" dirty="0"/>
          </a:p>
        </p:txBody>
      </p:sp>
    </p:spTree>
    <p:extLst>
      <p:ext uri="{BB962C8B-B14F-4D97-AF65-F5344CB8AC3E}">
        <p14:creationId xmlns:p14="http://schemas.microsoft.com/office/powerpoint/2010/main" val="3213934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1"/>
          <p:cNvGrpSpPr>
            <a:grpSpLocks/>
          </p:cNvGrpSpPr>
          <p:nvPr/>
        </p:nvGrpSpPr>
        <p:grpSpPr bwMode="auto">
          <a:xfrm>
            <a:off x="280988" y="0"/>
            <a:ext cx="106362" cy="720725"/>
            <a:chOff x="0" y="0"/>
            <a:chExt cx="105725" cy="721610"/>
          </a:xfrm>
        </p:grpSpPr>
        <p:sp>
          <p:nvSpPr>
            <p:cNvPr id="44"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5"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46"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prstClr val="black"/>
                </a:solidFill>
                <a:sym typeface="Impact" panose="020B0806030902050204" pitchFamily="34" charset="0"/>
              </a:rPr>
              <a:t>使用</a:t>
            </a:r>
            <a:r>
              <a:rPr lang="en-US" altLang="zh-CN" sz="2000" b="1" dirty="0" err="1">
                <a:solidFill>
                  <a:prstClr val="black"/>
                </a:solidFill>
                <a:sym typeface="Impact" panose="020B0806030902050204" pitchFamily="34" charset="0"/>
              </a:rPr>
              <a:t>FFmpeg</a:t>
            </a:r>
            <a:r>
              <a:rPr lang="zh-CN" altLang="en-US" sz="2000" b="1" dirty="0">
                <a:solidFill>
                  <a:prstClr val="black"/>
                </a:solidFill>
                <a:sym typeface="Impact" panose="020B0806030902050204" pitchFamily="34" charset="0"/>
              </a:rPr>
              <a:t>压缩视频</a:t>
            </a:r>
            <a:endParaRPr lang="en-US" altLang="zh-CN" sz="2000" b="1" dirty="0">
              <a:solidFill>
                <a:prstClr val="black"/>
              </a:solidFill>
              <a:sym typeface="Impact" panose="020B0806030902050204" pitchFamily="34" charset="0"/>
            </a:endParaRPr>
          </a:p>
        </p:txBody>
      </p:sp>
      <p:sp>
        <p:nvSpPr>
          <p:cNvPr id="48"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D6B41B57-5498-44D3-835C-3A290BEDB734}"/>
              </a:ext>
            </a:extLst>
          </p:cNvPr>
          <p:cNvSpPr txBox="1"/>
          <p:nvPr/>
        </p:nvSpPr>
        <p:spPr>
          <a:xfrm>
            <a:off x="662608" y="1245704"/>
            <a:ext cx="10315644" cy="3139321"/>
          </a:xfrm>
          <a:prstGeom prst="rect">
            <a:avLst/>
          </a:prstGeom>
          <a:noFill/>
        </p:spPr>
        <p:txBody>
          <a:bodyPr wrap="none" rtlCol="0">
            <a:spAutoFit/>
          </a:bodyPr>
          <a:lstStyle/>
          <a:p>
            <a:r>
              <a:rPr lang="en-US" altLang="zh-CN" dirty="0"/>
              <a:t>    String </a:t>
            </a:r>
            <a:r>
              <a:rPr lang="en-US" altLang="zh-CN" dirty="0" err="1"/>
              <a:t>vbr</a:t>
            </a:r>
            <a:r>
              <a:rPr lang="en-US" altLang="zh-CN" dirty="0"/>
              <a:t> = " -</a:t>
            </a:r>
            <a:r>
              <a:rPr lang="en-US" altLang="zh-CN" dirty="0" err="1"/>
              <a:t>vbr</a:t>
            </a:r>
            <a:r>
              <a:rPr lang="en-US" altLang="zh-CN" dirty="0"/>
              <a:t> 4 ";  </a:t>
            </a:r>
          </a:p>
          <a:p>
            <a:r>
              <a:rPr lang="en-US" altLang="zh-CN" dirty="0"/>
              <a:t>    if (</a:t>
            </a:r>
            <a:r>
              <a:rPr lang="en-US" altLang="zh-CN" dirty="0" err="1"/>
              <a:t>compressConfig</a:t>
            </a:r>
            <a:r>
              <a:rPr lang="en-US" altLang="zh-CN" dirty="0"/>
              <a:t> != null &amp;&amp; </a:t>
            </a:r>
            <a:r>
              <a:rPr lang="en-US" altLang="zh-CN" dirty="0" err="1"/>
              <a:t>compressConfig.getMode</a:t>
            </a:r>
            <a:r>
              <a:rPr lang="en-US" altLang="zh-CN" dirty="0"/>
              <a:t>()==</a:t>
            </a:r>
            <a:r>
              <a:rPr lang="en-US" altLang="zh-CN" dirty="0" err="1"/>
              <a:t>BaseMediaBitrateConfig.MODE.CBR</a:t>
            </a:r>
            <a:r>
              <a:rPr lang="en-US" altLang="zh-CN" dirty="0"/>
              <a:t>) {  </a:t>
            </a:r>
          </a:p>
          <a:p>
            <a:r>
              <a:rPr lang="en-US" altLang="zh-CN" dirty="0"/>
              <a:t>                     </a:t>
            </a:r>
            <a:r>
              <a:rPr lang="en-US" altLang="zh-CN" dirty="0" err="1"/>
              <a:t>vbr</a:t>
            </a:r>
            <a:r>
              <a:rPr lang="en-US" altLang="zh-CN" dirty="0"/>
              <a:t> = "";  </a:t>
            </a:r>
          </a:p>
          <a:p>
            <a:r>
              <a:rPr lang="en-US" altLang="zh-CN" dirty="0"/>
              <a:t>    }  </a:t>
            </a:r>
          </a:p>
          <a:p>
            <a:r>
              <a:rPr lang="en-US" altLang="zh-CN" dirty="0"/>
              <a:t>    String </a:t>
            </a:r>
            <a:r>
              <a:rPr lang="en-US" altLang="zh-CN" dirty="0" err="1"/>
              <a:t>cmd_transcoding</a:t>
            </a:r>
            <a:r>
              <a:rPr lang="en-US" altLang="zh-CN" dirty="0"/>
              <a:t> = </a:t>
            </a:r>
            <a:r>
              <a:rPr lang="en-US" altLang="zh-CN" dirty="0" err="1"/>
              <a:t>String.format</a:t>
            </a:r>
            <a:r>
              <a:rPr lang="en-US" altLang="zh-CN" dirty="0"/>
              <a:t>("</a:t>
            </a:r>
            <a:r>
              <a:rPr lang="en-US" altLang="zh-CN" dirty="0" err="1"/>
              <a:t>ffmpeg</a:t>
            </a:r>
            <a:r>
              <a:rPr lang="en-US" altLang="zh-CN" dirty="0"/>
              <a:t> -</a:t>
            </a:r>
            <a:r>
              <a:rPr lang="en-US" altLang="zh-CN" dirty="0" err="1"/>
              <a:t>i</a:t>
            </a:r>
            <a:r>
              <a:rPr lang="en-US" altLang="zh-CN" dirty="0"/>
              <a:t> %s -</a:t>
            </a:r>
            <a:r>
              <a:rPr lang="en-US" altLang="zh-CN" dirty="0" err="1"/>
              <a:t>c:v</a:t>
            </a:r>
            <a:r>
              <a:rPr lang="en-US" altLang="zh-CN" dirty="0"/>
              <a:t> libx264 %s %s %s -</a:t>
            </a:r>
            <a:r>
              <a:rPr lang="en-US" altLang="zh-CN" dirty="0" err="1"/>
              <a:t>c:a</a:t>
            </a:r>
            <a:r>
              <a:rPr lang="en-US" altLang="zh-CN" dirty="0"/>
              <a:t> </a:t>
            </a:r>
            <a:r>
              <a:rPr lang="en-US" altLang="zh-CN" dirty="0" err="1"/>
              <a:t>libfdk_aac</a:t>
            </a:r>
            <a:r>
              <a:rPr lang="en-US" altLang="zh-CN" dirty="0"/>
              <a:t> %s %s",  </a:t>
            </a:r>
          </a:p>
          <a:p>
            <a:r>
              <a:rPr lang="en-US" altLang="zh-CN" dirty="0"/>
              <a:t>    </a:t>
            </a:r>
            <a:r>
              <a:rPr lang="en-US" altLang="zh-CN" dirty="0" err="1"/>
              <a:t>mMediaObject.getOutputTempVideoPath</a:t>
            </a:r>
            <a:r>
              <a:rPr lang="en-US" altLang="zh-CN" dirty="0"/>
              <a:t>(),  </a:t>
            </a:r>
          </a:p>
          <a:p>
            <a:r>
              <a:rPr lang="en-US" altLang="zh-CN" dirty="0"/>
              <a:t>    </a:t>
            </a:r>
            <a:r>
              <a:rPr lang="en-US" altLang="zh-CN" dirty="0" err="1"/>
              <a:t>getBitrateModeCommand</a:t>
            </a:r>
            <a:r>
              <a:rPr lang="en-US" altLang="zh-CN" dirty="0"/>
              <a:t>(</a:t>
            </a:r>
            <a:r>
              <a:rPr lang="en-US" altLang="zh-CN" dirty="0" err="1"/>
              <a:t>compressConfig</a:t>
            </a:r>
            <a:r>
              <a:rPr lang="en-US" altLang="zh-CN" dirty="0"/>
              <a:t>,"",false),  </a:t>
            </a:r>
          </a:p>
          <a:p>
            <a:r>
              <a:rPr lang="en-US" altLang="zh-CN" dirty="0"/>
              <a:t>    </a:t>
            </a:r>
            <a:r>
              <a:rPr lang="en-US" altLang="zh-CN" dirty="0" err="1"/>
              <a:t>getBitrateCrfSize</a:t>
            </a:r>
            <a:r>
              <a:rPr lang="en-US" altLang="zh-CN" dirty="0"/>
              <a:t>(</a:t>
            </a:r>
            <a:r>
              <a:rPr lang="en-US" altLang="zh-CN" dirty="0" err="1"/>
              <a:t>compressConfig</a:t>
            </a:r>
            <a:r>
              <a:rPr lang="en-US" altLang="zh-CN" dirty="0"/>
              <a:t>, "-</a:t>
            </a:r>
            <a:r>
              <a:rPr lang="en-US" altLang="zh-CN" dirty="0" err="1"/>
              <a:t>crf</a:t>
            </a:r>
            <a:r>
              <a:rPr lang="en-US" altLang="zh-CN" dirty="0"/>
              <a:t> 28", false),  </a:t>
            </a:r>
          </a:p>
          <a:p>
            <a:r>
              <a:rPr lang="en-US" altLang="zh-CN" dirty="0"/>
              <a:t>    </a:t>
            </a:r>
            <a:r>
              <a:rPr lang="en-US" altLang="zh-CN" dirty="0" err="1"/>
              <a:t>getBitrateVelocity</a:t>
            </a:r>
            <a:r>
              <a:rPr lang="en-US" altLang="zh-CN" dirty="0"/>
              <a:t>(</a:t>
            </a:r>
            <a:r>
              <a:rPr lang="en-US" altLang="zh-CN" dirty="0" err="1"/>
              <a:t>compressConfig</a:t>
            </a:r>
            <a:r>
              <a:rPr lang="en-US" altLang="zh-CN" dirty="0"/>
              <a:t>, "-</a:t>
            </a:r>
            <a:r>
              <a:rPr lang="en-US" altLang="zh-CN" dirty="0" err="1"/>
              <a:t>preset:v</a:t>
            </a:r>
            <a:r>
              <a:rPr lang="en-US" altLang="zh-CN" dirty="0"/>
              <a:t> </a:t>
            </a:r>
            <a:r>
              <a:rPr lang="en-US" altLang="zh-CN" dirty="0" err="1"/>
              <a:t>veryfast</a:t>
            </a:r>
            <a:r>
              <a:rPr lang="en-US" altLang="zh-CN" dirty="0"/>
              <a:t>", false), </a:t>
            </a:r>
            <a:r>
              <a:rPr lang="en-US" altLang="zh-CN" dirty="0" err="1"/>
              <a:t>vbr</a:t>
            </a:r>
            <a:r>
              <a:rPr lang="en-US" altLang="zh-CN" dirty="0"/>
              <a:t>,  </a:t>
            </a:r>
          </a:p>
          <a:p>
            <a:r>
              <a:rPr lang="en-US" altLang="zh-CN" dirty="0"/>
              <a:t>                   </a:t>
            </a:r>
            <a:r>
              <a:rPr lang="en-US" altLang="zh-CN" dirty="0" err="1"/>
              <a:t>mMediaObject.getOutputTempTranscodingVideoPath</a:t>
            </a:r>
            <a:r>
              <a:rPr lang="en-US" altLang="zh-CN" dirty="0"/>
              <a:t>());  </a:t>
            </a:r>
          </a:p>
          <a:p>
            <a:r>
              <a:rPr lang="en-US" altLang="zh-CN" dirty="0"/>
              <a:t>    </a:t>
            </a:r>
            <a:r>
              <a:rPr lang="en-US" altLang="zh-CN" dirty="0" err="1"/>
              <a:t>boolean</a:t>
            </a:r>
            <a:r>
              <a:rPr lang="en-US" altLang="zh-CN" dirty="0"/>
              <a:t> </a:t>
            </a:r>
            <a:r>
              <a:rPr lang="en-US" altLang="zh-CN" dirty="0" err="1"/>
              <a:t>transcodingFlag</a:t>
            </a:r>
            <a:r>
              <a:rPr lang="en-US" altLang="zh-CN" dirty="0"/>
              <a:t> = </a:t>
            </a:r>
            <a:r>
              <a:rPr lang="en-US" altLang="zh-CN" dirty="0" err="1"/>
              <a:t>UtilityAdapter.FFmpegRun</a:t>
            </a:r>
            <a:r>
              <a:rPr lang="en-US" altLang="zh-CN" dirty="0"/>
              <a:t>("", </a:t>
            </a:r>
            <a:r>
              <a:rPr lang="en-US" altLang="zh-CN" dirty="0" err="1"/>
              <a:t>cmd_transcoding</a:t>
            </a:r>
            <a:r>
              <a:rPr lang="en-US" altLang="zh-CN" dirty="0"/>
              <a:t>) == 0;  </a:t>
            </a:r>
          </a:p>
        </p:txBody>
      </p:sp>
      <p:sp>
        <p:nvSpPr>
          <p:cNvPr id="3" name="文本框 2">
            <a:extLst>
              <a:ext uri="{FF2B5EF4-FFF2-40B4-BE49-F238E27FC236}">
                <a16:creationId xmlns:a16="http://schemas.microsoft.com/office/drawing/2014/main" id="{B2183288-06B3-4888-8E02-168B3B127899}"/>
              </a:ext>
            </a:extLst>
          </p:cNvPr>
          <p:cNvSpPr txBox="1"/>
          <p:nvPr/>
        </p:nvSpPr>
        <p:spPr>
          <a:xfrm>
            <a:off x="904185" y="5133841"/>
            <a:ext cx="9284914" cy="646331"/>
          </a:xfrm>
          <a:prstGeom prst="rect">
            <a:avLst/>
          </a:prstGeom>
          <a:noFill/>
        </p:spPr>
        <p:txBody>
          <a:bodyPr wrap="none" rtlCol="0">
            <a:spAutoFit/>
          </a:bodyPr>
          <a:lstStyle/>
          <a:p>
            <a:r>
              <a:rPr lang="zh-CN" altLang="en-US" b="1" dirty="0"/>
              <a:t>上面的代码指定了视频编解码器为</a:t>
            </a:r>
            <a:r>
              <a:rPr lang="en-US" altLang="zh-CN" b="1" dirty="0"/>
              <a:t>libx264</a:t>
            </a:r>
            <a:r>
              <a:rPr lang="zh-CN" altLang="en-US" b="1" dirty="0"/>
              <a:t>，音频编解码器为</a:t>
            </a:r>
            <a:r>
              <a:rPr lang="en-US" altLang="zh-CN" b="1" dirty="0" err="1"/>
              <a:t>libfdkaac</a:t>
            </a:r>
            <a:r>
              <a:rPr lang="zh-CN" altLang="en-US" b="1" dirty="0"/>
              <a:t>，配置好转码速率，</a:t>
            </a:r>
            <a:endParaRPr lang="en-US" altLang="zh-CN" b="1" dirty="0"/>
          </a:p>
          <a:p>
            <a:r>
              <a:rPr lang="zh-CN" altLang="en-US" b="1" dirty="0"/>
              <a:t>结束后我们就得到了压缩好的视频了。</a:t>
            </a:r>
          </a:p>
        </p:txBody>
      </p:sp>
    </p:spTree>
    <p:extLst>
      <p:ext uri="{BB962C8B-B14F-4D97-AF65-F5344CB8AC3E}">
        <p14:creationId xmlns:p14="http://schemas.microsoft.com/office/powerpoint/2010/main" val="3488832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spect="1" noChangeArrowheads="1" noTextEdit="1"/>
          </p:cNvSpPr>
          <p:nvPr/>
        </p:nvSpPr>
        <p:spPr bwMode="auto">
          <a:xfrm>
            <a:off x="164012" y="2120834"/>
            <a:ext cx="2825749" cy="3736405"/>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 name="Freeform 7"/>
          <p:cNvSpPr>
            <a:spLocks/>
          </p:cNvSpPr>
          <p:nvPr/>
        </p:nvSpPr>
        <p:spPr bwMode="auto">
          <a:xfrm>
            <a:off x="1" y="1768566"/>
            <a:ext cx="1947283" cy="1259865"/>
          </a:xfrm>
          <a:custGeom>
            <a:avLst/>
            <a:gdLst/>
            <a:ahLst/>
            <a:cxnLst>
              <a:cxn ang="0">
                <a:pos x="0" y="0"/>
              </a:cxn>
              <a:cxn ang="0">
                <a:pos x="0" y="725"/>
              </a:cxn>
              <a:cxn ang="0">
                <a:pos x="859" y="1217"/>
              </a:cxn>
              <a:cxn ang="0">
                <a:pos x="859" y="739"/>
              </a:cxn>
              <a:cxn ang="0">
                <a:pos x="0" y="0"/>
              </a:cxn>
            </a:cxnLst>
            <a:rect l="0" t="0" r="r" b="b"/>
            <a:pathLst>
              <a:path w="859" h="1217">
                <a:moveTo>
                  <a:pt x="0" y="0"/>
                </a:moveTo>
                <a:lnTo>
                  <a:pt x="0" y="725"/>
                </a:lnTo>
                <a:lnTo>
                  <a:pt x="859" y="1217"/>
                </a:lnTo>
                <a:lnTo>
                  <a:pt x="859" y="739"/>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 name="Freeform 9"/>
          <p:cNvSpPr>
            <a:spLocks/>
          </p:cNvSpPr>
          <p:nvPr/>
        </p:nvSpPr>
        <p:spPr bwMode="auto">
          <a:xfrm>
            <a:off x="3" y="2590527"/>
            <a:ext cx="1947280" cy="1003339"/>
          </a:xfrm>
          <a:custGeom>
            <a:avLst/>
            <a:gdLst/>
            <a:ahLst/>
            <a:cxnLst>
              <a:cxn ang="0">
                <a:pos x="0" y="0"/>
              </a:cxn>
              <a:cxn ang="0">
                <a:pos x="0" y="722"/>
              </a:cxn>
              <a:cxn ang="0">
                <a:pos x="859" y="969"/>
              </a:cxn>
              <a:cxn ang="0">
                <a:pos x="859" y="492"/>
              </a:cxn>
              <a:cxn ang="0">
                <a:pos x="0" y="0"/>
              </a:cxn>
            </a:cxnLst>
            <a:rect l="0" t="0" r="r" b="b"/>
            <a:pathLst>
              <a:path w="859" h="969">
                <a:moveTo>
                  <a:pt x="0" y="0"/>
                </a:moveTo>
                <a:lnTo>
                  <a:pt x="0" y="722"/>
                </a:lnTo>
                <a:lnTo>
                  <a:pt x="859" y="969"/>
                </a:lnTo>
                <a:lnTo>
                  <a:pt x="859" y="492"/>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 name="Freeform 11"/>
          <p:cNvSpPr>
            <a:spLocks/>
          </p:cNvSpPr>
          <p:nvPr/>
        </p:nvSpPr>
        <p:spPr bwMode="auto">
          <a:xfrm>
            <a:off x="0" y="3303399"/>
            <a:ext cx="1947285" cy="746819"/>
          </a:xfrm>
          <a:custGeom>
            <a:avLst/>
            <a:gdLst/>
            <a:ahLst/>
            <a:cxnLst>
              <a:cxn ang="0">
                <a:pos x="0" y="0"/>
              </a:cxn>
              <a:cxn ang="0">
                <a:pos x="0" y="723"/>
              </a:cxn>
              <a:cxn ang="0">
                <a:pos x="859" y="723"/>
              </a:cxn>
              <a:cxn ang="0">
                <a:pos x="859" y="247"/>
              </a:cxn>
              <a:cxn ang="0">
                <a:pos x="0" y="0"/>
              </a:cxn>
            </a:cxnLst>
            <a:rect l="0" t="0" r="r" b="b"/>
            <a:pathLst>
              <a:path w="859" h="723">
                <a:moveTo>
                  <a:pt x="0" y="0"/>
                </a:moveTo>
                <a:lnTo>
                  <a:pt x="0" y="723"/>
                </a:lnTo>
                <a:lnTo>
                  <a:pt x="859" y="723"/>
                </a:lnTo>
                <a:lnTo>
                  <a:pt x="859" y="247"/>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 name="Freeform 13"/>
          <p:cNvSpPr>
            <a:spLocks/>
          </p:cNvSpPr>
          <p:nvPr/>
        </p:nvSpPr>
        <p:spPr bwMode="auto">
          <a:xfrm>
            <a:off x="0" y="3924241"/>
            <a:ext cx="1947285" cy="748887"/>
          </a:xfrm>
          <a:custGeom>
            <a:avLst/>
            <a:gdLst/>
            <a:ahLst/>
            <a:cxnLst>
              <a:cxn ang="0">
                <a:pos x="0" y="0"/>
              </a:cxn>
              <a:cxn ang="0">
                <a:pos x="0" y="725"/>
              </a:cxn>
              <a:cxn ang="0">
                <a:pos x="859" y="479"/>
              </a:cxn>
              <a:cxn ang="0">
                <a:pos x="859" y="0"/>
              </a:cxn>
              <a:cxn ang="0">
                <a:pos x="0" y="0"/>
              </a:cxn>
            </a:cxnLst>
            <a:rect l="0" t="0" r="r" b="b"/>
            <a:pathLst>
              <a:path w="859" h="725">
                <a:moveTo>
                  <a:pt x="0" y="0"/>
                </a:moveTo>
                <a:lnTo>
                  <a:pt x="0" y="725"/>
                </a:lnTo>
                <a:lnTo>
                  <a:pt x="859" y="479"/>
                </a:lnTo>
                <a:lnTo>
                  <a:pt x="859" y="0"/>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 name="Freeform 15"/>
          <p:cNvSpPr>
            <a:spLocks/>
          </p:cNvSpPr>
          <p:nvPr/>
        </p:nvSpPr>
        <p:spPr bwMode="auto">
          <a:xfrm>
            <a:off x="3" y="4313951"/>
            <a:ext cx="1947280" cy="1003339"/>
          </a:xfrm>
          <a:custGeom>
            <a:avLst/>
            <a:gdLst/>
            <a:ahLst/>
            <a:cxnLst>
              <a:cxn ang="0">
                <a:pos x="0" y="246"/>
              </a:cxn>
              <a:cxn ang="0">
                <a:pos x="0" y="969"/>
              </a:cxn>
              <a:cxn ang="0">
                <a:pos x="859" y="476"/>
              </a:cxn>
              <a:cxn ang="0">
                <a:pos x="859" y="0"/>
              </a:cxn>
              <a:cxn ang="0">
                <a:pos x="0" y="246"/>
              </a:cxn>
            </a:cxnLst>
            <a:rect l="0" t="0" r="r" b="b"/>
            <a:pathLst>
              <a:path w="859" h="969">
                <a:moveTo>
                  <a:pt x="0" y="246"/>
                </a:moveTo>
                <a:lnTo>
                  <a:pt x="0" y="969"/>
                </a:lnTo>
                <a:lnTo>
                  <a:pt x="859" y="476"/>
                </a:lnTo>
                <a:lnTo>
                  <a:pt x="859" y="0"/>
                </a:lnTo>
                <a:lnTo>
                  <a:pt x="0" y="246"/>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 name="Freeform 6"/>
          <p:cNvSpPr>
            <a:spLocks/>
          </p:cNvSpPr>
          <p:nvPr/>
        </p:nvSpPr>
        <p:spPr bwMode="auto">
          <a:xfrm>
            <a:off x="1" y="1333486"/>
            <a:ext cx="1947283" cy="1805124"/>
          </a:xfrm>
          <a:custGeom>
            <a:avLst/>
            <a:gdLst/>
            <a:ahLst/>
            <a:cxnLst>
              <a:cxn ang="0">
                <a:pos x="0" y="0"/>
              </a:cxn>
              <a:cxn ang="0">
                <a:pos x="0" y="725"/>
              </a:cxn>
              <a:cxn ang="0">
                <a:pos x="859" y="1217"/>
              </a:cxn>
              <a:cxn ang="0">
                <a:pos x="859" y="739"/>
              </a:cxn>
              <a:cxn ang="0">
                <a:pos x="0" y="0"/>
              </a:cxn>
            </a:cxnLst>
            <a:rect l="0" t="0" r="r" b="b"/>
            <a:pathLst>
              <a:path w="859" h="1217">
                <a:moveTo>
                  <a:pt x="0" y="0"/>
                </a:moveTo>
                <a:lnTo>
                  <a:pt x="0" y="725"/>
                </a:lnTo>
                <a:lnTo>
                  <a:pt x="859" y="1217"/>
                </a:lnTo>
                <a:lnTo>
                  <a:pt x="859" y="739"/>
                </a:lnTo>
                <a:lnTo>
                  <a:pt x="0" y="0"/>
                </a:lnTo>
                <a:close/>
              </a:path>
            </a:pathLst>
          </a:custGeom>
          <a:solidFill>
            <a:srgbClr val="00D3DE"/>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 name="Freeform 8"/>
          <p:cNvSpPr>
            <a:spLocks/>
          </p:cNvSpPr>
          <p:nvPr/>
        </p:nvSpPr>
        <p:spPr bwMode="auto">
          <a:xfrm>
            <a:off x="3" y="2402479"/>
            <a:ext cx="1947280" cy="1437575"/>
          </a:xfrm>
          <a:custGeom>
            <a:avLst/>
            <a:gdLst/>
            <a:ahLst/>
            <a:cxnLst>
              <a:cxn ang="0">
                <a:pos x="0" y="0"/>
              </a:cxn>
              <a:cxn ang="0">
                <a:pos x="0" y="722"/>
              </a:cxn>
              <a:cxn ang="0">
                <a:pos x="859" y="969"/>
              </a:cxn>
              <a:cxn ang="0">
                <a:pos x="859" y="492"/>
              </a:cxn>
              <a:cxn ang="0">
                <a:pos x="0" y="0"/>
              </a:cxn>
            </a:cxnLst>
            <a:rect l="0" t="0" r="r" b="b"/>
            <a:pathLst>
              <a:path w="859" h="969">
                <a:moveTo>
                  <a:pt x="0" y="0"/>
                </a:moveTo>
                <a:lnTo>
                  <a:pt x="0" y="722"/>
                </a:lnTo>
                <a:lnTo>
                  <a:pt x="859" y="969"/>
                </a:lnTo>
                <a:lnTo>
                  <a:pt x="859" y="492"/>
                </a:lnTo>
                <a:lnTo>
                  <a:pt x="0" y="0"/>
                </a:lnTo>
                <a:close/>
              </a:path>
            </a:pathLst>
          </a:custGeom>
          <a:solidFill>
            <a:srgbClr val="38C895"/>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Freeform 10"/>
          <p:cNvSpPr>
            <a:spLocks/>
          </p:cNvSpPr>
          <p:nvPr/>
        </p:nvSpPr>
        <p:spPr bwMode="auto">
          <a:xfrm>
            <a:off x="0" y="3464299"/>
            <a:ext cx="1947285" cy="1070035"/>
          </a:xfrm>
          <a:custGeom>
            <a:avLst/>
            <a:gdLst/>
            <a:ahLst/>
            <a:cxnLst>
              <a:cxn ang="0">
                <a:pos x="0" y="0"/>
              </a:cxn>
              <a:cxn ang="0">
                <a:pos x="0" y="723"/>
              </a:cxn>
              <a:cxn ang="0">
                <a:pos x="859" y="723"/>
              </a:cxn>
              <a:cxn ang="0">
                <a:pos x="859" y="247"/>
              </a:cxn>
              <a:cxn ang="0">
                <a:pos x="0" y="0"/>
              </a:cxn>
            </a:cxnLst>
            <a:rect l="0" t="0" r="r" b="b"/>
            <a:pathLst>
              <a:path w="859" h="723">
                <a:moveTo>
                  <a:pt x="0" y="0"/>
                </a:moveTo>
                <a:lnTo>
                  <a:pt x="0" y="723"/>
                </a:lnTo>
                <a:lnTo>
                  <a:pt x="859" y="723"/>
                </a:lnTo>
                <a:lnTo>
                  <a:pt x="859" y="247"/>
                </a:lnTo>
                <a:lnTo>
                  <a:pt x="0" y="0"/>
                </a:lnTo>
                <a:close/>
              </a:path>
            </a:pathLst>
          </a:custGeom>
          <a:solidFill>
            <a:srgbClr val="FAF8B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12"/>
          <p:cNvSpPr>
            <a:spLocks/>
          </p:cNvSpPr>
          <p:nvPr/>
        </p:nvSpPr>
        <p:spPr bwMode="auto">
          <a:xfrm>
            <a:off x="0" y="4548582"/>
            <a:ext cx="1947285" cy="1072997"/>
          </a:xfrm>
          <a:custGeom>
            <a:avLst/>
            <a:gdLst/>
            <a:ahLst/>
            <a:cxnLst>
              <a:cxn ang="0">
                <a:pos x="0" y="0"/>
              </a:cxn>
              <a:cxn ang="0">
                <a:pos x="0" y="725"/>
              </a:cxn>
              <a:cxn ang="0">
                <a:pos x="859" y="479"/>
              </a:cxn>
              <a:cxn ang="0">
                <a:pos x="859" y="0"/>
              </a:cxn>
              <a:cxn ang="0">
                <a:pos x="0" y="0"/>
              </a:cxn>
            </a:cxnLst>
            <a:rect l="0" t="0" r="r" b="b"/>
            <a:pathLst>
              <a:path w="859" h="725">
                <a:moveTo>
                  <a:pt x="0" y="0"/>
                </a:moveTo>
                <a:lnTo>
                  <a:pt x="0" y="725"/>
                </a:lnTo>
                <a:lnTo>
                  <a:pt x="859" y="479"/>
                </a:lnTo>
                <a:lnTo>
                  <a:pt x="859" y="0"/>
                </a:lnTo>
                <a:lnTo>
                  <a:pt x="0" y="0"/>
                </a:lnTo>
                <a:close/>
              </a:path>
            </a:pathLst>
          </a:custGeom>
          <a:solidFill>
            <a:srgbClr val="EDDB6D"/>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Freeform 14"/>
          <p:cNvSpPr>
            <a:spLocks/>
          </p:cNvSpPr>
          <p:nvPr/>
        </p:nvSpPr>
        <p:spPr bwMode="auto">
          <a:xfrm>
            <a:off x="3" y="5252085"/>
            <a:ext cx="1947280" cy="1437575"/>
          </a:xfrm>
          <a:custGeom>
            <a:avLst/>
            <a:gdLst/>
            <a:ahLst/>
            <a:cxnLst>
              <a:cxn ang="0">
                <a:pos x="0" y="246"/>
              </a:cxn>
              <a:cxn ang="0">
                <a:pos x="0" y="969"/>
              </a:cxn>
              <a:cxn ang="0">
                <a:pos x="859" y="476"/>
              </a:cxn>
              <a:cxn ang="0">
                <a:pos x="859" y="0"/>
              </a:cxn>
              <a:cxn ang="0">
                <a:pos x="0" y="246"/>
              </a:cxn>
            </a:cxnLst>
            <a:rect l="0" t="0" r="r" b="b"/>
            <a:pathLst>
              <a:path w="859" h="969">
                <a:moveTo>
                  <a:pt x="0" y="246"/>
                </a:moveTo>
                <a:lnTo>
                  <a:pt x="0" y="969"/>
                </a:lnTo>
                <a:lnTo>
                  <a:pt x="859" y="476"/>
                </a:lnTo>
                <a:lnTo>
                  <a:pt x="859" y="0"/>
                </a:lnTo>
                <a:lnTo>
                  <a:pt x="0" y="246"/>
                </a:lnTo>
                <a:close/>
              </a:path>
            </a:pathLst>
          </a:custGeom>
          <a:solidFill>
            <a:srgbClr val="FFACA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20" name="Group 49"/>
          <p:cNvGrpSpPr/>
          <p:nvPr/>
        </p:nvGrpSpPr>
        <p:grpSpPr>
          <a:xfrm>
            <a:off x="1948387" y="2381244"/>
            <a:ext cx="7566674" cy="758036"/>
            <a:chOff x="1461290" y="1785932"/>
            <a:chExt cx="5396726" cy="568527"/>
          </a:xfrm>
        </p:grpSpPr>
        <p:sp>
          <p:nvSpPr>
            <p:cNvPr id="21" name="Rectangle 28"/>
            <p:cNvSpPr/>
            <p:nvPr/>
          </p:nvSpPr>
          <p:spPr>
            <a:xfrm>
              <a:off x="3929058" y="1785932"/>
              <a:ext cx="2928958" cy="484748"/>
            </a:xfrm>
            <a:prstGeom prst="rect">
              <a:avLst/>
            </a:prstGeom>
          </p:spPr>
          <p:txBody>
            <a:bodyPr wrap="square">
              <a:spAutoFit/>
            </a:bodyPr>
            <a:lstStyle/>
            <a:p>
              <a:pPr>
                <a:lnSpc>
                  <a:spcPct val="200000"/>
                </a:lnSpc>
              </a:pPr>
              <a:r>
                <a:rPr lang="zh-CN" altLang="en-US" dirty="0">
                  <a:solidFill>
                    <a:schemeClr val="bg1">
                      <a:lumMod val="50000"/>
                    </a:schemeClr>
                  </a:solidFill>
                  <a:latin typeface="Open Sans Light" pitchFamily="34" charset="0"/>
                  <a:ea typeface="Open Sans Light" pitchFamily="34" charset="0"/>
                  <a:cs typeface="Open Sans Light" pitchFamily="34" charset="0"/>
                </a:rPr>
                <a:t>视频录制的两种方式与录制后处理</a:t>
              </a:r>
              <a:endParaRPr lang="ms-MY" dirty="0">
                <a:solidFill>
                  <a:schemeClr val="bg1">
                    <a:lumMod val="50000"/>
                  </a:schemeClr>
                </a:solidFill>
                <a:latin typeface="Open Sans Light" pitchFamily="34" charset="0"/>
                <a:ea typeface="Open Sans Light" pitchFamily="34" charset="0"/>
                <a:cs typeface="Open Sans Light" pitchFamily="34" charset="0"/>
              </a:endParaRPr>
            </a:p>
          </p:txBody>
        </p:sp>
        <p:grpSp>
          <p:nvGrpSpPr>
            <p:cNvPr id="22" name="Group 47"/>
            <p:cNvGrpSpPr/>
            <p:nvPr/>
          </p:nvGrpSpPr>
          <p:grpSpPr>
            <a:xfrm>
              <a:off x="1461290" y="1824496"/>
              <a:ext cx="2396330" cy="529963"/>
              <a:chOff x="1461290" y="1824496"/>
              <a:chExt cx="2396330" cy="529963"/>
            </a:xfrm>
          </p:grpSpPr>
          <p:sp>
            <p:nvSpPr>
              <p:cNvPr id="23" name="Rectangle 8"/>
              <p:cNvSpPr/>
              <p:nvPr/>
            </p:nvSpPr>
            <p:spPr>
              <a:xfrm>
                <a:off x="1461290" y="1824496"/>
                <a:ext cx="2396330" cy="529963"/>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6" name="Rectangle 29"/>
              <p:cNvSpPr/>
              <p:nvPr/>
            </p:nvSpPr>
            <p:spPr>
              <a:xfrm>
                <a:off x="2302265" y="1877112"/>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01</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nvGrpSpPr>
          <p:cNvPr id="27" name="Group 50"/>
          <p:cNvGrpSpPr/>
          <p:nvPr/>
        </p:nvGrpSpPr>
        <p:grpSpPr>
          <a:xfrm>
            <a:off x="1948387" y="3125937"/>
            <a:ext cx="7767139" cy="706617"/>
            <a:chOff x="1461290" y="2344453"/>
            <a:chExt cx="5825354" cy="529963"/>
          </a:xfrm>
        </p:grpSpPr>
        <p:sp>
          <p:nvSpPr>
            <p:cNvPr id="28" name="Rectangle 30"/>
            <p:cNvSpPr/>
            <p:nvPr/>
          </p:nvSpPr>
          <p:spPr>
            <a:xfrm>
              <a:off x="4357686" y="2357436"/>
              <a:ext cx="2928958" cy="421703"/>
            </a:xfrm>
            <a:prstGeom prst="rect">
              <a:avLst/>
            </a:prstGeom>
          </p:spPr>
          <p:txBody>
            <a:bodyPr wrap="square">
              <a:spAutoFit/>
            </a:bodyPr>
            <a:lstStyle/>
            <a:p>
              <a:pPr>
                <a:lnSpc>
                  <a:spcPct val="200000"/>
                </a:lnSpc>
              </a:pPr>
              <a:r>
                <a:rPr lang="en-US" altLang="zh-CN" dirty="0" err="1">
                  <a:solidFill>
                    <a:schemeClr val="bg1">
                      <a:lumMod val="50000"/>
                    </a:schemeClr>
                  </a:solidFill>
                  <a:latin typeface="Open Sans Light" pitchFamily="34" charset="0"/>
                  <a:ea typeface="Open Sans Light" pitchFamily="34" charset="0"/>
                  <a:cs typeface="Open Sans Light" pitchFamily="34" charset="0"/>
                </a:rPr>
                <a:t>Camera+MediaRecorder</a:t>
              </a:r>
              <a:r>
                <a:rPr lang="zh-CN" altLang="en-US" dirty="0">
                  <a:solidFill>
                    <a:schemeClr val="bg1">
                      <a:lumMod val="50000"/>
                    </a:schemeClr>
                  </a:solidFill>
                  <a:latin typeface="Open Sans Light" pitchFamily="34" charset="0"/>
                  <a:ea typeface="Open Sans Light" pitchFamily="34" charset="0"/>
                  <a:cs typeface="Open Sans Light" pitchFamily="34" charset="0"/>
                </a:rPr>
                <a:t>录制</a:t>
              </a:r>
              <a:endParaRPr lang="ms-MY" dirty="0">
                <a:solidFill>
                  <a:schemeClr val="bg1">
                    <a:lumMod val="50000"/>
                  </a:schemeClr>
                </a:solidFill>
                <a:latin typeface="Open Sans Light" pitchFamily="34" charset="0"/>
                <a:ea typeface="Open Sans Light" pitchFamily="34" charset="0"/>
                <a:cs typeface="Open Sans Light" pitchFamily="34" charset="0"/>
              </a:endParaRPr>
            </a:p>
          </p:txBody>
        </p:sp>
        <p:grpSp>
          <p:nvGrpSpPr>
            <p:cNvPr id="29" name="Group 46"/>
            <p:cNvGrpSpPr/>
            <p:nvPr/>
          </p:nvGrpSpPr>
          <p:grpSpPr>
            <a:xfrm>
              <a:off x="1461290" y="2344453"/>
              <a:ext cx="2824958" cy="529963"/>
              <a:chOff x="1461290" y="2344453"/>
              <a:chExt cx="2824958" cy="529963"/>
            </a:xfrm>
          </p:grpSpPr>
          <p:sp>
            <p:nvSpPr>
              <p:cNvPr id="30" name="Rectangle 10"/>
              <p:cNvSpPr/>
              <p:nvPr/>
            </p:nvSpPr>
            <p:spPr>
              <a:xfrm>
                <a:off x="1461290" y="2344453"/>
                <a:ext cx="2824958" cy="529963"/>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Rectangle 34"/>
              <p:cNvSpPr/>
              <p:nvPr/>
            </p:nvSpPr>
            <p:spPr>
              <a:xfrm>
                <a:off x="2660850" y="2378932"/>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02</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nvGrpSpPr>
          <p:cNvPr id="34" name="Group 51"/>
          <p:cNvGrpSpPr/>
          <p:nvPr/>
        </p:nvGrpSpPr>
        <p:grpSpPr>
          <a:xfrm>
            <a:off x="1948387" y="3810003"/>
            <a:ext cx="8433893" cy="727600"/>
            <a:chOff x="1461290" y="2857502"/>
            <a:chExt cx="6325420" cy="545700"/>
          </a:xfrm>
        </p:grpSpPr>
        <p:sp>
          <p:nvSpPr>
            <p:cNvPr id="35" name="Rectangle 31"/>
            <p:cNvSpPr/>
            <p:nvPr/>
          </p:nvSpPr>
          <p:spPr>
            <a:xfrm>
              <a:off x="4857752" y="2857502"/>
              <a:ext cx="2928958" cy="484748"/>
            </a:xfrm>
            <a:prstGeom prst="rect">
              <a:avLst/>
            </a:prstGeom>
          </p:spPr>
          <p:txBody>
            <a:bodyPr wrap="square">
              <a:spAutoFit/>
            </a:bodyPr>
            <a:lstStyle/>
            <a:p>
              <a:pPr>
                <a:lnSpc>
                  <a:spcPct val="200000"/>
                </a:lnSpc>
              </a:pPr>
              <a:r>
                <a:rPr lang="en-US" altLang="zh-CN" dirty="0" err="1">
                  <a:solidFill>
                    <a:schemeClr val="bg1">
                      <a:lumMod val="50000"/>
                    </a:schemeClr>
                  </a:solidFill>
                  <a:latin typeface="Open Sans Light" pitchFamily="34" charset="0"/>
                  <a:ea typeface="Open Sans Light" pitchFamily="34" charset="0"/>
                  <a:cs typeface="Open Sans Light" pitchFamily="34" charset="0"/>
                </a:rPr>
                <a:t>Camera+FFmpeg</a:t>
              </a:r>
              <a:r>
                <a:rPr lang="zh-CN" altLang="en-US" dirty="0">
                  <a:solidFill>
                    <a:schemeClr val="bg1">
                      <a:lumMod val="50000"/>
                    </a:schemeClr>
                  </a:solidFill>
                  <a:latin typeface="Open Sans Light" pitchFamily="34" charset="0"/>
                  <a:ea typeface="Open Sans Light" pitchFamily="34" charset="0"/>
                  <a:cs typeface="Open Sans Light" pitchFamily="34" charset="0"/>
                </a:rPr>
                <a:t>库录制</a:t>
              </a:r>
            </a:p>
          </p:txBody>
        </p:sp>
        <p:grpSp>
          <p:nvGrpSpPr>
            <p:cNvPr id="36" name="Group 45"/>
            <p:cNvGrpSpPr/>
            <p:nvPr/>
          </p:nvGrpSpPr>
          <p:grpSpPr>
            <a:xfrm>
              <a:off x="1461290" y="2873239"/>
              <a:ext cx="3325024" cy="529963"/>
              <a:chOff x="1461290" y="2873239"/>
              <a:chExt cx="3325024" cy="529963"/>
            </a:xfrm>
          </p:grpSpPr>
          <p:sp>
            <p:nvSpPr>
              <p:cNvPr id="37" name="Rectangle 12"/>
              <p:cNvSpPr/>
              <p:nvPr/>
            </p:nvSpPr>
            <p:spPr>
              <a:xfrm>
                <a:off x="1461290" y="2873239"/>
                <a:ext cx="3325024" cy="529963"/>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0" name="Rectangle 35"/>
              <p:cNvSpPr/>
              <p:nvPr/>
            </p:nvSpPr>
            <p:spPr>
              <a:xfrm>
                <a:off x="3125749" y="2901332"/>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03</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nvGrpSpPr>
          <p:cNvPr id="41" name="Group 52"/>
          <p:cNvGrpSpPr/>
          <p:nvPr/>
        </p:nvGrpSpPr>
        <p:grpSpPr>
          <a:xfrm>
            <a:off x="1948387" y="4537385"/>
            <a:ext cx="9005397" cy="706617"/>
            <a:chOff x="1461290" y="3403040"/>
            <a:chExt cx="6754048" cy="529963"/>
          </a:xfrm>
        </p:grpSpPr>
        <p:sp>
          <p:nvSpPr>
            <p:cNvPr id="42" name="Rectangle 32"/>
            <p:cNvSpPr/>
            <p:nvPr/>
          </p:nvSpPr>
          <p:spPr>
            <a:xfrm>
              <a:off x="5286380" y="3429006"/>
              <a:ext cx="2928958" cy="421703"/>
            </a:xfrm>
            <a:prstGeom prst="rect">
              <a:avLst/>
            </a:prstGeom>
          </p:spPr>
          <p:txBody>
            <a:bodyPr wrap="square">
              <a:spAutoFit/>
            </a:bodyPr>
            <a:lstStyle/>
            <a:p>
              <a:pPr>
                <a:lnSpc>
                  <a:spcPct val="200000"/>
                </a:lnSpc>
              </a:pPr>
              <a:r>
                <a:rPr lang="zh-CN" altLang="en-US" dirty="0">
                  <a:solidFill>
                    <a:schemeClr val="bg1">
                      <a:lumMod val="50000"/>
                    </a:schemeClr>
                  </a:solidFill>
                  <a:latin typeface="Open Sans Light" pitchFamily="34" charset="0"/>
                  <a:ea typeface="Open Sans Light" pitchFamily="34" charset="0"/>
                  <a:cs typeface="Open Sans Light" pitchFamily="34" charset="0"/>
                </a:rPr>
                <a:t>视频压缩</a:t>
              </a:r>
              <a:endParaRPr lang="ms-MY" dirty="0">
                <a:solidFill>
                  <a:schemeClr val="bg1">
                    <a:lumMod val="50000"/>
                  </a:schemeClr>
                </a:solidFill>
                <a:latin typeface="Open Sans Light" pitchFamily="34" charset="0"/>
                <a:ea typeface="Open Sans Light" pitchFamily="34" charset="0"/>
                <a:cs typeface="Open Sans Light" pitchFamily="34" charset="0"/>
              </a:endParaRPr>
            </a:p>
          </p:txBody>
        </p:sp>
        <p:grpSp>
          <p:nvGrpSpPr>
            <p:cNvPr id="43" name="Group 44"/>
            <p:cNvGrpSpPr/>
            <p:nvPr/>
          </p:nvGrpSpPr>
          <p:grpSpPr>
            <a:xfrm>
              <a:off x="1461290" y="3403040"/>
              <a:ext cx="3753652" cy="529963"/>
              <a:chOff x="1461290" y="3403040"/>
              <a:chExt cx="3753652" cy="529963"/>
            </a:xfrm>
          </p:grpSpPr>
          <p:sp>
            <p:nvSpPr>
              <p:cNvPr id="44" name="Rectangle 14"/>
              <p:cNvSpPr/>
              <p:nvPr/>
            </p:nvSpPr>
            <p:spPr>
              <a:xfrm>
                <a:off x="1461290" y="3403040"/>
                <a:ext cx="3753652" cy="529963"/>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7" name="Rectangle 36"/>
              <p:cNvSpPr/>
              <p:nvPr/>
            </p:nvSpPr>
            <p:spPr>
              <a:xfrm>
                <a:off x="3571868" y="3429151"/>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04</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nvGrpSpPr>
          <p:cNvPr id="48" name="Group 53"/>
          <p:cNvGrpSpPr/>
          <p:nvPr/>
        </p:nvGrpSpPr>
        <p:grpSpPr>
          <a:xfrm>
            <a:off x="1948389" y="5238762"/>
            <a:ext cx="9672151" cy="708737"/>
            <a:chOff x="1461291" y="3929072"/>
            <a:chExt cx="7254113" cy="531553"/>
          </a:xfrm>
        </p:grpSpPr>
        <p:sp>
          <p:nvSpPr>
            <p:cNvPr id="49" name="Rectangle 33"/>
            <p:cNvSpPr/>
            <p:nvPr/>
          </p:nvSpPr>
          <p:spPr>
            <a:xfrm>
              <a:off x="5786446" y="3929072"/>
              <a:ext cx="2928958" cy="421703"/>
            </a:xfrm>
            <a:prstGeom prst="rect">
              <a:avLst/>
            </a:prstGeom>
          </p:spPr>
          <p:txBody>
            <a:bodyPr wrap="square">
              <a:spAutoFit/>
            </a:bodyPr>
            <a:lstStyle/>
            <a:p>
              <a:pPr>
                <a:lnSpc>
                  <a:spcPct val="200000"/>
                </a:lnSpc>
              </a:pPr>
              <a:r>
                <a:rPr lang="zh-CN" altLang="en-US" dirty="0">
                  <a:solidFill>
                    <a:schemeClr val="bg1">
                      <a:lumMod val="50000"/>
                    </a:schemeClr>
                  </a:solidFill>
                  <a:latin typeface="Open Sans Light" pitchFamily="34" charset="0"/>
                  <a:ea typeface="Open Sans Light" pitchFamily="34" charset="0"/>
                  <a:cs typeface="Open Sans Light" pitchFamily="34" charset="0"/>
                </a:rPr>
                <a:t>问题与总结</a:t>
              </a:r>
              <a:endParaRPr lang="ms-MY" dirty="0">
                <a:solidFill>
                  <a:schemeClr val="bg1">
                    <a:lumMod val="50000"/>
                  </a:schemeClr>
                </a:solidFill>
                <a:latin typeface="Open Sans Light" pitchFamily="34" charset="0"/>
                <a:ea typeface="Open Sans Light" pitchFamily="34" charset="0"/>
                <a:cs typeface="Open Sans Light" pitchFamily="34" charset="0"/>
              </a:endParaRPr>
            </a:p>
          </p:txBody>
        </p:sp>
        <p:grpSp>
          <p:nvGrpSpPr>
            <p:cNvPr id="50" name="Group 43"/>
            <p:cNvGrpSpPr/>
            <p:nvPr/>
          </p:nvGrpSpPr>
          <p:grpSpPr>
            <a:xfrm>
              <a:off x="1461291" y="3930662"/>
              <a:ext cx="4253717" cy="529963"/>
              <a:chOff x="1461291" y="3930662"/>
              <a:chExt cx="4253717" cy="529963"/>
            </a:xfrm>
          </p:grpSpPr>
          <p:sp>
            <p:nvSpPr>
              <p:cNvPr id="51" name="Rectangle 16"/>
              <p:cNvSpPr/>
              <p:nvPr/>
            </p:nvSpPr>
            <p:spPr>
              <a:xfrm>
                <a:off x="1461291" y="3930662"/>
                <a:ext cx="4253717" cy="529963"/>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4" name="Rectangle 37"/>
              <p:cNvSpPr/>
              <p:nvPr/>
            </p:nvSpPr>
            <p:spPr>
              <a:xfrm>
                <a:off x="4000495" y="3977523"/>
                <a:ext cx="571504" cy="438581"/>
              </a:xfrm>
              <a:prstGeom prst="rect">
                <a:avLst/>
              </a:prstGeom>
            </p:spPr>
            <p:txBody>
              <a:bodyPr wrap="square">
                <a:spAutoFit/>
              </a:bodyPr>
              <a:lstStyle/>
              <a:p>
                <a:pPr algn="ctr"/>
                <a:r>
                  <a:rPr lang="en-US" sz="3200" b="1">
                    <a:solidFill>
                      <a:schemeClr val="bg1"/>
                    </a:solidFill>
                    <a:latin typeface="Open Sans" pitchFamily="34" charset="0"/>
                    <a:ea typeface="Open Sans" pitchFamily="34" charset="0"/>
                    <a:cs typeface="Open Sans" pitchFamily="34" charset="0"/>
                  </a:rPr>
                  <a:t>05</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nvGrpSpPr>
          <p:cNvPr id="56" name="组合 1"/>
          <p:cNvGrpSpPr>
            <a:grpSpLocks/>
          </p:cNvGrpSpPr>
          <p:nvPr/>
        </p:nvGrpSpPr>
        <p:grpSpPr bwMode="auto">
          <a:xfrm>
            <a:off x="280988" y="0"/>
            <a:ext cx="106362" cy="720725"/>
            <a:chOff x="0" y="0"/>
            <a:chExt cx="105725" cy="721610"/>
          </a:xfrm>
          <a:solidFill>
            <a:srgbClr val="FF8577"/>
          </a:solidFill>
        </p:grpSpPr>
        <p:sp>
          <p:nvSpPr>
            <p:cNvPr id="5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5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59" name="TextBox 6"/>
          <p:cNvSpPr>
            <a:spLocks noChangeArrowheads="1"/>
          </p:cNvSpPr>
          <p:nvPr/>
        </p:nvSpPr>
        <p:spPr bwMode="auto">
          <a:xfrm>
            <a:off x="476250" y="96838"/>
            <a:ext cx="3870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rgbClr val="262626"/>
                </a:solidFill>
                <a:latin typeface="Impact" panose="020B0806030902050204" pitchFamily="34" charset="0"/>
                <a:ea typeface="微软雅黑" panose="020B0503020204020204" pitchFamily="34" charset="-122"/>
                <a:sym typeface="Impact" panose="020B0806030902050204" pitchFamily="34" charset="0"/>
              </a:rPr>
              <a:t>目录</a:t>
            </a:r>
            <a:endParaRPr lang="en-US" altLang="zh-CN" sz="28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3927206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lide(fromLeft)">
                                      <p:cBhvr>
                                        <p:cTn id="11" dur="500"/>
                                        <p:tgtEl>
                                          <p:spTgt spid="20"/>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Left)">
                                      <p:cBhvr>
                                        <p:cTn id="15" dur="500"/>
                                        <p:tgtEl>
                                          <p:spTgt spid="11"/>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lide(fromLeft)">
                                      <p:cBhvr>
                                        <p:cTn id="19" dur="500"/>
                                        <p:tgtEl>
                                          <p:spTgt spid="27"/>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Left)">
                                      <p:cBhvr>
                                        <p:cTn id="23" dur="500"/>
                                        <p:tgtEl>
                                          <p:spTgt spid="12"/>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lide(fromLeft)">
                                      <p:cBhvr>
                                        <p:cTn id="27" dur="500"/>
                                        <p:tgtEl>
                                          <p:spTgt spid="34"/>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lide(fromLeft)">
                                      <p:cBhvr>
                                        <p:cTn id="31" dur="500"/>
                                        <p:tgtEl>
                                          <p:spTgt spid="13"/>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slide(fromLeft)">
                                      <p:cBhvr>
                                        <p:cTn id="35" dur="500"/>
                                        <p:tgtEl>
                                          <p:spTgt spid="41"/>
                                        </p:tgtEl>
                                      </p:cBhvr>
                                    </p:animEffect>
                                  </p:childTnLst>
                                </p:cTn>
                              </p:par>
                            </p:childTnLst>
                          </p:cTn>
                        </p:par>
                        <p:par>
                          <p:cTn id="36" fill="hold">
                            <p:stCondLst>
                              <p:cond delay="4000"/>
                            </p:stCondLst>
                            <p:childTnLst>
                              <p:par>
                                <p:cTn id="37" presetID="1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slide(fromLeft)">
                                      <p:cBhvr>
                                        <p:cTn id="39" dur="500"/>
                                        <p:tgtEl>
                                          <p:spTgt spid="14"/>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slide(fromLeft)">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5"/>
          <p:cNvGrpSpPr/>
          <p:nvPr/>
        </p:nvGrpSpPr>
        <p:grpSpPr>
          <a:xfrm>
            <a:off x="4881363" y="0"/>
            <a:ext cx="2095515" cy="2355851"/>
            <a:chOff x="776308" y="1714494"/>
            <a:chExt cx="1571636" cy="1766888"/>
          </a:xfrm>
          <a:solidFill>
            <a:srgbClr val="F47264"/>
          </a:solidFill>
        </p:grpSpPr>
        <p:sp>
          <p:nvSpPr>
            <p:cNvPr id="5" name="Rectangle 25"/>
            <p:cNvSpPr/>
            <p:nvPr/>
          </p:nvSpPr>
          <p:spPr>
            <a:xfrm>
              <a:off x="785786" y="1714494"/>
              <a:ext cx="1559376" cy="15593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26"/>
            <p:cNvSpPr/>
            <p:nvPr/>
          </p:nvSpPr>
          <p:spPr>
            <a:xfrm rot="10800000">
              <a:off x="776308" y="3267068"/>
              <a:ext cx="1571636" cy="2143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矩形 8"/>
          <p:cNvSpPr>
            <a:spLocks noChangeArrowheads="1"/>
          </p:cNvSpPr>
          <p:nvPr/>
        </p:nvSpPr>
        <p:spPr bwMode="auto">
          <a:xfrm>
            <a:off x="5210542" y="318523"/>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05</a:t>
            </a:r>
            <a:endParaRPr lang="zh-CN" altLang="en-US" sz="7200" dirty="0">
              <a:solidFill>
                <a:schemeClr val="bg1"/>
              </a:solidFill>
              <a:latin typeface="Impact" panose="020B0806030902050204" pitchFamily="34" charset="0"/>
              <a:sym typeface="Impact" panose="020B0806030902050204" pitchFamily="34" charset="0"/>
            </a:endParaRPr>
          </a:p>
        </p:txBody>
      </p:sp>
      <p:cxnSp>
        <p:nvCxnSpPr>
          <p:cNvPr id="9" name="直接连接符 8"/>
          <p:cNvCxnSpPr/>
          <p:nvPr/>
        </p:nvCxnSpPr>
        <p:spPr>
          <a:xfrm>
            <a:off x="2641600" y="2873829"/>
            <a:ext cx="647337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97904" y="3733767"/>
            <a:ext cx="3262432" cy="830997"/>
          </a:xfrm>
          <a:prstGeom prst="rect">
            <a:avLst/>
          </a:prstGeom>
          <a:noFill/>
        </p:spPr>
        <p:txBody>
          <a:bodyPr wrap="none" rtlCol="0">
            <a:spAutoFit/>
          </a:bodyPr>
          <a:lstStyle/>
          <a:p>
            <a:r>
              <a:rPr lang="zh-CN" altLang="en-US" sz="4800" b="1" dirty="0"/>
              <a:t>问题与总结</a:t>
            </a:r>
          </a:p>
        </p:txBody>
      </p:sp>
    </p:spTree>
    <p:extLst>
      <p:ext uri="{BB962C8B-B14F-4D97-AF65-F5344CB8AC3E}">
        <p14:creationId xmlns:p14="http://schemas.microsoft.com/office/powerpoint/2010/main" val="2344525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165351" y="2641204"/>
            <a:ext cx="7859183" cy="1333474"/>
            <a:chOff x="2165351" y="2161118"/>
            <a:chExt cx="7859183" cy="1333474"/>
          </a:xfrm>
        </p:grpSpPr>
        <p:grpSp>
          <p:nvGrpSpPr>
            <p:cNvPr id="4" name="组合 18"/>
            <p:cNvGrpSpPr>
              <a:grpSpLocks/>
            </p:cNvGrpSpPr>
            <p:nvPr/>
          </p:nvGrpSpPr>
          <p:grpSpPr bwMode="auto">
            <a:xfrm>
              <a:off x="3257551" y="2889251"/>
              <a:ext cx="5676900" cy="91016"/>
              <a:chOff x="0" y="0"/>
              <a:chExt cx="2340260" cy="164545"/>
            </a:xfrm>
          </p:grpSpPr>
          <p:sp>
            <p:nvSpPr>
              <p:cNvPr id="5" name="矩形 19"/>
              <p:cNvSpPr>
                <a:spLocks noChangeArrowheads="1"/>
              </p:cNvSpPr>
              <p:nvPr/>
            </p:nvSpPr>
            <p:spPr bwMode="auto">
              <a:xfrm>
                <a:off x="0" y="0"/>
                <a:ext cx="585065" cy="164545"/>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20"/>
              <p:cNvSpPr>
                <a:spLocks noChangeArrowheads="1"/>
              </p:cNvSpPr>
              <p:nvPr/>
            </p:nvSpPr>
            <p:spPr bwMode="auto">
              <a:xfrm>
                <a:off x="585065" y="0"/>
                <a:ext cx="585065" cy="164545"/>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 name="矩形 21"/>
              <p:cNvSpPr>
                <a:spLocks noChangeArrowheads="1"/>
              </p:cNvSpPr>
              <p:nvPr/>
            </p:nvSpPr>
            <p:spPr bwMode="auto">
              <a:xfrm>
                <a:off x="1170130" y="0"/>
                <a:ext cx="585065" cy="164545"/>
              </a:xfrm>
              <a:prstGeom prst="rect">
                <a:avLst/>
              </a:prstGeom>
              <a:solidFill>
                <a:srgbClr val="E7CE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8" name="矩形 22"/>
              <p:cNvSpPr>
                <a:spLocks noChangeArrowheads="1"/>
              </p:cNvSpPr>
              <p:nvPr/>
            </p:nvSpPr>
            <p:spPr bwMode="auto">
              <a:xfrm>
                <a:off x="1755195" y="0"/>
                <a:ext cx="585065" cy="164545"/>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ndParaRPr>
              </a:p>
            </p:txBody>
          </p:sp>
        </p:grpSp>
        <p:sp>
          <p:nvSpPr>
            <p:cNvPr id="9" name="TextBox 27"/>
            <p:cNvSpPr>
              <a:spLocks noChangeArrowheads="1"/>
            </p:cNvSpPr>
            <p:nvPr/>
          </p:nvSpPr>
          <p:spPr bwMode="auto">
            <a:xfrm>
              <a:off x="2165351" y="2161118"/>
              <a:ext cx="7859183"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733" dirty="0">
                  <a:solidFill>
                    <a:srgbClr val="00C0CB"/>
                  </a:solidFill>
                  <a:ea typeface="微软雅黑" panose="020B0503020204020204" pitchFamily="34" charset="-122"/>
                  <a:sym typeface="Arial" panose="020B0604020202020204" pitchFamily="34" charset="0"/>
                </a:rPr>
                <a:t>THANKS</a:t>
              </a:r>
              <a:r>
                <a:rPr lang="en-US" altLang="zh-CN" sz="3733" dirty="0">
                  <a:solidFill>
                    <a:srgbClr val="BF3420"/>
                  </a:solidFill>
                  <a:ea typeface="微软雅黑" panose="020B0503020204020204" pitchFamily="34" charset="-122"/>
                  <a:sym typeface="Arial" panose="020B0604020202020204" pitchFamily="34" charset="0"/>
                </a:rPr>
                <a:t> </a:t>
              </a:r>
              <a:r>
                <a:rPr lang="en-US" altLang="zh-CN" sz="3733" dirty="0">
                  <a:solidFill>
                    <a:srgbClr val="34BA89"/>
                  </a:solidFill>
                  <a:ea typeface="微软雅黑" panose="020B0503020204020204" pitchFamily="34" charset="-122"/>
                  <a:sym typeface="Arial" panose="020B0604020202020204" pitchFamily="34" charset="0"/>
                </a:rPr>
                <a:t>FOR</a:t>
              </a:r>
              <a:r>
                <a:rPr lang="zh-CN" altLang="en-US" sz="3733" dirty="0">
                  <a:solidFill>
                    <a:srgbClr val="1A7BAE"/>
                  </a:solidFill>
                  <a:ea typeface="微软雅黑" panose="020B0503020204020204" pitchFamily="34" charset="-122"/>
                  <a:sym typeface="Arial" panose="020B0604020202020204" pitchFamily="34" charset="0"/>
                </a:rPr>
                <a:t> </a:t>
              </a:r>
              <a:r>
                <a:rPr lang="en-US" altLang="zh-CN" sz="3733" dirty="0">
                  <a:solidFill>
                    <a:srgbClr val="E7CE39"/>
                  </a:solidFill>
                  <a:ea typeface="微软雅黑" panose="020B0503020204020204" pitchFamily="34" charset="-122"/>
                  <a:sym typeface="Arial" panose="020B0604020202020204" pitchFamily="34" charset="0"/>
                </a:rPr>
                <a:t>YOUR</a:t>
              </a:r>
              <a:r>
                <a:rPr lang="en-US" altLang="zh-CN" sz="3733" dirty="0">
                  <a:solidFill>
                    <a:srgbClr val="1A7BAE"/>
                  </a:solidFill>
                  <a:ea typeface="微软雅黑" panose="020B0503020204020204" pitchFamily="34" charset="-122"/>
                  <a:sym typeface="Arial" panose="020B0604020202020204" pitchFamily="34" charset="0"/>
                </a:rPr>
                <a:t> </a:t>
              </a:r>
              <a:r>
                <a:rPr lang="en-US" altLang="zh-CN" sz="3733" dirty="0">
                  <a:solidFill>
                    <a:srgbClr val="FF8577"/>
                  </a:solidFill>
                  <a:ea typeface="微软雅黑" panose="020B0503020204020204" pitchFamily="34" charset="-122"/>
                  <a:sym typeface="Arial" panose="020B0604020202020204" pitchFamily="34" charset="0"/>
                </a:rPr>
                <a:t>WATCHING</a:t>
              </a:r>
              <a:endParaRPr lang="zh-CN" altLang="en-US" dirty="0">
                <a:solidFill>
                  <a:srgbClr val="FF8577"/>
                </a:solidFill>
              </a:endParaRPr>
            </a:p>
          </p:txBody>
        </p:sp>
        <p:sp>
          <p:nvSpPr>
            <p:cNvPr id="10" name="矩形 28"/>
            <p:cNvSpPr>
              <a:spLocks noChangeArrowheads="1"/>
            </p:cNvSpPr>
            <p:nvPr/>
          </p:nvSpPr>
          <p:spPr bwMode="auto">
            <a:xfrm>
              <a:off x="2705100" y="3028952"/>
              <a:ext cx="6781800" cy="46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noProof="1"/>
                <a:t>Stay hungry,Stay Foolish!</a:t>
              </a:r>
            </a:p>
          </p:txBody>
        </p:sp>
      </p:grpSp>
    </p:spTree>
    <p:extLst>
      <p:ext uri="{BB962C8B-B14F-4D97-AF65-F5344CB8AC3E}">
        <p14:creationId xmlns:p14="http://schemas.microsoft.com/office/powerpoint/2010/main" val="23204058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5"/>
          <p:cNvGrpSpPr/>
          <p:nvPr/>
        </p:nvGrpSpPr>
        <p:grpSpPr>
          <a:xfrm>
            <a:off x="4881363" y="0"/>
            <a:ext cx="2095515" cy="2355851"/>
            <a:chOff x="776308" y="1714494"/>
            <a:chExt cx="1571636" cy="1766888"/>
          </a:xfrm>
          <a:solidFill>
            <a:srgbClr val="00C0CB"/>
          </a:solidFill>
        </p:grpSpPr>
        <p:sp>
          <p:nvSpPr>
            <p:cNvPr id="5" name="Rectangle 25"/>
            <p:cNvSpPr/>
            <p:nvPr/>
          </p:nvSpPr>
          <p:spPr>
            <a:xfrm>
              <a:off x="785786" y="1714494"/>
              <a:ext cx="1559376" cy="15593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 name="Isosceles Triangle 26"/>
            <p:cNvSpPr/>
            <p:nvPr/>
          </p:nvSpPr>
          <p:spPr>
            <a:xfrm rot="10800000">
              <a:off x="776308" y="3267068"/>
              <a:ext cx="1571636" cy="2143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7" name="矩形 8"/>
          <p:cNvSpPr>
            <a:spLocks noChangeArrowheads="1"/>
          </p:cNvSpPr>
          <p:nvPr/>
        </p:nvSpPr>
        <p:spPr bwMode="auto">
          <a:xfrm>
            <a:off x="5210542" y="318523"/>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01</a:t>
            </a:r>
            <a:endParaRPr lang="zh-CN" altLang="en-US" sz="7200" dirty="0">
              <a:solidFill>
                <a:schemeClr val="bg1"/>
              </a:solidFill>
              <a:latin typeface="Impact" panose="020B0806030902050204" pitchFamily="34" charset="0"/>
              <a:sym typeface="Impact" panose="020B0806030902050204" pitchFamily="34" charset="0"/>
            </a:endParaRPr>
          </a:p>
        </p:txBody>
      </p:sp>
      <p:cxnSp>
        <p:nvCxnSpPr>
          <p:cNvPr id="9" name="直接连接符 8"/>
          <p:cNvCxnSpPr/>
          <p:nvPr/>
        </p:nvCxnSpPr>
        <p:spPr>
          <a:xfrm>
            <a:off x="2641600" y="2873829"/>
            <a:ext cx="647337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20138" y="3668491"/>
            <a:ext cx="9417963" cy="830997"/>
          </a:xfrm>
          <a:prstGeom prst="rect">
            <a:avLst/>
          </a:prstGeom>
          <a:noFill/>
        </p:spPr>
        <p:txBody>
          <a:bodyPr wrap="none" rtlCol="0">
            <a:spAutoFit/>
          </a:bodyPr>
          <a:lstStyle/>
          <a:p>
            <a:pPr algn="ctr"/>
            <a:r>
              <a:rPr lang="zh-CN" altLang="en-US" sz="4800" b="1" dirty="0"/>
              <a:t>视频录制的两种方式与录制后处理</a:t>
            </a:r>
          </a:p>
        </p:txBody>
      </p:sp>
    </p:spTree>
    <p:extLst>
      <p:ext uri="{BB962C8B-B14F-4D97-AF65-F5344CB8AC3E}">
        <p14:creationId xmlns:p14="http://schemas.microsoft.com/office/powerpoint/2010/main" val="1302492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4"/>
          <p:cNvSpPr/>
          <p:nvPr/>
        </p:nvSpPr>
        <p:spPr>
          <a:xfrm>
            <a:off x="874496" y="1302891"/>
            <a:ext cx="536310" cy="1015663"/>
          </a:xfrm>
          <a:prstGeom prst="rect">
            <a:avLst/>
          </a:prstGeom>
        </p:spPr>
        <p:txBody>
          <a:bodyPr wrap="square">
            <a:spAutoFit/>
          </a:bodyPr>
          <a:lstStyle/>
          <a:p>
            <a:pPr algn="ctr"/>
            <a:r>
              <a:rPr lang="en-US" sz="6000" dirty="0">
                <a:solidFill>
                  <a:srgbClr val="34BA89"/>
                </a:solidFill>
                <a:latin typeface="Open Sans Light" pitchFamily="34" charset="0"/>
                <a:ea typeface="Open Sans Light" pitchFamily="34" charset="0"/>
                <a:cs typeface="Open Sans Light" pitchFamily="34" charset="0"/>
              </a:rPr>
              <a:t>1</a:t>
            </a:r>
          </a:p>
        </p:txBody>
      </p:sp>
      <p:sp>
        <p:nvSpPr>
          <p:cNvPr id="16" name="Rectangle 40"/>
          <p:cNvSpPr/>
          <p:nvPr/>
        </p:nvSpPr>
        <p:spPr>
          <a:xfrm>
            <a:off x="762399" y="2499977"/>
            <a:ext cx="760499" cy="1015663"/>
          </a:xfrm>
          <a:prstGeom prst="rect">
            <a:avLst/>
          </a:prstGeom>
        </p:spPr>
        <p:txBody>
          <a:bodyPr wrap="square">
            <a:spAutoFit/>
          </a:bodyPr>
          <a:lstStyle/>
          <a:p>
            <a:pPr algn="ctr"/>
            <a:r>
              <a:rPr lang="en-US" sz="6000" dirty="0">
                <a:solidFill>
                  <a:srgbClr val="00C0CB"/>
                </a:solidFill>
                <a:latin typeface="Open Sans Light" pitchFamily="34" charset="0"/>
                <a:ea typeface="Open Sans Light" pitchFamily="34" charset="0"/>
                <a:cs typeface="Open Sans Light" pitchFamily="34" charset="0"/>
              </a:rPr>
              <a:t>2</a:t>
            </a:r>
          </a:p>
        </p:txBody>
      </p:sp>
      <p:sp>
        <p:nvSpPr>
          <p:cNvPr id="20" name="Rectangle 43"/>
          <p:cNvSpPr/>
          <p:nvPr/>
        </p:nvSpPr>
        <p:spPr>
          <a:xfrm>
            <a:off x="762400" y="3806224"/>
            <a:ext cx="760499" cy="1015663"/>
          </a:xfrm>
          <a:prstGeom prst="rect">
            <a:avLst/>
          </a:prstGeom>
        </p:spPr>
        <p:txBody>
          <a:bodyPr wrap="square">
            <a:spAutoFit/>
          </a:bodyPr>
          <a:lstStyle/>
          <a:p>
            <a:pPr algn="ctr"/>
            <a:r>
              <a:rPr lang="en-US" sz="6000" dirty="0">
                <a:solidFill>
                  <a:srgbClr val="E7CE39"/>
                </a:solidFill>
                <a:latin typeface="Open Sans Light" pitchFamily="34" charset="0"/>
                <a:ea typeface="Open Sans Light" pitchFamily="34" charset="0"/>
                <a:cs typeface="Open Sans Light" pitchFamily="34" charset="0"/>
              </a:rPr>
              <a:t>3</a:t>
            </a:r>
          </a:p>
        </p:txBody>
      </p:sp>
      <p:sp>
        <p:nvSpPr>
          <p:cNvPr id="24" name="Rectangle 46"/>
          <p:cNvSpPr/>
          <p:nvPr/>
        </p:nvSpPr>
        <p:spPr>
          <a:xfrm>
            <a:off x="762399" y="5181460"/>
            <a:ext cx="760499" cy="1015663"/>
          </a:xfrm>
          <a:prstGeom prst="rect">
            <a:avLst/>
          </a:prstGeom>
        </p:spPr>
        <p:txBody>
          <a:bodyPr wrap="square">
            <a:spAutoFit/>
          </a:bodyPr>
          <a:lstStyle/>
          <a:p>
            <a:pPr algn="ctr"/>
            <a:r>
              <a:rPr lang="en-US" sz="6000" dirty="0">
                <a:solidFill>
                  <a:srgbClr val="F47264"/>
                </a:solidFill>
                <a:latin typeface="Open Sans Light" pitchFamily="34" charset="0"/>
                <a:ea typeface="Open Sans Light" pitchFamily="34" charset="0"/>
                <a:cs typeface="Open Sans Light" pitchFamily="34" charset="0"/>
              </a:rPr>
              <a:t>4</a:t>
            </a:r>
          </a:p>
        </p:txBody>
      </p:sp>
      <p:grpSp>
        <p:nvGrpSpPr>
          <p:cNvPr id="26" name="组合 1"/>
          <p:cNvGrpSpPr>
            <a:grpSpLocks/>
          </p:cNvGrpSpPr>
          <p:nvPr/>
        </p:nvGrpSpPr>
        <p:grpSpPr bwMode="auto">
          <a:xfrm>
            <a:off x="280988" y="0"/>
            <a:ext cx="106362" cy="720725"/>
            <a:chOff x="0" y="0"/>
            <a:chExt cx="105725" cy="721610"/>
          </a:xfrm>
          <a:solidFill>
            <a:srgbClr val="34BA89"/>
          </a:solidFill>
        </p:grpSpPr>
        <p:sp>
          <p:nvSpPr>
            <p:cNvPr id="2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2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29" name="TextBox 6"/>
          <p:cNvSpPr>
            <a:spLocks noChangeArrowheads="1"/>
          </p:cNvSpPr>
          <p:nvPr/>
        </p:nvSpPr>
        <p:spPr bwMode="auto">
          <a:xfrm>
            <a:off x="387350" y="160307"/>
            <a:ext cx="4625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prstClr val="black"/>
                </a:solidFill>
              </a:rPr>
              <a:t>视频录制的两种方式与录制后处理</a:t>
            </a:r>
          </a:p>
        </p:txBody>
      </p:sp>
      <p:sp>
        <p:nvSpPr>
          <p:cNvPr id="3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3" name="文本框 2">
            <a:extLst>
              <a:ext uri="{FF2B5EF4-FFF2-40B4-BE49-F238E27FC236}">
                <a16:creationId xmlns:a16="http://schemas.microsoft.com/office/drawing/2014/main" id="{C6EF70C8-A796-45E2-A7AE-501B861AF316}"/>
              </a:ext>
            </a:extLst>
          </p:cNvPr>
          <p:cNvSpPr txBox="1"/>
          <p:nvPr/>
        </p:nvSpPr>
        <p:spPr>
          <a:xfrm>
            <a:off x="1789043" y="1579889"/>
            <a:ext cx="6816290" cy="461665"/>
          </a:xfrm>
          <a:prstGeom prst="rect">
            <a:avLst/>
          </a:prstGeom>
          <a:noFill/>
        </p:spPr>
        <p:txBody>
          <a:bodyPr wrap="none" rtlCol="0">
            <a:spAutoFit/>
          </a:bodyPr>
          <a:lstStyle/>
          <a:p>
            <a:r>
              <a:rPr lang="zh-CN" altLang="en-US" sz="2400" dirty="0"/>
              <a:t>使用系统提供的</a:t>
            </a:r>
            <a:r>
              <a:rPr lang="en-US" altLang="zh-CN" sz="2400" dirty="0" err="1"/>
              <a:t>Camera+MediaRecorder</a:t>
            </a:r>
            <a:r>
              <a:rPr lang="zh-CN" altLang="en-US" sz="2400" dirty="0"/>
              <a:t>进行录制</a:t>
            </a:r>
          </a:p>
        </p:txBody>
      </p:sp>
      <p:sp>
        <p:nvSpPr>
          <p:cNvPr id="4" name="文本框 3">
            <a:extLst>
              <a:ext uri="{FF2B5EF4-FFF2-40B4-BE49-F238E27FC236}">
                <a16:creationId xmlns:a16="http://schemas.microsoft.com/office/drawing/2014/main" id="{17C5B2B0-3386-4EBD-A693-0E4AF7986D7A}"/>
              </a:ext>
            </a:extLst>
          </p:cNvPr>
          <p:cNvSpPr txBox="1"/>
          <p:nvPr/>
        </p:nvSpPr>
        <p:spPr>
          <a:xfrm>
            <a:off x="1789043" y="2776975"/>
            <a:ext cx="6170279" cy="461665"/>
          </a:xfrm>
          <a:prstGeom prst="rect">
            <a:avLst/>
          </a:prstGeom>
          <a:noFill/>
        </p:spPr>
        <p:txBody>
          <a:bodyPr wrap="none" rtlCol="0">
            <a:spAutoFit/>
          </a:bodyPr>
          <a:lstStyle/>
          <a:p>
            <a:r>
              <a:rPr lang="zh-CN" altLang="en-US" sz="2400" dirty="0"/>
              <a:t>使用</a:t>
            </a:r>
            <a:r>
              <a:rPr lang="en-US" altLang="zh-CN" sz="2400" dirty="0" err="1"/>
              <a:t>Camera+FFmpeg</a:t>
            </a:r>
            <a:r>
              <a:rPr lang="zh-CN" altLang="en-US" sz="2400" dirty="0"/>
              <a:t>库进行视频采集与编码</a:t>
            </a:r>
          </a:p>
        </p:txBody>
      </p:sp>
      <p:sp>
        <p:nvSpPr>
          <p:cNvPr id="5" name="文本框 4">
            <a:extLst>
              <a:ext uri="{FF2B5EF4-FFF2-40B4-BE49-F238E27FC236}">
                <a16:creationId xmlns:a16="http://schemas.microsoft.com/office/drawing/2014/main" id="{402DFDF6-2D4C-4568-B5DE-5A49B258C803}"/>
              </a:ext>
            </a:extLst>
          </p:cNvPr>
          <p:cNvSpPr txBox="1"/>
          <p:nvPr/>
        </p:nvSpPr>
        <p:spPr>
          <a:xfrm>
            <a:off x="1789043" y="4083224"/>
            <a:ext cx="3262432" cy="461665"/>
          </a:xfrm>
          <a:prstGeom prst="rect">
            <a:avLst/>
          </a:prstGeom>
          <a:noFill/>
        </p:spPr>
        <p:txBody>
          <a:bodyPr wrap="none" rtlCol="0">
            <a:spAutoFit/>
          </a:bodyPr>
          <a:lstStyle/>
          <a:p>
            <a:r>
              <a:rPr lang="zh-CN" altLang="en-US" sz="2400" dirty="0"/>
              <a:t>录制后生成视频缩略图</a:t>
            </a:r>
          </a:p>
        </p:txBody>
      </p:sp>
      <p:sp>
        <p:nvSpPr>
          <p:cNvPr id="6" name="文本框 5">
            <a:extLst>
              <a:ext uri="{FF2B5EF4-FFF2-40B4-BE49-F238E27FC236}">
                <a16:creationId xmlns:a16="http://schemas.microsoft.com/office/drawing/2014/main" id="{CA1C548F-2D42-4A0C-B9A5-1756E604D696}"/>
              </a:ext>
            </a:extLst>
          </p:cNvPr>
          <p:cNvSpPr txBox="1"/>
          <p:nvPr/>
        </p:nvSpPr>
        <p:spPr>
          <a:xfrm>
            <a:off x="1789043" y="5458458"/>
            <a:ext cx="4020652" cy="461665"/>
          </a:xfrm>
          <a:prstGeom prst="rect">
            <a:avLst/>
          </a:prstGeom>
          <a:noFill/>
        </p:spPr>
        <p:txBody>
          <a:bodyPr wrap="none" rtlCol="0">
            <a:spAutoFit/>
          </a:bodyPr>
          <a:lstStyle/>
          <a:p>
            <a:r>
              <a:rPr lang="zh-CN" altLang="en-US" sz="2400" dirty="0"/>
              <a:t>使用</a:t>
            </a:r>
            <a:r>
              <a:rPr lang="en-US" altLang="zh-CN" sz="2400" dirty="0" err="1"/>
              <a:t>FFmpeg</a:t>
            </a:r>
            <a:r>
              <a:rPr lang="zh-CN" altLang="en-US" sz="2400" dirty="0"/>
              <a:t>库进行视频压缩</a:t>
            </a:r>
          </a:p>
        </p:txBody>
      </p:sp>
    </p:spTree>
    <p:extLst>
      <p:ext uri="{BB962C8B-B14F-4D97-AF65-F5344CB8AC3E}">
        <p14:creationId xmlns:p14="http://schemas.microsoft.com/office/powerpoint/2010/main" val="3033593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5"/>
          <p:cNvGrpSpPr/>
          <p:nvPr/>
        </p:nvGrpSpPr>
        <p:grpSpPr>
          <a:xfrm>
            <a:off x="4881363" y="0"/>
            <a:ext cx="2095515" cy="2355851"/>
            <a:chOff x="776308" y="1714494"/>
            <a:chExt cx="1571636" cy="1766888"/>
          </a:xfrm>
          <a:solidFill>
            <a:srgbClr val="00B050"/>
          </a:solidFill>
        </p:grpSpPr>
        <p:sp>
          <p:nvSpPr>
            <p:cNvPr id="5" name="Rectangle 25"/>
            <p:cNvSpPr/>
            <p:nvPr/>
          </p:nvSpPr>
          <p:spPr>
            <a:xfrm>
              <a:off x="785786" y="1714494"/>
              <a:ext cx="1559376" cy="15593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 name="Isosceles Triangle 26"/>
            <p:cNvSpPr/>
            <p:nvPr/>
          </p:nvSpPr>
          <p:spPr>
            <a:xfrm rot="10800000">
              <a:off x="776308" y="3267068"/>
              <a:ext cx="1571636" cy="2143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7" name="矩形 8"/>
          <p:cNvSpPr>
            <a:spLocks noChangeArrowheads="1"/>
          </p:cNvSpPr>
          <p:nvPr/>
        </p:nvSpPr>
        <p:spPr bwMode="auto">
          <a:xfrm>
            <a:off x="5210542" y="318523"/>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02</a:t>
            </a:r>
            <a:endParaRPr lang="zh-CN" altLang="en-US" sz="7200" dirty="0">
              <a:solidFill>
                <a:schemeClr val="bg1"/>
              </a:solidFill>
              <a:latin typeface="Impact" panose="020B0806030902050204" pitchFamily="34" charset="0"/>
              <a:sym typeface="Impact" panose="020B0806030902050204" pitchFamily="34" charset="0"/>
            </a:endParaRPr>
          </a:p>
        </p:txBody>
      </p:sp>
      <p:cxnSp>
        <p:nvCxnSpPr>
          <p:cNvPr id="9" name="直接连接符 8"/>
          <p:cNvCxnSpPr/>
          <p:nvPr/>
        </p:nvCxnSpPr>
        <p:spPr>
          <a:xfrm>
            <a:off x="2641600" y="2873829"/>
            <a:ext cx="647337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73943" y="3733767"/>
            <a:ext cx="8234947" cy="830997"/>
          </a:xfrm>
          <a:prstGeom prst="rect">
            <a:avLst/>
          </a:prstGeom>
          <a:noFill/>
        </p:spPr>
        <p:txBody>
          <a:bodyPr wrap="none" rtlCol="0">
            <a:spAutoFit/>
          </a:bodyPr>
          <a:lstStyle/>
          <a:p>
            <a:r>
              <a:rPr lang="en-US" altLang="zh-CN" sz="4800" b="1" dirty="0" err="1"/>
              <a:t>Camera+MediaRecorder</a:t>
            </a:r>
            <a:r>
              <a:rPr lang="zh-CN" altLang="en-US" sz="4800" b="1" dirty="0"/>
              <a:t>录制</a:t>
            </a:r>
          </a:p>
        </p:txBody>
      </p:sp>
    </p:spTree>
    <p:extLst>
      <p:ext uri="{BB962C8B-B14F-4D97-AF65-F5344CB8AC3E}">
        <p14:creationId xmlns:p14="http://schemas.microsoft.com/office/powerpoint/2010/main" val="3076493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rot="5400000">
            <a:off x="3713678" y="3905257"/>
            <a:ext cx="4763591" cy="105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0" name="Group 100"/>
          <p:cNvGrpSpPr/>
          <p:nvPr/>
        </p:nvGrpSpPr>
        <p:grpSpPr>
          <a:xfrm>
            <a:off x="5325000" y="3699948"/>
            <a:ext cx="1533005" cy="114301"/>
            <a:chOff x="3993750" y="2774961"/>
            <a:chExt cx="1149754" cy="85726"/>
          </a:xfrm>
        </p:grpSpPr>
        <p:cxnSp>
          <p:nvCxnSpPr>
            <p:cNvPr id="11" name="Straight Connector 48"/>
            <p:cNvCxnSpPr>
              <a:stCxn id="22" idx="3"/>
              <a:endCxn id="69" idx="1"/>
            </p:cNvCxnSpPr>
            <p:nvPr/>
          </p:nvCxnSpPr>
          <p:spPr>
            <a:xfrm>
              <a:off x="3993750" y="281839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Oval 51"/>
            <p:cNvSpPr/>
            <p:nvPr/>
          </p:nvSpPr>
          <p:spPr>
            <a:xfrm>
              <a:off x="4529137" y="2774961"/>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3" name="Group 99"/>
          <p:cNvGrpSpPr/>
          <p:nvPr/>
        </p:nvGrpSpPr>
        <p:grpSpPr>
          <a:xfrm>
            <a:off x="5325000" y="2277547"/>
            <a:ext cx="1533005" cy="114301"/>
            <a:chOff x="3993750" y="1708160"/>
            <a:chExt cx="1149754" cy="85726"/>
          </a:xfrm>
        </p:grpSpPr>
        <p:cxnSp>
          <p:nvCxnSpPr>
            <p:cNvPr id="14" name="Straight Connector 45"/>
            <p:cNvCxnSpPr>
              <a:stCxn id="29" idx="3"/>
              <a:endCxn id="53" idx="1"/>
            </p:cNvCxnSpPr>
            <p:nvPr/>
          </p:nvCxnSpPr>
          <p:spPr>
            <a:xfrm>
              <a:off x="3993750" y="174682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Oval 52"/>
            <p:cNvSpPr/>
            <p:nvPr/>
          </p:nvSpPr>
          <p:spPr>
            <a:xfrm>
              <a:off x="4529137" y="17081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6" name="Group 101"/>
          <p:cNvGrpSpPr/>
          <p:nvPr/>
        </p:nvGrpSpPr>
        <p:grpSpPr>
          <a:xfrm>
            <a:off x="5325000" y="5223947"/>
            <a:ext cx="1533005" cy="114301"/>
            <a:chOff x="3993750" y="3917960"/>
            <a:chExt cx="1149754" cy="85726"/>
          </a:xfrm>
        </p:grpSpPr>
        <p:cxnSp>
          <p:nvCxnSpPr>
            <p:cNvPr id="17" name="Straight Connector 50"/>
            <p:cNvCxnSpPr>
              <a:stCxn id="43" idx="3"/>
              <a:endCxn id="36" idx="1"/>
            </p:cNvCxnSpPr>
            <p:nvPr/>
          </p:nvCxnSpPr>
          <p:spPr>
            <a:xfrm>
              <a:off x="3993750" y="3961402"/>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Oval 53"/>
            <p:cNvSpPr/>
            <p:nvPr/>
          </p:nvSpPr>
          <p:spPr>
            <a:xfrm>
              <a:off x="4529137" y="39179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9" name="Group 95"/>
          <p:cNvGrpSpPr/>
          <p:nvPr/>
        </p:nvGrpSpPr>
        <p:grpSpPr>
          <a:xfrm>
            <a:off x="476211" y="3238502"/>
            <a:ext cx="4848789" cy="1212000"/>
            <a:chOff x="357158" y="2428874"/>
            <a:chExt cx="3636592" cy="908999"/>
          </a:xfrm>
        </p:grpSpPr>
        <p:grpSp>
          <p:nvGrpSpPr>
            <p:cNvPr id="20" name="Group 88"/>
            <p:cNvGrpSpPr/>
            <p:nvPr/>
          </p:nvGrpSpPr>
          <p:grpSpPr>
            <a:xfrm>
              <a:off x="357158" y="2428874"/>
              <a:ext cx="2643206" cy="908999"/>
              <a:chOff x="357158" y="2428874"/>
              <a:chExt cx="2643206" cy="908999"/>
            </a:xfrm>
          </p:grpSpPr>
          <p:sp>
            <p:nvSpPr>
              <p:cNvPr id="24" name="Rectangle 31"/>
              <p:cNvSpPr/>
              <p:nvPr/>
            </p:nvSpPr>
            <p:spPr>
              <a:xfrm>
                <a:off x="357158" y="2714626"/>
                <a:ext cx="2643206" cy="623247"/>
              </a:xfrm>
              <a:prstGeom prst="rect">
                <a:avLst/>
              </a:prstGeom>
            </p:spPr>
            <p:txBody>
              <a:bodyPr wrap="square">
                <a:spAutoFit/>
              </a:bodyPr>
              <a:lstStyle/>
              <a:p>
                <a:pPr algn="r"/>
                <a:r>
                  <a:rPr lang="zh-CN" altLang="en-US" sz="1600" dirty="0">
                    <a:solidFill>
                      <a:schemeClr val="bg1">
                        <a:lumMod val="50000"/>
                      </a:schemeClr>
                    </a:solidFill>
                    <a:latin typeface="Open Sans Light" pitchFamily="34" charset="0"/>
                    <a:ea typeface="Open Sans Light" pitchFamily="34" charset="0"/>
                    <a:cs typeface="Open Sans Light" pitchFamily="34" charset="0"/>
                  </a:rPr>
                  <a:t>为</a:t>
                </a:r>
                <a:r>
                  <a:rPr lang="en-US" altLang="zh-CN" sz="1600" dirty="0" err="1">
                    <a:solidFill>
                      <a:schemeClr val="bg1">
                        <a:lumMod val="50000"/>
                      </a:schemeClr>
                    </a:solidFill>
                    <a:latin typeface="Open Sans Light" pitchFamily="34" charset="0"/>
                    <a:ea typeface="Open Sans Light" pitchFamily="34" charset="0"/>
                    <a:cs typeface="Open Sans Light" pitchFamily="34" charset="0"/>
                  </a:rPr>
                  <a:t>SurfaceView</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添加</a:t>
                </a:r>
                <a:r>
                  <a:rPr lang="en-US" altLang="zh-CN" sz="1600" dirty="0" err="1">
                    <a:solidFill>
                      <a:schemeClr val="bg1">
                        <a:lumMod val="50000"/>
                      </a:schemeClr>
                    </a:solidFill>
                    <a:latin typeface="Open Sans Light" pitchFamily="34" charset="0"/>
                    <a:ea typeface="Open Sans Light" pitchFamily="34" charset="0"/>
                    <a:cs typeface="Open Sans Light" pitchFamily="34" charset="0"/>
                  </a:rPr>
                  <a:t>SurfaceHolder</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回调，并将</a:t>
                </a:r>
                <a:r>
                  <a:rPr lang="en-US" altLang="zh-CN" sz="1600" dirty="0" err="1">
                    <a:solidFill>
                      <a:schemeClr val="bg1">
                        <a:lumMod val="50000"/>
                      </a:schemeClr>
                    </a:solidFill>
                    <a:latin typeface="Open Sans Light" pitchFamily="34" charset="0"/>
                    <a:ea typeface="Open Sans Light" pitchFamily="34" charset="0"/>
                    <a:cs typeface="Open Sans Light" pitchFamily="34" charset="0"/>
                  </a:rPr>
                  <a:t>SurfaceHolder</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设置到</a:t>
                </a:r>
                <a:r>
                  <a:rPr lang="en-US" altLang="zh-CN" sz="1600" dirty="0" err="1">
                    <a:solidFill>
                      <a:schemeClr val="bg1">
                        <a:lumMod val="50000"/>
                      </a:schemeClr>
                    </a:solidFill>
                    <a:latin typeface="Open Sans Light" pitchFamily="34" charset="0"/>
                    <a:ea typeface="Open Sans Light" pitchFamily="34" charset="0"/>
                    <a:cs typeface="Open Sans Light" pitchFamily="34" charset="0"/>
                  </a:rPr>
                  <a:t>MediaRecorder</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中</a:t>
                </a:r>
                <a:endParaRPr lang="en-US" sz="16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25" name="Rectangle 32"/>
              <p:cNvSpPr/>
              <p:nvPr/>
            </p:nvSpPr>
            <p:spPr>
              <a:xfrm>
                <a:off x="1842611" y="2428874"/>
                <a:ext cx="1120885" cy="276999"/>
              </a:xfrm>
              <a:prstGeom prst="rect">
                <a:avLst/>
              </a:prstGeom>
            </p:spPr>
            <p:txBody>
              <a:bodyPr wrap="none">
                <a:spAutoFit/>
              </a:bodyPr>
              <a:lstStyle/>
              <a:p>
                <a:pPr algn="r"/>
                <a:r>
                  <a:rPr lang="en-US" altLang="zh-CN" dirty="0" err="1">
                    <a:solidFill>
                      <a:schemeClr val="bg1">
                        <a:lumMod val="50000"/>
                      </a:schemeClr>
                    </a:solidFill>
                    <a:latin typeface="Open Sans" pitchFamily="34" charset="0"/>
                    <a:ea typeface="Open Sans" pitchFamily="34" charset="0"/>
                    <a:cs typeface="Open Sans" pitchFamily="34" charset="0"/>
                  </a:rPr>
                  <a:t>SurfaceView</a:t>
                </a:r>
                <a:endParaRPr lang="en-US" dirty="0">
                  <a:solidFill>
                    <a:schemeClr val="bg1">
                      <a:lumMod val="50000"/>
                    </a:schemeClr>
                  </a:solidFill>
                  <a:latin typeface="Open Sans" pitchFamily="34" charset="0"/>
                  <a:ea typeface="Open Sans" pitchFamily="34" charset="0"/>
                  <a:cs typeface="Open Sans" pitchFamily="34" charset="0"/>
                </a:endParaRPr>
              </a:p>
            </p:txBody>
          </p:sp>
        </p:grpSp>
        <p:grpSp>
          <p:nvGrpSpPr>
            <p:cNvPr id="21" name="Group 84"/>
            <p:cNvGrpSpPr/>
            <p:nvPr/>
          </p:nvGrpSpPr>
          <p:grpSpPr>
            <a:xfrm>
              <a:off x="3357554" y="2500312"/>
              <a:ext cx="636196" cy="636164"/>
              <a:chOff x="3357554" y="2500312"/>
              <a:chExt cx="636196" cy="636164"/>
            </a:xfrm>
          </p:grpSpPr>
          <p:sp>
            <p:nvSpPr>
              <p:cNvPr id="22" name="Rectangle 22"/>
              <p:cNvSpPr/>
              <p:nvPr/>
            </p:nvSpPr>
            <p:spPr>
              <a:xfrm>
                <a:off x="3357554" y="2500312"/>
                <a:ext cx="636196" cy="636164"/>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23" name="Freeform 23"/>
              <p:cNvSpPr>
                <a:spLocks noEditPoints="1"/>
              </p:cNvSpPr>
              <p:nvPr/>
            </p:nvSpPr>
            <p:spPr bwMode="auto">
              <a:xfrm>
                <a:off x="3477620" y="2660940"/>
                <a:ext cx="389082" cy="322810"/>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nvGrpSpPr>
          <p:cNvPr id="26" name="Group 93"/>
          <p:cNvGrpSpPr/>
          <p:nvPr/>
        </p:nvGrpSpPr>
        <p:grpSpPr>
          <a:xfrm>
            <a:off x="476211" y="1809741"/>
            <a:ext cx="4848789" cy="943470"/>
            <a:chOff x="357158" y="1357304"/>
            <a:chExt cx="3636592" cy="707602"/>
          </a:xfrm>
        </p:grpSpPr>
        <p:grpSp>
          <p:nvGrpSpPr>
            <p:cNvPr id="27" name="Group 89"/>
            <p:cNvGrpSpPr/>
            <p:nvPr/>
          </p:nvGrpSpPr>
          <p:grpSpPr>
            <a:xfrm>
              <a:off x="357158" y="1357304"/>
              <a:ext cx="2643206" cy="628583"/>
              <a:chOff x="357158" y="1357304"/>
              <a:chExt cx="2643206" cy="628583"/>
            </a:xfrm>
          </p:grpSpPr>
          <p:sp>
            <p:nvSpPr>
              <p:cNvPr id="31" name="Rectangle 29"/>
              <p:cNvSpPr/>
              <p:nvPr/>
            </p:nvSpPr>
            <p:spPr>
              <a:xfrm>
                <a:off x="357158" y="1731972"/>
                <a:ext cx="2643206" cy="253915"/>
              </a:xfrm>
              <a:prstGeom prst="rect">
                <a:avLst/>
              </a:prstGeom>
            </p:spPr>
            <p:txBody>
              <a:bodyPr wrap="square">
                <a:spAutoFit/>
              </a:bodyPr>
              <a:lstStyle/>
              <a:p>
                <a:pPr algn="r"/>
                <a:r>
                  <a:rPr lang="zh-CN" altLang="en-US" sz="1600" dirty="0">
                    <a:solidFill>
                      <a:schemeClr val="bg1">
                        <a:lumMod val="50000"/>
                      </a:schemeClr>
                    </a:solidFill>
                    <a:latin typeface="Open Sans Light" pitchFamily="34" charset="0"/>
                    <a:ea typeface="Open Sans Light" pitchFamily="34" charset="0"/>
                    <a:cs typeface="Open Sans Light" pitchFamily="34" charset="0"/>
                  </a:rPr>
                  <a:t>后置旋转</a:t>
                </a:r>
                <a:r>
                  <a:rPr lang="en-US" altLang="zh-CN" sz="1600" dirty="0">
                    <a:solidFill>
                      <a:schemeClr val="bg1">
                        <a:lumMod val="50000"/>
                      </a:schemeClr>
                    </a:solidFill>
                    <a:latin typeface="Open Sans Light" pitchFamily="34" charset="0"/>
                    <a:ea typeface="Open Sans Light" pitchFamily="34" charset="0"/>
                    <a:cs typeface="Open Sans Light" pitchFamily="34" charset="0"/>
                  </a:rPr>
                  <a:t>90°</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、前置旋转</a:t>
                </a:r>
                <a:r>
                  <a:rPr lang="en-US" altLang="zh-CN" sz="1600" dirty="0">
                    <a:solidFill>
                      <a:schemeClr val="bg1">
                        <a:lumMod val="50000"/>
                      </a:schemeClr>
                    </a:solidFill>
                    <a:latin typeface="Open Sans Light" pitchFamily="34" charset="0"/>
                    <a:ea typeface="Open Sans Light" pitchFamily="34" charset="0"/>
                    <a:cs typeface="Open Sans Light" pitchFamily="34" charset="0"/>
                  </a:rPr>
                  <a:t>270°</a:t>
                </a:r>
                <a:endParaRPr lang="en-US" sz="16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32" name="Rectangle 30"/>
              <p:cNvSpPr/>
              <p:nvPr/>
            </p:nvSpPr>
            <p:spPr>
              <a:xfrm>
                <a:off x="1786250" y="1357304"/>
                <a:ext cx="1177245" cy="276999"/>
              </a:xfrm>
              <a:prstGeom prst="rect">
                <a:avLst/>
              </a:prstGeom>
            </p:spPr>
            <p:txBody>
              <a:bodyPr wrap="none">
                <a:spAutoFit/>
              </a:bodyPr>
              <a:lstStyle/>
              <a:p>
                <a:pPr algn="r"/>
                <a:r>
                  <a:rPr lang="zh-CN" altLang="en-US" dirty="0">
                    <a:solidFill>
                      <a:schemeClr val="bg1">
                        <a:lumMod val="50000"/>
                      </a:schemeClr>
                    </a:solidFill>
                    <a:latin typeface="Open Sans" pitchFamily="34" charset="0"/>
                    <a:ea typeface="Open Sans" pitchFamily="34" charset="0"/>
                    <a:cs typeface="Open Sans" pitchFamily="34" charset="0"/>
                  </a:rPr>
                  <a:t>相机旋转角度</a:t>
                </a:r>
                <a:endParaRPr lang="en-US" dirty="0">
                  <a:solidFill>
                    <a:schemeClr val="bg1">
                      <a:lumMod val="50000"/>
                    </a:schemeClr>
                  </a:solidFill>
                  <a:latin typeface="Open Sans" pitchFamily="34" charset="0"/>
                  <a:ea typeface="Open Sans" pitchFamily="34" charset="0"/>
                  <a:cs typeface="Open Sans" pitchFamily="34" charset="0"/>
                </a:endParaRPr>
              </a:p>
            </p:txBody>
          </p:sp>
        </p:grpSp>
        <p:grpSp>
          <p:nvGrpSpPr>
            <p:cNvPr id="28" name="Group 83"/>
            <p:cNvGrpSpPr/>
            <p:nvPr/>
          </p:nvGrpSpPr>
          <p:grpSpPr>
            <a:xfrm>
              <a:off x="3357554" y="1428742"/>
              <a:ext cx="636196" cy="636164"/>
              <a:chOff x="3357554" y="1428742"/>
              <a:chExt cx="636196" cy="636164"/>
            </a:xfrm>
          </p:grpSpPr>
          <p:sp>
            <p:nvSpPr>
              <p:cNvPr id="29" name="Rectangle 13"/>
              <p:cNvSpPr/>
              <p:nvPr/>
            </p:nvSpPr>
            <p:spPr>
              <a:xfrm>
                <a:off x="3357554" y="1428742"/>
                <a:ext cx="636196" cy="636164"/>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30" name="Freeform 100"/>
              <p:cNvSpPr>
                <a:spLocks/>
              </p:cNvSpPr>
              <p:nvPr/>
            </p:nvSpPr>
            <p:spPr bwMode="auto">
              <a:xfrm>
                <a:off x="3500430" y="1571618"/>
                <a:ext cx="303570" cy="342050"/>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nvGrpSpPr>
          <p:cNvPr id="33" name="Group 98"/>
          <p:cNvGrpSpPr/>
          <p:nvPr/>
        </p:nvGrpSpPr>
        <p:grpSpPr>
          <a:xfrm>
            <a:off x="6858005" y="4762516"/>
            <a:ext cx="4857784" cy="1212000"/>
            <a:chOff x="5143504" y="3571882"/>
            <a:chExt cx="3643338" cy="908999"/>
          </a:xfrm>
        </p:grpSpPr>
        <p:grpSp>
          <p:nvGrpSpPr>
            <p:cNvPr id="34" name="Group 92"/>
            <p:cNvGrpSpPr/>
            <p:nvPr/>
          </p:nvGrpSpPr>
          <p:grpSpPr>
            <a:xfrm>
              <a:off x="6143636" y="3571882"/>
              <a:ext cx="2643206" cy="908999"/>
              <a:chOff x="6143636" y="3571882"/>
              <a:chExt cx="2643206" cy="908999"/>
            </a:xfrm>
          </p:grpSpPr>
          <p:sp>
            <p:nvSpPr>
              <p:cNvPr id="38" name="Rectangle 39"/>
              <p:cNvSpPr/>
              <p:nvPr/>
            </p:nvSpPr>
            <p:spPr>
              <a:xfrm>
                <a:off x="6143636" y="3857634"/>
                <a:ext cx="2643206" cy="623247"/>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避免设置非必要参数、所有参数不要直接手动指定、兼容虚拟导航栏手机需要调整预览画面宽高</a:t>
                </a:r>
                <a:endParaRPr lang="en-US" sz="16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39" name="Rectangle 40"/>
              <p:cNvSpPr/>
              <p:nvPr/>
            </p:nvSpPr>
            <p:spPr>
              <a:xfrm>
                <a:off x="6143636" y="3571882"/>
                <a:ext cx="657872" cy="276999"/>
              </a:xfrm>
              <a:prstGeom prst="rect">
                <a:avLst/>
              </a:prstGeom>
            </p:spPr>
            <p:txBody>
              <a:bodyPr wrap="none">
                <a:spAutoFit/>
              </a:bodyPr>
              <a:lstStyle/>
              <a:p>
                <a:r>
                  <a:rPr lang="zh-CN" altLang="en-US" dirty="0">
                    <a:solidFill>
                      <a:schemeClr val="bg1">
                        <a:lumMod val="50000"/>
                      </a:schemeClr>
                    </a:solidFill>
                    <a:latin typeface="Open Sans" pitchFamily="34" charset="0"/>
                    <a:ea typeface="Open Sans" pitchFamily="34" charset="0"/>
                    <a:cs typeface="Open Sans" pitchFamily="34" charset="0"/>
                  </a:rPr>
                  <a:t>兼容性</a:t>
                </a:r>
                <a:endParaRPr lang="en-US" dirty="0">
                  <a:solidFill>
                    <a:schemeClr val="bg1">
                      <a:lumMod val="50000"/>
                    </a:schemeClr>
                  </a:solidFill>
                  <a:latin typeface="Open Sans" pitchFamily="34" charset="0"/>
                  <a:ea typeface="Open Sans" pitchFamily="34" charset="0"/>
                  <a:cs typeface="Open Sans" pitchFamily="34" charset="0"/>
                </a:endParaRPr>
              </a:p>
            </p:txBody>
          </p:sp>
        </p:grpSp>
        <p:grpSp>
          <p:nvGrpSpPr>
            <p:cNvPr id="35" name="Group 85"/>
            <p:cNvGrpSpPr/>
            <p:nvPr/>
          </p:nvGrpSpPr>
          <p:grpSpPr>
            <a:xfrm>
              <a:off x="5143504" y="3643320"/>
              <a:ext cx="636196" cy="636164"/>
              <a:chOff x="5143504" y="3643320"/>
              <a:chExt cx="636196" cy="636164"/>
            </a:xfrm>
          </p:grpSpPr>
          <p:sp>
            <p:nvSpPr>
              <p:cNvPr id="36" name="Rectangle 27"/>
              <p:cNvSpPr/>
              <p:nvPr/>
            </p:nvSpPr>
            <p:spPr>
              <a:xfrm>
                <a:off x="5143504" y="3643320"/>
                <a:ext cx="636196" cy="6361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37" name="Freeform 107"/>
              <p:cNvSpPr>
                <a:spLocks noEditPoints="1"/>
              </p:cNvSpPr>
              <p:nvPr/>
            </p:nvSpPr>
            <p:spPr bwMode="auto">
              <a:xfrm>
                <a:off x="5286380" y="3786196"/>
                <a:ext cx="365566" cy="314258"/>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nvGrpSpPr>
          <p:cNvPr id="40" name="Group 97"/>
          <p:cNvGrpSpPr/>
          <p:nvPr/>
        </p:nvGrpSpPr>
        <p:grpSpPr>
          <a:xfrm>
            <a:off x="476211" y="4762512"/>
            <a:ext cx="4848789" cy="1211999"/>
            <a:chOff x="357158" y="3571882"/>
            <a:chExt cx="3636592" cy="908999"/>
          </a:xfrm>
        </p:grpSpPr>
        <p:grpSp>
          <p:nvGrpSpPr>
            <p:cNvPr id="41" name="Group 87"/>
            <p:cNvGrpSpPr/>
            <p:nvPr/>
          </p:nvGrpSpPr>
          <p:grpSpPr>
            <a:xfrm>
              <a:off x="357158" y="3571882"/>
              <a:ext cx="2643206" cy="908999"/>
              <a:chOff x="357158" y="3571882"/>
              <a:chExt cx="2643206" cy="908999"/>
            </a:xfrm>
          </p:grpSpPr>
          <p:sp>
            <p:nvSpPr>
              <p:cNvPr id="48" name="Rectangle 33"/>
              <p:cNvSpPr/>
              <p:nvPr/>
            </p:nvSpPr>
            <p:spPr>
              <a:xfrm>
                <a:off x="357158" y="3857634"/>
                <a:ext cx="2643206" cy="623247"/>
              </a:xfrm>
              <a:prstGeom prst="rect">
                <a:avLst/>
              </a:prstGeom>
            </p:spPr>
            <p:txBody>
              <a:bodyPr wrap="square">
                <a:spAutoFit/>
              </a:bodyPr>
              <a:lstStyle/>
              <a:p>
                <a:pPr algn="r"/>
                <a:r>
                  <a:rPr lang="zh-CN" altLang="en-US" sz="1600" dirty="0">
                    <a:solidFill>
                      <a:schemeClr val="bg1">
                        <a:lumMod val="50000"/>
                      </a:schemeClr>
                    </a:solidFill>
                    <a:latin typeface="Open Sans Light" pitchFamily="34" charset="0"/>
                    <a:ea typeface="Open Sans Light" pitchFamily="34" charset="0"/>
                    <a:cs typeface="Open Sans Light" pitchFamily="34" charset="0"/>
                  </a:rPr>
                  <a:t>设置</a:t>
                </a:r>
                <a:r>
                  <a:rPr lang="en-US" altLang="zh-CN" sz="1600" dirty="0" err="1">
                    <a:solidFill>
                      <a:schemeClr val="bg1">
                        <a:lumMod val="50000"/>
                      </a:schemeClr>
                    </a:solidFill>
                    <a:latin typeface="Open Sans Light" pitchFamily="34" charset="0"/>
                    <a:ea typeface="Open Sans Light" pitchFamily="34" charset="0"/>
                    <a:cs typeface="Open Sans Light" pitchFamily="34" charset="0"/>
                  </a:rPr>
                  <a:t>MediaRecorder</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参数前先解锁相机，录制结束之后立马锁定相机并将资源释放，避免造成相机损坏</a:t>
                </a:r>
                <a:endParaRPr lang="en-US" sz="16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49" name="Rectangle 34"/>
              <p:cNvSpPr/>
              <p:nvPr/>
            </p:nvSpPr>
            <p:spPr>
              <a:xfrm>
                <a:off x="2197274" y="3571882"/>
                <a:ext cx="766220" cy="276999"/>
              </a:xfrm>
              <a:prstGeom prst="rect">
                <a:avLst/>
              </a:prstGeom>
            </p:spPr>
            <p:txBody>
              <a:bodyPr wrap="none">
                <a:spAutoFit/>
              </a:bodyPr>
              <a:lstStyle/>
              <a:p>
                <a:pPr algn="r"/>
                <a:r>
                  <a:rPr lang="en-US" altLang="zh-CN" dirty="0">
                    <a:solidFill>
                      <a:schemeClr val="bg1">
                        <a:lumMod val="50000"/>
                      </a:schemeClr>
                    </a:solidFill>
                    <a:latin typeface="Open Sans" pitchFamily="34" charset="0"/>
                    <a:ea typeface="Open Sans" pitchFamily="34" charset="0"/>
                    <a:cs typeface="Open Sans" pitchFamily="34" charset="0"/>
                  </a:rPr>
                  <a:t>Camera</a:t>
                </a:r>
                <a:endParaRPr lang="en-US" dirty="0">
                  <a:solidFill>
                    <a:schemeClr val="bg1">
                      <a:lumMod val="50000"/>
                    </a:schemeClr>
                  </a:solidFill>
                  <a:latin typeface="Open Sans" pitchFamily="34" charset="0"/>
                  <a:ea typeface="Open Sans" pitchFamily="34" charset="0"/>
                  <a:cs typeface="Open Sans" pitchFamily="34" charset="0"/>
                </a:endParaRPr>
              </a:p>
            </p:txBody>
          </p:sp>
        </p:grpSp>
        <p:grpSp>
          <p:nvGrpSpPr>
            <p:cNvPr id="42" name="Group 86"/>
            <p:cNvGrpSpPr/>
            <p:nvPr/>
          </p:nvGrpSpPr>
          <p:grpSpPr>
            <a:xfrm>
              <a:off x="3357554" y="3643320"/>
              <a:ext cx="636196" cy="636164"/>
              <a:chOff x="3357554" y="3643320"/>
              <a:chExt cx="636196" cy="636164"/>
            </a:xfrm>
          </p:grpSpPr>
          <p:sp>
            <p:nvSpPr>
              <p:cNvPr id="43" name="Rectangle 26"/>
              <p:cNvSpPr/>
              <p:nvPr/>
            </p:nvSpPr>
            <p:spPr>
              <a:xfrm>
                <a:off x="3357554" y="3643320"/>
                <a:ext cx="636196" cy="636164"/>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grpSp>
            <p:nvGrpSpPr>
              <p:cNvPr id="44" name="Group 67"/>
              <p:cNvGrpSpPr/>
              <p:nvPr/>
            </p:nvGrpSpPr>
            <p:grpSpPr>
              <a:xfrm>
                <a:off x="3428992" y="3857634"/>
                <a:ext cx="503238" cy="177800"/>
                <a:chOff x="1441430" y="4357700"/>
                <a:chExt cx="503238" cy="177800"/>
              </a:xfrm>
              <a:solidFill>
                <a:schemeClr val="bg1"/>
              </a:solidFill>
            </p:grpSpPr>
            <p:sp>
              <p:nvSpPr>
                <p:cNvPr id="45" name="Freeform 19"/>
                <p:cNvSpPr>
                  <a:spLocks/>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sp>
              <p:nvSpPr>
                <p:cNvPr id="46" name="Freeform 20"/>
                <p:cNvSpPr>
                  <a:spLocks/>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sp>
              <p:nvSpPr>
                <p:cNvPr id="47" name="Freeform 21"/>
                <p:cNvSpPr>
                  <a:spLocks/>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grpSp>
        <p:nvGrpSpPr>
          <p:cNvPr id="50" name="Group 94"/>
          <p:cNvGrpSpPr/>
          <p:nvPr/>
        </p:nvGrpSpPr>
        <p:grpSpPr>
          <a:xfrm>
            <a:off x="6858005" y="1809742"/>
            <a:ext cx="4857784" cy="1212000"/>
            <a:chOff x="5143504" y="1357304"/>
            <a:chExt cx="3643338" cy="908999"/>
          </a:xfrm>
        </p:grpSpPr>
        <p:grpSp>
          <p:nvGrpSpPr>
            <p:cNvPr id="51" name="Group 90"/>
            <p:cNvGrpSpPr/>
            <p:nvPr/>
          </p:nvGrpSpPr>
          <p:grpSpPr>
            <a:xfrm>
              <a:off x="6143636" y="1357304"/>
              <a:ext cx="2643206" cy="908999"/>
              <a:chOff x="6143636" y="1357304"/>
              <a:chExt cx="2643206" cy="908999"/>
            </a:xfrm>
          </p:grpSpPr>
          <p:sp>
            <p:nvSpPr>
              <p:cNvPr id="64" name="Rectangle 35"/>
              <p:cNvSpPr/>
              <p:nvPr/>
            </p:nvSpPr>
            <p:spPr>
              <a:xfrm>
                <a:off x="6143636" y="1643056"/>
                <a:ext cx="2643206" cy="623247"/>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从相机支持列表中依次获取等于屏幕宽高的分辨率或者比例为</a:t>
                </a:r>
                <a:r>
                  <a:rPr lang="en-US" altLang="zh-CN" sz="1600" dirty="0">
                    <a:solidFill>
                      <a:schemeClr val="bg1">
                        <a:lumMod val="50000"/>
                      </a:schemeClr>
                    </a:solidFill>
                    <a:latin typeface="Open Sans Light" pitchFamily="34" charset="0"/>
                    <a:ea typeface="Open Sans Light" pitchFamily="34" charset="0"/>
                    <a:cs typeface="Open Sans Light" pitchFamily="34" charset="0"/>
                  </a:rPr>
                  <a:t>16:9</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的最大分辨率或者中分辨率；</a:t>
                </a:r>
                <a:endParaRPr lang="en-US" sz="16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65" name="Rectangle 36"/>
              <p:cNvSpPr/>
              <p:nvPr/>
            </p:nvSpPr>
            <p:spPr>
              <a:xfrm>
                <a:off x="6143636" y="1357304"/>
                <a:ext cx="1004121" cy="276999"/>
              </a:xfrm>
              <a:prstGeom prst="rect">
                <a:avLst/>
              </a:prstGeom>
            </p:spPr>
            <p:txBody>
              <a:bodyPr wrap="none">
                <a:spAutoFit/>
              </a:bodyPr>
              <a:lstStyle/>
              <a:p>
                <a:r>
                  <a:rPr lang="zh-CN" altLang="en-US" dirty="0">
                    <a:solidFill>
                      <a:schemeClr val="bg1">
                        <a:lumMod val="50000"/>
                      </a:schemeClr>
                    </a:solidFill>
                    <a:latin typeface="Open Sans" pitchFamily="34" charset="0"/>
                    <a:ea typeface="Open Sans" pitchFamily="34" charset="0"/>
                    <a:cs typeface="Open Sans" pitchFamily="34" charset="0"/>
                  </a:rPr>
                  <a:t>相机分辨率</a:t>
                </a:r>
                <a:endParaRPr lang="en-US" dirty="0">
                  <a:solidFill>
                    <a:schemeClr val="bg1">
                      <a:lumMod val="50000"/>
                    </a:schemeClr>
                  </a:solidFill>
                  <a:latin typeface="Open Sans" pitchFamily="34" charset="0"/>
                  <a:ea typeface="Open Sans" pitchFamily="34" charset="0"/>
                  <a:cs typeface="Open Sans" pitchFamily="34" charset="0"/>
                </a:endParaRPr>
              </a:p>
            </p:txBody>
          </p:sp>
        </p:grpSp>
        <p:grpSp>
          <p:nvGrpSpPr>
            <p:cNvPr id="52" name="Group 82"/>
            <p:cNvGrpSpPr/>
            <p:nvPr/>
          </p:nvGrpSpPr>
          <p:grpSpPr>
            <a:xfrm>
              <a:off x="5143504" y="1428742"/>
              <a:ext cx="636196" cy="636164"/>
              <a:chOff x="5143504" y="1428742"/>
              <a:chExt cx="636196" cy="636164"/>
            </a:xfrm>
          </p:grpSpPr>
          <p:sp>
            <p:nvSpPr>
              <p:cNvPr id="53" name="Rectangle 16"/>
              <p:cNvSpPr/>
              <p:nvPr/>
            </p:nvSpPr>
            <p:spPr>
              <a:xfrm>
                <a:off x="5143504" y="1428742"/>
                <a:ext cx="636196" cy="636164"/>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54" name="Group 68"/>
              <p:cNvGrpSpPr/>
              <p:nvPr/>
            </p:nvGrpSpPr>
            <p:grpSpPr>
              <a:xfrm>
                <a:off x="5301319" y="1581456"/>
                <a:ext cx="337042" cy="337616"/>
                <a:chOff x="6998061" y="3496249"/>
                <a:chExt cx="366051" cy="366676"/>
              </a:xfrm>
              <a:solidFill>
                <a:schemeClr val="bg1"/>
              </a:solidFill>
            </p:grpSpPr>
            <p:sp>
              <p:nvSpPr>
                <p:cNvPr id="55" name="AutoShape 7"/>
                <p:cNvSpPr>
                  <a:spLocks/>
                </p:cNvSpPr>
                <p:nvPr/>
              </p:nvSpPr>
              <p:spPr bwMode="auto">
                <a:xfrm>
                  <a:off x="6998061" y="3496249"/>
                  <a:ext cx="366051" cy="366676"/>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6" name="AutoShape 8"/>
                <p:cNvSpPr>
                  <a:spLocks/>
                </p:cNvSpPr>
                <p:nvPr/>
              </p:nvSpPr>
              <p:spPr bwMode="auto">
                <a:xfrm>
                  <a:off x="7158247" y="3656437"/>
                  <a:ext cx="45678" cy="45678"/>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7" name="AutoShape 9"/>
                <p:cNvSpPr>
                  <a:spLocks/>
                </p:cNvSpPr>
                <p:nvPr/>
              </p:nvSpPr>
              <p:spPr bwMode="auto">
                <a:xfrm>
                  <a:off x="7111943" y="3610758"/>
                  <a:ext cx="137660" cy="137660"/>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8" name="AutoShape 10"/>
                <p:cNvSpPr>
                  <a:spLocks/>
                </p:cNvSpPr>
                <p:nvPr/>
              </p:nvSpPr>
              <p:spPr bwMode="auto">
                <a:xfrm>
                  <a:off x="7203927" y="3702114"/>
                  <a:ext cx="56941" cy="58818"/>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9" name="AutoShape 11"/>
                <p:cNvSpPr>
                  <a:spLocks/>
                </p:cNvSpPr>
                <p:nvPr/>
              </p:nvSpPr>
              <p:spPr bwMode="auto">
                <a:xfrm>
                  <a:off x="7226451" y="3725267"/>
                  <a:ext cx="81970" cy="83847"/>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0" name="AutoShape 12"/>
                <p:cNvSpPr>
                  <a:spLocks/>
                </p:cNvSpPr>
                <p:nvPr/>
              </p:nvSpPr>
              <p:spPr bwMode="auto">
                <a:xfrm>
                  <a:off x="7215188" y="3714003"/>
                  <a:ext cx="69456" cy="70707"/>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1" name="AutoShape 13"/>
                <p:cNvSpPr>
                  <a:spLocks/>
                </p:cNvSpPr>
                <p:nvPr/>
              </p:nvSpPr>
              <p:spPr bwMode="auto">
                <a:xfrm>
                  <a:off x="7100682" y="3599495"/>
                  <a:ext cx="57567" cy="58192"/>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2" name="AutoShape 14"/>
                <p:cNvSpPr>
                  <a:spLocks/>
                </p:cNvSpPr>
                <p:nvPr/>
              </p:nvSpPr>
              <p:spPr bwMode="auto">
                <a:xfrm>
                  <a:off x="7055002" y="3553816"/>
                  <a:ext cx="81970" cy="83222"/>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3" name="AutoShape 15"/>
                <p:cNvSpPr>
                  <a:spLocks/>
                </p:cNvSpPr>
                <p:nvPr/>
              </p:nvSpPr>
              <p:spPr bwMode="auto">
                <a:xfrm>
                  <a:off x="7078154" y="3576343"/>
                  <a:ext cx="69456" cy="71333"/>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grpSp>
        <p:nvGrpSpPr>
          <p:cNvPr id="66" name="Group 96"/>
          <p:cNvGrpSpPr/>
          <p:nvPr/>
        </p:nvGrpSpPr>
        <p:grpSpPr>
          <a:xfrm>
            <a:off x="6858005" y="3238502"/>
            <a:ext cx="4857784" cy="1212000"/>
            <a:chOff x="5143504" y="2428874"/>
            <a:chExt cx="3643338" cy="908999"/>
          </a:xfrm>
        </p:grpSpPr>
        <p:grpSp>
          <p:nvGrpSpPr>
            <p:cNvPr id="67" name="Group 91"/>
            <p:cNvGrpSpPr/>
            <p:nvPr/>
          </p:nvGrpSpPr>
          <p:grpSpPr>
            <a:xfrm>
              <a:off x="6143636" y="2428874"/>
              <a:ext cx="2643206" cy="908999"/>
              <a:chOff x="6143636" y="2428874"/>
              <a:chExt cx="2643206" cy="908999"/>
            </a:xfrm>
          </p:grpSpPr>
          <p:sp>
            <p:nvSpPr>
              <p:cNvPr id="73" name="Rectangle 37"/>
              <p:cNvSpPr/>
              <p:nvPr/>
            </p:nvSpPr>
            <p:spPr>
              <a:xfrm>
                <a:off x="6143636" y="2714626"/>
                <a:ext cx="2643206" cy="623247"/>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为</a:t>
                </a:r>
                <a:r>
                  <a:rPr lang="en-US" altLang="zh-CN" sz="1600" dirty="0" err="1">
                    <a:solidFill>
                      <a:schemeClr val="bg1">
                        <a:lumMod val="50000"/>
                      </a:schemeClr>
                    </a:solidFill>
                    <a:latin typeface="Open Sans Light" pitchFamily="34" charset="0"/>
                    <a:ea typeface="Open Sans Light" pitchFamily="34" charset="0"/>
                    <a:cs typeface="Open Sans Light" pitchFamily="34" charset="0"/>
                  </a:rPr>
                  <a:t>MediaRecorder</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添加一些必要参数，音、视频源，输出路径、比特率、最大录制时间等</a:t>
                </a:r>
                <a:endParaRPr lang="en-US" sz="16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74" name="Rectangle 38"/>
              <p:cNvSpPr/>
              <p:nvPr/>
            </p:nvSpPr>
            <p:spPr>
              <a:xfrm>
                <a:off x="6143636" y="2428874"/>
                <a:ext cx="1370952" cy="276999"/>
              </a:xfrm>
              <a:prstGeom prst="rect">
                <a:avLst/>
              </a:prstGeom>
            </p:spPr>
            <p:txBody>
              <a:bodyPr wrap="none">
                <a:spAutoFit/>
              </a:bodyPr>
              <a:lstStyle/>
              <a:p>
                <a:r>
                  <a:rPr lang="en-US" altLang="zh-CN" dirty="0" err="1">
                    <a:solidFill>
                      <a:schemeClr val="bg1">
                        <a:lumMod val="50000"/>
                      </a:schemeClr>
                    </a:solidFill>
                    <a:latin typeface="Open Sans" pitchFamily="34" charset="0"/>
                    <a:ea typeface="Open Sans" pitchFamily="34" charset="0"/>
                    <a:cs typeface="Open Sans" pitchFamily="34" charset="0"/>
                  </a:rPr>
                  <a:t>MediaRecorder</a:t>
                </a:r>
                <a:endParaRPr lang="en-US" dirty="0">
                  <a:solidFill>
                    <a:schemeClr val="bg1">
                      <a:lumMod val="50000"/>
                    </a:schemeClr>
                  </a:solidFill>
                  <a:latin typeface="Open Sans" pitchFamily="34" charset="0"/>
                  <a:ea typeface="Open Sans" pitchFamily="34" charset="0"/>
                  <a:cs typeface="Open Sans" pitchFamily="34" charset="0"/>
                </a:endParaRPr>
              </a:p>
            </p:txBody>
          </p:sp>
        </p:grpSp>
        <p:grpSp>
          <p:nvGrpSpPr>
            <p:cNvPr id="68" name="Group 81"/>
            <p:cNvGrpSpPr/>
            <p:nvPr/>
          </p:nvGrpSpPr>
          <p:grpSpPr>
            <a:xfrm>
              <a:off x="5143504" y="2500312"/>
              <a:ext cx="636196" cy="636164"/>
              <a:chOff x="5143504" y="2500312"/>
              <a:chExt cx="636196" cy="636164"/>
            </a:xfrm>
          </p:grpSpPr>
          <p:sp>
            <p:nvSpPr>
              <p:cNvPr id="69" name="Rectangle 23"/>
              <p:cNvSpPr/>
              <p:nvPr/>
            </p:nvSpPr>
            <p:spPr>
              <a:xfrm>
                <a:off x="5143504" y="2500312"/>
                <a:ext cx="636196" cy="636164"/>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70" name="Group 78"/>
              <p:cNvGrpSpPr/>
              <p:nvPr/>
            </p:nvGrpSpPr>
            <p:grpSpPr>
              <a:xfrm>
                <a:off x="5333133" y="2643188"/>
                <a:ext cx="272454" cy="363686"/>
                <a:chOff x="1868971" y="2767277"/>
                <a:chExt cx="274694" cy="366676"/>
              </a:xfrm>
              <a:solidFill>
                <a:schemeClr val="bg1"/>
              </a:solidFill>
            </p:grpSpPr>
            <p:sp>
              <p:nvSpPr>
                <p:cNvPr id="71" name="AutoShape 115"/>
                <p:cNvSpPr>
                  <a:spLocks/>
                </p:cNvSpPr>
                <p:nvPr/>
              </p:nvSpPr>
              <p:spPr bwMode="auto">
                <a:xfrm>
                  <a:off x="1868971" y="27672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72" name="AutoShape 116"/>
                <p:cNvSpPr>
                  <a:spLocks/>
                </p:cNvSpPr>
                <p:nvPr/>
              </p:nvSpPr>
              <p:spPr bwMode="auto">
                <a:xfrm>
                  <a:off x="1983479" y="2985030"/>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9" name="TextBox 6"/>
          <p:cNvSpPr>
            <a:spLocks noChangeArrowheads="1"/>
          </p:cNvSpPr>
          <p:nvPr/>
        </p:nvSpPr>
        <p:spPr bwMode="auto">
          <a:xfrm>
            <a:off x="446504" y="130204"/>
            <a:ext cx="3870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dirty="0" err="1">
                <a:solidFill>
                  <a:prstClr val="black"/>
                </a:solidFill>
                <a:sym typeface="Impact" panose="020B0806030902050204" pitchFamily="34" charset="0"/>
              </a:rPr>
              <a:t>Camera+MediaRecorder</a:t>
            </a:r>
            <a:r>
              <a:rPr lang="zh-CN" altLang="en-US" sz="2000" b="1" dirty="0">
                <a:solidFill>
                  <a:prstClr val="black"/>
                </a:solidFill>
                <a:sym typeface="Impact" panose="020B0806030902050204" pitchFamily="34" charset="0"/>
              </a:rPr>
              <a:t>录制</a:t>
            </a:r>
          </a:p>
        </p:txBody>
      </p:sp>
      <p:sp>
        <p:nvSpPr>
          <p:cNvPr id="75" name="直接连接符 7">
            <a:extLst>
              <a:ext uri="{FF2B5EF4-FFF2-40B4-BE49-F238E27FC236}">
                <a16:creationId xmlns:a16="http://schemas.microsoft.com/office/drawing/2014/main" id="{0B6115B1-8358-4104-B65E-1352C0BB87C6}"/>
              </a:ext>
            </a:extLst>
          </p:cNvPr>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23156112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Left)">
                                      <p:cBhvr>
                                        <p:cTn id="11" dur="500"/>
                                        <p:tgtEl>
                                          <p:spTgt spid="13"/>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slide(fromRight)">
                                      <p:cBhvr>
                                        <p:cTn id="15" dur="500"/>
                                        <p:tgtEl>
                                          <p:spTgt spid="2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slide(fromLeft)">
                                      <p:cBhvr>
                                        <p:cTn id="19" dur="500"/>
                                        <p:tgtEl>
                                          <p:spTgt spid="50"/>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Left)">
                                      <p:cBhvr>
                                        <p:cTn id="23" dur="500"/>
                                        <p:tgtEl>
                                          <p:spTgt spid="10"/>
                                        </p:tgtEl>
                                      </p:cBhvr>
                                    </p:animEffect>
                                  </p:childTnLst>
                                </p:cTn>
                              </p:par>
                            </p:childTnLst>
                          </p:cTn>
                        </p:par>
                        <p:par>
                          <p:cTn id="24" fill="hold">
                            <p:stCondLst>
                              <p:cond delay="2500"/>
                            </p:stCondLst>
                            <p:childTnLst>
                              <p:par>
                                <p:cTn id="25" presetID="1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lide(fromRight)">
                                      <p:cBhvr>
                                        <p:cTn id="27" dur="500"/>
                                        <p:tgtEl>
                                          <p:spTgt spid="19"/>
                                        </p:tgtEl>
                                      </p:cBhvr>
                                    </p:animEffect>
                                  </p:childTnLst>
                                </p:cTn>
                              </p:par>
                            </p:childTnLst>
                          </p:cTn>
                        </p:par>
                        <p:par>
                          <p:cTn id="28" fill="hold">
                            <p:stCondLst>
                              <p:cond delay="3000"/>
                            </p:stCondLst>
                            <p:childTnLst>
                              <p:par>
                                <p:cTn id="29" presetID="12" presetClass="entr" presetSubtype="8"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slide(fromLeft)">
                                      <p:cBhvr>
                                        <p:cTn id="31" dur="500"/>
                                        <p:tgtEl>
                                          <p:spTgt spid="66"/>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lide(fromLeft)">
                                      <p:cBhvr>
                                        <p:cTn id="35" dur="500"/>
                                        <p:tgtEl>
                                          <p:spTgt spid="16"/>
                                        </p:tgtEl>
                                      </p:cBhvr>
                                    </p:animEffect>
                                  </p:childTnLst>
                                </p:cTn>
                              </p:par>
                            </p:childTnLst>
                          </p:cTn>
                        </p:par>
                        <p:par>
                          <p:cTn id="36" fill="hold">
                            <p:stCondLst>
                              <p:cond delay="4000"/>
                            </p:stCondLst>
                            <p:childTnLst>
                              <p:par>
                                <p:cTn id="37" presetID="12" presetClass="entr" presetSubtype="2"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slide(fromRight)">
                                      <p:cBhvr>
                                        <p:cTn id="39" dur="500"/>
                                        <p:tgtEl>
                                          <p:spTgt spid="40"/>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slide(fromLeft)">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2"/>
          <p:cNvGrpSpPr/>
          <p:nvPr/>
        </p:nvGrpSpPr>
        <p:grpSpPr>
          <a:xfrm>
            <a:off x="1428718" y="2095489"/>
            <a:ext cx="4910469" cy="1189303"/>
            <a:chOff x="1071538" y="1571618"/>
            <a:chExt cx="3682852" cy="891978"/>
          </a:xfrm>
        </p:grpSpPr>
        <p:grpSp>
          <p:nvGrpSpPr>
            <p:cNvPr id="10" name="Group 9"/>
            <p:cNvGrpSpPr/>
            <p:nvPr/>
          </p:nvGrpSpPr>
          <p:grpSpPr>
            <a:xfrm>
              <a:off x="1071538" y="1603542"/>
              <a:ext cx="507656" cy="507656"/>
              <a:chOff x="756065" y="1613335"/>
              <a:chExt cx="630946" cy="630946"/>
            </a:xfrm>
          </p:grpSpPr>
          <p:sp>
            <p:nvSpPr>
              <p:cNvPr id="14" name="Oval 7"/>
              <p:cNvSpPr/>
              <p:nvPr/>
            </p:nvSpPr>
            <p:spPr>
              <a:xfrm>
                <a:off x="756065" y="1613335"/>
                <a:ext cx="630946" cy="630946"/>
              </a:xfrm>
              <a:prstGeom prst="ellipse">
                <a:avLst/>
              </a:prstGeom>
              <a:noFill/>
              <a:ln>
                <a:solidFill>
                  <a:srgbClr val="34B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5"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34BA89"/>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11" name="Rectangle 10"/>
            <p:cNvSpPr/>
            <p:nvPr/>
          </p:nvSpPr>
          <p:spPr>
            <a:xfrm>
              <a:off x="1611118" y="1571618"/>
              <a:ext cx="3143272" cy="377075"/>
            </a:xfrm>
            <a:prstGeom prst="rect">
              <a:avLst/>
            </a:prstGeom>
          </p:spPr>
          <p:txBody>
            <a:bodyPr wrap="square">
              <a:spAutoFit/>
            </a:bodyPr>
            <a:lstStyle/>
            <a:p>
              <a:r>
                <a:rPr lang="zh-CN" altLang="en-US" sz="2667" dirty="0">
                  <a:solidFill>
                    <a:schemeClr val="bg1">
                      <a:lumMod val="50000"/>
                    </a:schemeClr>
                  </a:solidFill>
                  <a:latin typeface="Open Sans" pitchFamily="34" charset="0"/>
                  <a:ea typeface="Open Sans" pitchFamily="34" charset="0"/>
                  <a:cs typeface="Open Sans" pitchFamily="34" charset="0"/>
                </a:rPr>
                <a:t>优点</a:t>
              </a:r>
              <a:r>
                <a:rPr lang="en-US" altLang="zh-CN" sz="2667" dirty="0">
                  <a:solidFill>
                    <a:schemeClr val="bg1">
                      <a:lumMod val="50000"/>
                    </a:schemeClr>
                  </a:solidFill>
                  <a:latin typeface="Open Sans" pitchFamily="34" charset="0"/>
                  <a:ea typeface="Open Sans" pitchFamily="34" charset="0"/>
                  <a:cs typeface="Open Sans" pitchFamily="34" charset="0"/>
                </a:rPr>
                <a:t>1</a:t>
              </a:r>
              <a:r>
                <a:rPr lang="zh-CN" altLang="en-US" sz="2667" dirty="0">
                  <a:solidFill>
                    <a:schemeClr val="bg1">
                      <a:lumMod val="50000"/>
                    </a:schemeClr>
                  </a:solidFill>
                  <a:latin typeface="Open Sans" pitchFamily="34" charset="0"/>
                  <a:ea typeface="Open Sans" pitchFamily="34" charset="0"/>
                  <a:cs typeface="Open Sans" pitchFamily="34" charset="0"/>
                </a:rPr>
                <a:t>：</a:t>
              </a:r>
              <a:endParaRPr lang="en-US" sz="2667" dirty="0">
                <a:solidFill>
                  <a:schemeClr val="bg1">
                    <a:lumMod val="50000"/>
                  </a:schemeClr>
                </a:solidFill>
                <a:latin typeface="Open Sans" pitchFamily="34" charset="0"/>
                <a:ea typeface="Open Sans" pitchFamily="34" charset="0"/>
                <a:cs typeface="Open Sans" pitchFamily="34" charset="0"/>
              </a:endParaRPr>
            </a:p>
          </p:txBody>
        </p:sp>
        <p:sp>
          <p:nvSpPr>
            <p:cNvPr id="12" name="Rectangle 11"/>
            <p:cNvSpPr/>
            <p:nvPr/>
          </p:nvSpPr>
          <p:spPr>
            <a:xfrm>
              <a:off x="1611118" y="2025014"/>
              <a:ext cx="2643206" cy="438582"/>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系统提供的</a:t>
              </a:r>
              <a:r>
                <a:rPr lang="en-US" altLang="zh-CN" sz="1600" dirty="0">
                  <a:solidFill>
                    <a:schemeClr val="bg1">
                      <a:lumMod val="50000"/>
                    </a:schemeClr>
                  </a:solidFill>
                  <a:latin typeface="Open Sans Light" pitchFamily="34" charset="0"/>
                  <a:ea typeface="Open Sans Light" pitchFamily="34" charset="0"/>
                  <a:cs typeface="Open Sans Light" pitchFamily="34" charset="0"/>
                </a:rPr>
                <a:t>API</a:t>
              </a:r>
              <a:r>
                <a:rPr lang="zh-CN" altLang="en-US" sz="1600" dirty="0">
                  <a:solidFill>
                    <a:schemeClr val="bg1">
                      <a:lumMod val="50000"/>
                    </a:schemeClr>
                  </a:solidFill>
                  <a:latin typeface="Open Sans Light" pitchFamily="34" charset="0"/>
                  <a:ea typeface="Open Sans Light" pitchFamily="34" charset="0"/>
                  <a:cs typeface="Open Sans Light" pitchFamily="34" charset="0"/>
                </a:rPr>
                <a:t>，对各个版本兼容好，使用简单，集成容易</a:t>
              </a:r>
              <a:endParaRPr lang="ms-MY" sz="1600" dirty="0">
                <a:solidFill>
                  <a:schemeClr val="bg1">
                    <a:lumMod val="50000"/>
                  </a:schemeClr>
                </a:solidFill>
                <a:latin typeface="Open Sans Light" pitchFamily="34" charset="0"/>
                <a:ea typeface="Open Sans Light" pitchFamily="34" charset="0"/>
                <a:cs typeface="Open Sans Light" pitchFamily="34" charset="0"/>
              </a:endParaRPr>
            </a:p>
          </p:txBody>
        </p:sp>
      </p:grpSp>
      <p:grpSp>
        <p:nvGrpSpPr>
          <p:cNvPr id="16" name="Group 31"/>
          <p:cNvGrpSpPr/>
          <p:nvPr/>
        </p:nvGrpSpPr>
        <p:grpSpPr>
          <a:xfrm>
            <a:off x="1428718" y="4095756"/>
            <a:ext cx="4910469" cy="1189109"/>
            <a:chOff x="1071538" y="3071816"/>
            <a:chExt cx="3682852" cy="891832"/>
          </a:xfrm>
        </p:grpSpPr>
        <p:grpSp>
          <p:nvGrpSpPr>
            <p:cNvPr id="17" name="Group 13"/>
            <p:cNvGrpSpPr/>
            <p:nvPr/>
          </p:nvGrpSpPr>
          <p:grpSpPr>
            <a:xfrm>
              <a:off x="1071538" y="3103740"/>
              <a:ext cx="507656" cy="507656"/>
              <a:chOff x="756065" y="1613335"/>
              <a:chExt cx="630946" cy="630946"/>
            </a:xfrm>
          </p:grpSpPr>
          <p:sp>
            <p:nvSpPr>
              <p:cNvPr id="21" name="Oval 14"/>
              <p:cNvSpPr/>
              <p:nvPr/>
            </p:nvSpPr>
            <p:spPr>
              <a:xfrm>
                <a:off x="756065" y="1613335"/>
                <a:ext cx="630946" cy="630946"/>
              </a:xfrm>
              <a:prstGeom prst="ellipse">
                <a:avLst/>
              </a:prstGeom>
              <a:noFill/>
              <a:ln>
                <a:solidFill>
                  <a:srgbClr val="00C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2"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00C0CB"/>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18" name="Rectangle 16"/>
            <p:cNvSpPr/>
            <p:nvPr/>
          </p:nvSpPr>
          <p:spPr>
            <a:xfrm>
              <a:off x="1611118" y="3071816"/>
              <a:ext cx="3143272" cy="377075"/>
            </a:xfrm>
            <a:prstGeom prst="rect">
              <a:avLst/>
            </a:prstGeom>
          </p:spPr>
          <p:txBody>
            <a:bodyPr wrap="square">
              <a:spAutoFit/>
            </a:bodyPr>
            <a:lstStyle/>
            <a:p>
              <a:r>
                <a:rPr lang="zh-CN" altLang="en-US" sz="2667" dirty="0">
                  <a:solidFill>
                    <a:schemeClr val="bg1">
                      <a:lumMod val="50000"/>
                    </a:schemeClr>
                  </a:solidFill>
                  <a:latin typeface="Open Sans" pitchFamily="34" charset="0"/>
                  <a:ea typeface="Open Sans" pitchFamily="34" charset="0"/>
                  <a:cs typeface="Open Sans" pitchFamily="34" charset="0"/>
                </a:rPr>
                <a:t>优点</a:t>
              </a:r>
              <a:r>
                <a:rPr lang="en-US" altLang="zh-CN" sz="2667" dirty="0">
                  <a:solidFill>
                    <a:schemeClr val="bg1">
                      <a:lumMod val="50000"/>
                    </a:schemeClr>
                  </a:solidFill>
                  <a:latin typeface="Open Sans" pitchFamily="34" charset="0"/>
                  <a:ea typeface="Open Sans" pitchFamily="34" charset="0"/>
                  <a:cs typeface="Open Sans" pitchFamily="34" charset="0"/>
                </a:rPr>
                <a:t>2</a:t>
              </a:r>
              <a:r>
                <a:rPr lang="zh-CN" altLang="en-US" sz="2667" dirty="0">
                  <a:solidFill>
                    <a:schemeClr val="bg1">
                      <a:lumMod val="50000"/>
                    </a:schemeClr>
                  </a:solidFill>
                  <a:latin typeface="Open Sans" pitchFamily="34" charset="0"/>
                  <a:ea typeface="Open Sans" pitchFamily="34" charset="0"/>
                  <a:cs typeface="Open Sans" pitchFamily="34" charset="0"/>
                </a:rPr>
                <a:t>：</a:t>
              </a:r>
              <a:endParaRPr lang="en-US" sz="2667" dirty="0">
                <a:solidFill>
                  <a:schemeClr val="bg1">
                    <a:lumMod val="50000"/>
                  </a:schemeClr>
                </a:solidFill>
                <a:latin typeface="Open Sans" pitchFamily="34" charset="0"/>
                <a:ea typeface="Open Sans" pitchFamily="34" charset="0"/>
                <a:cs typeface="Open Sans" pitchFamily="34" charset="0"/>
              </a:endParaRPr>
            </a:p>
          </p:txBody>
        </p:sp>
        <p:sp>
          <p:nvSpPr>
            <p:cNvPr id="19" name="Rectangle 17"/>
            <p:cNvSpPr/>
            <p:nvPr/>
          </p:nvSpPr>
          <p:spPr>
            <a:xfrm>
              <a:off x="1611118" y="3525067"/>
              <a:ext cx="2643206" cy="438581"/>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录制的视频清晰，音视频不会存在不同步的情况</a:t>
              </a:r>
              <a:endParaRPr lang="ms-MY" sz="1600" dirty="0">
                <a:solidFill>
                  <a:schemeClr val="bg1">
                    <a:lumMod val="50000"/>
                  </a:schemeClr>
                </a:solidFill>
                <a:latin typeface="Open Sans Light" pitchFamily="34" charset="0"/>
                <a:ea typeface="Open Sans Light" pitchFamily="34" charset="0"/>
                <a:cs typeface="Open Sans Light" pitchFamily="34" charset="0"/>
              </a:endParaRPr>
            </a:p>
          </p:txBody>
        </p:sp>
      </p:grpSp>
      <p:grpSp>
        <p:nvGrpSpPr>
          <p:cNvPr id="23" name="Group 33"/>
          <p:cNvGrpSpPr/>
          <p:nvPr/>
        </p:nvGrpSpPr>
        <p:grpSpPr>
          <a:xfrm>
            <a:off x="6667504" y="2095490"/>
            <a:ext cx="4910469" cy="1209946"/>
            <a:chOff x="5000628" y="1571618"/>
            <a:chExt cx="3682852" cy="907460"/>
          </a:xfrm>
        </p:grpSpPr>
        <p:sp>
          <p:nvSpPr>
            <p:cNvPr id="28" name="Oval 20"/>
            <p:cNvSpPr/>
            <p:nvPr/>
          </p:nvSpPr>
          <p:spPr>
            <a:xfrm>
              <a:off x="5000628" y="1603542"/>
              <a:ext cx="507656" cy="507656"/>
            </a:xfrm>
            <a:prstGeom prst="ellipse">
              <a:avLst/>
            </a:prstGeom>
            <a:noFill/>
            <a:ln>
              <a:solidFill>
                <a:srgbClr val="E7C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5" name="Rectangle 22"/>
            <p:cNvSpPr/>
            <p:nvPr/>
          </p:nvSpPr>
          <p:spPr>
            <a:xfrm>
              <a:off x="5540208" y="1571618"/>
              <a:ext cx="3143272" cy="377075"/>
            </a:xfrm>
            <a:prstGeom prst="rect">
              <a:avLst/>
            </a:prstGeom>
          </p:spPr>
          <p:txBody>
            <a:bodyPr wrap="square">
              <a:spAutoFit/>
            </a:bodyPr>
            <a:lstStyle/>
            <a:p>
              <a:r>
                <a:rPr lang="zh-CN" altLang="en-US" sz="2667" dirty="0">
                  <a:solidFill>
                    <a:schemeClr val="bg1">
                      <a:lumMod val="50000"/>
                    </a:schemeClr>
                  </a:solidFill>
                  <a:latin typeface="Open Sans" pitchFamily="34" charset="0"/>
                  <a:ea typeface="Open Sans" pitchFamily="34" charset="0"/>
                  <a:cs typeface="Open Sans" pitchFamily="34" charset="0"/>
                </a:rPr>
                <a:t>缺点</a:t>
              </a:r>
              <a:r>
                <a:rPr lang="en-US" altLang="zh-CN" sz="2667" dirty="0">
                  <a:solidFill>
                    <a:schemeClr val="bg1">
                      <a:lumMod val="50000"/>
                    </a:schemeClr>
                  </a:solidFill>
                  <a:latin typeface="Open Sans" pitchFamily="34" charset="0"/>
                  <a:ea typeface="Open Sans" pitchFamily="34" charset="0"/>
                  <a:cs typeface="Open Sans" pitchFamily="34" charset="0"/>
                </a:rPr>
                <a:t>1</a:t>
              </a:r>
              <a:r>
                <a:rPr lang="zh-CN" altLang="en-US" sz="2667" dirty="0">
                  <a:solidFill>
                    <a:schemeClr val="bg1">
                      <a:lumMod val="50000"/>
                    </a:schemeClr>
                  </a:solidFill>
                  <a:latin typeface="Open Sans" pitchFamily="34" charset="0"/>
                  <a:ea typeface="Open Sans" pitchFamily="34" charset="0"/>
                  <a:cs typeface="Open Sans" pitchFamily="34" charset="0"/>
                </a:rPr>
                <a:t>：</a:t>
              </a:r>
              <a:endParaRPr lang="en-US" sz="2667" dirty="0">
                <a:solidFill>
                  <a:schemeClr val="bg1">
                    <a:lumMod val="50000"/>
                  </a:schemeClr>
                </a:solidFill>
                <a:latin typeface="Open Sans" pitchFamily="34" charset="0"/>
                <a:ea typeface="Open Sans" pitchFamily="34" charset="0"/>
                <a:cs typeface="Open Sans" pitchFamily="34" charset="0"/>
              </a:endParaRPr>
            </a:p>
          </p:txBody>
        </p:sp>
        <p:sp>
          <p:nvSpPr>
            <p:cNvPr id="26" name="Rectangle 23"/>
            <p:cNvSpPr/>
            <p:nvPr/>
          </p:nvSpPr>
          <p:spPr>
            <a:xfrm>
              <a:off x="5540208" y="2040497"/>
              <a:ext cx="2643206" cy="438581"/>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录制后的视频体积过大，从而导致后期压缩处理时间也较长</a:t>
              </a:r>
              <a:endParaRPr lang="ms-MY" sz="1600" dirty="0">
                <a:solidFill>
                  <a:schemeClr val="bg1">
                    <a:lumMod val="50000"/>
                  </a:schemeClr>
                </a:solidFill>
                <a:latin typeface="Open Sans Light" pitchFamily="34" charset="0"/>
                <a:ea typeface="Open Sans Light" pitchFamily="34" charset="0"/>
                <a:cs typeface="Open Sans Light" pitchFamily="34" charset="0"/>
              </a:endParaRPr>
            </a:p>
          </p:txBody>
        </p:sp>
      </p:grpSp>
      <p:grpSp>
        <p:nvGrpSpPr>
          <p:cNvPr id="30" name="Group 34"/>
          <p:cNvGrpSpPr/>
          <p:nvPr/>
        </p:nvGrpSpPr>
        <p:grpSpPr>
          <a:xfrm>
            <a:off x="6667504" y="4095757"/>
            <a:ext cx="4910469" cy="1435332"/>
            <a:chOff x="5000628" y="3071816"/>
            <a:chExt cx="3682852" cy="1076499"/>
          </a:xfrm>
        </p:grpSpPr>
        <p:sp>
          <p:nvSpPr>
            <p:cNvPr id="35" name="Oval 26"/>
            <p:cNvSpPr/>
            <p:nvPr/>
          </p:nvSpPr>
          <p:spPr>
            <a:xfrm>
              <a:off x="5000628" y="3103740"/>
              <a:ext cx="507656" cy="507656"/>
            </a:xfrm>
            <a:prstGeom prst="ellipse">
              <a:avLst/>
            </a:prstGeom>
            <a:noFill/>
            <a:ln>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32" name="Rectangle 28"/>
            <p:cNvSpPr/>
            <p:nvPr/>
          </p:nvSpPr>
          <p:spPr>
            <a:xfrm>
              <a:off x="5540208" y="3071816"/>
              <a:ext cx="3143272" cy="377075"/>
            </a:xfrm>
            <a:prstGeom prst="rect">
              <a:avLst/>
            </a:prstGeom>
          </p:spPr>
          <p:txBody>
            <a:bodyPr wrap="square">
              <a:spAutoFit/>
            </a:bodyPr>
            <a:lstStyle/>
            <a:p>
              <a:r>
                <a:rPr lang="zh-CN" altLang="en-US" sz="2667" dirty="0">
                  <a:solidFill>
                    <a:schemeClr val="bg1">
                      <a:lumMod val="50000"/>
                    </a:schemeClr>
                  </a:solidFill>
                  <a:latin typeface="Open Sans" pitchFamily="34" charset="0"/>
                  <a:ea typeface="Open Sans" pitchFamily="34" charset="0"/>
                  <a:cs typeface="Open Sans" pitchFamily="34" charset="0"/>
                </a:rPr>
                <a:t>缺点</a:t>
              </a:r>
              <a:r>
                <a:rPr lang="en-US" altLang="zh-CN" sz="2667" dirty="0">
                  <a:solidFill>
                    <a:schemeClr val="bg1">
                      <a:lumMod val="50000"/>
                    </a:schemeClr>
                  </a:solidFill>
                  <a:latin typeface="Open Sans" pitchFamily="34" charset="0"/>
                  <a:ea typeface="Open Sans" pitchFamily="34" charset="0"/>
                  <a:cs typeface="Open Sans" pitchFamily="34" charset="0"/>
                </a:rPr>
                <a:t>2</a:t>
              </a:r>
              <a:r>
                <a:rPr lang="zh-CN" altLang="en-US" sz="2667" dirty="0">
                  <a:solidFill>
                    <a:schemeClr val="bg1">
                      <a:lumMod val="50000"/>
                    </a:schemeClr>
                  </a:solidFill>
                  <a:latin typeface="Open Sans" pitchFamily="34" charset="0"/>
                  <a:ea typeface="Open Sans" pitchFamily="34" charset="0"/>
                  <a:cs typeface="Open Sans" pitchFamily="34" charset="0"/>
                </a:rPr>
                <a:t>：</a:t>
              </a:r>
              <a:endParaRPr lang="en-US" sz="2667" dirty="0">
                <a:solidFill>
                  <a:schemeClr val="bg1">
                    <a:lumMod val="50000"/>
                  </a:schemeClr>
                </a:solidFill>
                <a:latin typeface="Open Sans" pitchFamily="34" charset="0"/>
                <a:ea typeface="Open Sans" pitchFamily="34" charset="0"/>
                <a:cs typeface="Open Sans" pitchFamily="34" charset="0"/>
              </a:endParaRPr>
            </a:p>
          </p:txBody>
        </p:sp>
        <p:sp>
          <p:nvSpPr>
            <p:cNvPr id="33" name="Rectangle 29"/>
            <p:cNvSpPr/>
            <p:nvPr/>
          </p:nvSpPr>
          <p:spPr>
            <a:xfrm>
              <a:off x="5540208" y="3525067"/>
              <a:ext cx="2643206" cy="623248"/>
            </a:xfrm>
            <a:prstGeom prst="rect">
              <a:avLst/>
            </a:prstGeom>
          </p:spPr>
          <p:txBody>
            <a:bodyPr wrap="square">
              <a:spAutoFit/>
            </a:bodyPr>
            <a:lstStyle/>
            <a:p>
              <a:r>
                <a:rPr lang="zh-CN" altLang="en-US" sz="1600" dirty="0">
                  <a:solidFill>
                    <a:schemeClr val="bg1">
                      <a:lumMod val="50000"/>
                    </a:schemeClr>
                  </a:solidFill>
                  <a:latin typeface="Open Sans Light" pitchFamily="34" charset="0"/>
                  <a:ea typeface="Open Sans Light" pitchFamily="34" charset="0"/>
                  <a:cs typeface="Open Sans Light" pitchFamily="34" charset="0"/>
                </a:rPr>
                <a:t>系统高度封装，很多参数设置受限，无法直接设置硬件参数进行更灵活的控制</a:t>
              </a:r>
              <a:endParaRPr lang="ms-MY" sz="1600" dirty="0">
                <a:solidFill>
                  <a:schemeClr val="bg1">
                    <a:lumMod val="50000"/>
                  </a:schemeClr>
                </a:solidFill>
                <a:latin typeface="Open Sans Light" pitchFamily="34" charset="0"/>
                <a:ea typeface="Open Sans Light" pitchFamily="34" charset="0"/>
                <a:cs typeface="Open Sans Light" pitchFamily="34" charset="0"/>
              </a:endParaRPr>
            </a:p>
          </p:txBody>
        </p:sp>
      </p:grpSp>
      <p:grpSp>
        <p:nvGrpSpPr>
          <p:cNvPr id="38" name="组合 1"/>
          <p:cNvGrpSpPr>
            <a:grpSpLocks/>
          </p:cNvGrpSpPr>
          <p:nvPr/>
        </p:nvGrpSpPr>
        <p:grpSpPr bwMode="auto">
          <a:xfrm>
            <a:off x="280988" y="0"/>
            <a:ext cx="106362" cy="720725"/>
            <a:chOff x="0" y="0"/>
            <a:chExt cx="105725" cy="721610"/>
          </a:xfrm>
          <a:solidFill>
            <a:srgbClr val="34BA89"/>
          </a:solidFill>
        </p:grpSpPr>
        <p:sp>
          <p:nvSpPr>
            <p:cNvPr id="3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4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1" name="TextBox 6"/>
          <p:cNvSpPr>
            <a:spLocks noChangeArrowheads="1"/>
          </p:cNvSpPr>
          <p:nvPr/>
        </p:nvSpPr>
        <p:spPr bwMode="auto">
          <a:xfrm>
            <a:off x="414845" y="144064"/>
            <a:ext cx="3870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dirty="0" err="1">
                <a:solidFill>
                  <a:prstClr val="black"/>
                </a:solidFill>
                <a:sym typeface="Impact" panose="020B0806030902050204" pitchFamily="34" charset="0"/>
              </a:rPr>
              <a:t>Camera+MediaRecorder</a:t>
            </a:r>
            <a:r>
              <a:rPr lang="zh-CN" altLang="en-US" sz="2000" b="1" dirty="0">
                <a:solidFill>
                  <a:prstClr val="black"/>
                </a:solidFill>
                <a:sym typeface="Impact" panose="020B0806030902050204" pitchFamily="34" charset="0"/>
              </a:rPr>
              <a:t>录制</a:t>
            </a:r>
          </a:p>
        </p:txBody>
      </p:sp>
      <p:sp>
        <p:nvSpPr>
          <p:cNvPr id="4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2" name="文本框 1">
            <a:extLst>
              <a:ext uri="{FF2B5EF4-FFF2-40B4-BE49-F238E27FC236}">
                <a16:creationId xmlns:a16="http://schemas.microsoft.com/office/drawing/2014/main" id="{9CF6D9DA-0D31-486B-9C6A-1A2AA5F42696}"/>
              </a:ext>
            </a:extLst>
          </p:cNvPr>
          <p:cNvSpPr txBox="1"/>
          <p:nvPr/>
        </p:nvSpPr>
        <p:spPr>
          <a:xfrm>
            <a:off x="6745357" y="2107916"/>
            <a:ext cx="526106" cy="707886"/>
          </a:xfrm>
          <a:prstGeom prst="rect">
            <a:avLst/>
          </a:prstGeom>
          <a:noFill/>
        </p:spPr>
        <p:txBody>
          <a:bodyPr wrap="none" rtlCol="0">
            <a:spAutoFit/>
          </a:bodyPr>
          <a:lstStyle/>
          <a:p>
            <a:r>
              <a:rPr lang="en-US" altLang="zh-CN" sz="4000" dirty="0">
                <a:solidFill>
                  <a:srgbClr val="F7FA88"/>
                </a:solidFill>
              </a:rPr>
              <a:t>×</a:t>
            </a:r>
            <a:endParaRPr lang="zh-CN" altLang="en-US" sz="4000" dirty="0">
              <a:solidFill>
                <a:srgbClr val="F7FA88"/>
              </a:solidFill>
            </a:endParaRPr>
          </a:p>
        </p:txBody>
      </p:sp>
      <p:sp>
        <p:nvSpPr>
          <p:cNvPr id="37" name="文本框 36">
            <a:extLst>
              <a:ext uri="{FF2B5EF4-FFF2-40B4-BE49-F238E27FC236}">
                <a16:creationId xmlns:a16="http://schemas.microsoft.com/office/drawing/2014/main" id="{FB8FE801-54E3-47E6-BF74-0A13B6AAD015}"/>
              </a:ext>
            </a:extLst>
          </p:cNvPr>
          <p:cNvSpPr txBox="1"/>
          <p:nvPr/>
        </p:nvSpPr>
        <p:spPr>
          <a:xfrm>
            <a:off x="6756140" y="4109006"/>
            <a:ext cx="526106" cy="707886"/>
          </a:xfrm>
          <a:prstGeom prst="rect">
            <a:avLst/>
          </a:prstGeom>
          <a:noFill/>
        </p:spPr>
        <p:txBody>
          <a:bodyPr wrap="none" rtlCol="0">
            <a:spAutoFit/>
          </a:bodyPr>
          <a:lstStyle/>
          <a:p>
            <a:r>
              <a:rPr lang="en-US" altLang="zh-CN" sz="4000" dirty="0">
                <a:solidFill>
                  <a:srgbClr val="FF8577"/>
                </a:solidFill>
              </a:rPr>
              <a:t>×</a:t>
            </a:r>
            <a:endParaRPr lang="zh-CN" altLang="en-US" sz="4000" dirty="0">
              <a:solidFill>
                <a:srgbClr val="FF8577"/>
              </a:solidFill>
            </a:endParaRPr>
          </a:p>
        </p:txBody>
      </p:sp>
    </p:spTree>
    <p:extLst>
      <p:ext uri="{BB962C8B-B14F-4D97-AF65-F5344CB8AC3E}">
        <p14:creationId xmlns:p14="http://schemas.microsoft.com/office/powerpoint/2010/main" val="4201037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lide(fromBottom)">
                                      <p:cBhvr>
                                        <p:cTn id="11" dur="500"/>
                                        <p:tgtEl>
                                          <p:spTgt spid="23"/>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slide(fromBottom)">
                                      <p:cBhvr>
                                        <p:cTn id="14" dur="500"/>
                                        <p:tgtEl>
                                          <p:spTgt spid="2"/>
                                        </p:tgtEl>
                                      </p:cBhvr>
                                    </p:animEffect>
                                  </p:childTnLst>
                                </p:cTn>
                              </p:par>
                            </p:childTnLst>
                          </p:cTn>
                        </p:par>
                        <p:par>
                          <p:cTn id="15" fill="hold">
                            <p:stCondLst>
                              <p:cond delay="1000"/>
                            </p:stCondLst>
                            <p:childTnLst>
                              <p:par>
                                <p:cTn id="16" presetID="12" presetClass="entr" presetSubtype="4"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slide(fromBottom)">
                                      <p:cBhvr>
                                        <p:cTn id="18" dur="500"/>
                                        <p:tgtEl>
                                          <p:spTgt spid="16"/>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lide(fromBottom)">
                                      <p:cBhvr>
                                        <p:cTn id="22" dur="500"/>
                                        <p:tgtEl>
                                          <p:spTgt spid="30"/>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slide(fromBottom)">
                                      <p:cBhvr>
                                        <p:cTn id="2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5"/>
          <p:cNvGrpSpPr/>
          <p:nvPr/>
        </p:nvGrpSpPr>
        <p:grpSpPr>
          <a:xfrm>
            <a:off x="4881363" y="0"/>
            <a:ext cx="2095515" cy="2355851"/>
            <a:chOff x="776308" y="1714494"/>
            <a:chExt cx="1571636" cy="1766888"/>
          </a:xfrm>
          <a:solidFill>
            <a:srgbClr val="F8F689"/>
          </a:solidFill>
        </p:grpSpPr>
        <p:sp>
          <p:nvSpPr>
            <p:cNvPr id="5" name="Rectangle 25"/>
            <p:cNvSpPr/>
            <p:nvPr/>
          </p:nvSpPr>
          <p:spPr>
            <a:xfrm>
              <a:off x="785786" y="1714494"/>
              <a:ext cx="1559376" cy="15593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 name="Isosceles Triangle 26"/>
            <p:cNvSpPr/>
            <p:nvPr/>
          </p:nvSpPr>
          <p:spPr>
            <a:xfrm rot="10800000">
              <a:off x="776308" y="3267068"/>
              <a:ext cx="1571636" cy="2143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7" name="矩形 8"/>
          <p:cNvSpPr>
            <a:spLocks noChangeArrowheads="1"/>
          </p:cNvSpPr>
          <p:nvPr/>
        </p:nvSpPr>
        <p:spPr bwMode="auto">
          <a:xfrm>
            <a:off x="5210542" y="318523"/>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03</a:t>
            </a:r>
            <a:endParaRPr lang="zh-CN" altLang="en-US" sz="7200" dirty="0">
              <a:solidFill>
                <a:schemeClr val="bg1"/>
              </a:solidFill>
              <a:latin typeface="Impact" panose="020B0806030902050204" pitchFamily="34" charset="0"/>
              <a:sym typeface="Impact" panose="020B0806030902050204" pitchFamily="34" charset="0"/>
            </a:endParaRPr>
          </a:p>
        </p:txBody>
      </p:sp>
      <p:cxnSp>
        <p:nvCxnSpPr>
          <p:cNvPr id="9" name="直接连接符 8"/>
          <p:cNvCxnSpPr/>
          <p:nvPr/>
        </p:nvCxnSpPr>
        <p:spPr>
          <a:xfrm>
            <a:off x="2641600" y="2873829"/>
            <a:ext cx="647337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521777" y="4010450"/>
            <a:ext cx="6814686" cy="830997"/>
          </a:xfrm>
          <a:prstGeom prst="rect">
            <a:avLst/>
          </a:prstGeom>
          <a:noFill/>
        </p:spPr>
        <p:txBody>
          <a:bodyPr wrap="none" rtlCol="0">
            <a:spAutoFit/>
          </a:bodyPr>
          <a:lstStyle/>
          <a:p>
            <a:r>
              <a:rPr lang="en-US" altLang="zh-CN" sz="4800" b="1" dirty="0" err="1"/>
              <a:t>Camera+FFmpeg</a:t>
            </a:r>
            <a:r>
              <a:rPr lang="zh-CN" altLang="en-US" sz="4800" b="1" dirty="0"/>
              <a:t>库录制</a:t>
            </a:r>
          </a:p>
        </p:txBody>
      </p:sp>
    </p:spTree>
    <p:extLst>
      <p:ext uri="{BB962C8B-B14F-4D97-AF65-F5344CB8AC3E}">
        <p14:creationId xmlns:p14="http://schemas.microsoft.com/office/powerpoint/2010/main" val="1134749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1"/>
          <p:cNvGrpSpPr>
            <a:grpSpLocks/>
          </p:cNvGrpSpPr>
          <p:nvPr/>
        </p:nvGrpSpPr>
        <p:grpSpPr bwMode="auto">
          <a:xfrm>
            <a:off x="280988" y="0"/>
            <a:ext cx="106362" cy="720725"/>
            <a:chOff x="0" y="0"/>
            <a:chExt cx="105725" cy="721610"/>
          </a:xfrm>
          <a:solidFill>
            <a:srgbClr val="34BA89"/>
          </a:solidFill>
        </p:grpSpPr>
        <p:sp>
          <p:nvSpPr>
            <p:cNvPr id="2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sp>
          <p:nvSpPr>
            <p:cNvPr id="2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grpSp>
      <p:sp>
        <p:nvSpPr>
          <p:cNvPr id="29" name="TextBox 6"/>
          <p:cNvSpPr>
            <a:spLocks noChangeArrowheads="1"/>
          </p:cNvSpPr>
          <p:nvPr/>
        </p:nvSpPr>
        <p:spPr bwMode="auto">
          <a:xfrm>
            <a:off x="387350" y="160307"/>
            <a:ext cx="4625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000" b="1" dirty="0" err="1">
                <a:solidFill>
                  <a:prstClr val="black"/>
                </a:solidFill>
              </a:rPr>
              <a:t>Camera+FFmpeg</a:t>
            </a:r>
            <a:r>
              <a:rPr lang="zh-CN" altLang="en-US" sz="2000" b="1" dirty="0">
                <a:solidFill>
                  <a:prstClr val="black"/>
                </a:solidFill>
              </a:rPr>
              <a:t>库录制</a:t>
            </a:r>
          </a:p>
        </p:txBody>
      </p:sp>
      <p:sp>
        <p:nvSpPr>
          <p:cNvPr id="3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等线"/>
              <a:ea typeface="等线" panose="02010600030101010101" pitchFamily="2" charset="-122"/>
              <a:cs typeface="+mn-cs"/>
            </a:endParaRPr>
          </a:p>
        </p:txBody>
      </p:sp>
      <p:pic>
        <p:nvPicPr>
          <p:cNvPr id="7" name="图片 6">
            <a:extLst>
              <a:ext uri="{FF2B5EF4-FFF2-40B4-BE49-F238E27FC236}">
                <a16:creationId xmlns:a16="http://schemas.microsoft.com/office/drawing/2014/main" id="{94703069-63B2-48F8-8979-92AB42E7A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598" y="560417"/>
            <a:ext cx="4383962" cy="6157624"/>
          </a:xfrm>
          <a:prstGeom prst="rect">
            <a:avLst/>
          </a:prstGeom>
        </p:spPr>
      </p:pic>
      <p:sp>
        <p:nvSpPr>
          <p:cNvPr id="8" name="文本框 7">
            <a:extLst>
              <a:ext uri="{FF2B5EF4-FFF2-40B4-BE49-F238E27FC236}">
                <a16:creationId xmlns:a16="http://schemas.microsoft.com/office/drawing/2014/main" id="{763F0D41-7899-464D-B18C-568906718D23}"/>
              </a:ext>
            </a:extLst>
          </p:cNvPr>
          <p:cNvSpPr txBox="1"/>
          <p:nvPr/>
        </p:nvSpPr>
        <p:spPr>
          <a:xfrm>
            <a:off x="520700" y="3749687"/>
            <a:ext cx="5314275" cy="707886"/>
          </a:xfrm>
          <a:prstGeom prst="rect">
            <a:avLst/>
          </a:prstGeom>
          <a:noFill/>
        </p:spPr>
        <p:txBody>
          <a:bodyPr wrap="none" rtlCol="0">
            <a:spAutoFit/>
          </a:bodyPr>
          <a:lstStyle/>
          <a:p>
            <a:r>
              <a:rPr lang="zh-CN" altLang="en-US" sz="2000" dirty="0"/>
              <a:t>分别采集音频、视频流，经过滤、编码处理后</a:t>
            </a:r>
            <a:endParaRPr lang="en-US" altLang="zh-CN" sz="2000" dirty="0"/>
          </a:p>
          <a:p>
            <a:r>
              <a:rPr lang="zh-CN" altLang="en-US" sz="2000" dirty="0"/>
              <a:t>进行合成。</a:t>
            </a:r>
          </a:p>
        </p:txBody>
      </p:sp>
    </p:spTree>
    <p:extLst>
      <p:ext uri="{BB962C8B-B14F-4D97-AF65-F5344CB8AC3E}">
        <p14:creationId xmlns:p14="http://schemas.microsoft.com/office/powerpoint/2010/main" val="1971078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1861</Words>
  <Application>Microsoft Office PowerPoint</Application>
  <PresentationFormat>宽屏</PresentationFormat>
  <Paragraphs>198</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Open Sans Light</vt:lpstr>
      <vt:lpstr>等线</vt:lpstr>
      <vt:lpstr>等线 Light</vt:lpstr>
      <vt:lpstr>宋体</vt:lpstr>
      <vt:lpstr>微软雅黑</vt:lpstr>
      <vt:lpstr>Arial</vt:lpstr>
      <vt:lpstr>Calibri</vt:lpstr>
      <vt:lpstr>Impact</vt:lpstr>
      <vt:lpstr>Open Sans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MengZhiYuan</cp:lastModifiedBy>
  <cp:revision>99</cp:revision>
  <dcterms:created xsi:type="dcterms:W3CDTF">2016-07-01T11:15:40Z</dcterms:created>
  <dcterms:modified xsi:type="dcterms:W3CDTF">2017-06-29T09:01:23Z</dcterms:modified>
</cp:coreProperties>
</file>