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82" r:id="rId2"/>
    <p:sldId id="284" r:id="rId3"/>
    <p:sldId id="283" r:id="rId4"/>
    <p:sldId id="258" r:id="rId5"/>
    <p:sldId id="285" r:id="rId6"/>
    <p:sldId id="276" r:id="rId7"/>
    <p:sldId id="263" r:id="rId8"/>
    <p:sldId id="265" r:id="rId9"/>
    <p:sldId id="277" r:id="rId10"/>
    <p:sldId id="262" r:id="rId11"/>
    <p:sldId id="267" r:id="rId12"/>
    <p:sldId id="268" r:id="rId13"/>
    <p:sldId id="266" r:id="rId14"/>
    <p:sldId id="269" r:id="rId15"/>
    <p:sldId id="271" r:id="rId16"/>
    <p:sldId id="278" r:id="rId17"/>
    <p:sldId id="261" r:id="rId18"/>
    <p:sldId id="280" r:id="rId19"/>
    <p:sldId id="286" r:id="rId20"/>
    <p:sldId id="260" r:id="rId21"/>
    <p:sldId id="287" r:id="rId22"/>
    <p:sldId id="28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83"/>
    <p:restoredTop sz="55812"/>
  </p:normalViewPr>
  <p:slideViewPr>
    <p:cSldViewPr snapToGrid="0" snapToObjects="1">
      <p:cViewPr varScale="1">
        <p:scale>
          <a:sx n="57" d="100"/>
          <a:sy n="57" d="100"/>
        </p:scale>
        <p:origin x="15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306DC-EFA8-6946-B88E-E9A40349AD92}" type="datetimeFigureOut">
              <a:rPr kumimoji="1" lang="zh-CN" altLang="en-US" smtClean="0"/>
              <a:t>2017/7/12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904BA-5845-FC41-8405-08268F0837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6035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904BA-5845-FC41-8405-08268F08374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6239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16</a:t>
            </a:r>
            <a:r>
              <a:rPr kumimoji="1" lang="zh-CN" altLang="en-US" dirty="0" smtClean="0"/>
              <a:t>位总长度整个</a:t>
            </a:r>
            <a:r>
              <a:rPr kumimoji="1" lang="en-US" altLang="zh-CN" dirty="0" smtClean="0"/>
              <a:t>IP</a:t>
            </a:r>
            <a:r>
              <a:rPr kumimoji="1" lang="zh-CN" altLang="en-US" dirty="0" smtClean="0"/>
              <a:t>数据报的长度，但受</a:t>
            </a:r>
            <a:r>
              <a:rPr kumimoji="1" lang="en-US" altLang="zh-CN" dirty="0" smtClean="0"/>
              <a:t>MTU</a:t>
            </a:r>
            <a:r>
              <a:rPr kumimoji="1" lang="zh-CN" altLang="en-US" dirty="0" smtClean="0"/>
              <a:t>限制最大</a:t>
            </a:r>
            <a:r>
              <a:rPr kumimoji="1" lang="en-US" altLang="zh-CN" dirty="0" smtClean="0"/>
              <a:t>1480</a:t>
            </a:r>
            <a:r>
              <a:rPr kumimoji="1" lang="zh-CN" altLang="en-US" dirty="0" smtClean="0"/>
              <a:t>个长度，（</a:t>
            </a:r>
            <a:r>
              <a:rPr kumimoji="1" lang="en-US" altLang="zh-CN" dirty="0" err="1" smtClean="0"/>
              <a:t>ip</a:t>
            </a:r>
            <a:r>
              <a:rPr kumimoji="1" lang="zh-CN" altLang="en-US" dirty="0" smtClean="0"/>
              <a:t>头部</a:t>
            </a:r>
            <a:r>
              <a:rPr kumimoji="1" lang="en-US" altLang="zh-CN" dirty="0" smtClean="0"/>
              <a:t>20</a:t>
            </a:r>
            <a:r>
              <a:rPr kumimoji="1" lang="zh-CN" altLang="en-US" dirty="0" smtClean="0"/>
              <a:t>个字节）</a:t>
            </a:r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16</a:t>
            </a:r>
            <a:r>
              <a:rPr kumimoji="1" lang="zh-CN" altLang="en-US" dirty="0" smtClean="0"/>
              <a:t>位标识唯一表示一次发送的数据报，数据包分片时，所有的分片数据中的</a:t>
            </a:r>
            <a:r>
              <a:rPr kumimoji="1" lang="en-US" altLang="zh-CN" dirty="0" smtClean="0"/>
              <a:t>16</a:t>
            </a:r>
            <a:r>
              <a:rPr kumimoji="1" lang="zh-CN" altLang="en-US" dirty="0" smtClean="0"/>
              <a:t>位唯一标识都一样</a:t>
            </a:r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位分片标志，第一位保留 第二位表示禁止分片，第三位表示更多分片，指这个分片后面还有分片，除了最后一个分片，其它都是</a:t>
            </a:r>
            <a:r>
              <a:rPr kumimoji="1" lang="en-US" altLang="zh-CN" dirty="0" smtClean="0"/>
              <a:t>1.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13</a:t>
            </a:r>
            <a:r>
              <a:rPr kumimoji="1" lang="zh-CN" altLang="en-US" dirty="0" smtClean="0"/>
              <a:t>位偏移，指的是数据偏移，实际偏移量是 </a:t>
            </a:r>
            <a:r>
              <a:rPr kumimoji="1" lang="en-US" altLang="zh-CN" dirty="0" smtClean="0"/>
              <a:t>13</a:t>
            </a:r>
            <a:r>
              <a:rPr kumimoji="1" lang="zh-CN" altLang="en-US" dirty="0" smtClean="0"/>
              <a:t>左移动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位，分片报文长度必须是</a:t>
            </a:r>
            <a:r>
              <a:rPr kumimoji="1" lang="en-US" altLang="zh-CN" dirty="0" smtClean="0"/>
              <a:t>8</a:t>
            </a:r>
            <a:r>
              <a:rPr kumimoji="1" lang="zh-CN" altLang="en-US" dirty="0" smtClean="0"/>
              <a:t>的倍数</a:t>
            </a:r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8</a:t>
            </a:r>
            <a:r>
              <a:rPr kumimoji="1" lang="zh-CN" altLang="en-US" dirty="0" smtClean="0"/>
              <a:t>位协议 </a:t>
            </a:r>
            <a:r>
              <a:rPr kumimoji="1" lang="en-US" altLang="zh-CN" dirty="0" err="1" smtClean="0"/>
              <a:t>icmp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tcp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6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udp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17</a:t>
            </a:r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904BA-5845-FC41-8405-08268F083747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68177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1.Ip</a:t>
            </a:r>
            <a:r>
              <a:rPr kumimoji="1" lang="zh-CN" altLang="en-US" dirty="0" smtClean="0"/>
              <a:t>地址的组成</a:t>
            </a:r>
          </a:p>
          <a:p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http://www.ab126.com/</a:t>
            </a:r>
            <a:r>
              <a:rPr kumimoji="1" lang="en-US" altLang="zh-CN" dirty="0" err="1" smtClean="0"/>
              <a:t>goju</a:t>
            </a:r>
            <a:r>
              <a:rPr kumimoji="1" lang="en-US" altLang="zh-CN" dirty="0" smtClean="0"/>
              <a:t>/1840.html</a:t>
            </a:r>
            <a:r>
              <a:rPr kumimoji="1" lang="zh-CN" altLang="en-US" dirty="0" smtClean="0"/>
              <a:t> 网段号计算器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共有</a:t>
            </a:r>
            <a:r>
              <a:rPr kumimoji="1" lang="en-US" altLang="zh-CN" dirty="0" err="1" smtClean="0"/>
              <a:t>ip</a:t>
            </a:r>
            <a:endParaRPr kumimoji="1" lang="zh-CN" altLang="en-US" dirty="0" smtClean="0"/>
          </a:p>
          <a:p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个预留私有地址：</a:t>
            </a:r>
          </a:p>
          <a:p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10.0.0.0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mr-IN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10.255.255.255</a:t>
            </a:r>
            <a:endParaRPr kumimoji="1"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172.16.0.0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mr-IN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172.31.255.255</a:t>
            </a:r>
            <a:endParaRPr kumimoji="1"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192.168.0.0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mr-IN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192.168.255.255</a:t>
            </a:r>
            <a:endParaRPr kumimoji="1"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kumimoji="1" lang="zh-CN" altLang="en-US" dirty="0" smtClean="0"/>
          </a:p>
          <a:p>
            <a:r>
              <a:rPr kumimoji="1" lang="en-US" altLang="zh-CN" dirty="0" smtClean="0"/>
              <a:t>NAT(Network Address</a:t>
            </a:r>
            <a:r>
              <a:rPr kumimoji="1" lang="en-US" altLang="zh-CN" baseline="0" dirty="0" smtClean="0"/>
              <a:t> Translation</a:t>
            </a:r>
            <a:r>
              <a:rPr kumimoji="1" lang="en-US" altLang="zh-CN" dirty="0" smtClean="0"/>
              <a:t>) </a:t>
            </a:r>
            <a:r>
              <a:rPr kumimoji="1" lang="zh-CN" altLang="en-US" dirty="0" smtClean="0"/>
              <a:t>私网转公网</a:t>
            </a:r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904BA-5845-FC41-8405-08268F083747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3774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Destination </a:t>
            </a:r>
            <a:r>
              <a:rPr kumimoji="1" lang="zh-CN" altLang="en-US" dirty="0" smtClean="0"/>
              <a:t>目标主机</a:t>
            </a:r>
          </a:p>
          <a:p>
            <a:r>
              <a:rPr kumimoji="1" lang="en-US" altLang="zh-CN" dirty="0" smtClean="0"/>
              <a:t>Gateway</a:t>
            </a:r>
            <a:r>
              <a:rPr kumimoji="1" lang="zh-CN" altLang="en-US" dirty="0" smtClean="0"/>
              <a:t> 网关地址</a:t>
            </a:r>
          </a:p>
          <a:p>
            <a:r>
              <a:rPr kumimoji="1" lang="en-US" altLang="zh-CN" dirty="0" smtClean="0"/>
              <a:t>Flags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u</a:t>
            </a:r>
            <a:r>
              <a:rPr kumimoji="1" lang="zh-CN" altLang="en-US" dirty="0" smtClean="0"/>
              <a:t>活动的 </a:t>
            </a:r>
            <a:r>
              <a:rPr kumimoji="1" lang="en-US" altLang="zh-CN" dirty="0" smtClean="0"/>
              <a:t>g</a:t>
            </a:r>
            <a:r>
              <a:rPr kumimoji="1" lang="zh-CN" altLang="en-US" dirty="0" smtClean="0"/>
              <a:t>是网关 </a:t>
            </a:r>
            <a:r>
              <a:rPr kumimoji="1" lang="en-US" altLang="zh-CN" dirty="0" smtClean="0"/>
              <a:t>h</a:t>
            </a:r>
            <a:r>
              <a:rPr kumimoji="1" lang="zh-CN" altLang="en-US" dirty="0" smtClean="0"/>
              <a:t> 是一台主机</a:t>
            </a:r>
            <a:endParaRPr kumimoji="1" lang="en-US" altLang="zh-CN" dirty="0" smtClean="0"/>
          </a:p>
          <a:p>
            <a:r>
              <a:rPr kumimoji="1" lang="en-US" altLang="zh-CN" dirty="0" smtClean="0"/>
              <a:t>Use</a:t>
            </a:r>
            <a:r>
              <a:rPr kumimoji="1" lang="zh-CN" altLang="en-US" dirty="0" smtClean="0"/>
              <a:t> 使用次数 </a:t>
            </a:r>
            <a:endParaRPr kumimoji="1" lang="en-US" altLang="zh-CN" dirty="0" smtClean="0"/>
          </a:p>
          <a:p>
            <a:r>
              <a:rPr kumimoji="1" lang="en-US" altLang="zh-CN" dirty="0" smtClean="0"/>
              <a:t>Metric</a:t>
            </a:r>
            <a:r>
              <a:rPr kumimoji="1" lang="en-US" altLang="zh-CN" baseline="0" dirty="0" smtClean="0"/>
              <a:t> </a:t>
            </a:r>
            <a:r>
              <a:rPr kumimoji="1" lang="zh-CN" altLang="en-US" baseline="0" dirty="0" smtClean="0"/>
              <a:t>路由距离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路由选择过程：</a:t>
            </a:r>
          </a:p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完全匹配</a:t>
            </a:r>
            <a:r>
              <a:rPr kumimoji="1" lang="en-US" altLang="zh-CN" dirty="0" err="1" smtClean="0"/>
              <a:t>ip</a:t>
            </a:r>
            <a:r>
              <a:rPr kumimoji="1" lang="zh-CN" altLang="en-US" dirty="0" smtClean="0"/>
              <a:t> </a:t>
            </a:r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匹配相同网段</a:t>
            </a:r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默认路由网关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路由演示</a:t>
            </a:r>
          </a:p>
          <a:p>
            <a:r>
              <a:rPr kumimoji="1" lang="en-US" altLang="zh-CN" dirty="0" err="1" smtClean="0"/>
              <a:t>Traceroute</a:t>
            </a:r>
            <a:r>
              <a:rPr kumimoji="1" lang="en-US" altLang="zh-CN" baseline="0" dirty="0" smtClean="0"/>
              <a:t> **</a:t>
            </a:r>
            <a:r>
              <a:rPr kumimoji="1" lang="zh-CN" altLang="en-US" baseline="0" dirty="0" smtClean="0"/>
              <a:t>可能是防火墙封掉了</a:t>
            </a:r>
            <a:r>
              <a:rPr kumimoji="1" lang="en-US" altLang="zh-CN" baseline="0" dirty="0" err="1" smtClean="0"/>
              <a:t>icmp</a:t>
            </a:r>
            <a:r>
              <a:rPr kumimoji="1" lang="zh-CN" altLang="en-US" baseline="0" dirty="0" smtClean="0"/>
              <a:t>返回信息</a:t>
            </a:r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904BA-5845-FC41-8405-08268F083747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72311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wireshark</a:t>
            </a:r>
            <a:r>
              <a:rPr kumimoji="1" lang="zh-CN" altLang="en-US" dirty="0" smtClean="0"/>
              <a:t> 拦截</a:t>
            </a:r>
            <a:r>
              <a:rPr kumimoji="1" lang="en-US" altLang="zh-CN" dirty="0" err="1" smtClean="0"/>
              <a:t>dns</a:t>
            </a:r>
            <a:r>
              <a:rPr kumimoji="1" lang="zh-CN" altLang="en-US" dirty="0" smtClean="0"/>
              <a:t>请求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清空本地</a:t>
            </a:r>
            <a:r>
              <a:rPr kumimoji="1" lang="en-US" altLang="zh-CN" dirty="0" err="1" smtClean="0"/>
              <a:t>dns</a:t>
            </a:r>
            <a:endParaRPr kumimoji="1" lang="en-US" altLang="zh-CN" dirty="0" smtClean="0"/>
          </a:p>
          <a:p>
            <a:r>
              <a:rPr lang="en-US" altLang="zh-CN" dirty="0" err="1" smtClean="0"/>
              <a:t>sudo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killall</a:t>
            </a:r>
            <a:r>
              <a:rPr lang="en-US" altLang="zh-CN" dirty="0" smtClean="0"/>
              <a:t> -HUP </a:t>
            </a:r>
            <a:r>
              <a:rPr lang="en-US" altLang="zh-CN" dirty="0" err="1" smtClean="0"/>
              <a:t>mDNSResponder</a:t>
            </a:r>
            <a:endParaRPr lang="en-US" altLang="zh-CN" dirty="0" smtClean="0"/>
          </a:p>
          <a:p>
            <a:r>
              <a:rPr kumimoji="1" lang="en-US" altLang="zh-CN" dirty="0" smtClean="0"/>
              <a:t>Ping</a:t>
            </a:r>
            <a:r>
              <a:rPr kumimoji="1" lang="en-US" altLang="zh-CN" baseline="0" dirty="0" smtClean="0"/>
              <a:t> </a:t>
            </a:r>
            <a:r>
              <a:rPr kumimoji="1" lang="en-US" altLang="zh-CN" baseline="0" dirty="0" err="1" smtClean="0"/>
              <a:t>www.baidu.com</a:t>
            </a:r>
            <a:r>
              <a:rPr kumimoji="1" lang="en-US" altLang="zh-CN" baseline="0" dirty="0" smtClean="0"/>
              <a:t> </a:t>
            </a:r>
            <a:r>
              <a:rPr kumimoji="1" lang="zh-CN" altLang="en-US" baseline="0" dirty="0" smtClean="0"/>
              <a:t>查看</a:t>
            </a:r>
          </a:p>
          <a:p>
            <a:endParaRPr kumimoji="1" lang="zh-CN" altLang="en-US" baseline="0" dirty="0" smtClean="0"/>
          </a:p>
          <a:p>
            <a:endParaRPr kumimoji="1" lang="zh-CN" alt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了解了链路层，我们就可以把互联网的两个主机通讯串起来了。下面介绍一下，用户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是如何把一条以太网帧通过交换机，路由器，互联传送给服务器的。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 </a:t>
            </a:r>
            <a:r>
              <a:rPr lang="en-US" altLang="zh-CN" dirty="0" smtClean="0"/>
              <a:t>1.</a:t>
            </a:r>
            <a:r>
              <a:rPr lang="zh-CN" altLang="en-US" dirty="0" smtClean="0"/>
              <a:t>用户</a:t>
            </a:r>
            <a:r>
              <a:rPr lang="en-US" altLang="zh-CN" dirty="0" smtClean="0"/>
              <a:t>a</a:t>
            </a:r>
            <a:r>
              <a:rPr lang="zh-CN" altLang="en-US" dirty="0" smtClean="0"/>
              <a:t>主机的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层查看目的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地址，从本地路由表中得出下一跳要去网关，于是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地址写</a:t>
            </a:r>
            <a:r>
              <a:rPr lang="en-US" altLang="zh-CN" dirty="0" err="1" smtClean="0"/>
              <a:t>src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10.1.1.2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dst:4.4.4.4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地址写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: aa-aa-aa-aa-aa-aa </a:t>
            </a:r>
            <a:r>
              <a:rPr lang="en-US" altLang="zh-CN" dirty="0" err="1" smtClean="0"/>
              <a:t>dst</a:t>
            </a:r>
            <a:r>
              <a:rPr lang="en-US" altLang="zh-CN" dirty="0" smtClean="0"/>
              <a:t>: bb-bb-bb-bb-bb-bb.</a:t>
            </a:r>
            <a:endParaRPr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2.</a:t>
            </a:r>
            <a:r>
              <a:rPr lang="zh-CN" altLang="en-US" dirty="0" smtClean="0"/>
              <a:t>路由器发现目的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不是本局域网，查路由表，下一跳到运营商路由器。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地址写到 </a:t>
            </a:r>
            <a:r>
              <a:rPr lang="en-US" altLang="zh-CN" dirty="0" smtClean="0"/>
              <a:t>src:2.2.2.2 dst:4.4.4.4     mac</a:t>
            </a:r>
            <a:r>
              <a:rPr lang="zh-CN" altLang="en-US" dirty="0" smtClean="0"/>
              <a:t>地址写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src:bb-bb-bb-bb-bb-bb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dst</a:t>
            </a:r>
            <a:r>
              <a:rPr lang="en-US" altLang="zh-CN" dirty="0" smtClean="0"/>
              <a:t>:</a:t>
            </a:r>
            <a:r>
              <a:rPr lang="zh-CN" altLang="en-US" dirty="0" smtClean="0"/>
              <a:t>运营商路由器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 </a:t>
            </a:r>
            <a:r>
              <a:rPr lang="en-US" altLang="zh-CN" dirty="0" smtClean="0"/>
              <a:t>3.</a:t>
            </a:r>
            <a:r>
              <a:rPr lang="zh-CN" altLang="en-US" dirty="0" smtClean="0"/>
              <a:t>多次跳转后到了目的主机的路由器，最后到了目的主机。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如果在同一个局域网中，有两个人同时访问了同一个远程服务，由于从路由器出去时把私有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转换为公有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，那么怎么区分发出请求的是哪台电脑？ 于是就用到了</a:t>
            </a:r>
            <a:r>
              <a:rPr lang="en-US" altLang="zh-CN" dirty="0" err="1" smtClean="0"/>
              <a:t>nat</a:t>
            </a:r>
            <a:r>
              <a:rPr lang="zh-CN" altLang="en-US" dirty="0" smtClean="0"/>
              <a:t>转换</a:t>
            </a:r>
            <a:br>
              <a:rPr lang="zh-CN" altLang="en-US" dirty="0" smtClean="0"/>
            </a:br>
            <a:endParaRPr kumimoji="1" lang="zh-CN" altLang="en-US" baseline="0" dirty="0" smtClean="0"/>
          </a:p>
          <a:p>
            <a:endParaRPr kumimoji="1" lang="zh-CN" altLang="en-US" baseline="0" dirty="0" smtClean="0"/>
          </a:p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904BA-5845-FC41-8405-08268F083747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40035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发送给路由器的</a:t>
            </a:r>
            <a:r>
              <a:rPr kumimoji="1" lang="en-US" altLang="zh-CN" dirty="0" smtClean="0"/>
              <a:t>IP</a:t>
            </a:r>
            <a:r>
              <a:rPr kumimoji="1" lang="zh-CN" altLang="en-US" dirty="0" smtClean="0"/>
              <a:t>包为 </a:t>
            </a:r>
            <a:r>
              <a:rPr kumimoji="1" lang="en-US" altLang="zh-CN" dirty="0" smtClean="0"/>
              <a:t>source:</a:t>
            </a:r>
            <a:r>
              <a:rPr kumimoji="1" lang="en-US" altLang="zh-CN" baseline="0" dirty="0" smtClean="0"/>
              <a:t> 10.1.1.2 port:12345 dest:3.3.3.3 port:80</a:t>
            </a:r>
          </a:p>
          <a:p>
            <a:r>
              <a:rPr kumimoji="1" lang="zh-CN" altLang="en-US" dirty="0" smtClean="0"/>
              <a:t>路由器转发给用户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路由器的</a:t>
            </a:r>
            <a:r>
              <a:rPr kumimoji="1" lang="en-US" altLang="zh-CN" dirty="0" smtClean="0"/>
              <a:t>IP</a:t>
            </a:r>
            <a:r>
              <a:rPr kumimoji="1" lang="zh-CN" altLang="en-US" dirty="0" smtClean="0"/>
              <a:t>包为 </a:t>
            </a:r>
            <a:r>
              <a:rPr kumimoji="1" lang="en-US" altLang="zh-CN" dirty="0" smtClean="0"/>
              <a:t>source: 2.2.2.2</a:t>
            </a:r>
            <a:r>
              <a:rPr kumimoji="1" lang="en-US" altLang="zh-CN" baseline="0" dirty="0" smtClean="0"/>
              <a:t> port:12345 dest:3.3.3.3 port:80</a:t>
            </a:r>
          </a:p>
          <a:p>
            <a:r>
              <a:rPr kumimoji="1" lang="zh-CN" altLang="en-US" dirty="0" smtClean="0"/>
              <a:t>用户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路由器转发给用户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IP</a:t>
            </a:r>
            <a:r>
              <a:rPr kumimoji="1" lang="zh-CN" altLang="en-US" dirty="0" smtClean="0"/>
              <a:t>包为  </a:t>
            </a:r>
            <a:r>
              <a:rPr kumimoji="1" lang="en-US" altLang="zh-CN" dirty="0" smtClean="0"/>
              <a:t>source: 2.2.2.2</a:t>
            </a:r>
            <a:r>
              <a:rPr kumimoji="1" lang="en-US" altLang="zh-CN" baseline="0" dirty="0" smtClean="0"/>
              <a:t> port:12345 dest:192.168.0.2 port:80</a:t>
            </a:r>
            <a:endParaRPr kumimoji="1" lang="zh-CN" altLang="en-US" baseline="0" dirty="0" smtClean="0"/>
          </a:p>
          <a:p>
            <a:endParaRPr kumimoji="1" lang="zh-CN" altLang="en-US" baseline="0" dirty="0" smtClean="0"/>
          </a:p>
          <a:p>
            <a:r>
              <a:rPr kumimoji="1" lang="zh-CN" altLang="en-US" dirty="0" smtClean="0"/>
              <a:t>公网</a:t>
            </a:r>
            <a:r>
              <a:rPr kumimoji="1" lang="en-US" altLang="zh-CN" dirty="0" err="1" smtClean="0"/>
              <a:t>ip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路由器端口号，来区分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904BA-5845-FC41-8405-08268F083747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62782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Icmp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报文 ：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sudo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tcpdump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ntv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icmp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ping www.58.com -s 1473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904BA-5845-FC41-8405-08268F083747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78338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904BA-5845-FC41-8405-08268F083747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88673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表示建立连接，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表示关闭连接，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表示响应，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表示有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数据传输，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表示连接重置。</a:t>
            </a:r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URG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紧急数据</a:t>
            </a:r>
          </a:p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因为有可选字节，所以需要头部报文长度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904BA-5845-FC41-8405-08268F083747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44730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三次握手与</a:t>
            </a:r>
            <a:r>
              <a:rPr kumimoji="1" lang="en-US" altLang="zh-CN" dirty="0" smtClean="0"/>
              <a:t>socket</a:t>
            </a:r>
            <a:r>
              <a:rPr kumimoji="1" lang="zh-CN" altLang="en-US" dirty="0" smtClean="0"/>
              <a:t>函数</a:t>
            </a:r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如果第三次回复丢失，如何处理？查到的理论知识，有兴趣的同学可以去查证一下</a:t>
            </a:r>
          </a:p>
          <a:p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超时时间内发送数据</a:t>
            </a:r>
            <a:r>
              <a:rPr kumimoji="1" lang="zh-CN" altLang="en-US" baseline="0" dirty="0" smtClean="0"/>
              <a:t>  </a:t>
            </a:r>
          </a:p>
          <a:p>
            <a:r>
              <a:rPr kumimoji="1" lang="zh-CN" altLang="en-US" baseline="0" dirty="0" smtClean="0"/>
              <a:t>   </a:t>
            </a:r>
            <a:r>
              <a:rPr kumimoji="1" lang="en-US" altLang="zh-CN" baseline="0" dirty="0" smtClean="0"/>
              <a:t>2.</a:t>
            </a:r>
            <a:r>
              <a:rPr kumimoji="1" lang="zh-CN" altLang="en-US" baseline="0" dirty="0" smtClean="0"/>
              <a:t>超时时间内没有发送数据</a:t>
            </a:r>
            <a:r>
              <a:rPr kumimoji="1" lang="en-US" altLang="zh-CN" baseline="0" dirty="0" smtClean="0"/>
              <a:t> RST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为什么是三次，不是两次 为了防止已过期的</a:t>
            </a:r>
            <a:r>
              <a:rPr lang="en-US" altLang="zh-CN" dirty="0" err="1" smtClean="0"/>
              <a:t>syn</a:t>
            </a:r>
            <a:r>
              <a:rPr lang="zh-CN" altLang="en-US" dirty="0" smtClean="0"/>
              <a:t>请求被服务器接收后占用服务器资源，已过期是指客户端先发了个</a:t>
            </a:r>
            <a:r>
              <a:rPr lang="en-US" altLang="zh-CN" dirty="0" err="1" smtClean="0"/>
              <a:t>syn</a:t>
            </a:r>
            <a:r>
              <a:rPr lang="zh-CN" altLang="en-US" dirty="0" smtClean="0"/>
              <a:t>请求，服务器没响应，然后客户端再发一次，成功和服务器通讯，并断开了链接。这时候第一次请求到了，服务器以为是新的请求，就分配了链接资源。同时三次也能证明双方的发送和接收是都没有问题的。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四次挥手发两次</a:t>
            </a:r>
            <a:r>
              <a:rPr lang="en-US" altLang="zh-CN" dirty="0" smtClean="0"/>
              <a:t>fin</a:t>
            </a:r>
            <a:r>
              <a:rPr lang="zh-CN" altLang="en-US" dirty="0" smtClean="0"/>
              <a:t>，是因为</a:t>
            </a:r>
            <a:r>
              <a:rPr lang="en-US" altLang="zh-CN" dirty="0" err="1" smtClean="0"/>
              <a:t>tcp</a:t>
            </a:r>
            <a:r>
              <a:rPr lang="zh-CN" altLang="en-US" dirty="0" smtClean="0"/>
              <a:t>是全双工的，双向发送，</a:t>
            </a:r>
            <a:r>
              <a:rPr lang="en-US" altLang="zh-CN" dirty="0" smtClean="0"/>
              <a:t>fin</a:t>
            </a:r>
            <a:r>
              <a:rPr lang="zh-CN" altLang="en-US" dirty="0" smtClean="0"/>
              <a:t>只能关闭自己的发送。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904BA-5845-FC41-8405-08268F083747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59791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演示包中有重传的包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904BA-5845-FC41-8405-08268F083747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9204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封装和分用是描述各个层如何协同工作的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904BA-5845-FC41-8405-08268F08374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7875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effectLst/>
              </a:rPr>
              <a:t>1.Socket</a:t>
            </a:r>
            <a:r>
              <a:rPr lang="zh-CN" altLang="en-US" dirty="0" smtClean="0">
                <a:effectLst/>
              </a:rPr>
              <a:t>是什么？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effectLst/>
              </a:rPr>
              <a:t>Socket</a:t>
            </a:r>
            <a:r>
              <a:rPr lang="zh-CN" altLang="en-US" baseline="0" dirty="0" smtClean="0">
                <a:effectLst/>
              </a:rPr>
              <a:t> 网络编程接口</a:t>
            </a:r>
            <a:endParaRPr lang="zh-CN" altLang="en-US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effectLst/>
              </a:rPr>
              <a:t>socket </a:t>
            </a:r>
            <a:r>
              <a:rPr lang="zh-CN" altLang="en-US" dirty="0" smtClean="0">
                <a:effectLst/>
              </a:rPr>
              <a:t>帮我们封装了传输层，网络层，数据链路层的实现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>
              <a:effectLst/>
            </a:endParaRPr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展示代码</a:t>
            </a:r>
          </a:p>
          <a:p>
            <a:r>
              <a:rPr kumimoji="1" lang="en-US" altLang="zh-CN" dirty="0" smtClean="0"/>
              <a:t>Socket</a:t>
            </a:r>
            <a:r>
              <a:rPr kumimoji="1" lang="zh-CN" altLang="en-US" dirty="0" smtClean="0"/>
              <a:t> 进行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请求</a:t>
            </a:r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观察一次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请求</a:t>
            </a:r>
          </a:p>
          <a:p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904BA-5845-FC41-8405-08268F083747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5649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四元组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904BA-5845-FC41-8405-08268F083747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8723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904BA-5845-FC41-8405-08268F083747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0197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 smtClean="0"/>
          </a:p>
          <a:p>
            <a:r>
              <a:rPr lang="zh-CN" altLang="en-US" dirty="0" smtClean="0"/>
              <a:t>先通过一个故事来简单描述一下四层协议的各自功能。 </a:t>
            </a:r>
          </a:p>
          <a:p>
            <a:r>
              <a:rPr lang="zh-CN" altLang="en-US" dirty="0" smtClean="0"/>
              <a:t>家里要买一个</a:t>
            </a:r>
            <a:r>
              <a:rPr lang="en-US" altLang="zh-CN" dirty="0" smtClean="0"/>
              <a:t>40</a:t>
            </a:r>
            <a:r>
              <a:rPr lang="zh-CN" altLang="en-US" dirty="0" smtClean="0"/>
              <a:t>米的大佛像，到了店铺</a:t>
            </a:r>
            <a:r>
              <a:rPr lang="en-US" altLang="zh-CN" dirty="0" smtClean="0"/>
              <a:t>a</a:t>
            </a:r>
            <a:r>
              <a:rPr lang="zh-CN" altLang="en-US" dirty="0" smtClean="0"/>
              <a:t>（邯郸），选好了样式，店铺</a:t>
            </a:r>
            <a:r>
              <a:rPr lang="en-US" altLang="zh-CN" dirty="0" smtClean="0"/>
              <a:t>a</a:t>
            </a:r>
            <a:r>
              <a:rPr lang="zh-CN" altLang="en-US" dirty="0" smtClean="0"/>
              <a:t>告知要从店铺</a:t>
            </a:r>
            <a:r>
              <a:rPr lang="en-US" altLang="zh-CN" dirty="0" smtClean="0"/>
              <a:t>b</a:t>
            </a:r>
            <a:r>
              <a:rPr lang="zh-CN" altLang="en-US" dirty="0" smtClean="0"/>
              <a:t>（广州）运货回来。于是就有了以下运佛的故事。 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我们先看两个店铺（传输层）做了些什么？ </a:t>
            </a:r>
          </a:p>
          <a:p>
            <a:r>
              <a:rPr lang="zh-CN" altLang="en-US" dirty="0" smtClean="0"/>
              <a:t>总的来说就是稳定的端对端（广州  </a:t>
            </a:r>
            <a:r>
              <a:rPr lang="en-US" altLang="zh-CN" dirty="0" smtClean="0"/>
              <a:t>[</a:t>
            </a:r>
            <a:r>
              <a:rPr lang="zh-CN" altLang="en-US" dirty="0" smtClean="0"/>
              <a:t>源</a:t>
            </a:r>
            <a:r>
              <a:rPr lang="en-US" altLang="zh-CN" dirty="0" smtClean="0"/>
              <a:t>]--</a:t>
            </a:r>
            <a:r>
              <a:rPr lang="zh-CN" altLang="en-US" dirty="0" smtClean="0"/>
              <a:t>邯郸 </a:t>
            </a:r>
            <a:r>
              <a:rPr lang="en-US" altLang="zh-CN" dirty="0" smtClean="0"/>
              <a:t>[</a:t>
            </a:r>
            <a:r>
              <a:rPr lang="zh-CN" altLang="en-US" dirty="0" smtClean="0"/>
              <a:t>目的地</a:t>
            </a:r>
            <a:r>
              <a:rPr lang="en-US" altLang="zh-CN" dirty="0" smtClean="0"/>
              <a:t>]</a:t>
            </a:r>
            <a:r>
              <a:rPr lang="zh-CN" altLang="en-US" dirty="0" smtClean="0"/>
              <a:t>）传输 </a:t>
            </a:r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店铺</a:t>
            </a:r>
            <a:r>
              <a:rPr lang="en-US" altLang="zh-CN" dirty="0" smtClean="0"/>
              <a:t>a</a:t>
            </a:r>
            <a:r>
              <a:rPr lang="zh-CN" altLang="en-US" dirty="0" smtClean="0"/>
              <a:t>先给店铺</a:t>
            </a:r>
            <a:r>
              <a:rPr lang="en-US" altLang="zh-CN" dirty="0" smtClean="0"/>
              <a:t>b</a:t>
            </a:r>
            <a:r>
              <a:rPr lang="zh-CN" altLang="en-US" dirty="0" smtClean="0"/>
              <a:t>打了个电话，更准确的说应该不是打电话，而是写信，走快递，来回三次信件（三次握手），沟通了一下佛像运输问题，要分块运输（</a:t>
            </a:r>
            <a:r>
              <a:rPr lang="en-US" altLang="zh-CN" dirty="0" smtClean="0"/>
              <a:t>MSS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以及店铺</a:t>
            </a:r>
            <a:r>
              <a:rPr lang="en-US" altLang="zh-CN" dirty="0" smtClean="0"/>
              <a:t>a</a:t>
            </a:r>
            <a:r>
              <a:rPr lang="zh-CN" altLang="en-US" dirty="0" smtClean="0"/>
              <a:t>本地的仓储大小（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）； 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店铺</a:t>
            </a:r>
            <a:r>
              <a:rPr lang="en-US" altLang="zh-CN" dirty="0" smtClean="0"/>
              <a:t>b</a:t>
            </a:r>
            <a:r>
              <a:rPr lang="zh-CN" altLang="en-US" dirty="0" smtClean="0"/>
              <a:t>通过快递公司，把一块佛像寄送给店铺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，店铺</a:t>
            </a:r>
            <a:r>
              <a:rPr lang="en-US" altLang="zh-CN" dirty="0" smtClean="0"/>
              <a:t>a</a:t>
            </a:r>
            <a:r>
              <a:rPr lang="zh-CN" altLang="en-US" dirty="0" smtClean="0"/>
              <a:t>收到后立马给店铺</a:t>
            </a:r>
            <a:r>
              <a:rPr lang="en-US" altLang="zh-CN" dirty="0" smtClean="0"/>
              <a:t>b</a:t>
            </a:r>
            <a:r>
              <a:rPr lang="zh-CN" altLang="en-US" dirty="0" smtClean="0"/>
              <a:t>打了个电话，告知已经收到（数据接收确认报文）； 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一次一辆装载佛像的汽车自燃了，店铺</a:t>
            </a:r>
            <a:r>
              <a:rPr lang="en-US" altLang="zh-CN" dirty="0" smtClean="0"/>
              <a:t>b</a:t>
            </a:r>
            <a:r>
              <a:rPr lang="zh-CN" altLang="en-US" dirty="0" smtClean="0"/>
              <a:t>很久（超时时间）没有收到店铺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的回复电话，就立马把这块佛像又发了一遍。（丢包重发）</a:t>
            </a:r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最后店铺</a:t>
            </a:r>
            <a:r>
              <a:rPr lang="en-US" altLang="zh-CN" dirty="0" smtClean="0"/>
              <a:t>a</a:t>
            </a:r>
            <a:r>
              <a:rPr lang="zh-CN" altLang="en-US" dirty="0" smtClean="0"/>
              <a:t>收到了所有的佛像块，组装成了</a:t>
            </a:r>
            <a:r>
              <a:rPr lang="en-US" altLang="zh-CN" dirty="0" smtClean="0"/>
              <a:t>40</a:t>
            </a:r>
            <a:r>
              <a:rPr lang="zh-CN" altLang="en-US" dirty="0" smtClean="0"/>
              <a:t>米的大佛（数据有序组装）。 </a:t>
            </a:r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一次店铺</a:t>
            </a:r>
            <a:r>
              <a:rPr lang="en-US" altLang="zh-CN" dirty="0" smtClean="0"/>
              <a:t>a</a:t>
            </a:r>
            <a:r>
              <a:rPr lang="zh-CN" altLang="en-US" dirty="0" smtClean="0"/>
              <a:t>收到了序号为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9</a:t>
            </a:r>
            <a:r>
              <a:rPr lang="zh-CN" altLang="en-US" dirty="0" smtClean="0"/>
              <a:t>，</a:t>
            </a:r>
            <a:r>
              <a:rPr lang="en-US" altLang="zh-CN" dirty="0" smtClean="0"/>
              <a:t>8</a:t>
            </a:r>
            <a:r>
              <a:rPr lang="zh-CN" altLang="en-US" dirty="0" smtClean="0"/>
              <a:t>序号的佛块（无序接收），最后店铺</a:t>
            </a:r>
            <a:r>
              <a:rPr lang="en-US" altLang="zh-CN" dirty="0" smtClean="0"/>
              <a:t>a</a:t>
            </a:r>
            <a:r>
              <a:rPr lang="zh-CN" altLang="en-US" dirty="0" smtClean="0"/>
              <a:t>直接打电话回复收到</a:t>
            </a:r>
            <a:r>
              <a:rPr lang="en-US" altLang="zh-CN" dirty="0" smtClean="0"/>
              <a:t>9</a:t>
            </a:r>
            <a:r>
              <a:rPr lang="zh-CN" altLang="en-US" dirty="0" smtClean="0"/>
              <a:t>号了（不用每次都回复，可以一批回复一次，延迟回复） 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接着我们看看快递公司（网络层）做了些什么？ </a:t>
            </a:r>
          </a:p>
          <a:p>
            <a:r>
              <a:rPr lang="zh-CN" altLang="en-US" dirty="0" smtClean="0"/>
              <a:t>总的来说是不稳定的端对端传输</a:t>
            </a:r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1.</a:t>
            </a:r>
            <a:r>
              <a:rPr lang="zh-CN" altLang="en-US" dirty="0" smtClean="0"/>
              <a:t>快递公司看了看快递（不关心发的是什么），发现一车可以装下，就不需要再分块了（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分片）；</a:t>
            </a:r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2.</a:t>
            </a:r>
            <a:r>
              <a:rPr lang="zh-CN" altLang="en-US" dirty="0" smtClean="0"/>
              <a:t>广州快递公司看了看目的地邯郸（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），就发送到了最近的快递中心，比如说是福建福州快递中心，福州中心又发送到了杭州中心，。。。到了北京中心，北京中心又发给石家庄中心，最后石家庄发给了邯郸中心，邯郸中心发现地址就在本市（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在本局域网），就收下了快递。（路由） 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最后我们看看快递员（数据链路层）做了些什么？ 不稳定的点对点传输（石家庄</a:t>
            </a:r>
            <a:r>
              <a:rPr lang="en-US" altLang="zh-CN" dirty="0" smtClean="0"/>
              <a:t>-</a:t>
            </a:r>
            <a:r>
              <a:rPr lang="zh-CN" altLang="en-US" dirty="0" smtClean="0"/>
              <a:t>邯郸） </a:t>
            </a:r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比如说石家庄快递员收到快递，发现目的地是邯郸，然后用百度地图定位（</a:t>
            </a:r>
            <a:r>
              <a:rPr lang="en-US" altLang="zh-CN" dirty="0" err="1" smtClean="0"/>
              <a:t>arp</a:t>
            </a:r>
            <a:r>
              <a:rPr lang="zh-CN" altLang="en-US" dirty="0" smtClean="0"/>
              <a:t>），根据导航送货到了邯郸中心。 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最后出现了网上购物（应用层，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），我们不需要再和店铺打交道了。</a:t>
            </a:r>
            <a:br>
              <a:rPr lang="zh-CN" altLang="en-US" dirty="0" smtClean="0"/>
            </a:b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904BA-5845-FC41-8405-08268F083747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168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数据到达物理网络之前，会自上到下通过协议栈，每层协议都是通过添加自己的头部信息来实现本层协议的。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904BA-5845-FC41-8405-08268F083747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0263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当帧到达主机，会沿着协议栈自底向上依次传递，各协议层通过处理帧中本层负责的头部数据，实现本层功能，并将帧上传到上层协议，直到应用程序。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由此看出，只要我们掌握了各个头部信息，就能掌握各层的功能。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904BA-5845-FC41-8405-08268F083747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025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904BA-5845-FC41-8405-08268F08374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3933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类型：类型 </a:t>
            </a:r>
            <a:r>
              <a:rPr kumimoji="1" lang="en-US" altLang="zh-CN" dirty="0" smtClean="0"/>
              <a:t>ipv4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ipv6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arp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rarp</a:t>
            </a:r>
            <a:r>
              <a:rPr kumimoji="1" lang="zh-CN" altLang="en-US" dirty="0" smtClean="0"/>
              <a:t>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Mac</a:t>
            </a:r>
            <a:r>
              <a:rPr kumimoji="1" lang="zh-CN" altLang="en-US" dirty="0" smtClean="0"/>
              <a:t>地址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Media Access Control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，网卡的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物理地址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通常是由网卡生产厂家烧入网卡，在网络底层的物理传输过程中，是通过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物理地址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来识别主机的，它一定是全球唯一的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904BA-5845-FC41-8405-08268F083747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6833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一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交换机如何工作的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线路上传输的是以太网帧（实际还有一层），以太网帧头部有源和目的地。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交换机工作原理：交换机维护了一张主机</a:t>
            </a:r>
            <a:r>
              <a:rPr kumimoji="1" lang="en-US" altLang="zh-CN" baseline="0" dirty="0" smtClean="0"/>
              <a:t>mac</a:t>
            </a:r>
            <a:r>
              <a:rPr kumimoji="1" lang="zh-CN" altLang="en-US" baseline="0" dirty="0" smtClean="0"/>
              <a:t>地址和交换机接口对应关系表。交换机在收到数据帧以后，会先记录数据帧中的源</a:t>
            </a:r>
            <a:r>
              <a:rPr kumimoji="1" lang="en-US" altLang="zh-CN" baseline="0" dirty="0" smtClean="0"/>
              <a:t>MAC</a:t>
            </a:r>
            <a:r>
              <a:rPr kumimoji="1" lang="zh-CN" altLang="en-US" baseline="0" dirty="0" smtClean="0"/>
              <a:t>的地址和对应的接口到表中，然后查看</a:t>
            </a:r>
            <a:r>
              <a:rPr kumimoji="1" lang="en-US" altLang="zh-CN" baseline="0" dirty="0" smtClean="0"/>
              <a:t>MAC</a:t>
            </a:r>
            <a:r>
              <a:rPr kumimoji="1" lang="zh-CN" altLang="en-US" baseline="0" dirty="0" smtClean="0"/>
              <a:t>地址表中是否有目标</a:t>
            </a:r>
            <a:r>
              <a:rPr kumimoji="1" lang="en-US" altLang="zh-CN" baseline="0" dirty="0" smtClean="0"/>
              <a:t>MAC</a:t>
            </a:r>
            <a:r>
              <a:rPr kumimoji="1" lang="zh-CN" altLang="en-US" baseline="0" dirty="0" smtClean="0"/>
              <a:t>地址的信息，如果有则将数据帧发送到对应的接口（单播），如果没有则将数据从非接收口发出去（广播）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二、两个用户之间信息传输流程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用户</a:t>
            </a:r>
            <a:r>
              <a:rPr kumimoji="1" lang="en-US" altLang="zh-CN" baseline="0" dirty="0" smtClean="0"/>
              <a:t>1</a:t>
            </a:r>
            <a:r>
              <a:rPr kumimoji="1" lang="zh-CN" altLang="en-US" baseline="0" dirty="0" smtClean="0"/>
              <a:t>想发送消息给用户</a:t>
            </a:r>
            <a:r>
              <a:rPr kumimoji="1" lang="en-US" altLang="zh-CN" baseline="0" dirty="0" smtClean="0"/>
              <a:t>2.</a:t>
            </a:r>
            <a:r>
              <a:rPr kumimoji="1" lang="zh-CN" altLang="en-US" baseline="0" dirty="0" smtClean="0"/>
              <a:t>并且知道了用户</a:t>
            </a:r>
            <a:r>
              <a:rPr kumimoji="1" lang="en-US" altLang="zh-CN" baseline="0" dirty="0" smtClean="0"/>
              <a:t>2</a:t>
            </a:r>
            <a:r>
              <a:rPr kumimoji="1" lang="zh-CN" altLang="en-US" baseline="0" dirty="0" smtClean="0"/>
              <a:t>的</a:t>
            </a:r>
            <a:r>
              <a:rPr kumimoji="1" lang="en-US" altLang="zh-CN" baseline="0" dirty="0" err="1" smtClean="0"/>
              <a:t>ip</a:t>
            </a:r>
            <a:r>
              <a:rPr kumimoji="1" lang="zh-CN" altLang="en-US" baseline="0" dirty="0" smtClean="0"/>
              <a:t>地址。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用户主机维护了一张</a:t>
            </a:r>
            <a:r>
              <a:rPr kumimoji="1" lang="en-US" altLang="zh-CN" baseline="0" dirty="0" err="1" smtClean="0"/>
              <a:t>arp</a:t>
            </a:r>
            <a:r>
              <a:rPr kumimoji="1" lang="zh-CN" altLang="en-US" baseline="0" dirty="0" smtClean="0"/>
              <a:t>缓存表查看命令：</a:t>
            </a:r>
            <a:r>
              <a:rPr kumimoji="1" lang="en-US" altLang="zh-CN" baseline="0" dirty="0" err="1" smtClean="0"/>
              <a:t>arp</a:t>
            </a:r>
            <a:r>
              <a:rPr kumimoji="1" lang="en-US" altLang="zh-CN" baseline="0" dirty="0" smtClean="0"/>
              <a:t> -a,</a:t>
            </a:r>
            <a:r>
              <a:rPr kumimoji="1" lang="zh-CN" altLang="en-US" baseline="0" dirty="0" smtClean="0"/>
              <a:t>里面记录着</a:t>
            </a:r>
            <a:r>
              <a:rPr kumimoji="1" lang="en-US" altLang="zh-CN" baseline="0" dirty="0" smtClean="0"/>
              <a:t>IP</a:t>
            </a:r>
            <a:r>
              <a:rPr kumimoji="1" lang="zh-CN" altLang="en-US" baseline="0" dirty="0" smtClean="0"/>
              <a:t>地址和主机</a:t>
            </a:r>
            <a:r>
              <a:rPr kumimoji="1" lang="en-US" altLang="zh-CN" baseline="0" dirty="0" smtClean="0"/>
              <a:t>mac</a:t>
            </a:r>
            <a:r>
              <a:rPr kumimoji="1" lang="zh-CN" altLang="en-US" baseline="0" dirty="0" smtClean="0"/>
              <a:t>地址的对应关系 有的交换机和路由器都有</a:t>
            </a:r>
            <a:r>
              <a:rPr kumimoji="1" lang="en-US" altLang="zh-CN" baseline="0" dirty="0" smtClean="0"/>
              <a:t>DHCP</a:t>
            </a:r>
            <a:r>
              <a:rPr kumimoji="1" lang="zh-CN" altLang="en-US" baseline="0" dirty="0" smtClean="0"/>
              <a:t>服务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aseline="0" dirty="0" smtClean="0"/>
              <a:t>1.</a:t>
            </a:r>
            <a:r>
              <a:rPr kumimoji="1" lang="zh-CN" altLang="en-US" baseline="0" dirty="0" smtClean="0"/>
              <a:t>用户</a:t>
            </a:r>
            <a:r>
              <a:rPr kumimoji="1" lang="en-US" altLang="zh-CN" baseline="0" dirty="0" smtClean="0"/>
              <a:t>1</a:t>
            </a:r>
            <a:r>
              <a:rPr kumimoji="1" lang="zh-CN" altLang="en-US" baseline="0" dirty="0" smtClean="0"/>
              <a:t>查看</a:t>
            </a:r>
            <a:r>
              <a:rPr kumimoji="1" lang="en-US" altLang="zh-CN" baseline="0" dirty="0" err="1" smtClean="0"/>
              <a:t>arp</a:t>
            </a:r>
            <a:r>
              <a:rPr kumimoji="1" lang="zh-CN" altLang="en-US" baseline="0" dirty="0" smtClean="0"/>
              <a:t>缓存表，如果找到则直接发送，如果没有则发送一个</a:t>
            </a:r>
            <a:r>
              <a:rPr kumimoji="1" lang="en-US" altLang="zh-CN" baseline="0" dirty="0" err="1" smtClean="0"/>
              <a:t>arp</a:t>
            </a:r>
            <a:r>
              <a:rPr kumimoji="1" lang="zh-CN" altLang="en-US" baseline="0" dirty="0" smtClean="0"/>
              <a:t>请求（广播）。询问</a:t>
            </a:r>
            <a:r>
              <a:rPr kumimoji="1" lang="en-US" altLang="zh-CN" baseline="0" dirty="0" err="1" smtClean="0"/>
              <a:t>ipxxx</a:t>
            </a:r>
            <a:r>
              <a:rPr kumimoji="1" lang="zh-CN" altLang="en-US" baseline="0" dirty="0" smtClean="0"/>
              <a:t>的</a:t>
            </a:r>
            <a:r>
              <a:rPr kumimoji="1" lang="en-US" altLang="zh-CN" baseline="0" dirty="0" smtClean="0"/>
              <a:t>mac</a:t>
            </a:r>
            <a:r>
              <a:rPr kumimoji="1" lang="zh-CN" altLang="en-US" baseline="0" dirty="0" smtClean="0"/>
              <a:t>地址是多少？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aseline="0" dirty="0" smtClean="0"/>
              <a:t>2.</a:t>
            </a:r>
            <a:r>
              <a:rPr kumimoji="1" lang="zh-CN" altLang="en-US" baseline="0" dirty="0" smtClean="0"/>
              <a:t>交换机发现是广播，则将数据从非接收口发出。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aseline="0" dirty="0" smtClean="0"/>
              <a:t>3.</a:t>
            </a:r>
            <a:r>
              <a:rPr kumimoji="1" lang="zh-CN" altLang="en-US" baseline="0" dirty="0" smtClean="0"/>
              <a:t>用户</a:t>
            </a:r>
            <a:r>
              <a:rPr kumimoji="1" lang="en-US" altLang="zh-CN" baseline="0" dirty="0" smtClean="0"/>
              <a:t>2</a:t>
            </a:r>
            <a:r>
              <a:rPr kumimoji="1" lang="zh-CN" altLang="en-US" baseline="0" dirty="0" smtClean="0"/>
              <a:t>发现</a:t>
            </a:r>
            <a:r>
              <a:rPr kumimoji="1" lang="en-US" altLang="zh-CN" baseline="0" dirty="0" err="1" smtClean="0"/>
              <a:t>ip</a:t>
            </a:r>
            <a:r>
              <a:rPr kumimoji="1" lang="zh-CN" altLang="en-US" baseline="0" dirty="0" smtClean="0"/>
              <a:t>地址与自己相同，则将自己的</a:t>
            </a:r>
            <a:r>
              <a:rPr kumimoji="1" lang="en-US" altLang="zh-CN" baseline="0" dirty="0" smtClean="0"/>
              <a:t>mac</a:t>
            </a:r>
            <a:r>
              <a:rPr kumimoji="1" lang="zh-CN" altLang="en-US" baseline="0" dirty="0" smtClean="0"/>
              <a:t>地址发送给用户</a:t>
            </a:r>
            <a:r>
              <a:rPr kumimoji="1" lang="en-US" altLang="zh-CN" baseline="0" dirty="0" smtClean="0"/>
              <a:t>1</a:t>
            </a:r>
            <a:endParaRPr kumimoji="1" lang="zh-CN" alt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aseline="0" dirty="0" smtClean="0"/>
              <a:t>4.</a:t>
            </a:r>
            <a:r>
              <a:rPr kumimoji="1" lang="zh-CN" altLang="en-US" baseline="0" dirty="0" smtClean="0"/>
              <a:t>用户</a:t>
            </a:r>
            <a:r>
              <a:rPr kumimoji="1" lang="en-US" altLang="zh-CN" baseline="0" dirty="0" smtClean="0"/>
              <a:t>1</a:t>
            </a:r>
            <a:r>
              <a:rPr kumimoji="1" lang="zh-CN" altLang="en-US" baseline="0" dirty="0" smtClean="0"/>
              <a:t>收到后将</a:t>
            </a:r>
            <a:r>
              <a:rPr kumimoji="1" lang="en-US" altLang="zh-CN" baseline="0" dirty="0" smtClean="0"/>
              <a:t>mac</a:t>
            </a:r>
            <a:r>
              <a:rPr kumimoji="1" lang="zh-CN" altLang="en-US" baseline="0" dirty="0" smtClean="0"/>
              <a:t>地址存入</a:t>
            </a:r>
            <a:r>
              <a:rPr kumimoji="1" lang="en-US" altLang="zh-CN" baseline="0" dirty="0" err="1" smtClean="0"/>
              <a:t>arp</a:t>
            </a:r>
            <a:r>
              <a:rPr kumimoji="1" lang="zh-CN" altLang="en-US" baseline="0" dirty="0" smtClean="0"/>
              <a:t>缓存表中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（演示）</a:t>
            </a:r>
            <a:r>
              <a:rPr kumimoji="1" lang="en-US" altLang="zh-CN" baseline="0" dirty="0" smtClean="0"/>
              <a:t>Arp </a:t>
            </a:r>
            <a:r>
              <a:rPr kumimoji="1" lang="zh-CN" altLang="en-US" baseline="0" dirty="0" smtClean="0"/>
              <a:t>请求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三、</a:t>
            </a:r>
            <a:r>
              <a:rPr kumimoji="1" lang="en-US" altLang="zh-CN" baseline="0" dirty="0" err="1" smtClean="0"/>
              <a:t>arp</a:t>
            </a:r>
            <a:r>
              <a:rPr kumimoji="1" lang="zh-CN" altLang="en-US" baseline="0" dirty="0" smtClean="0"/>
              <a:t>请求演示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sudo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tcpdump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en0  -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'(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10.252.71.172 and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dst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10.252.68.118) or 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10.252.68.118 and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dst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10.252.71.172)’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四、如何获得</a:t>
            </a:r>
            <a:r>
              <a:rPr kumimoji="1" lang="en-US" altLang="zh-CN" dirty="0" err="1" smtClean="0"/>
              <a:t>ip</a:t>
            </a:r>
            <a:endParaRPr kumimoji="1"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如何获取</a:t>
            </a:r>
            <a:r>
              <a:rPr kumimoji="1" lang="en-US" altLang="zh-CN" dirty="0" err="1" smtClean="0"/>
              <a:t>ip</a:t>
            </a:r>
            <a:endParaRPr kumimoji="1"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用户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DHCP</a:t>
            </a:r>
            <a:r>
              <a:rPr kumimoji="1" lang="zh-CN" altLang="en-US" dirty="0" smtClean="0"/>
              <a:t>客户端（操作系统中的程序）先发送一个广播，寻找</a:t>
            </a:r>
            <a:r>
              <a:rPr kumimoji="1" lang="en-US" altLang="zh-CN" dirty="0" smtClean="0"/>
              <a:t>DHCP</a:t>
            </a:r>
            <a:r>
              <a:rPr kumimoji="1" lang="zh-CN" altLang="en-US" dirty="0" smtClean="0"/>
              <a:t>服务器。交换机收到报文，得到用户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mac</a:t>
            </a:r>
            <a:r>
              <a:rPr kumimoji="1" lang="zh-CN" altLang="en-US" dirty="0" smtClean="0"/>
              <a:t>地址，与其端口绑定。交换机发现是广播，将消息分别发送到</a:t>
            </a:r>
            <a:r>
              <a:rPr kumimoji="1" lang="en-US" altLang="zh-CN" dirty="0" smtClean="0"/>
              <a:t>f1</a:t>
            </a:r>
            <a:r>
              <a:rPr kumimoji="1" lang="en-US" altLang="zh-CN" baseline="0" dirty="0" smtClean="0"/>
              <a:t> f2</a:t>
            </a:r>
            <a:r>
              <a:rPr kumimoji="1" lang="zh-CN" altLang="en-US" baseline="0" dirty="0" smtClean="0"/>
              <a:t> 接口</a:t>
            </a:r>
            <a:r>
              <a:rPr kumimoji="1" lang="en-US" altLang="zh-CN" baseline="0" dirty="0" smtClean="0"/>
              <a:t>(f0</a:t>
            </a:r>
            <a:r>
              <a:rPr kumimoji="1" lang="zh-CN" altLang="en-US" baseline="0" dirty="0" smtClean="0"/>
              <a:t>是报文发送方，不用再发送</a:t>
            </a:r>
            <a:r>
              <a:rPr kumimoji="1" lang="en-US" altLang="zh-CN" baseline="0" dirty="0" smtClean="0"/>
              <a:t>)</a:t>
            </a:r>
            <a:r>
              <a:rPr kumimoji="1" lang="zh-CN" altLang="en-US" baseline="0" dirty="0" smtClean="0"/>
              <a:t>，特定格式的报文，只有</a:t>
            </a:r>
            <a:r>
              <a:rPr kumimoji="1" lang="en-US" altLang="zh-CN" baseline="0" dirty="0" smtClean="0"/>
              <a:t>DHCP</a:t>
            </a:r>
            <a:r>
              <a:rPr kumimoji="1" lang="zh-CN" altLang="en-US" baseline="0" dirty="0" smtClean="0"/>
              <a:t>服务器会回应。</a:t>
            </a:r>
            <a:endParaRPr kumimoji="1"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2.</a:t>
            </a:r>
            <a:r>
              <a:rPr kumimoji="1" lang="en-US" altLang="zh-CN" baseline="0" dirty="0" smtClean="0"/>
              <a:t>DHCP</a:t>
            </a:r>
            <a:r>
              <a:rPr kumimoji="1" lang="zh-CN" altLang="en-US" baseline="0" dirty="0" smtClean="0"/>
              <a:t>服务器收到报文，从</a:t>
            </a:r>
            <a:r>
              <a:rPr kumimoji="1" lang="en-US" altLang="zh-CN" baseline="0" dirty="0" smtClean="0"/>
              <a:t>IP</a:t>
            </a:r>
            <a:r>
              <a:rPr kumimoji="1" lang="zh-CN" altLang="en-US" baseline="0" dirty="0" smtClean="0"/>
              <a:t>池中选址一个空闲</a:t>
            </a:r>
            <a:r>
              <a:rPr kumimoji="1" lang="en-US" altLang="zh-CN" baseline="0" dirty="0" smtClean="0"/>
              <a:t>IP</a:t>
            </a:r>
            <a:r>
              <a:rPr kumimoji="1" lang="zh-CN" altLang="en-US" baseline="0" dirty="0" smtClean="0"/>
              <a:t>地址，对应的网络掩码，缺省网关，域名服务器</a:t>
            </a:r>
            <a:r>
              <a:rPr kumimoji="1" lang="en-US" altLang="zh-CN" baseline="0" dirty="0" smtClean="0"/>
              <a:t>IP(DNS)</a:t>
            </a:r>
            <a:r>
              <a:rPr kumimoji="1" lang="zh-CN" altLang="en-US" baseline="0" dirty="0" smtClean="0"/>
              <a:t>。因为已经知道用户</a:t>
            </a:r>
            <a:r>
              <a:rPr kumimoji="1" lang="en-US" altLang="zh-CN" baseline="0" dirty="0" smtClean="0"/>
              <a:t>1</a:t>
            </a:r>
            <a:r>
              <a:rPr kumimoji="1" lang="zh-CN" altLang="en-US" baseline="0" dirty="0" smtClean="0"/>
              <a:t>的</a:t>
            </a:r>
            <a:r>
              <a:rPr kumimoji="1" lang="en-US" altLang="zh-CN" baseline="0" dirty="0" smtClean="0"/>
              <a:t>mac</a:t>
            </a:r>
            <a:r>
              <a:rPr kumimoji="1" lang="zh-CN" altLang="en-US" baseline="0" dirty="0" smtClean="0"/>
              <a:t>地址，就可以直接发送给用户</a:t>
            </a:r>
            <a:r>
              <a:rPr kumimoji="1" lang="en-US" altLang="zh-CN" baseline="0" dirty="0" smtClean="0"/>
              <a:t>1</a:t>
            </a:r>
            <a:r>
              <a:rPr kumimoji="1" lang="zh-CN" altLang="en-US" baseline="0" dirty="0" smtClean="0"/>
              <a:t>了。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904BA-5845-FC41-8405-08268F083747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0990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904BA-5845-FC41-8405-08268F083747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360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网络初窥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网络协议</a:t>
            </a:r>
            <a:r>
              <a:rPr lang="zh-CN" altLang="en-US" sz="3200" dirty="0"/>
              <a:t>的</a:t>
            </a:r>
            <a:r>
              <a:rPr lang="zh-CN" altLang="en-US" sz="3200" dirty="0" smtClean="0"/>
              <a:t>概述</a:t>
            </a:r>
          </a:p>
          <a:p>
            <a:r>
              <a:rPr lang="zh-CN" altLang="en-US" sz="3200" dirty="0" smtClean="0"/>
              <a:t>数据</a:t>
            </a:r>
            <a:r>
              <a:rPr lang="zh-CN" altLang="en-US" sz="3200" dirty="0"/>
              <a:t>链路</a:t>
            </a:r>
            <a:r>
              <a:rPr lang="zh-CN" altLang="en-US" sz="3200" dirty="0" smtClean="0"/>
              <a:t>层</a:t>
            </a:r>
          </a:p>
          <a:p>
            <a:r>
              <a:rPr lang="zh-CN" altLang="en-US" sz="3200" dirty="0" smtClean="0"/>
              <a:t>网络层</a:t>
            </a:r>
          </a:p>
          <a:p>
            <a:r>
              <a:rPr lang="zh-CN" altLang="en-US" sz="3200" dirty="0" smtClean="0"/>
              <a:t>传输</a:t>
            </a:r>
            <a:r>
              <a:rPr lang="zh-CN" altLang="en-US" sz="3200" dirty="0"/>
              <a:t>层（只介绍</a:t>
            </a:r>
            <a:r>
              <a:rPr lang="en-US" altLang="zh-CN" sz="3200" dirty="0"/>
              <a:t>TCP</a:t>
            </a:r>
            <a:r>
              <a:rPr lang="zh-CN" altLang="en-US" sz="3200" dirty="0"/>
              <a:t>）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9889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1740" y="596347"/>
            <a:ext cx="10364451" cy="1596177"/>
          </a:xfrm>
        </p:spPr>
        <p:txBody>
          <a:bodyPr/>
          <a:lstStyle/>
          <a:p>
            <a:r>
              <a:rPr kumimoji="1" lang="en-US" altLang="zh-CN" dirty="0" err="1" smtClean="0"/>
              <a:t>Ip</a:t>
            </a:r>
            <a:r>
              <a:rPr kumimoji="1" lang="zh-CN" altLang="en-US" dirty="0" smtClean="0"/>
              <a:t>头部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14455"/>
              </p:ext>
            </p:extLst>
          </p:nvPr>
        </p:nvGraphicFramePr>
        <p:xfrm>
          <a:off x="2071757" y="3133770"/>
          <a:ext cx="8128000" cy="2118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32000"/>
                <a:gridCol w="2032000"/>
                <a:gridCol w="1013188"/>
                <a:gridCol w="3050812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</a:t>
                      </a:r>
                      <a:r>
                        <a:rPr lang="zh-CN" altLang="en-US" dirty="0" smtClean="0"/>
                        <a:t>位总长度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</a:t>
                      </a:r>
                      <a:r>
                        <a:rPr lang="zh-CN" altLang="en-US" dirty="0" smtClean="0"/>
                        <a:t>位标识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位分片标志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</a:t>
                      </a:r>
                      <a:r>
                        <a:rPr lang="zh-CN" altLang="en-US" dirty="0" smtClean="0"/>
                        <a:t>位片偏移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r>
                        <a:rPr lang="zh-CN" altLang="en-US" dirty="0" smtClean="0"/>
                        <a:t>位生存时间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r>
                        <a:rPr lang="zh-CN" altLang="en-US" dirty="0" smtClean="0"/>
                        <a:t>位协议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32</a:t>
                      </a:r>
                      <a:r>
                        <a:rPr lang="zh-CN" altLang="en-US" dirty="0" smtClean="0"/>
                        <a:t>位源端</a:t>
                      </a:r>
                      <a:r>
                        <a:rPr lang="en-US" altLang="zh-CN" dirty="0" smtClean="0"/>
                        <a:t>IP</a:t>
                      </a:r>
                      <a:r>
                        <a:rPr lang="zh-CN" altLang="en-US" dirty="0" smtClean="0"/>
                        <a:t>地址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32</a:t>
                      </a:r>
                      <a:r>
                        <a:rPr lang="zh-CN" altLang="en-US" dirty="0" smtClean="0"/>
                        <a:t>位目的端</a:t>
                      </a:r>
                      <a:r>
                        <a:rPr lang="en-US" altLang="zh-CN" dirty="0" smtClean="0"/>
                        <a:t>IP</a:t>
                      </a:r>
                      <a:r>
                        <a:rPr lang="zh-CN" altLang="en-US" dirty="0" smtClean="0"/>
                        <a:t>地址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631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Ip</a:t>
            </a:r>
            <a:r>
              <a:rPr kumimoji="1" lang="zh-CN" altLang="en-US" dirty="0" smtClean="0"/>
              <a:t>地址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800" dirty="0" err="1" smtClean="0"/>
              <a:t>Ip</a:t>
            </a:r>
            <a:r>
              <a:rPr kumimoji="1" lang="en-US" altLang="zh-CN" sz="2800" dirty="0" smtClean="0"/>
              <a:t>=</a:t>
            </a:r>
            <a:r>
              <a:rPr kumimoji="1" lang="zh-CN" altLang="en-US" sz="2800" dirty="0" smtClean="0"/>
              <a:t>网段号</a:t>
            </a:r>
            <a:r>
              <a:rPr kumimoji="1" lang="en-US" altLang="zh-CN" sz="2800" dirty="0" smtClean="0"/>
              <a:t>+</a:t>
            </a:r>
            <a:r>
              <a:rPr kumimoji="1" lang="zh-CN" altLang="en-US" sz="2800" dirty="0" smtClean="0"/>
              <a:t>主机号</a:t>
            </a:r>
          </a:p>
          <a:p>
            <a:pPr marL="0" indent="0">
              <a:buNone/>
            </a:pPr>
            <a:r>
              <a:rPr kumimoji="1" lang="zh-CN" altLang="en-US" sz="2800" dirty="0" smtClean="0"/>
              <a:t>例如：</a:t>
            </a:r>
            <a:r>
              <a:rPr kumimoji="1" lang="en-US" altLang="zh-CN" sz="2800" dirty="0" smtClean="0"/>
              <a:t>10.252.71.172</a:t>
            </a:r>
            <a:r>
              <a:rPr kumimoji="1" lang="zh-CN" altLang="en-US" sz="2800" dirty="0" smtClean="0"/>
              <a:t>  </a:t>
            </a:r>
            <a:r>
              <a:rPr kumimoji="1" lang="en-US" altLang="zh-CN" sz="2800" dirty="0" err="1" smtClean="0"/>
              <a:t>netmask</a:t>
            </a:r>
            <a:r>
              <a:rPr kumimoji="1" lang="en-US" altLang="zh-CN" sz="2800" dirty="0" smtClean="0"/>
              <a:t>  255.255.252.0</a:t>
            </a:r>
            <a:endParaRPr kumimoji="1" lang="zh-CN" altLang="en-US" sz="2800" dirty="0" smtClean="0"/>
          </a:p>
          <a:p>
            <a:pPr marL="0" indent="0">
              <a:buNone/>
            </a:pPr>
            <a:endParaRPr kumimoji="1"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865" y="3595254"/>
            <a:ext cx="7128790" cy="309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2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路由表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373592"/>
              </p:ext>
            </p:extLst>
          </p:nvPr>
        </p:nvGraphicFramePr>
        <p:xfrm>
          <a:off x="2197098" y="2214694"/>
          <a:ext cx="7797804" cy="2170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451"/>
                <a:gridCol w="1949451"/>
                <a:gridCol w="1949451"/>
                <a:gridCol w="1949451"/>
              </a:tblGrid>
              <a:tr h="6481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Destination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Gateway 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Flags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571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10.252.68.1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UGSc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367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64971">
                <a:tc>
                  <a:txBody>
                    <a:bodyPr/>
                    <a:lstStyle/>
                    <a:p>
                      <a:pPr algn="ctr"/>
                      <a:r>
                        <a:rPr lang="hr-HR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10.252.88.41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10.252.68.1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UGHWIi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6474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25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跨网段通讯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34" y="859263"/>
            <a:ext cx="9893300" cy="629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98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519" y="423872"/>
            <a:ext cx="10364451" cy="1596177"/>
          </a:xfrm>
        </p:spPr>
        <p:txBody>
          <a:bodyPr/>
          <a:lstStyle/>
          <a:p>
            <a:r>
              <a:rPr kumimoji="1" lang="en-US" altLang="zh-CN" dirty="0" smtClean="0"/>
              <a:t>Nat</a:t>
            </a:r>
            <a:r>
              <a:rPr kumimoji="1" lang="zh-CN" altLang="en-US" dirty="0" smtClean="0"/>
              <a:t>（网络地址转换）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39688"/>
              </p:ext>
            </p:extLst>
          </p:nvPr>
        </p:nvGraphicFramePr>
        <p:xfrm>
          <a:off x="1142999" y="2154478"/>
          <a:ext cx="9518075" cy="276042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28573"/>
                <a:gridCol w="2128573"/>
                <a:gridCol w="2509785"/>
                <a:gridCol w="2751144"/>
              </a:tblGrid>
              <a:tr h="9459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公网</a:t>
                      </a:r>
                      <a:r>
                        <a:rPr lang="en-US" altLang="zh-CN" sz="2800" dirty="0" smtClean="0"/>
                        <a:t>IP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路由器端口号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 smtClean="0"/>
                        <a:t>私网</a:t>
                      </a:r>
                      <a:r>
                        <a:rPr lang="en-US" altLang="zh-CN" sz="2800" dirty="0" smtClean="0"/>
                        <a:t>IP</a:t>
                      </a:r>
                      <a:endParaRPr lang="zh-CN" altLang="en-US" sz="2800" dirty="0" smtClean="0"/>
                    </a:p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个人主机端口号</a:t>
                      </a:r>
                      <a:endParaRPr lang="zh-CN" altLang="en-US" sz="2800" dirty="0"/>
                    </a:p>
                  </a:txBody>
                  <a:tcPr/>
                </a:tc>
              </a:tr>
              <a:tr h="8696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2.2.2.2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12345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/>
                        <a:t>10.1.1.2</a:t>
                      </a:r>
                      <a:endParaRPr lang="zh-CN" altLang="en-US" sz="2800" dirty="0" smtClean="0"/>
                    </a:p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6666</a:t>
                      </a:r>
                      <a:endParaRPr lang="zh-CN" altLang="en-US" sz="2800" dirty="0"/>
                    </a:p>
                  </a:txBody>
                  <a:tcPr/>
                </a:tc>
              </a:tr>
              <a:tr h="8696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2.2.2.2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/>
                        <a:t>12346</a:t>
                      </a:r>
                      <a:endParaRPr lang="zh-CN" alt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/>
                        <a:t>10.1.2.2</a:t>
                      </a:r>
                      <a:endParaRPr lang="zh-CN" alt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6666</a:t>
                      </a:r>
                      <a:endParaRPr lang="zh-CN" alt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423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Ip</a:t>
            </a:r>
            <a:r>
              <a:rPr kumimoji="1" lang="zh-CN" altLang="en-US" dirty="0" smtClean="0"/>
              <a:t>层切片观察</a:t>
            </a:r>
            <a:endParaRPr kumimoji="1"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719555"/>
              </p:ext>
            </p:extLst>
          </p:nvPr>
        </p:nvGraphicFramePr>
        <p:xfrm>
          <a:off x="2032000" y="1843853"/>
          <a:ext cx="9246226" cy="69152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09296"/>
                <a:gridCol w="2508886"/>
                <a:gridCol w="4628044"/>
              </a:tblGrid>
              <a:tr h="6915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IP</a:t>
                      </a: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头部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字节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ICMP</a:t>
                      </a: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头部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字节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ICMP </a:t>
                      </a: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数据（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1473</a:t>
                      </a: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字节）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563645"/>
              </p:ext>
            </p:extLst>
          </p:nvPr>
        </p:nvGraphicFramePr>
        <p:xfrm>
          <a:off x="2032000" y="3069189"/>
          <a:ext cx="9246226" cy="691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9296"/>
                <a:gridCol w="2508886"/>
                <a:gridCol w="4628044"/>
              </a:tblGrid>
              <a:tr h="6915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IP</a:t>
                      </a:r>
                      <a:r>
                        <a:rPr lang="zh-CN" altLang="en-US" sz="2400" dirty="0" smtClean="0"/>
                        <a:t>头部</a:t>
                      </a:r>
                      <a:r>
                        <a:rPr lang="en-US" altLang="zh-CN" sz="2400" dirty="0" smtClean="0"/>
                        <a:t>20</a:t>
                      </a:r>
                      <a:r>
                        <a:rPr lang="zh-CN" altLang="en-US" sz="2400" dirty="0" smtClean="0"/>
                        <a:t>字节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ICMP</a:t>
                      </a:r>
                      <a:r>
                        <a:rPr lang="zh-CN" altLang="en-US" sz="2400" dirty="0" smtClean="0"/>
                        <a:t>头部</a:t>
                      </a:r>
                      <a:r>
                        <a:rPr lang="en-US" altLang="zh-CN" sz="2400" dirty="0" smtClean="0"/>
                        <a:t>8</a:t>
                      </a:r>
                      <a:r>
                        <a:rPr lang="zh-CN" altLang="en-US" sz="2400" dirty="0" smtClean="0"/>
                        <a:t>字节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ICMP </a:t>
                      </a:r>
                      <a:r>
                        <a:rPr lang="zh-CN" altLang="en-US" sz="2400" dirty="0" smtClean="0"/>
                        <a:t>数据（</a:t>
                      </a:r>
                      <a:r>
                        <a:rPr lang="en-US" altLang="zh-CN" sz="2400" dirty="0" smtClean="0"/>
                        <a:t>1472</a:t>
                      </a:r>
                      <a:r>
                        <a:rPr lang="zh-CN" altLang="en-US" sz="2400" dirty="0" smtClean="0"/>
                        <a:t>字节）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611611"/>
              </p:ext>
            </p:extLst>
          </p:nvPr>
        </p:nvGraphicFramePr>
        <p:xfrm>
          <a:off x="2031999" y="4307962"/>
          <a:ext cx="6384637" cy="658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1333"/>
                <a:gridCol w="4253304"/>
              </a:tblGrid>
              <a:tr h="6588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IP</a:t>
                      </a:r>
                      <a:r>
                        <a:rPr lang="zh-CN" altLang="en-US" sz="2400" dirty="0" smtClean="0"/>
                        <a:t>头部</a:t>
                      </a:r>
                      <a:r>
                        <a:rPr lang="en-US" altLang="zh-CN" sz="2400" dirty="0" smtClean="0"/>
                        <a:t>20</a:t>
                      </a:r>
                      <a:r>
                        <a:rPr lang="zh-CN" altLang="en-US" sz="2400" dirty="0" smtClean="0"/>
                        <a:t>字节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ICMP </a:t>
                      </a:r>
                      <a:r>
                        <a:rPr lang="zh-CN" altLang="en-US" sz="2400" dirty="0" smtClean="0"/>
                        <a:t>数据（</a:t>
                      </a:r>
                      <a:r>
                        <a:rPr lang="en-US" altLang="zh-CN" sz="2400" dirty="0" smtClean="0"/>
                        <a:t>1</a:t>
                      </a:r>
                      <a:r>
                        <a:rPr lang="zh-CN" altLang="en-US" sz="2400" dirty="0" smtClean="0"/>
                        <a:t>字节）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左大括号 2"/>
          <p:cNvSpPr/>
          <p:nvPr/>
        </p:nvSpPr>
        <p:spPr>
          <a:xfrm>
            <a:off x="1581546" y="3367668"/>
            <a:ext cx="347890" cy="12043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22096" y="1913373"/>
            <a:ext cx="1329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IP</a:t>
            </a:r>
            <a:r>
              <a:rPr kumimoji="1" lang="zh-CN" altLang="en-US" sz="2400" dirty="0" smtClean="0"/>
              <a:t>分片前</a:t>
            </a:r>
            <a:endParaRPr kumimoji="1"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422096" y="3913118"/>
            <a:ext cx="1329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IP</a:t>
            </a:r>
            <a:r>
              <a:rPr kumimoji="1" lang="zh-CN" altLang="en-US" sz="2400" dirty="0" smtClean="0"/>
              <a:t>分片后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3322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传输层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CN" sz="3200" dirty="0" err="1" smtClean="0"/>
              <a:t>Tcp</a:t>
            </a:r>
            <a:r>
              <a:rPr kumimoji="1" lang="zh-CN" altLang="en-US" sz="3200" dirty="0" smtClean="0"/>
              <a:t>头部</a:t>
            </a:r>
          </a:p>
          <a:p>
            <a:r>
              <a:rPr kumimoji="1" lang="en-US" altLang="zh-CN" sz="3200" dirty="0" err="1"/>
              <a:t>Tcp</a:t>
            </a:r>
            <a:r>
              <a:rPr kumimoji="1" lang="zh-CN" altLang="en-US" sz="3200" dirty="0"/>
              <a:t>三次</a:t>
            </a:r>
            <a:r>
              <a:rPr kumimoji="1" lang="zh-CN" altLang="en-US" sz="3200" dirty="0" smtClean="0"/>
              <a:t>握手与</a:t>
            </a:r>
            <a:r>
              <a:rPr kumimoji="1" lang="en-US" altLang="zh-CN" sz="3200" dirty="0" smtClean="0"/>
              <a:t>socket</a:t>
            </a:r>
            <a:endParaRPr kumimoji="1" lang="zh-CN" altLang="en-US" sz="3200" dirty="0" smtClean="0"/>
          </a:p>
          <a:p>
            <a:r>
              <a:rPr kumimoji="1" lang="zh-CN" altLang="en-US" sz="3200" dirty="0" smtClean="0"/>
              <a:t>请求序列号 确认序列号失败重传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539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4" y="472743"/>
            <a:ext cx="10364451" cy="1596177"/>
          </a:xfrm>
        </p:spPr>
        <p:txBody>
          <a:bodyPr/>
          <a:lstStyle/>
          <a:p>
            <a:r>
              <a:rPr kumimoji="1" lang="en-US" altLang="zh-CN" dirty="0" err="1" smtClean="0"/>
              <a:t>Tcp</a:t>
            </a:r>
            <a:r>
              <a:rPr kumimoji="1" lang="zh-CN" altLang="en-US" dirty="0" smtClean="0"/>
              <a:t>头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703434"/>
              </p:ext>
            </p:extLst>
          </p:nvPr>
        </p:nvGraphicFramePr>
        <p:xfrm>
          <a:off x="2031999" y="2468953"/>
          <a:ext cx="8128000" cy="27686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867318"/>
                <a:gridCol w="1650381"/>
                <a:gridCol w="312234"/>
                <a:gridCol w="289931"/>
                <a:gridCol w="245327"/>
                <a:gridCol w="267630"/>
                <a:gridCol w="222899"/>
                <a:gridCol w="208280"/>
                <a:gridCol w="4064000"/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</a:t>
                      </a:r>
                      <a:r>
                        <a:rPr lang="zh-CN" altLang="en-US" dirty="0" smtClean="0"/>
                        <a:t>位源端口号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</a:t>
                      </a:r>
                      <a:r>
                        <a:rPr lang="zh-CN" altLang="en-US" dirty="0" smtClean="0"/>
                        <a:t>位目的端口号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gridSpan="9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32</a:t>
                      </a:r>
                      <a:r>
                        <a:rPr lang="zh-CN" altLang="en-US" dirty="0" smtClean="0"/>
                        <a:t>位序号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gridSpan="9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32</a:t>
                      </a:r>
                      <a:r>
                        <a:rPr lang="zh-CN" altLang="en-US" dirty="0" smtClean="0"/>
                        <a:t>位确认号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r>
                        <a:rPr lang="zh-CN" altLang="en-US" dirty="0" smtClean="0"/>
                        <a:t>位头部长度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r>
                        <a:rPr lang="zh-CN" altLang="en-US" dirty="0" smtClean="0"/>
                        <a:t>位预留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URG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PSH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SYN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</a:t>
                      </a:r>
                      <a:r>
                        <a:rPr lang="zh-CN" altLang="en-US" dirty="0" smtClean="0"/>
                        <a:t>位窗口大小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校验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 gridSpan="9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最多</a:t>
                      </a:r>
                      <a:r>
                        <a:rPr lang="en-US" altLang="zh-CN" dirty="0" smtClean="0"/>
                        <a:t>40</a:t>
                      </a:r>
                      <a:r>
                        <a:rPr lang="zh-CN" altLang="en-US" dirty="0" smtClean="0"/>
                        <a:t>字节的可选项中有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字节的</a:t>
                      </a:r>
                      <a:r>
                        <a:rPr lang="en-US" altLang="zh-CN" dirty="0" smtClean="0"/>
                        <a:t>MSS</a:t>
                      </a:r>
                      <a:endParaRPr lang="zh-CN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816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三次握手 与</a:t>
            </a:r>
            <a:r>
              <a:rPr kumimoji="1" lang="en-US" altLang="zh-CN" dirty="0" smtClean="0"/>
              <a:t>socket</a:t>
            </a:r>
            <a:r>
              <a:rPr kumimoji="1" lang="zh-CN" altLang="en-US" dirty="0" smtClean="0"/>
              <a:t>函数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024876"/>
            <a:ext cx="7620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14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请求序列号 确认序列号失败重传</a:t>
            </a:r>
            <a:br>
              <a:rPr kumimoji="1" lang="zh-CN" altLang="en-US" dirty="0"/>
            </a:b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955" y="1675587"/>
            <a:ext cx="9120089" cy="4722294"/>
          </a:xfrm>
        </p:spPr>
      </p:pic>
    </p:spTree>
    <p:extLst>
      <p:ext uri="{BB962C8B-B14F-4D97-AF65-F5344CB8AC3E}">
        <p14:creationId xmlns:p14="http://schemas.microsoft.com/office/powerpoint/2010/main" val="43823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网络协议概述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sz="3200" dirty="0"/>
              <a:t>购物</a:t>
            </a:r>
            <a:r>
              <a:rPr lang="zh-CN" altLang="en-US" sz="3200" dirty="0" smtClean="0"/>
              <a:t>与四层</a:t>
            </a:r>
            <a:r>
              <a:rPr lang="zh-CN" altLang="en-US" sz="3200" dirty="0"/>
              <a:t>协议</a:t>
            </a:r>
          </a:p>
          <a:p>
            <a:r>
              <a:rPr lang="zh-CN" altLang="en-US" sz="3200" dirty="0" smtClean="0"/>
              <a:t>各层协议如何相互协作</a:t>
            </a:r>
            <a:r>
              <a:rPr lang="en-US" altLang="zh-CN" sz="3200" dirty="0" smtClean="0"/>
              <a:t>--</a:t>
            </a:r>
            <a:r>
              <a:rPr lang="zh-CN" altLang="en-US" sz="3200" dirty="0" smtClean="0"/>
              <a:t>封装 ，分用 （组包，拆包）</a:t>
            </a:r>
          </a:p>
        </p:txBody>
      </p:sp>
    </p:spTree>
    <p:extLst>
      <p:ext uri="{BB962C8B-B14F-4D97-AF65-F5344CB8AC3E}">
        <p14:creationId xmlns:p14="http://schemas.microsoft.com/office/powerpoint/2010/main" val="202270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socket</a:t>
            </a:r>
          </a:p>
        </p:txBody>
      </p:sp>
      <p:sp>
        <p:nvSpPr>
          <p:cNvPr id="4" name="矩形 3"/>
          <p:cNvSpPr/>
          <p:nvPr/>
        </p:nvSpPr>
        <p:spPr>
          <a:xfrm>
            <a:off x="1709531" y="2214693"/>
            <a:ext cx="8759686" cy="7496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ysClr val="windowText" lastClr="000000"/>
                </a:solidFill>
              </a:rPr>
              <a:t>HTTP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09531" y="3134292"/>
            <a:ext cx="8759686" cy="29726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329531" y="3246783"/>
            <a:ext cx="1020418" cy="26901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ysClr val="windowText" lastClr="000000"/>
                </a:solidFill>
              </a:rPr>
              <a:t>socket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28800" y="5181600"/>
            <a:ext cx="7407965" cy="7553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ARP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828800" y="4205114"/>
            <a:ext cx="7407965" cy="7553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ysClr val="windowText" lastClr="000000"/>
                </a:solidFill>
              </a:rPr>
              <a:t>IP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35429" y="3255495"/>
            <a:ext cx="7407965" cy="7553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TCP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987826" y="2489827"/>
            <a:ext cx="1027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应用层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987826" y="3479560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传输层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987826" y="4435956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网络层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974574" y="5374621"/>
            <a:ext cx="137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数据链路层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955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服务器</a:t>
            </a:r>
            <a:r>
              <a:rPr kumimoji="1" lang="en-US" altLang="zh-CN" dirty="0" smtClean="0"/>
              <a:t>accept</a:t>
            </a:r>
            <a:r>
              <a:rPr kumimoji="1" lang="zh-CN" altLang="en-US" dirty="0" smtClean="0"/>
              <a:t>接收到的套接字会不会占用主机端口号？</a:t>
            </a:r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服务器最大长连接数是多少？</a:t>
            </a:r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服务器如何实现几十万，上百万的长连接数？（不考虑内存，</a:t>
            </a:r>
            <a:r>
              <a:rPr kumimoji="1" lang="en-US" altLang="zh-CN" dirty="0" err="1" smtClean="0"/>
              <a:t>cpu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374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谢谢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777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购物</a:t>
            </a:r>
            <a:r>
              <a:rPr lang="zh-CN" altLang="en-US" dirty="0" smtClean="0"/>
              <a:t>与四层协议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046" y="1416605"/>
            <a:ext cx="8634141" cy="568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30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0683" y="440098"/>
            <a:ext cx="10364451" cy="739346"/>
          </a:xfrm>
        </p:spPr>
        <p:txBody>
          <a:bodyPr/>
          <a:lstStyle/>
          <a:p>
            <a:r>
              <a:rPr kumimoji="1" lang="zh-CN" altLang="en-US" dirty="0" smtClean="0"/>
              <a:t>封装（组包）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935412" y="1919382"/>
            <a:ext cx="1488831" cy="513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数据</a:t>
            </a:r>
          </a:p>
        </p:txBody>
      </p:sp>
      <p:sp>
        <p:nvSpPr>
          <p:cNvPr id="7" name="矩形 6"/>
          <p:cNvSpPr/>
          <p:nvPr/>
        </p:nvSpPr>
        <p:spPr>
          <a:xfrm>
            <a:off x="7932696" y="2671813"/>
            <a:ext cx="1488831" cy="513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数据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935412" y="3424244"/>
            <a:ext cx="1488831" cy="513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数据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935413" y="4565799"/>
            <a:ext cx="1488831" cy="513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数据</a:t>
            </a:r>
          </a:p>
        </p:txBody>
      </p:sp>
      <p:sp>
        <p:nvSpPr>
          <p:cNvPr id="10" name="矩形 9"/>
          <p:cNvSpPr/>
          <p:nvPr/>
        </p:nvSpPr>
        <p:spPr>
          <a:xfrm>
            <a:off x="7935414" y="5660447"/>
            <a:ext cx="1488831" cy="513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数据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161587" y="2671813"/>
            <a:ext cx="1488831" cy="5137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头部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162907" y="3455309"/>
            <a:ext cx="1488831" cy="5137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HTTP</a:t>
            </a:r>
            <a:r>
              <a:rPr kumimoji="1" lang="zh-CN" altLang="en-US" dirty="0" smtClean="0"/>
              <a:t>头部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162908" y="4596864"/>
            <a:ext cx="1488831" cy="5137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HTTP</a:t>
            </a:r>
            <a:r>
              <a:rPr kumimoji="1" lang="zh-CN" altLang="en-US" dirty="0" smtClean="0"/>
              <a:t>头部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195755" y="5682367"/>
            <a:ext cx="1488831" cy="5137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HTTP</a:t>
            </a:r>
            <a:r>
              <a:rPr kumimoji="1" lang="zh-CN" altLang="en-US" dirty="0" smtClean="0"/>
              <a:t>头部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358020" y="3440675"/>
            <a:ext cx="1488831" cy="5137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TCP</a:t>
            </a:r>
            <a:r>
              <a:rPr kumimoji="1" lang="zh-CN" altLang="en-US" dirty="0" smtClean="0"/>
              <a:t>头部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390401" y="4593327"/>
            <a:ext cx="1488831" cy="5137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TCP</a:t>
            </a:r>
            <a:r>
              <a:rPr kumimoji="1" lang="zh-CN" altLang="en-US" dirty="0" smtClean="0"/>
              <a:t>头部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390401" y="5671407"/>
            <a:ext cx="1488831" cy="5137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TCP</a:t>
            </a:r>
            <a:r>
              <a:rPr kumimoji="1" lang="zh-CN" altLang="en-US" dirty="0" smtClean="0"/>
              <a:t>头部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611640" y="4604928"/>
            <a:ext cx="1488831" cy="5137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IP</a:t>
            </a:r>
            <a:r>
              <a:rPr kumimoji="1" lang="zh-CN" altLang="en-US" dirty="0" smtClean="0"/>
              <a:t>头部</a:t>
            </a:r>
            <a:endParaRPr kumimoji="1"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585047" y="5692304"/>
            <a:ext cx="1488831" cy="5137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IP</a:t>
            </a:r>
            <a:r>
              <a:rPr kumimoji="1" lang="zh-CN" altLang="en-US" dirty="0" smtClean="0"/>
              <a:t>头部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779693" y="5692304"/>
            <a:ext cx="1488831" cy="5137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以太网头部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2611641" y="6343526"/>
            <a:ext cx="681260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以太网数据包 </a:t>
            </a:r>
            <a:r>
              <a:rPr kumimoji="1" lang="en-US" altLang="zh-CN" dirty="0" smtClean="0"/>
              <a:t>46-1500</a:t>
            </a:r>
            <a:r>
              <a:rPr kumimoji="1" lang="zh-CN" altLang="en-US" dirty="0" smtClean="0"/>
              <a:t>字节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4390401" y="5210061"/>
            <a:ext cx="503384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IP</a:t>
            </a:r>
            <a:r>
              <a:rPr kumimoji="1" lang="zh-CN" altLang="en-US" dirty="0" smtClean="0"/>
              <a:t>数据包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183889" y="4108230"/>
            <a:ext cx="325994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TCP</a:t>
            </a:r>
            <a:r>
              <a:rPr kumimoji="1" lang="zh-CN" altLang="en-US" dirty="0" smtClean="0"/>
              <a:t>数据包</a:t>
            </a:r>
            <a:endParaRPr kumimoji="1" lang="zh-CN" altLang="en-US" dirty="0"/>
          </a:p>
        </p:txBody>
      </p:sp>
      <p:sp>
        <p:nvSpPr>
          <p:cNvPr id="31" name="右大括号 30"/>
          <p:cNvSpPr/>
          <p:nvPr/>
        </p:nvSpPr>
        <p:spPr>
          <a:xfrm>
            <a:off x="9806463" y="5682367"/>
            <a:ext cx="363449" cy="103049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0370641" y="227484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应用层</a:t>
            </a:r>
            <a:endParaRPr kumimoji="1" lang="zh-CN" altLang="en-US" sz="2400" dirty="0"/>
          </a:p>
        </p:txBody>
      </p:sp>
      <p:sp>
        <p:nvSpPr>
          <p:cNvPr id="24" name="文本框 23"/>
          <p:cNvSpPr txBox="1"/>
          <p:nvPr/>
        </p:nvSpPr>
        <p:spPr>
          <a:xfrm>
            <a:off x="10346281" y="372512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传输层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10350472" y="486178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网络层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10251319" y="595445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数据链路层</a:t>
            </a:r>
            <a:endParaRPr kumimoji="1" lang="zh-CN" altLang="en-US" sz="2400" dirty="0"/>
          </a:p>
        </p:txBody>
      </p:sp>
      <p:sp>
        <p:nvSpPr>
          <p:cNvPr id="33" name="右大括号 32"/>
          <p:cNvSpPr/>
          <p:nvPr/>
        </p:nvSpPr>
        <p:spPr>
          <a:xfrm>
            <a:off x="9828765" y="4564277"/>
            <a:ext cx="363449" cy="103049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右大括号 33"/>
          <p:cNvSpPr/>
          <p:nvPr/>
        </p:nvSpPr>
        <p:spPr>
          <a:xfrm>
            <a:off x="9828764" y="3424244"/>
            <a:ext cx="363449" cy="103049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右大括号 34"/>
          <p:cNvSpPr/>
          <p:nvPr/>
        </p:nvSpPr>
        <p:spPr>
          <a:xfrm>
            <a:off x="9851066" y="2011462"/>
            <a:ext cx="363449" cy="103049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22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分用（拆包）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383" y="1348059"/>
            <a:ext cx="8145130" cy="550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62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数据链路层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zh-CN" altLang="en-US" sz="3200" dirty="0" smtClean="0"/>
              <a:t>以太网帧（数据链路层数据结构）</a:t>
            </a:r>
          </a:p>
          <a:p>
            <a:r>
              <a:rPr kumimoji="1" lang="en-US" altLang="zh-CN" sz="3200" dirty="0" err="1" smtClean="0"/>
              <a:t>arp</a:t>
            </a:r>
            <a:r>
              <a:rPr kumimoji="1" lang="zh-CN" altLang="en-US" sz="3200" dirty="0" smtClean="0"/>
              <a:t>协议 </a:t>
            </a:r>
            <a:r>
              <a:rPr kumimoji="1" lang="en-US" altLang="zh-CN" sz="3200" dirty="0" err="1" smtClean="0"/>
              <a:t>arp</a:t>
            </a:r>
            <a:r>
              <a:rPr kumimoji="1" lang="zh-CN" altLang="en-US" sz="3200" dirty="0" smtClean="0"/>
              <a:t>报文拦截</a:t>
            </a:r>
          </a:p>
          <a:p>
            <a:r>
              <a:rPr lang="zh-CN" altLang="en-US" sz="3200" dirty="0" smtClean="0"/>
              <a:t>如何通过</a:t>
            </a:r>
            <a:r>
              <a:rPr lang="en-US" altLang="zh-CN" sz="3200" dirty="0" smtClean="0"/>
              <a:t>mac</a:t>
            </a:r>
            <a:r>
              <a:rPr lang="zh-CN" altLang="en-US" sz="3200" dirty="0" smtClean="0"/>
              <a:t>地址通讯</a:t>
            </a:r>
            <a:r>
              <a:rPr lang="zh-CN" altLang="en-US" sz="3200" dirty="0"/>
              <a:t>的</a:t>
            </a:r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810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6540" y="646602"/>
            <a:ext cx="10364451" cy="1596177"/>
          </a:xfrm>
        </p:spPr>
        <p:txBody>
          <a:bodyPr/>
          <a:lstStyle/>
          <a:p>
            <a:r>
              <a:rPr kumimoji="1" lang="zh-CN" altLang="en-US" dirty="0" smtClean="0"/>
              <a:t>以太网帧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304938"/>
              </p:ext>
            </p:extLst>
          </p:nvPr>
        </p:nvGraphicFramePr>
        <p:xfrm>
          <a:off x="1912731" y="2214694"/>
          <a:ext cx="8980555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96111"/>
                <a:gridCol w="1796111"/>
                <a:gridCol w="1796111"/>
                <a:gridCol w="1796111"/>
                <a:gridCol w="17961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目的物理地址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源物理地址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数据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crc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r>
                        <a:rPr lang="zh-CN" altLang="en-US" dirty="0" smtClean="0"/>
                        <a:t>字节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r>
                        <a:rPr lang="zh-CN" altLang="en-US" dirty="0" smtClean="0"/>
                        <a:t>字节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字节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46-1500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r>
                        <a:rPr lang="zh-CN" altLang="en-US" dirty="0" smtClean="0"/>
                        <a:t>字节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96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如何通过</a:t>
            </a:r>
            <a:r>
              <a:rPr kumimoji="1" lang="en-US" altLang="zh-CN" dirty="0" smtClean="0"/>
              <a:t>mac</a:t>
            </a:r>
            <a:r>
              <a:rPr kumimoji="1" lang="zh-CN" altLang="en-US" dirty="0" smtClean="0"/>
              <a:t>地址通信</a:t>
            </a:r>
            <a:endParaRPr kumimoji="1" lang="zh-CN" altLang="en-US" dirty="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209" y="1416605"/>
            <a:ext cx="7239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36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网络层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smtClean="0"/>
              <a:t>IP</a:t>
            </a:r>
            <a:r>
              <a:rPr kumimoji="1" lang="zh-CN" altLang="en-US" sz="3200" dirty="0" smtClean="0"/>
              <a:t>头部</a:t>
            </a:r>
          </a:p>
          <a:p>
            <a:r>
              <a:rPr kumimoji="1" lang="en-US" altLang="zh-CN" sz="3200" dirty="0" err="1" smtClean="0"/>
              <a:t>Ip</a:t>
            </a:r>
            <a:r>
              <a:rPr kumimoji="1" lang="zh-CN" altLang="en-US" sz="3200" dirty="0" smtClean="0"/>
              <a:t>路由</a:t>
            </a:r>
          </a:p>
          <a:p>
            <a:r>
              <a:rPr kumimoji="1" lang="en-US" altLang="zh-CN" sz="3200" dirty="0" err="1" smtClean="0"/>
              <a:t>Ip</a:t>
            </a:r>
            <a:r>
              <a:rPr kumimoji="1" lang="zh-CN" altLang="en-US" sz="3200" dirty="0" smtClean="0"/>
              <a:t>切片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4851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水滴</Template>
  <TotalTime>9183</TotalTime>
  <Words>1790</Words>
  <Application>Microsoft Macintosh PowerPoint</Application>
  <PresentationFormat>宽屏</PresentationFormat>
  <Paragraphs>295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Calibri</vt:lpstr>
      <vt:lpstr>Mangal</vt:lpstr>
      <vt:lpstr>Tw Cen MT</vt:lpstr>
      <vt:lpstr>宋体</vt:lpstr>
      <vt:lpstr>Arial</vt:lpstr>
      <vt:lpstr>水滴</vt:lpstr>
      <vt:lpstr>网络初窥</vt:lpstr>
      <vt:lpstr>网络协议概述</vt:lpstr>
      <vt:lpstr>购物与四层协议</vt:lpstr>
      <vt:lpstr>封装（组包）</vt:lpstr>
      <vt:lpstr>分用（拆包）</vt:lpstr>
      <vt:lpstr>数据链路层</vt:lpstr>
      <vt:lpstr>以太网帧</vt:lpstr>
      <vt:lpstr>如何通过mac地址通信</vt:lpstr>
      <vt:lpstr>网络层</vt:lpstr>
      <vt:lpstr>Ip头部</vt:lpstr>
      <vt:lpstr>Ip地址</vt:lpstr>
      <vt:lpstr>路由表</vt:lpstr>
      <vt:lpstr>跨网段通讯</vt:lpstr>
      <vt:lpstr>Nat（网络地址转换）</vt:lpstr>
      <vt:lpstr>Ip层切片观察</vt:lpstr>
      <vt:lpstr>传输层</vt:lpstr>
      <vt:lpstr>Tcp头</vt:lpstr>
      <vt:lpstr>三次握手 与socket函数</vt:lpstr>
      <vt:lpstr>请求序列号 确认序列号失败重传 </vt:lpstr>
      <vt:lpstr>socket</vt:lpstr>
      <vt:lpstr>问题</vt:lpstr>
      <vt:lpstr>谢谢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三国网络协议</dc:title>
  <dc:creator>Microsoft Office 用户</dc:creator>
  <cp:lastModifiedBy>Microsoft Office 用户</cp:lastModifiedBy>
  <cp:revision>441</cp:revision>
  <dcterms:created xsi:type="dcterms:W3CDTF">2017-06-26T08:57:45Z</dcterms:created>
  <dcterms:modified xsi:type="dcterms:W3CDTF">2017-07-12T09:30:40Z</dcterms:modified>
</cp:coreProperties>
</file>