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9D00-4CC4-41E4-A700-CB1D0609AA28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8139-5854-4C81-80D6-E63912F10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18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9D00-4CC4-41E4-A700-CB1D0609AA28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8139-5854-4C81-80D6-E63912F10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68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9D00-4CC4-41E4-A700-CB1D0609AA28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8139-5854-4C81-80D6-E63912F10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36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9D00-4CC4-41E4-A700-CB1D0609AA28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8139-5854-4C81-80D6-E63912F10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4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9D00-4CC4-41E4-A700-CB1D0609AA28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8139-5854-4C81-80D6-E63912F10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47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9D00-4CC4-41E4-A700-CB1D0609AA28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8139-5854-4C81-80D6-E63912F10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86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9D00-4CC4-41E4-A700-CB1D0609AA28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8139-5854-4C81-80D6-E63912F10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4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9D00-4CC4-41E4-A700-CB1D0609AA28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8139-5854-4C81-80D6-E63912F10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54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9D00-4CC4-41E4-A700-CB1D0609AA28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8139-5854-4C81-80D6-E63912F10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28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9D00-4CC4-41E4-A700-CB1D0609AA28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8139-5854-4C81-80D6-E63912F10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9D00-4CC4-41E4-A700-CB1D0609AA28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8139-5854-4C81-80D6-E63912F10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88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09D00-4CC4-41E4-A700-CB1D0609AA28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D8139-5854-4C81-80D6-E63912F10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16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ntuitive-understanding-of-attention-mechanism-in-deep-learning-6c9482aecf4f" TargetMode="External"/><Relationship Id="rId2" Type="http://schemas.openxmlformats.org/officeDocument/2006/relationships/hyperlink" Target="https://github.com/jinkilee/jinkilee.github.io/blob/master/_posts/2020-02-08-attention.md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athmind.com/wiki/attention-mechanism-memory-network" TargetMode="External"/><Relationship Id="rId4" Type="http://schemas.openxmlformats.org/officeDocument/2006/relationships/hyperlink" Target="https://lovit.github.io/machine%20learning/2019/03/17/attention_in_nlp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954" y="4670249"/>
            <a:ext cx="122102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Reference: </a:t>
            </a:r>
          </a:p>
          <a:p>
            <a:pPr marL="285750" indent="-285750">
              <a:buFontTx/>
              <a:buChar char="-"/>
            </a:pPr>
            <a:r>
              <a:rPr lang="en-US" altLang="ko-KR" smtClean="0">
                <a:hlinkClick r:id="rId2"/>
              </a:rPr>
              <a:t>https://github.com/jinkilee/jinkilee.github.io/blob/master/_posts/2020-02-08-attention.md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en-US" altLang="ko-KR" smtClean="0">
                <a:hlinkClick r:id="rId3"/>
              </a:rPr>
              <a:t>https://towardsdatascience.com/intuitive-understanding-of-attention-mechanism-in-deep-learning-6c9482aecf4f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en-US" altLang="ko-KR" smtClean="0">
                <a:hlinkClick r:id="rId4"/>
              </a:rPr>
              <a:t>https://lovit.github.io/machine%20learning/2019/03/17/attention_in_nlp/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en-US" altLang="ko-KR" smtClean="0">
                <a:hlinkClick r:id="rId5"/>
              </a:rPr>
              <a:t>https://pathmind.com/wiki/attention-mechanism-memory-network</a:t>
            </a:r>
            <a:endParaRPr lang="en-US" altLang="ko-KR" smtClean="0"/>
          </a:p>
        </p:txBody>
      </p:sp>
      <p:sp>
        <p:nvSpPr>
          <p:cNvPr id="5" name="TextBox 4"/>
          <p:cNvSpPr txBox="1"/>
          <p:nvPr/>
        </p:nvSpPr>
        <p:spPr>
          <a:xfrm>
            <a:off x="334954" y="453005"/>
            <a:ext cx="2418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Attention mechanism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37020" y="1268965"/>
            <a:ext cx="23159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What to talk: </a:t>
            </a:r>
          </a:p>
          <a:p>
            <a:pPr marL="285750" indent="-285750">
              <a:buFontTx/>
              <a:buChar char="-"/>
            </a:pPr>
            <a:r>
              <a:rPr lang="en-US" altLang="ko-KR" smtClean="0"/>
              <a:t>Attention: idea</a:t>
            </a:r>
          </a:p>
          <a:p>
            <a:pPr marL="285750" indent="-285750">
              <a:buFontTx/>
              <a:buChar char="-"/>
            </a:pPr>
            <a:r>
              <a:rPr lang="en-US" altLang="ko-KR" smtClean="0"/>
              <a:t>Attention: how to</a:t>
            </a:r>
          </a:p>
          <a:p>
            <a:pPr marL="285750" indent="-285750">
              <a:buFontTx/>
              <a:buChar char="-"/>
            </a:pPr>
            <a:r>
              <a:rPr lang="en-US" altLang="ko-KR" smtClean="0"/>
              <a:t>Attention: result</a:t>
            </a:r>
          </a:p>
          <a:p>
            <a:pPr marL="285750" indent="-285750">
              <a:buFontTx/>
              <a:buChar char="-"/>
            </a:pPr>
            <a:r>
              <a:rPr lang="en-US" altLang="ko-KR" smtClean="0"/>
              <a:t>Self-Attention</a:t>
            </a:r>
          </a:p>
          <a:p>
            <a:pPr marL="285750" indent="-285750">
              <a:buFontTx/>
              <a:buChar char="-"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829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670" y="293614"/>
            <a:ext cx="177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Attention: idea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80" y="1770819"/>
            <a:ext cx="8115300" cy="26955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2670" y="5058561"/>
            <a:ext cx="740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왠지 </a:t>
            </a:r>
            <a:r>
              <a:rPr lang="en-US" altLang="ko-KR" smtClean="0"/>
              <a:t>state</a:t>
            </a:r>
            <a:r>
              <a:rPr lang="ko-KR" altLang="en-US" smtClean="0"/>
              <a:t>나 </a:t>
            </a:r>
            <a:r>
              <a:rPr lang="en-US" altLang="ko-KR" smtClean="0"/>
              <a:t>outpu</a:t>
            </a:r>
            <a:r>
              <a:rPr lang="ko-KR" altLang="en-US" smtClean="0"/>
              <a:t>에도 충분히 활용 가능한 정보들이 있을 것 같은데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항상 마지막 </a:t>
            </a:r>
            <a:r>
              <a:rPr lang="en-US" altLang="ko-KR" smtClean="0"/>
              <a:t>output</a:t>
            </a:r>
            <a:r>
              <a:rPr lang="ko-KR" altLang="en-US" smtClean="0"/>
              <a:t>만을 사용해왔음</a:t>
            </a:r>
            <a:r>
              <a:rPr lang="en-US" altLang="ko-KR" smtClean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4068" y="5647189"/>
            <a:ext cx="9464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Why? LSTM/GRU </a:t>
            </a:r>
            <a:r>
              <a:rPr lang="ko-KR" altLang="en-US" smtClean="0"/>
              <a:t>등등은 </a:t>
            </a:r>
            <a:r>
              <a:rPr lang="en-US" altLang="ko-KR" smtClean="0"/>
              <a:t>long term sequence</a:t>
            </a:r>
            <a:r>
              <a:rPr lang="ko-KR" altLang="en-US" smtClean="0"/>
              <a:t>를 학습하도록 고안됐기 때문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→ 문장이 길어지면</a:t>
            </a:r>
            <a:r>
              <a:rPr lang="en-US" altLang="ko-KR"/>
              <a:t> </a:t>
            </a:r>
            <a:r>
              <a:rPr lang="ko-KR" altLang="en-US" smtClean="0"/>
              <a:t>또는 핵심 단어가 문장 끝과 멀어질수록 </a:t>
            </a:r>
            <a:r>
              <a:rPr lang="ko-KR" altLang="en-US" smtClean="0">
                <a:solidFill>
                  <a:srgbClr val="FF0000"/>
                </a:solidFill>
              </a:rPr>
              <a:t>그 표현력과 영향력은 감소함</a:t>
            </a:r>
            <a:r>
              <a:rPr lang="en-US" altLang="ko-KR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2670" y="1105404"/>
            <a:ext cx="779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RNN </a:t>
            </a:r>
            <a:r>
              <a:rPr lang="ko-KR" altLang="en-US" smtClean="0"/>
              <a:t>계열의 모델에서 </a:t>
            </a:r>
            <a:r>
              <a:rPr lang="en-US" altLang="ko-KR" smtClean="0"/>
              <a:t>output/state </a:t>
            </a:r>
            <a:r>
              <a:rPr lang="ko-KR" altLang="en-US" smtClean="0"/>
              <a:t>등은 마지막 것을 제외하곤 버려진다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61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670" y="293614"/>
            <a:ext cx="177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Attention: idea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670" y="989901"/>
            <a:ext cx="757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특별히 주의를 기울여야 하는 부분이 있을 것이다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08682" y="1442906"/>
            <a:ext cx="258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Example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빈칸 채우기 </a:t>
            </a:r>
            <a:endParaRPr lang="en-US" altLang="ko-KR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62" y="1883545"/>
            <a:ext cx="3067323" cy="39090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23874" y="1442906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Example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주제 찾기</a:t>
            </a:r>
            <a:endParaRPr lang="en-US" altLang="ko-KR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597" y="1883545"/>
            <a:ext cx="3201682" cy="376224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687735" y="2053552"/>
            <a:ext cx="3096544" cy="605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687735" y="4024964"/>
            <a:ext cx="3096544" cy="6812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95179" y="2247590"/>
            <a:ext cx="2991406" cy="772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43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670" y="293614"/>
            <a:ext cx="214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Attention: how to</a:t>
            </a:r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924919"/>
              </p:ext>
            </p:extLst>
          </p:nvPr>
        </p:nvGraphicFramePr>
        <p:xfrm>
          <a:off x="513592" y="761611"/>
          <a:ext cx="36389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459"/>
                <a:gridCol w="256849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symbol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description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Embedding size</a:t>
                      </a:r>
                      <a:endParaRPr lang="ko-KR" altLang="en-US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Hidden size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Batch size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Max</a:t>
                      </a:r>
                      <a:r>
                        <a:rPr lang="en-US" altLang="ko-KR" baseline="0" smtClean="0"/>
                        <a:t> sequence length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04155" y="2214693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(B, M)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340209" y="221469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(B, M, E)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819778" y="365626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output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396909" y="3656262"/>
            <a:ext cx="68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state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27342" y="3363985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(B, M, H)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346947" y="3363985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(B, H)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19778" y="2751589"/>
            <a:ext cx="2164831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LSTM/GRU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752509" y="4379052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(B, M, H)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372114" y="4379052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(B, H)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579599" y="4379052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(B, M, H)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969541" y="439593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+</a:t>
            </a: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704860" y="5939174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(B, M, 1)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57299" y="5939174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Attention weight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30" name="직선 화살표 연결선 29"/>
          <p:cNvCxnSpPr>
            <a:stCxn id="9" idx="3"/>
            <a:endCxn id="15" idx="1"/>
          </p:cNvCxnSpPr>
          <p:nvPr/>
        </p:nvCxnSpPr>
        <p:spPr>
          <a:xfrm>
            <a:off x="5209184" y="2399359"/>
            <a:ext cx="213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57668" y="2012345"/>
            <a:ext cx="161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7030A0"/>
                </a:solidFill>
              </a:rPr>
              <a:t>embedding</a:t>
            </a:r>
            <a:endParaRPr lang="ko-KR" altLang="en-US" sz="1400">
              <a:solidFill>
                <a:srgbClr val="7030A0"/>
              </a:solidFill>
            </a:endParaRPr>
          </a:p>
        </p:txBody>
      </p:sp>
      <p:cxnSp>
        <p:nvCxnSpPr>
          <p:cNvPr id="33" name="직선 화살표 연결선 32"/>
          <p:cNvCxnSpPr>
            <a:stCxn id="15" idx="2"/>
            <a:endCxn id="10" idx="0"/>
          </p:cNvCxnSpPr>
          <p:nvPr/>
        </p:nvCxnSpPr>
        <p:spPr>
          <a:xfrm>
            <a:off x="7868559" y="2584025"/>
            <a:ext cx="33635" cy="16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18" idx="0"/>
          </p:cNvCxnSpPr>
          <p:nvPr/>
        </p:nvCxnSpPr>
        <p:spPr>
          <a:xfrm flipH="1">
            <a:off x="7279737" y="3196205"/>
            <a:ext cx="60472" cy="16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19" idx="0"/>
          </p:cNvCxnSpPr>
          <p:nvPr/>
        </p:nvCxnSpPr>
        <p:spPr>
          <a:xfrm>
            <a:off x="8472880" y="3192011"/>
            <a:ext cx="254139" cy="1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6" idx="2"/>
            <a:endCxn id="22" idx="0"/>
          </p:cNvCxnSpPr>
          <p:nvPr/>
        </p:nvCxnSpPr>
        <p:spPr>
          <a:xfrm>
            <a:off x="7263169" y="4025594"/>
            <a:ext cx="41735" cy="35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7" idx="2"/>
            <a:endCxn id="23" idx="0"/>
          </p:cNvCxnSpPr>
          <p:nvPr/>
        </p:nvCxnSpPr>
        <p:spPr>
          <a:xfrm>
            <a:off x="8739952" y="4025594"/>
            <a:ext cx="12234" cy="35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723461" y="4262136"/>
            <a:ext cx="3960927" cy="552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8709475" y="3964039"/>
            <a:ext cx="1820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7030A0"/>
                </a:solidFill>
              </a:rPr>
              <a:t>(H, H) dot-product</a:t>
            </a:r>
            <a:endParaRPr lang="ko-KR" altLang="en-US" sz="1400">
              <a:solidFill>
                <a:srgbClr val="7030A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12260" y="3954359"/>
            <a:ext cx="1820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7030A0"/>
                </a:solidFill>
              </a:rPr>
              <a:t>(H, H) dot-product</a:t>
            </a:r>
            <a:endParaRPr lang="ko-KR" altLang="en-US" sz="140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187344" y="438894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=</a:t>
            </a:r>
            <a:endParaRPr lang="ko-KR" altLang="en-US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10003492" y="4748384"/>
            <a:ext cx="8097" cy="119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863990" y="4938762"/>
            <a:ext cx="1820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7030A0"/>
                </a:solidFill>
              </a:rPr>
              <a:t>(H, 1) dot-product &amp; softmax</a:t>
            </a:r>
            <a:endParaRPr lang="ko-KR" altLang="en-US" sz="1400">
              <a:solidFill>
                <a:srgbClr val="7030A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572987" y="2040589"/>
            <a:ext cx="5718595" cy="3489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4605556" y="5580401"/>
            <a:ext cx="2827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M</a:t>
            </a:r>
            <a:r>
              <a:rPr lang="ko-KR" altLang="en-US" smtClean="0">
                <a:solidFill>
                  <a:srgbClr val="FF0000"/>
                </a:solidFill>
              </a:rPr>
              <a:t>번 반복해서</a:t>
            </a:r>
            <a:endParaRPr lang="en-US" altLang="ko-KR" smtClean="0">
              <a:solidFill>
                <a:srgbClr val="FF0000"/>
              </a:solidFill>
            </a:endParaRPr>
          </a:p>
          <a:p>
            <a:r>
              <a:rPr lang="en-US" altLang="ko-KR" smtClean="0">
                <a:solidFill>
                  <a:srgbClr val="FF0000"/>
                </a:solidFill>
              </a:rPr>
              <a:t>Attention weight</a:t>
            </a:r>
            <a:r>
              <a:rPr lang="ko-KR" altLang="en-US" smtClean="0">
                <a:solidFill>
                  <a:srgbClr val="FF0000"/>
                </a:solidFill>
              </a:rPr>
              <a:t>을 </a:t>
            </a:r>
            <a:endParaRPr lang="en-US" altLang="ko-KR" smtClean="0">
              <a:solidFill>
                <a:srgbClr val="FF0000"/>
              </a:solidFill>
            </a:endParaRPr>
          </a:p>
          <a:p>
            <a:r>
              <a:rPr lang="ko-KR" altLang="en-US" smtClean="0">
                <a:solidFill>
                  <a:srgbClr val="FF0000"/>
                </a:solidFill>
              </a:rPr>
              <a:t>단어수 개만큼 쌓아 올림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801" y="4748384"/>
            <a:ext cx="804761" cy="725344"/>
          </a:xfrm>
          <a:prstGeom prst="rect">
            <a:avLst/>
          </a:prstGeom>
        </p:spPr>
      </p:pic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996629"/>
              </p:ext>
            </p:extLst>
          </p:nvPr>
        </p:nvGraphicFramePr>
        <p:xfrm>
          <a:off x="1095489" y="3196205"/>
          <a:ext cx="235306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177"/>
                <a:gridCol w="392177"/>
                <a:gridCol w="392177"/>
                <a:gridCol w="392177"/>
                <a:gridCol w="392177"/>
                <a:gridCol w="39217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..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..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..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..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648148" y="430947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</a:t>
            </a:r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073889" y="579208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</a:t>
            </a:r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97335" y="6102558"/>
            <a:ext cx="354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</a:t>
            </a:r>
            <a:r>
              <a:rPr lang="ko-KR" altLang="en-US" smtClean="0"/>
              <a:t>개 쌓아 올린 </a:t>
            </a:r>
            <a:r>
              <a:rPr lang="en-US" altLang="ko-KR" smtClean="0"/>
              <a:t>Attention weight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12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670" y="293614"/>
            <a:ext cx="214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Attention: result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753" y="1664043"/>
            <a:ext cx="5293609" cy="2707031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492146" y="4371074"/>
            <a:ext cx="4150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Attention weight on text classification</a:t>
            </a:r>
          </a:p>
          <a:p>
            <a:r>
              <a:rPr lang="en-US" altLang="ko-KR" smtClean="0"/>
              <a:t>(positive VS negative)</a:t>
            </a:r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82" y="1809926"/>
            <a:ext cx="4576930" cy="256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9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670" y="293614"/>
            <a:ext cx="214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Self-Attention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904" y="1250780"/>
            <a:ext cx="2917822" cy="49448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23200" y="6195584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Attention weight on translation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2670" y="881448"/>
            <a:ext cx="8160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한 문장에 대해서는 </a:t>
            </a:r>
            <a:r>
              <a:rPr lang="en-US" altLang="ko-KR" smtClean="0"/>
              <a:t>Attention</a:t>
            </a:r>
            <a:r>
              <a:rPr lang="ko-KR" altLang="en-US" smtClean="0"/>
              <a:t>을 못 만들까</a:t>
            </a:r>
            <a:r>
              <a:rPr lang="en-US" altLang="ko-KR" smtClean="0"/>
              <a:t>? </a:t>
            </a:r>
            <a:r>
              <a:rPr lang="ko-KR" altLang="en-US" smtClean="0"/>
              <a:t>항상 두 문장이 있어야 하나</a:t>
            </a:r>
            <a:r>
              <a:rPr lang="en-US" altLang="ko-KR" smtClean="0"/>
              <a:t>?</a:t>
            </a:r>
            <a:r>
              <a:rPr lang="ko-KR" altLang="en-US" smtClean="0"/>
              <a:t> </a:t>
            </a:r>
            <a:r>
              <a:rPr lang="en-US" altLang="ko-KR" smtClean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3906" y="1658753"/>
            <a:ext cx="3970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자기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ko-KR" altLang="en-US" smtClean="0">
                <a:solidFill>
                  <a:srgbClr val="FF0000"/>
                </a:solidFill>
              </a:rPr>
              <a:t>자신</a:t>
            </a:r>
            <a:r>
              <a:rPr lang="en-US" altLang="ko-KR" smtClean="0">
                <a:solidFill>
                  <a:srgbClr val="FF0000"/>
                </a:solidFill>
              </a:rPr>
              <a:t>(sentence) </a:t>
            </a:r>
            <a:r>
              <a:rPr lang="ko-KR" altLang="en-US" smtClean="0">
                <a:solidFill>
                  <a:srgbClr val="FF0000"/>
                </a:solidFill>
              </a:rPr>
              <a:t>내에서</a:t>
            </a:r>
            <a:endParaRPr lang="en-US" altLang="ko-KR" smtClean="0">
              <a:solidFill>
                <a:srgbClr val="FF0000"/>
              </a:solidFill>
            </a:endParaRPr>
          </a:p>
          <a:p>
            <a:r>
              <a:rPr lang="ko-KR" altLang="en-US" smtClean="0">
                <a:solidFill>
                  <a:srgbClr val="FF0000"/>
                </a:solidFill>
              </a:rPr>
              <a:t>중요한 부분을</a:t>
            </a:r>
            <a:r>
              <a:rPr lang="en-US" altLang="ko-KR" smtClean="0">
                <a:solidFill>
                  <a:srgbClr val="FF0000"/>
                </a:solidFill>
              </a:rPr>
              <a:t>(attention) </a:t>
            </a:r>
            <a:r>
              <a:rPr lang="ko-KR" altLang="en-US" smtClean="0">
                <a:solidFill>
                  <a:srgbClr val="FF0000"/>
                </a:solidFill>
              </a:rPr>
              <a:t>나타내므로</a:t>
            </a:r>
            <a:endParaRPr lang="en-US" altLang="ko-KR" smtClean="0">
              <a:solidFill>
                <a:srgbClr val="FF0000"/>
              </a:solidFill>
            </a:endParaRPr>
          </a:p>
          <a:p>
            <a:r>
              <a:rPr lang="en-US" altLang="ko-KR" smtClean="0">
                <a:solidFill>
                  <a:srgbClr val="FF0000"/>
                </a:solidFill>
              </a:rPr>
              <a:t>“SELF” Attention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21265" y="2212751"/>
            <a:ext cx="380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= BERT </a:t>
            </a:r>
            <a:r>
              <a:rPr lang="ko-KR" altLang="en-US" smtClean="0"/>
              <a:t>계열의 </a:t>
            </a:r>
            <a:r>
              <a:rPr lang="en-US" altLang="ko-KR" smtClean="0"/>
              <a:t>Transformer</a:t>
            </a:r>
            <a:r>
              <a:rPr lang="ko-KR" altLang="en-US" smtClean="0"/>
              <a:t>의 핵심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65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904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292</Words>
  <Application>Microsoft Office PowerPoint</Application>
  <PresentationFormat>와이드스크린</PresentationFormat>
  <Paragraphs>77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Jinki</dc:creator>
  <cp:lastModifiedBy>Lee Jinki</cp:lastModifiedBy>
  <cp:revision>6</cp:revision>
  <dcterms:created xsi:type="dcterms:W3CDTF">2020-02-09T15:37:05Z</dcterms:created>
  <dcterms:modified xsi:type="dcterms:W3CDTF">2020-02-09T16:16:23Z</dcterms:modified>
</cp:coreProperties>
</file>