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7" r:id="rId3"/>
    <p:sldId id="275" r:id="rId4"/>
    <p:sldId id="260" r:id="rId5"/>
    <p:sldId id="258" r:id="rId6"/>
    <p:sldId id="261" r:id="rId7"/>
    <p:sldId id="262" r:id="rId8"/>
    <p:sldId id="265" r:id="rId9"/>
    <p:sldId id="259" r:id="rId10"/>
    <p:sldId id="266" r:id="rId11"/>
    <p:sldId id="271" r:id="rId12"/>
    <p:sldId id="263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ECDFFFD1-1AA3-4A87-B814-2BCAA00ECC03}">
          <p14:sldIdLst>
            <p14:sldId id="276"/>
            <p14:sldId id="277"/>
            <p14:sldId id="275"/>
            <p14:sldId id="260"/>
            <p14:sldId id="258"/>
            <p14:sldId id="261"/>
            <p14:sldId id="262"/>
            <p14:sldId id="265"/>
            <p14:sldId id="259"/>
            <p14:sldId id="266"/>
            <p14:sldId id="271"/>
            <p14:sldId id="263"/>
            <p14:sldId id="26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2" d="100"/>
          <a:sy n="52" d="100"/>
        </p:scale>
        <p:origin x="-82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4C8B-FA73-4942-B122-DF5E34C7FA7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A1C1-1B0F-43E7-9E04-099259AC2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3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A1C1-1B0F-43E7-9E04-099259AC22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7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5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175E-626E-44EE-AA20-D35A365B07DB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7B15-91BB-479D-9E45-A120456A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fto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0xprojec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centraland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odem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mon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watch?v=gWSJLBCyhqk&amp;vl=k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fBMmI1uHQ" TargetMode="External"/><Relationship Id="rId2" Type="http://schemas.openxmlformats.org/officeDocument/2006/relationships/hyperlink" Target="https://ether.onlin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9xeWDRBvw" TargetMode="External"/><Relationship Id="rId2" Type="http://schemas.openxmlformats.org/officeDocument/2006/relationships/hyperlink" Target="https://0xunivers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d777jTYc14" TargetMode="External"/><Relationship Id="rId2" Type="http://schemas.openxmlformats.org/officeDocument/2006/relationships/hyperlink" Target="https://cryptosaga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3VvVjoKCc" TargetMode="External"/><Relationship Id="rId2" Type="http://schemas.openxmlformats.org/officeDocument/2006/relationships/hyperlink" Target="https://etherbots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ragonking.io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tube/play?hash=QmT96kTMcwupRBe4KWUDypwSA2PQ6qCjixYpLEttdF2buG&amp;channel=19012" TargetMode="External"/><Relationship Id="rId2" Type="http://schemas.openxmlformats.org/officeDocument/2006/relationships/hyperlink" Target="http://hyperdragons.alfakingdo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www.mythereum.io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pulous.worl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opulous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ndix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asicattentiontoken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oomx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medium.com/@VitalikButerin/thanks-for-replying-d8ea7683246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thetatoken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lem.networ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4680" y="6449"/>
            <a:ext cx="12192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63552" y="1020513"/>
            <a:ext cx="7704856" cy="226447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latin typeface="a반달곰"/>
              <a:ea typeface="a반달곰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419309"/>
            <a:ext cx="3215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76320" y="3419309"/>
            <a:ext cx="3215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12424" y="587727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성결대학교 김유찬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성결대학교 이진규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29580" y="1197267"/>
            <a:ext cx="10972800" cy="1910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블록체인 연구</a:t>
            </a:r>
            <a:endParaRPr lang="en-US" altLang="ko-K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ko-KR" sz="39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DApp</a:t>
            </a:r>
            <a:r>
              <a:rPr lang="en-US" altLang="ko-KR" sz="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현황조사</a:t>
            </a:r>
            <a:r>
              <a:rPr lang="en-US" altLang="ko-KR" sz="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ko-KR" alt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32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737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Gifto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/>
              <a:t>업라이브</a:t>
            </a:r>
            <a:r>
              <a:rPr lang="ko-KR" altLang="en-US" sz="1600" b="1" dirty="0"/>
              <a:t> </a:t>
            </a:r>
            <a:r>
              <a:rPr lang="en-US" altLang="ko-KR" sz="1600" b="1" dirty="0"/>
              <a:t>(Up LIVE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스트리밍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서비스에 실제 적용중인 </a:t>
            </a:r>
            <a:r>
              <a:rPr lang="en-US" altLang="ko-KR" sz="1600" b="1" dirty="0" err="1"/>
              <a:t>Dapp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)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304" y="322412"/>
            <a:ext cx="10517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/>
              <a:t>전 세계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크리에이터의</a:t>
            </a:r>
            <a:r>
              <a:rPr lang="ko-KR" altLang="en-US" sz="1100" dirty="0"/>
              <a:t> 수익화를 돕는 </a:t>
            </a:r>
            <a:r>
              <a:rPr lang="ko-KR" altLang="en-US" sz="1100" dirty="0" err="1"/>
              <a:t>탈중앙화된</a:t>
            </a:r>
            <a:r>
              <a:rPr lang="ko-KR" altLang="en-US" sz="1100" dirty="0"/>
              <a:t> 가상 선물 프로토콜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Youtube</a:t>
            </a:r>
            <a:r>
              <a:rPr lang="en-US" altLang="ko-KR" sz="1100" dirty="0"/>
              <a:t>, Facebook, </a:t>
            </a:r>
            <a:r>
              <a:rPr lang="en-US" altLang="ko-KR" sz="1100" dirty="0" err="1"/>
              <a:t>Instagram</a:t>
            </a:r>
            <a:r>
              <a:rPr lang="en-US" altLang="ko-KR" sz="1100" dirty="0"/>
              <a:t> </a:t>
            </a:r>
            <a:r>
              <a:rPr lang="ko-KR" altLang="en-US" sz="1100" dirty="0"/>
              <a:t>등 플랫폼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22163"/>
              </p:ext>
            </p:extLst>
          </p:nvPr>
        </p:nvGraphicFramePr>
        <p:xfrm>
          <a:off x="162030" y="940687"/>
          <a:ext cx="3816424" cy="22650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AIG (Asia Innovations Group) </a:t>
                      </a:r>
                      <a:endParaRPr 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토큰명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GTO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시가총액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1,003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8,129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2017.12.14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</a:rPr>
                        <a:t>모금액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추진국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홈페이지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https://gifto.io/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gift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" y="27044"/>
            <a:ext cx="1536156" cy="50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58998" y="908720"/>
            <a:ext cx="813300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1) </a:t>
            </a:r>
            <a:r>
              <a:rPr lang="ko-KR" altLang="en-US" sz="1100" dirty="0" err="1" smtClean="0"/>
              <a:t>업라이브</a:t>
            </a:r>
            <a:r>
              <a:rPr lang="ko-KR" altLang="en-US" sz="1100" dirty="0"/>
              <a:t> </a:t>
            </a:r>
            <a:r>
              <a:rPr lang="en-US" altLang="ko-KR" sz="1100" dirty="0"/>
              <a:t>(Up LIVE)</a:t>
            </a:r>
            <a:r>
              <a:rPr lang="ko-KR" altLang="en-US" sz="1100" dirty="0"/>
              <a:t>라는 </a:t>
            </a:r>
            <a:r>
              <a:rPr lang="ko-KR" altLang="en-US" sz="1100" dirty="0" smtClean="0"/>
              <a:t>글로벌 </a:t>
            </a:r>
            <a:r>
              <a:rPr lang="ko-KR" altLang="en-US" sz="1100" dirty="0" err="1"/>
              <a:t>스트리밍</a:t>
            </a:r>
            <a:r>
              <a:rPr lang="ko-KR" altLang="en-US" sz="1100" dirty="0"/>
              <a:t> 서비스를 </a:t>
            </a:r>
            <a:r>
              <a:rPr lang="ko-KR" altLang="en-US" sz="1100" dirty="0" smtClean="0"/>
              <a:t>보유하고 있는데 이미 </a:t>
            </a:r>
            <a:r>
              <a:rPr lang="ko-KR" altLang="en-US" sz="1100" dirty="0"/>
              <a:t>전세계 </a:t>
            </a:r>
            <a:r>
              <a:rPr lang="en-US" altLang="ko-KR" sz="1100" dirty="0"/>
              <a:t>3,500</a:t>
            </a:r>
            <a:r>
              <a:rPr lang="ko-KR" altLang="en-US" sz="1100" dirty="0"/>
              <a:t>만 유저를 보유하고 있고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10</a:t>
            </a:r>
            <a:r>
              <a:rPr lang="ko-KR" altLang="en-US" sz="1100" dirty="0" err="1" smtClean="0"/>
              <a:t>만명이상의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스트리머를</a:t>
            </a:r>
            <a:r>
              <a:rPr lang="ko-KR" altLang="en-US" sz="1100" dirty="0" smtClean="0"/>
              <a:t> 보유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b="1" dirty="0" err="1" smtClean="0"/>
              <a:t>탈중앙화된</a:t>
            </a:r>
            <a:r>
              <a:rPr lang="ko-KR" altLang="en-US" sz="1100" b="1" dirty="0" smtClean="0"/>
              <a:t> </a:t>
            </a:r>
            <a:r>
              <a:rPr lang="en-US" altLang="ko-KR" sz="1100" b="1" dirty="0"/>
              <a:t>(Decentralized)</a:t>
            </a:r>
            <a:r>
              <a:rPr lang="ko-KR" altLang="en-US" sz="1100" b="1" dirty="0"/>
              <a:t>통합 </a:t>
            </a:r>
            <a:r>
              <a:rPr lang="ko-KR" altLang="en-US" sz="1100" b="1" dirty="0" err="1" smtClean="0"/>
              <a:t>기프팅</a:t>
            </a:r>
            <a:r>
              <a:rPr lang="ko-KR" altLang="en-US" sz="1100" b="1" dirty="0" smtClean="0"/>
              <a:t> 프로토콜</a:t>
            </a:r>
            <a:endParaRPr lang="en-US" altLang="ko-KR" sz="1100" b="1" dirty="0" smtClean="0"/>
          </a:p>
          <a:p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  - 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 err="1"/>
              <a:t>기프토는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업라이브</a:t>
            </a:r>
            <a:r>
              <a:rPr lang="ko-KR" altLang="en-US" sz="1100" dirty="0"/>
              <a:t> 뿐만 아니라 </a:t>
            </a:r>
            <a:r>
              <a:rPr lang="ko-KR" altLang="en-US" sz="1100" dirty="0" err="1"/>
              <a:t>유투브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페이스북</a:t>
            </a:r>
            <a:r>
              <a:rPr lang="en-US" altLang="ko-KR" sz="1100" dirty="0"/>
              <a:t>, </a:t>
            </a:r>
            <a:r>
              <a:rPr lang="ko-KR" altLang="en-US" sz="1100" dirty="0" err="1" smtClean="0"/>
              <a:t>인스타그램등</a:t>
            </a:r>
            <a:r>
              <a:rPr lang="ko-KR" altLang="en-US" sz="1100" dirty="0"/>
              <a:t> 다양한 플랫폼에서 </a:t>
            </a:r>
            <a:r>
              <a:rPr lang="ko-KR" altLang="en-US" sz="1100" dirty="0" err="1" smtClean="0"/>
              <a:t>사용할수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있도록 탈 중앙화 </a:t>
            </a:r>
            <a:r>
              <a:rPr lang="ko-KR" altLang="en-US" sz="1100" dirty="0" smtClean="0"/>
              <a:t>선물시장 </a:t>
            </a:r>
            <a:endParaRPr lang="en-US" altLang="ko-KR" sz="1100" dirty="0" smtClean="0"/>
          </a:p>
          <a:p>
            <a:r>
              <a:rPr lang="ko-KR" altLang="en-US" sz="1100" dirty="0" smtClean="0"/>
              <a:t>      을 </a:t>
            </a:r>
            <a:r>
              <a:rPr lang="ko-KR" altLang="en-US" sz="1100" dirty="0"/>
              <a:t>구축하는 것을 </a:t>
            </a:r>
            <a:r>
              <a:rPr lang="ko-KR" altLang="en-US" sz="1100" dirty="0" smtClean="0"/>
              <a:t>목표로 </a:t>
            </a:r>
            <a:r>
              <a:rPr lang="ko-KR" altLang="en-US" sz="1100" dirty="0"/>
              <a:t>다양한 </a:t>
            </a:r>
            <a:r>
              <a:rPr lang="ko-KR" altLang="en-US" sz="1100" dirty="0" err="1"/>
              <a:t>할동을</a:t>
            </a:r>
            <a:r>
              <a:rPr lang="ko-KR" altLang="en-US" sz="1100" dirty="0"/>
              <a:t> 하고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ko-KR" altLang="en-US" sz="1100" dirty="0"/>
          </a:p>
          <a:p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3) </a:t>
            </a:r>
            <a:r>
              <a:rPr lang="ko-KR" altLang="en-US" sz="1100" b="1" dirty="0"/>
              <a:t>스마트한 가상선물 </a:t>
            </a:r>
            <a:r>
              <a:rPr lang="en-US" altLang="ko-KR" sz="1100" b="1" dirty="0"/>
              <a:t>(Smart Virtual Gifts</a:t>
            </a:r>
            <a:r>
              <a:rPr lang="en-US" altLang="ko-KR" sz="1100" b="1" dirty="0" smtClean="0"/>
              <a:t>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/>
              <a:t>가상선물의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디자인</a:t>
            </a:r>
            <a:r>
              <a:rPr lang="en-US" altLang="ko-KR" sz="1100" dirty="0"/>
              <a:t>, </a:t>
            </a:r>
            <a:r>
              <a:rPr lang="ko-KR" altLang="en-US" sz="1100" dirty="0"/>
              <a:t>형태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가격등을</a:t>
            </a:r>
            <a:r>
              <a:rPr lang="ko-KR" altLang="en-US" sz="1100" dirty="0"/>
              <a:t> 자유롭게 </a:t>
            </a:r>
            <a:r>
              <a:rPr lang="ko-KR" altLang="en-US" sz="1100" dirty="0" smtClean="0"/>
              <a:t>설계하고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뷰티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크리에이터에게</a:t>
            </a:r>
            <a:r>
              <a:rPr lang="ko-KR" altLang="en-US" sz="1100" dirty="0"/>
              <a:t> 립스틱 모양의 가상 선물을 </a:t>
            </a:r>
            <a:r>
              <a:rPr lang="ko-KR" altLang="en-US" sz="1100" dirty="0" smtClean="0"/>
              <a:t>주 </a:t>
            </a:r>
            <a:endParaRPr lang="en-US" altLang="ko-KR" sz="1100" dirty="0" smtClean="0"/>
          </a:p>
          <a:p>
            <a:r>
              <a:rPr lang="ko-KR" altLang="en-US" sz="1100" dirty="0" smtClean="0"/>
              <a:t>    거나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먹방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크리에이터에게</a:t>
            </a:r>
            <a:r>
              <a:rPr lang="ko-KR" altLang="en-US" sz="1100" dirty="0"/>
              <a:t> 치킨 모양의 가상화폐를 줄 수도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58998" y="3410937"/>
            <a:ext cx="8133002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/>
              <a:t>기프토</a:t>
            </a:r>
            <a:r>
              <a:rPr lang="ko-KR" altLang="en-US" sz="1200" b="1" dirty="0"/>
              <a:t> 코인의 </a:t>
            </a:r>
            <a:r>
              <a:rPr lang="en-US" altLang="ko-KR" sz="1200" b="1" dirty="0"/>
              <a:t>UGP (Universal Gifting Protocol)</a:t>
            </a:r>
            <a:r>
              <a:rPr lang="en-US" altLang="ko-KR" sz="1100" b="1" dirty="0" smtClean="0">
                <a:solidFill>
                  <a:srgbClr val="333333"/>
                </a:solidFill>
                <a:latin typeface="Source Serif Pro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Youtube</a:t>
            </a:r>
            <a:r>
              <a:rPr lang="en-US" altLang="ko-KR" sz="1100" dirty="0"/>
              <a:t>, Facebook, </a:t>
            </a:r>
            <a:r>
              <a:rPr lang="en-US" altLang="ko-KR" sz="1100" dirty="0" err="1"/>
              <a:t>Instagram</a:t>
            </a:r>
            <a:r>
              <a:rPr lang="en-US" altLang="ko-KR" sz="1100" dirty="0"/>
              <a:t> </a:t>
            </a:r>
            <a:r>
              <a:rPr lang="ko-KR" altLang="en-US" sz="1100" dirty="0"/>
              <a:t>과 같은 모든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플랫폼 상에서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크리에이터는</a:t>
            </a:r>
            <a:r>
              <a:rPr lang="ko-KR" altLang="en-US" sz="1100" dirty="0"/>
              <a:t> </a:t>
            </a:r>
            <a:r>
              <a:rPr lang="en-US" altLang="ko-KR" sz="1100" dirty="0"/>
              <a:t>HTML</a:t>
            </a:r>
            <a:r>
              <a:rPr lang="ko-KR" altLang="en-US" sz="1100" dirty="0"/>
              <a:t>주소를 </a:t>
            </a:r>
            <a:r>
              <a:rPr lang="ko-KR" altLang="en-US" sz="1100" dirty="0" smtClean="0"/>
              <a:t>이용하여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기프토</a:t>
            </a:r>
            <a:r>
              <a:rPr lang="ko-KR" altLang="en-US" sz="1100" dirty="0"/>
              <a:t> 가상 선물을 주고 받을 수 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</a:t>
            </a:r>
            <a:r>
              <a:rPr lang="en-US" altLang="ko-KR" sz="1100" dirty="0"/>
              <a:t> 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기존의 대형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플랫폼들의 수수료 및 광고수익 의존도를 낮출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광고수익이 존재하지 않는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크리에이터나</a:t>
            </a:r>
            <a:r>
              <a:rPr lang="ko-KR" altLang="en-US" sz="1100" dirty="0"/>
              <a:t> 신규 </a:t>
            </a:r>
            <a:r>
              <a:rPr lang="ko-KR" altLang="en-US" sz="1100" dirty="0" err="1"/>
              <a:t>콘텐츠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크리에이터들에게</a:t>
            </a:r>
            <a:r>
              <a:rPr lang="ko-KR" altLang="en-US" sz="1100" dirty="0"/>
              <a:t> 적절한 보상을 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 </a:t>
            </a:r>
            <a:r>
              <a:rPr lang="en-US" altLang="ko-KR" sz="1100" dirty="0" smtClean="0"/>
              <a:t>GIFTO</a:t>
            </a:r>
            <a:r>
              <a:rPr lang="ko-KR" altLang="en-US" sz="1100" dirty="0" smtClean="0"/>
              <a:t>는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애그노스틱</a:t>
            </a:r>
            <a:r>
              <a:rPr lang="ko-KR" altLang="en-US" sz="1100" dirty="0"/>
              <a:t> 기술을 </a:t>
            </a:r>
            <a:r>
              <a:rPr lang="ko-KR" altLang="en-US" sz="1100" dirty="0" smtClean="0"/>
              <a:t>보유</a:t>
            </a:r>
            <a:r>
              <a:rPr lang="en-US" altLang="ko-KR" sz="1100" dirty="0" smtClean="0"/>
              <a:t>.</a:t>
            </a:r>
            <a:r>
              <a:rPr lang="en-US" altLang="ko-KR" sz="1100" dirty="0"/>
              <a:t> 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-&gt; </a:t>
            </a:r>
            <a:r>
              <a:rPr lang="ko-KR" altLang="en-US" sz="1000" u="sng" dirty="0" err="1" smtClean="0"/>
              <a:t>애그노스틱</a:t>
            </a:r>
            <a:r>
              <a:rPr lang="ko-KR" altLang="en-US" sz="1000" u="sng" dirty="0"/>
              <a:t> 기술이란 설정된 </a:t>
            </a:r>
            <a:r>
              <a:rPr lang="ko-KR" altLang="en-US" sz="1000" u="sng" dirty="0" err="1"/>
              <a:t>셋팅을</a:t>
            </a:r>
            <a:r>
              <a:rPr lang="ko-KR" altLang="en-US" sz="1000" u="sng" dirty="0"/>
              <a:t> 바꾸지 않아도 모든 플랫폼에서 사용되는 기술을 </a:t>
            </a:r>
            <a:r>
              <a:rPr lang="ko-KR" altLang="en-US" sz="1000" u="sng" dirty="0" smtClean="0"/>
              <a:t>뜻임</a:t>
            </a:r>
            <a:r>
              <a:rPr lang="en-US" altLang="ko-KR" sz="1000" u="sng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 </a:t>
            </a:r>
            <a:r>
              <a:rPr lang="ko-KR" altLang="en-US" sz="1100" dirty="0"/>
              <a:t>특정 </a:t>
            </a:r>
            <a:r>
              <a:rPr lang="ko-KR" altLang="en-US" sz="1100" dirty="0" err="1"/>
              <a:t>앱을</a:t>
            </a:r>
            <a:r>
              <a:rPr lang="ko-KR" altLang="en-US" sz="1100" dirty="0"/>
              <a:t> 다운로드 하지 않아도 </a:t>
            </a:r>
            <a:r>
              <a:rPr lang="ko-KR" altLang="en-US" sz="1100" dirty="0" err="1"/>
              <a:t>웹상에서</a:t>
            </a:r>
            <a:r>
              <a:rPr lang="ko-KR" altLang="en-US" sz="1100" dirty="0"/>
              <a:t> 주고받는 기능으로 말만 들으면 쉬워 보이지만 대단히 어려운 기술이라고 </a:t>
            </a:r>
            <a:r>
              <a:rPr lang="ko-KR" altLang="en-US" sz="1100" dirty="0" smtClean="0"/>
              <a:t>함</a:t>
            </a:r>
            <a:r>
              <a:rPr lang="en-US" altLang="ko-KR" sz="1100" dirty="0" smtClean="0"/>
              <a:t>.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pic>
        <p:nvPicPr>
          <p:cNvPr id="1026" name="Picture 2" descr="https://postfiles.pstatic.net/MjAxODA1MjJfNTUg/MDAxNTI2OTk3NzQzNjcw.BjkkwaGsGSV9aI004qtYCsGEx8Ba8sRThMXTQZ7vgecg.Qjga5bl6kNJTpv3FLAbuJDHD00PnX_I0y9Pbr-XVJm8g.PNG.kzdor/image.png?type=w9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6" y="3356992"/>
            <a:ext cx="393060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0x (</a:t>
            </a:r>
            <a:r>
              <a:rPr lang="ko-KR" altLang="en-US" sz="1600" b="1" dirty="0" err="1" smtClean="0"/>
              <a:t>탈중화</a:t>
            </a:r>
            <a:r>
              <a:rPr lang="ko-KR" altLang="en-US" sz="1600" b="1" dirty="0" smtClean="0"/>
              <a:t> 토큰 거래 프로토콜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6477" y="258033"/>
            <a:ext cx="88218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0x</a:t>
            </a:r>
            <a:r>
              <a:rPr lang="ko-KR" altLang="en-US" sz="1100" dirty="0"/>
              <a:t>는 </a:t>
            </a:r>
            <a:r>
              <a:rPr lang="en-US" altLang="ko-KR" sz="1100" dirty="0"/>
              <a:t>"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블록 체인에서 분산된 </a:t>
            </a:r>
            <a:r>
              <a:rPr lang="ko-KR" altLang="en-US" sz="1100" dirty="0" smtClean="0"/>
              <a:t>교환을 위한 </a:t>
            </a:r>
            <a:r>
              <a:rPr lang="ko-KR" altLang="en-US" sz="1100" dirty="0"/>
              <a:t>개방형 프로토콜</a:t>
            </a:r>
            <a:r>
              <a:rPr lang="en-US" altLang="ko-KR" sz="1100" dirty="0"/>
              <a:t>" 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분산형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거래소를 지향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0x </a:t>
            </a:r>
            <a:r>
              <a:rPr lang="ko-KR" altLang="en-US" sz="1100" dirty="0"/>
              <a:t>프로토콜을 이용하면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스마트컨트랙트를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통한 </a:t>
            </a:r>
            <a:r>
              <a:rPr lang="en-US" altLang="ko-KR" sz="1100" dirty="0"/>
              <a:t>ERC20 </a:t>
            </a:r>
            <a:r>
              <a:rPr lang="ko-KR" altLang="en-US" sz="1100" dirty="0"/>
              <a:t>토큰을 </a:t>
            </a:r>
            <a:r>
              <a:rPr lang="en-US" altLang="ko-KR" sz="1100" dirty="0"/>
              <a:t>P2P </a:t>
            </a:r>
            <a:r>
              <a:rPr lang="ko-KR" altLang="en-US" sz="1100" dirty="0" smtClean="0"/>
              <a:t>거래</a:t>
            </a:r>
            <a:r>
              <a:rPr lang="en-US" altLang="ko-KR" sz="11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 smtClean="0"/>
              <a:t>Dapp</a:t>
            </a:r>
            <a:r>
              <a:rPr lang="ko-KR" altLang="en-US" sz="1100" dirty="0" smtClean="0"/>
              <a:t>도 </a:t>
            </a:r>
            <a:r>
              <a:rPr lang="en-US" altLang="ko-KR" sz="1100" dirty="0" smtClean="0"/>
              <a:t>0x </a:t>
            </a:r>
            <a:r>
              <a:rPr lang="ko-KR" altLang="en-US" sz="1100" dirty="0" smtClean="0"/>
              <a:t>프로토콜을 </a:t>
            </a:r>
            <a:r>
              <a:rPr lang="ko-KR" altLang="en-US" sz="1100" dirty="0" err="1" smtClean="0"/>
              <a:t>이용한토큰</a:t>
            </a:r>
            <a:r>
              <a:rPr lang="ko-KR" altLang="en-US" sz="1100" dirty="0" smtClean="0"/>
              <a:t> 거래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40214"/>
              </p:ext>
            </p:extLst>
          </p:nvPr>
        </p:nvGraphicFramePr>
        <p:xfrm>
          <a:off x="40292" y="1282861"/>
          <a:ext cx="3319403" cy="2072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1172"/>
                <a:gridCol w="2088231"/>
              </a:tblGrid>
              <a:tr h="21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ZRX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6,945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1,590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1,661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2017.08.15~16 (2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미국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https://0xproject.com/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0x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" y="1"/>
            <a:ext cx="1673423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9696" y="1268760"/>
            <a:ext cx="92285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 smtClean="0"/>
              <a:t>특징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기존의 </a:t>
            </a:r>
            <a:r>
              <a:rPr lang="ko-KR" altLang="en-US" sz="1100" dirty="0"/>
              <a:t>중앙집권화된 거래소들은 회사를 운영하며 </a:t>
            </a:r>
            <a:r>
              <a:rPr lang="ko-KR" altLang="en-US" sz="1100" dirty="0" smtClean="0"/>
              <a:t>여기에서 </a:t>
            </a:r>
            <a:r>
              <a:rPr lang="ko-KR" altLang="en-US" sz="1100" dirty="0"/>
              <a:t>이용자들은 코인을 거래하고</a:t>
            </a:r>
            <a:r>
              <a:rPr lang="en-US" altLang="ko-KR" sz="1100" dirty="0"/>
              <a:t>, </a:t>
            </a:r>
            <a:r>
              <a:rPr lang="ko-KR" altLang="en-US" sz="1100" dirty="0"/>
              <a:t>회사들은 수수료를 받고 중개를 해주는 </a:t>
            </a:r>
            <a:r>
              <a:rPr lang="ko-KR" altLang="en-US" sz="1100" dirty="0" smtClean="0"/>
              <a:t>역할</a:t>
            </a:r>
            <a:endParaRPr lang="en-US" altLang="ko-KR" sz="1100" dirty="0" smtClean="0"/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/>
              <a:t>회사는 중개수수료를 </a:t>
            </a:r>
            <a:r>
              <a:rPr lang="ko-KR" altLang="en-US" sz="1100" dirty="0" smtClean="0"/>
              <a:t>받고</a:t>
            </a:r>
            <a:r>
              <a:rPr lang="en-US" altLang="ko-KR" sz="1100" dirty="0"/>
              <a:t>,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투자자들은 </a:t>
            </a:r>
            <a:r>
              <a:rPr lang="ko-KR" altLang="en-US" sz="1100" dirty="0"/>
              <a:t>수수료를 내고 코인을 </a:t>
            </a:r>
            <a:r>
              <a:rPr lang="ko-KR" altLang="en-US" sz="1100" dirty="0" smtClean="0"/>
              <a:t>매매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- </a:t>
            </a:r>
            <a:r>
              <a:rPr lang="ko-KR" altLang="en-US" sz="1100" dirty="0" err="1"/>
              <a:t>분산형거래소의</a:t>
            </a:r>
            <a:r>
              <a:rPr lang="ko-KR" altLang="en-US" sz="1100" dirty="0"/>
              <a:t> 의미는 간단하게 말하자면</a:t>
            </a:r>
            <a:r>
              <a:rPr lang="en-US" altLang="ko-KR" sz="1100" dirty="0"/>
              <a:t>, </a:t>
            </a:r>
            <a:r>
              <a:rPr lang="ko-KR" altLang="en-US" sz="1100" dirty="0"/>
              <a:t>일종의 </a:t>
            </a:r>
            <a:r>
              <a:rPr lang="en-US" altLang="ko-KR" sz="1100" dirty="0"/>
              <a:t>P2P</a:t>
            </a:r>
            <a:r>
              <a:rPr lang="ko-KR" altLang="en-US" sz="1100" dirty="0" smtClean="0"/>
              <a:t>거래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-&gt; </a:t>
            </a:r>
            <a:r>
              <a:rPr lang="ko-KR" altLang="en-US" sz="1100" dirty="0" smtClean="0"/>
              <a:t>예를 </a:t>
            </a:r>
            <a:r>
              <a:rPr lang="ko-KR" altLang="en-US" sz="1100" dirty="0"/>
              <a:t>들어 설명하면 </a:t>
            </a:r>
            <a:r>
              <a:rPr lang="ko-KR" altLang="en-US" sz="1100" dirty="0" err="1" smtClean="0"/>
              <a:t>몇개의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리플</a:t>
            </a:r>
            <a:r>
              <a:rPr lang="en-US" altLang="ko-KR" sz="1100" dirty="0"/>
              <a:t>(XRP)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다른사람의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이오스</a:t>
            </a:r>
            <a:r>
              <a:rPr lang="en-US" altLang="ko-KR" sz="1100" dirty="0"/>
              <a:t>(EOS) </a:t>
            </a:r>
            <a:r>
              <a:rPr lang="ko-KR" altLang="en-US" sz="1100" dirty="0" err="1"/>
              <a:t>몇개를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사는 것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일종의 </a:t>
            </a:r>
            <a:r>
              <a:rPr lang="ko-KR" altLang="en-US" sz="1100" dirty="0" err="1" smtClean="0"/>
              <a:t>교환같은</a:t>
            </a:r>
            <a:r>
              <a:rPr lang="ko-KR" altLang="en-US" sz="1100" dirty="0" smtClean="0"/>
              <a:t> 방식</a:t>
            </a:r>
            <a:endParaRPr lang="en-US" altLang="ko-KR" sz="1100" dirty="0" smtClean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이더리움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위에 </a:t>
            </a:r>
            <a:r>
              <a:rPr lang="en-US" altLang="ko-KR" sz="1100" dirty="0"/>
              <a:t>0x </a:t>
            </a:r>
            <a:r>
              <a:rPr lang="ko-KR" altLang="en-US" sz="1100" dirty="0"/>
              <a:t>프로토콜을 올리고 그 위에서 </a:t>
            </a:r>
            <a:r>
              <a:rPr lang="ko-KR" altLang="en-US" sz="1100" dirty="0" err="1"/>
              <a:t>분산형</a:t>
            </a:r>
            <a:r>
              <a:rPr lang="ko-KR" altLang="en-US" sz="1100" dirty="0"/>
              <a:t> 거래소들이 운영되며</a:t>
            </a:r>
            <a:r>
              <a:rPr lang="en-US" altLang="ko-KR" sz="1100" dirty="0"/>
              <a:t>, </a:t>
            </a:r>
            <a:r>
              <a:rPr lang="ko-KR" altLang="en-US" sz="1100" dirty="0"/>
              <a:t>이용자들은 </a:t>
            </a:r>
            <a:r>
              <a:rPr lang="ko-KR" altLang="en-US" sz="1100" dirty="0" err="1"/>
              <a:t>분산형</a:t>
            </a:r>
            <a:r>
              <a:rPr lang="ko-KR" altLang="en-US" sz="1100" dirty="0"/>
              <a:t> 거래소에서 코인을 교환하며 </a:t>
            </a:r>
            <a:r>
              <a:rPr lang="ko-KR" altLang="en-US" sz="1100" dirty="0" smtClean="0"/>
              <a:t>수수료로</a:t>
            </a:r>
            <a:endParaRPr lang="en-US" altLang="ko-KR" sz="1100" dirty="0" smtClean="0"/>
          </a:p>
          <a:p>
            <a:r>
              <a:rPr lang="en-US" altLang="ko-KR" sz="1100" dirty="0" smtClean="0"/>
              <a:t>  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제로엑스를</a:t>
            </a:r>
            <a:r>
              <a:rPr lang="ko-KR" altLang="en-US" sz="1100" dirty="0"/>
              <a:t> 지급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59696" y="3186391"/>
            <a:ext cx="86409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▶ </a:t>
            </a:r>
            <a:r>
              <a:rPr lang="en-US" altLang="ko-KR" sz="1200" b="1" dirty="0" smtClean="0">
                <a:solidFill>
                  <a:srgbClr val="701441"/>
                </a:solidFill>
                <a:latin typeface="나눔고딕"/>
              </a:rPr>
              <a:t>0x </a:t>
            </a:r>
            <a:r>
              <a:rPr lang="ko-KR" altLang="en-US" sz="1200" b="1" dirty="0" smtClean="0">
                <a:solidFill>
                  <a:srgbClr val="701441"/>
                </a:solidFill>
                <a:latin typeface="나눔고딕"/>
              </a:rPr>
              <a:t>의 장점</a:t>
            </a:r>
            <a:r>
              <a:rPr lang="en-US" altLang="ko-KR" sz="1200" b="1" dirty="0" smtClean="0">
                <a:solidFill>
                  <a:srgbClr val="701441"/>
                </a:solidFill>
                <a:latin typeface="나눔고딕"/>
              </a:rPr>
              <a:t>(</a:t>
            </a:r>
            <a:r>
              <a:rPr lang="en-US" altLang="ko-KR" sz="1200" dirty="0"/>
              <a:t>Off-chain Relay, On-chain Settlement </a:t>
            </a:r>
            <a:r>
              <a:rPr lang="ko-KR" altLang="en-US" sz="1200" dirty="0"/>
              <a:t>구조</a:t>
            </a:r>
            <a:r>
              <a:rPr lang="en-US" altLang="ko-KR" sz="1200" b="1" dirty="0" smtClean="0">
                <a:solidFill>
                  <a:srgbClr val="701441"/>
                </a:solidFill>
                <a:latin typeface="나눔고딕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기존의</a:t>
            </a:r>
            <a:r>
              <a:rPr lang="ko-KR" altLang="en-US" sz="1100" dirty="0"/>
              <a:t> 판매등록</a:t>
            </a:r>
            <a:r>
              <a:rPr lang="en-US" altLang="ko-KR" sz="1100" dirty="0"/>
              <a:t>, </a:t>
            </a:r>
            <a:r>
              <a:rPr lang="ko-KR" altLang="en-US" sz="1100" dirty="0"/>
              <a:t>취소</a:t>
            </a:r>
            <a:r>
              <a:rPr lang="en-US" altLang="ko-KR" sz="1100" dirty="0"/>
              <a:t>, </a:t>
            </a:r>
            <a:r>
              <a:rPr lang="ko-KR" altLang="en-US" sz="1100" dirty="0"/>
              <a:t>수정 등 다양한 행위를 </a:t>
            </a:r>
            <a:r>
              <a:rPr lang="en-US" altLang="ko-KR" sz="1100" dirty="0"/>
              <a:t>Off-Chain</a:t>
            </a:r>
            <a:r>
              <a:rPr lang="ko-KR" altLang="en-US" sz="1100" dirty="0"/>
              <a:t>에서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스마트컨트랙트</a:t>
            </a:r>
            <a:r>
              <a:rPr lang="ko-KR" altLang="en-US" sz="1100" dirty="0"/>
              <a:t> 밖에서</a:t>
            </a:r>
            <a:r>
              <a:rPr lang="en-US" altLang="ko-KR" sz="1100" dirty="0"/>
              <a:t>) </a:t>
            </a:r>
            <a:r>
              <a:rPr lang="ko-KR" altLang="en-US" sz="1100" dirty="0"/>
              <a:t>이루어지고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 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최종으로</a:t>
            </a:r>
            <a:r>
              <a:rPr lang="ko-KR" altLang="en-US" sz="1100" dirty="0"/>
              <a:t> 구매가 확정 되었을 때만 </a:t>
            </a:r>
            <a:r>
              <a:rPr lang="ko-KR" altLang="en-US" sz="1100" dirty="0" err="1"/>
              <a:t>이더리움의</a:t>
            </a:r>
            <a:r>
              <a:rPr lang="ko-KR" altLang="en-US" sz="1100" dirty="0"/>
              <a:t> 스마트 </a:t>
            </a:r>
            <a:r>
              <a:rPr lang="ko-KR" altLang="en-US" sz="1100" dirty="0" err="1"/>
              <a:t>컨트랙트의</a:t>
            </a:r>
            <a:r>
              <a:rPr lang="ko-KR" altLang="en-US" sz="1100" dirty="0"/>
              <a:t> 기록하는 방식을 </a:t>
            </a:r>
            <a:r>
              <a:rPr lang="ko-KR" altLang="en-US" sz="1100" dirty="0" err="1" smtClean="0"/>
              <a:t>고안한것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200" dirty="0" smtClean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200" dirty="0" smtClean="0">
                <a:solidFill>
                  <a:srgbClr val="8A837E"/>
                </a:solidFill>
                <a:latin typeface="나눔고딕"/>
              </a:rPr>
            </a:br>
            <a:r>
              <a:rPr lang="ko-KR" altLang="en-US" sz="1100" dirty="0" smtClean="0">
                <a:latin typeface="나눔고딕"/>
              </a:rPr>
              <a:t>①</a:t>
            </a:r>
            <a:r>
              <a:rPr lang="ko-KR" altLang="en-US" sz="1100" i="1" dirty="0" smtClean="0">
                <a:solidFill>
                  <a:srgbClr val="004C80"/>
                </a:solidFill>
                <a:latin typeface="나눔고딕"/>
              </a:rPr>
              <a:t> </a:t>
            </a:r>
            <a:r>
              <a:rPr lang="ko-KR" altLang="en-US" sz="1100" dirty="0" err="1" smtClean="0"/>
              <a:t>가스비</a:t>
            </a:r>
            <a:r>
              <a:rPr lang="ko-KR" altLang="en-US" sz="1100" dirty="0" smtClean="0"/>
              <a:t> 감소로 인한 사용자의 수수료 절감과 거래 속도의 증가</a:t>
            </a:r>
            <a:r>
              <a:rPr lang="ko-KR" altLang="en-US" sz="1100" dirty="0" smtClean="0">
                <a:solidFill>
                  <a:srgbClr val="004C80"/>
                </a:solidFill>
                <a:latin typeface="나눔고딕"/>
              </a:rPr>
              <a:t/>
            </a:r>
            <a:br>
              <a:rPr lang="ko-KR" altLang="en-US" sz="1100" dirty="0" smtClean="0">
                <a:solidFill>
                  <a:srgbClr val="004C80"/>
                </a:solidFill>
                <a:latin typeface="나눔고딕"/>
              </a:rPr>
            </a:br>
            <a:r>
              <a:rPr lang="ko-KR" altLang="en-US" sz="1100" dirty="0" smtClean="0">
                <a:latin typeface="나눔고딕"/>
              </a:rPr>
              <a:t>② </a:t>
            </a:r>
            <a:r>
              <a:rPr lang="ko-KR" altLang="en-US" sz="1100" dirty="0" err="1" smtClean="0"/>
              <a:t>제로엑스는</a:t>
            </a:r>
            <a:r>
              <a:rPr lang="ko-KR" altLang="en-US" sz="1100" dirty="0" smtClean="0"/>
              <a:t> 코인을 많이 보유하고 있을수록 </a:t>
            </a:r>
            <a:r>
              <a:rPr lang="ko-KR" altLang="en-US" sz="1100" dirty="0" err="1" smtClean="0"/>
              <a:t>제로엑스의</a:t>
            </a:r>
            <a:r>
              <a:rPr lang="ko-KR" altLang="en-US" sz="1100" dirty="0" smtClean="0"/>
              <a:t> 규정과 운영방향을 결정하는 투표권을 가짐</a:t>
            </a:r>
            <a:r>
              <a:rPr lang="en-US" altLang="ko-KR" sz="1100" dirty="0" smtClean="0"/>
              <a:t>.</a:t>
            </a:r>
            <a:r>
              <a:rPr lang="ko-KR" altLang="en-US" sz="1100" dirty="0" smtClean="0">
                <a:latin typeface="나눔고딕"/>
              </a:rPr>
              <a:t/>
            </a:r>
            <a:br>
              <a:rPr lang="ko-KR" altLang="en-US" sz="1100" dirty="0" smtClean="0">
                <a:latin typeface="나눔고딕"/>
              </a:rPr>
            </a:br>
            <a:r>
              <a:rPr lang="ko-KR" altLang="en-US" sz="1100" dirty="0" smtClean="0">
                <a:latin typeface="나눔고딕"/>
              </a:rPr>
              <a:t>    </a:t>
            </a:r>
            <a:r>
              <a:rPr lang="en-US" altLang="ko-KR" sz="1100" dirty="0" smtClean="0">
                <a:latin typeface="나눔고딕"/>
              </a:rPr>
              <a:t>-&gt; </a:t>
            </a:r>
            <a:r>
              <a:rPr lang="ko-KR" altLang="en-US" sz="1100" dirty="0" smtClean="0"/>
              <a:t>결론적으로는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분산형거래소는</a:t>
            </a:r>
            <a:r>
              <a:rPr lang="ko-KR" altLang="en-US" sz="1100" dirty="0" smtClean="0"/>
              <a:t> 어떻게든 </a:t>
            </a:r>
            <a:r>
              <a:rPr lang="ko-KR" altLang="en-US" sz="1100" dirty="0" err="1" smtClean="0"/>
              <a:t>제로엑스를</a:t>
            </a:r>
            <a:r>
              <a:rPr lang="ko-KR" altLang="en-US" sz="1100" dirty="0" smtClean="0"/>
              <a:t> 많이 보유하고 </a:t>
            </a:r>
            <a:r>
              <a:rPr lang="ko-KR" altLang="en-US" sz="1100" dirty="0" err="1" smtClean="0"/>
              <a:t>있어야함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359696" y="4540608"/>
            <a:ext cx="88323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▶ </a:t>
            </a:r>
            <a:r>
              <a:rPr lang="en-US" altLang="ko-KR" sz="1200" b="1" dirty="0" smtClean="0">
                <a:solidFill>
                  <a:srgbClr val="701441"/>
                </a:solidFill>
                <a:latin typeface="나눔고딕"/>
              </a:rPr>
              <a:t>0x </a:t>
            </a:r>
            <a:r>
              <a:rPr lang="ko-KR" altLang="en-US" sz="1200" b="1" dirty="0" smtClean="0">
                <a:solidFill>
                  <a:srgbClr val="701441"/>
                </a:solidFill>
                <a:latin typeface="나눔고딕"/>
              </a:rPr>
              <a:t>의 문제점</a:t>
            </a:r>
            <a:endParaRPr lang="en-US" altLang="ko-KR" sz="1200" b="1" dirty="0" smtClean="0">
              <a:solidFill>
                <a:srgbClr val="701441"/>
              </a:solidFill>
              <a:latin typeface="나눔고딕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중앙집권형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거래소의 문제점과 </a:t>
            </a:r>
            <a:r>
              <a:rPr lang="ko-KR" altLang="en-US" sz="1100" dirty="0" err="1"/>
              <a:t>분산형</a:t>
            </a:r>
            <a:r>
              <a:rPr lang="ko-KR" altLang="en-US" sz="1100" dirty="0"/>
              <a:t> 거래소의 문제점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</a:t>
            </a:r>
            <a:r>
              <a:rPr lang="ko-KR" altLang="en-US" sz="1100" dirty="0" err="1"/>
              <a:t>제로엑스에</a:t>
            </a:r>
            <a:r>
              <a:rPr lang="ko-KR" altLang="en-US" sz="1100" dirty="0"/>
              <a:t> 관한 정확한 이해 및 개념파악이 우선시 되어야 </a:t>
            </a:r>
            <a:r>
              <a:rPr lang="ko-KR" altLang="en-US" sz="1100" dirty="0" smtClean="0"/>
              <a:t>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때문에 </a:t>
            </a:r>
            <a:r>
              <a:rPr lang="ko-KR" altLang="en-US" sz="1100" dirty="0"/>
              <a:t>일반인들에게는 꽤나 진입장벽이 </a:t>
            </a:r>
            <a:r>
              <a:rPr lang="ko-KR" altLang="en-US" sz="1100" dirty="0" smtClean="0"/>
              <a:t>높음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이더리움에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국한되는것이</a:t>
            </a:r>
            <a:r>
              <a:rPr lang="ko-KR" altLang="en-US" sz="1100" dirty="0"/>
              <a:t> 한계점이라고 볼 수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 </a:t>
            </a:r>
            <a:r>
              <a:rPr lang="ko-KR" altLang="en-US" sz="1100" dirty="0" err="1"/>
              <a:t>제로엑스가</a:t>
            </a:r>
            <a:r>
              <a:rPr lang="ko-KR" altLang="en-US" sz="1100" dirty="0"/>
              <a:t> 적용이 될 수 있는 분야는 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기반의 </a:t>
            </a:r>
            <a:r>
              <a:rPr lang="ko-KR" altLang="en-US" sz="1100" dirty="0" err="1"/>
              <a:t>분산형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거래소에만 </a:t>
            </a:r>
            <a:r>
              <a:rPr lang="ko-KR" altLang="en-US" sz="1100" dirty="0"/>
              <a:t>사용이 가능하다는 </a:t>
            </a:r>
            <a:r>
              <a:rPr lang="ko-KR" altLang="en-US" sz="1100" dirty="0" smtClean="0"/>
              <a:t>점이 있음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따라서 사용범위가 다소 제한적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pic>
        <p:nvPicPr>
          <p:cNvPr id="11" name="Picture 8" descr="https://steemitimages.com/0x0/https:/cdn-images-1.medium.com/max/1600/1*MZhXabP89Hk2GFOP2f9YY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" y="3836424"/>
            <a:ext cx="3358235" cy="29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5019" y="3468957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로드맵</a:t>
            </a:r>
            <a:endParaRPr lang="en-US" altLang="ko-KR" sz="1200" b="1" dirty="0">
              <a:solidFill>
                <a:srgbClr val="40404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5601" y="0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Decentraland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5601" y="338554"/>
            <a:ext cx="8821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블록 체인에서 </a:t>
            </a:r>
            <a:r>
              <a:rPr lang="en-US" altLang="ko-KR" sz="1100" dirty="0"/>
              <a:t>VR (</a:t>
            </a:r>
            <a:r>
              <a:rPr lang="ko-KR" altLang="en-US" sz="1100" dirty="0"/>
              <a:t>가상 현실</a:t>
            </a:r>
            <a:r>
              <a:rPr lang="en-US" altLang="ko-KR" sz="1100" dirty="0"/>
              <a:t>)</a:t>
            </a:r>
            <a:r>
              <a:rPr lang="ko-KR" altLang="en-US" sz="1100" dirty="0"/>
              <a:t>을 구축하는 플랫폼 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80646"/>
              </p:ext>
            </p:extLst>
          </p:nvPr>
        </p:nvGraphicFramePr>
        <p:xfrm>
          <a:off x="119336" y="1005195"/>
          <a:ext cx="3816424" cy="2520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Esteban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Ordano</a:t>
                      </a:r>
                      <a:r>
                        <a:rPr lang="ko-KR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6,957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8,186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2017.08.18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아르헨티나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https://decentraland.org/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Decentraland ì½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5856" cy="8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18726" y="711884"/>
            <a:ext cx="813300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/>
              <a:t>VR </a:t>
            </a:r>
            <a:r>
              <a:rPr lang="ko-KR" altLang="en-US" sz="1100" dirty="0" err="1"/>
              <a:t>헤드셋을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사용거나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웹브라우저를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이용하여 </a:t>
            </a:r>
            <a:r>
              <a:rPr lang="en-US" altLang="ko-KR" sz="1100" dirty="0"/>
              <a:t>3D </a:t>
            </a:r>
            <a:r>
              <a:rPr lang="ko-KR" altLang="en-US" sz="1100" dirty="0"/>
              <a:t>세계에 </a:t>
            </a:r>
            <a:r>
              <a:rPr lang="ko-KR" altLang="en-US" sz="1100" dirty="0" smtClean="0"/>
              <a:t>접속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/>
              <a:t>블록체인 </a:t>
            </a:r>
            <a:r>
              <a:rPr lang="ko-KR" altLang="en-US" sz="1100" dirty="0" smtClean="0"/>
              <a:t>기반의 메타버스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Metaverse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라고 하는 </a:t>
            </a:r>
            <a:r>
              <a:rPr lang="ko-KR" altLang="en-US" sz="1100" dirty="0"/>
              <a:t>가상 공간을 </a:t>
            </a:r>
            <a:r>
              <a:rPr lang="ko-KR" altLang="en-US" sz="1100" dirty="0" smtClean="0"/>
              <a:t>구축하고 누구도 </a:t>
            </a:r>
            <a:r>
              <a:rPr lang="ko-KR" altLang="en-US" sz="1100" dirty="0"/>
              <a:t>손댈 수 </a:t>
            </a:r>
            <a:r>
              <a:rPr lang="ko-KR" altLang="en-US" sz="1100" dirty="0" smtClean="0"/>
              <a:t>없는 사용자 </a:t>
            </a:r>
            <a:r>
              <a:rPr lang="ko-KR" altLang="en-US" sz="1100" dirty="0"/>
              <a:t>소유의 </a:t>
            </a:r>
            <a:r>
              <a:rPr lang="ko-KR" altLang="en-US" sz="1100" dirty="0" err="1"/>
              <a:t>랜드를</a:t>
            </a:r>
            <a:r>
              <a:rPr lang="ko-KR" altLang="en-US" sz="1100" dirty="0"/>
              <a:t> 창조하고</a:t>
            </a:r>
            <a:br>
              <a:rPr lang="ko-KR" altLang="en-US" sz="1100" dirty="0"/>
            </a:br>
            <a:r>
              <a:rPr lang="ko-KR" altLang="en-US" sz="1100" dirty="0" smtClean="0"/>
              <a:t>경험함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가상의 부동산은 매매가 </a:t>
            </a:r>
            <a:r>
              <a:rPr lang="ko-KR" altLang="en-US" sz="1100" dirty="0" smtClean="0"/>
              <a:t>가능하고 </a:t>
            </a:r>
            <a:r>
              <a:rPr lang="en-US" altLang="ko-KR" sz="1100" dirty="0" smtClean="0"/>
              <a:t>MANA</a:t>
            </a:r>
            <a:r>
              <a:rPr lang="ko-KR" altLang="en-US" sz="1100" dirty="0"/>
              <a:t>는 사용자간의 </a:t>
            </a:r>
            <a:r>
              <a:rPr lang="ko-KR" altLang="en-US" sz="1100" dirty="0" smtClean="0"/>
              <a:t>수수료를 거의 </a:t>
            </a:r>
            <a:r>
              <a:rPr lang="ko-KR" altLang="en-US" sz="1100" dirty="0"/>
              <a:t>없게 </a:t>
            </a:r>
            <a:r>
              <a:rPr lang="ko-KR" altLang="en-US" sz="1100" dirty="0" smtClean="0"/>
              <a:t>만들어 줌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 smtClean="0"/>
              <a:t>디센트럴랜드에서</a:t>
            </a:r>
            <a:r>
              <a:rPr lang="ko-KR" altLang="en-US" sz="1100" dirty="0" smtClean="0"/>
              <a:t> 가상현실 </a:t>
            </a:r>
            <a:r>
              <a:rPr lang="ko-KR" altLang="en-US" sz="1100" dirty="0"/>
              <a:t>공간을 </a:t>
            </a:r>
            <a:r>
              <a:rPr lang="ko-KR" altLang="en-US" sz="1100" dirty="0" smtClean="0"/>
              <a:t>창조한 </a:t>
            </a:r>
            <a:r>
              <a:rPr lang="ko-KR" altLang="en-US" sz="1100" dirty="0" err="1" smtClean="0"/>
              <a:t>콘텐츠</a:t>
            </a:r>
            <a:r>
              <a:rPr lang="ko-KR" altLang="en-US" sz="1100" dirty="0" smtClean="0"/>
              <a:t> 제작자는 인센티브를 </a:t>
            </a:r>
            <a:r>
              <a:rPr lang="ko-KR" altLang="en-US" sz="1100" dirty="0" err="1"/>
              <a:t>부여받게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되고 새로운 </a:t>
            </a:r>
            <a:r>
              <a:rPr lang="ko-KR" altLang="en-US" sz="1100" dirty="0"/>
              <a:t>가상경제를 만들어갈 수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카지노 </a:t>
            </a:r>
            <a:r>
              <a:rPr lang="en-US" altLang="ko-KR" sz="1100" dirty="0"/>
              <a:t>,</a:t>
            </a:r>
            <a:r>
              <a:rPr lang="ko-KR" altLang="en-US" sz="1100" dirty="0"/>
              <a:t>음악감상 </a:t>
            </a:r>
            <a:r>
              <a:rPr lang="en-US" altLang="ko-KR" sz="1100" dirty="0"/>
              <a:t>,</a:t>
            </a:r>
            <a:r>
              <a:rPr lang="ko-KR" altLang="en-US" sz="1100" dirty="0" err="1"/>
              <a:t>워크샵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ko-KR" altLang="en-US" sz="1100" dirty="0"/>
              <a:t>운전 </a:t>
            </a:r>
            <a:r>
              <a:rPr lang="ko-KR" altLang="en-US" sz="1100" dirty="0" smtClean="0"/>
              <a:t>등 실제 </a:t>
            </a:r>
            <a:r>
              <a:rPr lang="ko-KR" altLang="en-US" sz="1100" dirty="0"/>
              <a:t>현실과 </a:t>
            </a:r>
            <a:r>
              <a:rPr lang="ko-KR" altLang="en-US" sz="1100" dirty="0" smtClean="0"/>
              <a:t>비슷하게 세컨드라이프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Secondlife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나 </a:t>
            </a:r>
            <a:r>
              <a:rPr lang="ko-KR" altLang="en-US" sz="1100" dirty="0" err="1" smtClean="0"/>
              <a:t>마인크래프트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Minecraft</a:t>
            </a:r>
            <a:r>
              <a:rPr lang="en-US" altLang="ko-KR" sz="1100" dirty="0"/>
              <a:t>)</a:t>
            </a:r>
            <a:r>
              <a:rPr lang="ko-KR" altLang="en-US" sz="1100" dirty="0"/>
              <a:t>와 같은 느낌의</a:t>
            </a:r>
            <a:br>
              <a:rPr lang="ko-KR" altLang="en-US" sz="1100" dirty="0"/>
            </a:br>
            <a:r>
              <a:rPr lang="ko-KR" altLang="en-US" sz="1100" dirty="0"/>
              <a:t>가상현실을 구현하는 </a:t>
            </a:r>
            <a:r>
              <a:rPr lang="ko-KR" altLang="en-US" sz="1100" dirty="0" smtClean="0"/>
              <a:t>플랫폼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</a:t>
            </a:r>
            <a:r>
              <a:rPr lang="ko-KR" altLang="en-US" sz="1100" dirty="0" err="1"/>
              <a:t>아라곤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디스트릭트</a:t>
            </a:r>
            <a:r>
              <a:rPr lang="en-US" altLang="ko-KR" sz="1100" dirty="0" smtClean="0"/>
              <a:t>0x, IMTOKEN, </a:t>
            </a:r>
            <a:r>
              <a:rPr lang="ko-KR" altLang="en-US" sz="1100" dirty="0" err="1" smtClean="0"/>
              <a:t>이더몬과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파트너쉽을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체결</a:t>
            </a:r>
            <a:r>
              <a:rPr lang="en-US" altLang="ko-KR" sz="1100" dirty="0" smtClean="0"/>
              <a:t>.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9336" y="3645024"/>
            <a:ext cx="381642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로드맵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/>
              <a:t>석기시대 </a:t>
            </a:r>
            <a:r>
              <a:rPr lang="en-US" altLang="ko-KR" sz="1100" dirty="0"/>
              <a:t>- 2016</a:t>
            </a:r>
            <a:r>
              <a:rPr lang="ko-KR" altLang="en-US" sz="1100" dirty="0"/>
              <a:t>월 </a:t>
            </a:r>
            <a:r>
              <a:rPr lang="en-US" altLang="ko-KR" sz="1100" dirty="0"/>
              <a:t>6</a:t>
            </a:r>
            <a:r>
              <a:rPr lang="ko-KR" altLang="en-US" sz="1100" dirty="0"/>
              <a:t>월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/>
              <a:t>청동기시대 </a:t>
            </a:r>
            <a:r>
              <a:rPr lang="en-US" altLang="ko-KR" sz="1100" dirty="0"/>
              <a:t>- 2017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100" dirty="0"/>
              <a:t>MANA, ERC20 </a:t>
            </a:r>
            <a:r>
              <a:rPr lang="ko-KR" altLang="en-US" sz="1100" dirty="0"/>
              <a:t>토큰 판매 </a:t>
            </a:r>
            <a:r>
              <a:rPr lang="en-US" altLang="ko-KR" sz="1100" dirty="0"/>
              <a:t>- 2017</a:t>
            </a:r>
            <a:r>
              <a:rPr lang="ko-KR" altLang="en-US" sz="1100" dirty="0"/>
              <a:t>년 </a:t>
            </a:r>
            <a:r>
              <a:rPr lang="en-US" altLang="ko-KR" sz="1100" dirty="0"/>
              <a:t>8</a:t>
            </a:r>
            <a:r>
              <a:rPr lang="ko-KR" altLang="en-US" sz="1100" dirty="0"/>
              <a:t>월</a:t>
            </a:r>
            <a:r>
              <a:rPr lang="en-US" altLang="ko-KR" sz="1100" dirty="0"/>
              <a:t>17~8</a:t>
            </a:r>
            <a:r>
              <a:rPr lang="ko-KR" altLang="en-US" sz="1100" dirty="0"/>
              <a:t>월</a:t>
            </a:r>
            <a:r>
              <a:rPr lang="en-US" altLang="ko-KR" sz="1100" dirty="0"/>
              <a:t>26</a:t>
            </a:r>
            <a:r>
              <a:rPr lang="ko-KR" altLang="en-US" sz="1100" dirty="0" smtClean="0"/>
              <a:t>일</a:t>
            </a:r>
            <a:r>
              <a:rPr lang="en-US" altLang="ko-KR" sz="1100" b="1" dirty="0"/>
              <a:t/>
            </a:r>
            <a:br>
              <a:rPr lang="en-US" altLang="ko-KR" sz="1100" b="1" dirty="0"/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1100" dirty="0" err="1"/>
              <a:t>테라폼</a:t>
            </a:r>
            <a:r>
              <a:rPr lang="ko-KR" altLang="en-US" sz="1100" dirty="0"/>
              <a:t> 이벤트 </a:t>
            </a:r>
            <a:r>
              <a:rPr lang="en-US" altLang="ko-KR" sz="1100" dirty="0"/>
              <a:t>- 2017</a:t>
            </a:r>
            <a:r>
              <a:rPr lang="ko-KR" altLang="en-US" sz="1100" dirty="0"/>
              <a:t>년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월</a:t>
            </a:r>
            <a:endParaRPr lang="ko-KR" altLang="en-US" sz="1100" dirty="0"/>
          </a:p>
          <a:p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100" dirty="0"/>
              <a:t>철기시대 </a:t>
            </a:r>
            <a:r>
              <a:rPr lang="en-US" altLang="ko-KR" sz="1100" dirty="0"/>
              <a:t>- 2018</a:t>
            </a:r>
            <a:r>
              <a:rPr lang="ko-KR" altLang="en-US" sz="1100" dirty="0"/>
              <a:t>년 현재 진행 </a:t>
            </a:r>
            <a:r>
              <a:rPr lang="ko-KR" altLang="en-US" sz="1100" dirty="0" smtClean="0"/>
              <a:t>중</a:t>
            </a:r>
            <a:endParaRPr lang="en-US" altLang="ko-KR" sz="1100" dirty="0" smtClean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ko-KR" altLang="en-US" sz="1100" dirty="0"/>
              <a:t>실리콘시대 </a:t>
            </a:r>
            <a:r>
              <a:rPr lang="en-US" altLang="ko-KR" sz="1100" dirty="0"/>
              <a:t>- 2018</a:t>
            </a:r>
            <a:r>
              <a:rPr lang="ko-KR" altLang="en-US" sz="1100" dirty="0"/>
              <a:t>년 현재 진행 </a:t>
            </a:r>
            <a:r>
              <a:rPr lang="ko-KR" altLang="en-US" sz="1100" dirty="0" smtClean="0"/>
              <a:t>중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18726" y="3501008"/>
            <a:ext cx="81330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왜 </a:t>
            </a:r>
            <a:r>
              <a:rPr lang="en-US" altLang="ko-KR" sz="1200" b="1" dirty="0" err="1" smtClean="0">
                <a:latin typeface="+mn-ea"/>
              </a:rPr>
              <a:t>Decntraland</a:t>
            </a:r>
            <a:r>
              <a:rPr lang="ko-KR" altLang="en-US" sz="1200" b="1" dirty="0" smtClean="0">
                <a:latin typeface="+mn-ea"/>
              </a:rPr>
              <a:t>인가</a:t>
            </a:r>
            <a:r>
              <a:rPr lang="en-US" altLang="ko-KR" sz="1200" b="1" dirty="0" smtClean="0">
                <a:latin typeface="+mn-ea"/>
              </a:rPr>
              <a:t>?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가상세계는 중앙화된 회사나 조직에 의해 지배되면 안되며 공개된 표준을 따라야 함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err="1"/>
              <a:t>Decentraland</a:t>
            </a:r>
            <a:r>
              <a:rPr lang="ko-KR" altLang="en-US" sz="1100" dirty="0"/>
              <a:t>에서는 사용자가 창조하고 소유한 토지의 </a:t>
            </a:r>
            <a:r>
              <a:rPr lang="ko-KR" altLang="en-US" sz="1100" dirty="0" err="1"/>
              <a:t>콘텐츠를</a:t>
            </a:r>
            <a:r>
              <a:rPr lang="ko-KR" altLang="en-US" sz="1100" dirty="0"/>
              <a:t> 완벽하게 통제할 수 있으며 모든 수익이 </a:t>
            </a:r>
            <a:r>
              <a:rPr lang="ko-KR" altLang="en-US" sz="1100" dirty="0" smtClean="0"/>
              <a:t>보호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이를 가능하게 하기 위해 </a:t>
            </a:r>
            <a:r>
              <a:rPr lang="ko-KR" altLang="en-US" sz="1100" dirty="0" err="1"/>
              <a:t>디센트럴랜드</a:t>
            </a:r>
            <a:r>
              <a:rPr lang="ko-KR" altLang="en-US" sz="1100" dirty="0"/>
              <a:t> 개발팀은 블록체인 기술을 활용하여 소유권을 </a:t>
            </a:r>
            <a:r>
              <a:rPr lang="ko-KR" altLang="en-US" sz="1100" dirty="0" smtClean="0"/>
              <a:t>기록</a:t>
            </a:r>
            <a:r>
              <a:rPr lang="en-US" altLang="ko-KR" sz="1100" dirty="0" smtClean="0"/>
              <a:t>.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13861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ODEM 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0662" y="319862"/>
            <a:ext cx="10685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/>
              <a:t> </a:t>
            </a:r>
            <a:r>
              <a:rPr lang="en-US" altLang="ko-KR" sz="1100" dirty="0"/>
              <a:t> ① </a:t>
            </a:r>
            <a:r>
              <a:rPr lang="ko-KR" altLang="en-US" sz="1100" dirty="0" smtClean="0"/>
              <a:t>블록체인 </a:t>
            </a:r>
            <a:r>
              <a:rPr lang="ko-KR" altLang="en-US" sz="1100" dirty="0"/>
              <a:t>또는 분산원장기술을 사용해</a:t>
            </a:r>
            <a:r>
              <a:rPr lang="en-US" altLang="ko-KR" sz="1100" dirty="0"/>
              <a:t>, </a:t>
            </a:r>
            <a:r>
              <a:rPr lang="ko-KR" altLang="en-US" sz="1100" dirty="0"/>
              <a:t>교육비용을 절감시키고 실시간 교육 프로그램들의 프레젠테이션과 조직을 간소화함으로써 접근 상 평등한 기회를 </a:t>
            </a:r>
            <a:r>
              <a:rPr lang="ko-KR" altLang="en-US" sz="1100" dirty="0" smtClean="0"/>
              <a:t>촉진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dirty="0" smtClean="0"/>
              <a:t>학생 및 학생 </a:t>
            </a:r>
            <a:r>
              <a:rPr lang="ko-KR" altLang="en-US" sz="1100" dirty="0" err="1" smtClean="0"/>
              <a:t>스폰서쉽</a:t>
            </a:r>
            <a:r>
              <a:rPr lang="ko-KR" altLang="en-US" sz="1100" dirty="0" smtClean="0"/>
              <a:t> 제공자들이  </a:t>
            </a:r>
            <a:r>
              <a:rPr lang="en-US" altLang="ko-KR" sz="1100" dirty="0" smtClean="0"/>
              <a:t>ODEM</a:t>
            </a:r>
            <a:r>
              <a:rPr lang="ko-KR" altLang="en-US" sz="1100" dirty="0" smtClean="0"/>
              <a:t>플랫폼의 소프트웨어 사용시 수수료를 감면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/>
              <a:t>대학 </a:t>
            </a:r>
            <a:r>
              <a:rPr lang="en-US" altLang="ko-KR" sz="1100" dirty="0"/>
              <a:t>4</a:t>
            </a:r>
            <a:r>
              <a:rPr lang="ko-KR" altLang="en-US" sz="1100" dirty="0"/>
              <a:t>년제 학위에 따른 빚 등 학생들의 과도한 부담을 없애는 </a:t>
            </a:r>
            <a:r>
              <a:rPr lang="ko-KR" altLang="en-US" sz="1100" dirty="0" smtClean="0"/>
              <a:t>것이 서비스 목표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86706"/>
              </p:ext>
            </p:extLst>
          </p:nvPr>
        </p:nvGraphicFramePr>
        <p:xfrm>
          <a:off x="153524" y="1508666"/>
          <a:ext cx="3816424" cy="23693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844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8,402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8,487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2018.02.17~03.19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https://odem.io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ode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2" t="17178" r="25772" b="18716"/>
          <a:stretch/>
        </p:blipFill>
        <p:spPr bwMode="auto">
          <a:xfrm>
            <a:off x="1" y="18247"/>
            <a:ext cx="1685476" cy="8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07768" y="1485222"/>
            <a:ext cx="813300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/>
              <a:t>오뎀은</a:t>
            </a:r>
            <a:r>
              <a:rPr lang="ko-KR" altLang="en-US" sz="1100" dirty="0"/>
              <a:t> 블록체인기반 교육서비스 플랫폼이자 </a:t>
            </a:r>
            <a:r>
              <a:rPr lang="ko-KR" altLang="en-US" sz="1100" dirty="0" err="1"/>
              <a:t>플랫폼내</a:t>
            </a:r>
            <a:r>
              <a:rPr lang="ko-KR" altLang="en-US" sz="1100" dirty="0"/>
              <a:t> 유틸리티 토큰용 </a:t>
            </a:r>
            <a:r>
              <a:rPr lang="ko-KR" altLang="en-US" sz="1100" dirty="0" smtClean="0"/>
              <a:t>암호화폐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ko-KR" altLang="en-US" sz="1100" dirty="0" err="1"/>
              <a:t>오뎀은</a:t>
            </a:r>
            <a:r>
              <a:rPr lang="ko-KR" altLang="en-US" sz="1100" dirty="0"/>
              <a:t> 학생과 교수가 중개자의 </a:t>
            </a:r>
            <a:r>
              <a:rPr lang="ko-KR" altLang="en-US" sz="1100" dirty="0" err="1"/>
              <a:t>개입없이</a:t>
            </a:r>
            <a:r>
              <a:rPr lang="ko-KR" altLang="en-US" sz="1100" dirty="0"/>
              <a:t> 교육 및 학습 </a:t>
            </a:r>
            <a:r>
              <a:rPr lang="ko-KR" altLang="en-US" sz="1100" dirty="0" smtClean="0"/>
              <a:t>과정을 진행할 </a:t>
            </a:r>
            <a:r>
              <a:rPr lang="ko-KR" altLang="en-US" sz="1100" dirty="0"/>
              <a:t>수 있도록 서비스를 제공하며 </a:t>
            </a:r>
            <a:r>
              <a:rPr lang="ko-KR" altLang="en-US" sz="1100" dirty="0" smtClean="0"/>
              <a:t>블록체인을 </a:t>
            </a:r>
            <a:r>
              <a:rPr lang="ko-KR" altLang="en-US" sz="1100" dirty="0"/>
              <a:t>기반으로 투명하고 안전하게 </a:t>
            </a:r>
            <a:r>
              <a:rPr lang="en-US" altLang="ko-KR" sz="1100" dirty="0"/>
              <a:t>ODEM </a:t>
            </a:r>
            <a:r>
              <a:rPr lang="ko-KR" altLang="en-US" sz="1100" dirty="0"/>
              <a:t>토큰을 </a:t>
            </a:r>
            <a:r>
              <a:rPr lang="ko-KR" altLang="en-US" sz="1100" dirty="0" smtClean="0"/>
              <a:t>통한 거래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/>
              <a:t>ODEM</a:t>
            </a:r>
            <a:r>
              <a:rPr lang="ko-KR" altLang="en-US" sz="1100" dirty="0"/>
              <a:t>은 교육 상품 및 서비스에 대한 </a:t>
            </a:r>
            <a:r>
              <a:rPr lang="ko-KR" altLang="en-US" sz="1100" dirty="0" err="1"/>
              <a:t>원스톱</a:t>
            </a:r>
            <a:r>
              <a:rPr lang="ko-KR" altLang="en-US" sz="1100" dirty="0"/>
              <a:t> 쇼핑 </a:t>
            </a:r>
            <a:r>
              <a:rPr lang="ko-KR" altLang="en-US" sz="1100" dirty="0" smtClean="0"/>
              <a:t>서비스와 아이비리그 </a:t>
            </a:r>
            <a:r>
              <a:rPr lang="ko-KR" altLang="en-US" sz="1100" dirty="0"/>
              <a:t>이상의 최고 품질 교육용 </a:t>
            </a:r>
            <a:r>
              <a:rPr lang="ko-KR" altLang="en-US" sz="1100" dirty="0" err="1"/>
              <a:t>컨텐츠를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제공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/>
              <a:t>오뎀은</a:t>
            </a:r>
            <a:r>
              <a:rPr lang="ko-KR" altLang="en-US" sz="1100" dirty="0"/>
              <a:t> 불필요한 중간 개입자가 없어서 고객의 비용지출을 줄일 수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 </a:t>
            </a:r>
            <a:r>
              <a:rPr lang="en-US" altLang="ko-KR" sz="1100" dirty="0"/>
              <a:t>ODEM </a:t>
            </a:r>
            <a:r>
              <a:rPr lang="ko-KR" altLang="en-US" sz="1100" dirty="0"/>
              <a:t>토큰은 맞춤형 교육 및 훈련 과정을 구매</a:t>
            </a:r>
            <a:r>
              <a:rPr lang="en-US" altLang="ko-KR" sz="1100" dirty="0"/>
              <a:t>,</a:t>
            </a:r>
            <a:r>
              <a:rPr lang="ko-KR" altLang="en-US" sz="1100" dirty="0"/>
              <a:t>판매를 위해 </a:t>
            </a:r>
            <a:r>
              <a:rPr lang="ko-KR" altLang="en-US" sz="1100" dirty="0" err="1"/>
              <a:t>플랫폼내에서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사용</a:t>
            </a:r>
            <a:r>
              <a:rPr lang="en-US" altLang="ko-KR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 smtClean="0"/>
              <a:t>ODEM</a:t>
            </a:r>
            <a:r>
              <a:rPr lang="ko-KR" altLang="en-US" sz="1100" dirty="0"/>
              <a:t>은 온라인 교육 </a:t>
            </a:r>
            <a:r>
              <a:rPr lang="ko-KR" altLang="en-US" sz="1100" dirty="0" smtClean="0"/>
              <a:t>플랫폼이</a:t>
            </a:r>
            <a:r>
              <a:rPr lang="en-US" altLang="ko-KR" sz="1100" b="1" dirty="0"/>
              <a:t> </a:t>
            </a:r>
            <a:r>
              <a:rPr lang="ko-KR" altLang="en-US" sz="1100" dirty="0" smtClean="0"/>
              <a:t>아님</a:t>
            </a:r>
            <a:r>
              <a:rPr lang="en-US" altLang="ko-KR" sz="1100" dirty="0" smtClean="0"/>
              <a:t>.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 smtClean="0"/>
              <a:t>  </a:t>
            </a:r>
            <a:r>
              <a:rPr lang="en-US" altLang="ko-KR" sz="1050" dirty="0" smtClean="0"/>
              <a:t>-&gt;</a:t>
            </a:r>
            <a:r>
              <a:rPr lang="ko-KR" altLang="en-US" sz="1050" u="sng" dirty="0" smtClean="0"/>
              <a:t>블록체인을 </a:t>
            </a:r>
            <a:r>
              <a:rPr lang="ko-KR" altLang="en-US" sz="1050" u="sng" dirty="0"/>
              <a:t>통해 실시간 수업 체험</a:t>
            </a:r>
            <a:r>
              <a:rPr lang="en-US" altLang="ko-KR" sz="1050" u="sng" dirty="0"/>
              <a:t>, </a:t>
            </a:r>
            <a:r>
              <a:rPr lang="ko-KR" altLang="en-US" sz="1050" u="sng" dirty="0"/>
              <a:t>온라인 지원의 활용 확대는 물론 학생들 요구에 맞게 주문제작</a:t>
            </a:r>
            <a:r>
              <a:rPr lang="en-US" altLang="ko-KR" sz="1050" u="sng" dirty="0"/>
              <a:t>(customize)</a:t>
            </a:r>
            <a:r>
              <a:rPr lang="ko-KR" altLang="en-US" sz="1050" u="sng" dirty="0"/>
              <a:t>도 가능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4332197"/>
            <a:ext cx="3816424" cy="15254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854" y="3933712"/>
            <a:ext cx="82089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로드맵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7768" y="4013873"/>
            <a:ext cx="81330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수익모델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교육제공자 서비스 수수료의 일부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2001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4680" y="6449"/>
            <a:ext cx="12192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2564904"/>
            <a:ext cx="10972800" cy="12549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</a:t>
            </a:r>
            <a:r>
              <a:rPr lang="en-US" altLang="ko-K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DApp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4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350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Etheremon</a:t>
            </a:r>
            <a:endParaRPr lang="ko-KR" altLang="en-US" sz="2000" b="1" dirty="0"/>
          </a:p>
        </p:txBody>
      </p:sp>
      <p:pic>
        <p:nvPicPr>
          <p:cNvPr id="5" name="Picture 2" descr="C:\Users\kycs9\OneDrive\바탕 화면\블록체인\이미지\이더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5736"/>
            <a:ext cx="289239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블록체인과 </a:t>
            </a:r>
            <a:r>
              <a:rPr lang="en-US" altLang="ko-KR" sz="1100" dirty="0" smtClean="0">
                <a:latin typeface="+mn-ea"/>
              </a:rPr>
              <a:t>VR </a:t>
            </a:r>
            <a:r>
              <a:rPr lang="ko-KR" altLang="en-US" sz="1100" dirty="0" smtClean="0">
                <a:latin typeface="+mn-ea"/>
              </a:rPr>
              <a:t>기술을 접목시켜 만든 </a:t>
            </a:r>
            <a:r>
              <a:rPr lang="en-US" altLang="ko-KR" sz="1100" dirty="0" smtClean="0">
                <a:latin typeface="+mn-ea"/>
              </a:rPr>
              <a:t>3</a:t>
            </a:r>
            <a:r>
              <a:rPr lang="ko-KR" altLang="en-US" sz="1100" dirty="0" smtClean="0">
                <a:latin typeface="+mn-ea"/>
              </a:rPr>
              <a:t>세대 첫 블록체인 기반 게임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플레이어들은 </a:t>
            </a:r>
            <a:r>
              <a:rPr lang="ko-KR" altLang="en-US" sz="1200" dirty="0" err="1" smtClean="0">
                <a:latin typeface="+mn-ea"/>
              </a:rPr>
              <a:t>이더몬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몬스터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으로 구성된 세계에서 </a:t>
            </a:r>
            <a:r>
              <a:rPr lang="ko-KR" altLang="en-US" sz="1200" dirty="0" err="1" smtClean="0">
                <a:latin typeface="+mn-ea"/>
              </a:rPr>
              <a:t>이더몬을</a:t>
            </a:r>
            <a:r>
              <a:rPr lang="ko-KR" altLang="en-US" sz="1200" dirty="0" smtClean="0">
                <a:latin typeface="+mn-ea"/>
              </a:rPr>
              <a:t> 잡고</a:t>
            </a:r>
            <a:r>
              <a:rPr lang="en-US" altLang="ko-KR" sz="1200" dirty="0" smtClean="0">
                <a:latin typeface="+mn-ea"/>
              </a:rPr>
              <a:t>, </a:t>
            </a:r>
            <a:r>
              <a:rPr lang="ko-KR" altLang="en-US" sz="1200" dirty="0" smtClean="0">
                <a:latin typeface="+mn-ea"/>
              </a:rPr>
              <a:t>훈련시키고</a:t>
            </a:r>
            <a:r>
              <a:rPr lang="en-US" altLang="ko-KR" sz="1200" dirty="0" smtClean="0">
                <a:latin typeface="+mn-ea"/>
              </a:rPr>
              <a:t>, </a:t>
            </a:r>
            <a:r>
              <a:rPr lang="ko-KR" altLang="en-US" sz="1200" dirty="0" smtClean="0">
                <a:latin typeface="+mn-ea"/>
              </a:rPr>
              <a:t>진화시키며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다른 플레이어들과 교환할 수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95683"/>
              </p:ext>
            </p:extLst>
          </p:nvPr>
        </p:nvGraphicFramePr>
        <p:xfrm>
          <a:off x="335361" y="1412775"/>
          <a:ext cx="4896543" cy="24515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Loi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Luu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본사 위치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싱가포르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런칭</a:t>
                      </a:r>
                      <a:r>
                        <a:rPr lang="ko-KR" altLang="en-US" sz="1000" b="1" dirty="0" smtClean="0"/>
                        <a:t> 날짜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</a:t>
                      </a:r>
                      <a:r>
                        <a:rPr lang="ko-KR" altLang="en-US" sz="1000" dirty="0" smtClean="0"/>
                        <a:t>년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플랫폼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Ethereum</a:t>
                      </a:r>
                      <a:r>
                        <a:rPr lang="en-US" altLang="ko-KR" sz="1000" dirty="0" smtClean="0"/>
                        <a:t> -&gt; </a:t>
                      </a:r>
                      <a:r>
                        <a:rPr lang="en-US" altLang="ko-KR" sz="1000" dirty="0" err="1" smtClean="0"/>
                        <a:t>Zilliqa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높은 가스 가격으로 게임에 제한이 되고 있기에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순위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위</a:t>
                      </a:r>
                      <a:r>
                        <a:rPr lang="en-US" altLang="ko-KR" sz="1000" dirty="0" smtClean="0"/>
                        <a:t>(18.07.23</a:t>
                      </a:r>
                      <a:r>
                        <a:rPr lang="ko-KR" altLang="en-US" sz="1000" baseline="0" dirty="0" smtClean="0"/>
                        <a:t>기준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Users 24h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334(18.07.23</a:t>
                      </a:r>
                      <a:r>
                        <a:rPr lang="ko-KR" altLang="en-US" sz="1000" baseline="0" dirty="0" smtClean="0"/>
                        <a:t>기준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홈페이지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hlinkClick r:id="rId3"/>
                        </a:rPr>
                        <a:t>https://www.etheremon.com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동영상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hlinkClick r:id="rId4"/>
                        </a:rPr>
                        <a:t>https://www.youtube.com/watch?v=gWSJLBCyhqk&amp;vl=ko</a:t>
                      </a:r>
                      <a:endParaRPr lang="ko-KR" altLang="en-US" sz="10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6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Etheremon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이더</a:t>
            </a:r>
            <a:r>
              <a:rPr lang="ko-KR" altLang="en-US" sz="1200" dirty="0" err="1">
                <a:latin typeface="+mn-ea"/>
              </a:rPr>
              <a:t>몬</a:t>
            </a:r>
            <a:r>
              <a:rPr lang="ko-KR" altLang="en-US" sz="1200" dirty="0" smtClean="0">
                <a:latin typeface="+mn-ea"/>
              </a:rPr>
              <a:t> 훈련하기와 팔기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자신의 </a:t>
            </a:r>
            <a:r>
              <a:rPr lang="ko-KR" altLang="en-US" sz="1200" dirty="0" err="1" smtClean="0">
                <a:latin typeface="+mn-ea"/>
              </a:rPr>
              <a:t>이더몬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몬스터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훈련시킬수록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더 많은 가치가 쌓이게 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진화를 통해서 가치 높은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몬스터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얻을 수 있음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채굴된 </a:t>
            </a:r>
            <a:r>
              <a:rPr lang="en-US" altLang="ko-KR" sz="1200" dirty="0" smtClean="0">
                <a:latin typeface="+mn-ea"/>
              </a:rPr>
              <a:t>EMONT Token : </a:t>
            </a:r>
            <a:r>
              <a:rPr lang="ko-KR" altLang="en-US" sz="1200" dirty="0" smtClean="0">
                <a:latin typeface="+mn-ea"/>
              </a:rPr>
              <a:t>플레이를 하면 </a:t>
            </a:r>
            <a:r>
              <a:rPr lang="en-US" altLang="ko-KR" sz="1200" dirty="0" err="1" smtClean="0">
                <a:latin typeface="+mn-ea"/>
              </a:rPr>
              <a:t>Emont</a:t>
            </a:r>
            <a:r>
              <a:rPr lang="ko-KR" altLang="en-US" sz="1200" dirty="0" smtClean="0">
                <a:latin typeface="+mn-ea"/>
              </a:rPr>
              <a:t>라는 게임 내 암호화폐를 채굴할 기회를 가지게 된다</a:t>
            </a:r>
            <a:r>
              <a:rPr lang="en-US" altLang="ko-KR" sz="1200" dirty="0" smtClean="0">
                <a:latin typeface="+mn-ea"/>
              </a:rPr>
              <a:t>. Ether</a:t>
            </a:r>
            <a:r>
              <a:rPr lang="ko-KR" altLang="en-US" sz="1200" dirty="0" smtClean="0">
                <a:latin typeface="+mn-ea"/>
              </a:rPr>
              <a:t>로 교환하거나 게임 내에서 사용할 수 있음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교환은 </a:t>
            </a:r>
            <a:r>
              <a:rPr lang="en-US" altLang="ko-KR" sz="1200" dirty="0" smtClean="0">
                <a:latin typeface="+mn-ea"/>
              </a:rPr>
              <a:t>RADAR </a:t>
            </a:r>
            <a:r>
              <a:rPr lang="ko-KR" altLang="en-US" sz="1200" dirty="0" smtClean="0">
                <a:latin typeface="+mn-ea"/>
              </a:rPr>
              <a:t>에서 할 수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969" y="4130346"/>
            <a:ext cx="1147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 </a:t>
            </a:r>
            <a:r>
              <a:rPr lang="ko-KR" altLang="en-US" sz="1200" b="1" dirty="0" err="1" smtClean="0"/>
              <a:t>로드맵</a:t>
            </a:r>
            <a:endParaRPr lang="en-US" altLang="ko-KR" sz="1200" b="1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13" y="4437352"/>
            <a:ext cx="4692351" cy="21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5361" y="4130346"/>
            <a:ext cx="54726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Etheremon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전투 파워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 err="1" smtClean="0">
                <a:latin typeface="+mn-ea"/>
              </a:rPr>
              <a:t>이더몬은</a:t>
            </a:r>
            <a:r>
              <a:rPr lang="ko-KR" altLang="en-US" sz="1200" dirty="0" smtClean="0">
                <a:latin typeface="+mn-ea"/>
              </a:rPr>
              <a:t> 전투 파워가 설정되어 있다</a:t>
            </a:r>
            <a:r>
              <a:rPr lang="en-US" altLang="ko-KR" sz="1200" dirty="0" smtClean="0">
                <a:latin typeface="+mn-ea"/>
              </a:rPr>
              <a:t>. 6</a:t>
            </a:r>
            <a:r>
              <a:rPr lang="ko-KR" altLang="en-US" sz="1200" dirty="0" smtClean="0">
                <a:latin typeface="+mn-ea"/>
              </a:rPr>
              <a:t>가지 </a:t>
            </a:r>
            <a:r>
              <a:rPr lang="ko-KR" altLang="en-US" sz="1200" dirty="0" err="1" smtClean="0">
                <a:latin typeface="+mn-ea"/>
              </a:rPr>
              <a:t>스탯을</a:t>
            </a:r>
            <a:r>
              <a:rPr lang="ko-KR" altLang="en-US" sz="1200" dirty="0" smtClean="0">
                <a:latin typeface="+mn-ea"/>
              </a:rPr>
              <a:t> 통해 산출한 하나의 간소한 수치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 smtClean="0">
                <a:latin typeface="+mn-ea"/>
              </a:rPr>
              <a:t> </a:t>
            </a: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속성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각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이더몬은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17</a:t>
            </a:r>
            <a:r>
              <a:rPr lang="ko-KR" altLang="en-US" sz="1200" dirty="0" smtClean="0">
                <a:latin typeface="+mn-ea"/>
              </a:rPr>
              <a:t>개중 </a:t>
            </a:r>
            <a:r>
              <a:rPr lang="en-US" altLang="ko-KR" sz="1200" dirty="0" smtClean="0">
                <a:latin typeface="+mn-ea"/>
              </a:rPr>
              <a:t>1~3</a:t>
            </a:r>
            <a:r>
              <a:rPr lang="ko-KR" altLang="en-US" sz="1200" dirty="0" smtClean="0">
                <a:latin typeface="+mn-ea"/>
              </a:rPr>
              <a:t>개의 속성을 보유하며 각 속성별 우위를 보이는 상대 속성이 모두 다름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endParaRPr lang="en-US" altLang="ko-KR" sz="6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진화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특정 레벨이 도달하면 진화할 수 있는 능력을 가지게 된다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진화한 </a:t>
            </a:r>
            <a:r>
              <a:rPr lang="en-US" altLang="ko-KR" sz="1200" dirty="0" err="1" smtClean="0">
                <a:latin typeface="+mn-ea"/>
              </a:rPr>
              <a:t>Etheremon</a:t>
            </a:r>
            <a:r>
              <a:rPr lang="ko-KR" altLang="en-US" sz="1200" dirty="0" smtClean="0">
                <a:latin typeface="+mn-ea"/>
              </a:rPr>
              <a:t>의 레벨은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이 </a:t>
            </a:r>
            <a:r>
              <a:rPr lang="ko-KR" altLang="en-US" sz="1200" dirty="0">
                <a:latin typeface="+mn-ea"/>
              </a:rPr>
              <a:t>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6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경험치  획득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전투를 통해 얻을 수 있으며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상대의 </a:t>
            </a:r>
            <a:r>
              <a:rPr lang="ko-KR" altLang="en-US" sz="1200" dirty="0">
                <a:latin typeface="+mn-ea"/>
              </a:rPr>
              <a:t>레벨이 높을수록 더 많은 경험치를 획득할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6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알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알을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낳는데에는</a:t>
            </a:r>
            <a:r>
              <a:rPr lang="ko-KR" altLang="en-US" sz="1200" dirty="0" smtClean="0">
                <a:latin typeface="+mn-ea"/>
              </a:rPr>
              <a:t> 상당히 많음 경험치가 필요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4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Ether Online : The </a:t>
            </a:r>
            <a:r>
              <a:rPr lang="en-US" altLang="ko-KR" sz="2000" b="1" dirty="0" err="1" smtClean="0"/>
              <a:t>ETHagon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블록체인 기술을 기반으로 한 세계 최초의 대규모 멀티 플레이어 온라인게임</a:t>
            </a:r>
            <a:r>
              <a:rPr lang="en-US" altLang="ko-KR" sz="1100" dirty="0" smtClean="0">
                <a:latin typeface="+mn-ea"/>
              </a:rPr>
              <a:t>(MMORPG)</a:t>
            </a:r>
            <a:r>
              <a:rPr lang="ko-KR" altLang="en-US" sz="1100" dirty="0" smtClean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/>
              <a:t>장비 및 </a:t>
            </a:r>
            <a:r>
              <a:rPr lang="ko-KR" altLang="en-US" sz="1200" dirty="0" err="1" smtClean="0"/>
              <a:t>펫을</a:t>
            </a:r>
            <a:r>
              <a:rPr lang="ko-KR" altLang="en-US" sz="1200" dirty="0" smtClean="0"/>
              <a:t> 사용자가 소유합니다</a:t>
            </a:r>
            <a:r>
              <a:rPr lang="en-US" altLang="ko-KR" sz="1200" dirty="0" smtClean="0"/>
              <a:t>. </a:t>
            </a:r>
            <a:r>
              <a:rPr lang="ko-KR" altLang="en-US" sz="1200" dirty="0" smtClean="0"/>
              <a:t>각 트랜잭션을 공개적으로 기록하고 표시하는 블록 체인 기술을 통해 플레이어는 항목을 안전하게 구매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판매 및 거래 할 수 있음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5053"/>
              </p:ext>
            </p:extLst>
          </p:nvPr>
        </p:nvGraphicFramePr>
        <p:xfrm>
          <a:off x="335361" y="1412775"/>
          <a:ext cx="4896543" cy="24037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R2Games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Psigoda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본사 위치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중국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런칭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날짜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플랫폼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Users 24h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96(18.07.23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2"/>
                        </a:rPr>
                        <a:t>https://ether.online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동영상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3"/>
                        </a:rPr>
                        <a:t>https://www.youtube.com/watch?v=bAfBMmI1uHQ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7"/>
            <a:ext cx="5760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Ether Online 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보물상자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/>
              <a:t>열기 위해 </a:t>
            </a:r>
            <a:r>
              <a:rPr lang="en-US" altLang="ko-KR" sz="1200" dirty="0" smtClean="0"/>
              <a:t>0.01ETH</a:t>
            </a:r>
            <a:r>
              <a:rPr lang="ko-KR" altLang="en-US" sz="1200" dirty="0" smtClean="0"/>
              <a:t>를 사용할 수 있으며 랜덤으로 장비를 한 개를 얻을 수 있고 획득한 장비는 사용할 수도 있고 판매할 수 있음</a:t>
            </a:r>
            <a:r>
              <a:rPr lang="en-US" altLang="ko-KR" sz="1200" dirty="0" smtClean="0"/>
              <a:t>.</a:t>
            </a:r>
          </a:p>
          <a:p>
            <a:endParaRPr lang="en-US" altLang="ko-KR" sz="600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제작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같은 등급의 동일한 장비들을 합성하여 다음 단계의 장비를 제작한다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전설 등급까지 제작</a:t>
            </a:r>
            <a:r>
              <a:rPr lang="en-US" altLang="ko-KR" sz="1200" dirty="0" smtClean="0"/>
              <a:t>.</a:t>
            </a:r>
          </a:p>
          <a:p>
            <a:endParaRPr lang="en-US" altLang="ko-KR" sz="6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행운추첨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특정이상의 전투력에 도달한 모든 플레이어 중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명만 매일 보상 받을 기회는 얻음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361" y="4130345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Ether Online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아레나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높은 랭킹이 되기 위해 대결하며 랭킹이 높을수록 보상도 풍부해진다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낮은 플레이어가 높은 플레이어에게 승리했을 때 랭킹은 바뀌게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이더곤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/>
              <a:t>이더곤을</a:t>
            </a:r>
            <a:r>
              <a:rPr lang="ko-KR" altLang="en-US" sz="1200" dirty="0" smtClean="0"/>
              <a:t> 열려면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자금</a:t>
            </a:r>
            <a:r>
              <a:rPr lang="en-US" altLang="ko-KR" sz="1200" dirty="0" smtClean="0"/>
              <a:t>(0.05 ETH, 0.2 ETH, 0.5 ETH, 1 ETH or 2 ETH)</a:t>
            </a:r>
            <a:r>
              <a:rPr lang="ko-KR" altLang="en-US" sz="1200" dirty="0" smtClean="0"/>
              <a:t>를 지불해야 하며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도전자가 같은 비용을 내고 당신에게 도전하기를 기다려야 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전투가 끝나면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승자가 전체 금액의 </a:t>
            </a:r>
            <a:r>
              <a:rPr lang="en-US" altLang="ko-KR" sz="1200" dirty="0" smtClean="0"/>
              <a:t>90%</a:t>
            </a:r>
            <a:r>
              <a:rPr lang="ko-KR" altLang="en-US" sz="1200" dirty="0" smtClean="0"/>
              <a:t>를 받게 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7969" y="4130346"/>
            <a:ext cx="638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 </a:t>
            </a:r>
            <a:r>
              <a:rPr lang="ko-KR" altLang="en-US" sz="1200" b="1" dirty="0" err="1" smtClean="0"/>
              <a:t>로드맵</a:t>
            </a:r>
            <a:endParaRPr lang="en-US" altLang="ko-KR" sz="1200" b="1" dirty="0" smtClean="0"/>
          </a:p>
          <a:p>
            <a:endParaRPr lang="en-US" altLang="ko-KR" sz="1200" b="1" dirty="0" smtClean="0"/>
          </a:p>
        </p:txBody>
      </p:sp>
      <p:pic>
        <p:nvPicPr>
          <p:cNvPr id="13" name="Picture 2" descr="C:\Users\kycs9\OneDrive\바탕 화면\블록체인\이미지\ether-on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4335"/>
            <a:ext cx="28281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31" y="4437112"/>
            <a:ext cx="6061120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41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OxUniverse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혁신적인 블록체인 기반 게임으</a:t>
            </a:r>
            <a:r>
              <a:rPr lang="ko-KR" altLang="en-US" sz="1100" dirty="0">
                <a:latin typeface="+mn-ea"/>
              </a:rPr>
              <a:t>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독특하고 수집 가능한 행성의 은하에서 탐험하는 게임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행성을 식민지화하여 자원을 추출하고 우주선을 만들 수 있으며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우주의 신비를 밝힐 때까지 함대를 계속 확장해야 함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4549"/>
              </p:ext>
            </p:extLst>
          </p:nvPr>
        </p:nvGraphicFramePr>
        <p:xfrm>
          <a:off x="335361" y="1412775"/>
          <a:ext cx="4896543" cy="24037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OxGames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Mike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Zelenin</a:t>
                      </a:r>
                      <a:endParaRPr lang="ko-KR" altLang="en-US" sz="1000" b="0" i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본사 위치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키프로스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런칭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날짜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06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플랫폼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Users 24h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83(18.07.23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2"/>
                        </a:rPr>
                        <a:t>https://0xuniverse.com/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동영상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3"/>
                        </a:rPr>
                        <a:t>https://www.youtube.com/watch?v=HZ9xeWDRBvw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6"/>
            <a:ext cx="57606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OxUniverse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플레이어는 발견 할 수 있는 행성으로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행성을 개발하고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사람들을 성장시키면서 필요한 자원을 수집 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6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충분한 자원이 있으면 우주선을 만들어 새로운 행성을 발견 하여 같은 방법으로 자원을 수집 할 수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361" y="4130345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OxUniverse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행성 수집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/>
              <a:t>각 행성은 독특한 디자인과 자원을 갖춘 디지털 소장품입니다</a:t>
            </a:r>
            <a:r>
              <a:rPr lang="en-US" altLang="ko-KR" sz="1200" dirty="0"/>
              <a:t>. </a:t>
            </a:r>
            <a:r>
              <a:rPr lang="ko-KR" altLang="en-US" sz="1200" dirty="0"/>
              <a:t>일반</a:t>
            </a:r>
            <a:r>
              <a:rPr lang="en-US" altLang="ko-KR" sz="1200" dirty="0"/>
              <a:t>, </a:t>
            </a:r>
            <a:r>
              <a:rPr lang="ko-KR" altLang="en-US" sz="1200" dirty="0"/>
              <a:t>희귀</a:t>
            </a:r>
            <a:r>
              <a:rPr lang="en-US" altLang="ko-KR" sz="1200" dirty="0"/>
              <a:t>, </a:t>
            </a:r>
            <a:r>
              <a:rPr lang="ko-KR" altLang="en-US" sz="1200" dirty="0"/>
              <a:t>서사시 및 전설적인 행성의 </a:t>
            </a:r>
            <a:r>
              <a:rPr lang="en-US" altLang="ko-KR" sz="1200" dirty="0"/>
              <a:t>4 </a:t>
            </a:r>
            <a:r>
              <a:rPr lang="ko-KR" altLang="en-US" sz="1200" dirty="0"/>
              <a:t>가지 종류를 </a:t>
            </a:r>
            <a:r>
              <a:rPr lang="ko-KR" altLang="en-US" sz="1200" dirty="0" smtClean="0"/>
              <a:t>발견할 수 있음</a:t>
            </a:r>
            <a:r>
              <a:rPr lang="en-US" altLang="ko-KR" sz="1200" dirty="0" smtClean="0"/>
              <a:t>.</a:t>
            </a:r>
          </a:p>
          <a:p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탐색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/>
              <a:t>길을 따라 플레이어는 고대 문명에 속한 유물을 발견 할 </a:t>
            </a:r>
            <a:r>
              <a:rPr lang="ko-KR" altLang="en-US" sz="1200" dirty="0" smtClean="0"/>
              <a:t>수 있으며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외계인 지식을 공유하면 플레이어는 삶의 기원을 밝히는 흥미 진진한 스토리를 공동으로 발견 할 수 </a:t>
            </a:r>
            <a:r>
              <a:rPr lang="ko-KR" altLang="en-US" sz="1200" dirty="0" smtClean="0"/>
              <a:t>있음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7969" y="4130346"/>
            <a:ext cx="638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 </a:t>
            </a:r>
            <a:r>
              <a:rPr lang="ko-KR" altLang="en-US" sz="1200" b="1" dirty="0" err="1" smtClean="0"/>
              <a:t>로드맵</a:t>
            </a:r>
            <a:endParaRPr lang="en-US" altLang="ko-KR" sz="1200" b="1" dirty="0" smtClean="0"/>
          </a:p>
          <a:p>
            <a:endParaRPr lang="en-US" altLang="ko-KR" sz="1200" b="1" dirty="0" smtClean="0"/>
          </a:p>
        </p:txBody>
      </p:sp>
      <p:pic>
        <p:nvPicPr>
          <p:cNvPr id="12" name="Picture 2" descr="C:\Users\kycs9\OneDrive\바탕 화면\블록체인\이미지\OxUniver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28281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153384"/>
            <a:ext cx="4608512" cy="2299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CryptoSaga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/>
              <a:t>블록 체인의 새로운 분산 </a:t>
            </a:r>
            <a:r>
              <a:rPr lang="en-US" altLang="ko-KR" sz="1100" dirty="0" smtClean="0"/>
              <a:t>RPG</a:t>
            </a:r>
            <a:r>
              <a:rPr lang="ko-KR" altLang="en-US" sz="1100" dirty="0" smtClean="0"/>
              <a:t>게임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/>
              <a:t>플레이어와 </a:t>
            </a:r>
            <a:r>
              <a:rPr lang="ko-KR" altLang="en-US" sz="1200" dirty="0" err="1" smtClean="0"/>
              <a:t>몬스터가</a:t>
            </a:r>
            <a:r>
              <a:rPr lang="ko-KR" altLang="en-US" sz="1200" dirty="0" smtClean="0"/>
              <a:t> 애니메이션으로 움직일 때마다 </a:t>
            </a:r>
            <a:r>
              <a:rPr lang="en-US" altLang="ko-KR" sz="1200" dirty="0" err="1" smtClean="0"/>
              <a:t>WebGL</a:t>
            </a:r>
            <a:r>
              <a:rPr lang="ko-KR" altLang="en-US" sz="1200" dirty="0" smtClean="0"/>
              <a:t>에서 실행되기 때문에 검을 휘두르며 보물을 찾고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던전</a:t>
            </a:r>
            <a:r>
              <a:rPr lang="ko-KR" altLang="en-US" sz="1200" dirty="0" smtClean="0"/>
              <a:t> 에서 전투하는 것을 볼 수 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시각적으로 가장 매력적인 게임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19741"/>
              </p:ext>
            </p:extLst>
          </p:nvPr>
        </p:nvGraphicFramePr>
        <p:xfrm>
          <a:off x="335361" y="1412775"/>
          <a:ext cx="4896543" cy="24037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FirstShrike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Yungi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Jang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본사 위치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런칭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날짜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플랫폼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Users 24h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  <a:hlinkClick r:id="rId2"/>
                        </a:rPr>
                        <a:t>https://cryptosaga.io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동영상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  <a:hlinkClick r:id="rId3"/>
                        </a:rPr>
                        <a:t>https://www.youtube.com/watch?v=Jd777jTYc14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7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CryptoSaga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던전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PVE(AI</a:t>
            </a:r>
            <a:r>
              <a:rPr lang="ko-KR" altLang="en-US" sz="1200" dirty="0" smtClean="0">
                <a:latin typeface="+mn-ea"/>
              </a:rPr>
              <a:t>와의 전투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방식이며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전투를 통해 금을 얻을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길드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DPoS</a:t>
            </a:r>
            <a:r>
              <a:rPr lang="en-US" altLang="ko-KR" sz="1200" dirty="0" smtClean="0">
                <a:latin typeface="+mn-ea"/>
              </a:rPr>
              <a:t>(Delegated Proof of Stake) </a:t>
            </a:r>
            <a:r>
              <a:rPr lang="ko-KR" altLang="en-US" sz="1200" dirty="0" smtClean="0">
                <a:latin typeface="+mn-ea"/>
              </a:rPr>
              <a:t>개념을 사용하여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톱 </a:t>
            </a:r>
            <a:r>
              <a:rPr lang="en-US" altLang="ko-KR" sz="1200" dirty="0" smtClean="0">
                <a:latin typeface="+mn-ea"/>
              </a:rPr>
              <a:t>101</a:t>
            </a:r>
            <a:r>
              <a:rPr lang="ko-KR" altLang="en-US" sz="1200" dirty="0" smtClean="0">
                <a:latin typeface="+mn-ea"/>
              </a:rPr>
              <a:t>길드는 매일 금을 보상 받음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길드마스터는 </a:t>
            </a:r>
            <a:r>
              <a:rPr lang="ko-KR" altLang="en-US" sz="1200" dirty="0" err="1" smtClean="0">
                <a:latin typeface="+mn-ea"/>
              </a:rPr>
              <a:t>길드원</a:t>
            </a:r>
            <a:r>
              <a:rPr lang="ko-KR" altLang="en-US" sz="1200" dirty="0" smtClean="0">
                <a:latin typeface="+mn-ea"/>
              </a:rPr>
              <a:t> 과 </a:t>
            </a:r>
            <a:r>
              <a:rPr lang="ko-KR" altLang="en-US" sz="1200" dirty="0" err="1" smtClean="0">
                <a:latin typeface="+mn-ea"/>
              </a:rPr>
              <a:t>스마트컨트렉트에</a:t>
            </a:r>
            <a:r>
              <a:rPr lang="ko-KR" altLang="en-US" sz="1200" dirty="0" smtClean="0">
                <a:latin typeface="+mn-ea"/>
              </a:rPr>
              <a:t> 의해 자동으로 분배함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361" y="4130345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CryptoSaga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사용 토큰 </a:t>
            </a:r>
            <a:r>
              <a:rPr lang="en-US" altLang="ko-KR" sz="1200" dirty="0" smtClean="0">
                <a:latin typeface="+mn-ea"/>
              </a:rPr>
              <a:t>: ERC-721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아레나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플레이어와 플레이어가 싸우는 장소이며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승리하면 </a:t>
            </a:r>
            <a:r>
              <a:rPr lang="en-US" altLang="ko-KR" sz="1200" dirty="0" smtClean="0">
                <a:latin typeface="+mn-ea"/>
              </a:rPr>
              <a:t>Eth </a:t>
            </a:r>
            <a:r>
              <a:rPr lang="ko-KR" altLang="en-US" sz="1200" dirty="0" smtClean="0">
                <a:latin typeface="+mn-ea"/>
              </a:rPr>
              <a:t>또는 금을 보상으로 받을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금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획득한 금으로 플레이어의 소유 영웅을 업그레이드 할 수 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/>
          </a:p>
        </p:txBody>
      </p:sp>
      <p:pic>
        <p:nvPicPr>
          <p:cNvPr id="13" name="Picture 2" descr="C:\Users\kycs9\OneDrive\바탕 화면\블록체인\이미지\Cryptos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572"/>
            <a:ext cx="28546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EtherBots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가상 로봇을 수집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구축 및 결투하는 분산 형 플랫폼 게임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/>
              <a:t>부품과 무기를 수집하고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역동적 인 로봇을 만들어 플랫폼에서 다른 사람들과 싸우는 게임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86707"/>
              </p:ext>
            </p:extLst>
          </p:nvPr>
        </p:nvGraphicFramePr>
        <p:xfrm>
          <a:off x="335361" y="1412775"/>
          <a:ext cx="4896543" cy="24037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Fuelbors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James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Ferguson &amp; Robbie Ferguson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본사 위치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런칭 날짜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플랫폼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Users 24h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16(18.07.23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  <a:hlinkClick r:id="rId2"/>
                        </a:rPr>
                        <a:t>https://etherbots.io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동영상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ea"/>
                          <a:ea typeface="+mn-ea"/>
                          <a:hlinkClick r:id="rId3"/>
                        </a:rPr>
                        <a:t>https://www.youtube.com/watch?v=oV3VvVjoKCc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6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EtherBots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전투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봇을</a:t>
            </a:r>
            <a:r>
              <a:rPr lang="ko-KR" altLang="en-US" sz="1200" dirty="0" smtClean="0">
                <a:latin typeface="+mn-ea"/>
              </a:rPr>
              <a:t> 서로 전투를 시키면서 보상을 받음</a:t>
            </a:r>
            <a:r>
              <a:rPr lang="en-US" altLang="ko-KR" sz="1200" dirty="0" smtClean="0">
                <a:latin typeface="+mn-ea"/>
              </a:rPr>
              <a:t>.(</a:t>
            </a:r>
            <a:r>
              <a:rPr lang="ko-KR" altLang="en-US" sz="1200" dirty="0" smtClean="0">
                <a:latin typeface="+mn-ea"/>
              </a:rPr>
              <a:t>추가 부품을 업그레이드 시킬 수 있고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시장에 팔 수 있음</a:t>
            </a:r>
            <a:r>
              <a:rPr lang="en-US" altLang="ko-KR" sz="1200" dirty="0" smtClean="0">
                <a:latin typeface="+mn-ea"/>
              </a:rPr>
              <a:t>.)</a:t>
            </a:r>
            <a:endParaRPr lang="en-US" altLang="ko-KR" sz="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968" y="3041084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EtherBots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사용 토큰 </a:t>
            </a:r>
            <a:r>
              <a:rPr lang="en-US" altLang="ko-KR" sz="1200" dirty="0" smtClean="0">
                <a:latin typeface="+mn-ea"/>
              </a:rPr>
              <a:t>: ERC-721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err="1" smtClean="0">
                <a:latin typeface="+mn-ea"/>
              </a:rPr>
              <a:t>봇은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가지로 구성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공격무기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방어무기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몸체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포탑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en-US" altLang="ko-KR" sz="1200" dirty="0" err="1" smtClean="0">
                <a:latin typeface="+mn-ea"/>
              </a:rPr>
              <a:t>EtherBots</a:t>
            </a:r>
            <a:r>
              <a:rPr lang="ko-KR" altLang="en-US" sz="1200" dirty="0" smtClean="0">
                <a:latin typeface="+mn-ea"/>
              </a:rPr>
              <a:t>은 구매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판매 할 수 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/>
          </a:p>
        </p:txBody>
      </p:sp>
      <p:pic>
        <p:nvPicPr>
          <p:cNvPr id="11" name="Picture 2" descr="C:\Users\kycs9\OneDrive\바탕 화면\블록체인\이미지\etherbo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1" y="0"/>
            <a:ext cx="290330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3013" y="4658361"/>
            <a:ext cx="1176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 게임 소개</a:t>
            </a:r>
            <a:endParaRPr lang="en-US" altLang="ko-KR" sz="1200" b="1" dirty="0" smtClean="0"/>
          </a:p>
          <a:p>
            <a:endParaRPr lang="en-US" altLang="ko-KR" sz="600" b="1" dirty="0" smtClean="0"/>
          </a:p>
          <a:p>
            <a:r>
              <a:rPr lang="en-US" altLang="ko-KR" sz="1200" dirty="0" smtClean="0"/>
              <a:t> 1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EtherBots</a:t>
            </a:r>
            <a:r>
              <a:rPr lang="ko-KR" altLang="en-US" sz="1200" dirty="0"/>
              <a:t>은 블록체인에서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판매할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싸울 수 있는 로봇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2. </a:t>
            </a:r>
            <a:r>
              <a:rPr lang="ko-KR" altLang="en-US" sz="1200" dirty="0" err="1"/>
              <a:t>봇은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가지로 구성</a:t>
            </a:r>
            <a:r>
              <a:rPr lang="en-US" altLang="ko-KR" sz="1200" dirty="0"/>
              <a:t>( </a:t>
            </a:r>
            <a:r>
              <a:rPr lang="ko-KR" altLang="en-US" sz="1200" dirty="0"/>
              <a:t>공격무기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방어무기</a:t>
            </a:r>
            <a:r>
              <a:rPr lang="en-US" altLang="ko-KR" sz="1200" dirty="0"/>
              <a:t>, </a:t>
            </a:r>
            <a:r>
              <a:rPr lang="ko-KR" altLang="en-US" sz="1200" dirty="0"/>
              <a:t>몸체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포탑</a:t>
            </a:r>
            <a:r>
              <a:rPr lang="en-US" altLang="ko-KR" sz="1200" dirty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3. </a:t>
            </a:r>
            <a:r>
              <a:rPr lang="ko-KR" altLang="en-US" sz="1200" dirty="0"/>
              <a:t>사용토큰 </a:t>
            </a:r>
            <a:r>
              <a:rPr lang="en-US" altLang="ko-KR" sz="1200" dirty="0"/>
              <a:t>: ERC – </a:t>
            </a:r>
            <a:r>
              <a:rPr lang="en-US" altLang="ko-KR" sz="1200" dirty="0" smtClean="0"/>
              <a:t>721</a:t>
            </a:r>
            <a:endParaRPr lang="en-US" altLang="ko-KR" sz="6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전투를 통해 레벨을 올리고 보상을 받을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공격 </a:t>
            </a:r>
            <a:r>
              <a:rPr lang="ko-KR" altLang="en-US" sz="1200" dirty="0" err="1" smtClean="0"/>
              <a:t>료와</a:t>
            </a:r>
            <a:r>
              <a:rPr lang="ko-KR" altLang="en-US" sz="1200" dirty="0" smtClean="0"/>
              <a:t> 방어 </a:t>
            </a:r>
            <a:r>
              <a:rPr lang="ko-KR" altLang="en-US" sz="1200" dirty="0" err="1" smtClean="0"/>
              <a:t>료가</a:t>
            </a:r>
            <a:r>
              <a:rPr lang="ko-KR" altLang="en-US" sz="1200" dirty="0" smtClean="0"/>
              <a:t> 따로 있으면 각각 </a:t>
            </a:r>
            <a:r>
              <a:rPr lang="en-US" altLang="ko-KR" sz="1200" dirty="0" smtClean="0"/>
              <a:t>0.001Eth, 0.005Eth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보상을 통해 얻은 부품은 자신이 사용할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마켓에 팔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560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96688" y="0"/>
            <a:ext cx="12288688" cy="6858000"/>
            <a:chOff x="-96688" y="0"/>
            <a:chExt cx="12288688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6688" y="0"/>
              <a:ext cx="12288688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735960" y="4509120"/>
              <a:ext cx="6336704" cy="201622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808537" y="3212976"/>
            <a:ext cx="2880320" cy="8367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16080" y="1196752"/>
            <a:ext cx="2880320" cy="10801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비게임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DApp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6823" y="3024336"/>
            <a:ext cx="2880320" cy="8367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게임 </a:t>
            </a:r>
            <a:r>
              <a:rPr lang="en-US" altLang="ko-KR" b="1" dirty="0" err="1" smtClean="0"/>
              <a:t>DApp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915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Dragon King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/>
              <a:t>NEVERDIE </a:t>
            </a:r>
            <a:r>
              <a:rPr lang="en-US" altLang="ko-KR" sz="1100" dirty="0" smtClean="0"/>
              <a:t>coin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Teleport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토큰을 사용하는 첫 번째 </a:t>
            </a:r>
            <a:r>
              <a:rPr lang="en-US" altLang="ko-KR" sz="1100" dirty="0" err="1"/>
              <a:t>Ethereum</a:t>
            </a:r>
            <a:r>
              <a:rPr lang="en-US" altLang="ko-KR" sz="1100" dirty="0"/>
              <a:t> </a:t>
            </a:r>
            <a:r>
              <a:rPr lang="ko-KR" altLang="en-US" sz="1100" dirty="0"/>
              <a:t>블록 체인 판타지 </a:t>
            </a:r>
            <a:r>
              <a:rPr lang="ko-KR" altLang="en-US" sz="1100" dirty="0" smtClean="0"/>
              <a:t>게임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/>
              <a:t>병사를 생성하여 </a:t>
            </a:r>
            <a:r>
              <a:rPr lang="ko-KR" altLang="en-US" sz="1200" dirty="0" err="1" smtClean="0"/>
              <a:t>드래곤을</a:t>
            </a:r>
            <a:r>
              <a:rPr lang="ko-KR" altLang="en-US" sz="1200" dirty="0" smtClean="0"/>
              <a:t> 사냥하고 </a:t>
            </a:r>
            <a:r>
              <a:rPr lang="ko-KR" altLang="en-US" sz="1200" dirty="0" err="1" smtClean="0"/>
              <a:t>드래곤을</a:t>
            </a:r>
            <a:r>
              <a:rPr lang="ko-KR" altLang="en-US" sz="1200" dirty="0" smtClean="0"/>
              <a:t> 키워 </a:t>
            </a:r>
            <a:r>
              <a:rPr lang="ko-KR" altLang="en-US" sz="1200" dirty="0" err="1" smtClean="0"/>
              <a:t>다른유저와</a:t>
            </a:r>
            <a:r>
              <a:rPr lang="ko-KR" altLang="en-US" sz="1200" dirty="0" smtClean="0"/>
              <a:t> 전투하는 게임</a:t>
            </a:r>
            <a:r>
              <a:rPr lang="en-US" altLang="ko-KR" sz="1200" dirty="0" smtClean="0"/>
              <a:t>.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12014"/>
              </p:ext>
            </p:extLst>
          </p:nvPr>
        </p:nvGraphicFramePr>
        <p:xfrm>
          <a:off x="335361" y="1412775"/>
          <a:ext cx="4896543" cy="226866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blockfrogs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알 수 없음</a:t>
                      </a:r>
                      <a:endParaRPr lang="ko-KR" altLang="en-US" sz="12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본사 위치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/>
                        <a:t>파마나</a:t>
                      </a:r>
                      <a:endParaRPr lang="ko-KR" altLang="en-US" sz="12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런칭</a:t>
                      </a:r>
                      <a:r>
                        <a:rPr lang="ko-KR" altLang="en-US" sz="1200" b="1" dirty="0" smtClean="0"/>
                        <a:t> 날짜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2018</a:t>
                      </a:r>
                      <a:r>
                        <a:rPr lang="ko-KR" altLang="en-US" sz="1200" b="0" dirty="0" smtClean="0"/>
                        <a:t>년 </a:t>
                      </a:r>
                      <a:r>
                        <a:rPr lang="en-US" altLang="ko-KR" sz="1200" b="0" dirty="0" smtClean="0"/>
                        <a:t>06</a:t>
                      </a:r>
                      <a:r>
                        <a:rPr lang="ko-KR" altLang="en-US" sz="1200" b="0" dirty="0" smtClean="0"/>
                        <a:t>월</a:t>
                      </a:r>
                      <a:endParaRPr lang="ko-KR" altLang="en-US" sz="12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플랫폼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/>
                        <a:t>Ethereum</a:t>
                      </a:r>
                      <a:endParaRPr lang="ko-KR" altLang="en-US" sz="1200" b="0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순위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28</a:t>
                      </a:r>
                      <a:r>
                        <a:rPr lang="ko-KR" altLang="en-US" sz="1200" b="0" dirty="0" smtClean="0"/>
                        <a:t>위</a:t>
                      </a:r>
                      <a:r>
                        <a:rPr lang="en-US" altLang="ko-KR" sz="1200" dirty="0" smtClean="0"/>
                        <a:t>(18.07.23</a:t>
                      </a:r>
                      <a:r>
                        <a:rPr lang="ko-KR" altLang="en-US" sz="1200" baseline="0" dirty="0" smtClean="0"/>
                        <a:t>기준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Users 24h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5</a:t>
                      </a:r>
                      <a:r>
                        <a:rPr lang="en-US" altLang="ko-KR" sz="1200" dirty="0" smtClean="0"/>
                        <a:t>(18.07.23</a:t>
                      </a:r>
                      <a:r>
                        <a:rPr lang="ko-KR" altLang="en-US" sz="1200" baseline="0" dirty="0" smtClean="0"/>
                        <a:t>기준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홈페이지</a:t>
                      </a:r>
                      <a:endParaRPr lang="ko-KR" altLang="en-US" sz="12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hlinkClick r:id="rId2"/>
                        </a:rPr>
                        <a:t>https://dragonking.io</a:t>
                      </a:r>
                      <a:endParaRPr lang="ko-KR" altLang="en-US" sz="1200" b="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6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Dragon King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다른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플레이어와 경쟁에서 승리하거나 화산 폭발로 오래 살아 남은 생존자들에게 보상이 주어짐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361" y="4130345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smtClean="0">
                <a:latin typeface="+mn-ea"/>
              </a:rPr>
              <a:t>Dragon King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사용 토큰 </a:t>
            </a:r>
            <a:r>
              <a:rPr lang="en-US" altLang="ko-KR" sz="1200" dirty="0" smtClean="0">
                <a:latin typeface="+mn-ea"/>
              </a:rPr>
              <a:t>: NERVERDIE ERC-20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NEVERDIE </a:t>
            </a:r>
            <a:r>
              <a:rPr lang="ko-KR" altLang="en-US" sz="1200" dirty="0" smtClean="0">
                <a:latin typeface="+mn-ea"/>
              </a:rPr>
              <a:t>지갑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Ethereum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지갑 호환 가능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훈련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드래곤을</a:t>
            </a:r>
            <a:r>
              <a:rPr lang="ko-KR" altLang="en-US" sz="1200" dirty="0" smtClean="0">
                <a:latin typeface="+mn-ea"/>
              </a:rPr>
              <a:t> 훈련시켜 다른 </a:t>
            </a:r>
            <a:r>
              <a:rPr lang="ko-KR" altLang="en-US" sz="1200" dirty="0" err="1" smtClean="0">
                <a:latin typeface="+mn-ea"/>
              </a:rPr>
              <a:t>드래곤을</a:t>
            </a:r>
            <a:r>
              <a:rPr lang="ko-KR" altLang="en-US" sz="1200" dirty="0" smtClean="0">
                <a:latin typeface="+mn-ea"/>
              </a:rPr>
              <a:t> 사냥하고 더 많은 스킬 및 </a:t>
            </a:r>
            <a:r>
              <a:rPr lang="en-US" altLang="ko-KR" sz="1200" dirty="0" err="1" smtClean="0">
                <a:latin typeface="+mn-ea"/>
              </a:rPr>
              <a:t>xp</a:t>
            </a:r>
            <a:r>
              <a:rPr lang="ko-KR" altLang="en-US" sz="1200" dirty="0" err="1" smtClean="0">
                <a:latin typeface="+mn-ea"/>
              </a:rPr>
              <a:t>을얻으며</a:t>
            </a:r>
            <a:r>
              <a:rPr lang="ko-KR" altLang="en-US" sz="1200" dirty="0" smtClean="0">
                <a:latin typeface="+mn-ea"/>
              </a:rPr>
              <a:t> 업그레이드 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군대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기사들을 </a:t>
            </a:r>
            <a:r>
              <a:rPr lang="en-US" altLang="ko-KR" sz="1200" dirty="0" smtClean="0">
                <a:latin typeface="+mn-ea"/>
              </a:rPr>
              <a:t>teleport </a:t>
            </a:r>
            <a:r>
              <a:rPr lang="ko-KR" altLang="en-US" sz="1200" dirty="0" smtClean="0">
                <a:latin typeface="+mn-ea"/>
              </a:rPr>
              <a:t>토큰을 사용하여 </a:t>
            </a:r>
            <a:r>
              <a:rPr lang="ko-KR" altLang="en-US" sz="1200" dirty="0" err="1" smtClean="0">
                <a:latin typeface="+mn-ea"/>
              </a:rPr>
              <a:t>전투장에</a:t>
            </a:r>
            <a:r>
              <a:rPr lang="ko-KR" altLang="en-US" sz="1200" dirty="0" smtClean="0">
                <a:latin typeface="+mn-ea"/>
              </a:rPr>
              <a:t> 보낼 수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/>
          </a:p>
        </p:txBody>
      </p:sp>
      <p:pic>
        <p:nvPicPr>
          <p:cNvPr id="11" name="Picture 2" descr="C:\Users\kycs9\OneDrive\바탕 화면\블록체인\이미지\Dragon 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" y="1"/>
            <a:ext cx="291302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HyperDragons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/>
              <a:t>놀라운 그래픽과 게임 플레이를 제공하는 최초의 대규모 블록 체인 턴 기반 전략 </a:t>
            </a:r>
            <a:r>
              <a:rPr lang="ko-KR" altLang="en-US" sz="1100" dirty="0" smtClean="0"/>
              <a:t>게임</a:t>
            </a:r>
            <a:r>
              <a:rPr lang="en-US" altLang="ko-KR" sz="1100" dirty="0" smtClean="0"/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/>
              <a:t>CryptoKitties</a:t>
            </a:r>
            <a:r>
              <a:rPr lang="ko-KR" altLang="en-US" sz="1200" dirty="0" smtClean="0"/>
              <a:t>에서 경험 한 것처럼 블록 체인에서 스마트 계약을 생성하여 디지털 </a:t>
            </a:r>
            <a:r>
              <a:rPr lang="ko-KR" altLang="en-US" sz="1200" dirty="0" err="1" smtClean="0"/>
              <a:t>드래곤을</a:t>
            </a:r>
            <a:r>
              <a:rPr lang="ko-KR" altLang="en-US" sz="1200" dirty="0" smtClean="0"/>
              <a:t> 수집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교역 및 거래 할 수 있지만 실제 경쟁 게임 경험을 제공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71228"/>
              </p:ext>
            </p:extLst>
          </p:nvPr>
        </p:nvGraphicFramePr>
        <p:xfrm>
          <a:off x="335361" y="1412775"/>
          <a:ext cx="4896543" cy="24515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幂玛网络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Yi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Yi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본사 위치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런칭 날짜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플랫폼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n-ea"/>
                          <a:ea typeface="+mn-ea"/>
                        </a:rPr>
                        <a:t>순위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Users 24h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69(18.07.23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/>
                        </a:rPr>
                        <a:t>http://hyperdragons.alfakingdom.com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동영상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/>
                        </a:rPr>
                        <a:t>https://bit.tube/play?hash=QmT96kTMcwupRBe4KWUDypwSA2PQ6qCjixYpLEttdF2buG&amp;channel=19012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7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HyperDragons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전투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전사 </a:t>
            </a:r>
            <a:r>
              <a:rPr lang="ko-KR" altLang="en-US" sz="1200" dirty="0" err="1" smtClean="0">
                <a:latin typeface="+mn-ea"/>
              </a:rPr>
              <a:t>드래곤을</a:t>
            </a:r>
            <a:r>
              <a:rPr lang="ko-KR" altLang="en-US" sz="1200" dirty="0" smtClean="0">
                <a:latin typeface="+mn-ea"/>
              </a:rPr>
              <a:t> 참여시켜 다른 플레이어와 결투는 방식</a:t>
            </a:r>
            <a:r>
              <a:rPr lang="en-US" altLang="ko-KR" sz="1200" dirty="0" smtClean="0">
                <a:latin typeface="+mn-ea"/>
              </a:rPr>
              <a:t>. ETH </a:t>
            </a:r>
            <a:r>
              <a:rPr lang="ko-KR" altLang="en-US" sz="1200" dirty="0" smtClean="0">
                <a:latin typeface="+mn-ea"/>
              </a:rPr>
              <a:t>보상이 주어짐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아레나에서 승부 예측을 해서 맞추면 보상이 주어짐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 smtClean="0">
                <a:latin typeface="+mn-ea"/>
              </a:rPr>
              <a:t>.</a:t>
            </a:r>
            <a:endParaRPr lang="en-US" altLang="ko-KR" sz="6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플레이어는 </a:t>
            </a:r>
            <a:r>
              <a:rPr lang="en-US" altLang="ko-KR" sz="1200" dirty="0" smtClean="0">
                <a:latin typeface="+mn-ea"/>
              </a:rPr>
              <a:t>DST</a:t>
            </a:r>
            <a:r>
              <a:rPr lang="ko-KR" altLang="en-US" sz="1200" dirty="0" smtClean="0">
                <a:latin typeface="+mn-ea"/>
              </a:rPr>
              <a:t>를 통해 광산을 채굴 할 수 있음</a:t>
            </a:r>
            <a:endParaRPr lang="en-US" altLang="ko-KR" sz="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360" y="4130345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HyperDragons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en-US" altLang="ko-KR" sz="6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사용 토큰 </a:t>
            </a:r>
            <a:r>
              <a:rPr lang="en-US" altLang="ko-KR" sz="1200" dirty="0" smtClean="0">
                <a:latin typeface="+mn-ea"/>
              </a:rPr>
              <a:t>: ERC-721</a:t>
            </a: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드래곤</a:t>
            </a:r>
            <a:r>
              <a:rPr lang="ko-KR" altLang="en-US" sz="1200" dirty="0" smtClean="0">
                <a:latin typeface="+mn-ea"/>
              </a:rPr>
              <a:t> 과 전사 </a:t>
            </a:r>
            <a:r>
              <a:rPr lang="ko-KR" altLang="en-US" sz="1200" dirty="0" err="1" smtClean="0">
                <a:latin typeface="+mn-ea"/>
              </a:rPr>
              <a:t>드래곤</a:t>
            </a:r>
            <a:r>
              <a:rPr lang="ko-KR" altLang="en-US" sz="1200" dirty="0" smtClean="0">
                <a:latin typeface="+mn-ea"/>
              </a:rPr>
              <a:t> 두 종류가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번식이 가능함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상대방으로부터 </a:t>
            </a:r>
            <a:r>
              <a:rPr lang="ko-KR" altLang="en-US" sz="1200" dirty="0" err="1" smtClean="0">
                <a:latin typeface="+mn-ea"/>
              </a:rPr>
              <a:t>드래곤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성을 지켜야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- </a:t>
            </a:r>
            <a:r>
              <a:rPr lang="en-US" altLang="ko-KR" sz="1200" dirty="0" err="1" smtClean="0"/>
              <a:t>HyperDragons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CryptoKitties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 호환되며 고양이를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1200" dirty="0" smtClean="0"/>
              <a:t>먹고 그 속성을 흡수하여 </a:t>
            </a:r>
            <a:r>
              <a:rPr lang="ko-KR" altLang="en-US" sz="1200" dirty="0" err="1" smtClean="0"/>
              <a:t>드래곤의</a:t>
            </a:r>
            <a:r>
              <a:rPr lang="ko-KR" altLang="en-US" sz="1200" dirty="0" smtClean="0"/>
              <a:t> 능력을 향상시킬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600" dirty="0" smtClean="0"/>
              <a:t> </a:t>
            </a:r>
            <a:endParaRPr lang="en-US" altLang="ko-KR" sz="600" dirty="0" smtClean="0">
              <a:latin typeface="+mn-ea"/>
            </a:endParaRPr>
          </a:p>
          <a:p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드래곤이</a:t>
            </a:r>
            <a:r>
              <a:rPr lang="ko-KR" altLang="en-US" sz="1200" dirty="0" smtClean="0"/>
              <a:t> 전투하는 아레나에서 참가자와 관중에게 승자를 예측할 수 있는 기회를 제공한다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올바른 예측을 할 경우 보상을 얻게 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12" name="Picture 2" descr="C:\Users\kycs9\OneDrive\바탕 화면\블록체인\이미지\HyperDrag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85462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6267" y="3717612"/>
            <a:ext cx="25922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전쟁에서 사용할 수 있는 게임 내 통화</a:t>
            </a:r>
            <a:endParaRPr lang="ko-KR" altLang="en-US" sz="800" dirty="0"/>
          </a:p>
        </p:txBody>
      </p:sp>
      <p:cxnSp>
        <p:nvCxnSpPr>
          <p:cNvPr id="5" name="직선 화살표 연결선 4"/>
          <p:cNvCxnSpPr>
            <a:stCxn id="2" idx="0"/>
          </p:cNvCxnSpPr>
          <p:nvPr/>
        </p:nvCxnSpPr>
        <p:spPr>
          <a:xfrm flipH="1" flipV="1">
            <a:off x="7104112" y="3372018"/>
            <a:ext cx="2688299" cy="3455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395" y="355681"/>
            <a:ext cx="53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Mytereum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4622" y="764704"/>
            <a:ext cx="9337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b="1" dirty="0" smtClean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Ethereum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블록체인 기반으로 하는 멀티 플레이어 디지털 카드 게임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968" y="1340769"/>
            <a:ext cx="60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▶ </a:t>
            </a:r>
            <a:r>
              <a:rPr lang="ko-KR" altLang="en-US" sz="1200" b="1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플레이어가 수집한 카드의 고유한 </a:t>
            </a:r>
            <a:r>
              <a:rPr lang="en-US" altLang="ko-KR" sz="1200" dirty="0" smtClean="0">
                <a:latin typeface="+mn-ea"/>
              </a:rPr>
              <a:t>decks </a:t>
            </a:r>
            <a:r>
              <a:rPr lang="ko-KR" altLang="en-US" sz="1200" dirty="0" smtClean="0">
                <a:latin typeface="+mn-ea"/>
              </a:rPr>
              <a:t>만들고 다른 플레이어가 전투에 참여하도록 유도하는 게임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37074"/>
              </p:ext>
            </p:extLst>
          </p:nvPr>
        </p:nvGraphicFramePr>
        <p:xfrm>
          <a:off x="335361" y="1412775"/>
          <a:ext cx="4896543" cy="20553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0312"/>
                <a:gridCol w="3566231"/>
              </a:tblGrid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Bitguild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Jared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Psigoda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본사 위치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 수 없음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런칭 날짜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플랫폼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Ethereum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순위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위권 밖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(18.07.23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Users 24h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/>
                        <a:t>홈페이지</a:t>
                      </a:r>
                      <a:endParaRPr lang="ko-KR" altLang="en-US" sz="1000" b="1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/>
                        </a:rPr>
                        <a:t>https://www.mythereum.io/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7968" y="2132856"/>
            <a:ext cx="576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Mytereum</a:t>
            </a:r>
            <a:r>
              <a:rPr lang="ko-KR" altLang="en-US" sz="1200" b="1" dirty="0" smtClean="0">
                <a:latin typeface="+mn-ea"/>
              </a:rPr>
              <a:t>에서의 가치 창출 방법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600" b="1" dirty="0" smtClean="0">
                <a:latin typeface="+mn-ea"/>
              </a:rPr>
              <a:t> </a:t>
            </a:r>
            <a:endParaRPr lang="en-US" altLang="ko-KR" sz="6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/>
              <a:t>플레이어는 자신의 </a:t>
            </a:r>
            <a:r>
              <a:rPr lang="en-US" altLang="ko-KR" sz="1200" dirty="0" smtClean="0"/>
              <a:t>HP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보호하고 다른 모든 플레이어보다 오래 머무르면서 공격을 시작할 수 있으며 그 과정에서 </a:t>
            </a:r>
            <a:r>
              <a:rPr lang="en-US" altLang="ko-KR" sz="1200" dirty="0" err="1"/>
              <a:t>Mythereum</a:t>
            </a:r>
            <a:r>
              <a:rPr lang="en-US" altLang="ko-KR" sz="1200" dirty="0"/>
              <a:t> XP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획득 함</a:t>
            </a:r>
            <a:r>
              <a:rPr lang="en-US" altLang="ko-KR" sz="1200" dirty="0" smtClean="0"/>
              <a:t>.</a:t>
            </a:r>
            <a:endParaRPr lang="en-US" altLang="ko-KR" sz="6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360" y="4174630"/>
            <a:ext cx="8640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▶ </a:t>
            </a:r>
            <a:r>
              <a:rPr lang="en-US" altLang="ko-KR" sz="1200" b="1" dirty="0" err="1" smtClean="0">
                <a:latin typeface="+mn-ea"/>
              </a:rPr>
              <a:t>HyperDragons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게임소개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600" dirty="0" smtClean="0">
              <a:latin typeface="+mn-ea"/>
            </a:endParaRPr>
          </a:p>
          <a:p>
            <a:r>
              <a:rPr lang="en-US" altLang="ko-KR" sz="6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사용 토큰 </a:t>
            </a:r>
            <a:r>
              <a:rPr lang="en-US" altLang="ko-KR" sz="1200" dirty="0" smtClean="0">
                <a:latin typeface="+mn-ea"/>
              </a:rPr>
              <a:t>: ERC-721</a:t>
            </a:r>
          </a:p>
          <a:p>
            <a:endParaRPr lang="en-US" altLang="ko-KR" sz="6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b="1" dirty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플레이어는 자신의 </a:t>
            </a:r>
            <a:r>
              <a:rPr lang="en-US" altLang="ko-KR" sz="1200" dirty="0" smtClean="0"/>
              <a:t>decks </a:t>
            </a:r>
            <a:r>
              <a:rPr lang="ko-KR" altLang="en-US" sz="1200" dirty="0" smtClean="0"/>
              <a:t>중 하나를 선택하여 전투에 참여</a:t>
            </a:r>
            <a:r>
              <a:rPr lang="en-US" altLang="ko-KR" sz="1200" dirty="0" smtClean="0"/>
              <a:t>.</a:t>
            </a:r>
            <a:r>
              <a:rPr lang="en-US" altLang="ko-KR" sz="600" dirty="0" smtClean="0"/>
              <a:t> </a:t>
            </a:r>
          </a:p>
          <a:p>
            <a:r>
              <a:rPr lang="en-US" altLang="ko-KR" sz="1200" dirty="0" smtClean="0"/>
              <a:t> - decks</a:t>
            </a:r>
            <a:r>
              <a:rPr lang="ko-KR" altLang="en-US" sz="1200" dirty="0" smtClean="0"/>
              <a:t>은 최대 카드 수는 없지만 최소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장</a:t>
            </a:r>
            <a:r>
              <a:rPr lang="en-US" altLang="ko-KR" sz="1200" dirty="0" smtClean="0"/>
              <a:t>.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endParaRPr lang="en-US" altLang="ko-KR" sz="600" dirty="0" smtClean="0"/>
          </a:p>
          <a:p>
            <a:r>
              <a:rPr lang="en-US" altLang="ko-KR" sz="1200" dirty="0" smtClean="0"/>
              <a:t> - decks</a:t>
            </a:r>
            <a:r>
              <a:rPr lang="ko-KR" altLang="en-US" sz="1200" dirty="0" smtClean="0"/>
              <a:t>이 자동으로 섞여서 자신의 </a:t>
            </a:r>
            <a:r>
              <a:rPr lang="en-US" altLang="ko-KR" sz="1200" dirty="0" smtClean="0"/>
              <a:t>decks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장의 카드를 받음</a:t>
            </a:r>
            <a:r>
              <a:rPr lang="en-US" altLang="ko-KR" sz="1200" dirty="0" smtClean="0"/>
              <a:t>.</a:t>
            </a:r>
          </a:p>
          <a:p>
            <a:endParaRPr lang="en-US" altLang="ko-KR" sz="600" dirty="0" smtClean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첫 번째 카드는 리더 카드로 선출이 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플레이어의 체력은 </a:t>
            </a:r>
            <a:r>
              <a:rPr lang="en-US" altLang="ko-KR" sz="1200" dirty="0" smtClean="0"/>
              <a:t>300hp</a:t>
            </a:r>
            <a:r>
              <a:rPr lang="ko-KR" altLang="en-US" sz="1200" dirty="0" smtClean="0"/>
              <a:t>로 시작함</a:t>
            </a:r>
            <a:r>
              <a:rPr lang="en-US" altLang="ko-KR" sz="1200" dirty="0" smtClean="0"/>
              <a:t>.</a:t>
            </a:r>
          </a:p>
          <a:p>
            <a:endParaRPr lang="en-US" altLang="ko-KR" sz="600" dirty="0"/>
          </a:p>
          <a:p>
            <a:r>
              <a:rPr lang="en-US" altLang="ko-KR" sz="1200" dirty="0" smtClean="0"/>
              <a:t> - </a:t>
            </a:r>
            <a:r>
              <a:rPr lang="ko-KR" altLang="en-US" sz="1200" dirty="0" smtClean="0"/>
              <a:t>승리한 플레이어는 </a:t>
            </a:r>
            <a:r>
              <a:rPr lang="en-US" altLang="ko-KR" sz="1200" dirty="0" smtClean="0"/>
              <a:t>XP</a:t>
            </a:r>
            <a:r>
              <a:rPr lang="ko-KR" altLang="en-US" sz="1200" dirty="0" smtClean="0"/>
              <a:t>를 획득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1" name="Picture 2" descr="C:\Users\kycs9\OneDrive\바탕 화면\블록체인\이미지\Mythere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19" y="0"/>
            <a:ext cx="28654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7968" y="3212977"/>
            <a:ext cx="638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 </a:t>
            </a:r>
            <a:r>
              <a:rPr lang="en-US" altLang="ko-KR" sz="1200" b="1" dirty="0" err="1" smtClean="0"/>
              <a:t>Mythereum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카드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카드는 직접 또는 </a:t>
            </a:r>
            <a:r>
              <a:rPr lang="en-US" altLang="ko-KR" sz="1200" dirty="0" err="1" smtClean="0"/>
              <a:t>OpenSea</a:t>
            </a:r>
            <a:r>
              <a:rPr lang="ko-KR" altLang="en-US" sz="1200" dirty="0" smtClean="0"/>
              <a:t>와 같은 마켓 </a:t>
            </a:r>
            <a:r>
              <a:rPr lang="ko-KR" altLang="en-US" sz="1200" dirty="0" err="1" smtClean="0"/>
              <a:t>플레이스에서</a:t>
            </a:r>
            <a:r>
              <a:rPr lang="ko-KR" altLang="en-US" sz="1200" dirty="0" smtClean="0"/>
              <a:t> 거래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양도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또는 판매가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새로운 카드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이미 소유하고 있는 카드를 업그레이드 할 수 있음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974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ª¨ì¤ë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53" y="4764154"/>
            <a:ext cx="2586223" cy="1962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7057" y="112309"/>
            <a:ext cx="10838920" cy="4415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dirty="0" smtClean="0"/>
              <a:t>MOSSLAND(</a:t>
            </a:r>
            <a:r>
              <a:rPr lang="ko-KR" altLang="en-US" sz="2000" dirty="0" err="1" smtClean="0"/>
              <a:t>모스랜드</a:t>
            </a:r>
            <a:r>
              <a:rPr lang="en-US" altLang="ko-KR" sz="2000" dirty="0" smtClean="0"/>
              <a:t>) </a:t>
            </a:r>
            <a:r>
              <a:rPr lang="ko-KR" altLang="en-US" sz="1400" dirty="0" err="1" smtClean="0"/>
              <a:t>퀀텀기반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Dapp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r>
              <a:rPr lang="ko-KR" altLang="en-US" sz="1100" dirty="0" err="1" smtClean="0"/>
              <a:t>리얼리티플렉션</a:t>
            </a:r>
            <a:r>
              <a:rPr lang="en-US" altLang="ko-KR" sz="1100" dirty="0" smtClean="0"/>
              <a:t>(VR,AR</a:t>
            </a:r>
            <a:r>
              <a:rPr lang="ko-KR" altLang="en-US" sz="1100" dirty="0" smtClean="0"/>
              <a:t>바탕으로 게임을 만드는 회사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국내최초로 스팀에 </a:t>
            </a:r>
            <a:r>
              <a:rPr lang="en-US" altLang="ko-KR" sz="1100" dirty="0" smtClean="0"/>
              <a:t>VR</a:t>
            </a:r>
            <a:r>
              <a:rPr lang="ko-KR" altLang="en-US" sz="1100" dirty="0" smtClean="0"/>
              <a:t>게임 출시</a:t>
            </a:r>
            <a:r>
              <a:rPr lang="en-US" altLang="ko-KR" sz="1100" dirty="0" smtClean="0"/>
              <a:t>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2316" y="505061"/>
            <a:ext cx="8581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 smtClean="0">
                <a:solidFill>
                  <a:srgbClr val="333333"/>
                </a:solidFill>
                <a:effectLst/>
                <a:latin typeface="Source Serif Pro"/>
              </a:rPr>
              <a:t>→</a:t>
            </a:r>
            <a:r>
              <a:rPr lang="ko-KR" altLang="en-US" sz="1200" b="0" i="0" dirty="0" smtClean="0">
                <a:solidFill>
                  <a:srgbClr val="333333"/>
                </a:solidFill>
                <a:effectLst/>
                <a:latin typeface="Source Serif Pro"/>
              </a:rPr>
              <a:t> </a:t>
            </a:r>
            <a:r>
              <a:rPr lang="ko-KR" altLang="en-US" sz="1200" dirty="0" smtClean="0"/>
              <a:t>현실의 부동산을 소재로 하는 위치 기반 </a:t>
            </a:r>
            <a:r>
              <a:rPr lang="en-US" altLang="ko-KR" sz="1200" dirty="0" smtClean="0"/>
              <a:t>(Location Based), </a:t>
            </a:r>
            <a:r>
              <a:rPr lang="ko-KR" altLang="en-US" sz="1200" dirty="0" smtClean="0"/>
              <a:t>증강 현실 </a:t>
            </a:r>
            <a:r>
              <a:rPr lang="en-US" altLang="ko-KR" sz="1200" dirty="0" smtClean="0"/>
              <a:t>(Augmented Reality)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게임 서비스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49319" y="3693364"/>
            <a:ext cx="11591999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사용자는 주변의 현실 건물들을 모두 게임 상에서 볼 수 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게임 플레이를 통해 획득하고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사거나 팔 수도 있다</a:t>
            </a:r>
            <a:r>
              <a:rPr lang="en-US" altLang="ko-KR" sz="1200" dirty="0" smtClean="0"/>
              <a:t>.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사용자간 거래는 게임 내 경매 전용 화폐인 </a:t>
            </a:r>
            <a:r>
              <a:rPr lang="en-US" altLang="ko-KR" sz="1100" b="1" dirty="0" smtClean="0"/>
              <a:t>Moss</a:t>
            </a:r>
            <a:r>
              <a:rPr lang="ko-KR" altLang="en-US" sz="1100" dirty="0" smtClean="0"/>
              <a:t>를 이용해서 하게 되는데</a:t>
            </a:r>
            <a:r>
              <a:rPr lang="en-US" altLang="ko-KR" sz="1100" dirty="0" smtClean="0"/>
              <a:t>, </a:t>
            </a:r>
            <a:r>
              <a:rPr lang="en-US" altLang="ko-KR" sz="1100" b="1" dirty="0" smtClean="0"/>
              <a:t>Moss</a:t>
            </a:r>
            <a:r>
              <a:rPr lang="ko-KR" altLang="en-US" sz="1100" dirty="0" smtClean="0"/>
              <a:t>는 블록 체인 기반의 암호 화폐인 </a:t>
            </a:r>
            <a:r>
              <a:rPr lang="en-US" altLang="ko-KR" sz="1100" b="1" dirty="0" smtClean="0"/>
              <a:t>Moss Coin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1:1 </a:t>
            </a:r>
            <a:r>
              <a:rPr lang="ko-KR" altLang="en-US" sz="1100" dirty="0" smtClean="0"/>
              <a:t>교환이 가능하다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획득한 가상의 부동산 자산은 암호 화폐를 이용하여 거래 가능하도록 개발되어 환금성을 가지게 되므로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모든 사용자는 자연스럽게 자신의 건물 가치를 높이기 위해 노력하게 된다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r>
              <a:rPr lang="en-US" altLang="ko-KR" sz="1200" dirty="0"/>
              <a:t>- </a:t>
            </a:r>
            <a:r>
              <a:rPr lang="ko-KR" altLang="en-US" sz="1100" dirty="0"/>
              <a:t>게임 내에서 건물이 높은 가치를 가지려면 그 건물에 방문해서 체크 인하는 사람들이 많아야 한다</a:t>
            </a:r>
            <a:r>
              <a:rPr lang="en-US" altLang="ko-KR" sz="1100" dirty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100" dirty="0"/>
              <a:t>게임 내 경매 기능을 통해 가상의 부동산과 액세서리들에 대한 사용자간 거래가 가능하다</a:t>
            </a:r>
            <a:r>
              <a:rPr lang="en-US" altLang="ko-KR" sz="1100" dirty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en-US" altLang="ko-KR" sz="1100" dirty="0" err="1"/>
              <a:t>Mossland</a:t>
            </a:r>
            <a:r>
              <a:rPr lang="en-US" altLang="ko-KR" sz="1100" dirty="0"/>
              <a:t> </a:t>
            </a:r>
            <a:r>
              <a:rPr lang="ko-KR" altLang="en-US" sz="1100" dirty="0"/>
              <a:t>의 사용자라면 누구나 </a:t>
            </a:r>
            <a:r>
              <a:rPr lang="en-US" altLang="ko-KR" sz="1100" dirty="0"/>
              <a:t>Moss </a:t>
            </a:r>
            <a:r>
              <a:rPr lang="ko-KR" altLang="en-US" sz="1100" dirty="0"/>
              <a:t>를 사용하여 간단한 인터페이스를 통해 광고를 제작</a:t>
            </a:r>
            <a:r>
              <a:rPr lang="en-US" altLang="ko-KR" sz="1100" dirty="0"/>
              <a:t>/</a:t>
            </a:r>
            <a:r>
              <a:rPr lang="ko-KR" altLang="en-US" sz="1100" dirty="0"/>
              <a:t>집행할 수 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  </a:t>
            </a:r>
            <a:r>
              <a:rPr lang="ko-KR" altLang="en-US" sz="1100" dirty="0"/>
              <a:t>이렇게 사용한 </a:t>
            </a:r>
            <a:r>
              <a:rPr lang="en-US" altLang="ko-KR" sz="1100" dirty="0"/>
              <a:t>Moss </a:t>
            </a:r>
            <a:r>
              <a:rPr lang="ko-KR" altLang="en-US" sz="1100" dirty="0"/>
              <a:t>는 광고 수수료로 </a:t>
            </a:r>
            <a:r>
              <a:rPr lang="ko-KR" altLang="en-US" sz="1100" dirty="0" err="1"/>
              <a:t>운영사가</a:t>
            </a:r>
            <a:r>
              <a:rPr lang="ko-KR" altLang="en-US" sz="1100" dirty="0"/>
              <a:t> 일부 가져가고</a:t>
            </a:r>
            <a:r>
              <a:rPr lang="en-US" altLang="ko-KR" sz="1100" dirty="0"/>
              <a:t>, </a:t>
            </a:r>
            <a:r>
              <a:rPr lang="ko-KR" altLang="en-US" sz="1100" dirty="0"/>
              <a:t>나머지는 실제 방문하거나 구매한 사용자에게 지급하는 </a:t>
            </a:r>
            <a:r>
              <a:rPr lang="ko-KR" altLang="en-US" sz="1100" dirty="0" err="1"/>
              <a:t>보상형</a:t>
            </a:r>
            <a:r>
              <a:rPr lang="ko-KR" altLang="en-US" sz="1100" dirty="0"/>
              <a:t> 광고로 집행된다</a:t>
            </a:r>
            <a:r>
              <a:rPr lang="en-US" altLang="ko-KR" sz="1100" dirty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- </a:t>
            </a:r>
            <a:r>
              <a:rPr lang="ko-KR" altLang="en-US" sz="1100" dirty="0"/>
              <a:t>가상 부동산과 </a:t>
            </a:r>
            <a:r>
              <a:rPr lang="en-US" altLang="ko-KR" sz="1100" dirty="0"/>
              <a:t>AR </a:t>
            </a:r>
            <a:r>
              <a:rPr lang="ko-KR" altLang="en-US" sz="1100" dirty="0"/>
              <a:t>액세서리는 개발사의 기술력</a:t>
            </a:r>
            <a:r>
              <a:rPr lang="en-US" altLang="ko-KR" sz="1100" dirty="0"/>
              <a:t>, </a:t>
            </a:r>
            <a:r>
              <a:rPr lang="ko-KR" altLang="en-US" sz="1100" dirty="0"/>
              <a:t>리소스 생산 능력과 사용자의 플레이 참여로 생산되는 가상 자산이다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5495" y="829704"/>
            <a:ext cx="11757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ko-KR" altLang="en-US" sz="1200" b="1" dirty="0"/>
              <a:t>회사이름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200" dirty="0" err="1" smtClean="0"/>
              <a:t>리얼리티리플렉션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 〮</a:t>
            </a:r>
            <a:r>
              <a:rPr lang="en-US" altLang="ko-KR" sz="1600" dirty="0" smtClean="0"/>
              <a:t> </a:t>
            </a:r>
            <a:r>
              <a:rPr lang="ko-KR" altLang="en-US" sz="1200" b="1" dirty="0" smtClean="0"/>
              <a:t>설립일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200" dirty="0" smtClean="0"/>
              <a:t>2015-04-03      </a:t>
            </a:r>
            <a:r>
              <a:rPr lang="ko-KR" altLang="en-US" sz="1600" dirty="0" smtClean="0"/>
              <a:t>〮</a:t>
            </a:r>
            <a:r>
              <a:rPr lang="ko-KR" altLang="en-US" sz="1200" b="1" dirty="0" smtClean="0"/>
              <a:t>설립자</a:t>
            </a:r>
            <a:r>
              <a:rPr lang="ko-KR" altLang="en-US" sz="16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손우람</a:t>
            </a:r>
            <a:r>
              <a:rPr lang="en-US" altLang="ko-KR" sz="1200" dirty="0" smtClean="0"/>
              <a:t>CEO   </a:t>
            </a:r>
            <a:r>
              <a:rPr lang="ko-KR" altLang="en-US" dirty="0" smtClean="0"/>
              <a:t>〮</a:t>
            </a:r>
            <a:r>
              <a:rPr lang="ko-KR" altLang="en-US" sz="1200" b="1" dirty="0" smtClean="0"/>
              <a:t>위치</a:t>
            </a:r>
            <a:r>
              <a:rPr lang="ko-KR" altLang="en-US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 성동구 성수동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/>
              <a:t> 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현 </a:t>
            </a:r>
            <a:r>
              <a:rPr lang="ko-KR" altLang="en-US" sz="1200" dirty="0"/>
              <a:t>가상화폐거래소 </a:t>
            </a:r>
            <a:r>
              <a:rPr lang="ko-KR" altLang="en-US" sz="1200" dirty="0" err="1"/>
              <a:t>코빗</a:t>
            </a:r>
            <a:r>
              <a:rPr lang="ko-KR" altLang="en-US" sz="1200" dirty="0"/>
              <a:t> 대표이자 한국블록체인협회 이사인 김진화</a:t>
            </a:r>
            <a:r>
              <a:rPr lang="en-US" altLang="ko-KR" sz="1200" dirty="0"/>
              <a:t>, </a:t>
            </a:r>
            <a:r>
              <a:rPr lang="ko-KR" altLang="en-US" sz="1200" dirty="0"/>
              <a:t>카카오블록체인</a:t>
            </a:r>
            <a:r>
              <a:rPr lang="en-US" altLang="ko-KR" sz="1200" dirty="0"/>
              <a:t>(</a:t>
            </a:r>
            <a:r>
              <a:rPr lang="ko-KR" altLang="en-US" sz="1200" dirty="0"/>
              <a:t>가칭</a:t>
            </a:r>
            <a:r>
              <a:rPr lang="en-US" altLang="ko-KR" sz="1200" dirty="0"/>
              <a:t>) </a:t>
            </a:r>
            <a:r>
              <a:rPr lang="ko-KR" altLang="en-US" sz="1200" dirty="0"/>
              <a:t>대표로 내정된 한재선 박사</a:t>
            </a:r>
            <a:r>
              <a:rPr lang="en-US" altLang="ko-KR" sz="1200" dirty="0"/>
              <a:t>, 500</a:t>
            </a:r>
            <a:r>
              <a:rPr lang="ko-KR" altLang="en-US" sz="1200" dirty="0" err="1"/>
              <a:t>스타트업코리아</a:t>
            </a:r>
            <a:r>
              <a:rPr lang="ko-KR" altLang="en-US" sz="1200" dirty="0"/>
              <a:t> 공동 대표파트너 임정민 등 블록체인 및 </a:t>
            </a:r>
            <a:r>
              <a:rPr lang="ko-KR" altLang="en-US" sz="1200" dirty="0" err="1"/>
              <a:t>스타트업</a:t>
            </a:r>
            <a:r>
              <a:rPr lang="ko-KR" altLang="en-US" sz="1200" dirty="0"/>
              <a:t> 창업 분야의 유력인사들이 참여해 프로젝트의 성공을 돕고 있다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ICO</a:t>
            </a:r>
            <a:r>
              <a:rPr lang="ko-KR" altLang="en-US" sz="1200" b="1" dirty="0" smtClean="0"/>
              <a:t>여부 </a:t>
            </a:r>
            <a:r>
              <a:rPr lang="en-US" altLang="ko-KR" sz="1200" b="1" dirty="0" smtClean="0"/>
              <a:t>: </a:t>
            </a:r>
            <a:r>
              <a:rPr lang="en-US" altLang="ko-KR" sz="1200" dirty="0" smtClean="0"/>
              <a:t>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KYC </a:t>
            </a:r>
            <a:r>
              <a:rPr lang="ko-KR" altLang="en-US" sz="1200" b="1" dirty="0"/>
              <a:t>여부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cap="all" dirty="0" smtClean="0">
                <a:latin typeface="Droid Sans"/>
              </a:rPr>
              <a:t>사전 </a:t>
            </a:r>
            <a:r>
              <a:rPr lang="ko-KR" altLang="en-US" sz="1200" b="1" cap="all" dirty="0">
                <a:latin typeface="Droid Sans"/>
              </a:rPr>
              <a:t>판매 날짜 </a:t>
            </a:r>
            <a:r>
              <a:rPr lang="en-US" altLang="ko-KR" sz="1200" b="1" cap="all" dirty="0">
                <a:latin typeface="Droid Sans"/>
              </a:rPr>
              <a:t>: </a:t>
            </a:r>
            <a:r>
              <a:rPr lang="en-US" altLang="ko-KR" sz="1200" cap="all" dirty="0">
                <a:latin typeface="Droid Sans"/>
              </a:rPr>
              <a:t>18.01.29 </a:t>
            </a:r>
            <a:r>
              <a:rPr lang="en-US" altLang="ko-KR" sz="1200" cap="all" dirty="0" smtClean="0">
                <a:latin typeface="Droid Sans"/>
              </a:rPr>
              <a:t>(</a:t>
            </a:r>
            <a:r>
              <a:rPr lang="en-US" altLang="ko-KR" sz="1050" dirty="0" smtClean="0"/>
              <a:t>38</a:t>
            </a:r>
            <a:r>
              <a:rPr lang="ko-KR" altLang="en-US" sz="1050" dirty="0"/>
              <a:t>분만에 </a:t>
            </a:r>
            <a:r>
              <a:rPr lang="en-US" altLang="ko-KR" sz="1050" dirty="0"/>
              <a:t>ICO</a:t>
            </a:r>
            <a:r>
              <a:rPr lang="ko-KR" altLang="en-US" sz="1050" dirty="0"/>
              <a:t>가</a:t>
            </a:r>
            <a:r>
              <a:rPr lang="en-US" altLang="ko-KR" sz="1050" dirty="0"/>
              <a:t> </a:t>
            </a:r>
            <a:r>
              <a:rPr lang="ko-KR" altLang="en-US" sz="1050" dirty="0"/>
              <a:t>매진</a:t>
            </a:r>
            <a:r>
              <a:rPr lang="en-US" altLang="ko-KR" sz="1050" dirty="0"/>
              <a:t> </a:t>
            </a:r>
            <a:r>
              <a:rPr lang="ko-KR" altLang="en-US" sz="1050" dirty="0"/>
              <a:t>사전 판매를 통해 </a:t>
            </a:r>
            <a:r>
              <a:rPr lang="en-US" altLang="ko-KR" sz="1050" dirty="0"/>
              <a:t>55</a:t>
            </a:r>
            <a:r>
              <a:rPr lang="ko-KR" altLang="en-US" sz="1050" dirty="0"/>
              <a:t>억</a:t>
            </a:r>
            <a:r>
              <a:rPr lang="en-US" altLang="ko-KR" sz="1050" dirty="0"/>
              <a:t>(5</a:t>
            </a:r>
            <a:r>
              <a:rPr lang="ko-KR" altLang="en-US" sz="1050" dirty="0"/>
              <a:t>백만 달러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수익</a:t>
            </a:r>
            <a:r>
              <a:rPr lang="en-US" altLang="ko-KR" sz="105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cap="all" dirty="0" smtClean="0">
                <a:latin typeface="Droid Sans"/>
              </a:rPr>
              <a:t>메인 </a:t>
            </a:r>
            <a:r>
              <a:rPr lang="ko-KR" altLang="en-US" sz="1200" b="1" cap="all" dirty="0">
                <a:latin typeface="Droid Sans"/>
              </a:rPr>
              <a:t>판매 날짜 </a:t>
            </a:r>
            <a:r>
              <a:rPr lang="en-US" altLang="ko-KR" sz="1200" b="1" cap="all" dirty="0">
                <a:latin typeface="Droid Sans"/>
              </a:rPr>
              <a:t>:</a:t>
            </a:r>
            <a:r>
              <a:rPr lang="en-US" altLang="ko-KR" sz="1200" cap="all" dirty="0">
                <a:latin typeface="Droid Sans"/>
              </a:rPr>
              <a:t> </a:t>
            </a:r>
            <a:r>
              <a:rPr lang="en-US" altLang="ko-KR" sz="1200" cap="all" dirty="0" smtClean="0">
                <a:latin typeface="Droid Sans"/>
              </a:rPr>
              <a:t>18.03.21 </a:t>
            </a:r>
            <a:r>
              <a:rPr lang="en-US" altLang="ko-KR" sz="1200" cap="all" dirty="0">
                <a:latin typeface="Droid Sans"/>
              </a:rPr>
              <a:t>~ </a:t>
            </a:r>
            <a:r>
              <a:rPr lang="en-US" altLang="ko-KR" sz="1200" cap="all" dirty="0" smtClean="0">
                <a:latin typeface="Droid Sans"/>
              </a:rPr>
              <a:t>18.04.17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cap="all" dirty="0" smtClean="0">
                <a:latin typeface="Droid Sans"/>
              </a:rPr>
              <a:t>토큰 </a:t>
            </a:r>
            <a:r>
              <a:rPr lang="ko-KR" altLang="en-US" sz="1200" b="1" cap="all" dirty="0">
                <a:latin typeface="Droid Sans"/>
              </a:rPr>
              <a:t>가격 </a:t>
            </a:r>
            <a:r>
              <a:rPr lang="en-US" altLang="ko-KR" sz="1200" b="1" cap="all" dirty="0">
                <a:latin typeface="Droid Sans"/>
              </a:rPr>
              <a:t>: </a:t>
            </a:r>
            <a:r>
              <a:rPr lang="en-US" altLang="ko-KR" sz="1200" dirty="0"/>
              <a:t>1 ETH = 10,000 </a:t>
            </a:r>
            <a:r>
              <a:rPr lang="en-US" altLang="ko-KR" sz="1200" dirty="0" smtClean="0"/>
              <a:t>MOC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cap="all" dirty="0" smtClean="0">
                <a:latin typeface="Droid Sans"/>
              </a:rPr>
              <a:t>총 </a:t>
            </a:r>
            <a:r>
              <a:rPr lang="ko-KR" altLang="en-US" sz="1200" b="1" cap="all" dirty="0" err="1">
                <a:latin typeface="Droid Sans"/>
              </a:rPr>
              <a:t>발행량</a:t>
            </a:r>
            <a:r>
              <a:rPr lang="ko-KR" altLang="en-US" sz="1200" cap="all" dirty="0">
                <a:latin typeface="Droid Sans"/>
              </a:rPr>
              <a:t> </a:t>
            </a:r>
            <a:r>
              <a:rPr lang="en-US" altLang="ko-KR" sz="1200" b="1" cap="all" dirty="0">
                <a:latin typeface="Droid Sans"/>
              </a:rPr>
              <a:t>:</a:t>
            </a:r>
            <a:r>
              <a:rPr lang="en-US" altLang="ko-KR" sz="1200" cap="all" dirty="0">
                <a:latin typeface="Droid Sans"/>
              </a:rPr>
              <a:t> </a:t>
            </a:r>
            <a:r>
              <a:rPr lang="en-US" altLang="ko-KR" sz="1200" dirty="0"/>
              <a:t>500,000,000(50</a:t>
            </a:r>
            <a:r>
              <a:rPr lang="ko-KR" altLang="en-US" sz="1200" dirty="0"/>
              <a:t>억</a:t>
            </a:r>
            <a:r>
              <a:rPr lang="en-US" altLang="ko-KR" sz="1200" dirty="0"/>
              <a:t>) </a:t>
            </a:r>
            <a:r>
              <a:rPr lang="en-US" altLang="ko-KR" sz="1200" cap="all" dirty="0">
                <a:latin typeface="Droid Sans"/>
              </a:rPr>
              <a:t> </a:t>
            </a:r>
            <a:r>
              <a:rPr lang="en-US" altLang="ko-KR" sz="1200" dirty="0"/>
              <a:t>MOC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cap="all" dirty="0" smtClean="0">
                <a:latin typeface="Droid Sans"/>
              </a:rPr>
              <a:t>판매용 </a:t>
            </a:r>
            <a:r>
              <a:rPr lang="ko-KR" altLang="en-US" sz="1200" b="1" cap="all" dirty="0">
                <a:latin typeface="Droid Sans"/>
              </a:rPr>
              <a:t>토큰 </a:t>
            </a:r>
            <a:r>
              <a:rPr lang="en-US" altLang="ko-KR" sz="1200" b="1" cap="all" dirty="0">
                <a:latin typeface="Droid Sans"/>
              </a:rPr>
              <a:t>: </a:t>
            </a:r>
            <a:r>
              <a:rPr lang="en-US" altLang="ko-KR" sz="1200" dirty="0"/>
              <a:t>250,000,000(25</a:t>
            </a:r>
            <a:r>
              <a:rPr lang="ko-KR" altLang="en-US" sz="1200" dirty="0"/>
              <a:t>억</a:t>
            </a:r>
            <a:r>
              <a:rPr lang="en-US" altLang="ko-KR" sz="1200" dirty="0"/>
              <a:t>) MOC</a:t>
            </a:r>
            <a:endParaRPr lang="en-US" altLang="ko-KR" sz="1200" b="1" cap="all" dirty="0">
              <a:latin typeface="Droid Sans"/>
            </a:endParaRP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" y="57373"/>
            <a:ext cx="1076527" cy="6323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5495" y="3402471"/>
            <a:ext cx="491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〮 </a:t>
            </a:r>
            <a:r>
              <a:rPr lang="ko-KR" altLang="en-US" sz="1200" b="1" dirty="0" smtClean="0"/>
              <a:t>서비스 소개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580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7058" y="96502"/>
            <a:ext cx="4307081" cy="44151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MOSSLAND(</a:t>
            </a:r>
            <a:r>
              <a:rPr lang="ko-KR" altLang="en-US" sz="2000" dirty="0" err="1" smtClean="0"/>
              <a:t>모스랜드</a:t>
            </a:r>
            <a:r>
              <a:rPr lang="en-US" altLang="ko-KR" sz="2000" dirty="0" smtClean="0"/>
              <a:t>) </a:t>
            </a:r>
            <a:r>
              <a:rPr lang="ko-KR" altLang="en-US" sz="1400" dirty="0" err="1" smtClean="0"/>
              <a:t>퀀텀기반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Dapp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" y="57373"/>
            <a:ext cx="1076527" cy="63235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6" y="1024371"/>
            <a:ext cx="4373213" cy="189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83630" y="674550"/>
            <a:ext cx="4913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〮 </a:t>
            </a:r>
            <a:r>
              <a:rPr lang="en-US" altLang="ko-KR" sz="1400" dirty="0" err="1"/>
              <a:t>Mossland</a:t>
            </a:r>
            <a:r>
              <a:rPr lang="ko-KR" altLang="en-US" sz="1400" dirty="0"/>
              <a:t>의 광고 집행구조의 수수료를 통해 수익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200" dirty="0"/>
          </a:p>
          <a:p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70539" y="2978927"/>
            <a:ext cx="80171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광고주가 집행한 광고비는 대부분 소비자에게 지급되고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Property </a:t>
            </a:r>
            <a:r>
              <a:rPr lang="ko-KR" altLang="en-US" sz="1100" dirty="0" smtClean="0"/>
              <a:t>소유자와 게임 </a:t>
            </a:r>
            <a:r>
              <a:rPr lang="ko-KR" altLang="en-US" sz="1100" dirty="0" err="1" smtClean="0"/>
              <a:t>운영사가</a:t>
            </a:r>
            <a:r>
              <a:rPr lang="ko-KR" altLang="en-US" sz="1100" dirty="0" smtClean="0"/>
              <a:t> 일정 부분을 수수료로 받아 간다</a:t>
            </a:r>
            <a:r>
              <a:rPr lang="en-US" altLang="ko-KR" sz="1100" dirty="0" smtClean="0"/>
              <a:t>. 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72" y="1013102"/>
            <a:ext cx="2548899" cy="189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4739558" y="2952904"/>
            <a:ext cx="2691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▲ 광고 예시</a:t>
            </a:r>
            <a:endParaRPr lang="ko-KR" altLang="en-US" sz="12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46" y="3668572"/>
            <a:ext cx="3569089" cy="2232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89462" y="3357345"/>
            <a:ext cx="491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〮 </a:t>
            </a:r>
            <a:r>
              <a:rPr lang="en-US" altLang="ko-KR" sz="1600" dirty="0" smtClean="0"/>
              <a:t>Moss Coin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Moss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270540" y="5946643"/>
            <a:ext cx="2839837" cy="9387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암호 </a:t>
            </a:r>
            <a:r>
              <a:rPr lang="ko-KR" altLang="en-US" sz="1100" dirty="0" err="1" smtClean="0"/>
              <a:t>화페</a:t>
            </a:r>
            <a:r>
              <a:rPr lang="ko-KR" altLang="en-US" sz="1100" dirty="0" smtClean="0"/>
              <a:t> 거래소에서 </a:t>
            </a:r>
            <a:r>
              <a:rPr lang="en-US" altLang="ko-KR" sz="1100" dirty="0" smtClean="0"/>
              <a:t>Moss Coin </a:t>
            </a:r>
            <a:r>
              <a:rPr lang="ko-KR" altLang="en-US" sz="1100" dirty="0" smtClean="0"/>
              <a:t>구매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⑵ </a:t>
            </a:r>
            <a:r>
              <a:rPr lang="ko-KR" altLang="en-US" sz="1100" dirty="0" err="1" smtClean="0"/>
              <a:t>모바일</a:t>
            </a:r>
            <a:r>
              <a:rPr lang="ko-KR" altLang="en-US" sz="1100" dirty="0" smtClean="0"/>
              <a:t> 스토어의 </a:t>
            </a:r>
            <a:r>
              <a:rPr lang="ko-KR" altLang="en-US" sz="1100" dirty="0" err="1" smtClean="0"/>
              <a:t>인앱</a:t>
            </a:r>
            <a:r>
              <a:rPr lang="ko-KR" altLang="en-US" sz="1100" dirty="0" smtClean="0"/>
              <a:t> 결제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⑶ 광고 참여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119" y="3683450"/>
            <a:ext cx="3985456" cy="1026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9" name="직사각형 58"/>
          <p:cNvSpPr/>
          <p:nvPr/>
        </p:nvSpPr>
        <p:spPr>
          <a:xfrm>
            <a:off x="3957119" y="478458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/>
              <a:t>모든 </a:t>
            </a:r>
            <a:r>
              <a:rPr lang="en-US" altLang="ko-KR" sz="1100" dirty="0" smtClean="0"/>
              <a:t>Moss</a:t>
            </a:r>
            <a:r>
              <a:rPr lang="ko-KR" altLang="en-US" sz="1100" dirty="0" smtClean="0"/>
              <a:t>는  </a:t>
            </a:r>
            <a:r>
              <a:rPr lang="en-US" altLang="ko-KR" sz="1100" dirty="0" smtClean="0"/>
              <a:t>Moss Coin</a:t>
            </a:r>
            <a:r>
              <a:rPr lang="ko-KR" altLang="en-US" sz="1100" dirty="0" smtClean="0"/>
              <a:t>으로 인출 가능하며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ko-KR" altLang="en-US" sz="1100" dirty="0" smtClean="0"/>
              <a:t>인출한 </a:t>
            </a:r>
            <a:r>
              <a:rPr lang="en-US" altLang="ko-KR" sz="1100" dirty="0" err="1" smtClean="0"/>
              <a:t>MossCoin</a:t>
            </a:r>
            <a:r>
              <a:rPr lang="ko-KR" altLang="en-US" sz="1100" dirty="0" smtClean="0"/>
              <a:t>이 상장된 거래소에서 다른 가상화폐니 현금으로 환전할 수 있다</a:t>
            </a:r>
            <a:r>
              <a:rPr lang="en-US" altLang="ko-KR" sz="11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33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5" y="1005066"/>
            <a:ext cx="7279079" cy="2401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7058" y="96502"/>
            <a:ext cx="4307081" cy="44151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MOSSLAND(</a:t>
            </a:r>
            <a:r>
              <a:rPr lang="ko-KR" altLang="en-US" sz="2000" dirty="0" err="1" smtClean="0"/>
              <a:t>모스랜드</a:t>
            </a:r>
            <a:r>
              <a:rPr lang="en-US" altLang="ko-KR" sz="2000" dirty="0" smtClean="0"/>
              <a:t>) </a:t>
            </a:r>
            <a:r>
              <a:rPr lang="ko-KR" altLang="en-US" sz="1400" dirty="0" err="1" smtClean="0"/>
              <a:t>퀀텀기반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Dapp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" y="57373"/>
            <a:ext cx="1076527" cy="6323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531" y="3571589"/>
            <a:ext cx="491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〮 </a:t>
            </a:r>
            <a:r>
              <a:rPr lang="ko-KR" altLang="en-US" sz="1600" dirty="0" err="1" smtClean="0"/>
              <a:t>로드맵</a:t>
            </a:r>
            <a:endParaRPr lang="ko-KR" altLang="en-US" sz="16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69" y="4112064"/>
            <a:ext cx="3236299" cy="2626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3785047" y="4363589"/>
            <a:ext cx="85964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- Pre ICO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Main ICO </a:t>
            </a:r>
            <a:r>
              <a:rPr lang="ko-KR" altLang="en-US" sz="1200" dirty="0" smtClean="0"/>
              <a:t>를 마치면 바로 </a:t>
            </a:r>
            <a:r>
              <a:rPr lang="en-US" altLang="ko-KR" sz="1200" dirty="0" smtClean="0"/>
              <a:t>Moss Coin </a:t>
            </a:r>
            <a:r>
              <a:rPr lang="ko-KR" altLang="en-US" sz="1200" dirty="0" smtClean="0"/>
              <a:t>의 거래소 상장을 추진할 예정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ICO </a:t>
            </a:r>
            <a:r>
              <a:rPr lang="ko-KR" altLang="en-US" sz="1200" dirty="0" smtClean="0"/>
              <a:t>를 통해 조성된 개발 자금으로 </a:t>
            </a: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내에 알파 </a:t>
            </a:r>
            <a:r>
              <a:rPr lang="ko-KR" altLang="en-US" sz="1200" dirty="0" err="1" smtClean="0"/>
              <a:t>빌드를</a:t>
            </a:r>
            <a:r>
              <a:rPr lang="ko-KR" altLang="en-US" sz="1200" dirty="0" smtClean="0"/>
              <a:t> 개발 완료한다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- 2019</a:t>
            </a:r>
            <a:r>
              <a:rPr lang="ko-KR" altLang="en-US" sz="1200" dirty="0" smtClean="0"/>
              <a:t>년 초에는 </a:t>
            </a:r>
            <a:r>
              <a:rPr lang="ko-KR" altLang="en-US" sz="1200" dirty="0" err="1" smtClean="0"/>
              <a:t>클로즈</a:t>
            </a:r>
            <a:r>
              <a:rPr lang="ko-KR" altLang="en-US" sz="1200" dirty="0" smtClean="0"/>
              <a:t> 베타 테스트를 반복 실시하면서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 완성도를 높인다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- 2019</a:t>
            </a:r>
            <a:r>
              <a:rPr lang="ko-KR" altLang="en-US" sz="1200" dirty="0" smtClean="0"/>
              <a:t>년 중반에 테스트 국가를 하나 선정하여 소프트 </a:t>
            </a:r>
            <a:r>
              <a:rPr lang="ko-KR" altLang="en-US" sz="1200" dirty="0" err="1" smtClean="0"/>
              <a:t>런칭</a:t>
            </a:r>
            <a:r>
              <a:rPr lang="ko-KR" altLang="en-US" sz="1200" dirty="0" smtClean="0"/>
              <a:t> 방식으로 출시한다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소프트 </a:t>
            </a:r>
            <a:r>
              <a:rPr lang="ko-KR" altLang="en-US" sz="1200" dirty="0" err="1" smtClean="0"/>
              <a:t>런칭으로</a:t>
            </a:r>
            <a:r>
              <a:rPr lang="ko-KR" altLang="en-US" sz="1200" dirty="0" smtClean="0"/>
              <a:t> 게임의 기술적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기획적 보완을 마친 후 </a:t>
            </a:r>
            <a:r>
              <a:rPr lang="en-US" altLang="ko-KR" sz="1200" dirty="0" smtClean="0"/>
              <a:t>2019</a:t>
            </a:r>
            <a:r>
              <a:rPr lang="ko-KR" altLang="en-US" sz="1200" dirty="0" err="1" smtClean="0"/>
              <a:t>년내</a:t>
            </a:r>
            <a:r>
              <a:rPr lang="ko-KR" altLang="en-US" sz="1200" dirty="0" smtClean="0"/>
              <a:t> 글로벌 동시 출시하는 것이 목표이다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글로벌 </a:t>
            </a:r>
            <a:r>
              <a:rPr lang="ko-KR" altLang="en-US" sz="1200" dirty="0" err="1" smtClean="0"/>
              <a:t>런칭</a:t>
            </a:r>
            <a:r>
              <a:rPr lang="ko-KR" altLang="en-US" sz="1200" dirty="0" smtClean="0"/>
              <a:t> 시점에는 중요 </a:t>
            </a:r>
            <a:r>
              <a:rPr lang="ko-KR" altLang="en-US" sz="1200" dirty="0" err="1" smtClean="0"/>
              <a:t>랜드마크</a:t>
            </a:r>
            <a:r>
              <a:rPr lang="ko-KR" altLang="en-US" sz="1200" dirty="0" smtClean="0"/>
              <a:t> 사전 경매 이벤트를 진행할 것이다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0531" y="630689"/>
            <a:ext cx="491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〮 </a:t>
            </a:r>
            <a:r>
              <a:rPr lang="en-US" altLang="ko-KR" sz="1600" dirty="0" smtClean="0"/>
              <a:t>Moss Chain</a:t>
            </a:r>
            <a:r>
              <a:rPr lang="ko-KR" altLang="en-US" sz="1600" dirty="0" smtClean="0"/>
              <a:t>의 경제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7839201" y="1421116"/>
            <a:ext cx="2557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리소스와 판매 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Property </a:t>
            </a:r>
            <a:r>
              <a:rPr lang="ko-KR" altLang="en-US" sz="1200" dirty="0" smtClean="0"/>
              <a:t>경매 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광고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Dapp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개발과 수익 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36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4680" y="6449"/>
            <a:ext cx="12192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2564904"/>
            <a:ext cx="10972800" cy="12549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</a:t>
            </a:r>
            <a:r>
              <a:rPr lang="ko-KR" altLang="en-US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DApp</a:t>
            </a:r>
            <a:endParaRPr lang="ko-KR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5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Populous  (P2P </a:t>
            </a:r>
            <a:r>
              <a:rPr lang="ko-KR" altLang="en-US" sz="1600" b="1" dirty="0" smtClean="0"/>
              <a:t>송장 금융플랫폼</a:t>
            </a:r>
            <a:r>
              <a:rPr lang="en-US" altLang="ko-KR" sz="1600" b="1" dirty="0" smtClean="0"/>
              <a:t>)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304" y="333159"/>
            <a:ext cx="103983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/>
              <a:t>현재 현지화되고 제한된 시장 부문을 세계화하는 </a:t>
            </a:r>
            <a:r>
              <a:rPr lang="en-US" altLang="ko-KR" sz="1100" dirty="0"/>
              <a:t>P2P(</a:t>
            </a:r>
            <a:r>
              <a:rPr lang="ko-KR" altLang="en-US" sz="1100" dirty="0"/>
              <a:t>피어 투 피어</a:t>
            </a:r>
            <a:r>
              <a:rPr lang="en-US" altLang="ko-KR" sz="1100" dirty="0"/>
              <a:t>) </a:t>
            </a:r>
            <a:r>
              <a:rPr lang="ko-KR" altLang="en-US" sz="1100" dirty="0"/>
              <a:t>송장 금융 </a:t>
            </a:r>
            <a:r>
              <a:rPr lang="ko-KR" altLang="en-US" sz="1100" dirty="0" smtClean="0"/>
              <a:t>플랫폼</a:t>
            </a:r>
            <a:endParaRPr lang="en-US" altLang="ko-KR" sz="1100" dirty="0" smtClean="0"/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             = </a:t>
            </a:r>
            <a:r>
              <a:rPr lang="ko-KR" altLang="en-US" sz="1100" dirty="0"/>
              <a:t>블록체인의 분산 원장 기술을 </a:t>
            </a:r>
            <a:r>
              <a:rPr lang="ko-KR" altLang="en-US" sz="1100" dirty="0" smtClean="0"/>
              <a:t>기반으로 하는 </a:t>
            </a:r>
            <a:r>
              <a:rPr lang="ko-KR" altLang="en-US" sz="1100" dirty="0"/>
              <a:t>글로벌 송장 거래 </a:t>
            </a:r>
            <a:r>
              <a:rPr lang="ko-KR" altLang="en-US" sz="1100" dirty="0" smtClean="0"/>
              <a:t>플랫폼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ko-KR" altLang="en-US" sz="1100" dirty="0"/>
              <a:t>▶ </a:t>
            </a:r>
            <a:r>
              <a:rPr lang="ko-KR" altLang="en-US" sz="1100" dirty="0" err="1" smtClean="0"/>
              <a:t>파퓰러스</a:t>
            </a:r>
            <a:r>
              <a:rPr lang="en-US" altLang="ko-KR" sz="1100" dirty="0"/>
              <a:t>(Populous)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XBRL </a:t>
            </a:r>
            <a:r>
              <a:rPr lang="ko-KR" altLang="en-US" sz="1100" dirty="0"/>
              <a:t>데이터</a:t>
            </a:r>
            <a:r>
              <a:rPr lang="en-US" altLang="ko-KR" sz="1100" dirty="0"/>
              <a:t>, Altman Z-</a:t>
            </a:r>
            <a:r>
              <a:rPr lang="ko-KR" altLang="en-US" sz="1100" dirty="0"/>
              <a:t>스코어 공식</a:t>
            </a:r>
            <a:r>
              <a:rPr lang="en-US" altLang="ko-KR" sz="1100" dirty="0"/>
              <a:t>, </a:t>
            </a:r>
            <a:r>
              <a:rPr lang="ko-KR" altLang="en-US" sz="1100" dirty="0"/>
              <a:t>스마트 계약 및 안정된 현금 고정 토큰을 통해 보안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투명성 </a:t>
            </a:r>
            <a:r>
              <a:rPr lang="ko-KR" altLang="en-US" sz="1100" dirty="0"/>
              <a:t> 및 블록체인 속도를 활</a:t>
            </a:r>
            <a:r>
              <a:rPr lang="ko-KR" altLang="en-US" sz="1100" dirty="0" smtClean="0"/>
              <a:t>용하여 </a:t>
            </a:r>
            <a:r>
              <a:rPr lang="ko-KR" altLang="en-US" sz="1100" dirty="0"/>
              <a:t>비즈니스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소유자와 </a:t>
            </a:r>
            <a:r>
              <a:rPr lang="ko-KR" altLang="en-US" sz="1100" dirty="0"/>
              <a:t>인보이스 구매자를 전세계 규모로 연결</a:t>
            </a:r>
            <a:r>
              <a:rPr lang="en-US" altLang="ko-KR" sz="1100" dirty="0"/>
              <a:t>.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4925"/>
              </p:ext>
            </p:extLst>
          </p:nvPr>
        </p:nvGraphicFramePr>
        <p:xfrm>
          <a:off x="155340" y="1335403"/>
          <a:ext cx="3816424" cy="21736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06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Populous World Ltd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2,652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5,340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3,454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2017.07.24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http://populous.co/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populous ì½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t="17306" r="1888" b="49071"/>
          <a:stretch/>
        </p:blipFill>
        <p:spPr bwMode="auto">
          <a:xfrm>
            <a:off x="-599" y="0"/>
            <a:ext cx="1551042" cy="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20455" y="124904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latin typeface="+mn-ea"/>
              </a:rPr>
              <a:t>▶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나눔고딕"/>
              </a:rPr>
              <a:t>파퓰러스</a:t>
            </a:r>
            <a:r>
              <a:rPr lang="en-US" altLang="ko-KR" sz="1200" b="1" dirty="0">
                <a:latin typeface="나눔고딕"/>
              </a:rPr>
              <a:t>(Populous)</a:t>
            </a:r>
            <a:r>
              <a:rPr lang="ko-KR" altLang="en-US" sz="1200" b="1" dirty="0">
                <a:latin typeface="나눔고딕"/>
              </a:rPr>
              <a:t>코인의 기능</a:t>
            </a:r>
            <a:r>
              <a:rPr lang="ko-KR" altLang="en-US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1100" b="1" dirty="0">
                <a:solidFill>
                  <a:srgbClr val="701441"/>
                </a:solidFill>
                <a:latin typeface="나눔고딕"/>
              </a:rPr>
              <a:t>고속 및 저비용</a:t>
            </a:r>
            <a:r>
              <a:rPr lang="ko-KR" altLang="en-US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- </a:t>
            </a:r>
            <a:r>
              <a:rPr lang="ko-KR" altLang="en-US" sz="1050" u="sng" dirty="0">
                <a:latin typeface="나눔고딕"/>
              </a:rPr>
              <a:t>제 </a:t>
            </a:r>
            <a:r>
              <a:rPr lang="en-US" altLang="ko-KR" sz="1050" u="sng" dirty="0">
                <a:latin typeface="나눔고딕"/>
              </a:rPr>
              <a:t>3</a:t>
            </a:r>
            <a:r>
              <a:rPr lang="ko-KR" altLang="en-US" sz="1050" u="sng" dirty="0">
                <a:latin typeface="나눔고딕"/>
              </a:rPr>
              <a:t>자 없이 즉각적인 자금 지원</a:t>
            </a: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.</a:t>
            </a:r>
            <a:br>
              <a:rPr lang="en-US" altLang="ko-KR" sz="105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- </a:t>
            </a: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스마트 계약서는 자발적으로 자금 조달</a:t>
            </a: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/</a:t>
            </a:r>
            <a:r>
              <a:rPr lang="ko-KR" altLang="en-US" sz="1050" dirty="0" err="1">
                <a:solidFill>
                  <a:srgbClr val="000000"/>
                </a:solidFill>
                <a:latin typeface="나눔고딕"/>
              </a:rPr>
              <a:t>지불금</a:t>
            </a: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 수금 및 지급</a:t>
            </a:r>
            <a:r>
              <a:rPr lang="ko-KR" altLang="en-US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1100" b="1" dirty="0">
                <a:solidFill>
                  <a:srgbClr val="701441"/>
                </a:solidFill>
                <a:latin typeface="나눔고딕"/>
              </a:rPr>
              <a:t>글로벌 </a:t>
            </a:r>
            <a:r>
              <a:rPr lang="en-US" altLang="ko-KR" sz="1100" b="1" dirty="0">
                <a:solidFill>
                  <a:srgbClr val="701441"/>
                </a:solidFill>
                <a:latin typeface="나눔고딕"/>
              </a:rPr>
              <a:t>P2P </a:t>
            </a:r>
            <a:r>
              <a:rPr lang="ko-KR" altLang="en-US" sz="1100" b="1" dirty="0">
                <a:solidFill>
                  <a:srgbClr val="701441"/>
                </a:solidFill>
                <a:latin typeface="나눔고딕"/>
              </a:rPr>
              <a:t>무역 금융</a:t>
            </a:r>
            <a:r>
              <a:rPr lang="ko-KR" altLang="en-US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- </a:t>
            </a: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인보이스 판매자 및 구매자가 지리적 위치에 상관없이</a:t>
            </a:r>
            <a:br>
              <a:rPr lang="ko-KR" altLang="en-US" sz="105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제 </a:t>
            </a: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자를 필요로 하지 않고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"/>
              </a:rPr>
              <a:t>거래</a:t>
            </a:r>
            <a:r>
              <a:rPr lang="en-US" altLang="ko-KR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1100" b="1" dirty="0" err="1">
                <a:solidFill>
                  <a:srgbClr val="701441"/>
                </a:solidFill>
                <a:latin typeface="나눔고딕"/>
              </a:rPr>
              <a:t>전례없는</a:t>
            </a:r>
            <a:r>
              <a:rPr lang="ko-KR" altLang="en-US" sz="1100" b="1" dirty="0">
                <a:solidFill>
                  <a:srgbClr val="701441"/>
                </a:solidFill>
                <a:latin typeface="나눔고딕"/>
              </a:rPr>
              <a:t> 안전성</a:t>
            </a:r>
            <a:r>
              <a:rPr lang="ko-KR" altLang="en-US" sz="11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1050" dirty="0">
                <a:solidFill>
                  <a:srgbClr val="000000"/>
                </a:solidFill>
                <a:latin typeface="나눔고딕"/>
              </a:rPr>
              <a:t>- </a:t>
            </a:r>
            <a:r>
              <a:rPr lang="ko-KR" altLang="en-US" sz="1050" dirty="0">
                <a:solidFill>
                  <a:srgbClr val="000000"/>
                </a:solidFill>
                <a:latin typeface="나눔고딕"/>
              </a:rPr>
              <a:t>업로드 된 모든 송장은 </a:t>
            </a:r>
            <a:r>
              <a:rPr lang="ko-KR" altLang="en-US" sz="1050" u="sng" dirty="0" err="1">
                <a:latin typeface="나눔고딕"/>
              </a:rPr>
              <a:t>이더리움</a:t>
            </a:r>
            <a:r>
              <a:rPr lang="ko-KR" altLang="en-US" sz="1050" u="sng" dirty="0">
                <a:latin typeface="나눔고딕"/>
              </a:rPr>
              <a:t> 블록체인에 투명하게</a:t>
            </a:r>
            <a:br>
              <a:rPr lang="ko-KR" altLang="en-US" sz="1050" u="sng" dirty="0">
                <a:latin typeface="나눔고딕"/>
              </a:rPr>
            </a:br>
            <a:r>
              <a:rPr lang="ko-KR" altLang="en-US" sz="1050" u="sng" dirty="0">
                <a:latin typeface="나눔고딕"/>
              </a:rPr>
              <a:t>기록되어 오류 및 오용 가능성을 </a:t>
            </a:r>
            <a:r>
              <a:rPr lang="ko-KR" altLang="en-US" sz="1050" u="sng" dirty="0" smtClean="0">
                <a:latin typeface="나눔고딕"/>
              </a:rPr>
              <a:t>제거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7811852" y="2333956"/>
            <a:ext cx="504056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▶ </a:t>
            </a:r>
            <a:r>
              <a:rPr lang="ko-KR" altLang="en-US" sz="1050" b="1" dirty="0" err="1">
                <a:latin typeface="나눔고딕"/>
              </a:rPr>
              <a:t>파퓰러스</a:t>
            </a:r>
            <a:r>
              <a:rPr lang="en-US" altLang="ko-KR" sz="1050" b="1" dirty="0">
                <a:latin typeface="나눔고딕"/>
              </a:rPr>
              <a:t>(Populous)</a:t>
            </a:r>
            <a:r>
              <a:rPr lang="ko-KR" altLang="en-US" sz="1050" b="1" dirty="0">
                <a:latin typeface="나눔고딕"/>
              </a:rPr>
              <a:t>의 </a:t>
            </a:r>
            <a:r>
              <a:rPr lang="ko-KR" altLang="en-US" sz="1050" b="1" dirty="0" smtClean="0">
                <a:latin typeface="나눔고딕"/>
              </a:rPr>
              <a:t>특징</a:t>
            </a:r>
            <a:r>
              <a:rPr lang="en-US" altLang="ko-KR" sz="1050" b="1" dirty="0" smtClean="0">
                <a:latin typeface="나눔고딕"/>
              </a:rPr>
              <a:t/>
            </a:r>
            <a:br>
              <a:rPr lang="en-US" altLang="ko-KR" sz="1050" b="1" dirty="0" smtClean="0">
                <a:latin typeface="나눔고딕"/>
              </a:rPr>
            </a:br>
            <a:r>
              <a:rPr lang="ko-KR" altLang="en-US" sz="900" b="1" dirty="0" smtClean="0">
                <a:solidFill>
                  <a:srgbClr val="9F190D"/>
                </a:solidFill>
                <a:latin typeface="나눔고딕"/>
              </a:rPr>
              <a:t>인보이스 </a:t>
            </a:r>
            <a:r>
              <a:rPr lang="ko-KR" altLang="en-US" sz="900" b="1" dirty="0">
                <a:solidFill>
                  <a:srgbClr val="9F190D"/>
                </a:solidFill>
                <a:latin typeface="나눔고딕"/>
              </a:rPr>
              <a:t>판매 비용은</a:t>
            </a:r>
            <a:r>
              <a:rPr lang="ko-KR" altLang="en-US" sz="900" dirty="0">
                <a:solidFill>
                  <a:srgbClr val="9F190D"/>
                </a:solidFill>
                <a:latin typeface="나눔고딕"/>
              </a:rPr>
              <a:t/>
            </a:r>
            <a:br>
              <a:rPr lang="ko-KR" altLang="en-US" sz="900" dirty="0">
                <a:solidFill>
                  <a:srgbClr val="9F190D"/>
                </a:solidFill>
                <a:latin typeface="나눔고딕"/>
              </a:rPr>
            </a:br>
            <a:r>
              <a:rPr lang="ko-KR" altLang="en-US" sz="900" dirty="0" err="1">
                <a:solidFill>
                  <a:srgbClr val="000000"/>
                </a:solidFill>
                <a:latin typeface="나눔고딕"/>
              </a:rPr>
              <a:t>파퓰러스</a:t>
            </a:r>
            <a:r>
              <a:rPr lang="en-US" altLang="ko-KR" sz="900" dirty="0">
                <a:solidFill>
                  <a:srgbClr val="000000"/>
                </a:solidFill>
                <a:latin typeface="나눔고딕"/>
              </a:rPr>
              <a:t>(Populous)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는 낙찰가를 기준으로 인보이스의 액면가에 고정 수수료를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/>
              </a:rPr>
              <a:t>부과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latin typeface="나눔고딕"/>
              </a:rPr>
            </a:br>
            <a:r>
              <a:rPr lang="en-US" altLang="ko-KR" sz="9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900" b="1" dirty="0">
                <a:solidFill>
                  <a:srgbClr val="9F190D"/>
                </a:solidFill>
                <a:latin typeface="나눔고딕"/>
              </a:rPr>
              <a:t>늦게 </a:t>
            </a:r>
            <a:r>
              <a:rPr lang="ko-KR" altLang="en-US" sz="900" b="1" dirty="0" smtClean="0">
                <a:solidFill>
                  <a:srgbClr val="9F190D"/>
                </a:solidFill>
                <a:latin typeface="나눔고딕"/>
              </a:rPr>
              <a:t>지불하면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9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늦은 지불을 위해 </a:t>
            </a:r>
            <a:r>
              <a:rPr lang="ko-KR" altLang="en-US" sz="900" dirty="0" err="1">
                <a:solidFill>
                  <a:srgbClr val="000000"/>
                </a:solidFill>
                <a:latin typeface="나눔고딕"/>
              </a:rPr>
              <a:t>거래시에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 정한 요금이 매일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/>
              </a:rPr>
              <a:t>부과되고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/>
              </a:rPr>
              <a:t>, </a:t>
            </a:r>
            <a:r>
              <a:rPr lang="en-US" altLang="ko-KR" sz="900" dirty="0">
                <a:solidFill>
                  <a:srgbClr val="000000"/>
                </a:solidFill>
                <a:latin typeface="나눔고딕"/>
              </a:rPr>
              <a:t>30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일마다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/>
              </a:rPr>
              <a:t>복역됨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/>
              </a:rPr>
              <a:t>.</a:t>
            </a:r>
            <a:r>
              <a:rPr lang="en-US" altLang="ko-KR" sz="9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900" dirty="0">
                <a:solidFill>
                  <a:srgbClr val="000000"/>
                </a:solidFill>
                <a:latin typeface="나눔고딕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나눔고딕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latin typeface="나눔고딕"/>
              </a:rPr>
            </a:br>
            <a:r>
              <a:rPr lang="ko-KR" altLang="en-US" sz="900" b="1" dirty="0" err="1" smtClean="0">
                <a:solidFill>
                  <a:srgbClr val="9F190D"/>
                </a:solidFill>
                <a:latin typeface="나눔고딕"/>
              </a:rPr>
              <a:t>파퓰러스</a:t>
            </a:r>
            <a:r>
              <a:rPr lang="en-US" altLang="ko-KR" sz="900" b="1" dirty="0">
                <a:solidFill>
                  <a:srgbClr val="9F190D"/>
                </a:solidFill>
                <a:latin typeface="나눔고딕"/>
              </a:rPr>
              <a:t>(Populous)</a:t>
            </a:r>
            <a:r>
              <a:rPr lang="ko-KR" altLang="en-US" sz="900" b="1" dirty="0">
                <a:solidFill>
                  <a:srgbClr val="9F190D"/>
                </a:solidFill>
                <a:latin typeface="나눔고딕"/>
              </a:rPr>
              <a:t>가 현재 지원하는 국가는</a:t>
            </a:r>
            <a:r>
              <a:rPr lang="en-US" altLang="ko-KR" sz="900" b="1" dirty="0">
                <a:solidFill>
                  <a:srgbClr val="9F190D"/>
                </a:solidFill>
                <a:latin typeface="나눔고딕"/>
              </a:rPr>
              <a:t>?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/>
            </a:r>
            <a:br>
              <a:rPr lang="ko-KR" altLang="en-US" sz="900" dirty="0">
                <a:solidFill>
                  <a:srgbClr val="000000"/>
                </a:solidFill>
                <a:latin typeface="나눔고딕"/>
              </a:rPr>
            </a:b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영국 및 중국</a:t>
            </a:r>
            <a:r>
              <a:rPr lang="en-US" altLang="ko-KR" sz="900" dirty="0">
                <a:solidFill>
                  <a:srgbClr val="000000"/>
                </a:solidFill>
                <a:latin typeface="나눔고딕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latin typeface="나눔고딕"/>
              </a:rPr>
              <a:t>홍콩 시장을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/>
              </a:rPr>
              <a:t>지원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/>
              </a:rPr>
              <a:t>.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7811852" y="1250522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▶ </a:t>
            </a:r>
            <a:r>
              <a:rPr lang="ko-KR" altLang="en-US" sz="1200" b="1" dirty="0" err="1" smtClean="0">
                <a:latin typeface="나눔고딕"/>
              </a:rPr>
              <a:t>파퓰러스</a:t>
            </a:r>
            <a:r>
              <a:rPr lang="en-US" altLang="ko-KR" sz="1200" b="1" dirty="0">
                <a:latin typeface="나눔고딕"/>
              </a:rPr>
              <a:t>(Populous)</a:t>
            </a:r>
            <a:r>
              <a:rPr lang="ko-KR" altLang="en-US" sz="1200" b="1" dirty="0">
                <a:latin typeface="나눔고딕"/>
              </a:rPr>
              <a:t>의 장점</a:t>
            </a:r>
            <a:r>
              <a:rPr lang="ko-KR" altLang="en-US" sz="12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2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200" dirty="0">
                <a:latin typeface="나눔고딕"/>
              </a:rPr>
              <a:t>① 저비용으로 빠른 송금과 대금 결제가 가능</a:t>
            </a:r>
            <a:br>
              <a:rPr lang="ko-KR" altLang="en-US" sz="1200" dirty="0">
                <a:latin typeface="나눔고딕"/>
              </a:rPr>
            </a:br>
            <a:r>
              <a:rPr lang="ko-KR" altLang="en-US" sz="1200" dirty="0">
                <a:latin typeface="나눔고딕"/>
              </a:rPr>
              <a:t>② 국제적인 </a:t>
            </a:r>
            <a:r>
              <a:rPr lang="en-US" altLang="ko-KR" sz="1200" dirty="0">
                <a:latin typeface="나눔고딕"/>
              </a:rPr>
              <a:t>P2P</a:t>
            </a:r>
            <a:r>
              <a:rPr lang="ko-KR" altLang="en-US" sz="1200" dirty="0">
                <a:latin typeface="나눔고딕"/>
              </a:rPr>
              <a:t>플랫폼을 </a:t>
            </a:r>
            <a:r>
              <a:rPr lang="ko-KR" altLang="en-US" sz="1200" dirty="0" err="1">
                <a:latin typeface="나눔고딕"/>
              </a:rPr>
              <a:t>확시켜</a:t>
            </a:r>
            <a:r>
              <a:rPr lang="ko-KR" altLang="en-US" sz="1200" dirty="0">
                <a:latin typeface="나눔고딕"/>
              </a:rPr>
              <a:t> 무역의 효율성 증가</a:t>
            </a:r>
            <a:br>
              <a:rPr lang="ko-KR" altLang="en-US" sz="1200" dirty="0">
                <a:latin typeface="나눔고딕"/>
              </a:rPr>
            </a:br>
            <a:r>
              <a:rPr lang="ko-KR" altLang="en-US" sz="1200" dirty="0">
                <a:latin typeface="나눔고딕"/>
              </a:rPr>
              <a:t>③ 블록체인의 활용으로 높은 보안과 익명성 제공</a:t>
            </a:r>
            <a:br>
              <a:rPr lang="ko-KR" altLang="en-US" sz="1200" dirty="0">
                <a:latin typeface="나눔고딕"/>
              </a:rPr>
            </a:br>
            <a:r>
              <a:rPr lang="ko-KR" altLang="en-US" sz="1200" dirty="0">
                <a:latin typeface="나눔고딕"/>
              </a:rPr>
              <a:t>④ 제 </a:t>
            </a:r>
            <a:r>
              <a:rPr lang="en-US" altLang="ko-KR" sz="1200" dirty="0">
                <a:latin typeface="나눔고딕"/>
              </a:rPr>
              <a:t>3</a:t>
            </a:r>
            <a:r>
              <a:rPr lang="ko-KR" altLang="en-US" sz="1200" dirty="0">
                <a:latin typeface="나눔고딕"/>
              </a:rPr>
              <a:t>자 없이 직접 거래 가능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19336" y="3957815"/>
            <a:ext cx="74168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▶ </a:t>
            </a:r>
            <a:r>
              <a:rPr lang="ko-KR" altLang="en-US" sz="1000" b="1" dirty="0" err="1" smtClean="0">
                <a:solidFill>
                  <a:srgbClr val="701441"/>
                </a:solidFill>
                <a:latin typeface="나눔고딕"/>
              </a:rPr>
              <a:t>보이스</a:t>
            </a:r>
            <a:r>
              <a:rPr lang="en-US" altLang="ko-KR" sz="1000" b="1" dirty="0">
                <a:solidFill>
                  <a:srgbClr val="701441"/>
                </a:solidFill>
                <a:latin typeface="나눔고딕"/>
              </a:rPr>
              <a:t>(</a:t>
            </a:r>
            <a:r>
              <a:rPr lang="ko-KR" altLang="en-US" sz="1000" b="1" dirty="0">
                <a:solidFill>
                  <a:srgbClr val="701441"/>
                </a:solidFill>
                <a:latin typeface="나눔고딕"/>
              </a:rPr>
              <a:t>상업송장 또는 거래명세서</a:t>
            </a:r>
            <a:r>
              <a:rPr lang="en-US" altLang="ko-KR" sz="1000" b="1" dirty="0">
                <a:solidFill>
                  <a:srgbClr val="701441"/>
                </a:solidFill>
                <a:latin typeface="나눔고딕"/>
              </a:rPr>
              <a:t>) </a:t>
            </a:r>
            <a:r>
              <a:rPr lang="ko-KR" altLang="en-US" sz="1000" b="1" dirty="0">
                <a:solidFill>
                  <a:srgbClr val="701441"/>
                </a:solidFill>
                <a:latin typeface="나눔고딕"/>
              </a:rPr>
              <a:t>판매자의 경우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즉각적인 자금을 확보 할 수 있도록 안전하고 투명하며 현대적인 솔루션을 제공</a:t>
            </a:r>
            <a:br>
              <a:rPr lang="ko-KR" altLang="en-US" sz="1000" dirty="0"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즉</a:t>
            </a:r>
            <a:r>
              <a:rPr lang="en-US" altLang="ko-KR" sz="1000" dirty="0">
                <a:latin typeface="나눔고딕"/>
              </a:rPr>
              <a:t>, </a:t>
            </a:r>
            <a:r>
              <a:rPr lang="ko-KR" altLang="en-US" sz="1000" dirty="0">
                <a:latin typeface="나눔고딕"/>
              </a:rPr>
              <a:t>제품 또는 서비스를 판매하기 위해 신용에 의존하는 경우</a:t>
            </a:r>
            <a:br>
              <a:rPr lang="ko-KR" altLang="en-US" sz="1000" dirty="0">
                <a:latin typeface="나눔고딕"/>
              </a:rPr>
            </a:br>
            <a:r>
              <a:rPr lang="ko-KR" altLang="en-US" sz="1000" dirty="0">
                <a:latin typeface="나눔고딕"/>
              </a:rPr>
              <a:t>인보이스 </a:t>
            </a:r>
            <a:r>
              <a:rPr lang="ko-KR" altLang="en-US" sz="1000" dirty="0" err="1">
                <a:latin typeface="나눔고딕"/>
              </a:rPr>
              <a:t>파이낸싱을</a:t>
            </a:r>
            <a:r>
              <a:rPr lang="ko-KR" altLang="en-US" sz="1000" dirty="0">
                <a:latin typeface="나눔고딕"/>
              </a:rPr>
              <a:t> 통해 보다 빠른 지불을 제공하여 비즈니스를 유지하고 확장할 수 있다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① 즉각적인 현금 흐름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기금 결정은 몇 </a:t>
            </a:r>
            <a:r>
              <a:rPr lang="ko-KR" altLang="en-US" sz="1000" dirty="0" err="1">
                <a:latin typeface="나눔고딕"/>
              </a:rPr>
              <a:t>분안에</a:t>
            </a:r>
            <a:r>
              <a:rPr lang="ko-KR" altLang="en-US" sz="1000" dirty="0">
                <a:latin typeface="나눔고딕"/>
              </a:rPr>
              <a:t> 확인되며</a:t>
            </a:r>
            <a:r>
              <a:rPr lang="en-US" altLang="ko-KR" sz="1000" dirty="0">
                <a:latin typeface="나눔고딕"/>
              </a:rPr>
              <a:t>, 24</a:t>
            </a:r>
            <a:r>
              <a:rPr lang="ko-KR" altLang="en-US" sz="1000" dirty="0">
                <a:latin typeface="나눔고딕"/>
              </a:rPr>
              <a:t>시간 이내에 이용 가능한 자금에 대한 접근 가능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② 중개인 없음</a:t>
            </a:r>
            <a:r>
              <a:rPr lang="ko-KR" altLang="en-US" sz="1000" dirty="0">
                <a:solidFill>
                  <a:srgbClr val="9F190D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9F190D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③ 글로벌 통화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다양한 글로벌 통화에 고정되어있는 내부 토큰 사용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④ 인보이스 경매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인보이스 구매자가 경쟁 입찰을 제안하여 인보이스 판매자가 </a:t>
            </a:r>
            <a:r>
              <a:rPr lang="ko-KR" altLang="en-US" sz="1000" dirty="0" smtClean="0">
                <a:latin typeface="나눔고딕"/>
              </a:rPr>
              <a:t>최적의 </a:t>
            </a:r>
            <a:r>
              <a:rPr lang="ko-KR" altLang="en-US" sz="1000" dirty="0" err="1" smtClean="0">
                <a:latin typeface="나눔고딕"/>
              </a:rPr>
              <a:t>요율을</a:t>
            </a:r>
            <a:r>
              <a:rPr lang="ko-KR" altLang="en-US" sz="1000" dirty="0" smtClean="0">
                <a:latin typeface="나눔고딕"/>
              </a:rPr>
              <a:t> </a:t>
            </a:r>
            <a:r>
              <a:rPr lang="ko-KR" altLang="en-US" sz="1000" dirty="0">
                <a:latin typeface="나눔고딕"/>
              </a:rPr>
              <a:t>선택할 수 있도록 </a:t>
            </a:r>
            <a:r>
              <a:rPr lang="ko-KR" altLang="en-US" sz="1000" dirty="0" smtClean="0">
                <a:latin typeface="나눔고딕"/>
              </a:rPr>
              <a:t>한다</a:t>
            </a:r>
            <a:r>
              <a:rPr lang="en-US" altLang="ko-KR" sz="1000" dirty="0" smtClean="0">
                <a:latin typeface="나눔고딕"/>
              </a:rPr>
              <a:t>.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168008" y="3979544"/>
            <a:ext cx="69600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▶ </a:t>
            </a:r>
            <a:r>
              <a:rPr lang="ko-KR" altLang="en-US" sz="1000" b="1" dirty="0" smtClean="0">
                <a:solidFill>
                  <a:srgbClr val="701441"/>
                </a:solidFill>
                <a:latin typeface="나눔고딕"/>
              </a:rPr>
              <a:t>인보이스</a:t>
            </a:r>
            <a:r>
              <a:rPr lang="en-US" altLang="ko-KR" sz="1000" b="1" dirty="0">
                <a:solidFill>
                  <a:srgbClr val="701441"/>
                </a:solidFill>
                <a:latin typeface="나눔고딕"/>
              </a:rPr>
              <a:t>(</a:t>
            </a:r>
            <a:r>
              <a:rPr lang="ko-KR" altLang="en-US" sz="1000" b="1" dirty="0">
                <a:solidFill>
                  <a:srgbClr val="701441"/>
                </a:solidFill>
                <a:latin typeface="나눔고딕"/>
              </a:rPr>
              <a:t>상업송장 또는 거래명세서</a:t>
            </a:r>
            <a:r>
              <a:rPr lang="en-US" altLang="ko-KR" sz="1000" b="1" dirty="0">
                <a:solidFill>
                  <a:srgbClr val="701441"/>
                </a:solidFill>
                <a:latin typeface="나눔고딕"/>
              </a:rPr>
              <a:t>) </a:t>
            </a:r>
            <a:r>
              <a:rPr lang="ko-KR" altLang="en-US" sz="1000" b="1" dirty="0">
                <a:solidFill>
                  <a:srgbClr val="701441"/>
                </a:solidFill>
                <a:latin typeface="나눔고딕"/>
              </a:rPr>
              <a:t>구매자의 경우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 err="1">
                <a:latin typeface="나눔고딕"/>
              </a:rPr>
              <a:t>파퓰러스</a:t>
            </a:r>
            <a:r>
              <a:rPr lang="en-US" altLang="ko-KR" sz="1000" dirty="0">
                <a:latin typeface="나눔고딕"/>
              </a:rPr>
              <a:t>(Populous)</a:t>
            </a:r>
            <a:r>
              <a:rPr lang="ko-KR" altLang="en-US" sz="1000" dirty="0">
                <a:latin typeface="나눔고딕"/>
              </a:rPr>
              <a:t>는 전 세계의 인보이스 구매자가 글로벌 인보이스 할인 마켓 </a:t>
            </a:r>
            <a:r>
              <a:rPr lang="ko-KR" altLang="en-US" sz="1000" dirty="0" err="1">
                <a:latin typeface="나눔고딕"/>
              </a:rPr>
              <a:t>플레이스에</a:t>
            </a:r>
            <a:r>
              <a:rPr lang="ko-KR" altLang="en-US" sz="1000" dirty="0">
                <a:latin typeface="나눔고딕"/>
              </a:rPr>
              <a:t> 참여</a:t>
            </a:r>
            <a:r>
              <a:rPr lang="en-US" altLang="ko-KR" sz="1000" dirty="0">
                <a:latin typeface="나눔고딕"/>
              </a:rPr>
              <a:t>.</a:t>
            </a:r>
            <a:br>
              <a:rPr lang="en-US" altLang="ko-KR" sz="1000" dirty="0"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인보이스 구매자는 적절한 것으로 판단되는 이자율로 인보이스 구매</a:t>
            </a:r>
            <a:br>
              <a:rPr lang="ko-KR" altLang="en-US" sz="1000" dirty="0"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입찰이 성공적이면 인보이스 판매자가 인보이스를 결제 할 때 원금과 이자 모두 징수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dirty="0">
                <a:solidFill>
                  <a:srgbClr val="004B24"/>
                </a:solidFill>
                <a:latin typeface="나눔고딕"/>
              </a:rPr>
              <a:t>* 구매자는 늦은 지불이나 불이행의 경우 *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dirty="0">
                <a:latin typeface="나눔고딕"/>
              </a:rPr>
              <a:t>구매자를 보호하기 위해 </a:t>
            </a:r>
            <a:r>
              <a:rPr lang="en-US" altLang="ko-KR" sz="1000" dirty="0">
                <a:latin typeface="나눔고딕"/>
              </a:rPr>
              <a:t>Populous</a:t>
            </a:r>
            <a:r>
              <a:rPr lang="ko-KR" altLang="en-US" sz="1000" dirty="0">
                <a:latin typeface="나눔고딕"/>
              </a:rPr>
              <a:t>가 마련한 고유한 </a:t>
            </a:r>
            <a:br>
              <a:rPr lang="ko-KR" altLang="en-US" sz="1000" dirty="0">
                <a:latin typeface="나눔고딕"/>
              </a:rPr>
            </a:br>
            <a:r>
              <a:rPr lang="ko-KR" altLang="en-US" sz="1000" dirty="0">
                <a:latin typeface="나눔고딕"/>
              </a:rPr>
              <a:t>보호장치로 인해 최소한의 위험 부담으로 송장을 구매 가능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① 다양한 선택권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수천 개의 중소 규모 글로벌 기업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② 높은 클라이언트 예측 가능성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알고리즘을 사용하여 </a:t>
            </a:r>
            <a:r>
              <a:rPr lang="en-US" altLang="ko-KR" sz="1000" dirty="0">
                <a:latin typeface="나눔고딕"/>
              </a:rPr>
              <a:t>Big Data</a:t>
            </a:r>
            <a:r>
              <a:rPr lang="ko-KR" altLang="en-US" sz="1000" dirty="0">
                <a:latin typeface="나눔고딕"/>
              </a:rPr>
              <a:t>를 검색하여 잠재적인 고객 확보</a:t>
            </a:r>
            <a:r>
              <a:rPr lang="en-US" altLang="ko-KR" sz="1000" dirty="0">
                <a:latin typeface="나눔고딕"/>
              </a:rPr>
              <a:t>.</a:t>
            </a:r>
            <a:r>
              <a:rPr lang="en-US" altLang="ko-KR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en-US" altLang="ko-KR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③ 위험 감소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독점 시스템을 사용하여 각 사용자에 대한 위험 분석을 수행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④ 글로벌 통화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en-US" altLang="ko-KR" sz="1000" dirty="0">
                <a:latin typeface="나눔고딕"/>
              </a:rPr>
              <a:t>- </a:t>
            </a:r>
            <a:r>
              <a:rPr lang="ko-KR" altLang="en-US" sz="1000" dirty="0">
                <a:latin typeface="나눔고딕"/>
              </a:rPr>
              <a:t>글로벌 통화에 고정되어있는 내부 토큰 사용</a:t>
            </a:r>
            <a:r>
              <a:rPr lang="ko-KR" altLang="en-US" sz="1000" dirty="0">
                <a:solidFill>
                  <a:srgbClr val="8A837E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8A837E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⑤ 투자 한도 없음</a:t>
            </a:r>
            <a:r>
              <a:rPr lang="ko-KR" altLang="en-US" sz="1000" dirty="0">
                <a:solidFill>
                  <a:srgbClr val="9F190D"/>
                </a:solidFill>
                <a:latin typeface="나눔고딕"/>
              </a:rPr>
              <a:t/>
            </a:r>
            <a:br>
              <a:rPr lang="ko-KR" altLang="en-US" sz="1000" dirty="0">
                <a:solidFill>
                  <a:srgbClr val="9F190D"/>
                </a:solidFill>
                <a:latin typeface="나눔고딕"/>
              </a:rPr>
            </a:br>
            <a:r>
              <a:rPr lang="ko-KR" altLang="en-US" sz="1000" b="1" dirty="0">
                <a:solidFill>
                  <a:srgbClr val="9F190D"/>
                </a:solidFill>
                <a:latin typeface="나눔고딕"/>
              </a:rPr>
              <a:t>⑥ 중개인 없음</a:t>
            </a:r>
            <a:endParaRPr lang="ko-KR" altLang="en-US" sz="1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-379957" y="6517977"/>
            <a:ext cx="3860800" cy="365125"/>
          </a:xfrm>
        </p:spPr>
        <p:txBody>
          <a:bodyPr/>
          <a:lstStyle/>
          <a:p>
            <a:r>
              <a:rPr lang="en-US" altLang="ko-KR" sz="1050" b="1" dirty="0" smtClean="0">
                <a:solidFill>
                  <a:schemeClr val="tx1"/>
                </a:solidFill>
              </a:rPr>
              <a:t>*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인보이스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(Invoice)</a:t>
            </a:r>
            <a:r>
              <a:rPr lang="en-US" altLang="ko-KR" sz="1050" b="1" dirty="0">
                <a:solidFill>
                  <a:schemeClr val="tx1"/>
                </a:solidFill>
              </a:rPr>
              <a:t>: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산업 송장 혹은 거래명세서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70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Pundi</a:t>
            </a:r>
            <a:r>
              <a:rPr lang="en-US" altLang="ko-KR" sz="1600" b="1" dirty="0" smtClean="0"/>
              <a:t> X (</a:t>
            </a:r>
            <a:r>
              <a:rPr lang="ko-KR" altLang="en-US" sz="1600" b="1" dirty="0" smtClean="0"/>
              <a:t>결제 플랫폼 코인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945" y="356801"/>
            <a:ext cx="922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/>
              <a:t>서비스 개요 </a:t>
            </a:r>
            <a:r>
              <a:rPr lang="en-US" altLang="ko-KR" sz="1100" dirty="0" smtClean="0"/>
              <a:t>:</a:t>
            </a:r>
            <a:br>
              <a:rPr lang="en-US" altLang="ko-KR" sz="1100" dirty="0" smtClean="0"/>
            </a:br>
            <a:r>
              <a:rPr lang="en-US" altLang="ko-KR" sz="1100" dirty="0" smtClean="0"/>
              <a:t>① </a:t>
            </a:r>
            <a:r>
              <a:rPr lang="en-US" altLang="ko-KR" sz="1100" dirty="0" err="1"/>
              <a:t>Pundi</a:t>
            </a:r>
            <a:r>
              <a:rPr lang="en-US" altLang="ko-KR" sz="1100" dirty="0"/>
              <a:t> X</a:t>
            </a:r>
            <a:r>
              <a:rPr lang="ko-KR" altLang="en-US" sz="1100" dirty="0"/>
              <a:t>는 암호화폐의 사용이 </a:t>
            </a:r>
            <a:r>
              <a:rPr lang="en-US" altLang="ko-KR" sz="1100" dirty="0"/>
              <a:t>private key</a:t>
            </a:r>
            <a:r>
              <a:rPr lang="ko-KR" altLang="en-US" sz="1100" dirty="0"/>
              <a:t>와 </a:t>
            </a:r>
            <a:r>
              <a:rPr lang="en-US" altLang="ko-KR" sz="1100" dirty="0"/>
              <a:t>public key </a:t>
            </a:r>
            <a:r>
              <a:rPr lang="ko-KR" altLang="en-US" sz="1100" dirty="0"/>
              <a:t>같은 블록체인 개념관리 때문에 일반 사용자들이 사용하기에 불편함을 가지고 있어 실생활에 </a:t>
            </a:r>
            <a:r>
              <a:rPr lang="ko-KR" altLang="en-US" sz="1100" dirty="0" err="1"/>
              <a:t>적용할수</a:t>
            </a:r>
            <a:r>
              <a:rPr lang="ko-KR" altLang="en-US" sz="1100" dirty="0"/>
              <a:t> 있는 </a:t>
            </a:r>
            <a:r>
              <a:rPr lang="en-US" altLang="ko-KR" sz="1100" dirty="0"/>
              <a:t>POS</a:t>
            </a:r>
            <a:r>
              <a:rPr lang="ko-KR" altLang="en-US" sz="1100" dirty="0"/>
              <a:t>기를 통하여 암호화폐를 통하여 물건을 사거나 </a:t>
            </a:r>
            <a:r>
              <a:rPr lang="ko-KR" altLang="en-US" sz="1100" dirty="0" smtClean="0"/>
              <a:t>팔 수 </a:t>
            </a:r>
            <a:r>
              <a:rPr lang="ko-KR" altLang="en-US" sz="1100" dirty="0"/>
              <a:t>있게 해주는 서비스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② </a:t>
            </a:r>
            <a:r>
              <a:rPr lang="en-US" altLang="ko-KR" sz="1100" dirty="0" err="1">
                <a:solidFill>
                  <a:srgbClr val="333333"/>
                </a:solidFill>
              </a:rPr>
              <a:t>Pundi</a:t>
            </a:r>
            <a:r>
              <a:rPr lang="en-US" altLang="ko-KR" sz="1100" dirty="0">
                <a:solidFill>
                  <a:srgbClr val="333333"/>
                </a:solidFill>
              </a:rPr>
              <a:t> X</a:t>
            </a:r>
            <a:r>
              <a:rPr lang="ko-KR" altLang="en-US" sz="1100" dirty="0">
                <a:solidFill>
                  <a:srgbClr val="333333"/>
                </a:solidFill>
              </a:rPr>
              <a:t>는 인센티브 프로그램을 통하여 인도네시아를 시작으로 </a:t>
            </a:r>
            <a:r>
              <a:rPr lang="en-US" altLang="ko-KR" sz="1100" dirty="0">
                <a:solidFill>
                  <a:srgbClr val="333333"/>
                </a:solidFill>
              </a:rPr>
              <a:t>POS</a:t>
            </a:r>
            <a:r>
              <a:rPr lang="ko-KR" altLang="en-US" sz="1100" dirty="0">
                <a:solidFill>
                  <a:srgbClr val="333333"/>
                </a:solidFill>
              </a:rPr>
              <a:t>하드웨어들을 무료로 제공하여 가상화폐를 가지고 있는 사람들로 하여금 결제의 편의성을 주어 주류경제와의 병합을 가속화 시키는 목적을 </a:t>
            </a:r>
            <a:r>
              <a:rPr lang="ko-KR" altLang="en-US" sz="1100" dirty="0" smtClean="0">
                <a:solidFill>
                  <a:srgbClr val="333333"/>
                </a:solidFill>
              </a:rPr>
              <a:t>둔 서비스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78825"/>
              </p:ext>
            </p:extLst>
          </p:nvPr>
        </p:nvGraphicFramePr>
        <p:xfrm>
          <a:off x="191344" y="1628800"/>
          <a:ext cx="3816424" cy="23693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Pundi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Labs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NPXS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3,235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6,662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30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인도네시아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https://pundix.com/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pundi x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7" b="24788"/>
          <a:stretch/>
        </p:blipFill>
        <p:spPr bwMode="auto">
          <a:xfrm>
            <a:off x="0" y="94321"/>
            <a:ext cx="16199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23792" y="1548014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rgbClr val="333333"/>
                </a:solidFill>
                <a:latin typeface="Source Sans Pro"/>
              </a:rPr>
              <a:t>Pundi</a:t>
            </a:r>
            <a:r>
              <a:rPr lang="en-US" altLang="ko-KR" sz="1200" b="1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Source Sans Pro"/>
              </a:rPr>
              <a:t>X POS </a:t>
            </a:r>
            <a:r>
              <a:rPr lang="ko-KR" altLang="en-US" sz="1200" b="1" dirty="0">
                <a:solidFill>
                  <a:srgbClr val="333333"/>
                </a:solidFill>
                <a:latin typeface="Source Sans Pro"/>
              </a:rPr>
              <a:t>하드웨어를 통하여 사용자는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신용카드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및 현금으로 암호화폐를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구매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암호화폐를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현금으로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판매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온라인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결제 창구로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이용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암호화폐를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모바일로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통하여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결제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암호화폐를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사용하여 유틸리티 요금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청구서를 결제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암호화폐를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사용하여 상품을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구매</a:t>
            </a:r>
            <a:endParaRPr lang="en-US" altLang="ko-KR" sz="11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5186" y="2898794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rgbClr val="333333"/>
                </a:solidFill>
                <a:latin typeface="Source Sans Pro"/>
              </a:rPr>
              <a:t>Pundi</a:t>
            </a:r>
            <a:r>
              <a:rPr lang="en-US" altLang="ko-KR" sz="1200" b="1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Source Sans Pro"/>
              </a:rPr>
              <a:t>X 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 err="1" smtClean="0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X pass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을통하여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상점에서 안전하고 쉽게 암호화폐를 이용하여 물건을 구매</a:t>
            </a:r>
            <a:endParaRPr lang="en-US" altLang="ko-KR" sz="12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35186" y="3519715"/>
            <a:ext cx="784887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333333"/>
                </a:solidFill>
                <a:latin typeface="Source Sans Pro"/>
              </a:rPr>
              <a:t>모바일</a:t>
            </a:r>
            <a:r>
              <a:rPr lang="ko-KR" altLang="en-US" sz="1200" b="1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ko-KR" altLang="en-US" sz="1200" b="1" dirty="0">
                <a:solidFill>
                  <a:srgbClr val="333333"/>
                </a:solidFill>
                <a:latin typeface="Source Sans Pro"/>
              </a:rPr>
              <a:t>결제 통합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 err="1" smtClean="0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X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지원하는 디지털 지갑은 암호화폐를 사거나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팜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 err="1" smtClean="0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X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플랫폼 내에서 사용되는 모든 거래의 수수료는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PXS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지불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따라서 </a:t>
            </a:r>
            <a:r>
              <a:rPr lang="en-US" altLang="ko-KR" sz="1100" dirty="0" err="1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 X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설치한 사업장은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PXS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시장에서 구매하여만 </a:t>
            </a:r>
            <a:r>
              <a:rPr lang="en-US" altLang="ko-KR" sz="1100" dirty="0" err="1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 X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사용할 수 있음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사업장외에도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PXS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대량으로 보유하는 사람들은 </a:t>
            </a:r>
            <a:r>
              <a:rPr lang="en-US" altLang="ko-KR" sz="1100" dirty="0" err="1">
                <a:solidFill>
                  <a:srgbClr val="333333"/>
                </a:solidFill>
                <a:latin typeface="Source Serif Pro"/>
              </a:rPr>
              <a:t>Pundi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 X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지불을 지원하는 상점에서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쇼핑을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할때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아래와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같이 추가 할인 혜택을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받을수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있다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  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-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블랙카드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(1-50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위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): 10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5%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할인 혜택</a:t>
            </a:r>
          </a:p>
          <a:p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  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-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다이아몬드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카드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(51-150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위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): 5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5%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할인 혜택</a:t>
            </a:r>
          </a:p>
          <a:p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 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-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플래티넘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카드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(151- 300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위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): 3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5%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할인 혜택</a:t>
            </a:r>
          </a:p>
          <a:p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  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-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골드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카드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(300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위 이하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: 10ETH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이상 투자자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 1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5%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할인 혜택</a:t>
            </a:r>
            <a:endParaRPr lang="ko-KR" altLang="en-US" sz="11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5564" y="5421082"/>
            <a:ext cx="1846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333333"/>
                </a:solidFill>
                <a:latin typeface="Source Sans Pro"/>
              </a:rPr>
              <a:t>로드맵</a:t>
            </a:r>
            <a:r>
              <a:rPr lang="ko-KR" altLang="en-US" sz="1200" b="1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200" b="1" dirty="0" smtClean="0">
                <a:solidFill>
                  <a:srgbClr val="333333"/>
                </a:solidFill>
                <a:latin typeface="Source Sans Pro"/>
              </a:rPr>
              <a:t>(2017~2020)</a:t>
            </a:r>
            <a:endParaRPr lang="ko-KR" altLang="en-US" sz="1200" b="1" dirty="0">
              <a:solidFill>
                <a:srgbClr val="333333"/>
              </a:solidFill>
              <a:latin typeface="Source Sans Pro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51307" y="5729674"/>
            <a:ext cx="64919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333333"/>
                </a:solidFill>
              </a:rPr>
              <a:t>- </a:t>
            </a:r>
            <a:r>
              <a:rPr lang="ko-KR" altLang="en-US" sz="1100" dirty="0" smtClean="0">
                <a:solidFill>
                  <a:srgbClr val="333333"/>
                </a:solidFill>
              </a:rPr>
              <a:t>개발사항보다는 </a:t>
            </a:r>
            <a:r>
              <a:rPr lang="en-US" altLang="ko-KR" sz="1100" dirty="0" err="1" smtClean="0">
                <a:solidFill>
                  <a:srgbClr val="333333"/>
                </a:solidFill>
              </a:rPr>
              <a:t>Pundi</a:t>
            </a:r>
            <a:r>
              <a:rPr lang="en-US" altLang="ko-KR" sz="1100" dirty="0" smtClean="0">
                <a:solidFill>
                  <a:srgbClr val="333333"/>
                </a:solidFill>
              </a:rPr>
              <a:t> X </a:t>
            </a:r>
            <a:r>
              <a:rPr lang="ko-KR" altLang="en-US" sz="1100" dirty="0" smtClean="0">
                <a:solidFill>
                  <a:srgbClr val="333333"/>
                </a:solidFill>
              </a:rPr>
              <a:t>하드웨어를 전세계에 </a:t>
            </a:r>
            <a:r>
              <a:rPr lang="ko-KR" altLang="en-US" sz="1100" dirty="0" err="1" smtClean="0">
                <a:solidFill>
                  <a:srgbClr val="333333"/>
                </a:solidFill>
              </a:rPr>
              <a:t>도입하는것에</a:t>
            </a:r>
            <a:r>
              <a:rPr lang="ko-KR" altLang="en-US" sz="1100" dirty="0" smtClean="0">
                <a:solidFill>
                  <a:srgbClr val="333333"/>
                </a:solidFill>
              </a:rPr>
              <a:t> 있어 </a:t>
            </a:r>
            <a:r>
              <a:rPr lang="ko-KR" altLang="en-US" sz="1100" dirty="0" err="1" smtClean="0">
                <a:solidFill>
                  <a:srgbClr val="333333"/>
                </a:solidFill>
              </a:rPr>
              <a:t>초첨을</a:t>
            </a:r>
            <a:r>
              <a:rPr lang="ko-KR" altLang="en-US" sz="1100" dirty="0" smtClean="0">
                <a:solidFill>
                  <a:srgbClr val="333333"/>
                </a:solidFill>
              </a:rPr>
              <a:t> 둠</a:t>
            </a:r>
            <a:r>
              <a:rPr lang="en-US" altLang="ko-KR" sz="1100" dirty="0" smtClean="0">
                <a:solidFill>
                  <a:srgbClr val="333333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rgbClr val="333333"/>
                </a:solidFill>
              </a:rPr>
              <a:t>- 2017 Q1 </a:t>
            </a:r>
            <a:r>
              <a:rPr lang="ko-KR" altLang="en-US" sz="1100" dirty="0" smtClean="0">
                <a:solidFill>
                  <a:srgbClr val="333333"/>
                </a:solidFill>
              </a:rPr>
              <a:t>동남아시아 도입을 시작으로 </a:t>
            </a:r>
            <a:r>
              <a:rPr lang="en-US" altLang="ko-KR" sz="1100" dirty="0" smtClean="0">
                <a:solidFill>
                  <a:srgbClr val="333333"/>
                </a:solidFill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</a:rPr>
            </a:br>
            <a:r>
              <a:rPr lang="en-US" altLang="ko-KR" sz="1100" dirty="0" smtClean="0">
                <a:solidFill>
                  <a:srgbClr val="333333"/>
                </a:solidFill>
              </a:rPr>
              <a:t>  2020</a:t>
            </a:r>
            <a:r>
              <a:rPr lang="ko-KR" altLang="en-US" sz="1100" dirty="0" smtClean="0">
                <a:solidFill>
                  <a:srgbClr val="333333"/>
                </a:solidFill>
              </a:rPr>
              <a:t>년에 전세계에 총 </a:t>
            </a:r>
            <a:r>
              <a:rPr lang="en-US" altLang="ko-KR" sz="1100" dirty="0" smtClean="0">
                <a:solidFill>
                  <a:srgbClr val="333333"/>
                </a:solidFill>
              </a:rPr>
              <a:t>200,000</a:t>
            </a:r>
            <a:r>
              <a:rPr lang="ko-KR" altLang="en-US" sz="1100" dirty="0" smtClean="0">
                <a:solidFill>
                  <a:srgbClr val="333333"/>
                </a:solidFill>
              </a:rPr>
              <a:t>개의 하드웨어들을 </a:t>
            </a:r>
            <a:r>
              <a:rPr lang="ko-KR" altLang="en-US" sz="1100" dirty="0" err="1" smtClean="0">
                <a:solidFill>
                  <a:srgbClr val="333333"/>
                </a:solidFill>
              </a:rPr>
              <a:t>도입하는것을</a:t>
            </a:r>
            <a:r>
              <a:rPr lang="ko-KR" altLang="en-US" sz="1100" dirty="0" smtClean="0">
                <a:solidFill>
                  <a:srgbClr val="333333"/>
                </a:solidFill>
              </a:rPr>
              <a:t> 큰 </a:t>
            </a:r>
            <a:r>
              <a:rPr lang="ko-KR" altLang="en-US" sz="1100" dirty="0" err="1" smtClean="0">
                <a:solidFill>
                  <a:srgbClr val="333333"/>
                </a:solidFill>
              </a:rPr>
              <a:t>로드맵으로</a:t>
            </a:r>
            <a:r>
              <a:rPr lang="ko-KR" altLang="en-US" sz="1100" dirty="0" smtClean="0">
                <a:solidFill>
                  <a:srgbClr val="333333"/>
                </a:solidFill>
              </a:rPr>
              <a:t> 잡고 있음</a:t>
            </a:r>
            <a:r>
              <a:rPr lang="en-US" altLang="ko-KR" sz="1100" dirty="0" smtClean="0">
                <a:solidFill>
                  <a:srgbClr val="333333"/>
                </a:solidFill>
              </a:rPr>
              <a:t>. </a:t>
            </a:r>
          </a:p>
          <a:p>
            <a:r>
              <a:rPr lang="en-US" altLang="ko-KR" sz="1100" dirty="0" smtClean="0">
                <a:solidFill>
                  <a:srgbClr val="333333"/>
                </a:solidFill>
              </a:rPr>
              <a:t>- </a:t>
            </a:r>
            <a:r>
              <a:rPr lang="ko-KR" altLang="en-US" sz="1100" dirty="0" smtClean="0">
                <a:solidFill>
                  <a:srgbClr val="333333"/>
                </a:solidFill>
              </a:rPr>
              <a:t>처음부터 전세계에 </a:t>
            </a:r>
            <a:r>
              <a:rPr lang="ko-KR" altLang="en-US" sz="1100" dirty="0" err="1" smtClean="0">
                <a:solidFill>
                  <a:srgbClr val="333333"/>
                </a:solidFill>
              </a:rPr>
              <a:t>도입하는게</a:t>
            </a:r>
            <a:r>
              <a:rPr lang="ko-KR" altLang="en-US" sz="1100" dirty="0" smtClean="0">
                <a:solidFill>
                  <a:srgbClr val="333333"/>
                </a:solidFill>
              </a:rPr>
              <a:t> 아니라 한곳에서 시작하여 조금씩 도입하는 부분이 인상적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077072"/>
            <a:ext cx="3816424" cy="2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550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Basic Attention Token </a:t>
            </a:r>
            <a:r>
              <a:rPr lang="en-US" altLang="ko-KR" sz="1600" b="1" dirty="0" smtClean="0"/>
              <a:t>(</a:t>
            </a:r>
            <a:r>
              <a:rPr lang="ko-KR" altLang="en-US" sz="1600" b="1" dirty="0"/>
              <a:t>블록체인 디지털 광고 </a:t>
            </a:r>
            <a:r>
              <a:rPr lang="ko-KR" altLang="en-US" sz="1600" b="1" dirty="0" smtClean="0"/>
              <a:t>플랫폼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5520" y="236548"/>
            <a:ext cx="10387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/>
              <a:t> 기존의 </a:t>
            </a:r>
            <a:r>
              <a:rPr lang="ko-KR" altLang="en-US" sz="1100" dirty="0"/>
              <a:t>사이트개발진이나 사이트소유자가 전부 독차지하는 광고수입 시스템에 불만을 느끼고 </a:t>
            </a:r>
            <a:r>
              <a:rPr lang="ko-KR" altLang="en-US" sz="1100" dirty="0" smtClean="0"/>
              <a:t>해결하고자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</a:t>
            </a:r>
            <a:r>
              <a:rPr lang="ko-KR" altLang="en-US" sz="1100" dirty="0" err="1"/>
              <a:t>이더리움과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브레이브</a:t>
            </a:r>
            <a:r>
              <a:rPr lang="ko-KR" altLang="en-US" sz="1100" dirty="0"/>
              <a:t> 브라우저 플랫폼을 기반으로 만든 디지털 광고 플랫폼 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94800"/>
              </p:ext>
            </p:extLst>
          </p:nvPr>
        </p:nvGraphicFramePr>
        <p:xfrm>
          <a:off x="149789" y="989961"/>
          <a:ext cx="3816424" cy="20813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3,785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6,077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https://basicattentiontoken.org/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 descr="Basic Attention Token ì½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7618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ostfiles.pstatic.net/MjAxNzA2MDhfMTQ2/MDAxNDk2OTE4NDE1MzY1.mIklNPGorO_xdBzdlHC20meQMj416UQ1cEJn7eaWY08g.qFV1PAenug3L51l_gLx8eg1J_WdudbaoZJ9NZd-RdQAg.PNG.jruits/20170608193517.png?type=w7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4672090"/>
            <a:ext cx="3888432" cy="17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470" y="3914614"/>
            <a:ext cx="865403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▶</a:t>
            </a:r>
            <a:r>
              <a:rPr lang="en-US" altLang="ko-KR" sz="1200" b="1" dirty="0"/>
              <a:t>BAT </a:t>
            </a:r>
            <a:r>
              <a:rPr lang="ko-KR" altLang="en-US" sz="1200" b="1" dirty="0"/>
              <a:t>코인의 구조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  </a:t>
            </a:r>
            <a:r>
              <a:rPr lang="ko-KR" altLang="en-US" sz="1050" dirty="0" smtClean="0">
                <a:solidFill>
                  <a:srgbClr val="333333"/>
                </a:solidFill>
                <a:latin typeface="Source Serif Pro"/>
              </a:rPr>
              <a:t>광고주는 지급해야 할 광고비를 유저에게 배분하여 그 과정에서</a:t>
            </a:r>
            <a:r>
              <a:rPr lang="en-US" altLang="ko-KR" sz="105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050" dirty="0" smtClean="0">
                <a:solidFill>
                  <a:srgbClr val="333333"/>
                </a:solidFill>
                <a:latin typeface="Source Serif Pro"/>
              </a:rPr>
            </a:br>
            <a:r>
              <a:rPr lang="ko-KR" altLang="en-US" sz="1050" dirty="0" smtClean="0">
                <a:solidFill>
                  <a:srgbClr val="333333"/>
                </a:solidFill>
                <a:latin typeface="Source Serif Pro"/>
              </a:rPr>
              <a:t>  참여 비율에 따라</a:t>
            </a:r>
            <a:r>
              <a:rPr lang="en-US" altLang="ko-KR" sz="105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050" dirty="0" smtClean="0">
                <a:solidFill>
                  <a:srgbClr val="333333"/>
                </a:solidFill>
                <a:latin typeface="Source Serif Pro"/>
              </a:rPr>
              <a:t>설립자</a:t>
            </a:r>
            <a:r>
              <a:rPr lang="en-US" altLang="ko-KR" sz="1050" dirty="0" smtClean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050" dirty="0" smtClean="0">
                <a:solidFill>
                  <a:srgbClr val="333333"/>
                </a:solidFill>
                <a:latin typeface="Source Serif Pro"/>
              </a:rPr>
              <a:t>플랫폼은 수수료를 가져가는 구조</a:t>
            </a:r>
            <a:endParaRPr lang="en-US" altLang="ko-KR" sz="11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0884" y="836712"/>
            <a:ext cx="777686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/>
              <a:t>▶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특징</a:t>
            </a:r>
            <a:endParaRPr lang="en-US" altLang="ko-KR" sz="1200" b="1" dirty="0" smtClean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</a:rPr>
              <a:t> BAT</a:t>
            </a:r>
            <a:r>
              <a:rPr lang="ko-KR" altLang="en-US" sz="1100" dirty="0" smtClean="0">
                <a:solidFill>
                  <a:srgbClr val="333333"/>
                </a:solidFill>
              </a:rPr>
              <a:t>코인은 </a:t>
            </a:r>
            <a:r>
              <a:rPr lang="en-US" altLang="ko-KR" sz="1100" dirty="0" smtClean="0">
                <a:solidFill>
                  <a:srgbClr val="333333"/>
                </a:solidFill>
              </a:rPr>
              <a:t>ANONIZE </a:t>
            </a:r>
            <a:r>
              <a:rPr lang="ko-KR" altLang="en-US" sz="1100" dirty="0" smtClean="0">
                <a:solidFill>
                  <a:srgbClr val="333333"/>
                </a:solidFill>
              </a:rPr>
              <a:t>알고리즘을 사용하여 부적절한 광고와 광고주를 걸러내어 문제가 발생될 요소를 사전에 방지</a:t>
            </a:r>
            <a:r>
              <a:rPr lang="en-US" altLang="ko-KR" sz="1100" dirty="0" smtClean="0">
                <a:solidFill>
                  <a:srgbClr val="333333"/>
                </a:solidFill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</a:rPr>
            </a:br>
            <a:endParaRPr lang="en-US" altLang="ko-KR" sz="1100" dirty="0" smtClean="0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</a:rPr>
              <a:t> Basic </a:t>
            </a:r>
            <a:r>
              <a:rPr lang="en-US" altLang="ko-KR" sz="1100" dirty="0">
                <a:solidFill>
                  <a:srgbClr val="404040"/>
                </a:solidFill>
              </a:rPr>
              <a:t>Attention Token</a:t>
            </a:r>
            <a:r>
              <a:rPr lang="ko-KR" altLang="en-US" sz="1100" dirty="0">
                <a:solidFill>
                  <a:srgbClr val="404040"/>
                </a:solidFill>
              </a:rPr>
              <a:t>의 플랫폼에서 광고주가 광고를 원할 경우</a:t>
            </a:r>
            <a:r>
              <a:rPr lang="en-US" altLang="ko-KR" sz="1100" dirty="0">
                <a:solidFill>
                  <a:srgbClr val="404040"/>
                </a:solidFill>
              </a:rPr>
              <a:t>, BAT </a:t>
            </a:r>
            <a:r>
              <a:rPr lang="ko-KR" altLang="en-US" sz="1100" dirty="0">
                <a:solidFill>
                  <a:srgbClr val="404040"/>
                </a:solidFill>
              </a:rPr>
              <a:t>코인을 사용하여 광고를 </a:t>
            </a:r>
            <a:r>
              <a:rPr lang="ko-KR" altLang="en-US" sz="1100" dirty="0" smtClean="0">
                <a:solidFill>
                  <a:srgbClr val="404040"/>
                </a:solidFill>
              </a:rPr>
              <a:t>냄</a:t>
            </a:r>
            <a:r>
              <a:rPr lang="en-US" altLang="ko-KR" sz="1100" dirty="0" smtClean="0">
                <a:solidFill>
                  <a:srgbClr val="404040"/>
                </a:solidFill>
              </a:rPr>
              <a:t>.</a:t>
            </a:r>
            <a:br>
              <a:rPr lang="en-US" altLang="ko-KR" sz="1100" dirty="0" smtClean="0">
                <a:solidFill>
                  <a:srgbClr val="404040"/>
                </a:solidFill>
              </a:rPr>
            </a:br>
            <a:endParaRPr lang="en-US" altLang="ko-KR" sz="11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404040"/>
                </a:solidFill>
              </a:rPr>
              <a:t> </a:t>
            </a:r>
            <a:r>
              <a:rPr lang="ko-KR" altLang="en-US" sz="1100" dirty="0" smtClean="0">
                <a:solidFill>
                  <a:srgbClr val="404040"/>
                </a:solidFill>
              </a:rPr>
              <a:t>이때 </a:t>
            </a:r>
            <a:r>
              <a:rPr lang="ko-KR" altLang="en-US" sz="1100" dirty="0">
                <a:solidFill>
                  <a:srgbClr val="404040"/>
                </a:solidFill>
              </a:rPr>
              <a:t>광고비는 광고에 참여하는 일반 사용자들에게 지급하게 되고</a:t>
            </a:r>
            <a:r>
              <a:rPr lang="en-US" altLang="ko-KR" sz="1100" dirty="0">
                <a:solidFill>
                  <a:srgbClr val="404040"/>
                </a:solidFill>
              </a:rPr>
              <a:t>, </a:t>
            </a:r>
            <a:r>
              <a:rPr lang="ko-KR" altLang="en-US" sz="1100" dirty="0">
                <a:solidFill>
                  <a:srgbClr val="404040"/>
                </a:solidFill>
              </a:rPr>
              <a:t>일반 사용자들은 마음에 드는 </a:t>
            </a:r>
            <a:r>
              <a:rPr lang="ko-KR" altLang="en-US" sz="1100" dirty="0" err="1">
                <a:solidFill>
                  <a:srgbClr val="404040"/>
                </a:solidFill>
              </a:rPr>
              <a:t>콘텐츠를</a:t>
            </a:r>
            <a:r>
              <a:rPr lang="ko-KR" altLang="en-US" sz="1100" dirty="0">
                <a:solidFill>
                  <a:srgbClr val="404040"/>
                </a:solidFill>
              </a:rPr>
              <a:t> 제공하는 </a:t>
            </a:r>
            <a:r>
              <a:rPr lang="en-US" altLang="ko-KR" sz="1100" dirty="0" smtClean="0">
                <a:solidFill>
                  <a:srgbClr val="404040"/>
                </a:solidFill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</a:rPr>
            </a:br>
            <a:r>
              <a:rPr lang="en-US" altLang="ko-KR" sz="1100" dirty="0" smtClean="0">
                <a:solidFill>
                  <a:srgbClr val="404040"/>
                </a:solidFill>
              </a:rPr>
              <a:t>  </a:t>
            </a:r>
            <a:r>
              <a:rPr lang="ko-KR" altLang="en-US" sz="1100" dirty="0" smtClean="0">
                <a:solidFill>
                  <a:srgbClr val="404040"/>
                </a:solidFill>
              </a:rPr>
              <a:t>인터넷 </a:t>
            </a:r>
            <a:r>
              <a:rPr lang="ko-KR" altLang="en-US" sz="1100" dirty="0">
                <a:solidFill>
                  <a:srgbClr val="404040"/>
                </a:solidFill>
              </a:rPr>
              <a:t>매체에 </a:t>
            </a:r>
            <a:r>
              <a:rPr lang="en-US" altLang="ko-KR" sz="1100" dirty="0">
                <a:solidFill>
                  <a:srgbClr val="404040"/>
                </a:solidFill>
              </a:rPr>
              <a:t>BAT</a:t>
            </a:r>
            <a:r>
              <a:rPr lang="ko-KR" altLang="en-US" sz="1100" dirty="0">
                <a:solidFill>
                  <a:srgbClr val="404040"/>
                </a:solidFill>
              </a:rPr>
              <a:t>를 지불하고 광고 없이 </a:t>
            </a:r>
            <a:r>
              <a:rPr lang="ko-KR" altLang="en-US" sz="1100" dirty="0" err="1">
                <a:solidFill>
                  <a:srgbClr val="404040"/>
                </a:solidFill>
              </a:rPr>
              <a:t>콘텐츠를</a:t>
            </a:r>
            <a:r>
              <a:rPr lang="ko-KR" altLang="en-US" sz="1100" dirty="0">
                <a:solidFill>
                  <a:srgbClr val="404040"/>
                </a:solidFill>
              </a:rPr>
              <a:t> 즐길 수도 </a:t>
            </a:r>
            <a:r>
              <a:rPr lang="ko-KR" altLang="en-US" sz="1100" dirty="0" smtClean="0">
                <a:solidFill>
                  <a:srgbClr val="404040"/>
                </a:solidFill>
              </a:rPr>
              <a:t>있음</a:t>
            </a:r>
            <a:r>
              <a:rPr lang="en-US" altLang="ko-KR" sz="1100" dirty="0" smtClean="0">
                <a:solidFill>
                  <a:srgbClr val="404040"/>
                </a:solidFill>
              </a:rPr>
              <a:t>.</a:t>
            </a:r>
            <a:br>
              <a:rPr lang="en-US" altLang="ko-KR" sz="1100" dirty="0" smtClean="0">
                <a:solidFill>
                  <a:srgbClr val="404040"/>
                </a:solidFill>
              </a:rPr>
            </a:br>
            <a:endParaRPr lang="en-US" altLang="ko-KR" sz="11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</a:rPr>
              <a:t> </a:t>
            </a:r>
            <a:r>
              <a:rPr lang="ko-KR" altLang="en-US" sz="1100" dirty="0">
                <a:solidFill>
                  <a:srgbClr val="404040"/>
                </a:solidFill>
              </a:rPr>
              <a:t>일반 사용자들이 원하는 </a:t>
            </a:r>
            <a:r>
              <a:rPr lang="ko-KR" altLang="en-US" sz="1100" dirty="0" err="1">
                <a:solidFill>
                  <a:srgbClr val="404040"/>
                </a:solidFill>
              </a:rPr>
              <a:t>콘텐츠를</a:t>
            </a:r>
            <a:r>
              <a:rPr lang="ko-KR" altLang="en-US" sz="1100" dirty="0">
                <a:solidFill>
                  <a:srgbClr val="404040"/>
                </a:solidFill>
              </a:rPr>
              <a:t> 편하게 시청하기 위해 </a:t>
            </a:r>
            <a:r>
              <a:rPr lang="en-US" altLang="ko-KR" sz="1100" dirty="0">
                <a:solidFill>
                  <a:srgbClr val="404040"/>
                </a:solidFill>
              </a:rPr>
              <a:t>BAT </a:t>
            </a:r>
            <a:r>
              <a:rPr lang="ko-KR" altLang="en-US" sz="1100" dirty="0">
                <a:solidFill>
                  <a:srgbClr val="404040"/>
                </a:solidFill>
              </a:rPr>
              <a:t>코인을 원하고</a:t>
            </a:r>
            <a:r>
              <a:rPr lang="en-US" altLang="ko-KR" sz="1100" dirty="0">
                <a:solidFill>
                  <a:srgbClr val="404040"/>
                </a:solidFill>
              </a:rPr>
              <a:t>, </a:t>
            </a:r>
            <a:r>
              <a:rPr lang="ko-KR" altLang="en-US" sz="1100" dirty="0">
                <a:solidFill>
                  <a:srgbClr val="404040"/>
                </a:solidFill>
              </a:rPr>
              <a:t>광고주는 마케팅에 참여하는 사용자에게 </a:t>
            </a:r>
            <a:r>
              <a:rPr lang="ko-KR" altLang="en-US" sz="1100" dirty="0" smtClean="0">
                <a:solidFill>
                  <a:srgbClr val="404040"/>
                </a:solidFill>
              </a:rPr>
              <a:t>   </a:t>
            </a:r>
            <a:r>
              <a:rPr lang="en-US" altLang="ko-KR" sz="1100" dirty="0" smtClean="0">
                <a:solidFill>
                  <a:srgbClr val="404040"/>
                </a:solidFill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</a:rPr>
            </a:br>
            <a:r>
              <a:rPr lang="ko-KR" altLang="en-US" sz="1100" dirty="0" smtClean="0">
                <a:solidFill>
                  <a:srgbClr val="404040"/>
                </a:solidFill>
              </a:rPr>
              <a:t>   </a:t>
            </a:r>
            <a:r>
              <a:rPr lang="en-US" altLang="ko-KR" sz="1100" dirty="0" smtClean="0">
                <a:solidFill>
                  <a:srgbClr val="404040"/>
                </a:solidFill>
              </a:rPr>
              <a:t>BAT </a:t>
            </a:r>
            <a:r>
              <a:rPr lang="ko-KR" altLang="en-US" sz="1100" dirty="0">
                <a:solidFill>
                  <a:srgbClr val="404040"/>
                </a:solidFill>
              </a:rPr>
              <a:t>코인을 지급하기 위해 </a:t>
            </a:r>
            <a:r>
              <a:rPr lang="en-US" altLang="ko-KR" sz="1100" dirty="0">
                <a:solidFill>
                  <a:srgbClr val="404040"/>
                </a:solidFill>
              </a:rPr>
              <a:t>BAT </a:t>
            </a:r>
            <a:r>
              <a:rPr lang="ko-KR" altLang="en-US" sz="1100" dirty="0">
                <a:solidFill>
                  <a:srgbClr val="404040"/>
                </a:solidFill>
              </a:rPr>
              <a:t>코인을 원하므로</a:t>
            </a:r>
            <a:r>
              <a:rPr lang="en-US" altLang="ko-KR" sz="1100" dirty="0">
                <a:solidFill>
                  <a:srgbClr val="404040"/>
                </a:solidFill>
              </a:rPr>
              <a:t>, </a:t>
            </a:r>
            <a:r>
              <a:rPr lang="ko-KR" altLang="en-US" sz="1100" dirty="0" err="1">
                <a:solidFill>
                  <a:srgbClr val="404040"/>
                </a:solidFill>
              </a:rPr>
              <a:t>브레이브</a:t>
            </a:r>
            <a:r>
              <a:rPr lang="en-US" altLang="ko-KR" sz="1100" dirty="0">
                <a:solidFill>
                  <a:srgbClr val="404040"/>
                </a:solidFill>
              </a:rPr>
              <a:t>(Brave)</a:t>
            </a:r>
            <a:r>
              <a:rPr lang="ko-KR" altLang="en-US" sz="1100" dirty="0">
                <a:solidFill>
                  <a:srgbClr val="404040"/>
                </a:solidFill>
              </a:rPr>
              <a:t>의 사용자가 늘어날수록 </a:t>
            </a:r>
            <a:r>
              <a:rPr lang="en-US" altLang="ko-KR" sz="1100" dirty="0">
                <a:solidFill>
                  <a:srgbClr val="404040"/>
                </a:solidFill>
              </a:rPr>
              <a:t>BAT </a:t>
            </a:r>
            <a:r>
              <a:rPr lang="ko-KR" altLang="en-US" sz="1100" dirty="0">
                <a:solidFill>
                  <a:srgbClr val="404040"/>
                </a:solidFill>
              </a:rPr>
              <a:t>코인의 </a:t>
            </a:r>
            <a:r>
              <a:rPr lang="ko-KR" altLang="en-US" sz="1100" dirty="0" smtClean="0">
                <a:solidFill>
                  <a:srgbClr val="404040"/>
                </a:solidFill>
              </a:rPr>
              <a:t>가치가</a:t>
            </a:r>
            <a:r>
              <a:rPr lang="en-US" altLang="ko-KR" sz="1100" dirty="0" smtClean="0">
                <a:solidFill>
                  <a:srgbClr val="404040"/>
                </a:solidFill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</a:rPr>
            </a:br>
            <a:r>
              <a:rPr lang="en-US" altLang="ko-KR" sz="1100" dirty="0" smtClean="0">
                <a:solidFill>
                  <a:srgbClr val="404040"/>
                </a:solidFill>
              </a:rPr>
              <a:t>  </a:t>
            </a:r>
            <a:r>
              <a:rPr lang="ko-KR" altLang="en-US" sz="1100" dirty="0" smtClean="0">
                <a:solidFill>
                  <a:srgbClr val="404040"/>
                </a:solidFill>
              </a:rPr>
              <a:t> </a:t>
            </a:r>
            <a:r>
              <a:rPr lang="ko-KR" altLang="en-US" sz="1100" dirty="0">
                <a:solidFill>
                  <a:srgbClr val="404040"/>
                </a:solidFill>
              </a:rPr>
              <a:t>오를 가능성이 </a:t>
            </a:r>
            <a:r>
              <a:rPr lang="ko-KR" altLang="en-US" sz="1100" dirty="0" smtClean="0">
                <a:solidFill>
                  <a:srgbClr val="404040"/>
                </a:solidFill>
              </a:rPr>
              <a:t>높음</a:t>
            </a:r>
            <a:endParaRPr lang="ko-KR" altLang="en-US" sz="1100" dirty="0">
              <a:solidFill>
                <a:srgbClr val="404040"/>
              </a:solidFill>
              <a:ea typeface="Dotum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149880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BAT </a:t>
            </a:r>
            <a:r>
              <a:rPr lang="ko-KR" altLang="en-US" sz="1200" b="1" dirty="0" smtClean="0">
                <a:latin typeface="+mn-ea"/>
              </a:rPr>
              <a:t>코인 창립자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r>
              <a:rPr lang="en-US" altLang="ko-KR" sz="1050" dirty="0" smtClean="0">
                <a:solidFill>
                  <a:srgbClr val="333333"/>
                </a:solidFill>
                <a:latin typeface="Source Serif Pro"/>
              </a:rPr>
              <a:t>  </a:t>
            </a:r>
            <a:r>
              <a:rPr lang="en-US" altLang="ko-KR" sz="1050" dirty="0"/>
              <a:t>Basic Attention Token</a:t>
            </a:r>
            <a:r>
              <a:rPr lang="ko-KR" altLang="en-US" sz="1050" dirty="0"/>
              <a:t>의 </a:t>
            </a:r>
            <a:r>
              <a:rPr lang="en-US" altLang="ko-KR" sz="1050" dirty="0"/>
              <a:t>CEO</a:t>
            </a:r>
            <a:r>
              <a:rPr lang="ko-KR" altLang="en-US" sz="1050" dirty="0"/>
              <a:t>인 </a:t>
            </a:r>
            <a:r>
              <a:rPr lang="ko-KR" altLang="en-US" sz="1050" dirty="0" err="1"/>
              <a:t>브랜던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아이크는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</a:t>
            </a:r>
            <a:r>
              <a:rPr lang="ko-KR" altLang="en-US" sz="1050" dirty="0" smtClean="0"/>
              <a:t>모질라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파이어폭스의</a:t>
            </a:r>
            <a:r>
              <a:rPr lang="ko-KR" altLang="en-US" sz="1050" dirty="0"/>
              <a:t> 공동 </a:t>
            </a:r>
            <a:r>
              <a:rPr lang="ko-KR" altLang="en-US" sz="1050" dirty="0" smtClean="0"/>
              <a:t>창업자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&amp; </a:t>
            </a:r>
            <a:r>
              <a:rPr lang="ko-KR" altLang="en-US" sz="1100" dirty="0"/>
              <a:t>자바스크립트의 개발진 출신</a:t>
            </a:r>
            <a:endParaRPr lang="en-US" altLang="ko-KR" sz="11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619" y="3039520"/>
            <a:ext cx="6542925" cy="38184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23792" y="2791961"/>
            <a:ext cx="7776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현 광고 생태계와 </a:t>
            </a:r>
            <a:r>
              <a:rPr lang="en-US" altLang="ko-KR" sz="1200" b="1" dirty="0" smtClean="0">
                <a:latin typeface="+mn-ea"/>
              </a:rPr>
              <a:t>BAT </a:t>
            </a:r>
            <a:r>
              <a:rPr lang="ko-KR" altLang="en-US" sz="1200" b="1" dirty="0" smtClean="0">
                <a:latin typeface="+mn-ea"/>
              </a:rPr>
              <a:t>기반 광고 지불 체계 비교</a:t>
            </a:r>
            <a:endParaRPr lang="en-US" altLang="ko-KR" sz="12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4459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Loom Network 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9108" y="247563"/>
            <a:ext cx="9523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/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err="1" smtClean="0"/>
              <a:t>이더리움의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확장성을</a:t>
            </a:r>
            <a:r>
              <a:rPr lang="ko-KR" altLang="en-US" sz="1100" dirty="0"/>
              <a:t> 해결하기 위해서 나온 솔루션으로 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상에 올라가는 </a:t>
            </a:r>
            <a:r>
              <a:rPr lang="en-US" altLang="ko-KR" sz="1100" dirty="0" err="1" smtClean="0"/>
              <a:t>Dapp</a:t>
            </a:r>
            <a:r>
              <a:rPr lang="ko-KR" altLang="en-US" sz="1100" dirty="0" smtClean="0"/>
              <a:t>마다 </a:t>
            </a:r>
            <a:r>
              <a:rPr lang="ko-KR" altLang="en-US" sz="1100" dirty="0"/>
              <a:t>룸 네트워크를 이용하여 독자적인 사이드체인을 </a:t>
            </a:r>
            <a:r>
              <a:rPr lang="ko-KR" altLang="en-US" sz="1100" dirty="0" smtClean="0"/>
              <a:t>구성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4223"/>
              </p:ext>
            </p:extLst>
          </p:nvPr>
        </p:nvGraphicFramePr>
        <p:xfrm>
          <a:off x="120441" y="922012"/>
          <a:ext cx="3816424" cy="19918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6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1,317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5,791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8,120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https://loomx.io/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 descr="Loom Network ì½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36087" r="6978" b="37336"/>
          <a:stretch/>
        </p:blipFill>
        <p:spPr bwMode="auto">
          <a:xfrm>
            <a:off x="8982" y="0"/>
            <a:ext cx="1685477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63512" y="896701"/>
            <a:ext cx="8228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룸 네트워크</a:t>
            </a:r>
            <a:r>
              <a:rPr lang="en-US" altLang="ko-KR" sz="1100" dirty="0"/>
              <a:t>(Loom Network)</a:t>
            </a:r>
            <a:r>
              <a:rPr lang="ko-KR" altLang="en-US" sz="1100" dirty="0"/>
              <a:t>는 </a:t>
            </a:r>
            <a:r>
              <a:rPr lang="en-US" altLang="ko-KR" sz="1100" dirty="0"/>
              <a:t>The Loom SDK(Software Development kit)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개발툴을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상의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Dapp</a:t>
            </a:r>
            <a:r>
              <a:rPr lang="ko-KR" altLang="en-US" sz="1100" dirty="0" smtClean="0"/>
              <a:t>마다 </a:t>
            </a:r>
            <a:r>
              <a:rPr lang="en-US" altLang="ko-KR" sz="1100" dirty="0" err="1"/>
              <a:t>DappChains</a:t>
            </a:r>
            <a:r>
              <a:rPr lang="ko-KR" altLang="en-US" sz="1100" dirty="0"/>
              <a:t>라는 독자적인 사이드체인을 쉽게 </a:t>
            </a:r>
            <a:r>
              <a:rPr lang="ko-KR" altLang="en-US" sz="1100" dirty="0" smtClean="0"/>
              <a:t>구성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-&gt;</a:t>
            </a:r>
            <a:r>
              <a:rPr lang="ko-KR" altLang="en-US" sz="1100" dirty="0"/>
              <a:t> </a:t>
            </a:r>
            <a:r>
              <a:rPr lang="ko-KR" altLang="en-US" sz="1000" u="sng" dirty="0"/>
              <a:t>사이드체인은 쉽게 말해서 메인 블록체인과 다른 규칙을 갖는 별개의 블록체인을 구성하는 것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/>
              <a:t>The Loom SDK</a:t>
            </a:r>
            <a:r>
              <a:rPr lang="ko-KR" altLang="en-US" sz="1100" dirty="0"/>
              <a:t>를 사용하는 개발자들은 </a:t>
            </a:r>
            <a:r>
              <a:rPr lang="en-US" altLang="ko-KR" sz="1100" dirty="0" err="1"/>
              <a:t>Dapp</a:t>
            </a:r>
            <a:r>
              <a:rPr lang="ko-KR" altLang="en-US" sz="1100" dirty="0"/>
              <a:t>위에 올라가는 사이드체인에 자신이 원하는 합의알고리즘을 선택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 err="1" smtClean="0"/>
              <a:t>확장성을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해결하기 위해서 </a:t>
            </a:r>
            <a:r>
              <a:rPr lang="en-US" altLang="ko-KR" sz="1100" dirty="0"/>
              <a:t>DPOS</a:t>
            </a:r>
            <a:r>
              <a:rPr lang="ko-KR" altLang="en-US" sz="1100" dirty="0"/>
              <a:t>로도 </a:t>
            </a:r>
            <a:r>
              <a:rPr lang="ko-KR" altLang="en-US" sz="1100" dirty="0" smtClean="0"/>
              <a:t>구성할 </a:t>
            </a:r>
            <a:r>
              <a:rPr lang="ko-KR" altLang="en-US" sz="1100" dirty="0" err="1" smtClean="0"/>
              <a:t>수있음</a:t>
            </a:r>
            <a:r>
              <a:rPr lang="en-US" altLang="ko-KR" sz="1100" dirty="0" smtClean="0"/>
              <a:t>. </a:t>
            </a:r>
            <a:r>
              <a:rPr lang="ko-KR" altLang="en-US" sz="1100" dirty="0"/>
              <a:t>그리고 </a:t>
            </a:r>
            <a:r>
              <a:rPr lang="ko-KR" altLang="en-US" sz="1100" dirty="0" err="1"/>
              <a:t>메인체인의</a:t>
            </a:r>
            <a:r>
              <a:rPr lang="ko-KR" altLang="en-US" sz="1100" dirty="0"/>
              <a:t> 안전은 </a:t>
            </a:r>
            <a:r>
              <a:rPr lang="ko-KR" altLang="en-US" sz="1100" dirty="0" err="1"/>
              <a:t>이더리움의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플라즈마로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보장</a:t>
            </a:r>
            <a:endParaRPr lang="en-US" altLang="ko-KR" sz="11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404040"/>
              </a:solidFill>
              <a:latin typeface="나눔바른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/>
              <a:t>룸 네트워크</a:t>
            </a:r>
            <a:r>
              <a:rPr lang="en-US" altLang="ko-KR" sz="1100" dirty="0"/>
              <a:t>(Loom Network) </a:t>
            </a:r>
            <a:r>
              <a:rPr lang="ko-KR" altLang="en-US" sz="1100" dirty="0"/>
              <a:t>코인은 </a:t>
            </a:r>
            <a:r>
              <a:rPr lang="en-US" altLang="ko-KR" sz="1100" dirty="0"/>
              <a:t>The Loom SDK</a:t>
            </a:r>
            <a:r>
              <a:rPr lang="ko-KR" altLang="en-US" sz="1100" dirty="0"/>
              <a:t>를 사용하기 위한 사용료나 </a:t>
            </a:r>
            <a:r>
              <a:rPr lang="en-US" altLang="ko-KR" sz="1100" dirty="0" err="1"/>
              <a:t>Dappchains</a:t>
            </a:r>
            <a:r>
              <a:rPr lang="en-US" altLang="ko-KR" sz="1100" dirty="0"/>
              <a:t> </a:t>
            </a:r>
            <a:r>
              <a:rPr lang="ko-KR" altLang="en-US" sz="1100" dirty="0"/>
              <a:t>등의 사이드체인에 참여할 때 </a:t>
            </a:r>
            <a:r>
              <a:rPr lang="ko-KR" altLang="en-US" sz="1100" dirty="0" smtClean="0"/>
              <a:t>필요</a:t>
            </a:r>
            <a:endParaRPr lang="en-US" altLang="ko-KR" sz="11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 </a:t>
            </a:r>
            <a:r>
              <a:rPr lang="ko-KR" altLang="en-US" sz="1100" dirty="0"/>
              <a:t>룸 네트워크는 </a:t>
            </a:r>
            <a:r>
              <a:rPr lang="en-US" altLang="ko-KR" sz="1100" b="1" dirty="0"/>
              <a:t>"</a:t>
            </a:r>
            <a:r>
              <a:rPr lang="ko-KR" altLang="en-US" sz="1100" b="1" dirty="0"/>
              <a:t>휘황찬란한 글로 포장된 화이트페이퍼는 </a:t>
            </a:r>
            <a:r>
              <a:rPr lang="ko-KR" altLang="en-US" sz="1100" b="1" dirty="0" err="1"/>
              <a:t>필요없다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우리는 제품으로 보여준다</a:t>
            </a:r>
            <a:r>
              <a:rPr lang="en-US" altLang="ko-KR" sz="1100" b="1" dirty="0"/>
              <a:t>."</a:t>
            </a:r>
            <a:r>
              <a:rPr lang="ko-KR" altLang="en-US" sz="1100" dirty="0"/>
              <a:t> 라는 정신에 입각해서 계속해서 제품 개발 업데이트 소식을 </a:t>
            </a:r>
            <a:r>
              <a:rPr lang="ko-KR" altLang="en-US" sz="1100" dirty="0" smtClean="0"/>
              <a:t>올리고 있음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1302" y="3316912"/>
            <a:ext cx="820891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4</a:t>
            </a:r>
            <a:r>
              <a:rPr lang="ko-KR" altLang="en-US" sz="1200" b="1" dirty="0" smtClean="0">
                <a:latin typeface="+mn-ea"/>
              </a:rPr>
              <a:t>개의 </a:t>
            </a:r>
            <a:r>
              <a:rPr lang="en-US" altLang="ko-KR" sz="1200" b="1" dirty="0" err="1" smtClean="0">
                <a:latin typeface="+mn-ea"/>
              </a:rPr>
              <a:t>DappChains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이미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4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개의 </a:t>
            </a:r>
            <a:r>
              <a:rPr lang="en-US" altLang="ko-KR" sz="1100" dirty="0" err="1">
                <a:solidFill>
                  <a:srgbClr val="333333"/>
                </a:solidFill>
                <a:latin typeface="Source Serif Pro"/>
              </a:rPr>
              <a:t>DappChains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출시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 err="1" smtClean="0">
                <a:solidFill>
                  <a:srgbClr val="333333"/>
                </a:solidFill>
                <a:latin typeface="Source Serif Pro"/>
              </a:rPr>
              <a:t>DelegateCall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은 블록체인이나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이더리움에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관한 질문이나 대답을 통해 토큰을 얻을 수 있는 플랫폼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크립토좀비는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크립토좀비라는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이더리움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상에서 돌아가는 게임을 직접 코딩으로 배워볼 수 있는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앱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100" dirty="0" err="1" smtClean="0">
                <a:solidFill>
                  <a:srgbClr val="333333"/>
                </a:solidFill>
                <a:latin typeface="Source Serif Pro"/>
              </a:rPr>
              <a:t>EthFiddle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은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솔리디티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코드를 공유할 수 있는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앱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솔리디티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X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는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솔리디티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언어로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컴파일하는데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있어서 보안과 버그를 잡아주는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앱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359" y="6056124"/>
            <a:ext cx="11626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▶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비탈릭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부테린의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관심으로인한</a:t>
            </a:r>
            <a:r>
              <a:rPr lang="ko-KR" altLang="en-US" sz="1100" b="1" dirty="0" smtClean="0">
                <a:latin typeface="+mn-ea"/>
              </a:rPr>
              <a:t> 화제</a:t>
            </a:r>
            <a:r>
              <a:rPr lang="en-US" altLang="ko-KR" sz="1100" b="1" dirty="0" smtClean="0">
                <a:latin typeface="+mn-ea"/>
              </a:rPr>
              <a:t/>
            </a:r>
            <a:br>
              <a:rPr lang="en-US" altLang="ko-KR" sz="1100" b="1" dirty="0" smtClean="0">
                <a:latin typeface="+mn-ea"/>
              </a:rPr>
            </a:br>
            <a:r>
              <a:rPr lang="ko-KR" altLang="en-US" sz="1100" dirty="0" err="1" smtClean="0">
                <a:solidFill>
                  <a:srgbClr val="333333"/>
                </a:solidFill>
                <a:latin typeface="Nanum Gothic"/>
              </a:rPr>
              <a:t>이더리움</a:t>
            </a:r>
            <a:r>
              <a:rPr lang="ko-KR" altLang="en-US" sz="1100" dirty="0" smtClean="0">
                <a:solidFill>
                  <a:srgbClr val="333333"/>
                </a:solidFill>
                <a:latin typeface="Nanum Gothic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창시자 </a:t>
            </a:r>
            <a:r>
              <a:rPr lang="ko-KR" altLang="en-US" sz="1100" dirty="0" err="1">
                <a:solidFill>
                  <a:srgbClr val="333333"/>
                </a:solidFill>
                <a:latin typeface="Nanum Gothic"/>
              </a:rPr>
              <a:t>비탈릭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Nanum Gothic"/>
              </a:rPr>
              <a:t>부테린이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Nanum Gothic"/>
              </a:rPr>
              <a:t>3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월 </a:t>
            </a:r>
            <a:r>
              <a:rPr lang="en-US" altLang="ko-KR" sz="1100" dirty="0">
                <a:solidFill>
                  <a:srgbClr val="333333"/>
                </a:solidFill>
                <a:latin typeface="Nanum Gothic"/>
              </a:rPr>
              <a:t>31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일에 자신의 </a:t>
            </a:r>
            <a:r>
              <a:rPr lang="ko-KR" altLang="en-US" sz="1100" dirty="0" err="1">
                <a:solidFill>
                  <a:srgbClr val="333333"/>
                </a:solidFill>
                <a:latin typeface="Nanum Gothic"/>
              </a:rPr>
              <a:t>블로그에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 글을 올렸는데 </a:t>
            </a:r>
            <a:r>
              <a:rPr lang="ko-KR" altLang="en-US" sz="1100" dirty="0" err="1">
                <a:solidFill>
                  <a:srgbClr val="333333"/>
                </a:solidFill>
                <a:latin typeface="Nanum Gothic"/>
              </a:rPr>
              <a:t>이더리움을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 통해서 빠른 트랜잭션을 요구하는 어플리케이션을 구성하려면 </a:t>
            </a:r>
            <a:r>
              <a:rPr lang="en-US" altLang="ko-KR" sz="1100" dirty="0" smtClean="0">
                <a:solidFill>
                  <a:srgbClr val="333333"/>
                </a:solidFill>
                <a:latin typeface="Nanum Gothic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Nanum Gothic"/>
              </a:rPr>
            </a:br>
            <a:r>
              <a:rPr lang="ko-KR" altLang="en-US" sz="1100" dirty="0" smtClean="0">
                <a:solidFill>
                  <a:srgbClr val="333333"/>
                </a:solidFill>
                <a:latin typeface="Nanum Gothic"/>
              </a:rPr>
              <a:t>어떻게 </a:t>
            </a:r>
            <a:r>
              <a:rPr lang="ko-KR" altLang="en-US" sz="1100" dirty="0" err="1">
                <a:solidFill>
                  <a:srgbClr val="333333"/>
                </a:solidFill>
                <a:latin typeface="Nanum Gothic"/>
              </a:rPr>
              <a:t>해야하는지에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 대한 내용을 올리면서 </a:t>
            </a:r>
            <a:r>
              <a:rPr lang="en-US" altLang="ko-KR" sz="1100" dirty="0">
                <a:solidFill>
                  <a:srgbClr val="333333"/>
                </a:solidFill>
                <a:latin typeface="Nanum Gothic"/>
              </a:rPr>
              <a:t>loom network</a:t>
            </a:r>
            <a:r>
              <a:rPr lang="ko-KR" altLang="en-US" sz="1100" dirty="0">
                <a:solidFill>
                  <a:srgbClr val="333333"/>
                </a:solidFill>
                <a:latin typeface="Nanum Gothic"/>
              </a:rPr>
              <a:t>와 같은 시스템이 적합할 것 같다면서 이 코인에 대한 </a:t>
            </a:r>
            <a:r>
              <a:rPr lang="ko-KR" altLang="en-US" sz="1100" dirty="0" smtClean="0">
                <a:solidFill>
                  <a:srgbClr val="333333"/>
                </a:solidFill>
                <a:latin typeface="Nanum Gothic"/>
              </a:rPr>
              <a:t>언급</a:t>
            </a:r>
            <a:r>
              <a:rPr lang="en-US" altLang="ko-KR" sz="1100" dirty="0" smtClean="0">
                <a:solidFill>
                  <a:srgbClr val="333333"/>
                </a:solidFill>
                <a:latin typeface="Nanum Gothic"/>
              </a:rPr>
              <a:t>.</a:t>
            </a:r>
            <a:br>
              <a:rPr lang="en-US" altLang="ko-KR" sz="1100" dirty="0" smtClean="0">
                <a:solidFill>
                  <a:srgbClr val="333333"/>
                </a:solidFill>
                <a:latin typeface="Nanum Gothic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Nanum Gothic"/>
              </a:rPr>
              <a:t>(</a:t>
            </a:r>
            <a:r>
              <a:rPr lang="en-US" altLang="ko-KR" sz="1100" dirty="0">
                <a:solidFill>
                  <a:srgbClr val="00C3BD"/>
                </a:solidFill>
                <a:latin typeface="Noto Sans Light"/>
                <a:hlinkClick r:id="rId4"/>
              </a:rPr>
              <a:t>https://medium.com/@VitalikButerin/thanks-for-replying-d8ea7683246c</a:t>
            </a:r>
            <a:r>
              <a:rPr lang="en-US" altLang="ko-KR" sz="1100" dirty="0">
                <a:solidFill>
                  <a:srgbClr val="333333"/>
                </a:solidFill>
                <a:latin typeface="Noto Sans Light"/>
              </a:rPr>
              <a:t>)</a:t>
            </a:r>
            <a:endParaRPr lang="ko-KR" altLang="en-US" sz="1100" dirty="0"/>
          </a:p>
        </p:txBody>
      </p:sp>
      <p:pic>
        <p:nvPicPr>
          <p:cNvPr id="1028" name="Picture 4" descr="https://steemitimages.com/0x0/https:/postfiles.pstatic.net/MjAxODA2MTJfMjk4/MDAxNTI4Nzc1NjI0MjY0.BUGwItIhfanT7hPculaj5yDeykfcPdJK2XF4nh6eSvcg.Ed6tbmO6esI2i3ipxqhBGZiqgofZLAaiyh5BiWF-moAg.PNG.cpaprosong77/5.PNG?type=w7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7" y="2996952"/>
            <a:ext cx="3772168" cy="17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7921" y="464804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>
                <a:latin typeface="+mn-ea"/>
              </a:rPr>
              <a:t>▶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Loom Network </a:t>
            </a:r>
            <a:r>
              <a:rPr lang="ko-KR" altLang="en-US" sz="1100" b="1" dirty="0" smtClean="0">
                <a:latin typeface="+mn-ea"/>
              </a:rPr>
              <a:t>개발진 특징 </a:t>
            </a:r>
            <a:r>
              <a:rPr lang="en-US" altLang="ko-KR" sz="1100" b="1" dirty="0" smtClean="0">
                <a:latin typeface="+mn-ea"/>
              </a:rPr>
              <a:t/>
            </a:r>
            <a:br>
              <a:rPr lang="en-US" altLang="ko-KR" sz="1100" b="1" dirty="0" smtClean="0">
                <a:latin typeface="+mn-ea"/>
              </a:rPr>
            </a:b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공동차업자들을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간단하게 살펴보면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James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는 현재 한국에 거주하고 있는 것으로 보이며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,</a:t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룸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네트워크를 공동창업하기 전에는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서울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강남에서 암호화폐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트레이딩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봇을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개발한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이력과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Luke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는 블록체인 관련 이력으로는 블록체인 솔루션 개발기업인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블록메이슨에서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년간 개발자로 재직한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기록이 있음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15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406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Theta Token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6058" y="312912"/>
            <a:ext cx="10118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/>
              <a:t>비디오 라이브 </a:t>
            </a:r>
            <a:r>
              <a:rPr lang="ko-KR" altLang="en-US" sz="1100" dirty="0" err="1"/>
              <a:t>스트리밍</a:t>
            </a:r>
            <a:r>
              <a:rPr lang="ko-KR" altLang="en-US" sz="1100" dirty="0"/>
              <a:t> 네트워크로 </a:t>
            </a:r>
            <a:r>
              <a:rPr lang="ko-KR" altLang="en-US" sz="1100" dirty="0" smtClean="0"/>
              <a:t>기존 </a:t>
            </a:r>
            <a:r>
              <a:rPr lang="ko-KR" altLang="en-US" sz="1100" dirty="0"/>
              <a:t>비디오</a:t>
            </a:r>
            <a:r>
              <a:rPr lang="en-US" altLang="ko-KR" sz="1100" dirty="0"/>
              <a:t>,</a:t>
            </a:r>
            <a:r>
              <a:rPr lang="ko-KR" altLang="en-US" sz="1100" dirty="0"/>
              <a:t>영상 플랫폼</a:t>
            </a:r>
            <a:r>
              <a:rPr lang="en-US" altLang="ko-KR" sz="1100" dirty="0"/>
              <a:t>(</a:t>
            </a:r>
            <a:r>
              <a:rPr lang="ko-KR" altLang="en-US" sz="1100" dirty="0"/>
              <a:t>어플리케이션</a:t>
            </a:r>
            <a:r>
              <a:rPr lang="en-US" altLang="ko-KR" sz="1100" dirty="0"/>
              <a:t>)</a:t>
            </a:r>
            <a:r>
              <a:rPr lang="ko-KR" altLang="en-US" sz="1100" dirty="0" smtClean="0"/>
              <a:t>이 </a:t>
            </a:r>
            <a:r>
              <a:rPr lang="ko-KR" altLang="en-US" sz="1100" dirty="0" err="1" smtClean="0"/>
              <a:t>분산형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플랫폼으로 구축할 수 있도록 솔루션</a:t>
            </a:r>
            <a:r>
              <a:rPr lang="en-US" altLang="ko-KR" sz="1100" dirty="0"/>
              <a:t>,</a:t>
            </a:r>
            <a:r>
              <a:rPr lang="ko-KR" altLang="en-US" sz="1100" dirty="0"/>
              <a:t>네트워크를 제공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07331"/>
              </p:ext>
            </p:extLst>
          </p:nvPr>
        </p:nvGraphicFramePr>
        <p:xfrm>
          <a:off x="191344" y="760115"/>
          <a:ext cx="3816424" cy="25047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181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Theta labs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토큰명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THETA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시가총액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7,247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9,146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2018.01.07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모금액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ICO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추진국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홈페이지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hlinkClick r:id="rId2"/>
                        </a:rPr>
                        <a:t>https://www.thetatoken.org/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 descr="Theta Token ì½ì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31992" r="21794" b="36018"/>
          <a:stretch/>
        </p:blipFill>
        <p:spPr bwMode="auto">
          <a:xfrm>
            <a:off x="0" y="1"/>
            <a:ext cx="1666058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9336" y="3456618"/>
            <a:ext cx="8208912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로드맵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월 말경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ERC20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토큰 발행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②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3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월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Theta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토큰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SLIVER.tv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플렛폼에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통합 완료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2018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 봄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-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가을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네이티브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Theta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블락체인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개발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2018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4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분기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계획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새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블락체인에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네이티브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Theta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네트워크 </a:t>
            </a:r>
            <a:r>
              <a:rPr lang="ko-KR" altLang="en-US" sz="1100" dirty="0" err="1" smtClean="0">
                <a:solidFill>
                  <a:srgbClr val="333333"/>
                </a:solidFill>
                <a:latin typeface="Source Serif Pro"/>
              </a:rPr>
              <a:t>론칭</a:t>
            </a: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2018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년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4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분기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계획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 Theta ERC-20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토큰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Theta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블락체인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토큰과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1:1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교환 가능</a:t>
            </a:r>
            <a:endParaRPr lang="ko-KR" altLang="en-US" sz="1100" dirty="0"/>
          </a:p>
          <a:p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48251" y="656749"/>
            <a:ext cx="813300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/>
              <a:t>오픈소스이며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분산형</a:t>
            </a:r>
            <a:r>
              <a:rPr lang="ko-KR" altLang="en-US" sz="1100" dirty="0"/>
              <a:t> 라이브 </a:t>
            </a:r>
            <a:r>
              <a:rPr lang="ko-KR" altLang="en-US" sz="1100" dirty="0" err="1"/>
              <a:t>스트리밍을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위한 유일한 </a:t>
            </a:r>
            <a:r>
              <a:rPr lang="ko-KR" altLang="en-US" sz="1100" dirty="0" err="1"/>
              <a:t>엔드</a:t>
            </a:r>
            <a:r>
              <a:rPr lang="ko-KR" altLang="en-US" sz="1100" dirty="0"/>
              <a:t> 투 </a:t>
            </a:r>
            <a:r>
              <a:rPr lang="ko-KR" altLang="en-US" sz="1100" dirty="0" err="1"/>
              <a:t>엔드</a:t>
            </a:r>
            <a:r>
              <a:rPr lang="ko-KR" altLang="en-US" sz="1100" dirty="0"/>
              <a:t> 솔루션으로 네트워크 내 모든 사용자에게 </a:t>
            </a:r>
            <a:r>
              <a:rPr lang="ko-KR" altLang="en-US" sz="1100" dirty="0" smtClean="0"/>
              <a:t> 경제적이고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 기술적인 </a:t>
            </a:r>
            <a:r>
              <a:rPr lang="ko-KR" altLang="en-US" sz="1100" dirty="0"/>
              <a:t>인센티브를 제공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시청자들은 동영상을 보면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쎄타토큰을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얻음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토큰을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얻는 대신 그들은 자신의 인터넷 대역폭과 컴퓨터 자원을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공유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기업은 엄청난 동영상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스트리밍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서버비용을 아낄 수 있으며 엄청난 분산된 컴퓨터 자원과 대역폭을 바탕으로 시청자들은 고화질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스트리밍이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가능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360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도 동영상 즉 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VR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의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시대가 열리며 가장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골치아팟던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문제 즉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360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도 동영상의 엄청난 용량과 화질을 감당하기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어렵다는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문제도 해결이 가능하고 인터넷이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느린나라에서도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스트리밍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서비스를 원활하게 쓸 수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있음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이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쎄타에는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어드바이저로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무려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유튜브의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창업자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스티브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첸이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있고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초기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투자기업으로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소니와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삼성이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있음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/>
              <a:t>THETA+</a:t>
            </a:r>
            <a:r>
              <a:rPr lang="ko-KR" altLang="en-US" sz="1100" dirty="0"/>
              <a:t>삼성</a:t>
            </a:r>
            <a:r>
              <a:rPr lang="en-US" altLang="ko-KR" sz="1100" dirty="0"/>
              <a:t>VR</a:t>
            </a:r>
            <a:r>
              <a:rPr lang="ko-KR" altLang="en-US" sz="1100" dirty="0"/>
              <a:t>과 함께 기술 개발 </a:t>
            </a:r>
            <a:r>
              <a:rPr lang="ko-KR" altLang="en-US" sz="1100" dirty="0" err="1" smtClean="0"/>
              <a:t>진행중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pic>
        <p:nvPicPr>
          <p:cNvPr id="2052" name="Picture 4" descr="https://mblogthumb-phinf.pstatic.net/MjAxODAzMDFfNDQg/MDAxNTE5ODM2NjU3MjY3.2cvJYcbPpac9m-e6HPxMfg1fk20G0Yj4L-yB2yg3_jQg.YqfAng77eSFgC_95IM7QvX8fRC5lrfNtegjd7w2oyasg.JPEG.dinnernim/%EC%BA%A1%EC%B2%98_2018_03_01_01_50_29_856.jp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02" y="3733617"/>
            <a:ext cx="5976664" cy="19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42416" y="5755669"/>
            <a:ext cx="6864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</a:rPr>
              <a:t>시청자들끼리 </a:t>
            </a:r>
            <a:r>
              <a:rPr lang="ko-KR" altLang="en-US" sz="1100" dirty="0">
                <a:solidFill>
                  <a:srgbClr val="000000"/>
                </a:solidFill>
              </a:rPr>
              <a:t>대역폭을 공유하고 이웃 시청자에게 중계를 </a:t>
            </a:r>
            <a:r>
              <a:rPr lang="ko-KR" altLang="en-US" sz="1100" dirty="0" smtClean="0">
                <a:solidFill>
                  <a:srgbClr val="000000"/>
                </a:solidFill>
              </a:rPr>
              <a:t>하여 </a:t>
            </a:r>
            <a:r>
              <a:rPr lang="ko-KR" altLang="en-US" sz="1100" dirty="0">
                <a:solidFill>
                  <a:srgbClr val="000000"/>
                </a:solidFill>
              </a:rPr>
              <a:t>비용을 훨씬 </a:t>
            </a:r>
            <a:r>
              <a:rPr lang="ko-KR" altLang="en-US" sz="1100" dirty="0" smtClean="0">
                <a:solidFill>
                  <a:srgbClr val="000000"/>
                </a:solidFill>
              </a:rPr>
              <a:t>절감하고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</a:rPr>
              <a:t>시청자마다 </a:t>
            </a:r>
            <a:r>
              <a:rPr lang="en-US" altLang="ko-KR" sz="1100" dirty="0" smtClean="0">
                <a:solidFill>
                  <a:srgbClr val="000000"/>
                </a:solidFill>
              </a:rPr>
              <a:t/>
            </a:r>
            <a:br>
              <a:rPr lang="en-US" altLang="ko-KR" sz="1100" dirty="0" smtClean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각각의 </a:t>
            </a:r>
            <a:r>
              <a:rPr lang="ko-KR" altLang="en-US" sz="1100" dirty="0">
                <a:solidFill>
                  <a:srgbClr val="000000"/>
                </a:solidFill>
              </a:rPr>
              <a:t>작은 </a:t>
            </a:r>
            <a:r>
              <a:rPr lang="ko-KR" altLang="en-US" sz="1100" dirty="0" smtClean="0">
                <a:solidFill>
                  <a:srgbClr val="000000"/>
                </a:solidFill>
              </a:rPr>
              <a:t>서버역할을 한다</a:t>
            </a:r>
            <a:r>
              <a:rPr lang="en-US" altLang="ko-KR" sz="1100" dirty="0" smtClean="0">
                <a:solidFill>
                  <a:srgbClr val="000000"/>
                </a:solidFill>
              </a:rPr>
              <a:t>. -&gt; </a:t>
            </a:r>
            <a:r>
              <a:rPr lang="ko-KR" altLang="en-US" sz="1100" dirty="0" smtClean="0">
                <a:solidFill>
                  <a:srgbClr val="000000"/>
                </a:solidFill>
              </a:rPr>
              <a:t>이를 </a:t>
            </a:r>
            <a:r>
              <a:rPr lang="ko-KR" altLang="en-US" sz="1100" dirty="0" err="1">
                <a:solidFill>
                  <a:srgbClr val="000000"/>
                </a:solidFill>
              </a:rPr>
              <a:t>캐싱노드</a:t>
            </a:r>
            <a:r>
              <a:rPr lang="en-US" altLang="ko-KR" sz="1100" dirty="0">
                <a:solidFill>
                  <a:srgbClr val="000000"/>
                </a:solidFill>
              </a:rPr>
              <a:t>(Caching nodes)</a:t>
            </a:r>
            <a:r>
              <a:rPr lang="ko-KR" altLang="en-US" sz="1100" dirty="0">
                <a:solidFill>
                  <a:srgbClr val="000000"/>
                </a:solidFill>
              </a:rPr>
              <a:t>라고 </a:t>
            </a:r>
            <a:r>
              <a:rPr lang="ko-KR" altLang="en-US" sz="1100" dirty="0" smtClean="0">
                <a:solidFill>
                  <a:srgbClr val="000000"/>
                </a:solidFill>
              </a:rPr>
              <a:t>표현</a:t>
            </a:r>
            <a:r>
              <a:rPr lang="en-US" altLang="ko-KR" sz="1100" dirty="0">
                <a:solidFill>
                  <a:srgbClr val="000000"/>
                </a:solidFill>
              </a:rPr>
              <a:t/>
            </a:r>
            <a:br>
              <a:rPr lang="en-US" altLang="ko-KR" sz="1100" dirty="0">
                <a:solidFill>
                  <a:srgbClr val="000000"/>
                </a:solidFill>
              </a:rPr>
            </a:br>
            <a:r>
              <a:rPr lang="ko-KR" altLang="en-US" sz="1100" dirty="0" smtClean="0">
                <a:solidFill>
                  <a:srgbClr val="000000"/>
                </a:solidFill>
              </a:rPr>
              <a:t>이를 통한 보상을 </a:t>
            </a:r>
            <a:r>
              <a:rPr lang="ko-KR" altLang="en-US" sz="1100" dirty="0" err="1" smtClean="0">
                <a:solidFill>
                  <a:srgbClr val="000000"/>
                </a:solidFill>
              </a:rPr>
              <a:t>세타코인을</a:t>
            </a:r>
            <a:r>
              <a:rPr lang="ko-KR" altLang="en-US" sz="1100" dirty="0" smtClean="0">
                <a:solidFill>
                  <a:srgbClr val="000000"/>
                </a:solidFill>
              </a:rPr>
              <a:t> 제공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5303912" y="344733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원리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97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304" y="18247"/>
            <a:ext cx="759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Golem (</a:t>
            </a:r>
            <a:r>
              <a:rPr lang="ko-KR" altLang="en-US" sz="1600" b="1" dirty="0"/>
              <a:t>사용자들의 남는 컴퓨터 용량을 모아서 슈퍼컴퓨터를 만드는 프로젝트</a:t>
            </a:r>
            <a:r>
              <a:rPr lang="en-US" altLang="ko-KR" sz="1600" b="1" dirty="0" smtClean="0"/>
              <a:t> )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4304" y="292599"/>
            <a:ext cx="10315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▶ </a:t>
            </a:r>
            <a:r>
              <a:rPr lang="ko-KR" altLang="en-US" sz="1100" b="1" dirty="0">
                <a:latin typeface="+mn-ea"/>
              </a:rPr>
              <a:t>서비스 개요 </a:t>
            </a:r>
            <a:r>
              <a:rPr lang="en-US" altLang="ko-KR" sz="1100" dirty="0" smtClean="0">
                <a:latin typeface="+mn-ea"/>
              </a:rPr>
              <a:t>: </a:t>
            </a:r>
            <a:br>
              <a:rPr lang="en-US" altLang="ko-KR" sz="1100" dirty="0" smtClean="0">
                <a:latin typeface="+mn-ea"/>
              </a:rPr>
            </a:br>
            <a:r>
              <a:rPr lang="ko-KR" altLang="en-US" sz="1100" dirty="0" err="1" smtClean="0"/>
              <a:t>골렘</a:t>
            </a:r>
            <a:r>
              <a:rPr lang="en-US" altLang="ko-KR" sz="1100" dirty="0"/>
              <a:t>(Golem)</a:t>
            </a:r>
            <a:r>
              <a:rPr lang="ko-KR" altLang="en-US" sz="1100" dirty="0"/>
              <a:t>은 사용자들의 남는 </a:t>
            </a:r>
            <a:r>
              <a:rPr lang="en-US" altLang="ko-KR" sz="1100" dirty="0"/>
              <a:t>CPU</a:t>
            </a:r>
            <a:r>
              <a:rPr lang="ko-KR" altLang="en-US" sz="1100" dirty="0"/>
              <a:t>와 </a:t>
            </a:r>
            <a:r>
              <a:rPr lang="en-US" altLang="ko-KR" sz="1100" dirty="0"/>
              <a:t>GPU, </a:t>
            </a:r>
            <a:r>
              <a:rPr lang="ko-KR" altLang="en-US" sz="1100" dirty="0"/>
              <a:t>그리고 </a:t>
            </a:r>
            <a:r>
              <a:rPr lang="en-US" altLang="ko-KR" sz="1100" dirty="0"/>
              <a:t>RAM, </a:t>
            </a:r>
            <a:r>
              <a:rPr lang="ko-KR" altLang="en-US" sz="1100" dirty="0"/>
              <a:t>디스크 용량 등을 규합하고 이 용량을 모아서 하나의 슈퍼컴퓨터로 만드는 것을 </a:t>
            </a:r>
            <a:r>
              <a:rPr lang="ko-KR" altLang="en-US" sz="1100" dirty="0" smtClean="0"/>
              <a:t>목표</a:t>
            </a:r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4977"/>
              </p:ext>
            </p:extLst>
          </p:nvPr>
        </p:nvGraphicFramePr>
        <p:xfrm>
          <a:off x="119336" y="763588"/>
          <a:ext cx="3816424" cy="2520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36861"/>
                <a:gridCol w="2779563"/>
              </a:tblGrid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기업명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Golem Factory GmbH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서비스런칭일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토큰명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시가총액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3,417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6,604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3,245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기간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2016.11.09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err="1" smtClean="0"/>
                        <a:t>모금액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ICO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추진국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폴란드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홈페이지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5B9B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https://golem.network/</a:t>
                      </a:r>
                      <a:endParaRPr lang="en-US" sz="1100" b="0" i="0" u="sng" strike="noStrike" dirty="0">
                        <a:solidFill>
                          <a:srgbClr val="5B9BD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golem coi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3" b="23198"/>
          <a:stretch/>
        </p:blipFill>
        <p:spPr bwMode="auto">
          <a:xfrm>
            <a:off x="119336" y="14526"/>
            <a:ext cx="1415480" cy="7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18726" y="711884"/>
            <a:ext cx="813300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특징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/>
              <a:t>골렘</a:t>
            </a:r>
            <a:r>
              <a:rPr lang="en-US" altLang="ko-KR" sz="1100" dirty="0"/>
              <a:t>(Golem)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이더리움</a:t>
            </a:r>
            <a:r>
              <a:rPr lang="ko-KR" altLang="en-US" sz="1100" dirty="0"/>
              <a:t> 플랫폼에 기초해 만들어진 </a:t>
            </a:r>
            <a:r>
              <a:rPr lang="ko-KR" altLang="en-US" sz="1100" dirty="0" err="1"/>
              <a:t>골렘</a:t>
            </a:r>
            <a:r>
              <a:rPr lang="en-US" altLang="ko-KR" sz="1100" dirty="0"/>
              <a:t>(Golem) </a:t>
            </a:r>
            <a:r>
              <a:rPr lang="ko-KR" altLang="en-US" sz="1100" dirty="0"/>
              <a:t>네트워크에서 사용되는 암호화폐입니다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</a:t>
            </a:r>
            <a:r>
              <a:rPr lang="ko-KR" altLang="en-US" sz="1100" dirty="0" err="1" smtClean="0"/>
              <a:t>이더리움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플랫폼 위에서 작동하기 때문에 스마트 </a:t>
            </a:r>
            <a:r>
              <a:rPr lang="ko-KR" altLang="en-US" sz="1100" dirty="0" err="1"/>
              <a:t>컨트랙트가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적용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err="1"/>
              <a:t>골렘</a:t>
            </a:r>
            <a:r>
              <a:rPr lang="en-US" altLang="ko-KR" sz="1100" dirty="0"/>
              <a:t>(Golem) </a:t>
            </a:r>
            <a:r>
              <a:rPr lang="ko-KR" altLang="en-US" sz="1100" dirty="0"/>
              <a:t>네트워크는 분산된 컴퓨팅 자원을 </a:t>
            </a:r>
            <a:r>
              <a:rPr lang="en-US" altLang="ko-KR" sz="1100" dirty="0"/>
              <a:t>P2P</a:t>
            </a:r>
            <a:r>
              <a:rPr lang="ko-KR" altLang="en-US" sz="1100" dirty="0"/>
              <a:t>로 연결해 </a:t>
            </a:r>
            <a:r>
              <a:rPr lang="ko-KR" altLang="en-US" sz="1100" dirty="0" smtClean="0"/>
              <a:t>공유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 err="1" smtClean="0">
                <a:solidFill>
                  <a:srgbClr val="404040"/>
                </a:solidFill>
                <a:latin typeface="나눔바른고딕"/>
              </a:rPr>
              <a:t>골</a:t>
            </a:r>
            <a:r>
              <a:rPr lang="ko-KR" altLang="en-US" sz="1100" dirty="0" err="1" smtClean="0"/>
              <a:t>렘</a:t>
            </a:r>
            <a:r>
              <a:rPr lang="en-US" altLang="ko-KR" sz="1100" dirty="0"/>
              <a:t>(Golem) </a:t>
            </a:r>
            <a:r>
              <a:rPr lang="ko-KR" altLang="en-US" sz="1100" dirty="0"/>
              <a:t>토큰을 보유하고 있으면 필요한 만큼의 컴퓨팅파워를 끌어올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반대로 하드웨어를 빌려주는 </a:t>
            </a:r>
          </a:p>
          <a:p>
            <a:r>
              <a:rPr lang="ko-KR" altLang="en-US" sz="1100" dirty="0" smtClean="0"/>
              <a:t>  대가로 </a:t>
            </a:r>
            <a:r>
              <a:rPr lang="ko-KR" altLang="en-US" sz="1100" dirty="0" err="1"/>
              <a:t>골렘</a:t>
            </a:r>
            <a:r>
              <a:rPr lang="en-US" altLang="ko-KR" sz="1100" dirty="0"/>
              <a:t>(Golem) </a:t>
            </a:r>
            <a:r>
              <a:rPr lang="ko-KR" altLang="en-US" sz="1100" dirty="0"/>
              <a:t>토큰을 </a:t>
            </a:r>
            <a:r>
              <a:rPr lang="ko-KR" altLang="en-US" sz="1100" dirty="0" smtClean="0"/>
              <a:t>획득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ko-KR" alt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/>
              <a:t>기존의 비슷한 시스템</a:t>
            </a:r>
            <a:r>
              <a:rPr lang="en-US" altLang="ko-KR" sz="1100" dirty="0"/>
              <a:t>(Google Cloud Platform, Microsoft Azure)</a:t>
            </a:r>
            <a:r>
              <a:rPr lang="ko-KR" altLang="en-US" sz="1100" dirty="0"/>
              <a:t>은 중앙집중적인 </a:t>
            </a:r>
            <a:r>
              <a:rPr lang="ko-KR" altLang="en-US" sz="1100" dirty="0" err="1"/>
              <a:t>클라우드</a:t>
            </a:r>
            <a:r>
              <a:rPr lang="ko-KR" altLang="en-US" sz="1100" dirty="0"/>
              <a:t> 제공자들이 대부분이었으나</a:t>
            </a:r>
            <a:r>
              <a:rPr lang="en-US" altLang="ko-KR" sz="1100" dirty="0"/>
              <a:t>, </a:t>
            </a:r>
            <a:r>
              <a:rPr lang="ko-KR" altLang="en-US" sz="1100" dirty="0"/>
              <a:t>이런 </a:t>
            </a:r>
            <a:r>
              <a:rPr lang="ko-KR" altLang="en-US" sz="1100" dirty="0" smtClean="0"/>
              <a:t>    분산화된 </a:t>
            </a:r>
            <a:r>
              <a:rPr lang="ko-KR" altLang="en-US" sz="1100" dirty="0"/>
              <a:t>네트워크의 시도는 </a:t>
            </a:r>
            <a:r>
              <a:rPr lang="ko-KR" altLang="en-US" sz="1100" dirty="0" err="1"/>
              <a:t>골렘이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처음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endParaRPr lang="en-US" altLang="ko-KR" sz="1100" dirty="0" smtClean="0">
              <a:solidFill>
                <a:srgbClr val="404040"/>
              </a:solidFill>
              <a:latin typeface="나눔바른고딕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</a:t>
            </a:r>
            <a:r>
              <a:rPr lang="ko-KR" altLang="en-US" sz="1100" dirty="0" err="1"/>
              <a:t>골렘</a:t>
            </a:r>
            <a:r>
              <a:rPr lang="en-US" altLang="ko-KR" sz="1100" dirty="0"/>
              <a:t>(Golem)</a:t>
            </a:r>
            <a:r>
              <a:rPr lang="ko-KR" altLang="en-US" sz="1100" dirty="0"/>
              <a:t>은 </a:t>
            </a:r>
            <a:r>
              <a:rPr lang="en-US" altLang="ko-KR" sz="1100" dirty="0"/>
              <a:t>P2P </a:t>
            </a:r>
            <a:r>
              <a:rPr lang="ko-KR" altLang="en-US" sz="1100" dirty="0" smtClean="0"/>
              <a:t>네트워크여서 </a:t>
            </a:r>
            <a:r>
              <a:rPr lang="ko-KR" altLang="en-US" sz="1100" dirty="0"/>
              <a:t>중앙 서버 없이 모두가 똑같은 지위에서 거래 </a:t>
            </a:r>
            <a:r>
              <a:rPr lang="ko-KR" altLang="en-US" sz="1100" dirty="0" smtClean="0"/>
              <a:t>가능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18726" y="2982974"/>
            <a:ext cx="81330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장점</a:t>
            </a:r>
            <a:endParaRPr lang="en-US" altLang="ko-KR" sz="1200" b="1" dirty="0" smtClean="0">
              <a:solidFill>
                <a:srgbClr val="333333"/>
              </a:solidFill>
              <a:latin typeface="Source Sans Pro"/>
            </a:endParaRPr>
          </a:p>
          <a:p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/>
              <a:t>고사양의 컴퓨터를 필요로 하는 사람</a:t>
            </a:r>
            <a:r>
              <a:rPr lang="en-US" altLang="ko-KR" sz="1100" dirty="0"/>
              <a:t>, </a:t>
            </a:r>
            <a:r>
              <a:rPr lang="ko-KR" altLang="en-US" sz="1100" dirty="0"/>
              <a:t>기관</a:t>
            </a:r>
            <a:r>
              <a:rPr lang="en-US" altLang="ko-KR" sz="1100" dirty="0"/>
              <a:t>, </a:t>
            </a:r>
            <a:r>
              <a:rPr lang="ko-KR" altLang="en-US" sz="1100" dirty="0"/>
              <a:t>기업들에게 컴퓨팅 파워를 저렴한 가격으로 빌려주고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/>
              <a:t> </a:t>
            </a:r>
            <a:r>
              <a:rPr lang="ko-KR" altLang="en-US" sz="1100" dirty="0"/>
              <a:t>사용하지 않는 컴퓨터를 보유한 사람들은 자신의 쉬고 있는 컴퓨터를 빌려주고 </a:t>
            </a:r>
            <a:r>
              <a:rPr lang="ko-KR" altLang="en-US" sz="1100" dirty="0" err="1"/>
              <a:t>골렘</a:t>
            </a:r>
            <a:r>
              <a:rPr lang="ko-KR" altLang="en-US" sz="1100" dirty="0"/>
              <a:t> 토큰으로 </a:t>
            </a:r>
            <a:r>
              <a:rPr lang="ko-KR" altLang="en-US" sz="1100" dirty="0" err="1"/>
              <a:t>대여비를</a:t>
            </a:r>
            <a:r>
              <a:rPr lang="ko-KR" altLang="en-US" sz="1100" dirty="0"/>
              <a:t> 받을 </a:t>
            </a:r>
            <a:r>
              <a:rPr lang="ko-KR" altLang="en-US" sz="1100" dirty="0" smtClean="0"/>
              <a:t>수 있음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/>
              <a:t> </a:t>
            </a:r>
            <a:r>
              <a:rPr lang="ko-KR" altLang="en-US" sz="1100" dirty="0"/>
              <a:t>이렇게 멀리 있는 사람들을 이어주고 서로의 </a:t>
            </a:r>
            <a:r>
              <a:rPr lang="ko-KR" altLang="en-US" sz="1100" dirty="0" err="1"/>
              <a:t>니즈를</a:t>
            </a:r>
            <a:r>
              <a:rPr lang="ko-KR" altLang="en-US" sz="1100" dirty="0"/>
              <a:t> 만족시키면서 </a:t>
            </a:r>
            <a:r>
              <a:rPr lang="ko-KR" altLang="en-US" sz="1100" dirty="0" err="1"/>
              <a:t>골렘</a:t>
            </a:r>
            <a:r>
              <a:rPr lang="ko-KR" altLang="en-US" sz="1100" dirty="0"/>
              <a:t> 네트워크를 </a:t>
            </a:r>
            <a:r>
              <a:rPr lang="ko-KR" altLang="en-US" sz="1100" dirty="0" smtClean="0"/>
              <a:t>구축</a:t>
            </a:r>
            <a:r>
              <a:rPr lang="en-US" altLang="ko-KR" sz="1100" dirty="0" smtClean="0"/>
              <a:t>.</a:t>
            </a: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9336" y="3629305"/>
            <a:ext cx="1157291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▶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로드맵</a:t>
            </a:r>
            <a:endParaRPr lang="en-US" altLang="ko-KR" sz="1200" b="1" dirty="0">
              <a:solidFill>
                <a:srgbClr val="404040"/>
              </a:solidFill>
              <a:latin typeface="+mn-ea"/>
            </a:endParaRPr>
          </a:p>
          <a:p>
            <a:r>
              <a:rPr lang="ko-KR" altLang="en-US" sz="1100" dirty="0">
                <a:latin typeface="나눔고딕"/>
              </a:rPr>
              <a:t> </a:t>
            </a:r>
            <a:r>
              <a:rPr lang="en-US" altLang="ko-KR" sz="1100" dirty="0">
                <a:latin typeface="+mj-lt"/>
              </a:rPr>
              <a:t>Brass Golem -&gt; Clay Golem -&gt; Stone Golem -&gt; Iron Golem </a:t>
            </a:r>
            <a:r>
              <a:rPr lang="ko-KR" altLang="en-US" sz="1100" dirty="0">
                <a:latin typeface="+mj-lt"/>
              </a:rPr>
              <a:t>순으로 개발이 될 예정이고 최종단계 개발이 완료된다면 이는 </a:t>
            </a:r>
            <a:r>
              <a:rPr lang="ko-KR" altLang="en-US" sz="1100" dirty="0" err="1">
                <a:latin typeface="+mj-lt"/>
              </a:rPr>
              <a:t>클라우드</a:t>
            </a:r>
            <a:r>
              <a:rPr lang="ko-KR" altLang="en-US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컴퓨팅계의</a:t>
            </a:r>
            <a:r>
              <a:rPr lang="ko-KR" altLang="en-US" sz="1100" dirty="0">
                <a:latin typeface="+mj-lt"/>
              </a:rPr>
              <a:t> 큰 변혁을 일으킬만한 플랫폼으로 완성이 될 것으로 보는 견해가 </a:t>
            </a:r>
            <a:r>
              <a:rPr lang="ko-KR" altLang="en-US" sz="1100" dirty="0" smtClean="0">
                <a:latin typeface="+mj-lt"/>
              </a:rPr>
              <a:t>많음</a:t>
            </a:r>
            <a:endParaRPr lang="en-US" altLang="ko-KR" sz="1100" dirty="0" smtClean="0">
              <a:latin typeface="+mj-lt"/>
            </a:endParaRPr>
          </a:p>
          <a:p>
            <a:endParaRPr lang="en-US" altLang="ko-KR" sz="1100" dirty="0">
              <a:solidFill>
                <a:srgbClr val="404040"/>
              </a:solidFill>
              <a:latin typeface="나눔고딕"/>
            </a:endParaRPr>
          </a:p>
          <a:p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1. Brass Golem(</a:t>
            </a:r>
            <a:r>
              <a:rPr lang="ko-KR" altLang="en-US" sz="1100" b="1" dirty="0">
                <a:solidFill>
                  <a:srgbClr val="333333"/>
                </a:solidFill>
                <a:latin typeface="Source Sans Pro"/>
              </a:rPr>
              <a:t>황동 </a:t>
            </a:r>
            <a:r>
              <a:rPr lang="ko-KR" altLang="en-US" sz="1100" b="1" dirty="0" err="1">
                <a:solidFill>
                  <a:srgbClr val="333333"/>
                </a:solidFill>
                <a:latin typeface="Source Sans Pro"/>
              </a:rPr>
              <a:t>골렘</a:t>
            </a:r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)</a:t>
            </a:r>
          </a:p>
          <a:p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컴퓨터 그래픽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렌더링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(CGI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렌더링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)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기능을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클라우드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컴퓨팅으로 구현하는 것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/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2. Clay Golem(</a:t>
            </a:r>
            <a:r>
              <a:rPr lang="ko-KR" altLang="en-US" sz="1100" b="1" dirty="0">
                <a:solidFill>
                  <a:srgbClr val="333333"/>
                </a:solidFill>
                <a:latin typeface="Source Sans Pro"/>
              </a:rPr>
              <a:t>찰흙 </a:t>
            </a:r>
            <a:r>
              <a:rPr lang="ko-KR" altLang="en-US" sz="1100" b="1" dirty="0" err="1">
                <a:solidFill>
                  <a:srgbClr val="333333"/>
                </a:solidFill>
                <a:latin typeface="Source Sans Pro"/>
              </a:rPr>
              <a:t>골렘</a:t>
            </a:r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)</a:t>
            </a:r>
          </a:p>
          <a:p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렌더링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기능뿐만 아니라 다양한 작업을 수행할 수 있도록 업데이트합니다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.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다시말해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API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를 개발자들에게 제공하여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플랫폼과 연동시킬 수 있는 환경을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제공함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 다양한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개발이 이루어 짐과 함께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네트워크가 단순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렌더링에서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벗어나 머신 러닝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AI,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과학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의료 분야 등등 다양한 분야에서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활용하고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이 단계에서 초기 작업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요청자에게는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인센티브까지 부여될 예정이며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컴퓨팅 파워 제공자들을 주된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타켓으로한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마케팅이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진행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b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</a:b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3. Stone Golem(</a:t>
            </a:r>
            <a:r>
              <a:rPr lang="ko-KR" altLang="en-US" sz="1100" b="1" dirty="0">
                <a:solidFill>
                  <a:srgbClr val="333333"/>
                </a:solidFill>
                <a:latin typeface="Source Sans Pro"/>
              </a:rPr>
              <a:t>돌 </a:t>
            </a:r>
            <a:r>
              <a:rPr lang="ko-KR" altLang="en-US" sz="1100" b="1" dirty="0" err="1">
                <a:solidFill>
                  <a:srgbClr val="333333"/>
                </a:solidFill>
                <a:latin typeface="Source Sans Pro"/>
              </a:rPr>
              <a:t>골렘</a:t>
            </a:r>
            <a:r>
              <a:rPr lang="en-US" altLang="ko-KR" sz="1100" b="1" dirty="0" smtClean="0">
                <a:solidFill>
                  <a:srgbClr val="333333"/>
                </a:solidFill>
                <a:latin typeface="Source Sans Pro"/>
              </a:rPr>
              <a:t>)</a:t>
            </a:r>
            <a:endParaRPr lang="en-US" altLang="ko-KR" sz="1100" b="1" dirty="0">
              <a:solidFill>
                <a:srgbClr val="333333"/>
              </a:solidFill>
              <a:latin typeface="Source Sans Pro"/>
            </a:endParaRPr>
          </a:p>
          <a:p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기존의 소프트웨어의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보안성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확장성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기능성을 향상 시키고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en-US" altLang="ko-KR" sz="1100" dirty="0" err="1">
                <a:solidFill>
                  <a:srgbClr val="333333"/>
                </a:solidFill>
                <a:latin typeface="Source Serif Pro"/>
              </a:rPr>
              <a:t>SaaS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(Software as a Service)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모델을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시작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즉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골렘이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기업을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상대로한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광범위한 마케팅이 진행되는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단계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b="1" dirty="0" smtClean="0">
                <a:solidFill>
                  <a:srgbClr val="333333"/>
                </a:solidFill>
                <a:latin typeface="Source Sans Pro"/>
              </a:rPr>
              <a:t/>
            </a:r>
            <a:br>
              <a:rPr lang="en-US" altLang="ko-KR" sz="1100" b="1" dirty="0" smtClean="0">
                <a:solidFill>
                  <a:srgbClr val="333333"/>
                </a:solidFill>
                <a:latin typeface="Source Sans Pro"/>
              </a:rPr>
            </a:br>
            <a:r>
              <a:rPr lang="en-US" altLang="ko-KR" sz="1100" b="1" dirty="0" smtClean="0">
                <a:solidFill>
                  <a:srgbClr val="333333"/>
                </a:solidFill>
                <a:latin typeface="Source Sans Pro"/>
              </a:rPr>
              <a:t>4</a:t>
            </a:r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. Iron Golem(</a:t>
            </a:r>
            <a:r>
              <a:rPr lang="ko-KR" altLang="en-US" sz="1100" b="1" dirty="0">
                <a:solidFill>
                  <a:srgbClr val="333333"/>
                </a:solidFill>
                <a:latin typeface="Source Sans Pro"/>
              </a:rPr>
              <a:t>아이언 </a:t>
            </a:r>
            <a:r>
              <a:rPr lang="ko-KR" altLang="en-US" sz="1100" b="1" dirty="0" err="1">
                <a:solidFill>
                  <a:srgbClr val="333333"/>
                </a:solidFill>
                <a:latin typeface="Source Sans Pro"/>
              </a:rPr>
              <a:t>골렘</a:t>
            </a:r>
            <a:r>
              <a:rPr lang="en-US" altLang="ko-KR" sz="1100" b="1" dirty="0">
                <a:solidFill>
                  <a:srgbClr val="333333"/>
                </a:solidFill>
                <a:latin typeface="Source Sans Pro"/>
              </a:rPr>
              <a:t>)</a:t>
            </a:r>
          </a:p>
          <a:p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소프트웨어의 안정성과 보안성에 집중을 하여 완성된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골렘을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만드는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단계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이 단계에서는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표준 라이브러리도 지원되기 때문에</a:t>
            </a:r>
            <a:r>
              <a:rPr lang="en-US" altLang="ko-KR" sz="1100" dirty="0">
                <a:solidFill>
                  <a:srgbClr val="333333"/>
                </a:solidFill>
                <a:latin typeface="Source Serif Pro"/>
              </a:rPr>
              <a:t>,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개발자들이 좀 더 편하게 애플리케이션을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만들수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있는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환경또한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제공함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 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쉽게 말해 </a:t>
            </a:r>
            <a:r>
              <a:rPr lang="ko-KR" altLang="en-US" sz="1100" dirty="0" err="1">
                <a:solidFill>
                  <a:srgbClr val="333333"/>
                </a:solidFill>
                <a:latin typeface="Source Serif Pro"/>
              </a:rPr>
              <a:t>골렘의</a:t>
            </a:r>
            <a:r>
              <a:rPr lang="ko-KR" altLang="en-US" sz="1100" dirty="0">
                <a:solidFill>
                  <a:srgbClr val="333333"/>
                </a:solidFill>
                <a:latin typeface="Source Serif Pro"/>
              </a:rPr>
              <a:t> 완성 </a:t>
            </a:r>
            <a:r>
              <a:rPr lang="ko-KR" altLang="en-US" sz="1100" dirty="0" smtClean="0">
                <a:solidFill>
                  <a:srgbClr val="333333"/>
                </a:solidFill>
                <a:latin typeface="Source Serif Pro"/>
              </a:rPr>
              <a:t>단계</a:t>
            </a:r>
            <a:r>
              <a:rPr lang="en-US" altLang="ko-KR" sz="1100" dirty="0" smtClean="0">
                <a:solidFill>
                  <a:srgbClr val="333333"/>
                </a:solidFill>
                <a:latin typeface="Source Serif Pro"/>
              </a:rPr>
              <a:t>.</a:t>
            </a:r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/>
            </a:r>
            <a:b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</a:br>
            <a:r>
              <a:rPr lang="en-US" altLang="ko-KR" sz="1100" dirty="0" smtClean="0">
                <a:solidFill>
                  <a:srgbClr val="404040"/>
                </a:solidFill>
                <a:latin typeface="나눔바른고딕"/>
              </a:rPr>
              <a:t>   </a:t>
            </a:r>
          </a:p>
          <a:p>
            <a:endParaRPr lang="en-US" altLang="ko-KR" sz="1100" dirty="0">
              <a:solidFill>
                <a:srgbClr val="333333"/>
              </a:solidFill>
              <a:latin typeface="Source Serif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333333"/>
              </a:solidFill>
              <a:latin typeface="Source Serif Pro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714" y="467764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100" b="0" i="0" dirty="0">
              <a:solidFill>
                <a:srgbClr val="333333"/>
              </a:solidFill>
              <a:effectLst/>
              <a:latin typeface="Source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27346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2583</Words>
  <Application>Microsoft Office PowerPoint</Application>
  <PresentationFormat>사용자 지정</PresentationFormat>
  <Paragraphs>677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MOSSLAND(모스랜드) 퀀텀기반 Dapp   리얼리티플렉션(VR,AR바탕으로 게임을 만드는 회사, 국내최초로 스팀에 VR게임 출시)</vt:lpstr>
      <vt:lpstr>MOSSLAND(모스랜드) 퀀텀기반 Dapp</vt:lpstr>
      <vt:lpstr>MOSSLAND(모스랜드) 퀀텀기반 Dapp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김유찬</dc:creator>
  <cp:lastModifiedBy>김유찬</cp:lastModifiedBy>
  <cp:revision>111</cp:revision>
  <dcterms:created xsi:type="dcterms:W3CDTF">2018-07-19T02:34:02Z</dcterms:created>
  <dcterms:modified xsi:type="dcterms:W3CDTF">2018-11-15T03:03:52Z</dcterms:modified>
</cp:coreProperties>
</file>