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0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7905-BB6D-4903-8E7B-FC4EE7B349F1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E30-C777-4D85-9FE1-51681B45F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versions/marshmallow/android-6.0-changes.html?hl=ja#behavior-apache-http-client" TargetMode="External"/><Relationship Id="rId2" Type="http://schemas.openxmlformats.org/officeDocument/2006/relationships/hyperlink" Target="http://android-developers.blogspot.jp/2011/09/androids-http-cli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4758" y="1907627"/>
            <a:ext cx="2254469" cy="324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안드로이드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45366" y="1907626"/>
            <a:ext cx="2254469" cy="324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87765" y="0"/>
            <a:ext cx="2349063" cy="19076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브라우저정보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요청파라미터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요청방식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Get,Post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마임타입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요청문서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요청한</a:t>
            </a:r>
            <a:r>
              <a:rPr lang="en-US" altLang="ko-KR" dirty="0" err="1" smtClean="0"/>
              <a:t>ip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587765" y="1907627"/>
            <a:ext cx="2349063" cy="11193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Empy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Post</a:t>
            </a:r>
            <a:r>
              <a:rPr lang="ko-KR" altLang="en-US" dirty="0" smtClean="0"/>
              <a:t>요청이면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요청파라미터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87765" y="3468415"/>
            <a:ext cx="2349063" cy="14661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응답코드</a:t>
            </a:r>
            <a:r>
              <a:rPr lang="en-US" altLang="ko-KR" dirty="0" smtClean="0"/>
              <a:t>:200</a:t>
            </a:r>
          </a:p>
          <a:p>
            <a:pPr algn="ctr"/>
            <a:r>
              <a:rPr lang="ko-KR" altLang="en-US" dirty="0" err="1" smtClean="0"/>
              <a:t>바디문서의크기</a:t>
            </a:r>
            <a:r>
              <a:rPr lang="en-US" altLang="ko-KR" dirty="0" smtClean="0"/>
              <a:t>:</a:t>
            </a:r>
          </a:p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87765" y="4934606"/>
            <a:ext cx="2349063" cy="1560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&lt;html&gt;</a:t>
            </a:r>
          </a:p>
          <a:p>
            <a:pPr algn="ctr"/>
            <a:r>
              <a:rPr lang="en-US" altLang="ko-KR" dirty="0" smtClean="0"/>
              <a:t>&lt;body&gt;</a:t>
            </a:r>
          </a:p>
          <a:p>
            <a:pPr algn="ctr"/>
            <a:r>
              <a:rPr lang="en-US" altLang="ko-KR" dirty="0" smtClean="0"/>
              <a:t>….</a:t>
            </a:r>
          </a:p>
          <a:p>
            <a:pPr algn="ctr"/>
            <a:r>
              <a:rPr lang="en-US" altLang="ko-KR" dirty="0" smtClean="0"/>
              <a:t>&lt;/body&gt;</a:t>
            </a:r>
            <a:endParaRPr lang="en-US" altLang="ko-KR" dirty="0"/>
          </a:p>
          <a:p>
            <a:pPr algn="ctr"/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279227" y="1166648"/>
            <a:ext cx="1308538" cy="740978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936828" y="1474072"/>
            <a:ext cx="1308538" cy="1986461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027480" y="3702205"/>
            <a:ext cx="1217886" cy="123240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188575" y="4147674"/>
            <a:ext cx="1399190" cy="1182609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1"/>
            <a:ext cx="8153400" cy="536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Meiryo" pitchFamily="34" charset="-128"/>
              </a:rPr>
              <a:t>1.1 </a:t>
            </a:r>
            <a:r>
              <a:rPr lang="ko-KR" altLang="en-US" smtClean="0">
                <a:ea typeface="Meiryo" pitchFamily="34" charset="-128"/>
              </a:rPr>
              <a:t>웹어플리케이션 아키텍처 </a:t>
            </a:r>
          </a:p>
        </p:txBody>
      </p:sp>
      <p:sp>
        <p:nvSpPr>
          <p:cNvPr id="77827" name="TextBox 39"/>
          <p:cNvSpPr txBox="1">
            <a:spLocks noChangeArrowheads="1"/>
          </p:cNvSpPr>
          <p:nvPr/>
        </p:nvSpPr>
        <p:spPr bwMode="auto">
          <a:xfrm>
            <a:off x="9059864" y="428626"/>
            <a:ext cx="1443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1. Inside Browser</a:t>
            </a:r>
            <a:endParaRPr kumimoji="0" lang="ko-KR" altLang="en-US" sz="12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531" name="슬라이드 번호 개체 틀 40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C22F5B-79F4-4ACE-8214-06B92DA217CF}" type="slidenum">
              <a:rPr kumimoji="0" lang="ko-KR" altLang="en-US">
                <a:solidFill>
                  <a:srgbClr val="FFFFFF"/>
                </a:solidFill>
                <a:latin typeface="Meiryo" pitchFamily="34" charset="-128"/>
                <a:ea typeface="휴먼모음T" panose="02030504000101010101" pitchFamily="18" charset="-127"/>
              </a:rPr>
              <a:pPr eaLnBrk="1" hangingPunct="1"/>
              <a:t>2</a:t>
            </a:fld>
            <a:endParaRPr kumimoji="0" lang="en-US" altLang="ko-KR">
              <a:solidFill>
                <a:srgbClr val="FFFFFF"/>
              </a:solidFill>
              <a:latin typeface="Meiryo" pitchFamily="34" charset="-128"/>
              <a:ea typeface="휴먼모음T" panose="02030504000101010101" pitchFamily="18" charset="-127"/>
            </a:endParaRPr>
          </a:p>
        </p:txBody>
      </p:sp>
      <p:grpSp>
        <p:nvGrpSpPr>
          <p:cNvPr id="77829" name="그룹 42"/>
          <p:cNvGrpSpPr>
            <a:grpSpLocks/>
          </p:cNvGrpSpPr>
          <p:nvPr/>
        </p:nvGrpSpPr>
        <p:grpSpPr bwMode="auto">
          <a:xfrm>
            <a:off x="1992314" y="1249363"/>
            <a:ext cx="8186737" cy="4608512"/>
            <a:chOff x="467544" y="1249016"/>
            <a:chExt cx="8186737" cy="4608876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467544" y="1249016"/>
              <a:ext cx="8186737" cy="4608876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ko-KR" altLang="en-US" sz="16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endParaRPr>
            </a:p>
          </p:txBody>
        </p:sp>
        <p:grpSp>
          <p:nvGrpSpPr>
            <p:cNvPr id="77831" name="그룹 159"/>
            <p:cNvGrpSpPr>
              <a:grpSpLocks/>
            </p:cNvGrpSpPr>
            <p:nvPr/>
          </p:nvGrpSpPr>
          <p:grpSpPr bwMode="auto">
            <a:xfrm>
              <a:off x="622572" y="1571268"/>
              <a:ext cx="7914755" cy="3821152"/>
              <a:chOff x="401653" y="3870327"/>
              <a:chExt cx="4834527" cy="2037784"/>
            </a:xfrm>
          </p:grpSpPr>
          <p:sp>
            <p:nvSpPr>
              <p:cNvPr id="77835" name="AutoShape 18"/>
              <p:cNvSpPr>
                <a:spLocks noChangeArrowheads="1"/>
              </p:cNvSpPr>
              <p:nvPr/>
            </p:nvSpPr>
            <p:spPr bwMode="auto">
              <a:xfrm>
                <a:off x="3093040" y="4441831"/>
                <a:ext cx="571504" cy="214314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en-US" sz="1400">
                    <a:latin typeface="Arial Narrow" panose="020B0606020202030204" pitchFamily="34" charset="0"/>
                    <a:ea typeface="휴먼모음T" panose="02030504000101010101" pitchFamily="18" charset="-127"/>
                  </a:rPr>
                  <a:t>Web app</a:t>
                </a:r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 rot="16200000">
                <a:off x="3926412" y="4394071"/>
                <a:ext cx="215053" cy="452842"/>
              </a:xfrm>
              <a:prstGeom prst="can">
                <a:avLst>
                  <a:gd name="adj" fmla="val 5613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 cap="sq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Arial Narrow" pitchFamily="34" charset="0"/>
                  </a:rPr>
                  <a:t>Connector</a:t>
                </a:r>
                <a:endParaRPr lang="ko-KR" altLang="ko-KR" sz="1400" dirty="0">
                  <a:latin typeface="Arial Narrow" pitchFamily="34" charset="0"/>
                </a:endParaRPr>
              </a:p>
            </p:txBody>
          </p:sp>
          <p:sp>
            <p:nvSpPr>
              <p:cNvPr id="77837" name="Line 41"/>
              <p:cNvSpPr>
                <a:spLocks noChangeShapeType="1"/>
              </p:cNvSpPr>
              <p:nvPr/>
            </p:nvSpPr>
            <p:spPr bwMode="auto">
              <a:xfrm>
                <a:off x="2402679" y="4156079"/>
                <a:ext cx="252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pic>
            <p:nvPicPr>
              <p:cNvPr id="7783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434" y="4467502"/>
                <a:ext cx="665172" cy="83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839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7172" y="4460417"/>
                <a:ext cx="615147" cy="761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840" name="Picture 3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53" y="4584706"/>
                <a:ext cx="666180" cy="57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41" name="AutoShape 18"/>
              <p:cNvSpPr>
                <a:spLocks noChangeArrowheads="1"/>
              </p:cNvSpPr>
              <p:nvPr/>
            </p:nvSpPr>
            <p:spPr bwMode="auto">
              <a:xfrm>
                <a:off x="3093040" y="4656145"/>
                <a:ext cx="571504" cy="214314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en-US" sz="1400">
                    <a:latin typeface="Arial Narrow" panose="020B0606020202030204" pitchFamily="34" charset="0"/>
                    <a:ea typeface="휴먼모음T" panose="02030504000101010101" pitchFamily="18" charset="-127"/>
                  </a:rPr>
                  <a:t>Web app</a:t>
                </a:r>
              </a:p>
            </p:txBody>
          </p:sp>
          <p:sp>
            <p:nvSpPr>
              <p:cNvPr id="77842" name="AutoShape 18"/>
              <p:cNvSpPr>
                <a:spLocks noChangeArrowheads="1"/>
              </p:cNvSpPr>
              <p:nvPr/>
            </p:nvSpPr>
            <p:spPr bwMode="auto">
              <a:xfrm>
                <a:off x="3093040" y="4870459"/>
                <a:ext cx="571504" cy="214314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en-US" sz="1400">
                    <a:latin typeface="Arial Narrow" panose="020B0606020202030204" pitchFamily="34" charset="0"/>
                    <a:ea typeface="휴먼모음T" panose="02030504000101010101" pitchFamily="18" charset="-127"/>
                  </a:rPr>
                  <a:t>Web app</a:t>
                </a:r>
              </a:p>
            </p:txBody>
          </p:sp>
          <p:sp>
            <p:nvSpPr>
              <p:cNvPr id="77843" name="AutoShape 18"/>
              <p:cNvSpPr>
                <a:spLocks noChangeArrowheads="1"/>
              </p:cNvSpPr>
              <p:nvPr/>
            </p:nvSpPr>
            <p:spPr bwMode="auto">
              <a:xfrm>
                <a:off x="3093040" y="5084773"/>
                <a:ext cx="571504" cy="214314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en-US" sz="1400">
                    <a:latin typeface="Arial Narrow" panose="020B0606020202030204" pitchFamily="34" charset="0"/>
                    <a:ea typeface="휴먼모음T" panose="02030504000101010101" pitchFamily="18" charset="-127"/>
                  </a:rPr>
                  <a:t>Web app</a:t>
                </a:r>
              </a:p>
            </p:txBody>
          </p:sp>
          <p:cxnSp>
            <p:nvCxnSpPr>
              <p:cNvPr id="57" name="직선 화살표 연결선 56"/>
              <p:cNvCxnSpPr>
                <a:stCxn id="77835" idx="5"/>
                <a:endCxn id="49" idx="1"/>
              </p:cNvCxnSpPr>
              <p:nvPr/>
            </p:nvCxnSpPr>
            <p:spPr bwMode="auto">
              <a:xfrm>
                <a:off x="3664004" y="4522278"/>
                <a:ext cx="143513" cy="982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77841" idx="5"/>
                <a:endCxn id="49" idx="1"/>
              </p:cNvCxnSpPr>
              <p:nvPr/>
            </p:nvCxnSpPr>
            <p:spPr bwMode="auto">
              <a:xfrm flipV="1">
                <a:off x="3664004" y="4620491"/>
                <a:ext cx="143513" cy="11599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AutoShape 32"/>
              <p:cNvSpPr>
                <a:spLocks noChangeArrowheads="1"/>
              </p:cNvSpPr>
              <p:nvPr/>
            </p:nvSpPr>
            <p:spPr bwMode="auto">
              <a:xfrm rot="16200000">
                <a:off x="3926835" y="4822907"/>
                <a:ext cx="214207" cy="452842"/>
              </a:xfrm>
              <a:prstGeom prst="can">
                <a:avLst>
                  <a:gd name="adj" fmla="val 58356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2700" cap="sq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Arial Narrow" pitchFamily="34" charset="0"/>
                  </a:rPr>
                  <a:t>Connector</a:t>
                </a:r>
                <a:endParaRPr lang="ko-KR" altLang="ko-KR" sz="1400" dirty="0">
                  <a:latin typeface="Arial Narrow" pitchFamily="34" charset="0"/>
                </a:endParaRPr>
              </a:p>
            </p:txBody>
          </p:sp>
          <p:cxnSp>
            <p:nvCxnSpPr>
              <p:cNvPr id="60" name="직선 화살표 연결선 59"/>
              <p:cNvCxnSpPr>
                <a:stCxn id="77842" idx="5"/>
                <a:endCxn id="59" idx="1"/>
              </p:cNvCxnSpPr>
              <p:nvPr/>
            </p:nvCxnSpPr>
            <p:spPr bwMode="auto">
              <a:xfrm>
                <a:off x="3664004" y="4950691"/>
                <a:ext cx="143513" cy="982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77843" idx="5"/>
                <a:endCxn id="59" idx="1"/>
              </p:cNvCxnSpPr>
              <p:nvPr/>
            </p:nvCxnSpPr>
            <p:spPr bwMode="auto">
              <a:xfrm flipV="1">
                <a:off x="3664004" y="5048904"/>
                <a:ext cx="143513" cy="11599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49" idx="3"/>
              </p:cNvCxnSpPr>
              <p:nvPr/>
            </p:nvCxnSpPr>
            <p:spPr bwMode="auto">
              <a:xfrm>
                <a:off x="4260360" y="4620491"/>
                <a:ext cx="226906" cy="2209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59" idx="3"/>
              </p:cNvCxnSpPr>
              <p:nvPr/>
            </p:nvCxnSpPr>
            <p:spPr bwMode="auto">
              <a:xfrm flipV="1">
                <a:off x="4260360" y="4841471"/>
                <a:ext cx="226906" cy="2074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endCxn id="77835" idx="2"/>
              </p:cNvCxnSpPr>
              <p:nvPr/>
            </p:nvCxnSpPr>
            <p:spPr bwMode="auto">
              <a:xfrm flipV="1">
                <a:off x="2937711" y="4575618"/>
                <a:ext cx="155149" cy="9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 bwMode="auto">
              <a:xfrm flipV="1">
                <a:off x="2937711" y="4789824"/>
                <a:ext cx="155149" cy="93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 bwMode="auto">
              <a:xfrm flipV="1">
                <a:off x="2937711" y="5004878"/>
                <a:ext cx="155149" cy="84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 bwMode="auto">
              <a:xfrm flipV="1">
                <a:off x="2937711" y="5219084"/>
                <a:ext cx="155149" cy="84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AutoShape 32"/>
              <p:cNvSpPr>
                <a:spLocks noChangeArrowheads="1"/>
              </p:cNvSpPr>
              <p:nvPr/>
            </p:nvSpPr>
            <p:spPr bwMode="auto">
              <a:xfrm rot="16200000">
                <a:off x="1561570" y="4258973"/>
                <a:ext cx="304800" cy="1241196"/>
              </a:xfrm>
              <a:prstGeom prst="can">
                <a:avLst>
                  <a:gd name="adj" fmla="val 17967"/>
                </a:avLst>
              </a:prstGeom>
              <a:solidFill>
                <a:srgbClr val="BAE4C1"/>
              </a:solidFill>
              <a:ln w="12700" cap="sq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 wrap="none" anchor="ctr"/>
              <a:lstStyle/>
              <a:p>
                <a:pPr algn="ctr">
                  <a:defRPr/>
                </a:pPr>
                <a:endParaRPr lang="en-US" altLang="ko-KR" sz="1600" dirty="0">
                  <a:latin typeface="Arial Narrow" pitchFamily="34" charset="0"/>
                </a:endParaRPr>
              </a:p>
              <a:p>
                <a:pPr algn="ctr">
                  <a:defRPr/>
                </a:pPr>
                <a:endParaRPr lang="ko-KR" altLang="ko-KR" sz="1600" dirty="0">
                  <a:latin typeface="Arial Narrow" pitchFamily="34" charset="0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 bwMode="auto">
              <a:xfrm>
                <a:off x="1045857" y="4799138"/>
                <a:ext cx="1288710" cy="4233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 bwMode="auto">
              <a:xfrm>
                <a:off x="1025494" y="4955771"/>
                <a:ext cx="1309073" cy="84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567" y="4231872"/>
                <a:ext cx="651628" cy="1803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>
                    <a:solidFill>
                      <a:srgbClr val="000000"/>
                    </a:solidFill>
                    <a:latin typeface="Arial Narrow" pitchFamily="34" charset="0"/>
                  </a:rPr>
                  <a:t>Web Server</a:t>
                </a:r>
                <a:endParaRPr lang="ko-KR" altLang="en-US" sz="160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471751" y="4231872"/>
                <a:ext cx="586659" cy="1803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>
                    <a:solidFill>
                      <a:srgbClr val="000000"/>
                    </a:solidFill>
                    <a:latin typeface="Arial Narrow" pitchFamily="34" charset="0"/>
                  </a:rPr>
                  <a:t>DB Server</a:t>
                </a:r>
                <a:endParaRPr lang="ko-KR" altLang="en-US" sz="160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58229" y="4346172"/>
                <a:ext cx="610901" cy="180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>
                    <a:solidFill>
                      <a:srgbClr val="000000"/>
                    </a:solidFill>
                    <a:latin typeface="Arial Narrow" pitchFamily="34" charset="0"/>
                  </a:rPr>
                  <a:t>Web Client</a:t>
                </a:r>
                <a:endParaRPr lang="ko-KR" altLang="en-US" sz="160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2289962" y="5513724"/>
                <a:ext cx="785444" cy="394546"/>
              </a:xfrm>
              <a:prstGeom prst="wedgeRectCallout">
                <a:avLst>
                  <a:gd name="adj1" fmla="val -18345"/>
                  <a:gd name="adj2" fmla="val -110376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Apache</a:t>
                </a:r>
                <a:r>
                  <a:rPr lang="en-US" altLang="ko-KR" sz="1400">
                    <a:solidFill>
                      <a:srgbClr val="000000"/>
                    </a:solidFill>
                    <a:latin typeface="Arial Narrow" pitchFamily="34" charset="0"/>
                  </a:rPr>
                  <a:t>, </a:t>
                </a: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IIS</a:t>
                </a:r>
                <a:r>
                  <a:rPr lang="en-US" altLang="ko-KR" sz="1400">
                    <a:solidFill>
                      <a:srgbClr val="000000"/>
                    </a:solidFill>
                    <a:latin typeface="Arial Narrow" pitchFamily="34" charset="0"/>
                  </a:rPr>
                  <a:t>, </a:t>
                </a:r>
              </a:p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Tomcat</a:t>
                </a:r>
              </a:p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 etc…</a:t>
                </a:r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auto">
              <a:xfrm>
                <a:off x="3878304" y="5513724"/>
                <a:ext cx="595386" cy="394546"/>
              </a:xfrm>
              <a:prstGeom prst="wedgeRectCallout">
                <a:avLst>
                  <a:gd name="adj1" fmla="val -22793"/>
                  <a:gd name="adj2" fmla="val -12184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JDBC, </a:t>
                </a:r>
              </a:p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ODBC, </a:t>
                </a:r>
              </a:p>
              <a:p>
                <a:pPr latinLnBrk="0">
                  <a:defRPr/>
                </a:pPr>
                <a:r>
                  <a:rPr lang="en-US" altLang="en-US" sz="1400">
                    <a:solidFill>
                      <a:srgbClr val="000000"/>
                    </a:solidFill>
                    <a:latin typeface="Arial Narrow" pitchFamily="34" charset="0"/>
                    <a:cs typeface="휴먼모음T" pitchFamily="18" charset="-127"/>
                  </a:rPr>
                  <a:t>ADO etc.</a:t>
                </a:r>
                <a:r>
                  <a:rPr lang="en-US" altLang="ko-KR" sz="1400">
                    <a:solidFill>
                      <a:srgbClr val="000000"/>
                    </a:solidFill>
                    <a:latin typeface="Arial Narrow" pitchFamily="34" charset="0"/>
                  </a:rPr>
                  <a:t>.</a:t>
                </a:r>
                <a:endParaRPr lang="en-US" altLang="en-US" sz="1400">
                  <a:solidFill>
                    <a:srgbClr val="000000"/>
                  </a:solidFill>
                  <a:latin typeface="Arial Narrow" pitchFamily="34" charset="0"/>
                  <a:cs typeface="휴먼모음T" pitchFamily="18" charset="-127"/>
                </a:endParaRPr>
              </a:p>
            </p:txBody>
          </p:sp>
          <p:sp>
            <p:nvSpPr>
              <p:cNvPr id="76" name="AutoShape 40"/>
              <p:cNvSpPr>
                <a:spLocks noChangeArrowheads="1"/>
              </p:cNvSpPr>
              <p:nvPr/>
            </p:nvSpPr>
            <p:spPr bwMode="auto">
              <a:xfrm>
                <a:off x="4592962" y="5513724"/>
                <a:ext cx="642900" cy="394546"/>
              </a:xfrm>
              <a:prstGeom prst="wedgeRectCallout">
                <a:avLst>
                  <a:gd name="adj1" fmla="val -11199"/>
                  <a:gd name="adj2" fmla="val -114325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latinLnBrk="0">
                  <a:defRPr/>
                </a:pPr>
                <a:r>
                  <a:rPr lang="en-US" altLang="en-US" sz="1400" dirty="0">
                    <a:latin typeface="Arial Narrow" pitchFamily="34" charset="0"/>
                    <a:cs typeface="Arial" charset="0"/>
                  </a:rPr>
                  <a:t>SQL Database</a:t>
                </a:r>
              </a:p>
            </p:txBody>
          </p:sp>
          <p:sp>
            <p:nvSpPr>
              <p:cNvPr id="77" name="AutoShape 19"/>
              <p:cNvSpPr>
                <a:spLocks noChangeArrowheads="1"/>
              </p:cNvSpPr>
              <p:nvPr/>
            </p:nvSpPr>
            <p:spPr bwMode="auto">
              <a:xfrm>
                <a:off x="902344" y="3870346"/>
                <a:ext cx="1143257" cy="342900"/>
              </a:xfrm>
              <a:prstGeom prst="wedgeRectCallout">
                <a:avLst>
                  <a:gd name="adj1" fmla="val -22140"/>
                  <a:gd name="adj2" fmla="val 209228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latinLnBrk="0">
                  <a:defRPr/>
                </a:pPr>
                <a:r>
                  <a:rPr lang="en-US" altLang="en-US" sz="1400" b="1" dirty="0">
                    <a:latin typeface="Arial Narrow" pitchFamily="34" charset="0"/>
                    <a:cs typeface="Arial" charset="0"/>
                  </a:rPr>
                  <a:t>HTTP</a:t>
                </a:r>
                <a:r>
                  <a:rPr lang="en-US" altLang="ko-KR" sz="1400" b="1" dirty="0">
                    <a:latin typeface="Arial Narrow" pitchFamily="34" charset="0"/>
                    <a:cs typeface="Arial" charset="0"/>
                  </a:rPr>
                  <a:t> </a:t>
                </a:r>
                <a:r>
                  <a:rPr lang="en-US" altLang="en-US" sz="1400" b="1" dirty="0">
                    <a:latin typeface="Arial Narrow" pitchFamily="34" charset="0"/>
                    <a:cs typeface="Arial" charset="0"/>
                  </a:rPr>
                  <a:t>request</a:t>
                </a:r>
              </a:p>
              <a:p>
                <a:pPr algn="ctr" latinLnBrk="0">
                  <a:defRPr/>
                </a:pPr>
                <a:r>
                  <a:rPr lang="en-US" altLang="en-US" sz="1400" dirty="0">
                    <a:latin typeface="Arial Narrow" pitchFamily="34" charset="0"/>
                    <a:cs typeface="Arial" charset="0"/>
                  </a:rPr>
                  <a:t>(Clear Text or SSL)</a:t>
                </a:r>
              </a:p>
            </p:txBody>
          </p:sp>
          <p:sp>
            <p:nvSpPr>
              <p:cNvPr id="78" name="AutoShape 20"/>
              <p:cNvSpPr>
                <a:spLocks noChangeArrowheads="1"/>
              </p:cNvSpPr>
              <p:nvPr/>
            </p:nvSpPr>
            <p:spPr bwMode="auto">
              <a:xfrm>
                <a:off x="840284" y="5513724"/>
                <a:ext cx="1181075" cy="394546"/>
              </a:xfrm>
              <a:prstGeom prst="wedgeRectCallout">
                <a:avLst>
                  <a:gd name="adj1" fmla="val -20142"/>
                  <a:gd name="adj2" fmla="val -160768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latinLnBrk="0">
                  <a:defRPr/>
                </a:pPr>
                <a:r>
                  <a:rPr lang="en-US" altLang="en-US" sz="1400" b="1" dirty="0">
                    <a:latin typeface="Arial Narrow" pitchFamily="34" charset="0"/>
                    <a:cs typeface="Arial" charset="0"/>
                  </a:rPr>
                  <a:t>HTTP response</a:t>
                </a:r>
              </a:p>
              <a:p>
                <a:pPr algn="ctr" latinLnBrk="0">
                  <a:defRPr/>
                </a:pPr>
                <a:r>
                  <a:rPr lang="en-US" altLang="en-US" sz="1400" dirty="0">
                    <a:latin typeface="Arial Narrow" pitchFamily="34" charset="0"/>
                    <a:cs typeface="Arial" charset="0"/>
                  </a:rPr>
                  <a:t>(HTML, CSS, JavaScript, VBScript, etc)</a:t>
                </a:r>
              </a:p>
            </p:txBody>
          </p:sp>
        </p:grpSp>
        <p:sp>
          <p:nvSpPr>
            <p:cNvPr id="77832" name="Rectangle 17"/>
            <p:cNvSpPr>
              <a:spLocks noChangeArrowheads="1"/>
            </p:cNvSpPr>
            <p:nvPr/>
          </p:nvSpPr>
          <p:spPr bwMode="auto">
            <a:xfrm>
              <a:off x="3929058" y="1320454"/>
              <a:ext cx="42148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대부분이 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2Tier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로 분리되어 있을지만 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3Tier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가 존재할 수도 있습니다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. 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물론 소규모의 경우 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1Tier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에서 웹서버와 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DB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서버의 서비스를 제공할 수 있습니다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. 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물론 안정성을 위해 웹서버나 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DB</a:t>
              </a:r>
              <a:r>
                <a:rPr kumimoji="0"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버서의 이중화가 이루어질 수 있습니다</a:t>
              </a:r>
              <a:r>
                <a:rPr kumimoji="0"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휴먼모음T" panose="02030504000101010101" pitchFamily="18" charset="-127"/>
                </a:rPr>
                <a:t>.</a:t>
              </a:r>
            </a:p>
          </p:txBody>
        </p:sp>
        <p:pic>
          <p:nvPicPr>
            <p:cNvPr id="7783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2" y="2249148"/>
              <a:ext cx="285751" cy="1928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4" name="TextBox 41"/>
            <p:cNvSpPr txBox="1">
              <a:spLocks noChangeArrowheads="1"/>
            </p:cNvSpPr>
            <p:nvPr/>
          </p:nvSpPr>
          <p:spPr bwMode="auto">
            <a:xfrm>
              <a:off x="2349617" y="3335537"/>
              <a:ext cx="656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kumimoji="0" lang="en-US" altLang="ko-KR" sz="1400" i="1">
                  <a:latin typeface="Meiryo" pitchFamily="34" charset="-128"/>
                  <a:ea typeface="휴먼모음T" panose="02030504000101010101" pitchFamily="18" charset="-127"/>
                </a:rPr>
                <a:t>HTTP</a:t>
              </a:r>
              <a:endParaRPr kumimoji="0" lang="ko-KR" altLang="en-US" sz="1400" i="1">
                <a:latin typeface="Meiryo" pitchFamily="34" charset="-128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9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2007/11/05 : Android</a:t>
            </a:r>
            <a:r>
              <a:rPr lang="ko-KR" altLang="en-US" dirty="0"/>
              <a:t>가 발표</a:t>
            </a:r>
          </a:p>
          <a:p>
            <a:r>
              <a:rPr lang="en-US" altLang="ko-KR" dirty="0"/>
              <a:t>2011/09/29 : </a:t>
            </a:r>
            <a:r>
              <a:rPr lang="en-US" altLang="ko-KR" dirty="0" err="1">
                <a:hlinkClick r:id="rId2"/>
              </a:rPr>
              <a:t>HttpURLConnection</a:t>
            </a:r>
            <a:r>
              <a:rPr lang="ko-KR" altLang="en-US" dirty="0">
                <a:hlinkClick r:id="rId2"/>
              </a:rPr>
              <a:t>을 권장하는 </a:t>
            </a:r>
            <a:r>
              <a:rPr lang="ko-KR" altLang="en-US" dirty="0" err="1">
                <a:hlinkClick r:id="rId2"/>
              </a:rPr>
              <a:t>블로그가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smtClean="0">
                <a:hlinkClick r:id="rId2"/>
              </a:rPr>
              <a:t>나옴</a:t>
            </a:r>
            <a:endParaRPr lang="en-US" altLang="ko-KR" dirty="0" smtClean="0"/>
          </a:p>
          <a:p>
            <a:r>
              <a:rPr lang="en-US" altLang="ko-KR" dirty="0" err="1" smtClean="0"/>
              <a:t>HttpClient</a:t>
            </a:r>
            <a:r>
              <a:rPr lang="en-US" altLang="ko-KR" dirty="0" smtClean="0"/>
              <a:t>, apache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androidHttpClient</a:t>
            </a:r>
            <a:endParaRPr lang="ko-KR" altLang="en-US" dirty="0"/>
          </a:p>
          <a:p>
            <a:r>
              <a:rPr lang="en-US" altLang="ko-KR" dirty="0"/>
              <a:t>2013/05/06 : </a:t>
            </a:r>
            <a:r>
              <a:rPr lang="en-US" altLang="ko-KR" dirty="0" err="1"/>
              <a:t>OkHttp</a:t>
            </a:r>
            <a:r>
              <a:rPr lang="en-US" altLang="ko-KR" dirty="0"/>
              <a:t> 1.0.0</a:t>
            </a:r>
            <a:r>
              <a:rPr lang="ko-KR" altLang="en-US" dirty="0"/>
              <a:t>이 </a:t>
            </a:r>
            <a:r>
              <a:rPr lang="ko-KR" altLang="en-US" dirty="0" err="1"/>
              <a:t>릴리즈</a:t>
            </a:r>
            <a:r>
              <a:rPr lang="ko-KR" altLang="en-US" dirty="0"/>
              <a:t> 됨</a:t>
            </a:r>
          </a:p>
          <a:p>
            <a:r>
              <a:rPr lang="en-US" altLang="ko-KR" dirty="0"/>
              <a:t>2013/05/14 : Retrofit 1.0.0</a:t>
            </a:r>
            <a:r>
              <a:rPr lang="ko-KR" altLang="en-US" dirty="0"/>
              <a:t>이 </a:t>
            </a:r>
            <a:r>
              <a:rPr lang="ko-KR" altLang="en-US" dirty="0" err="1"/>
              <a:t>릴리즈</a:t>
            </a:r>
            <a:r>
              <a:rPr lang="ko-KR" altLang="en-US" dirty="0"/>
              <a:t> 됨</a:t>
            </a:r>
          </a:p>
          <a:p>
            <a:r>
              <a:rPr lang="en-US" altLang="ko-KR" dirty="0"/>
              <a:t>2013/05/21 : Volley</a:t>
            </a:r>
            <a:r>
              <a:rPr lang="ko-KR" altLang="en-US" dirty="0"/>
              <a:t>가 </a:t>
            </a:r>
            <a:r>
              <a:rPr lang="ko-KR" altLang="en-US" dirty="0" err="1"/>
              <a:t>릴리즈</a:t>
            </a:r>
            <a:r>
              <a:rPr lang="ko-KR" altLang="en-US" dirty="0"/>
              <a:t> 됨</a:t>
            </a:r>
          </a:p>
          <a:p>
            <a:r>
              <a:rPr lang="en-US" altLang="ko-KR" dirty="0"/>
              <a:t>2016 : </a:t>
            </a:r>
            <a:r>
              <a:rPr lang="en-US" altLang="ko-KR" dirty="0">
                <a:hlinkClick r:id="rId3"/>
              </a:rPr>
              <a:t>Android6.0</a:t>
            </a:r>
            <a:r>
              <a:rPr lang="ko-KR" altLang="en-US" dirty="0">
                <a:hlinkClick r:id="rId3"/>
              </a:rPr>
              <a:t>에서 </a:t>
            </a:r>
            <a:r>
              <a:rPr lang="en-US" altLang="ko-KR" dirty="0" err="1">
                <a:hlinkClick r:id="rId3"/>
              </a:rPr>
              <a:t>HttpClient</a:t>
            </a:r>
            <a:r>
              <a:rPr lang="ko-KR" altLang="en-US" dirty="0">
                <a:hlinkClick r:id="rId3"/>
              </a:rPr>
              <a:t>가 삭제 됨</a:t>
            </a:r>
            <a:endParaRPr lang="ko-KR" altLang="en-US" dirty="0"/>
          </a:p>
          <a:p>
            <a:r>
              <a:rPr lang="en-US" altLang="ko-KR" dirty="0"/>
              <a:t>2016/03/12 : Retrofit2</a:t>
            </a:r>
            <a:r>
              <a:rPr lang="ko-KR" altLang="en-US" dirty="0"/>
              <a:t>가 </a:t>
            </a:r>
            <a:r>
              <a:rPr lang="ko-KR" altLang="en-US" dirty="0" err="1"/>
              <a:t>릴리즈</a:t>
            </a:r>
            <a:r>
              <a:rPr lang="ko-KR" altLang="en-US" dirty="0"/>
              <a:t>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144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Meiryo</vt:lpstr>
      <vt:lpstr>굴림</vt:lpstr>
      <vt:lpstr>맑은 고딕</vt:lpstr>
      <vt:lpstr>휴먼모음T</vt:lpstr>
      <vt:lpstr>Arial</vt:lpstr>
      <vt:lpstr>Arial Narrow</vt:lpstr>
      <vt:lpstr>Wingdings</vt:lpstr>
      <vt:lpstr>Office 테마</vt:lpstr>
      <vt:lpstr>PowerPoint 프레젠테이션</vt:lpstr>
      <vt:lpstr>1.1 웹어플리케이션 아키텍처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2018-01-12T06:45:37Z</dcterms:created>
  <dcterms:modified xsi:type="dcterms:W3CDTF">2018-01-15T07:37:54Z</dcterms:modified>
</cp:coreProperties>
</file>