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9" r:id="rId4"/>
    <p:sldId id="287" r:id="rId5"/>
    <p:sldId id="288" r:id="rId6"/>
    <p:sldId id="282" r:id="rId7"/>
    <p:sldId id="285" r:id="rId8"/>
    <p:sldId id="292" r:id="rId9"/>
    <p:sldId id="280" r:id="rId10"/>
    <p:sldId id="286" r:id="rId11"/>
    <p:sldId id="281" r:id="rId12"/>
    <p:sldId id="283" r:id="rId13"/>
    <p:sldId id="289" r:id="rId14"/>
    <p:sldId id="290" r:id="rId15"/>
    <p:sldId id="284" r:id="rId16"/>
    <p:sldId id="291" r:id="rId17"/>
    <p:sldId id="279" r:id="rId18"/>
  </p:sldIdLst>
  <p:sldSz cx="9144000" cy="6858000" type="screen4x3"/>
  <p:notesSz cx="6754813" cy="98425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0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혜은" initials="박혜" lastIdx="1" clrIdx="0">
    <p:extLst>
      <p:ext uri="{19B8F6BF-5375-455C-9EA6-DF929625EA0E}">
        <p15:presenceInfo xmlns:p15="http://schemas.microsoft.com/office/powerpoint/2012/main" userId="c4f7b7b5029d43ca" providerId="Windows Live"/>
      </p:ext>
    </p:extLst>
  </p:cmAuthor>
  <p:cmAuthor id="2" name="jeong jingoo" initials="jj" lastIdx="1" clrIdx="1">
    <p:extLst>
      <p:ext uri="{19B8F6BF-5375-455C-9EA6-DF929625EA0E}">
        <p15:presenceInfo xmlns:p15="http://schemas.microsoft.com/office/powerpoint/2012/main" userId="7b4a6481b198eb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9900"/>
    <a:srgbClr val="CC0000"/>
    <a:srgbClr val="FF0000"/>
    <a:srgbClr val="CCFFCC"/>
    <a:srgbClr val="CCFF99"/>
    <a:srgbClr val="A9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93423" autoAdjust="0"/>
  </p:normalViewPr>
  <p:slideViewPr>
    <p:cSldViewPr snapToGrid="0">
      <p:cViewPr varScale="1">
        <p:scale>
          <a:sx n="63" d="100"/>
          <a:sy n="63" d="100"/>
        </p:scale>
        <p:origin x="1400" y="48"/>
      </p:cViewPr>
      <p:guideLst>
        <p:guide orient="horz" pos="2183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64" y="-90"/>
      </p:cViewPr>
      <p:guideLst>
        <p:guide orient="horz" pos="3100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98382702-A973-4F1F-827E-6939C5257C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9775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76775"/>
            <a:ext cx="49514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50375"/>
            <a:ext cx="2927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1" tIns="46030" rIns="92061" bIns="46030" numCol="1" anchor="b" anchorCtr="0" compatLnSpc="1">
            <a:prstTxWarp prst="textNoShape">
              <a:avLst/>
            </a:prstTxWarp>
          </a:bodyPr>
          <a:lstStyle>
            <a:lvl1pPr algn="r" defTabSz="920750" eaLnBrk="1" latin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E9F3141F-86FD-43C7-A1C8-9C323A3F04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‘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다중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Client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Publish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Subscribe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모두 가능하게 하는 메시지 라우팅 서버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’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라는 프로젝트 주제를 듣고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회사 내에서 내가 받고 싶은 사람의 메시지만 받고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나의 메시지를 원하는 사람들에게만 메시지를 주는 프로그램을 만들면 좋겠다는 생각에 만들게 되었다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</a:t>
            </a:r>
            <a:endParaRPr kumimoji="1" lang="ko-KR" altLang="ko-KR" sz="1200" kern="1200" dirty="0">
              <a:solidFill>
                <a:schemeClr val="tx1"/>
              </a:solidFill>
              <a:effectLst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F3141F-86FD-43C7-A1C8-9C323A3F045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23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‘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다중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Client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Publish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Subscribe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모두 가능하게 하는 메시지 라우팅 서버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’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라는 프로젝트 주제를 듣고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회사 내에서 내가 받고 싶은 사람의 메시지만 받고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나의 메시지를 원하는 사람들에게만 메시지를 주는 프로그램을 만들면 좋겠다는 생각에 만들게 되었다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</a:t>
            </a:r>
            <a:endParaRPr kumimoji="1" lang="ko-KR" altLang="ko-KR" sz="1200" kern="1200" dirty="0">
              <a:solidFill>
                <a:schemeClr val="tx1"/>
              </a:solidFill>
              <a:effectLst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F3141F-86FD-43C7-A1C8-9C323A3F045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18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‘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다중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Client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Publish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Subscribe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모두 가능하게 하는 메시지 라우팅 서버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’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라는 프로젝트 주제를 듣고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회사 내에서 내가 받고 싶은 사람의 메시지만 받고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나의 메시지를 원하는 사람들에게만 메시지를 주는 프로그램을 만들면 좋겠다는 생각에 만들게 되었다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.</a:t>
            </a:r>
            <a:endParaRPr kumimoji="1" lang="ko-KR" altLang="ko-KR" sz="1200" kern="1200" dirty="0">
              <a:solidFill>
                <a:schemeClr val="tx1"/>
              </a:solidFill>
              <a:effectLst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F3141F-86FD-43C7-A1C8-9C323A3F045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604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7" name="Group 32"/>
          <p:cNvGrpSpPr>
            <a:grpSpLocks/>
          </p:cNvGrpSpPr>
          <p:nvPr userDrawn="1"/>
        </p:nvGrpSpPr>
        <p:grpSpPr bwMode="auto">
          <a:xfrm>
            <a:off x="935038" y="6413500"/>
            <a:ext cx="185737" cy="431800"/>
            <a:chOff x="4906" y="4020"/>
            <a:chExt cx="117" cy="272"/>
          </a:xfrm>
        </p:grpSpPr>
        <p:sp>
          <p:nvSpPr>
            <p:cNvPr id="8" name="Text Box 33"/>
            <p:cNvSpPr txBox="1">
              <a:spLocks noChangeArrowheads="1"/>
            </p:cNvSpPr>
            <p:nvPr userDrawn="1"/>
          </p:nvSpPr>
          <p:spPr bwMode="auto">
            <a:xfrm>
              <a:off x="4907" y="402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1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 userDrawn="1"/>
          </p:nvSpPr>
          <p:spPr bwMode="auto">
            <a:xfrm>
              <a:off x="4906" y="4148"/>
              <a:ext cx="11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latinLnBrk="1" hangingPunct="1">
                <a:defRPr/>
              </a:pPr>
              <a:endParaRPr kumimoji="1" lang="ko-KR" altLang="ko-KR" sz="9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93284" y="1001485"/>
            <a:ext cx="7772400" cy="1378858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753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304800" y="228600"/>
            <a:ext cx="8527473" cy="6265718"/>
          </a:xfrm>
          <a:prstGeom prst="rect">
            <a:avLst/>
          </a:prstGeom>
          <a:noFill/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219200"/>
            <a:ext cx="85344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096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096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rgbClr val="B0B0B0"/>
            </a:gs>
            <a:gs pos="0">
              <a:schemeClr val="bg2">
                <a:lumMod val="60000"/>
                <a:lumOff val="40000"/>
              </a:schemeClr>
            </a:gs>
            <a:gs pos="79000">
              <a:srgbClr val="D8D8D8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한쪽 모서리가 잘린 사각형 9"/>
          <p:cNvSpPr/>
          <p:nvPr userDrawn="1"/>
        </p:nvSpPr>
        <p:spPr bwMode="auto">
          <a:xfrm>
            <a:off x="304800" y="292003"/>
            <a:ext cx="1573427" cy="494270"/>
          </a:xfrm>
          <a:prstGeom prst="snip1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 b="1">
          <a:solidFill>
            <a:srgbClr val="1964B7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Monotype Sorts" pitchFamily="2" charset="2"/>
        <a:buChar char="q"/>
        <a:defRPr kumimoji="1" sz="2600">
          <a:solidFill>
            <a:schemeClr val="bg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ü"/>
        <a:defRPr kumimoji="1" sz="2400">
          <a:solidFill>
            <a:schemeClr val="bg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Font typeface="Wingdings" pitchFamily="2" charset="2"/>
        <a:buChar char="Ø"/>
        <a:defRPr kumimoji="1" sz="2000">
          <a:solidFill>
            <a:schemeClr val="bg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•"/>
        <a:defRPr kumimoji="1">
          <a:solidFill>
            <a:schemeClr val="bg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D2DB9"/>
        </a:buClr>
        <a:buSzPct val="80000"/>
        <a:buChar char="–"/>
        <a:defRPr kumimoji="1" sz="1600">
          <a:solidFill>
            <a:schemeClr val="bg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80000"/>
        <a:buChar char="–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956347"/>
            <a:ext cx="7772400" cy="1377950"/>
          </a:xfrm>
        </p:spPr>
        <p:txBody>
          <a:bodyPr/>
          <a:lstStyle/>
          <a:p>
            <a:pPr>
              <a:defRPr/>
            </a:pPr>
            <a:r>
              <a:rPr lang="en-US" altLang="ko-KR" sz="60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CPS</a:t>
            </a:r>
            <a:r>
              <a:rPr lang="ko-KR" altLang="en-US" sz="60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 </a:t>
            </a:r>
            <a:r>
              <a:rPr lang="en-US" altLang="ko-KR" sz="60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System</a:t>
            </a:r>
            <a:br>
              <a:rPr lang="en-US" altLang="ko-KR" sz="60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</a:br>
            <a:r>
              <a:rPr lang="en-US" altLang="ko-KR" sz="28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(</a:t>
            </a:r>
            <a:r>
              <a:rPr lang="en-US" altLang="ko-KR" sz="32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/>
              </a:rPr>
              <a:t>c</a:t>
            </a:r>
            <a:r>
              <a:rPr lang="en-US" altLang="ko-KR" sz="24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/>
              </a:rPr>
              <a:t>ompany</a:t>
            </a:r>
            <a:r>
              <a:rPr lang="en-US" altLang="ko-KR" sz="28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/>
              </a:rPr>
              <a:t> </a:t>
            </a:r>
            <a:r>
              <a:rPr lang="en-US" altLang="ko-KR" sz="32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/>
              </a:rPr>
              <a:t>p</a:t>
            </a:r>
            <a:r>
              <a:rPr lang="en-US" altLang="ko-KR" sz="24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/>
              </a:rPr>
              <a:t>ublish</a:t>
            </a:r>
            <a:r>
              <a:rPr lang="en-US" altLang="ko-KR" sz="28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/>
              </a:rPr>
              <a:t> </a:t>
            </a:r>
            <a:r>
              <a:rPr lang="en-US" altLang="ko-KR" sz="32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/>
              </a:rPr>
              <a:t>s</a:t>
            </a:r>
            <a:r>
              <a:rPr lang="en-US" altLang="ko-KR" sz="24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/>
              </a:rPr>
              <a:t>ubscribe</a:t>
            </a:r>
            <a:r>
              <a:rPr lang="en-US" altLang="ko-KR" sz="28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)</a:t>
            </a:r>
            <a:br>
              <a:rPr lang="en-US" altLang="ko-KR" sz="6000" b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</a:br>
            <a:endParaRPr lang="ko-KR" altLang="en-US" sz="6000" b="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8560" y="5820508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발표일 </a:t>
            </a:r>
            <a:r>
              <a:rPr lang="en-US" altLang="ko-KR" sz="16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: 2019 / 07 / 15</a:t>
            </a:r>
            <a:endParaRPr lang="ko-KR" altLang="en-US" sz="16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ADD8DB-7E5B-4CAD-9B0A-47CDE3145BB2}"/>
              </a:ext>
            </a:extLst>
          </p:cNvPr>
          <p:cNvSpPr txBox="1">
            <a:spLocks/>
          </p:cNvSpPr>
          <p:nvPr/>
        </p:nvSpPr>
        <p:spPr>
          <a:xfrm>
            <a:off x="477253" y="4074916"/>
            <a:ext cx="2807368" cy="2084145"/>
          </a:xfrm>
          <a:prstGeom prst="rect">
            <a:avLst/>
          </a:prstGeom>
        </p:spPr>
        <p:txBody>
          <a:bodyPr anchor="t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 b="1" cap="all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1964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1964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1964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1964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1964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1964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1964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1964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굴림" charset="-127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80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팀 명 </a:t>
            </a:r>
            <a:r>
              <a:rPr lang="en-US" altLang="ko-KR" sz="1800" b="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: </a:t>
            </a:r>
            <a:r>
              <a:rPr lang="en-US" altLang="ko-KR" sz="1800" b="0" kern="0" dirty="0" err="1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Altiall</a:t>
            </a:r>
            <a:r>
              <a:rPr lang="en-US" altLang="ko-KR" sz="1800" b="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 junior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Team</a:t>
            </a:r>
            <a:r>
              <a:rPr lang="ko-KR" altLang="en-US" sz="180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 </a:t>
            </a:r>
            <a:r>
              <a:rPr lang="en-US" altLang="ko-KR" sz="180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member</a:t>
            </a:r>
            <a:r>
              <a:rPr lang="ko-KR" altLang="en-US" sz="180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 </a:t>
            </a:r>
            <a:endParaRPr lang="en-US" altLang="ko-KR" sz="1800" kern="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800" b="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정 진구</a:t>
            </a:r>
            <a:endParaRPr lang="en-US" altLang="ko-KR" sz="1800" b="0" kern="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800" b="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박 혜은</a:t>
            </a:r>
            <a:endParaRPr lang="en-US" altLang="ko-KR" sz="1800" b="0" kern="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800" b="0" kern="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이 승원</a:t>
            </a:r>
            <a:endParaRPr lang="en-US" altLang="ko-KR" sz="1800" b="0" kern="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3227C-61B6-46C8-AF1B-908088B1B974}"/>
              </a:ext>
            </a:extLst>
          </p:cNvPr>
          <p:cNvSpPr txBox="1"/>
          <p:nvPr/>
        </p:nvSpPr>
        <p:spPr>
          <a:xfrm>
            <a:off x="3566210" y="3592132"/>
            <a:ext cx="20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- </a:t>
            </a:r>
            <a:r>
              <a:rPr lang="ko-KR" altLang="en-US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중간발표 </a:t>
            </a:r>
            <a:r>
              <a:rPr lang="en-US" altLang="ko-KR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-</a:t>
            </a:r>
            <a:endParaRPr lang="ko-KR" altLang="en-US" dirty="0">
              <a:solidFill>
                <a:srgbClr val="0070C0"/>
              </a:solidFill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C16C60-B43D-4FB3-8D7E-32CCAB73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66" y="277605"/>
            <a:ext cx="162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회원가입</a:t>
            </a:r>
            <a:endParaRPr lang="en-US" altLang="ko-KR" sz="1200" spc="300" dirty="0" err="1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1428E4-366D-4D8E-9818-4033E4B9F2BA}"/>
              </a:ext>
            </a:extLst>
          </p:cNvPr>
          <p:cNvSpPr/>
          <p:nvPr/>
        </p:nvSpPr>
        <p:spPr bwMode="auto">
          <a:xfrm>
            <a:off x="3060807" y="1219999"/>
            <a:ext cx="1076306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회원가입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 클릭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876427F-6663-4E90-A10A-F71DBD6FC4BD}"/>
              </a:ext>
            </a:extLst>
          </p:cNvPr>
          <p:cNvSpPr/>
          <p:nvPr/>
        </p:nvSpPr>
        <p:spPr bwMode="auto">
          <a:xfrm>
            <a:off x="4303864" y="1395144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2C91B-548E-4965-8C37-1D516728C0C8}"/>
              </a:ext>
            </a:extLst>
          </p:cNvPr>
          <p:cNvSpPr txBox="1"/>
          <p:nvPr/>
        </p:nvSpPr>
        <p:spPr>
          <a:xfrm>
            <a:off x="4257076" y="1120746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회원가입 신호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입력데이터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8AE683-8DB4-4B52-976F-783C6B0F68F5}"/>
              </a:ext>
            </a:extLst>
          </p:cNvPr>
          <p:cNvSpPr/>
          <p:nvPr/>
        </p:nvSpPr>
        <p:spPr bwMode="auto">
          <a:xfrm>
            <a:off x="5400678" y="1219999"/>
            <a:ext cx="607343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CB0DB-B3B8-4A10-BCDB-025E8D9BEEB8}"/>
              </a:ext>
            </a:extLst>
          </p:cNvPr>
          <p:cNvSpPr txBox="1"/>
          <p:nvPr/>
        </p:nvSpPr>
        <p:spPr>
          <a:xfrm>
            <a:off x="6249326" y="156739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입력데이터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2CE8-E76E-4044-925C-4CFA17B81EE8}"/>
              </a:ext>
            </a:extLst>
          </p:cNvPr>
          <p:cNvSpPr/>
          <p:nvPr/>
        </p:nvSpPr>
        <p:spPr bwMode="auto">
          <a:xfrm>
            <a:off x="7330109" y="1224910"/>
            <a:ext cx="1244794" cy="464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mapperDB.cs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98C51E-13BB-4345-98A3-8D411E41CE7F}"/>
              </a:ext>
            </a:extLst>
          </p:cNvPr>
          <p:cNvSpPr/>
          <p:nvPr/>
        </p:nvSpPr>
        <p:spPr bwMode="auto">
          <a:xfrm>
            <a:off x="7330108" y="2998713"/>
            <a:ext cx="1244794" cy="464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회원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DB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F617D6-69B3-41F2-9092-4665EBFDC249}"/>
              </a:ext>
            </a:extLst>
          </p:cNvPr>
          <p:cNvSpPr txBox="1"/>
          <p:nvPr/>
        </p:nvSpPr>
        <p:spPr>
          <a:xfrm>
            <a:off x="6846479" y="2164653"/>
            <a:ext cx="1884101" cy="46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SQL</a:t>
            </a: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쿼리 실행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데이터 값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A5763B-4F93-445E-9C6D-B2C5FB84802A}"/>
              </a:ext>
            </a:extLst>
          </p:cNvPr>
          <p:cNvSpPr/>
          <p:nvPr/>
        </p:nvSpPr>
        <p:spPr bwMode="auto">
          <a:xfrm>
            <a:off x="5269548" y="3067158"/>
            <a:ext cx="812388" cy="464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서버</a:t>
            </a:r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4A994E50-7B08-4B75-B44E-70F8468600EA}"/>
              </a:ext>
            </a:extLst>
          </p:cNvPr>
          <p:cNvSpPr/>
          <p:nvPr/>
        </p:nvSpPr>
        <p:spPr bwMode="auto">
          <a:xfrm>
            <a:off x="6221272" y="1391076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230CD8FB-A094-46CA-8BE9-7E31AF535CC7}"/>
              </a:ext>
            </a:extLst>
          </p:cNvPr>
          <p:cNvSpPr/>
          <p:nvPr/>
        </p:nvSpPr>
        <p:spPr bwMode="auto">
          <a:xfrm rot="5400000">
            <a:off x="7487474" y="2278718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2BD6BB7C-58B9-48EB-9B00-9141A1D84BA6}"/>
              </a:ext>
            </a:extLst>
          </p:cNvPr>
          <p:cNvSpPr/>
          <p:nvPr/>
        </p:nvSpPr>
        <p:spPr bwMode="auto">
          <a:xfrm rot="5400000">
            <a:off x="7487474" y="4074984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2E23CAB-0A14-4046-A3B2-A4BB6488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" y="1219999"/>
            <a:ext cx="2633744" cy="408531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2258B54-5B92-4320-8A81-CBCDED29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068" y="4705977"/>
            <a:ext cx="4071148" cy="4201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47383F-46B9-4E32-AD13-9968D6C9F42B}"/>
              </a:ext>
            </a:extLst>
          </p:cNvPr>
          <p:cNvSpPr txBox="1"/>
          <p:nvPr/>
        </p:nvSpPr>
        <p:spPr>
          <a:xfrm>
            <a:off x="6260262" y="3010106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회원성공 신호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897D276-880D-492F-83E7-CF53EED6C9EC}"/>
              </a:ext>
            </a:extLst>
          </p:cNvPr>
          <p:cNvSpPr/>
          <p:nvPr/>
        </p:nvSpPr>
        <p:spPr bwMode="auto">
          <a:xfrm rot="10800000">
            <a:off x="6257848" y="3238336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6B5800-85FD-43FE-B2B3-968B9FCDC0FE}"/>
              </a:ext>
            </a:extLst>
          </p:cNvPr>
          <p:cNvSpPr/>
          <p:nvPr/>
        </p:nvSpPr>
        <p:spPr bwMode="auto">
          <a:xfrm>
            <a:off x="3060807" y="3087112"/>
            <a:ext cx="1076306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클라이언트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5A0CC4F0-09AD-4AE5-BBC2-92CBCF1D3D14}"/>
              </a:ext>
            </a:extLst>
          </p:cNvPr>
          <p:cNvSpPr/>
          <p:nvPr/>
        </p:nvSpPr>
        <p:spPr bwMode="auto">
          <a:xfrm rot="10800000">
            <a:off x="4258716" y="3256503"/>
            <a:ext cx="811070" cy="79370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54CDC3-A541-464A-8158-3D9DCE3B8ED6}"/>
              </a:ext>
            </a:extLst>
          </p:cNvPr>
          <p:cNvSpPr txBox="1"/>
          <p:nvPr/>
        </p:nvSpPr>
        <p:spPr>
          <a:xfrm>
            <a:off x="4189211" y="2993431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회원성공 신호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77B62D0-7387-4B50-9C11-FBFF2C1FF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58262" y="237273"/>
            <a:ext cx="162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pc="300" dirty="0" err="1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 err="1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메인화면</a:t>
            </a:r>
            <a:endParaRPr lang="en-US" altLang="ko-KR" sz="1200" spc="300" dirty="0" err="1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A2CE97-4887-4E51-8A5D-5D6E1A40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" y="1367349"/>
            <a:ext cx="5126639" cy="369834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B11BE-B2FB-4C3C-A282-A1455D8DFC7D}"/>
              </a:ext>
            </a:extLst>
          </p:cNvPr>
          <p:cNvSpPr txBox="1"/>
          <p:nvPr/>
        </p:nvSpPr>
        <p:spPr>
          <a:xfrm>
            <a:off x="2122089" y="5182874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메인 화면</a:t>
            </a:r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&gt;</a:t>
            </a:r>
            <a:endParaRPr lang="ko-KR" altLang="en-US" sz="1400" b="1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7F323F-810B-4988-89D0-EAC59D9B7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34368"/>
              </p:ext>
            </p:extLst>
          </p:nvPr>
        </p:nvGraphicFramePr>
        <p:xfrm>
          <a:off x="6136640" y="1363093"/>
          <a:ext cx="2484414" cy="3698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7276">
                  <a:extLst>
                    <a:ext uri="{9D8B030D-6E8A-4147-A177-3AD203B41FA5}">
                      <a16:colId xmlns:a16="http://schemas.microsoft.com/office/drawing/2014/main" val="846348378"/>
                    </a:ext>
                  </a:extLst>
                </a:gridCol>
                <a:gridCol w="1117138">
                  <a:extLst>
                    <a:ext uri="{9D8B030D-6E8A-4147-A177-3AD203B41FA5}">
                      <a16:colId xmlns:a16="http://schemas.microsoft.com/office/drawing/2014/main" val="3350926244"/>
                    </a:ext>
                  </a:extLst>
                </a:gridCol>
              </a:tblGrid>
              <a:tr h="28448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텍스트박스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메시지내용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255382"/>
                  </a:ext>
                </a:extLst>
              </a:tr>
              <a:tr h="284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받은메시지</a:t>
                      </a:r>
                      <a:endParaRPr lang="ko-KR" altLang="en-US" sz="1200" b="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355673"/>
                  </a:ext>
                </a:extLst>
              </a:tr>
              <a:tr h="284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부재메시지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03699"/>
                  </a:ext>
                </a:extLst>
              </a:tr>
              <a:tr h="284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25712"/>
                  </a:ext>
                </a:extLst>
              </a:tr>
              <a:tr h="2844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combo</a:t>
                      </a:r>
                      <a:r>
                        <a:rPr lang="ko-KR" altLang="en-US" sz="1200" b="1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90031"/>
                  </a:ext>
                </a:extLst>
              </a:tr>
              <a:tr h="284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833492"/>
                  </a:ext>
                </a:extLst>
              </a:tr>
              <a:tr h="2844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체크리스트박스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구독하기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23521"/>
                  </a:ext>
                </a:extLst>
              </a:tr>
              <a:tr h="284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구독 목록보기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45323"/>
                  </a:ext>
                </a:extLst>
              </a:tr>
              <a:tr h="28448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접속종료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945795"/>
                  </a:ext>
                </a:extLst>
              </a:tr>
              <a:tr h="284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전송</a:t>
                      </a:r>
                      <a:endParaRPr lang="en-US" altLang="ko-KR" sz="1200" b="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08609"/>
                  </a:ext>
                </a:extLst>
              </a:tr>
              <a:tr h="284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97937"/>
                  </a:ext>
                </a:extLst>
              </a:tr>
              <a:tr h="284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86121"/>
                  </a:ext>
                </a:extLst>
              </a:tr>
              <a:tr h="284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206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검색취소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7351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3970B5-39A9-46F0-ABED-BE230FFAF906}"/>
              </a:ext>
            </a:extLst>
          </p:cNvPr>
          <p:cNvSpPr txBox="1"/>
          <p:nvPr/>
        </p:nvSpPr>
        <p:spPr>
          <a:xfrm>
            <a:off x="6527492" y="5204943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메인 화면 컨트롤</a:t>
            </a:r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&gt;</a:t>
            </a:r>
            <a:endParaRPr lang="ko-KR" altLang="en-US" sz="1400" b="1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25A33F-A546-4DDF-95B1-9ED8017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5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938" y="287483"/>
            <a:ext cx="162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300" dirty="0" err="1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메인화면</a:t>
            </a:r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검색버튼</a:t>
            </a:r>
            <a:endParaRPr lang="en-US" altLang="ko-KR" sz="1200" spc="300" dirty="0" err="1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1428E4-366D-4D8E-9818-4033E4B9F2BA}"/>
              </a:ext>
            </a:extLst>
          </p:cNvPr>
          <p:cNvSpPr/>
          <p:nvPr/>
        </p:nvSpPr>
        <p:spPr bwMode="auto">
          <a:xfrm>
            <a:off x="3060807" y="1219999"/>
            <a:ext cx="1076306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검색버튼 클릭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876427F-6663-4E90-A10A-F71DBD6FC4BD}"/>
              </a:ext>
            </a:extLst>
          </p:cNvPr>
          <p:cNvSpPr/>
          <p:nvPr/>
        </p:nvSpPr>
        <p:spPr bwMode="auto">
          <a:xfrm>
            <a:off x="4303864" y="1395144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2C91B-548E-4965-8C37-1D516728C0C8}"/>
              </a:ext>
            </a:extLst>
          </p:cNvPr>
          <p:cNvSpPr txBox="1"/>
          <p:nvPr/>
        </p:nvSpPr>
        <p:spPr>
          <a:xfrm>
            <a:off x="4349248" y="1120746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버튼신호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입력데이터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8AE683-8DB4-4B52-976F-783C6B0F68F5}"/>
              </a:ext>
            </a:extLst>
          </p:cNvPr>
          <p:cNvSpPr/>
          <p:nvPr/>
        </p:nvSpPr>
        <p:spPr bwMode="auto">
          <a:xfrm>
            <a:off x="5400678" y="1219999"/>
            <a:ext cx="607343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CB0DB-B3B8-4A10-BCDB-025E8D9BEEB8}"/>
              </a:ext>
            </a:extLst>
          </p:cNvPr>
          <p:cNvSpPr txBox="1"/>
          <p:nvPr/>
        </p:nvSpPr>
        <p:spPr>
          <a:xfrm>
            <a:off x="6060172" y="1567399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함수</a:t>
            </a:r>
            <a:r>
              <a:rPr lang="en-US" altLang="ko-KR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입력데이터</a:t>
            </a:r>
            <a:r>
              <a:rPr lang="en-US" altLang="ko-KR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22CE8-E76E-4044-925C-4CFA17B81EE8}"/>
              </a:ext>
            </a:extLst>
          </p:cNvPr>
          <p:cNvSpPr/>
          <p:nvPr/>
        </p:nvSpPr>
        <p:spPr bwMode="auto">
          <a:xfrm>
            <a:off x="7330109" y="1224910"/>
            <a:ext cx="1244794" cy="464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mapperDB.cs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98C51E-13BB-4345-98A3-8D411E41CE7F}"/>
              </a:ext>
            </a:extLst>
          </p:cNvPr>
          <p:cNvSpPr/>
          <p:nvPr/>
        </p:nvSpPr>
        <p:spPr bwMode="auto">
          <a:xfrm>
            <a:off x="7330108" y="3043595"/>
            <a:ext cx="1244794" cy="464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F617D6-69B3-41F2-9092-4665EBFDC249}"/>
              </a:ext>
            </a:extLst>
          </p:cNvPr>
          <p:cNvSpPr txBox="1"/>
          <p:nvPr/>
        </p:nvSpPr>
        <p:spPr>
          <a:xfrm>
            <a:off x="6846479" y="2164653"/>
            <a:ext cx="1884101" cy="46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SQL</a:t>
            </a: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쿼리 실행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데이터 값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A5763B-4F93-445E-9C6D-B2C5FB84802A}"/>
              </a:ext>
            </a:extLst>
          </p:cNvPr>
          <p:cNvSpPr/>
          <p:nvPr/>
        </p:nvSpPr>
        <p:spPr bwMode="auto">
          <a:xfrm>
            <a:off x="7330108" y="4801479"/>
            <a:ext cx="1244794" cy="4642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서버 데이터변수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EC292F-521D-4B1B-96FB-84B3CA7C9F12}"/>
              </a:ext>
            </a:extLst>
          </p:cNvPr>
          <p:cNvSpPr txBox="1"/>
          <p:nvPr/>
        </p:nvSpPr>
        <p:spPr>
          <a:xfrm>
            <a:off x="7193954" y="3922537"/>
            <a:ext cx="1244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리스트값</a:t>
            </a: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  반환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BF28E6-3477-4F8D-97F5-B6A53A657CC7}"/>
              </a:ext>
            </a:extLst>
          </p:cNvPr>
          <p:cNvSpPr txBox="1"/>
          <p:nvPr/>
        </p:nvSpPr>
        <p:spPr>
          <a:xfrm>
            <a:off x="7193323" y="5339909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변수에 </a:t>
            </a:r>
            <a:r>
              <a:rPr lang="ko-KR" altLang="en-US" sz="1200" dirty="0" err="1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리스트값</a:t>
            </a: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더함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97BE05-F6E8-4C5A-B74A-3E087F29E454}"/>
              </a:ext>
            </a:extLst>
          </p:cNvPr>
          <p:cNvSpPr txBox="1"/>
          <p:nvPr/>
        </p:nvSpPr>
        <p:spPr>
          <a:xfrm>
            <a:off x="6073797" y="4707828"/>
            <a:ext cx="127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데이터변수 반환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D65054-3392-4393-8AA8-A367339F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3" y="1221655"/>
            <a:ext cx="1803419" cy="22249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CDFE682-DAAC-4584-BC4E-0852821BE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36" y="3872373"/>
            <a:ext cx="1786771" cy="2224908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642A23-0BCE-4745-8CA7-54D670BF5D9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1840" y="1492682"/>
            <a:ext cx="1086915" cy="173819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4A994E50-7B08-4B75-B44E-70F8468600EA}"/>
              </a:ext>
            </a:extLst>
          </p:cNvPr>
          <p:cNvSpPr/>
          <p:nvPr/>
        </p:nvSpPr>
        <p:spPr bwMode="auto">
          <a:xfrm>
            <a:off x="6104379" y="1395142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230CD8FB-A094-46CA-8BE9-7E31AF535CC7}"/>
              </a:ext>
            </a:extLst>
          </p:cNvPr>
          <p:cNvSpPr/>
          <p:nvPr/>
        </p:nvSpPr>
        <p:spPr bwMode="auto">
          <a:xfrm rot="5400000">
            <a:off x="7487474" y="2278718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2BD6BB7C-58B9-48EB-9B00-9141A1D84BA6}"/>
              </a:ext>
            </a:extLst>
          </p:cNvPr>
          <p:cNvSpPr/>
          <p:nvPr/>
        </p:nvSpPr>
        <p:spPr bwMode="auto">
          <a:xfrm rot="5400000">
            <a:off x="7487474" y="4074984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D61B1AC-9B97-49A3-B53E-98D79F602368}"/>
              </a:ext>
            </a:extLst>
          </p:cNvPr>
          <p:cNvSpPr/>
          <p:nvPr/>
        </p:nvSpPr>
        <p:spPr bwMode="auto">
          <a:xfrm rot="10800000">
            <a:off x="6221273" y="4984827"/>
            <a:ext cx="930063" cy="97537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6CE5078-CD61-4F13-BB8F-38619AC1FB21}"/>
              </a:ext>
            </a:extLst>
          </p:cNvPr>
          <p:cNvSpPr/>
          <p:nvPr/>
        </p:nvSpPr>
        <p:spPr bwMode="auto">
          <a:xfrm>
            <a:off x="4797098" y="4802763"/>
            <a:ext cx="1244794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체크리스트박스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C58868FC-B409-477E-A892-C5F6D7C126AD}"/>
              </a:ext>
            </a:extLst>
          </p:cNvPr>
          <p:cNvSpPr/>
          <p:nvPr/>
        </p:nvSpPr>
        <p:spPr bwMode="auto">
          <a:xfrm rot="10800000">
            <a:off x="3677900" y="4793241"/>
            <a:ext cx="700088" cy="461665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3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938" y="287483"/>
            <a:ext cx="162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300" dirty="0" err="1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메인화면</a:t>
            </a:r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전송버튼</a:t>
            </a:r>
            <a:endParaRPr lang="en-US" altLang="ko-KR" sz="1200" spc="300" dirty="0" err="1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114115-CC9B-4135-BCF0-79232B5E62F6}"/>
              </a:ext>
            </a:extLst>
          </p:cNvPr>
          <p:cNvSpPr/>
          <p:nvPr/>
        </p:nvSpPr>
        <p:spPr bwMode="auto">
          <a:xfrm>
            <a:off x="3325501" y="2194556"/>
            <a:ext cx="1076306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전송 버튼 클릭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D9E4E9-03D2-492B-9B74-83BC9BCF3541}"/>
              </a:ext>
            </a:extLst>
          </p:cNvPr>
          <p:cNvSpPr/>
          <p:nvPr/>
        </p:nvSpPr>
        <p:spPr bwMode="auto">
          <a:xfrm>
            <a:off x="5251086" y="3140242"/>
            <a:ext cx="1749005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메시지</a:t>
            </a:r>
            <a:r>
              <a:rPr lang="en-US" altLang="ko-KR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DB</a:t>
            </a: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에 저장 완료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5E55561-126C-4F54-BA10-50A3507278F1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 bwMode="auto">
          <a:xfrm>
            <a:off x="3863654" y="2656221"/>
            <a:ext cx="2261935" cy="48402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FF6C039-BF3E-47C2-8761-066150B3AE3C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 bwMode="auto">
          <a:xfrm>
            <a:off x="3863654" y="1888940"/>
            <a:ext cx="0" cy="30561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469B4C-AFF3-41C9-931C-28B68A2F7C4F}"/>
              </a:ext>
            </a:extLst>
          </p:cNvPr>
          <p:cNvSpPr/>
          <p:nvPr/>
        </p:nvSpPr>
        <p:spPr bwMode="auto">
          <a:xfrm>
            <a:off x="1806880" y="3140241"/>
            <a:ext cx="1363058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메시지</a:t>
            </a:r>
            <a:r>
              <a:rPr lang="en-US" altLang="ko-KR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 sorting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C392626-D944-42AC-9940-4D3ED719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79" y="1050740"/>
            <a:ext cx="5848350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7FA04B9-AF31-417F-8D80-10244F52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62" y="3901436"/>
            <a:ext cx="3667125" cy="60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139C348-3F0A-474B-B760-F516020B6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242" y="4834641"/>
            <a:ext cx="1398476" cy="1333500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30538DB-A8AA-46CC-B4F7-F0FD08E39EC5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 bwMode="auto">
          <a:xfrm flipH="1">
            <a:off x="6122125" y="3601907"/>
            <a:ext cx="3464" cy="29952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20D101B-1AA4-47F5-B1A8-45B5633E58DB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 bwMode="auto">
          <a:xfrm>
            <a:off x="6122125" y="4511036"/>
            <a:ext cx="3355" cy="32360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84F8782-28B1-4C8E-BFCD-6F7ED96175BB}"/>
              </a:ext>
            </a:extLst>
          </p:cNvPr>
          <p:cNvCxnSpPr>
            <a:cxnSpLocks/>
            <a:stCxn id="33" idx="1"/>
            <a:endCxn id="42" idx="3"/>
          </p:cNvCxnSpPr>
          <p:nvPr/>
        </p:nvCxnSpPr>
        <p:spPr bwMode="auto">
          <a:xfrm flipH="1" flipV="1">
            <a:off x="3169938" y="3371074"/>
            <a:ext cx="2081148" cy="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103DC7-51CB-47DE-82C6-EC293DA8D042}"/>
              </a:ext>
            </a:extLst>
          </p:cNvPr>
          <p:cNvSpPr/>
          <p:nvPr/>
        </p:nvSpPr>
        <p:spPr bwMode="auto">
          <a:xfrm>
            <a:off x="1068638" y="4511036"/>
            <a:ext cx="1363058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현재 구현중</a:t>
            </a:r>
            <a:r>
              <a:rPr lang="en-US" altLang="ko-KR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..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ED89D2C-E203-4579-9142-E497C578683F}"/>
              </a:ext>
            </a:extLst>
          </p:cNvPr>
          <p:cNvCxnSpPr>
            <a:cxnSpLocks/>
            <a:stCxn id="42" idx="2"/>
            <a:endCxn id="68" idx="0"/>
          </p:cNvCxnSpPr>
          <p:nvPr/>
        </p:nvCxnSpPr>
        <p:spPr bwMode="auto">
          <a:xfrm flipH="1">
            <a:off x="1750167" y="3601906"/>
            <a:ext cx="738242" cy="90913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99E3D9D-F5B3-4B2A-B0B3-6B23C0AA3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8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938" y="287483"/>
            <a:ext cx="162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전송기능</a:t>
            </a:r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데이터 흐름도</a:t>
            </a:r>
            <a:endParaRPr lang="en-US" altLang="ko-KR" sz="1200" spc="300" dirty="0" err="1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951D16-FBD1-4C08-981B-07F28FFF1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" t="1512" r="2559" b="3553"/>
          <a:stretch/>
        </p:blipFill>
        <p:spPr>
          <a:xfrm>
            <a:off x="1010651" y="974558"/>
            <a:ext cx="6833937" cy="5498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DED3D5-2A39-49FA-BF17-87CD7A39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FA9211-535D-46EC-80C4-25D029AC5C70}"/>
              </a:ext>
            </a:extLst>
          </p:cNvPr>
          <p:cNvSpPr/>
          <p:nvPr/>
        </p:nvSpPr>
        <p:spPr bwMode="auto">
          <a:xfrm>
            <a:off x="311638" y="1405445"/>
            <a:ext cx="8013700" cy="4120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938" y="287483"/>
            <a:ext cx="162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pc="300" dirty="0" err="1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차후계획</a:t>
            </a:r>
            <a:endParaRPr lang="en-US" altLang="ko-KR" sz="1200" spc="300" dirty="0" err="1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5C28A-DAE2-465A-8596-FA8ADFED8E61}"/>
              </a:ext>
            </a:extLst>
          </p:cNvPr>
          <p:cNvSpPr txBox="1"/>
          <p:nvPr/>
        </p:nvSpPr>
        <p:spPr>
          <a:xfrm>
            <a:off x="627722" y="1729382"/>
            <a:ext cx="7182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구독</a:t>
            </a: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’ </a:t>
            </a:r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버튼 구현</a:t>
            </a: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구독취소</a:t>
            </a: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’ </a:t>
            </a:r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버튼 구현</a:t>
            </a: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서버 단 메시지 </a:t>
            </a:r>
            <a:r>
              <a:rPr lang="en-US" altLang="ko-KR" b="1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sorting</a:t>
            </a: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‘ </a:t>
            </a:r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기능 구현</a:t>
            </a: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서버 종료</a:t>
            </a: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’ </a:t>
            </a:r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버튼 기능 구현</a:t>
            </a: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접속 회원 </a:t>
            </a:r>
            <a:r>
              <a:rPr lang="en-US" altLang="ko-KR" b="1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Session</a:t>
            </a: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’ </a:t>
            </a:r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기능 구현</a:t>
            </a: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로그인 및 회원가입</a:t>
            </a: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‘ </a:t>
            </a:r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유효성 검사</a:t>
            </a: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부재메시지 저장</a:t>
            </a:r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기능 구현</a:t>
            </a: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6243FF-000A-4C9A-B7BF-2A65C2AD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5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594244" y="2849602"/>
            <a:ext cx="3955512" cy="545422"/>
          </a:xfrm>
          <a:prstGeom prst="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39506" y="2568315"/>
            <a:ext cx="20649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Q&amp;A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A3166-94F6-4255-AB59-3935C644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415508" y="2849602"/>
            <a:ext cx="3955512" cy="545422"/>
          </a:xfrm>
          <a:prstGeom prst="rect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8280" y="2568315"/>
            <a:ext cx="4227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sz="66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D2DEB8-A0BA-4508-A8C1-45DE6FAA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2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 bwMode="auto">
          <a:xfrm flipH="1">
            <a:off x="-35167" y="0"/>
            <a:ext cx="6137030" cy="95836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 flipH="1">
            <a:off x="3024556" y="5899638"/>
            <a:ext cx="6137030" cy="95836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cxnSpLocks/>
          </p:cNvCxnSpPr>
          <p:nvPr/>
        </p:nvCxnSpPr>
        <p:spPr bwMode="auto">
          <a:xfrm>
            <a:off x="2757394" y="1271233"/>
            <a:ext cx="0" cy="4354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864714" y="2038337"/>
            <a:ext cx="2959465" cy="3915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01 &gt;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주제확정 </a:t>
            </a: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–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기획의도</a:t>
            </a: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02 &gt;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요구사항</a:t>
            </a: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03 &gt;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로그인 화면</a:t>
            </a: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회원가입 화면</a:t>
            </a: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메인 화면</a:t>
            </a: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메인 </a:t>
            </a: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–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검색화면</a:t>
            </a: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메인 </a:t>
            </a: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–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메시지화면</a:t>
            </a: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04 &gt;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차후계획</a:t>
            </a: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05 &gt; </a:t>
            </a:r>
            <a:r>
              <a:rPr lang="ko-KR" altLang="en-US" sz="1600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프로토타입 시현</a:t>
            </a:r>
            <a:endParaRPr lang="en-US" altLang="ko-KR" sz="1600" spc="300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2293815" y="1889875"/>
            <a:ext cx="44833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852014" y="1469699"/>
            <a:ext cx="1665841" cy="404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pc="300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CONTENTS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33AA00-CD07-488E-9D58-E6777455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938" y="287483"/>
            <a:ext cx="1626576" cy="517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300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주제확정</a:t>
            </a:r>
            <a:endParaRPr lang="en-US" altLang="ko-KR" sz="1200" spc="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기획의도</a:t>
            </a:r>
            <a:endParaRPr lang="en-US" altLang="ko-KR" sz="1200" spc="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E387EB-DF15-422D-9ADE-45F96CBBA782}"/>
              </a:ext>
            </a:extLst>
          </p:cNvPr>
          <p:cNvGrpSpPr/>
          <p:nvPr/>
        </p:nvGrpSpPr>
        <p:grpSpPr>
          <a:xfrm>
            <a:off x="542572" y="2504613"/>
            <a:ext cx="1791018" cy="1614712"/>
            <a:chOff x="3316288" y="2209800"/>
            <a:chExt cx="3211513" cy="2438400"/>
          </a:xfrm>
        </p:grpSpPr>
        <p:pic>
          <p:nvPicPr>
            <p:cNvPr id="1026" name="Picture 2" descr="https://cdn2.iconfinder.com/data/icons/pittogrammi/142/01-256.png">
              <a:extLst>
                <a:ext uri="{FF2B5EF4-FFF2-40B4-BE49-F238E27FC236}">
                  <a16:creationId xmlns:a16="http://schemas.microsoft.com/office/drawing/2014/main" id="{FFA9B903-8DCB-4B52-A8C9-C065CDD4F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3203" l="70313" r="100000">
                          <a14:foregroundMark x1="90625" y1="3516" x2="96875" y2="82422"/>
                          <a14:foregroundMark x1="83984" y1="48828" x2="97266" y2="18359"/>
                          <a14:foregroundMark x1="81641" y1="28125" x2="90625" y2="8203"/>
                          <a14:foregroundMark x1="76563" y1="12109" x2="96875" y2="83203"/>
                          <a14:foregroundMark x1="87891" y1="15234" x2="98828" y2="4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288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s://cdn0.iconfinder.com/data/icons/octicons/1024/database-256.png">
              <a:extLst>
                <a:ext uri="{FF2B5EF4-FFF2-40B4-BE49-F238E27FC236}">
                  <a16:creationId xmlns:a16="http://schemas.microsoft.com/office/drawing/2014/main" id="{900F5210-14DC-4003-B699-97CE835D7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701" y="2795588"/>
              <a:ext cx="673100" cy="897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61FEEF1B-058C-4DFE-9EA3-AF6B10763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0889" y1="10512" x2="57111" y2="9704"/>
                        <a14:foregroundMark x1="53556" y1="79515" x2="47333" y2="816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572" y="1864405"/>
            <a:ext cx="722699" cy="70748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94B004D-2980-4430-99E5-4ECC3FFD6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0889" y1="10512" x2="57111" y2="9704"/>
                        <a14:foregroundMark x1="53556" y1="79515" x2="47333" y2="816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0698" y="1864405"/>
            <a:ext cx="722699" cy="70748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DE85A19-6FAB-4EDB-8133-4FF41AC27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0889" y1="10512" x2="57111" y2="9704"/>
                        <a14:foregroundMark x1="53556" y1="79515" x2="47333" y2="816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572" y="3486827"/>
            <a:ext cx="722699" cy="70748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0BAC802-21F9-4DAA-B887-3173CCCC9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0889" y1="10512" x2="57111" y2="9704"/>
                        <a14:foregroundMark x1="53556" y1="79515" x2="47333" y2="816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0698" y="3486827"/>
            <a:ext cx="722699" cy="707487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A65387-2678-4D74-97D4-554ED1104FC9}"/>
              </a:ext>
            </a:extLst>
          </p:cNvPr>
          <p:cNvCxnSpPr>
            <a:cxnSpLocks/>
          </p:cNvCxnSpPr>
          <p:nvPr/>
        </p:nvCxnSpPr>
        <p:spPr bwMode="auto">
          <a:xfrm>
            <a:off x="1178237" y="2395283"/>
            <a:ext cx="254974" cy="2388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9E674C8-534A-4A2A-8905-D3A59429765D}"/>
              </a:ext>
            </a:extLst>
          </p:cNvPr>
          <p:cNvCxnSpPr>
            <a:cxnSpLocks/>
          </p:cNvCxnSpPr>
          <p:nvPr/>
        </p:nvCxnSpPr>
        <p:spPr bwMode="auto">
          <a:xfrm>
            <a:off x="2333590" y="3486827"/>
            <a:ext cx="254974" cy="2388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8028DB2-9A8F-46DD-B612-6E3E47E9BE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7473" y="2395283"/>
            <a:ext cx="281091" cy="2595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83B6F8-C1CB-4468-83FE-8E76433AA2F3}"/>
              </a:ext>
            </a:extLst>
          </p:cNvPr>
          <p:cNvCxnSpPr>
            <a:cxnSpLocks/>
          </p:cNvCxnSpPr>
          <p:nvPr/>
        </p:nvCxnSpPr>
        <p:spPr bwMode="auto">
          <a:xfrm flipV="1">
            <a:off x="1252213" y="3486827"/>
            <a:ext cx="281091" cy="2595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56955C-5A9D-432A-B3D5-FB5A8CC247A9}"/>
              </a:ext>
            </a:extLst>
          </p:cNvPr>
          <p:cNvSpPr txBox="1"/>
          <p:nvPr/>
        </p:nvSpPr>
        <p:spPr>
          <a:xfrm>
            <a:off x="222985" y="4436367"/>
            <a:ext cx="364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Publish/Subscribe</a:t>
            </a:r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구조의 메시지 라우팅 서버와 다중 클라이언트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BBA5D5F-0D13-4738-A56C-539F2B6CBA8C}"/>
              </a:ext>
            </a:extLst>
          </p:cNvPr>
          <p:cNvSpPr/>
          <p:nvPr/>
        </p:nvSpPr>
        <p:spPr bwMode="auto">
          <a:xfrm>
            <a:off x="3864679" y="2824546"/>
            <a:ext cx="811545" cy="498869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D4240E7-B848-4E26-A140-8EFC258FCD7F}"/>
              </a:ext>
            </a:extLst>
          </p:cNvPr>
          <p:cNvGrpSpPr/>
          <p:nvPr/>
        </p:nvGrpSpPr>
        <p:grpSpPr>
          <a:xfrm>
            <a:off x="6564238" y="1864405"/>
            <a:ext cx="780983" cy="461665"/>
            <a:chOff x="6591300" y="1680483"/>
            <a:chExt cx="780983" cy="4616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E26F47-BEBA-4271-B990-8F9A713E3DFE}"/>
                </a:ext>
              </a:extLst>
            </p:cNvPr>
            <p:cNvSpPr/>
            <p:nvPr/>
          </p:nvSpPr>
          <p:spPr bwMode="auto">
            <a:xfrm flipH="1">
              <a:off x="6643452" y="1807688"/>
              <a:ext cx="635002" cy="19036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E57FD7-4F3E-4556-9ECD-58C45D85C40B}"/>
                </a:ext>
              </a:extLst>
            </p:cNvPr>
            <p:cNvSpPr txBox="1"/>
            <p:nvPr/>
          </p:nvSpPr>
          <p:spPr>
            <a:xfrm>
              <a:off x="6591300" y="1680483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회사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19C9F54-D6A7-48BE-88B2-9E978A20E63E}"/>
              </a:ext>
            </a:extLst>
          </p:cNvPr>
          <p:cNvGrpSpPr/>
          <p:nvPr/>
        </p:nvGrpSpPr>
        <p:grpSpPr>
          <a:xfrm>
            <a:off x="5270259" y="2684846"/>
            <a:ext cx="1286823" cy="1277139"/>
            <a:chOff x="4834577" y="3218453"/>
            <a:chExt cx="1788611" cy="1720493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CE1412F-AF17-4A03-B724-AEB32BEA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9781" l="9756" r="89939">
                          <a14:foregroundMark x1="46646" y1="21898" x2="46646" y2="21898"/>
                          <a14:foregroundMark x1="47866" y1="51095" x2="47866" y2="51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34577" y="3218453"/>
              <a:ext cx="1373046" cy="172049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C57BD46-B3BE-4278-B6D2-518EA2C1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26178">
              <a:off x="5883883" y="3508198"/>
              <a:ext cx="739305" cy="55009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807BCF8-C205-4669-B72E-E846C9E49DA2}"/>
              </a:ext>
            </a:extLst>
          </p:cNvPr>
          <p:cNvSpPr txBox="1"/>
          <p:nvPr/>
        </p:nvSpPr>
        <p:spPr>
          <a:xfrm>
            <a:off x="4977746" y="3987204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내가 메시지를</a:t>
            </a: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받고 싶은 사람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A19EEE-381C-4A53-A918-AE45C6E9D910}"/>
              </a:ext>
            </a:extLst>
          </p:cNvPr>
          <p:cNvSpPr txBox="1"/>
          <p:nvPr/>
        </p:nvSpPr>
        <p:spPr>
          <a:xfrm>
            <a:off x="7177311" y="3987204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나의 메시지를</a:t>
            </a:r>
            <a:endParaRPr lang="en-US" altLang="ko-KR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받고 싶은 사람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92C71E2-7B1A-490C-A687-9106EA1F753C}"/>
              </a:ext>
            </a:extLst>
          </p:cNvPr>
          <p:cNvGrpSpPr/>
          <p:nvPr/>
        </p:nvGrpSpPr>
        <p:grpSpPr>
          <a:xfrm>
            <a:off x="7469824" y="2684846"/>
            <a:ext cx="1286823" cy="1277139"/>
            <a:chOff x="4834577" y="3218453"/>
            <a:chExt cx="1788611" cy="1720493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6E17339B-A9CE-453D-B5A9-A6572673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9781" l="9756" r="89939">
                          <a14:foregroundMark x1="46646" y1="21898" x2="46646" y2="21898"/>
                          <a14:foregroundMark x1="47866" y1="51095" x2="47866" y2="51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34577" y="3218453"/>
              <a:ext cx="1373046" cy="1720493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11DFF7F-9CE4-4519-BCFC-DBD45A470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26178">
              <a:off x="5883883" y="3508198"/>
              <a:ext cx="739305" cy="550090"/>
            </a:xfrm>
            <a:prstGeom prst="rect">
              <a:avLst/>
            </a:prstGeom>
          </p:spPr>
        </p:pic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D47B9A5-B107-4159-A456-C04BDAC263D9}"/>
              </a:ext>
            </a:extLst>
          </p:cNvPr>
          <p:cNvCxnSpPr>
            <a:cxnSpLocks/>
          </p:cNvCxnSpPr>
          <p:nvPr/>
        </p:nvCxnSpPr>
        <p:spPr bwMode="auto">
          <a:xfrm flipV="1">
            <a:off x="6760133" y="3189675"/>
            <a:ext cx="551876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42F04DE-D61D-40DD-A816-95B9218F16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8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938" y="287483"/>
            <a:ext cx="162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3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1200" spc="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기능적</a:t>
            </a:r>
            <a:endParaRPr lang="en-US" altLang="ko-KR" sz="1200" spc="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14B0C-58D0-47E5-96F0-712D32A54100}"/>
              </a:ext>
            </a:extLst>
          </p:cNvPr>
          <p:cNvSpPr txBox="1"/>
          <p:nvPr/>
        </p:nvSpPr>
        <p:spPr>
          <a:xfrm>
            <a:off x="1626669" y="1012954"/>
            <a:ext cx="58906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로그인 기능</a:t>
            </a: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회원가입 기능</a:t>
            </a: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클라이언트 전송 기능</a:t>
            </a: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클라이언트 수신 기능</a:t>
            </a: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구독하기</a:t>
            </a:r>
            <a:r>
              <a:rPr lang="en-US" altLang="ko-KR" sz="28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/</a:t>
            </a:r>
            <a:r>
              <a:rPr lang="ko-KR" altLang="en-US" sz="28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검색하기 기능</a:t>
            </a: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부재 메시지 기능</a:t>
            </a:r>
            <a:endParaRPr lang="ko-KR" altLang="en-US" sz="40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6AD67-18B1-4946-8DD6-8ACA7BDB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938" y="287483"/>
            <a:ext cx="162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3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1200" spc="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비기능적</a:t>
            </a:r>
            <a:endParaRPr lang="en-US" altLang="ko-KR" sz="1200" spc="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7E1D6-5D4B-4E6B-A1BC-AE342688EEC8}"/>
              </a:ext>
            </a:extLst>
          </p:cNvPr>
          <p:cNvSpPr txBox="1"/>
          <p:nvPr/>
        </p:nvSpPr>
        <p:spPr>
          <a:xfrm>
            <a:off x="372036" y="2182505"/>
            <a:ext cx="83999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로그인 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(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회원가입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로그인 버튼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6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회원 가입 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(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이름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비번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비번확인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직책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 부서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 err="1">
                <a:latin typeface="Rix정고딕 B" panose="02020603020101020101" pitchFamily="18" charset="-127"/>
                <a:ea typeface="Rix정고딕 B" panose="02020603020101020101" pitchFamily="18" charset="-127"/>
              </a:rPr>
              <a:t>입사년도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600" dirty="0">
              <a:latin typeface="Rix정고딕 B" panose="02020603020101020101" pitchFamily="18" charset="-127"/>
              <a:ea typeface="Rix정고딕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메인 화면 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(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메시지내용창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전송 버튼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받은 메시지 창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구독하기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부재 메시지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구독 목록보기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, </a:t>
            </a:r>
            <a:r>
              <a:rPr lang="ko-KR" altLang="en-US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구독취소 버튼</a:t>
            </a:r>
            <a:r>
              <a:rPr lang="en-US" altLang="ko-KR" sz="26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9196AC-EE64-4CF9-8581-F8D3A2BF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39542" y="237273"/>
            <a:ext cx="189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pc="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화면</a:t>
            </a:r>
            <a:endParaRPr lang="en-US" altLang="ko-KR" sz="1200" spc="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46F3F9-8E15-4B29-BF6B-4761A312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9" y="1620837"/>
            <a:ext cx="3673622" cy="293607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1E4B04-6D1C-4172-BB22-730314B5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067" y="1620837"/>
            <a:ext cx="3740925" cy="293607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7D2E8CB-2A7E-4E05-A257-30D61B85DE40}"/>
              </a:ext>
            </a:extLst>
          </p:cNvPr>
          <p:cNvSpPr/>
          <p:nvPr/>
        </p:nvSpPr>
        <p:spPr bwMode="auto">
          <a:xfrm>
            <a:off x="4148454" y="2722880"/>
            <a:ext cx="650240" cy="274320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44A9220-0970-4D51-A1A2-DCE6553645BE}"/>
              </a:ext>
            </a:extLst>
          </p:cNvPr>
          <p:cNvSpPr/>
          <p:nvPr/>
        </p:nvSpPr>
        <p:spPr bwMode="auto">
          <a:xfrm rot="10800000">
            <a:off x="4148454" y="3139440"/>
            <a:ext cx="650240" cy="22375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49C26-18A3-49D1-BB2C-F4FF16997351}"/>
              </a:ext>
            </a:extLst>
          </p:cNvPr>
          <p:cNvSpPr txBox="1"/>
          <p:nvPr/>
        </p:nvSpPr>
        <p:spPr>
          <a:xfrm>
            <a:off x="1568126" y="4883349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로그인 화면</a:t>
            </a:r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&gt;</a:t>
            </a:r>
            <a:endParaRPr lang="ko-KR" altLang="en-US" sz="1400" b="1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417EA-22B2-4A32-A55B-60D75BBA6B3D}"/>
              </a:ext>
            </a:extLst>
          </p:cNvPr>
          <p:cNvSpPr txBox="1"/>
          <p:nvPr/>
        </p:nvSpPr>
        <p:spPr>
          <a:xfrm>
            <a:off x="6287905" y="4883348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서버 화면</a:t>
            </a:r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&gt;</a:t>
            </a:r>
            <a:endParaRPr lang="ko-KR" altLang="en-US" sz="1400" b="1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AB2B8A-90CA-4E99-BA2B-4B14E4088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9387CC53-C124-4028-B3F1-0927C7F4ECAE}"/>
              </a:ext>
            </a:extLst>
          </p:cNvPr>
          <p:cNvSpPr txBox="1"/>
          <p:nvPr/>
        </p:nvSpPr>
        <p:spPr>
          <a:xfrm>
            <a:off x="416560" y="132197"/>
            <a:ext cx="123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로그인 화면</a:t>
            </a:r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버튼</a:t>
            </a:r>
            <a:endParaRPr lang="en-US" altLang="ko-KR" sz="1200" spc="300" dirty="0" err="1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B8F509-5B3E-42D5-AC1E-1656B5B7009A}"/>
              </a:ext>
            </a:extLst>
          </p:cNvPr>
          <p:cNvSpPr/>
          <p:nvPr/>
        </p:nvSpPr>
        <p:spPr bwMode="auto">
          <a:xfrm>
            <a:off x="4085080" y="1464704"/>
            <a:ext cx="1076306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로그인 클릭</a:t>
            </a: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B3408BA7-96D0-4381-8162-CB3061AFF1A4}"/>
              </a:ext>
            </a:extLst>
          </p:cNvPr>
          <p:cNvSpPr/>
          <p:nvPr/>
        </p:nvSpPr>
        <p:spPr bwMode="auto">
          <a:xfrm>
            <a:off x="5181790" y="1575150"/>
            <a:ext cx="1094450" cy="233320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5FD7F8-9FA9-40C1-93A7-3DD8AD1EB759}"/>
              </a:ext>
            </a:extLst>
          </p:cNvPr>
          <p:cNvSpPr txBox="1"/>
          <p:nvPr/>
        </p:nvSpPr>
        <p:spPr>
          <a:xfrm>
            <a:off x="5061885" y="1391084"/>
            <a:ext cx="1334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로그인 신호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3B5714-BE02-479D-A4B9-EC878036684F}"/>
              </a:ext>
            </a:extLst>
          </p:cNvPr>
          <p:cNvSpPr/>
          <p:nvPr/>
        </p:nvSpPr>
        <p:spPr bwMode="auto">
          <a:xfrm>
            <a:off x="6329528" y="1464704"/>
            <a:ext cx="930063" cy="4642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서버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0101BD-0CFD-4195-96EC-6B9563B006BA}"/>
              </a:ext>
            </a:extLst>
          </p:cNvPr>
          <p:cNvSpPr/>
          <p:nvPr/>
        </p:nvSpPr>
        <p:spPr bwMode="auto">
          <a:xfrm>
            <a:off x="6261530" y="2779268"/>
            <a:ext cx="1066061" cy="4642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mapperDB.cs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ACC66607-BC0C-472B-B6E8-A7E827D49AAD}"/>
              </a:ext>
            </a:extLst>
          </p:cNvPr>
          <p:cNvSpPr/>
          <p:nvPr/>
        </p:nvSpPr>
        <p:spPr bwMode="auto">
          <a:xfrm rot="5400000">
            <a:off x="6420676" y="2215105"/>
            <a:ext cx="740255" cy="242321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4521C1A6-5C8F-4657-B2AE-94A30C093797}"/>
              </a:ext>
            </a:extLst>
          </p:cNvPr>
          <p:cNvSpPr/>
          <p:nvPr/>
        </p:nvSpPr>
        <p:spPr bwMode="auto">
          <a:xfrm rot="5400000" flipV="1">
            <a:off x="6291770" y="3631819"/>
            <a:ext cx="991575" cy="289342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D2A1933-1D13-467A-9864-0E953A31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4" y="1195250"/>
            <a:ext cx="2853087" cy="22820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0BEA3358-4392-4789-ABEE-C1D7745F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24" y="4072014"/>
            <a:ext cx="2854086" cy="22820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EED7340-8577-4EC7-BB68-8983A2D51556}"/>
              </a:ext>
            </a:extLst>
          </p:cNvPr>
          <p:cNvSpPr txBox="1"/>
          <p:nvPr/>
        </p:nvSpPr>
        <p:spPr>
          <a:xfrm>
            <a:off x="6969097" y="3586537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SQL</a:t>
            </a: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쿼리 실행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AEE2A4-B513-4DF5-A9D3-B5F6F8F4A436}"/>
              </a:ext>
            </a:extLst>
          </p:cNvPr>
          <p:cNvSpPr txBox="1"/>
          <p:nvPr/>
        </p:nvSpPr>
        <p:spPr>
          <a:xfrm>
            <a:off x="6903374" y="213969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신호 접수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입력 데이터 전송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1A78BF32-B47D-4F8E-AB1E-2C0F0B8D8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68" y="4330278"/>
            <a:ext cx="4071148" cy="42015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C5CE80-C189-4C1A-B460-2902EA2D3204}"/>
              </a:ext>
            </a:extLst>
          </p:cNvPr>
          <p:cNvSpPr/>
          <p:nvPr/>
        </p:nvSpPr>
        <p:spPr bwMode="auto">
          <a:xfrm>
            <a:off x="6322525" y="5534525"/>
            <a:ext cx="930063" cy="4642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ix정고딕 B" panose="02020603020101020101" pitchFamily="18" charset="-127"/>
                <a:ea typeface="Rix정고딕 B" panose="02020603020101020101" pitchFamily="18" charset="-127"/>
              </a:rPr>
              <a:t>서버</a:t>
            </a: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7C668703-CBD7-41A9-AD92-C2ACA66ECA9D}"/>
              </a:ext>
            </a:extLst>
          </p:cNvPr>
          <p:cNvSpPr/>
          <p:nvPr/>
        </p:nvSpPr>
        <p:spPr bwMode="auto">
          <a:xfrm rot="5400000">
            <a:off x="6393919" y="4968836"/>
            <a:ext cx="740255" cy="242321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ECB10F-DDA5-4EB7-983F-1E014DD888CD}"/>
              </a:ext>
            </a:extLst>
          </p:cNvPr>
          <p:cNvSpPr txBox="1"/>
          <p:nvPr/>
        </p:nvSpPr>
        <p:spPr>
          <a:xfrm>
            <a:off x="7097610" y="5074530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입력 데이터 비교 후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0247EC-A5EA-4A80-8DF1-708B7DD4AA84}"/>
              </a:ext>
            </a:extLst>
          </p:cNvPr>
          <p:cNvSpPr/>
          <p:nvPr/>
        </p:nvSpPr>
        <p:spPr bwMode="auto">
          <a:xfrm>
            <a:off x="4085080" y="5534525"/>
            <a:ext cx="1076306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</a:rPr>
              <a:t>로그인 성공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9BB4D668-EB07-4490-85CB-14B71DFAAF93}"/>
              </a:ext>
            </a:extLst>
          </p:cNvPr>
          <p:cNvSpPr/>
          <p:nvPr/>
        </p:nvSpPr>
        <p:spPr bwMode="auto">
          <a:xfrm rot="10800000">
            <a:off x="5181791" y="5638875"/>
            <a:ext cx="930063" cy="255534"/>
          </a:xfrm>
          <a:prstGeom prst="rightArrow">
            <a:avLst>
              <a:gd name="adj1" fmla="val 4500"/>
              <a:gd name="adj2" fmla="val 50000"/>
            </a:avLst>
          </a:prstGeom>
          <a:solidFill>
            <a:srgbClr val="002060"/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BA9B9E-C1FB-470E-9002-D210DA052B87}"/>
              </a:ext>
            </a:extLst>
          </p:cNvPr>
          <p:cNvSpPr txBox="1"/>
          <p:nvPr/>
        </p:nvSpPr>
        <p:spPr>
          <a:xfrm>
            <a:off x="5134283" y="5534525"/>
            <a:ext cx="133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로그인 성공 신호</a:t>
            </a:r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ctr"/>
            <a:endParaRPr lang="ko-KR" altLang="en-US" sz="1200" dirty="0"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C4C47BF-6CBC-4597-BD2B-51DD7F09C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038F954-CB49-4226-BECA-BD89F2F601EA}"/>
              </a:ext>
            </a:extLst>
          </p:cNvPr>
          <p:cNvSpPr txBox="1"/>
          <p:nvPr/>
        </p:nvSpPr>
        <p:spPr>
          <a:xfrm>
            <a:off x="400538" y="287483"/>
            <a:ext cx="147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로그인</a:t>
            </a:r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데이터 흐름도</a:t>
            </a:r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F22725E-1CDF-4F18-AD6A-693E2738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11" y="1005207"/>
            <a:ext cx="7271378" cy="4847585"/>
          </a:xfrm>
          <a:prstGeom prst="rect">
            <a:avLst/>
          </a:prstGeom>
          <a:ln w="4445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BBF646-9730-4E3F-AC98-50A90EC23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C7C5E1-B643-45C5-A367-5641A2BC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6" y="1280001"/>
            <a:ext cx="3475497" cy="404590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1C13A-26A5-4249-9EC5-97AF1977588E}"/>
              </a:ext>
            </a:extLst>
          </p:cNvPr>
          <p:cNvSpPr txBox="1"/>
          <p:nvPr/>
        </p:nvSpPr>
        <p:spPr>
          <a:xfrm>
            <a:off x="512396" y="277605"/>
            <a:ext cx="104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200" spc="300" dirty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회원가입</a:t>
            </a:r>
            <a:endParaRPr lang="en-US" altLang="ko-KR" sz="1200" spc="300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2587F6F-2829-4658-A7B5-4463750B0307}"/>
              </a:ext>
            </a:extLst>
          </p:cNvPr>
          <p:cNvSpPr/>
          <p:nvPr/>
        </p:nvSpPr>
        <p:spPr bwMode="auto">
          <a:xfrm>
            <a:off x="4245916" y="3200876"/>
            <a:ext cx="518160" cy="456248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13213-AD2B-4AB5-9EE9-B6203AE3661A}"/>
              </a:ext>
            </a:extLst>
          </p:cNvPr>
          <p:cNvSpPr txBox="1"/>
          <p:nvPr/>
        </p:nvSpPr>
        <p:spPr>
          <a:xfrm>
            <a:off x="1510999" y="55205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회원가입 화면</a:t>
            </a:r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&gt;</a:t>
            </a:r>
            <a:endParaRPr lang="ko-KR" altLang="en-US" sz="1400" b="1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17B2-F498-4DF9-9510-7ABA2DE73E8D}"/>
              </a:ext>
            </a:extLst>
          </p:cNvPr>
          <p:cNvSpPr txBox="1"/>
          <p:nvPr/>
        </p:nvSpPr>
        <p:spPr>
          <a:xfrm>
            <a:off x="5734851" y="5520563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&lt;Member</a:t>
            </a:r>
            <a:r>
              <a:rPr lang="ko-KR" altLang="en-US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 데이터베이스</a:t>
            </a:r>
            <a:r>
              <a:rPr lang="en-US" altLang="ko-KR" sz="1400" b="1" dirty="0">
                <a:solidFill>
                  <a:srgbClr val="002060"/>
                </a:solidFill>
                <a:latin typeface="Rix정고딕 B" panose="02020603020101020101" pitchFamily="18" charset="-127"/>
                <a:ea typeface="Rix정고딕 B" panose="02020603020101020101" pitchFamily="18" charset="-127"/>
                <a:cs typeface="함초롬돋움" panose="020B0604000101010101" pitchFamily="50" charset="-127"/>
              </a:rPr>
              <a:t>&gt;</a:t>
            </a:r>
            <a:endParaRPr lang="ko-KR" altLang="en-US" sz="1400" b="1" dirty="0">
              <a:solidFill>
                <a:srgbClr val="002060"/>
              </a:solidFill>
              <a:latin typeface="Rix정고딕 B" panose="02020603020101020101" pitchFamily="18" charset="-127"/>
              <a:ea typeface="Rix정고딕 B" panose="0202060302010102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FED612-61D1-4786-94AF-CDAF783E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71" y="508438"/>
            <a:ext cx="2190750" cy="38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FDC498-2A00-4166-BE91-B4274E66E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100" y="1280001"/>
            <a:ext cx="3603222" cy="404590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133967"/>
      </p:ext>
    </p:extLst>
  </p:cSld>
  <p:clrMapOvr>
    <a:masterClrMapping/>
  </p:clrMapOvr>
</p:sld>
</file>

<file path=ppt/theme/theme1.xml><?xml version="1.0" encoding="utf-8"?>
<a:theme xmlns:a="http://schemas.openxmlformats.org/drawingml/2006/main" name="lab서식">
  <a:themeElements>
    <a:clrScheme name="lab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b서식">
      <a:majorFont>
        <a:latin typeface="Times New Roman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lab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13015</TotalTime>
  <Words>479</Words>
  <Application>Microsoft Office PowerPoint</Application>
  <PresentationFormat>화면 슬라이드 쇼(4:3)</PresentationFormat>
  <Paragraphs>159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Monotype Sorts</vt:lpstr>
      <vt:lpstr>Rix정고딕 B</vt:lpstr>
      <vt:lpstr>굴림</vt:lpstr>
      <vt:lpstr>함초롬돋움</vt:lpstr>
      <vt:lpstr>Arial</vt:lpstr>
      <vt:lpstr>Times New Roman</vt:lpstr>
      <vt:lpstr>Wingdings</vt:lpstr>
      <vt:lpstr>lab서식</vt:lpstr>
      <vt:lpstr>CPS System (company publish subscribe)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정보통신연구실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hchoi</dc:creator>
  <cp:lastModifiedBy>win10-pc03</cp:lastModifiedBy>
  <cp:revision>678</cp:revision>
  <cp:lastPrinted>1998-09-10T20:41:32Z</cp:lastPrinted>
  <dcterms:created xsi:type="dcterms:W3CDTF">1997-09-08T10:52:24Z</dcterms:created>
  <dcterms:modified xsi:type="dcterms:W3CDTF">2019-07-15T00:43:12Z</dcterms:modified>
</cp:coreProperties>
</file>