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A599-A214-4107-8761-1D48E5B5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C3B76-F4D7-47B9-B4E5-5F35DB76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A1CB-7EF4-4E23-A9D2-9AE1685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EC4A3-074B-4416-8A5A-F45A894A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5A672-0912-4126-A73F-4CCEBCC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FD8E-8A5B-4D0A-B2CB-E3DEAE8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28C83-93E0-4371-A5CA-384D6B14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22CF8-2E5F-4C7F-BD2C-C4CE4CA8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3284-4D9D-4F8F-98B6-776B754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D53B-08D1-49AA-A135-F498269C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9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1E5EF7-F677-4532-9A7A-B2CAC3FD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ABD1B-C67B-498F-BF22-A46C06D7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50CE1-EACD-4F92-A80A-DD97C319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618E-A316-46FB-BEBA-5BD804F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7F6A9-0A53-4FB3-AA48-8BE1F6D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23DA-5058-49B6-9C97-119364F2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DD14D-334D-40E5-AE6D-30BB1A16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4D05C-6562-4D25-9224-D0FA7A60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26B10-4583-4E8D-B39B-A1F3558B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BE665-B719-43C0-AF9C-182EBD04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E934-2747-4AE0-BA4F-59B74929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F6FF1-31A7-4AC1-9310-A3C817D2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A2700-6607-4045-B369-83987455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EBE6-E6D9-48CE-AC37-A40DF31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E7903-1035-4092-84EC-41A306EE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0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B242-1981-4C1D-AAA8-5FDF2A68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E282-EC8B-4408-836D-D2E161F61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40399-42A2-4C20-9D13-F007591D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F6E7A-CB6A-48E0-AC22-FAE5AD90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44AF3-0DAF-404C-8FAB-AB275A0F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F8A7C-DC6D-49E6-BECF-5312DB4D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8D4-3DDF-4330-857B-6018118E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65659-FE5D-44E3-ADEB-B9664FBA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5DB7D-0888-40BC-82BC-4A86E3DF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9367E-C17C-4421-9BF4-7763B18D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AE2AF5-03F2-473C-BF4F-722CB58D8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0429A6-3AEF-4304-8C8E-CAC34F5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7F56F-BF04-46F0-8031-2620FD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2F2A7-F14E-4EC7-9BBD-08F2473D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87ECC-EACE-4270-9532-E3FD727D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8BC5F-01E3-41DB-A0DC-2D180C2F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CD299-5B05-4772-9D87-8F55C014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F88E6D-01D5-4944-9F60-694A5DE2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756F7-6C5A-4DED-BAC7-B764CE2B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3C4F0-0D69-45F1-84EA-F3B7DFA8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D774F-CA47-4E15-A703-FF188FD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64D1A-90B6-4228-B18D-AEF3EC9F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9025B-B55E-4405-9F6A-4A16A07C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BFC1F-148E-4BA3-818D-073BF0AE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49B34-49E0-4513-A060-2E5FC172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B060F-4D9F-4ECF-8C3B-200440C6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6B67D-6AEE-40C6-B1D0-62EF051C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A01F7-8AB1-4ABD-B754-356B1312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81064-A2B3-4F68-8094-F42D81E23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60098-903A-424F-955F-E47FD2E8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E9E55-DD01-43D9-BD77-F5A8E1C2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89F20-57F0-442A-A245-A9A10D66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181E-AC7C-453E-9C10-BF19F6D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9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9E5EF-B588-4BAE-A505-C24142FD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436F2-9B42-4A5B-9AB3-DEECBC0B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852B3-3B5A-4A4A-A58D-C9DCB5DF2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3569-FBD9-4913-A41D-6BDB31A7CAD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AF6B-18D6-46CE-BEB2-1EBC87628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AA980-7AB6-444E-ACC9-3C6D761EC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1B5B-DD82-4AF4-A539-E8365919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2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92A8A32-51E8-4027-9487-D5F91704B8A9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8372060" y="-1527313"/>
            <a:ext cx="225287" cy="4578626"/>
          </a:xfrm>
          <a:prstGeom prst="bentConnector4">
            <a:avLst>
              <a:gd name="adj1" fmla="val -2407354"/>
              <a:gd name="adj2" fmla="val 99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FC6A03B-F3FD-42F0-B04A-C9647D81EC3F}"/>
              </a:ext>
            </a:extLst>
          </p:cNvPr>
          <p:cNvCxnSpPr>
            <a:stCxn id="4" idx="2"/>
          </p:cNvCxnSpPr>
          <p:nvPr/>
        </p:nvCxnSpPr>
        <p:spPr>
          <a:xfrm rot="5400000" flipH="1" flipV="1">
            <a:off x="2255765" y="-479975"/>
            <a:ext cx="225287" cy="2483949"/>
          </a:xfrm>
          <a:prstGeom prst="bentConnector4">
            <a:avLst>
              <a:gd name="adj1" fmla="val -1342647"/>
              <a:gd name="adj2" fmla="val 99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917EFE-0C3C-490C-8CD4-67C6CF22B831}"/>
              </a:ext>
            </a:extLst>
          </p:cNvPr>
          <p:cNvSpPr/>
          <p:nvPr/>
        </p:nvSpPr>
        <p:spPr>
          <a:xfrm>
            <a:off x="344557" y="424070"/>
            <a:ext cx="1563756" cy="4505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선박 도착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16D674-C606-49E1-BF54-C37E8CFB0338}"/>
              </a:ext>
            </a:extLst>
          </p:cNvPr>
          <p:cNvSpPr/>
          <p:nvPr/>
        </p:nvSpPr>
        <p:spPr>
          <a:xfrm>
            <a:off x="5413513" y="424070"/>
            <a:ext cx="1563756" cy="4505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QC</a:t>
            </a:r>
            <a:r>
              <a:rPr lang="ko-KR" altLang="en-US" sz="1500" dirty="0"/>
              <a:t> 작업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6427E9F3-A182-416B-850F-7DAD4158EEBE}"/>
              </a:ext>
            </a:extLst>
          </p:cNvPr>
          <p:cNvSpPr/>
          <p:nvPr/>
        </p:nvSpPr>
        <p:spPr>
          <a:xfrm>
            <a:off x="5229637" y="1290091"/>
            <a:ext cx="1931502" cy="775251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유휴상태 </a:t>
            </a:r>
            <a:r>
              <a:rPr lang="en-US" altLang="ko-KR" sz="1500" dirty="0">
                <a:solidFill>
                  <a:schemeClr val="tx1"/>
                </a:solidFill>
              </a:rPr>
              <a:t>YT </a:t>
            </a:r>
            <a:r>
              <a:rPr lang="ko-KR" altLang="en-US" sz="15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85680E43-A8C1-4232-8E2D-E49AA846209D}"/>
              </a:ext>
            </a:extLst>
          </p:cNvPr>
          <p:cNvSpPr/>
          <p:nvPr/>
        </p:nvSpPr>
        <p:spPr>
          <a:xfrm>
            <a:off x="5045764" y="3202052"/>
            <a:ext cx="2299248" cy="935025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해당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작업 </a:t>
            </a:r>
            <a:r>
              <a:rPr lang="en-US" altLang="ko-KR" sz="1500" dirty="0">
                <a:solidFill>
                  <a:schemeClr val="tx1"/>
                </a:solidFill>
              </a:rPr>
              <a:t>== D)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BBE27F2-E96D-460F-83AB-61790E48B034}"/>
              </a:ext>
            </a:extLst>
          </p:cNvPr>
          <p:cNvSpPr/>
          <p:nvPr/>
        </p:nvSpPr>
        <p:spPr>
          <a:xfrm>
            <a:off x="185530" y="1311966"/>
            <a:ext cx="1881807" cy="4505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QC</a:t>
            </a:r>
            <a:r>
              <a:rPr lang="ko-KR" altLang="en-US" sz="1500" dirty="0"/>
              <a:t> 리스트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9C0D954-2B91-434D-B73A-FFC3C13B5C36}"/>
              </a:ext>
            </a:extLst>
          </p:cNvPr>
          <p:cNvSpPr/>
          <p:nvPr/>
        </p:nvSpPr>
        <p:spPr>
          <a:xfrm>
            <a:off x="185529" y="2199862"/>
            <a:ext cx="1881807" cy="6228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모든 </a:t>
            </a:r>
            <a:r>
              <a:rPr lang="en-US" altLang="ko-KR" sz="1500" dirty="0"/>
              <a:t>YT -&gt; P0 </a:t>
            </a:r>
            <a:r>
              <a:rPr lang="ko-KR" altLang="en-US" sz="1500" dirty="0"/>
              <a:t>위치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D18AD0-DDBC-4FC3-9609-FCDCFBB25C37}"/>
              </a:ext>
            </a:extLst>
          </p:cNvPr>
          <p:cNvSpPr/>
          <p:nvPr/>
        </p:nvSpPr>
        <p:spPr>
          <a:xfrm>
            <a:off x="5381206" y="4376903"/>
            <a:ext cx="1628365" cy="51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 -&gt; </a:t>
            </a:r>
            <a:r>
              <a:rPr lang="ko-KR" altLang="en-US" sz="1500" dirty="0"/>
              <a:t>해당 </a:t>
            </a:r>
            <a:r>
              <a:rPr lang="en-US" altLang="ko-KR" sz="1500" dirty="0"/>
              <a:t>QC</a:t>
            </a:r>
            <a:r>
              <a:rPr lang="ko-KR" altLang="en-US" sz="1500" dirty="0"/>
              <a:t>지점 이동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933D6-ABED-4AC4-9F98-6F5C51DF88B4}"/>
              </a:ext>
            </a:extLst>
          </p:cNvPr>
          <p:cNvSpPr/>
          <p:nvPr/>
        </p:nvSpPr>
        <p:spPr>
          <a:xfrm>
            <a:off x="5097123" y="5054860"/>
            <a:ext cx="2299249" cy="1066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작업싣기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삼각확률분포함수</a:t>
            </a:r>
            <a:endParaRPr lang="en-US" altLang="ko-KR" sz="1500" dirty="0"/>
          </a:p>
          <a:p>
            <a:pPr algn="ctr"/>
            <a:r>
              <a:rPr lang="ko-KR" altLang="en-US" sz="1500" dirty="0"/>
              <a:t>최소</a:t>
            </a:r>
            <a:r>
              <a:rPr lang="en-US" altLang="ko-KR" sz="1500" dirty="0"/>
              <a:t>:2,</a:t>
            </a:r>
            <a:r>
              <a:rPr lang="ko-KR" altLang="en-US" sz="1500" dirty="0"/>
              <a:t>최대</a:t>
            </a:r>
            <a:r>
              <a:rPr lang="en-US" altLang="ko-KR" sz="1500" dirty="0"/>
              <a:t>:5,</a:t>
            </a:r>
            <a:r>
              <a:rPr lang="ko-KR" altLang="en-US" sz="1500" dirty="0" err="1"/>
              <a:t>최빈</a:t>
            </a:r>
            <a:r>
              <a:rPr lang="en-US" altLang="ko-KR" sz="1500" dirty="0"/>
              <a:t>:3)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1CB1CC2-92A5-43E8-BE5B-717EE635A5D1}"/>
              </a:ext>
            </a:extLst>
          </p:cNvPr>
          <p:cNvSpPr/>
          <p:nvPr/>
        </p:nvSpPr>
        <p:spPr>
          <a:xfrm>
            <a:off x="7706965" y="4984366"/>
            <a:ext cx="2175266" cy="5691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해당 </a:t>
            </a:r>
            <a:r>
              <a:rPr lang="en-US" altLang="ko-KR" sz="1500" dirty="0"/>
              <a:t>Block </a:t>
            </a:r>
            <a:r>
              <a:rPr lang="ko-KR" altLang="en-US" sz="1500" dirty="0"/>
              <a:t>도착까지</a:t>
            </a:r>
            <a:endParaRPr lang="en-US" altLang="ko-KR" sz="1500" dirty="0"/>
          </a:p>
          <a:p>
            <a:pPr algn="ctr"/>
            <a:r>
              <a:rPr lang="ko-KR" altLang="en-US" sz="1500" dirty="0"/>
              <a:t>공차시간 증가</a:t>
            </a:r>
            <a:endParaRPr lang="en-US" altLang="ko-KR" sz="15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BB4AC73-CB63-486A-AE14-D6DDF4F44E81}"/>
              </a:ext>
            </a:extLst>
          </p:cNvPr>
          <p:cNvSpPr/>
          <p:nvPr/>
        </p:nvSpPr>
        <p:spPr>
          <a:xfrm>
            <a:off x="10035211" y="2065671"/>
            <a:ext cx="1477612" cy="400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해당</a:t>
            </a:r>
            <a:r>
              <a:rPr lang="en-US" altLang="ko-KR" sz="1500" dirty="0"/>
              <a:t>Block</a:t>
            </a:r>
            <a:r>
              <a:rPr lang="ko-KR" altLang="en-US" sz="1500" dirty="0"/>
              <a:t>이동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3A4F0E9-E227-4F5E-924E-A81AE2935913}"/>
              </a:ext>
            </a:extLst>
          </p:cNvPr>
          <p:cNvSpPr/>
          <p:nvPr/>
        </p:nvSpPr>
        <p:spPr>
          <a:xfrm>
            <a:off x="2067336" y="516835"/>
            <a:ext cx="3086097" cy="18553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BED75AD-8F9C-473A-8143-D00AF2744CD1}"/>
              </a:ext>
            </a:extLst>
          </p:cNvPr>
          <p:cNvSpPr/>
          <p:nvPr/>
        </p:nvSpPr>
        <p:spPr>
          <a:xfrm>
            <a:off x="7084937" y="516835"/>
            <a:ext cx="4762506" cy="18553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7E50AC5-CDD1-427F-9F8E-F471058E9BE6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6170541" y="1099601"/>
            <a:ext cx="990598" cy="578116"/>
          </a:xfrm>
          <a:prstGeom prst="bentConnector3">
            <a:avLst>
              <a:gd name="adj1" fmla="val -23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6868EC4-6B59-47CD-A174-0251893A770F}"/>
              </a:ext>
            </a:extLst>
          </p:cNvPr>
          <p:cNvCxnSpPr>
            <a:cxnSpLocks/>
            <a:stCxn id="14" idx="3"/>
            <a:endCxn id="30" idx="0"/>
          </p:cNvCxnSpPr>
          <p:nvPr/>
        </p:nvCxnSpPr>
        <p:spPr>
          <a:xfrm>
            <a:off x="7345012" y="3669565"/>
            <a:ext cx="1452191" cy="369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104F875-87BC-4DF1-BCDF-2864A213CB6C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9633306" y="4714804"/>
            <a:ext cx="302003" cy="1979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D9CD730-8BA2-4D66-B5DB-4B76333A6C8B}"/>
              </a:ext>
            </a:extLst>
          </p:cNvPr>
          <p:cNvSpPr txBox="1"/>
          <p:nvPr/>
        </p:nvSpPr>
        <p:spPr>
          <a:xfrm>
            <a:off x="6195388" y="2008391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8A076-2CF8-45AF-B06C-EB6D02016455}"/>
              </a:ext>
            </a:extLst>
          </p:cNvPr>
          <p:cNvSpPr txBox="1"/>
          <p:nvPr/>
        </p:nvSpPr>
        <p:spPr>
          <a:xfrm>
            <a:off x="7084937" y="1657605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98D1D8-79A3-4E80-A1F7-C5603C9F7FF2}"/>
              </a:ext>
            </a:extLst>
          </p:cNvPr>
          <p:cNvSpPr txBox="1"/>
          <p:nvPr/>
        </p:nvSpPr>
        <p:spPr>
          <a:xfrm>
            <a:off x="6170540" y="4038139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23E9E0-6F07-43CD-86AD-2003959BDA02}"/>
              </a:ext>
            </a:extLst>
          </p:cNvPr>
          <p:cNvSpPr txBox="1"/>
          <p:nvPr/>
        </p:nvSpPr>
        <p:spPr>
          <a:xfrm>
            <a:off x="7149006" y="3338946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C4A8C1-3AC2-402F-B264-87B1D93E9323}"/>
              </a:ext>
            </a:extLst>
          </p:cNvPr>
          <p:cNvSpPr/>
          <p:nvPr/>
        </p:nvSpPr>
        <p:spPr>
          <a:xfrm>
            <a:off x="5294241" y="2289023"/>
            <a:ext cx="1752599" cy="7739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모든 </a:t>
            </a:r>
            <a:r>
              <a:rPr lang="en-US" altLang="ko-KR" sz="1500" dirty="0"/>
              <a:t>QC </a:t>
            </a:r>
            <a:r>
              <a:rPr lang="ko-KR" altLang="en-US" sz="1500" dirty="0"/>
              <a:t>리스트 해당 작업 조회</a:t>
            </a:r>
            <a:endParaRPr lang="en-US" altLang="ko-KR" sz="15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B5363B-51A8-4BE1-8B22-6C4CA1A79AFA}"/>
              </a:ext>
            </a:extLst>
          </p:cNvPr>
          <p:cNvSpPr/>
          <p:nvPr/>
        </p:nvSpPr>
        <p:spPr>
          <a:xfrm>
            <a:off x="7672967" y="4039332"/>
            <a:ext cx="2248471" cy="5691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가장 가까운 </a:t>
            </a:r>
            <a:r>
              <a:rPr lang="en-US" altLang="ko-KR" sz="1500" dirty="0"/>
              <a:t>L </a:t>
            </a:r>
            <a:r>
              <a:rPr lang="ko-KR" altLang="en-US" sz="1500" dirty="0"/>
              <a:t>작업 </a:t>
            </a:r>
            <a:r>
              <a:rPr lang="en-US" altLang="ko-KR" sz="1500" dirty="0"/>
              <a:t>QC </a:t>
            </a:r>
            <a:r>
              <a:rPr lang="ko-KR" altLang="en-US" sz="1500" dirty="0"/>
              <a:t>의</a:t>
            </a:r>
            <a:r>
              <a:rPr lang="en-US" altLang="ko-KR" sz="1500" dirty="0"/>
              <a:t> Block </a:t>
            </a:r>
            <a:r>
              <a:rPr lang="ko-KR" altLang="en-US" sz="1500" dirty="0"/>
              <a:t>번호 할당</a:t>
            </a:r>
            <a:endParaRPr lang="en-US" altLang="ko-KR" sz="1500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3B73C5A-8CB0-41EC-B8D2-DA5FD9A0EF10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 rot="5400000">
            <a:off x="8607958" y="4795120"/>
            <a:ext cx="375887" cy="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88218C8-2EC7-482B-A640-DF26F24E3171}"/>
              </a:ext>
            </a:extLst>
          </p:cNvPr>
          <p:cNvSpPr/>
          <p:nvPr/>
        </p:nvSpPr>
        <p:spPr>
          <a:xfrm>
            <a:off x="4572001" y="782364"/>
            <a:ext cx="450574" cy="4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5B3873-C48E-43E7-95D2-263D0DEFC893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5022575" y="1007323"/>
            <a:ext cx="1172813" cy="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7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9BE3940-5568-4F70-80C2-4CB2781A21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188195" y="3310844"/>
            <a:ext cx="4880794" cy="8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13C1AF8-3983-4E6C-A4A9-42CA56970A8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4596289" y="-2596063"/>
            <a:ext cx="176979" cy="6764431"/>
          </a:xfrm>
          <a:prstGeom prst="bentConnector4">
            <a:avLst>
              <a:gd name="adj1" fmla="val -3319259"/>
              <a:gd name="adj2" fmla="val 10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B46B5E-00FF-487F-A572-3E312565EEB7}"/>
              </a:ext>
            </a:extLst>
          </p:cNvPr>
          <p:cNvSpPr/>
          <p:nvPr/>
        </p:nvSpPr>
        <p:spPr>
          <a:xfrm>
            <a:off x="520686" y="424069"/>
            <a:ext cx="1563756" cy="4505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CY</a:t>
            </a:r>
            <a:r>
              <a:rPr lang="ko-KR" altLang="en-US" sz="1500" dirty="0"/>
              <a:t> 작업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2A5601-72F7-4462-8C97-CF2CA9E30D88}"/>
              </a:ext>
            </a:extLst>
          </p:cNvPr>
          <p:cNvSpPr/>
          <p:nvPr/>
        </p:nvSpPr>
        <p:spPr>
          <a:xfrm>
            <a:off x="8842520" y="424069"/>
            <a:ext cx="1563756" cy="4505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QC</a:t>
            </a:r>
            <a:r>
              <a:rPr lang="ko-KR" altLang="en-US" sz="1500" dirty="0"/>
              <a:t> 확인</a:t>
            </a:r>
            <a:endParaRPr lang="en-US" altLang="ko-KR" sz="15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87A518C5-34A1-422A-9AF3-7214A7D6BE47}"/>
              </a:ext>
            </a:extLst>
          </p:cNvPr>
          <p:cNvSpPr/>
          <p:nvPr/>
        </p:nvSpPr>
        <p:spPr>
          <a:xfrm>
            <a:off x="272210" y="1237680"/>
            <a:ext cx="2060708" cy="838199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해당</a:t>
            </a:r>
            <a:r>
              <a:rPr lang="en-US" altLang="ko-KR" sz="1500" dirty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YC </a:t>
            </a:r>
            <a:r>
              <a:rPr lang="ko-KR" altLang="en-US" sz="1500" dirty="0">
                <a:solidFill>
                  <a:schemeClr val="tx1"/>
                </a:solidFill>
              </a:rPr>
              <a:t>사용가능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53E12163-72B4-4F59-8B32-0543AF04F66C}"/>
              </a:ext>
            </a:extLst>
          </p:cNvPr>
          <p:cNvSpPr/>
          <p:nvPr/>
        </p:nvSpPr>
        <p:spPr>
          <a:xfrm>
            <a:off x="311964" y="2220137"/>
            <a:ext cx="1981200" cy="97402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YT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해당작업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== 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CAA9195-5850-40CC-869D-AEBA965C76CD}"/>
              </a:ext>
            </a:extLst>
          </p:cNvPr>
          <p:cNvSpPr/>
          <p:nvPr/>
        </p:nvSpPr>
        <p:spPr>
          <a:xfrm>
            <a:off x="138029" y="3445553"/>
            <a:ext cx="2329070" cy="974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작업싣기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삼각확률분포함수</a:t>
            </a:r>
            <a:endParaRPr lang="en-US" altLang="ko-KR" sz="1500" dirty="0"/>
          </a:p>
          <a:p>
            <a:pPr algn="ctr"/>
            <a:r>
              <a:rPr lang="ko-KR" altLang="en-US" sz="1500" dirty="0"/>
              <a:t>최소</a:t>
            </a:r>
            <a:r>
              <a:rPr lang="en-US" altLang="ko-KR" sz="1500" dirty="0"/>
              <a:t>:0.5</a:t>
            </a:r>
            <a:r>
              <a:rPr lang="ko-KR" altLang="en-US" sz="1500" dirty="0"/>
              <a:t>최대</a:t>
            </a:r>
            <a:r>
              <a:rPr lang="en-US" altLang="ko-KR" sz="1500" dirty="0"/>
              <a:t>:1.5,</a:t>
            </a:r>
            <a:r>
              <a:rPr lang="ko-KR" altLang="en-US" sz="1500" dirty="0" err="1"/>
              <a:t>최빈</a:t>
            </a:r>
            <a:r>
              <a:rPr lang="en-US" altLang="ko-KR" sz="1500" dirty="0"/>
              <a:t>:1)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3A0F6AD-F95E-4577-9B59-54A24D507424}"/>
              </a:ext>
            </a:extLst>
          </p:cNvPr>
          <p:cNvSpPr/>
          <p:nvPr/>
        </p:nvSpPr>
        <p:spPr>
          <a:xfrm>
            <a:off x="488381" y="4637413"/>
            <a:ext cx="1628365" cy="600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 -&gt; </a:t>
            </a:r>
            <a:r>
              <a:rPr lang="ko-KR" altLang="en-US" sz="1500" dirty="0"/>
              <a:t>해당 </a:t>
            </a:r>
            <a:r>
              <a:rPr lang="en-US" altLang="ko-KR" sz="1500" dirty="0"/>
              <a:t>QC</a:t>
            </a:r>
            <a:r>
              <a:rPr lang="ko-KR" altLang="en-US" sz="1500" dirty="0"/>
              <a:t>지점 이동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5AC47A-938A-4964-A683-9456596ED3DB}"/>
              </a:ext>
            </a:extLst>
          </p:cNvPr>
          <p:cNvSpPr/>
          <p:nvPr/>
        </p:nvSpPr>
        <p:spPr>
          <a:xfrm>
            <a:off x="138864" y="5459904"/>
            <a:ext cx="2329070" cy="974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선박에 </a:t>
            </a:r>
            <a:r>
              <a:rPr lang="ko-KR" altLang="en-US" sz="1500" dirty="0" err="1"/>
              <a:t>작업싣기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삼각확률분포함수</a:t>
            </a:r>
            <a:endParaRPr lang="en-US" altLang="ko-KR" sz="1500" dirty="0"/>
          </a:p>
          <a:p>
            <a:pPr algn="ctr"/>
            <a:r>
              <a:rPr lang="ko-KR" altLang="en-US" sz="1500" dirty="0"/>
              <a:t>최소</a:t>
            </a:r>
            <a:r>
              <a:rPr lang="en-US" altLang="ko-KR" sz="1500" dirty="0"/>
              <a:t>:2</a:t>
            </a:r>
            <a:r>
              <a:rPr lang="ko-KR" altLang="en-US" sz="1500" dirty="0"/>
              <a:t>최대</a:t>
            </a:r>
            <a:r>
              <a:rPr lang="en-US" altLang="ko-KR" sz="1500" dirty="0"/>
              <a:t>:5,</a:t>
            </a:r>
            <a:r>
              <a:rPr lang="ko-KR" altLang="en-US" sz="1500" dirty="0" err="1"/>
              <a:t>최빈</a:t>
            </a:r>
            <a:r>
              <a:rPr lang="en-US" altLang="ko-KR" sz="1500" dirty="0"/>
              <a:t>:3)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A694BF-AC36-4A36-8A91-02A9DDB7C2CF}"/>
              </a:ext>
            </a:extLst>
          </p:cNvPr>
          <p:cNvSpPr/>
          <p:nvPr/>
        </p:nvSpPr>
        <p:spPr>
          <a:xfrm>
            <a:off x="2884549" y="2849935"/>
            <a:ext cx="2329070" cy="7256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CY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작업싣기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삼각확률분포함수</a:t>
            </a:r>
            <a:endParaRPr lang="en-US" altLang="ko-KR" sz="1500" dirty="0"/>
          </a:p>
          <a:p>
            <a:pPr algn="ctr"/>
            <a:r>
              <a:rPr lang="ko-KR" altLang="en-US" sz="1500" dirty="0"/>
              <a:t>최소</a:t>
            </a:r>
            <a:r>
              <a:rPr lang="en-US" altLang="ko-KR" sz="1500" dirty="0"/>
              <a:t>:0.5</a:t>
            </a:r>
            <a:r>
              <a:rPr lang="ko-KR" altLang="en-US" sz="1500" dirty="0"/>
              <a:t>최대</a:t>
            </a:r>
            <a:r>
              <a:rPr lang="en-US" altLang="ko-KR" sz="1500" dirty="0"/>
              <a:t>:1.5,</a:t>
            </a:r>
            <a:r>
              <a:rPr lang="ko-KR" altLang="en-US" sz="1500" dirty="0" err="1"/>
              <a:t>최빈</a:t>
            </a:r>
            <a:r>
              <a:rPr lang="en-US" altLang="ko-KR" sz="1500" dirty="0"/>
              <a:t>:1)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7B8525C6-3C5A-4AC2-962C-B4CE1FB4E24B}"/>
              </a:ext>
            </a:extLst>
          </p:cNvPr>
          <p:cNvSpPr/>
          <p:nvPr/>
        </p:nvSpPr>
        <p:spPr>
          <a:xfrm>
            <a:off x="8594044" y="1086678"/>
            <a:ext cx="2060708" cy="838199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모든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QC</a:t>
            </a:r>
            <a:r>
              <a:rPr lang="ko-KR" altLang="en-US" sz="1500" dirty="0">
                <a:solidFill>
                  <a:schemeClr val="tx1"/>
                </a:solidFill>
              </a:rPr>
              <a:t>리스트</a:t>
            </a:r>
            <a:r>
              <a:rPr lang="en-US" altLang="ko-KR" sz="1500" dirty="0">
                <a:solidFill>
                  <a:schemeClr val="tx1"/>
                </a:solidFill>
              </a:rPr>
              <a:t> == </a:t>
            </a:r>
            <a:r>
              <a:rPr lang="ko-KR" altLang="en-US" sz="15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917277-A415-418F-A88D-A2467E576657}"/>
              </a:ext>
            </a:extLst>
          </p:cNvPr>
          <p:cNvSpPr/>
          <p:nvPr/>
        </p:nvSpPr>
        <p:spPr>
          <a:xfrm>
            <a:off x="11277602" y="1278834"/>
            <a:ext cx="450574" cy="4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29202DF9-6355-4D31-B61F-5A4768272706}"/>
              </a:ext>
            </a:extLst>
          </p:cNvPr>
          <p:cNvSpPr/>
          <p:nvPr/>
        </p:nvSpPr>
        <p:spPr>
          <a:xfrm>
            <a:off x="8726671" y="2499665"/>
            <a:ext cx="1812232" cy="83819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</a:t>
            </a:r>
            <a:r>
              <a:rPr lang="ko-KR" altLang="en-US" sz="1500" dirty="0"/>
              <a:t> 공차시간</a:t>
            </a:r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A5DA0324-8317-4F2B-99CB-A18DEC9D4411}"/>
              </a:ext>
            </a:extLst>
          </p:cNvPr>
          <p:cNvSpPr/>
          <p:nvPr/>
        </p:nvSpPr>
        <p:spPr>
          <a:xfrm>
            <a:off x="8718282" y="3631687"/>
            <a:ext cx="1812232" cy="83819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전체작업 종료시간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85F89913-492E-434C-9C53-1F7D5EC4CD1D}"/>
              </a:ext>
            </a:extLst>
          </p:cNvPr>
          <p:cNvSpPr/>
          <p:nvPr/>
        </p:nvSpPr>
        <p:spPr>
          <a:xfrm>
            <a:off x="8726671" y="5755436"/>
            <a:ext cx="1812232" cy="636113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시뮬레이션 종료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877CD3B-B808-48E3-8EEC-B9233DBF77FD}"/>
              </a:ext>
            </a:extLst>
          </p:cNvPr>
          <p:cNvSpPr/>
          <p:nvPr/>
        </p:nvSpPr>
        <p:spPr>
          <a:xfrm>
            <a:off x="1" y="530087"/>
            <a:ext cx="419450" cy="1913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B0E36D0-B7F9-4DB3-98BF-AC169A5AE991}"/>
              </a:ext>
            </a:extLst>
          </p:cNvPr>
          <p:cNvSpPr/>
          <p:nvPr/>
        </p:nvSpPr>
        <p:spPr>
          <a:xfrm>
            <a:off x="2194608" y="516835"/>
            <a:ext cx="6523674" cy="2045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B033140-1F44-4998-BF77-9EFADC1B0913}"/>
              </a:ext>
            </a:extLst>
          </p:cNvPr>
          <p:cNvCxnSpPr>
            <a:cxnSpLocks/>
            <a:stCxn id="27" idx="3"/>
            <a:endCxn id="33" idx="0"/>
          </p:cNvCxnSpPr>
          <p:nvPr/>
        </p:nvCxnSpPr>
        <p:spPr>
          <a:xfrm>
            <a:off x="2293164" y="2707151"/>
            <a:ext cx="1755920" cy="1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B19F7D4-B22F-4AEF-8B63-1BF6108A4900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 rot="5400000">
            <a:off x="3978894" y="4354335"/>
            <a:ext cx="140973" cy="2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84DD804-033B-4767-929C-9CF306424B9F}"/>
              </a:ext>
            </a:extLst>
          </p:cNvPr>
          <p:cNvCxnSpPr>
            <a:cxnSpLocks/>
            <a:stCxn id="34" idx="3"/>
            <a:endCxn id="2" idx="2"/>
          </p:cNvCxnSpPr>
          <p:nvPr/>
        </p:nvCxnSpPr>
        <p:spPr>
          <a:xfrm flipV="1">
            <a:off x="10654752" y="1505777"/>
            <a:ext cx="6228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C77293-28A5-46EA-817F-E22D461FAE42}"/>
              </a:ext>
            </a:extLst>
          </p:cNvPr>
          <p:cNvSpPr txBox="1"/>
          <p:nvPr/>
        </p:nvSpPr>
        <p:spPr>
          <a:xfrm>
            <a:off x="1261250" y="1976542"/>
            <a:ext cx="5693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가능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7BFCA-B229-46E6-B326-4B2580FB5809}"/>
              </a:ext>
            </a:extLst>
          </p:cNvPr>
          <p:cNvSpPr txBox="1"/>
          <p:nvPr/>
        </p:nvSpPr>
        <p:spPr>
          <a:xfrm>
            <a:off x="2150799" y="1718035"/>
            <a:ext cx="5693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불가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E639D3D-ACB8-4A2C-AFA0-35E045F32A11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1302563" y="1194327"/>
            <a:ext cx="1030355" cy="462453"/>
          </a:xfrm>
          <a:prstGeom prst="bentConnector3">
            <a:avLst>
              <a:gd name="adj1" fmla="val -22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8D762D4-8F5F-40F8-9901-B53152DF5549}"/>
              </a:ext>
            </a:extLst>
          </p:cNvPr>
          <p:cNvSpPr txBox="1"/>
          <p:nvPr/>
        </p:nvSpPr>
        <p:spPr>
          <a:xfrm>
            <a:off x="1302563" y="3145490"/>
            <a:ext cx="23756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l</a:t>
            </a:r>
            <a:endParaRPr lang="ko-KR" altLang="en-US" sz="15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2700FB-F674-4FF3-8C32-2388234E1C32}"/>
              </a:ext>
            </a:extLst>
          </p:cNvPr>
          <p:cNvSpPr txBox="1"/>
          <p:nvPr/>
        </p:nvSpPr>
        <p:spPr>
          <a:xfrm>
            <a:off x="2194608" y="2701773"/>
            <a:ext cx="30489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d</a:t>
            </a:r>
            <a:endParaRPr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AA0F7C-E0FC-4489-915C-323D2642C4AC}"/>
              </a:ext>
            </a:extLst>
          </p:cNvPr>
          <p:cNvSpPr txBox="1"/>
          <p:nvPr/>
        </p:nvSpPr>
        <p:spPr>
          <a:xfrm>
            <a:off x="9636370" y="1849391"/>
            <a:ext cx="57958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True</a:t>
            </a:r>
            <a:endParaRPr lang="ko-KR" altLang="en-US" sz="15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4DD9B-2AA7-4F15-8580-3B87BCE1E2D0}"/>
              </a:ext>
            </a:extLst>
          </p:cNvPr>
          <p:cNvSpPr txBox="1"/>
          <p:nvPr/>
        </p:nvSpPr>
        <p:spPr>
          <a:xfrm>
            <a:off x="10486005" y="1511760"/>
            <a:ext cx="63030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False</a:t>
            </a:r>
            <a:endParaRPr lang="ko-KR" altLang="en-US" sz="1500" b="1" dirty="0"/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12DE5439-D79C-45C5-AB4E-403376C79926}"/>
              </a:ext>
            </a:extLst>
          </p:cNvPr>
          <p:cNvSpPr/>
          <p:nvPr/>
        </p:nvSpPr>
        <p:spPr>
          <a:xfrm>
            <a:off x="2898529" y="4426048"/>
            <a:ext cx="2299248" cy="935025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 </a:t>
            </a:r>
            <a:r>
              <a:rPr lang="ko-KR" altLang="en-US" sz="1500" dirty="0">
                <a:solidFill>
                  <a:schemeClr val="tx1"/>
                </a:solidFill>
              </a:rPr>
              <a:t>해당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작업 </a:t>
            </a:r>
            <a:r>
              <a:rPr lang="en-US" altLang="ko-KR" sz="1500" dirty="0">
                <a:solidFill>
                  <a:schemeClr val="tx1"/>
                </a:solidFill>
              </a:rPr>
              <a:t>== L )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824F250-8FFB-4760-8ABB-93E7CA7DDCE3}"/>
              </a:ext>
            </a:extLst>
          </p:cNvPr>
          <p:cNvSpPr/>
          <p:nvPr/>
        </p:nvSpPr>
        <p:spPr>
          <a:xfrm>
            <a:off x="3174306" y="3709311"/>
            <a:ext cx="1752599" cy="5757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모든 </a:t>
            </a:r>
            <a:r>
              <a:rPr lang="en-US" altLang="ko-KR" sz="1500" dirty="0"/>
              <a:t>QC </a:t>
            </a:r>
            <a:r>
              <a:rPr lang="ko-KR" altLang="en-US" sz="1500" dirty="0"/>
              <a:t>리스트 해당 작업 조회</a:t>
            </a:r>
            <a:endParaRPr lang="en-US" altLang="ko-KR" sz="15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AE21FA3-C4C8-4EDC-BCB0-BFD544D0656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16200000" flipH="1">
            <a:off x="3982988" y="3641692"/>
            <a:ext cx="133715" cy="1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1113D5-8130-4B58-AE20-5DFA4009233E}"/>
              </a:ext>
            </a:extLst>
          </p:cNvPr>
          <p:cNvSpPr/>
          <p:nvPr/>
        </p:nvSpPr>
        <p:spPr>
          <a:xfrm>
            <a:off x="3376934" y="6184370"/>
            <a:ext cx="1351481" cy="4173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YT -&gt; </a:t>
            </a:r>
            <a:r>
              <a:rPr lang="ko-KR" altLang="en-US" sz="1500" dirty="0"/>
              <a:t>해당 </a:t>
            </a:r>
            <a:r>
              <a:rPr lang="en-US" altLang="ko-KR" sz="1500" dirty="0"/>
              <a:t>Block</a:t>
            </a:r>
            <a:r>
              <a:rPr lang="ko-KR" altLang="en-US" sz="1500" dirty="0"/>
              <a:t>이동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AF70C6-09E1-4F73-BC8A-066B66BCDEAE}"/>
              </a:ext>
            </a:extLst>
          </p:cNvPr>
          <p:cNvCxnSpPr>
            <a:cxnSpLocks/>
            <a:stCxn id="38" idx="3"/>
            <a:endCxn id="74" idx="0"/>
          </p:cNvCxnSpPr>
          <p:nvPr/>
        </p:nvCxnSpPr>
        <p:spPr>
          <a:xfrm>
            <a:off x="5197777" y="4893561"/>
            <a:ext cx="914989" cy="131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13F1784-294B-41B1-8507-A91825A42955}"/>
              </a:ext>
            </a:extLst>
          </p:cNvPr>
          <p:cNvSpPr txBox="1"/>
          <p:nvPr/>
        </p:nvSpPr>
        <p:spPr>
          <a:xfrm>
            <a:off x="4109290" y="5216268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56508E-7600-4F99-AA55-4F69FA0670AC}"/>
              </a:ext>
            </a:extLst>
          </p:cNvPr>
          <p:cNvSpPr txBox="1"/>
          <p:nvPr/>
        </p:nvSpPr>
        <p:spPr>
          <a:xfrm>
            <a:off x="4984097" y="4550904"/>
            <a:ext cx="37702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무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0BB514-16E2-46F6-B03B-86BA2B8EA1F9}"/>
              </a:ext>
            </a:extLst>
          </p:cNvPr>
          <p:cNvSpPr/>
          <p:nvPr/>
        </p:nvSpPr>
        <p:spPr>
          <a:xfrm>
            <a:off x="5143771" y="5024562"/>
            <a:ext cx="1937989" cy="495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다음 작업 </a:t>
            </a:r>
            <a:r>
              <a:rPr lang="en-US" altLang="ko-KR" sz="1500" dirty="0"/>
              <a:t>QC </a:t>
            </a:r>
            <a:r>
              <a:rPr lang="ko-KR" altLang="en-US" sz="1500" dirty="0"/>
              <a:t>까지 </a:t>
            </a:r>
            <a:endParaRPr lang="en-US" altLang="ko-KR" sz="1500" dirty="0"/>
          </a:p>
          <a:p>
            <a:pPr algn="ctr"/>
            <a:r>
              <a:rPr lang="ko-KR" altLang="en-US" sz="1500" dirty="0"/>
              <a:t>공차시간 증가</a:t>
            </a:r>
            <a:endParaRPr lang="en-US" altLang="ko-KR" sz="15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48CA991-55DC-408B-93EF-8C4CA4A99CD7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081760" y="5272259"/>
            <a:ext cx="985234" cy="12700"/>
          </a:xfrm>
          <a:prstGeom prst="bentConnector3">
            <a:avLst>
              <a:gd name="adj1" fmla="val 10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1DABE59-0356-47F4-A76E-274D25610BA2}"/>
              </a:ext>
            </a:extLst>
          </p:cNvPr>
          <p:cNvCxnSpPr>
            <a:cxnSpLocks/>
            <a:stCxn id="38" idx="2"/>
            <a:endCxn id="59" idx="0"/>
          </p:cNvCxnSpPr>
          <p:nvPr/>
        </p:nvCxnSpPr>
        <p:spPr>
          <a:xfrm rot="16200000" flipH="1">
            <a:off x="3638766" y="5770460"/>
            <a:ext cx="823297" cy="4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CF42B61-079F-442C-A2E0-323F77A543BA}"/>
              </a:ext>
            </a:extLst>
          </p:cNvPr>
          <p:cNvSpPr/>
          <p:nvPr/>
        </p:nvSpPr>
        <p:spPr>
          <a:xfrm>
            <a:off x="2657870" y="765431"/>
            <a:ext cx="450574" cy="4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A0D9BF7-9ACB-4FEC-960D-E0046EBBC1CF}"/>
              </a:ext>
            </a:extLst>
          </p:cNvPr>
          <p:cNvSpPr/>
          <p:nvPr/>
        </p:nvSpPr>
        <p:spPr>
          <a:xfrm>
            <a:off x="5456445" y="6164606"/>
            <a:ext cx="450574" cy="4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34083ED-3795-4550-BA48-490235DBE8D7}"/>
              </a:ext>
            </a:extLst>
          </p:cNvPr>
          <p:cNvCxnSpPr>
            <a:cxnSpLocks/>
            <a:stCxn id="59" idx="3"/>
            <a:endCxn id="98" idx="2"/>
          </p:cNvCxnSpPr>
          <p:nvPr/>
        </p:nvCxnSpPr>
        <p:spPr>
          <a:xfrm flipV="1">
            <a:off x="4728415" y="6391549"/>
            <a:ext cx="728030" cy="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2A033C-F7E4-48F7-9C91-A9567F5B3EC7}"/>
              </a:ext>
            </a:extLst>
          </p:cNvPr>
          <p:cNvCxnSpPr>
            <a:stCxn id="92" idx="2"/>
          </p:cNvCxnSpPr>
          <p:nvPr/>
        </p:nvCxnSpPr>
        <p:spPr>
          <a:xfrm flipH="1">
            <a:off x="1302563" y="992374"/>
            <a:ext cx="135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2704008-FBFC-4916-8EC0-8AA2C966EC13}"/>
              </a:ext>
            </a:extLst>
          </p:cNvPr>
          <p:cNvSpPr/>
          <p:nvPr/>
        </p:nvSpPr>
        <p:spPr>
          <a:xfrm>
            <a:off x="2992075" y="5583629"/>
            <a:ext cx="2060303" cy="3301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Dual Cycle </a:t>
            </a:r>
            <a:r>
              <a:rPr lang="ko-KR" altLang="en-US" sz="1500" dirty="0"/>
              <a:t>횟수 증가</a:t>
            </a:r>
            <a:endParaRPr lang="en-US" altLang="ko-KR" sz="1500" dirty="0"/>
          </a:p>
        </p:txBody>
      </p:sp>
      <p:sp>
        <p:nvSpPr>
          <p:cNvPr id="113" name="순서도: 문서 112">
            <a:extLst>
              <a:ext uri="{FF2B5EF4-FFF2-40B4-BE49-F238E27FC236}">
                <a16:creationId xmlns:a16="http://schemas.microsoft.com/office/drawing/2014/main" id="{85DC8A11-F93F-4159-8581-858F73EB0696}"/>
              </a:ext>
            </a:extLst>
          </p:cNvPr>
          <p:cNvSpPr/>
          <p:nvPr/>
        </p:nvSpPr>
        <p:spPr>
          <a:xfrm>
            <a:off x="8726671" y="4728400"/>
            <a:ext cx="1812232" cy="83819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Dual Cycle </a:t>
            </a:r>
            <a:r>
              <a:rPr lang="ko-KR" altLang="en-US" sz="1500" dirty="0"/>
              <a:t>횟수</a:t>
            </a:r>
          </a:p>
        </p:txBody>
      </p:sp>
    </p:spTree>
    <p:extLst>
      <p:ext uri="{BB962C8B-B14F-4D97-AF65-F5344CB8AC3E}">
        <p14:creationId xmlns:p14="http://schemas.microsoft.com/office/powerpoint/2010/main" val="41523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E161D8-9F6D-4B0A-9C91-8EF33954E13F}"/>
              </a:ext>
            </a:extLst>
          </p:cNvPr>
          <p:cNvGrpSpPr/>
          <p:nvPr/>
        </p:nvGrpSpPr>
        <p:grpSpPr>
          <a:xfrm>
            <a:off x="363665" y="1577130"/>
            <a:ext cx="11288643" cy="3619256"/>
            <a:chOff x="363665" y="1577130"/>
            <a:chExt cx="11288643" cy="361925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08B221-F836-490A-9E86-C8E4008FCCA7}"/>
                </a:ext>
              </a:extLst>
            </p:cNvPr>
            <p:cNvGrpSpPr/>
            <p:nvPr/>
          </p:nvGrpSpPr>
          <p:grpSpPr>
            <a:xfrm>
              <a:off x="363665" y="1577130"/>
              <a:ext cx="11288643" cy="3619256"/>
              <a:chOff x="363665" y="1577130"/>
              <a:chExt cx="11288643" cy="3619256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2D533AB-BA92-47B9-BD22-F3C729822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898" b="2203"/>
              <a:stretch/>
            </p:blipFill>
            <p:spPr>
              <a:xfrm>
                <a:off x="363665" y="1577130"/>
                <a:ext cx="5732786" cy="3619256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526C636-531E-400E-B173-8946BCC1D7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76" t="1978" b="902"/>
              <a:stretch/>
            </p:blipFill>
            <p:spPr>
              <a:xfrm>
                <a:off x="6096451" y="1577130"/>
                <a:ext cx="5555857" cy="3514988"/>
              </a:xfrm>
              <a:prstGeom prst="rect">
                <a:avLst/>
              </a:prstGeom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37CA83-8F56-438C-98EA-679933DD5961}"/>
                </a:ext>
              </a:extLst>
            </p:cNvPr>
            <p:cNvSpPr/>
            <p:nvPr/>
          </p:nvSpPr>
          <p:spPr>
            <a:xfrm>
              <a:off x="8590326" y="2969703"/>
              <a:ext cx="1199626" cy="620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5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191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28</cp:revision>
  <dcterms:created xsi:type="dcterms:W3CDTF">2019-02-12T05:22:25Z</dcterms:created>
  <dcterms:modified xsi:type="dcterms:W3CDTF">2019-02-13T11:37:06Z</dcterms:modified>
</cp:coreProperties>
</file>