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13"/>
  </p:notesMasterIdLst>
  <p:sldIdLst>
    <p:sldId id="259" r:id="rId5"/>
    <p:sldId id="258" r:id="rId6"/>
    <p:sldId id="275" r:id="rId7"/>
    <p:sldId id="276" r:id="rId8"/>
    <p:sldId id="277" r:id="rId9"/>
    <p:sldId id="278" r:id="rId10"/>
    <p:sldId id="280" r:id="rId11"/>
    <p:sldId id="274" r:id="rId12"/>
  </p:sldIdLst>
  <p:sldSz cx="12192000" cy="6858000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084"/>
    <a:srgbClr val="A1C8CB"/>
    <a:srgbClr val="76B4B8"/>
    <a:srgbClr val="55959A"/>
    <a:srgbClr val="0F253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5" autoAdjust="0"/>
    <p:restoredTop sz="90244" autoAdjust="0"/>
  </p:normalViewPr>
  <p:slideViewPr>
    <p:cSldViewPr snapToGrid="0">
      <p:cViewPr>
        <p:scale>
          <a:sx n="66" d="100"/>
          <a:sy n="66" d="100"/>
        </p:scale>
        <p:origin x="-2340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afe.naver.com/bitcamp104/439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2880" y="2630791"/>
            <a:ext cx="67056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F253E"/>
                </a:solidFill>
                <a:latin typeface="+mj-lt"/>
                <a:ea typeface="나눔스퀘어 ExtraBold" panose="020B0600000101010101" pitchFamily="50" charset="-127"/>
              </a:rPr>
              <a:t>추상 </a:t>
            </a:r>
            <a:r>
              <a:rPr lang="ko-KR" altLang="en-US" sz="6600" b="1" dirty="0" err="1" smtClean="0">
                <a:solidFill>
                  <a:srgbClr val="0F253E"/>
                </a:solidFill>
                <a:latin typeface="+mj-lt"/>
                <a:ea typeface="나눔스퀘어 ExtraBold" panose="020B0600000101010101" pitchFamily="50" charset="-127"/>
              </a:rPr>
              <a:t>팩토리</a:t>
            </a:r>
            <a:r>
              <a:rPr lang="ko-KR" altLang="en-US" sz="6600" b="1" dirty="0" smtClean="0">
                <a:solidFill>
                  <a:srgbClr val="0F253E"/>
                </a:solidFill>
                <a:latin typeface="+mj-lt"/>
                <a:ea typeface="나눔스퀘어 ExtraBold" panose="020B0600000101010101" pitchFamily="50" charset="-127"/>
              </a:rPr>
              <a:t> 패턴</a:t>
            </a:r>
            <a:endParaRPr lang="ko-KR" altLang="en-US" sz="6600" b="1" dirty="0">
              <a:solidFill>
                <a:srgbClr val="0F253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8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133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개요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612" y="2767281"/>
            <a:ext cx="8784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/>
              <a:t>관련성 있는 여러 종류의 객체를 </a:t>
            </a:r>
            <a:endParaRPr lang="en-US" altLang="ko-KR" sz="4000" b="1" dirty="0" smtClean="0"/>
          </a:p>
          <a:p>
            <a:pPr algn="ctr"/>
            <a:r>
              <a:rPr lang="ko-KR" altLang="en-US" sz="4000" b="1" dirty="0" smtClean="0"/>
              <a:t>일관성 있는 방식으로 생성할 때 유용</a:t>
            </a:r>
            <a:endParaRPr lang="ko-KR" altLang="en-US" sz="4000" b="1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6773" y="6581001"/>
            <a:ext cx="387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출처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: JAVA</a:t>
            </a:r>
            <a:r>
              <a:rPr lang="ko-KR" altLang="en-US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 객체지향 디자인 패턴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정인상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한빛미디어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)</a:t>
            </a:r>
            <a:endParaRPr lang="ko-KR" altLang="en-US" sz="12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13380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활용성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614" y="1664200"/>
            <a:ext cx="11708655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객체가 생성되거나 구성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표현되는 방식과 무관하게 시스템을 독립적으로 만들고자 할 때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여러 </a:t>
            </a:r>
            <a:r>
              <a:rPr lang="ko-KR" altLang="en-US" b="1" dirty="0" err="1" smtClean="0">
                <a:latin typeface="+mn-ea"/>
              </a:rPr>
              <a:t>제품군</a:t>
            </a:r>
            <a:r>
              <a:rPr lang="ko-KR" altLang="en-US" b="1" dirty="0" smtClean="0">
                <a:latin typeface="+mn-ea"/>
              </a:rPr>
              <a:t> 중 하나를 선택해서 시스템을 설정해야 하고 한번 구성한 제품을 다른 것으로 대체할 수 있을 때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관련된 제품 객체들이 함께 사용되도록 설계되었고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이 부분에 대한 제약이 외부에도 지켜지도록 하고 싶을 때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제품에 대한 클래스 라이브러리를 제공하고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그들의 구현이 아닌 인터페이스를 노출시키고 싶을 때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8898" y="6581001"/>
            <a:ext cx="3603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출처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: </a:t>
            </a:r>
            <a:r>
              <a:rPr lang="en-US" altLang="ko-KR" sz="1200" dirty="0" err="1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GoF</a:t>
            </a:r>
            <a:r>
              <a:rPr lang="ko-KR" altLang="en-US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의 디자인 패턴 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GoF</a:t>
            </a:r>
            <a:r>
              <a:rPr lang="en-US" altLang="ko-KR" sz="12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 / Addison Wesley)</a:t>
            </a:r>
            <a:endParaRPr lang="ko-KR" altLang="en-US" sz="12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132115" y="1378858"/>
            <a:ext cx="9956800" cy="3135086"/>
          </a:xfrm>
          <a:prstGeom prst="downArrow">
            <a:avLst/>
          </a:prstGeom>
          <a:solidFill>
            <a:srgbClr val="76B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4577" y="4842824"/>
            <a:ext cx="9462847" cy="1323439"/>
          </a:xfrm>
          <a:prstGeom prst="rect">
            <a:avLst/>
          </a:prstGeom>
          <a:solidFill>
            <a:srgbClr val="A1C8CB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/>
              <a:t>그룹으로 묶어 생성하고 교체할 수 있음</a:t>
            </a:r>
            <a:r>
              <a:rPr lang="en-US" altLang="ko-KR" sz="4000" b="1" dirty="0" smtClean="0"/>
              <a:t>!</a:t>
            </a:r>
          </a:p>
          <a:p>
            <a:pPr algn="ctr"/>
            <a:r>
              <a:rPr lang="ko-KR" altLang="en-US" sz="4000" b="1" dirty="0" smtClean="0">
                <a:solidFill>
                  <a:srgbClr val="FF0000"/>
                </a:solidFill>
                <a:ea typeface="나눔스퀘어 ExtraBold" panose="020B0600000101010101" pitchFamily="50" charset="-127"/>
              </a:rPr>
              <a:t>수정이 용이함</a:t>
            </a:r>
            <a:r>
              <a:rPr lang="en-US" altLang="ko-KR" sz="4000" b="1" dirty="0" smtClean="0">
                <a:solidFill>
                  <a:srgbClr val="FF0000"/>
                </a:solidFill>
                <a:ea typeface="나눔스퀘어 ExtraBold" panose="020B0600000101010101" pitchFamily="50" charset="-127"/>
              </a:rPr>
              <a:t>!</a:t>
            </a:r>
            <a:endParaRPr lang="ko-KR" altLang="en-US" sz="4000" b="1" dirty="0">
              <a:solidFill>
                <a:srgbClr val="FF0000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1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133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예시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 descr="D:\bitcamp104\private\디자인패턴\야채종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119" y="2713718"/>
            <a:ext cx="2063138" cy="1422854"/>
          </a:xfrm>
          <a:prstGeom prst="rect">
            <a:avLst/>
          </a:prstGeom>
          <a:noFill/>
        </p:spPr>
      </p:pic>
      <p:pic>
        <p:nvPicPr>
          <p:cNvPr id="1028" name="Picture 4" descr="D:\bitcamp104\private\디자인패턴\양상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9283" y="4538210"/>
            <a:ext cx="2158547" cy="1214954"/>
          </a:xfrm>
          <a:prstGeom prst="rect">
            <a:avLst/>
          </a:prstGeom>
          <a:noFill/>
        </p:spPr>
      </p:pic>
      <p:pic>
        <p:nvPicPr>
          <p:cNvPr id="1029" name="Picture 5" descr="D:\bitcamp104\private\디자인패턴\토마토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686" y="4606244"/>
            <a:ext cx="2020207" cy="1136000"/>
          </a:xfrm>
          <a:prstGeom prst="rect">
            <a:avLst/>
          </a:prstGeom>
          <a:noFill/>
        </p:spPr>
      </p:pic>
      <p:pic>
        <p:nvPicPr>
          <p:cNvPr id="1026" name="Picture 2" descr="D:\bitcamp104\private\디자인패턴\sa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0185" y="0"/>
            <a:ext cx="2844501" cy="2291856"/>
          </a:xfrm>
          <a:prstGeom prst="rect">
            <a:avLst/>
          </a:prstGeom>
          <a:noFill/>
        </p:spPr>
      </p:pic>
      <p:pic>
        <p:nvPicPr>
          <p:cNvPr id="1030" name="Picture 6" descr="D:\bitcamp104\private\디자인패턴\빵종류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2773" y="2762930"/>
            <a:ext cx="1514026" cy="1516356"/>
          </a:xfrm>
          <a:prstGeom prst="rect">
            <a:avLst/>
          </a:prstGeom>
          <a:noFill/>
        </p:spPr>
      </p:pic>
      <p:pic>
        <p:nvPicPr>
          <p:cNvPr id="1031" name="Picture 7" descr="D:\bitcamp104\private\디자인패턴\통밀빵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374" y="4588330"/>
            <a:ext cx="1815351" cy="1028699"/>
          </a:xfrm>
          <a:prstGeom prst="rect">
            <a:avLst/>
          </a:prstGeom>
          <a:noFill/>
        </p:spPr>
      </p:pic>
      <p:pic>
        <p:nvPicPr>
          <p:cNvPr id="1032" name="Picture 8" descr="D:\bitcamp104\private\디자인패턴\호밀빵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95634" y="4482647"/>
            <a:ext cx="1746862" cy="1163410"/>
          </a:xfrm>
          <a:prstGeom prst="rect">
            <a:avLst/>
          </a:prstGeom>
          <a:noFill/>
        </p:spPr>
      </p:pic>
      <p:pic>
        <p:nvPicPr>
          <p:cNvPr id="1033" name="Picture 9" descr="D:\bitcamp104\private\디자인패턴\공장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73748" y="609600"/>
            <a:ext cx="2097276" cy="1494969"/>
          </a:xfrm>
          <a:prstGeom prst="rect">
            <a:avLst/>
          </a:prstGeom>
          <a:noFill/>
        </p:spPr>
      </p:pic>
      <p:pic>
        <p:nvPicPr>
          <p:cNvPr id="1034" name="Picture 10" descr="D:\bitcamp104\private\디자인패턴\빵공장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40876" y="2391229"/>
            <a:ext cx="2012496" cy="1507542"/>
          </a:xfrm>
          <a:prstGeom prst="rect">
            <a:avLst/>
          </a:prstGeom>
          <a:noFill/>
        </p:spPr>
      </p:pic>
      <p:pic>
        <p:nvPicPr>
          <p:cNvPr id="15" name="Picture 10" descr="D:\bitcamp104\private\디자인패턴\빵공장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19104" y="4241800"/>
            <a:ext cx="2012496" cy="1507542"/>
          </a:xfrm>
          <a:prstGeom prst="rect">
            <a:avLst/>
          </a:prstGeom>
          <a:noFill/>
        </p:spPr>
      </p:pic>
      <p:sp>
        <p:nvSpPr>
          <p:cNvPr id="16" name="모서리가 둥근 직사각형 15"/>
          <p:cNvSpPr/>
          <p:nvPr/>
        </p:nvSpPr>
        <p:spPr>
          <a:xfrm>
            <a:off x="232224" y="2510972"/>
            <a:ext cx="4005943" cy="3585028"/>
          </a:xfrm>
          <a:prstGeom prst="roundRect">
            <a:avLst/>
          </a:prstGeom>
          <a:noFill/>
          <a:ln w="25400">
            <a:solidFill>
              <a:srgbClr val="48808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64738" y="2503714"/>
            <a:ext cx="4245433" cy="3592285"/>
          </a:xfrm>
          <a:prstGeom prst="roundRect">
            <a:avLst/>
          </a:prstGeom>
          <a:noFill/>
          <a:ln w="25400">
            <a:solidFill>
              <a:srgbClr val="48808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43996" y="522514"/>
            <a:ext cx="2772234" cy="5646057"/>
          </a:xfrm>
          <a:prstGeom prst="roundRect">
            <a:avLst/>
          </a:prstGeom>
          <a:noFill/>
          <a:ln w="25400">
            <a:solidFill>
              <a:srgbClr val="48808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777" y="58260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시나리오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1959429"/>
            <a:ext cx="105689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샌드위치 재료 제조공장이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재료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빵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야채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에 관한 인터페이스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공장에 관한 부모 클래스가 각각 존재한다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재료에 관해서는 각각 빵 종류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개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통밀빵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호밀빵</a:t>
            </a:r>
            <a:r>
              <a:rPr lang="en-US" altLang="ko-KR" sz="2000" b="1" dirty="0" smtClean="0">
                <a:latin typeface="+mn-ea"/>
              </a:rPr>
              <a:t>), </a:t>
            </a:r>
            <a:r>
              <a:rPr lang="ko-KR" altLang="en-US" sz="2000" b="1" dirty="0" smtClean="0">
                <a:latin typeface="+mn-ea"/>
              </a:rPr>
              <a:t>야채 종류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개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토마토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양상추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가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제조공장은 서울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울산공장이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서울공장에는 </a:t>
            </a:r>
            <a:r>
              <a:rPr lang="ko-KR" altLang="en-US" sz="2000" b="1" dirty="0" err="1" smtClean="0">
                <a:latin typeface="+mn-ea"/>
              </a:rPr>
              <a:t>통밀빵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토마토를 생산하고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울산공장에서는 </a:t>
            </a:r>
            <a:r>
              <a:rPr lang="ko-KR" altLang="en-US" sz="2000" b="1" dirty="0" err="1" smtClean="0">
                <a:latin typeface="+mn-ea"/>
              </a:rPr>
              <a:t>호밀빵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양상추를 생산한다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결과로 각 공장이름과 생산하는 재료의 내용을 출력하시오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추상 </a:t>
            </a:r>
            <a:r>
              <a:rPr lang="ko-KR" altLang="en-US" sz="2000" b="1" dirty="0" err="1" smtClean="0">
                <a:latin typeface="+mn-ea"/>
              </a:rPr>
              <a:t>팩토리</a:t>
            </a:r>
            <a:r>
              <a:rPr lang="ko-KR" altLang="en-US" sz="2000" b="1" dirty="0" smtClean="0">
                <a:latin typeface="+mn-ea"/>
              </a:rPr>
              <a:t> 패턴을 활용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777" y="58260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클래스 다이어그램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D:\bitcamp104\private\디자인패턴\추상팩토리패턴\ClassDiagram_AbstractFactoryPattern_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12039601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777" y="176210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a typeface="나눔스퀘어 ExtraBold" panose="020B0600000101010101" pitchFamily="50" charset="-127"/>
              </a:rPr>
              <a:t>06.</a:t>
            </a:r>
            <a:endParaRPr lang="ko-KR" altLang="en-US" sz="32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1199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ea typeface="나눔스퀘어 ExtraBold" panose="020B0600000101010101" pitchFamily="50" charset="-127"/>
              </a:rPr>
              <a:t>코드</a:t>
            </a:r>
            <a:endParaRPr lang="ko-KR" altLang="en-US" sz="3600" dirty="0">
              <a:solidFill>
                <a:srgbClr val="76B4B8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8819"/>
            <a:ext cx="3428013" cy="610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4337" y="479955"/>
            <a:ext cx="4585620" cy="637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36639" y="2922134"/>
            <a:ext cx="4055361" cy="393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3053" y="702129"/>
            <a:ext cx="1428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187552" y="406401"/>
            <a:ext cx="110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실행화</a:t>
            </a:r>
            <a:r>
              <a:rPr lang="ko-KR" altLang="en-US" sz="1400" dirty="0" smtClean="0"/>
              <a:t>면</a:t>
            </a:r>
            <a:endParaRPr lang="ko-KR" altLang="en-US" sz="1400" dirty="0"/>
          </a:p>
        </p:txBody>
      </p:sp>
      <p:pic>
        <p:nvPicPr>
          <p:cNvPr id="10" name="Picture 2" descr="D:\bitcamp104\private\디자인패턴\코딩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35179" y="180513"/>
            <a:ext cx="864515" cy="8645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025" y="2630791"/>
            <a:ext cx="5314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smtClean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+mj-lt"/>
                <a:ea typeface="나눔스퀘어 ExtraBold" panose="020B0600000101010101" pitchFamily="50" charset="-127"/>
              </a:rPr>
              <a:t>감사합니다</a:t>
            </a:r>
            <a:endParaRPr lang="ko-KR" altLang="en-US" sz="8000" b="1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211</Words>
  <Application>Microsoft Office PowerPoint</Application>
  <PresentationFormat>사용자 지정</PresentationFormat>
  <Paragraphs>35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맑은 고딕</vt:lpstr>
      <vt:lpstr>나눔스퀘어 ExtraBold</vt:lpstr>
      <vt:lpstr>나눔스퀘어</vt:lpstr>
      <vt:lpstr>2_Office 테마</vt:lpstr>
      <vt:lpstr>4_Office 테마</vt:lpstr>
      <vt:lpstr>3_Office 테마</vt:lpstr>
      <vt:lpstr>5_Office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</cp:lastModifiedBy>
  <cp:revision>22</cp:revision>
  <dcterms:created xsi:type="dcterms:W3CDTF">2017-06-25T14:47:51Z</dcterms:created>
  <dcterms:modified xsi:type="dcterms:W3CDTF">2018-02-19T23:56:41Z</dcterms:modified>
</cp:coreProperties>
</file>