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17"/>
  </p:notesMasterIdLst>
  <p:sldIdLst>
    <p:sldId id="256" r:id="rId4"/>
    <p:sldId id="260" r:id="rId5"/>
    <p:sldId id="259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71" r:id="rId14"/>
    <p:sldId id="265" r:id="rId15"/>
    <p:sldId id="269" r:id="rId16"/>
  </p:sldIdLst>
  <p:sldSz cx="9144000" cy="5143500" type="screen16x9"/>
  <p:notesSz cx="6858000" cy="9144000"/>
  <p:embeddedFontLst>
    <p:embeddedFont>
      <p:font typeface="BusanBada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나눔바른펜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333333"/>
    <a:srgbClr val="FFC2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0" autoAdjust="0"/>
  </p:normalViewPr>
  <p:slideViewPr>
    <p:cSldViewPr>
      <p:cViewPr varScale="1">
        <p:scale>
          <a:sx n="106" d="100"/>
          <a:sy n="106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0ED21-EBB7-47D6-88A6-E834082BAC88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D1A23-817F-4D5A-8818-920BD26E62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38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1A23-817F-4D5A-8818-920BD26E627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어린이용 한글 </a:t>
            </a:r>
            <a:r>
              <a:rPr lang="ko-KR" altLang="en-US" dirty="0" err="1" smtClean="0"/>
              <a:t>따라쓰기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1A23-817F-4D5A-8818-920BD26E627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780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팩토리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패턴에서는 객체를 생성하기 위한 인터페이스를 정의하는데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클래스의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만들지는 서브클래스에서 결정하게 만듭니다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팩토리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메소드패턴을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클래스의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만드는 일을 서브클래스에게 맡기는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1A23-817F-4D5A-8818-920BD26E627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902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1A23-817F-4D5A-8818-920BD26E62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546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310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2CDE38D-E84F-4FBE-B1C0-A6A413056FDC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D984564-D8AB-4DC0-B59D-27BBB7BE11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12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455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99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box.tistory.com/entry/DesignPattern-%ED%8C%A9%ED%86%A0%EB%A6%AC-%EB%A9%94%EC%84%9C%EB%93%9C-%ED%8C%A8%ED%84%B4" TargetMode="External"/><Relationship Id="rId7" Type="http://schemas.openxmlformats.org/officeDocument/2006/relationships/hyperlink" Target="http://huiyu.tistory.com/entry/4-Factory-Method-Pattern%ED%8C%A9%ED%86%A0%EB%A6%AC-%EB%A9%94%EC%86%8C%EB%93%9C-%ED%8C%A8%ED%84%B4" TargetMode="External"/><Relationship Id="rId2" Type="http://schemas.openxmlformats.org/officeDocument/2006/relationships/hyperlink" Target="http://limkydev.tistory.com/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codom.kr/%ED%85%9C%ED%94%8C%EB%A6%BF_%EB%A9%94%EC%86%8C%EB%93%9C_%ED%8C%A8%ED%84%B4" TargetMode="External"/><Relationship Id="rId5" Type="http://schemas.openxmlformats.org/officeDocument/2006/relationships/hyperlink" Target="http://www.incodom.kr/%ED%8C%A9%ED%86%A0%EB%A6%AC_%ED%8C%A8%ED%84%B4" TargetMode="External"/><Relationship Id="rId4" Type="http://schemas.openxmlformats.org/officeDocument/2006/relationships/hyperlink" Target="https://www.youtube.com/watch?v=-gyoG-7MHL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2067694"/>
            <a:ext cx="5440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D</a:t>
            </a:r>
            <a:r>
              <a:rPr lang="en-US" altLang="ko-KR" sz="6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esign Pattern</a:t>
            </a:r>
            <a:endParaRPr lang="ko-KR" altLang="en-US" sz="6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74294" y="272872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- 1 -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5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662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F</a:t>
            </a:r>
            <a:r>
              <a:rPr lang="en-US" altLang="ko-KR" sz="4400" b="1" dirty="0" smtClean="0"/>
              <a:t>actory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/>
          <a:srcRect l="1909" t="3704" r="2649" b="3704"/>
          <a:stretch/>
        </p:blipFill>
        <p:spPr>
          <a:xfrm>
            <a:off x="107504" y="1969968"/>
            <a:ext cx="3391093" cy="16819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3336" y="1972414"/>
            <a:ext cx="5375925" cy="24364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28" y="1293659"/>
            <a:ext cx="2230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C000"/>
                </a:solidFill>
              </a:rPr>
              <a:t>※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Factory Method Pattern 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확인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0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20538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662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F</a:t>
            </a:r>
            <a:r>
              <a:rPr lang="en-US" altLang="ko-KR" sz="4400" b="1" dirty="0" smtClean="0"/>
              <a:t>actory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486075"/>
            <a:ext cx="710162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▷</a:t>
            </a:r>
            <a:r>
              <a:rPr lang="ko-KR" altLang="en-US" sz="1100" b="1" dirty="0">
                <a:solidFill>
                  <a:schemeClr val="bg1"/>
                </a:solidFill>
              </a:rPr>
              <a:t> 장점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 </a:t>
            </a:r>
            <a:r>
              <a:rPr lang="ko-KR" altLang="en-US" sz="1100" dirty="0" smtClean="0">
                <a:solidFill>
                  <a:schemeClr val="bg1"/>
                </a:solidFill>
              </a:rPr>
              <a:t>객체의 생성을 한 곳에서 관리할 수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- </a:t>
            </a:r>
            <a:r>
              <a:rPr lang="ko-KR" altLang="en-US" sz="1100" dirty="0">
                <a:solidFill>
                  <a:schemeClr val="bg1"/>
                </a:solidFill>
              </a:rPr>
              <a:t>동일한 인터페이스 구현으로 새로운 객체가 추가되더라도 소스의 수정이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 (</a:t>
            </a:r>
            <a:r>
              <a:rPr lang="ko-KR" altLang="en-US" sz="1100" dirty="0" smtClean="0">
                <a:solidFill>
                  <a:schemeClr val="bg1"/>
                </a:solidFill>
              </a:rPr>
              <a:t>유연성과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확장성이</a:t>
            </a:r>
            <a:r>
              <a:rPr lang="ko-KR" altLang="en-US" sz="1100" dirty="0" smtClean="0">
                <a:solidFill>
                  <a:schemeClr val="bg1"/>
                </a:solidFill>
              </a:rPr>
              <a:t> 뛰어남</a:t>
            </a:r>
            <a:r>
              <a:rPr lang="en-US" altLang="ko-KR" sz="11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- </a:t>
            </a:r>
            <a:r>
              <a:rPr lang="ko-KR" altLang="en-US" sz="1100" dirty="0">
                <a:solidFill>
                  <a:schemeClr val="bg1"/>
                </a:solidFill>
              </a:rPr>
              <a:t>제품을 생성하는 부분과 사용하는 </a:t>
            </a:r>
            <a:r>
              <a:rPr lang="ko-KR" altLang="en-US" sz="1100" dirty="0" smtClean="0">
                <a:solidFill>
                  <a:schemeClr val="bg1"/>
                </a:solidFill>
              </a:rPr>
              <a:t>부분이 분리되어 </a:t>
            </a:r>
            <a:r>
              <a:rPr lang="en-US" altLang="ko-KR" sz="1100" dirty="0" smtClean="0">
                <a:solidFill>
                  <a:schemeClr val="bg1"/>
                </a:solidFill>
              </a:rPr>
              <a:t>main</a:t>
            </a:r>
            <a:r>
              <a:rPr lang="ko-KR" altLang="en-US" sz="1100" dirty="0" smtClean="0">
                <a:solidFill>
                  <a:schemeClr val="bg1"/>
                </a:solidFill>
              </a:rPr>
              <a:t>에서의 코드 수정이 필요 없다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800" dirty="0" smtClean="0"/>
          </a:p>
          <a:p>
            <a:r>
              <a:rPr lang="ko-KR" altLang="en-US" sz="1200" b="1" dirty="0" smtClean="0">
                <a:solidFill>
                  <a:srgbClr val="FFC000"/>
                </a:solidFill>
              </a:rPr>
              <a:t>▶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단점</a:t>
            </a:r>
          </a:p>
          <a:p>
            <a:pPr fontAlgn="base"/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>
                <a:solidFill>
                  <a:schemeClr val="bg1"/>
                </a:solidFill>
              </a:rPr>
              <a:t>객체의 종류가 달라질 때 마다 새로운 하위 클래스를 정의해야 한다는 점이다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ko-KR" altLang="en-US" sz="1100" dirty="0">
                <a:solidFill>
                  <a:schemeClr val="bg1"/>
                </a:solidFill>
              </a:rPr>
              <a:t>  이는 불필요하게 많은 </a:t>
            </a:r>
            <a:r>
              <a:rPr lang="ko-KR" altLang="en-US" sz="1100" dirty="0" smtClean="0">
                <a:solidFill>
                  <a:schemeClr val="bg1"/>
                </a:solidFill>
              </a:rPr>
              <a:t>클래스가 정의되는 문제가 생길 수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484" y="1729400"/>
            <a:ext cx="5212942" cy="1706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2290762"/>
            <a:ext cx="3286125" cy="561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130352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C000"/>
                </a:solidFill>
              </a:rPr>
              <a:t>&gt;&gt;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6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2555776" y="1203598"/>
            <a:ext cx="4032000" cy="1800200"/>
          </a:xfrm>
          <a:prstGeom prst="triangl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199" y="2399858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 flipV="1">
            <a:off x="4211960" y="1203598"/>
            <a:ext cx="720079" cy="332482"/>
          </a:xfrm>
          <a:prstGeom prst="flowChartManualOperati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9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58" y="1946468"/>
            <a:ext cx="10384574" cy="204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[</a:t>
            </a:r>
            <a:r>
              <a:rPr lang="ko-KR" altLang="en-US" sz="1050" b="1" dirty="0"/>
              <a:t>출처</a:t>
            </a:r>
            <a:r>
              <a:rPr lang="en-US" altLang="ko-KR" sz="1050" b="1" dirty="0"/>
              <a:t>] </a:t>
            </a:r>
          </a:p>
          <a:p>
            <a:endParaRPr lang="en-US" altLang="ko-KR" sz="825" dirty="0"/>
          </a:p>
          <a:p>
            <a:r>
              <a:rPr lang="en-US" altLang="ko-KR" sz="825" dirty="0"/>
              <a:t>“</a:t>
            </a:r>
            <a:r>
              <a:rPr lang="en-US" altLang="ko-KR" sz="825" dirty="0" err="1"/>
              <a:t>Design_Pattern</a:t>
            </a:r>
            <a:r>
              <a:rPr lang="en-US" altLang="ko-KR" sz="825" dirty="0"/>
              <a:t> </a:t>
            </a:r>
            <a:r>
              <a:rPr lang="ko-KR" altLang="en-US" sz="825" dirty="0"/>
              <a:t>템플릿 </a:t>
            </a:r>
            <a:r>
              <a:rPr lang="ko-KR" altLang="en-US" sz="825" dirty="0" err="1"/>
              <a:t>메서드</a:t>
            </a:r>
            <a:r>
              <a:rPr lang="ko-KR" altLang="en-US" sz="825" dirty="0"/>
              <a:t> 패턴</a:t>
            </a:r>
            <a:r>
              <a:rPr lang="en-US" altLang="ko-KR" sz="825" dirty="0"/>
              <a:t>”, ‘Lim-</a:t>
            </a:r>
            <a:r>
              <a:rPr lang="en-US" altLang="ko-KR" sz="825" dirty="0" err="1"/>
              <a:t>Ky</a:t>
            </a:r>
            <a:r>
              <a:rPr lang="en-US" altLang="ko-KR" sz="825" dirty="0"/>
              <a:t>’, 2017.08.27, </a:t>
            </a:r>
            <a:r>
              <a:rPr lang="en-US" altLang="ko-KR" sz="825" dirty="0">
                <a:hlinkClick r:id="rId2"/>
              </a:rPr>
              <a:t>http://limkydev.tistory.com/81</a:t>
            </a:r>
            <a:endParaRPr lang="en-US" altLang="ko-KR" sz="825" dirty="0"/>
          </a:p>
          <a:p>
            <a:endParaRPr lang="en-US" altLang="ko-KR" sz="825" dirty="0"/>
          </a:p>
          <a:p>
            <a:r>
              <a:rPr lang="en-US" altLang="ko-KR" sz="825" dirty="0"/>
              <a:t>“</a:t>
            </a:r>
            <a:r>
              <a:rPr lang="en-US" altLang="ko-KR" sz="825" dirty="0" err="1"/>
              <a:t>DesignPattern</a:t>
            </a:r>
            <a:r>
              <a:rPr lang="en-US" altLang="ko-KR" sz="825" dirty="0"/>
              <a:t> </a:t>
            </a:r>
            <a:r>
              <a:rPr lang="ko-KR" altLang="en-US" sz="825" dirty="0" err="1"/>
              <a:t>팩토리</a:t>
            </a:r>
            <a:r>
              <a:rPr lang="ko-KR" altLang="en-US" sz="825" dirty="0"/>
              <a:t> </a:t>
            </a:r>
            <a:r>
              <a:rPr lang="ko-KR" altLang="en-US" sz="825" dirty="0" err="1"/>
              <a:t>메서드</a:t>
            </a:r>
            <a:r>
              <a:rPr lang="ko-KR" altLang="en-US" sz="825" dirty="0"/>
              <a:t> 패턴</a:t>
            </a:r>
            <a:r>
              <a:rPr lang="en-US" altLang="ko-KR" sz="825" dirty="0"/>
              <a:t>”, ‘</a:t>
            </a:r>
            <a:r>
              <a:rPr lang="en-US" altLang="ko-KR" sz="825" dirty="0" err="1"/>
              <a:t>devbox</a:t>
            </a:r>
            <a:r>
              <a:rPr lang="en-US" altLang="ko-KR" sz="825" dirty="0"/>
              <a:t>’, 2015.02.02, </a:t>
            </a:r>
            <a:r>
              <a:rPr lang="en-US" altLang="ko-KR" sz="825" dirty="0">
                <a:hlinkClick r:id="rId3"/>
              </a:rPr>
              <a:t>http://devbox.tistory.com/entry/DesignPattern-%ED%8C%A9%ED%86%A0%EB%A6%AC-%</a:t>
            </a:r>
            <a:r>
              <a:rPr lang="en-US" altLang="ko-KR" sz="825" dirty="0" smtClean="0">
                <a:hlinkClick r:id="rId3"/>
              </a:rPr>
              <a:t>EB%A9%94%EC%84%9C%EB%93%9C-</a:t>
            </a:r>
            <a:r>
              <a:rPr lang="en-US" altLang="ko-KR" sz="825" dirty="0">
                <a:hlinkClick r:id="rId3"/>
              </a:rPr>
              <a:t>%ED%8C%A8%ED%84%B4</a:t>
            </a:r>
            <a:endParaRPr lang="en-US" altLang="ko-KR" sz="825" dirty="0"/>
          </a:p>
          <a:p>
            <a:endParaRPr lang="en-US" altLang="ko-KR" sz="825" dirty="0">
              <a:hlinkClick r:id="rId4"/>
            </a:endParaRPr>
          </a:p>
          <a:p>
            <a:r>
              <a:rPr lang="en-US" altLang="ko-KR" sz="825" dirty="0"/>
              <a:t>“</a:t>
            </a:r>
            <a:r>
              <a:rPr lang="ko-KR" altLang="en-US" sz="825" dirty="0"/>
              <a:t>자바 디자인 패턴 이해</a:t>
            </a:r>
            <a:r>
              <a:rPr lang="en-US" altLang="ko-KR" sz="825" dirty="0"/>
              <a:t>”, ‘</a:t>
            </a:r>
            <a:r>
              <a:rPr lang="ko-KR" altLang="en-US" sz="825" dirty="0"/>
              <a:t>이야기</a:t>
            </a:r>
            <a:r>
              <a:rPr lang="en-US" altLang="ko-KR" sz="825" dirty="0"/>
              <a:t>’s G’, 2015.07.17, </a:t>
            </a:r>
            <a:r>
              <a:rPr lang="en-US" altLang="ko-KR" sz="825" dirty="0">
                <a:hlinkClick r:id="rId4"/>
              </a:rPr>
              <a:t>https://www.youtube.com/watch?v=-gyoG-7MHLI</a:t>
            </a:r>
            <a:endParaRPr lang="en-US" altLang="ko-KR" sz="825" dirty="0"/>
          </a:p>
          <a:p>
            <a:endParaRPr lang="en-US" altLang="ko-KR" sz="825" dirty="0"/>
          </a:p>
          <a:p>
            <a:r>
              <a:rPr lang="en-US" altLang="ko-KR" sz="825" dirty="0"/>
              <a:t>“</a:t>
            </a:r>
            <a:r>
              <a:rPr lang="ko-KR" altLang="en-US" sz="825" dirty="0" err="1"/>
              <a:t>팩토리</a:t>
            </a:r>
            <a:r>
              <a:rPr lang="ko-KR" altLang="en-US" sz="825" dirty="0"/>
              <a:t> </a:t>
            </a:r>
            <a:r>
              <a:rPr lang="ko-KR" altLang="en-US" sz="825" dirty="0" err="1"/>
              <a:t>메소드</a:t>
            </a:r>
            <a:r>
              <a:rPr lang="ko-KR" altLang="en-US" sz="825" dirty="0"/>
              <a:t> 패턴</a:t>
            </a:r>
            <a:r>
              <a:rPr lang="en-US" altLang="ko-KR" sz="825" dirty="0"/>
              <a:t>”, ‘hyewon Lee’,  </a:t>
            </a:r>
            <a:r>
              <a:rPr lang="en-US" altLang="ko-KR" sz="825" dirty="0" smtClean="0">
                <a:hlinkClick r:id="rId5"/>
              </a:rPr>
              <a:t>http</a:t>
            </a:r>
            <a:r>
              <a:rPr lang="en-US" altLang="ko-KR" sz="825" dirty="0">
                <a:hlinkClick r:id="rId5"/>
              </a:rPr>
              <a:t>://www.incodom.kr/%ED%8C%A9%ED%86%A0%EB%A6%AC_%</a:t>
            </a:r>
            <a:r>
              <a:rPr lang="en-US" altLang="ko-KR" sz="825" dirty="0" smtClean="0">
                <a:hlinkClick r:id="rId5"/>
              </a:rPr>
              <a:t>ED%8C%A8%ED%84%B4</a:t>
            </a:r>
            <a:endParaRPr lang="en-US" altLang="ko-KR" sz="825" dirty="0" smtClean="0"/>
          </a:p>
          <a:p>
            <a:endParaRPr lang="en-US" altLang="ko-KR" sz="825" dirty="0"/>
          </a:p>
          <a:p>
            <a:r>
              <a:rPr lang="en-US" altLang="ko-KR" sz="825" dirty="0"/>
              <a:t>“</a:t>
            </a:r>
            <a:r>
              <a:rPr lang="ko-KR" altLang="en-US" sz="825" dirty="0"/>
              <a:t>템플릿 </a:t>
            </a:r>
            <a:r>
              <a:rPr lang="ko-KR" altLang="en-US" sz="825" dirty="0" err="1"/>
              <a:t>메소드</a:t>
            </a:r>
            <a:r>
              <a:rPr lang="ko-KR" altLang="en-US" sz="825" dirty="0"/>
              <a:t> 패턴</a:t>
            </a:r>
            <a:r>
              <a:rPr lang="en-US" altLang="ko-KR" sz="825" dirty="0"/>
              <a:t>”, ‘hyewon Lee’, </a:t>
            </a:r>
            <a:r>
              <a:rPr lang="en-US" altLang="ko-KR" sz="825" dirty="0" smtClean="0">
                <a:hlinkClick r:id="rId6"/>
              </a:rPr>
              <a:t>http</a:t>
            </a:r>
            <a:r>
              <a:rPr lang="en-US" altLang="ko-KR" sz="825" dirty="0">
                <a:hlinkClick r:id="rId6"/>
              </a:rPr>
              <a:t>://www.incodom.kr/%ED%85%9C%ED%94%8C%EB%A6%BF_%EB%A9%94%EC%86%8C%EB%93%9C_%</a:t>
            </a:r>
            <a:r>
              <a:rPr lang="en-US" altLang="ko-KR" sz="825" dirty="0" smtClean="0">
                <a:hlinkClick r:id="rId6"/>
              </a:rPr>
              <a:t>ED%8C%A8%ED%84%B4#h_33ffc9127508ce0788ddad4dd888896b</a:t>
            </a:r>
            <a:endParaRPr lang="en-US" altLang="ko-KR" sz="825" dirty="0" smtClean="0"/>
          </a:p>
          <a:p>
            <a:endParaRPr lang="en-US" altLang="ko-KR" sz="825" dirty="0" smtClean="0"/>
          </a:p>
          <a:p>
            <a:r>
              <a:rPr lang="en-US" altLang="ko-KR" sz="825" dirty="0" smtClean="0"/>
              <a:t>“Factory Method Design Pattern”, ‘</a:t>
            </a:r>
            <a:r>
              <a:rPr lang="en-US" altLang="ko-KR" sz="825" dirty="0" err="1" smtClean="0"/>
              <a:t>huiyu</a:t>
            </a:r>
            <a:r>
              <a:rPr lang="en-US" altLang="ko-KR" sz="825" dirty="0" smtClean="0"/>
              <a:t>’, </a:t>
            </a:r>
            <a:r>
              <a:rPr lang="en-US" altLang="ko-KR" sz="825" dirty="0" smtClean="0">
                <a:hlinkClick r:id="rId7"/>
              </a:rPr>
              <a:t>http://huiyu.tistory.com/entry/4-Factory-Method-Pattern%ED%8C%A9%ED%86%A0%EB%A6%AC-%EB%A9%94%EC%86%8C%EB%93%9C-%ED%8C%A8%ED%84%B4</a:t>
            </a:r>
            <a:endParaRPr lang="en-US" altLang="ko-KR" sz="825" dirty="0" smtClean="0"/>
          </a:p>
          <a:p>
            <a:endParaRPr lang="en-US" altLang="ko-KR" sz="825" dirty="0"/>
          </a:p>
          <a:p>
            <a:endParaRPr lang="ko-KR" altLang="en-US" sz="825" dirty="0"/>
          </a:p>
        </p:txBody>
      </p:sp>
      <p:sp>
        <p:nvSpPr>
          <p:cNvPr id="3" name="TextBox 2"/>
          <p:cNvSpPr txBox="1"/>
          <p:nvPr/>
        </p:nvSpPr>
        <p:spPr>
          <a:xfrm>
            <a:off x="7952985" y="103628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C000"/>
                </a:solidFill>
              </a:rPr>
              <a:t>Design Pattern #1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85978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6600" dirty="0" smtClean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2051272" y="1203598"/>
            <a:ext cx="5041008" cy="2376264"/>
          </a:xfrm>
          <a:prstGeom prst="triangl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연산 5"/>
          <p:cNvSpPr/>
          <p:nvPr/>
        </p:nvSpPr>
        <p:spPr>
          <a:xfrm flipV="1">
            <a:off x="4211960" y="1203598"/>
            <a:ext cx="720079" cy="332482"/>
          </a:xfrm>
          <a:prstGeom prst="flowChartManualOperati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279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2233196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001/ 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r>
              <a:rPr lang="en-US" altLang="ko-KR" sz="1600" b="1" dirty="0" smtClean="0"/>
              <a:t>Template </a:t>
            </a:r>
            <a:r>
              <a:rPr lang="en-US" altLang="ko-KR" sz="1600" b="1" dirty="0"/>
              <a:t>Method </a:t>
            </a:r>
            <a:r>
              <a:rPr lang="en-US" altLang="ko-KR" sz="1600" b="1" dirty="0" smtClean="0"/>
              <a:t>Pattern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3029377"/>
            <a:ext cx="3275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002/    </a:t>
            </a:r>
            <a:r>
              <a:rPr lang="en-US" altLang="ko-KR" sz="1600" b="1" dirty="0" smtClean="0"/>
              <a:t>Factory </a:t>
            </a:r>
            <a:r>
              <a:rPr lang="en-US" altLang="ko-KR" sz="1600" b="1" dirty="0"/>
              <a:t>Method Pattern</a:t>
            </a:r>
            <a:endParaRPr lang="ko-KR" altLang="en-US" sz="16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961224" y="1693940"/>
            <a:ext cx="3275127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75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지연 9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89760" y="359166"/>
            <a:ext cx="710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</a:t>
            </a:r>
            <a:r>
              <a:rPr lang="en-US" altLang="ko-KR" sz="4400" b="1" dirty="0" smtClean="0"/>
              <a:t>emplate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38" y="2499742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Template </a:t>
            </a:r>
            <a:r>
              <a:rPr lang="ko-KR" altLang="en-US" b="1" dirty="0" smtClean="0">
                <a:solidFill>
                  <a:schemeClr val="bg1"/>
                </a:solidFill>
              </a:rPr>
              <a:t>이란 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277" y="2852231"/>
            <a:ext cx="5226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템플릿이란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문자모양으로 구멍이 뚫려있는 얇은 플라스틱 판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템플릿의 틀을 </a:t>
            </a:r>
            <a:r>
              <a:rPr lang="ko-KR" altLang="en-US" sz="1200" dirty="0">
                <a:solidFill>
                  <a:schemeClr val="bg1"/>
                </a:solidFill>
              </a:rPr>
              <a:t>보면 어떤 모양의 문자인지는 알 수 있지만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실제로 </a:t>
            </a:r>
            <a:r>
              <a:rPr lang="ko-KR" altLang="en-US" sz="1200" dirty="0">
                <a:solidFill>
                  <a:schemeClr val="bg1"/>
                </a:solidFill>
              </a:rPr>
              <a:t>어떤 문자가 될지는 필기구에 의해 </a:t>
            </a:r>
            <a:r>
              <a:rPr lang="ko-KR" altLang="en-US" sz="1200" dirty="0" smtClean="0">
                <a:solidFill>
                  <a:schemeClr val="bg1"/>
                </a:solidFill>
              </a:rPr>
              <a:t>결정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문자를 완성하는 과정은 동일하나 색상이라는 차이가 생길 수 있는 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538" y="1415893"/>
            <a:ext cx="37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Template Method Pattern </a:t>
            </a:r>
            <a:r>
              <a:rPr lang="ko-KR" altLang="en-US" b="1" dirty="0" smtClean="0">
                <a:solidFill>
                  <a:schemeClr val="bg1"/>
                </a:solidFill>
              </a:rPr>
              <a:t>이란 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277" y="1740051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템플릿의 기능을 가진 패턴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알고리즘의 구조를 템플릿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메서드에</a:t>
            </a:r>
            <a:r>
              <a:rPr lang="ko-KR" altLang="en-US" sz="1200" dirty="0" smtClean="0">
                <a:solidFill>
                  <a:schemeClr val="bg1"/>
                </a:solidFill>
              </a:rPr>
              <a:t> 정의하고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하위 클래스에서 알고리즘 구조의 변경 없이 재정의하는 패턴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47426" y="1262593"/>
            <a:ext cx="2547742" cy="3458568"/>
            <a:chOff x="5148064" y="2545583"/>
            <a:chExt cx="1878198" cy="254966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8608"/>
            <a:stretch/>
          </p:blipFill>
          <p:spPr>
            <a:xfrm>
              <a:off x="5292080" y="3376277"/>
              <a:ext cx="1734182" cy="156529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t="37742"/>
            <a:stretch/>
          </p:blipFill>
          <p:spPr>
            <a:xfrm>
              <a:off x="5220072" y="3435846"/>
              <a:ext cx="1734182" cy="158739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8064" y="2545583"/>
              <a:ext cx="1734182" cy="254966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59196" y="4171315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bg1"/>
                </a:solidFill>
              </a:rPr>
              <a:t>구현하려는 알고리즘에 일정한 프로세스가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914" y="4387339"/>
            <a:ext cx="3599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chemeClr val="bg1"/>
                </a:solidFill>
              </a:rPr>
              <a:t>구현하려는 알고리즘의 일부가 변경 가능성이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159" y="3867894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▷ 이럴 경우에 사용합니다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3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710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</a:t>
            </a:r>
            <a:r>
              <a:rPr lang="en-US" altLang="ko-KR" sz="4400" b="1" dirty="0" smtClean="0"/>
              <a:t>emplate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7" y="117266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※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부연 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412" y="1541995"/>
            <a:ext cx="659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baseline="30000" dirty="0" smtClean="0">
                <a:solidFill>
                  <a:schemeClr val="bg1"/>
                </a:solidFill>
              </a:rPr>
              <a:t>예</a:t>
            </a:r>
            <a:r>
              <a:rPr lang="en-US" altLang="ko-KR" sz="1200" baseline="300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 치킨 집이 손님의 주문을 받고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다시 손님에게 치킨이 제공되는 시스템을 만들고자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  메뉴는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후라이드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양념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간장 맛으로 닭 손질과 튀기는 방법은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238132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①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알고리즘을 여러 단계로 나눔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2230564"/>
            <a:ext cx="2985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②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나눠진 알고리즘의 단계를 </a:t>
            </a:r>
            <a:r>
              <a:rPr lang="ko-KR" altLang="en-US" sz="1100" b="1" dirty="0" err="1" smtClean="0">
                <a:solidFill>
                  <a:schemeClr val="bg1"/>
                </a:solidFill>
              </a:rPr>
              <a:t>메소드로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선언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412" y="2663592"/>
            <a:ext cx="1723496" cy="1977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60922" y="2230564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③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알고리즘을 수행할 템플릿 </a:t>
            </a:r>
            <a:r>
              <a:rPr lang="ko-KR" altLang="en-US" sz="1100" b="1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생성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7171" y="2663592"/>
            <a:ext cx="2828925" cy="14859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5905" y="2671251"/>
            <a:ext cx="3076575" cy="149542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156176" y="3416992"/>
            <a:ext cx="2088232" cy="216024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62794" y="3415969"/>
            <a:ext cx="2592000" cy="216024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84920" y="3695398"/>
            <a:ext cx="1034752" cy="316511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6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1131590"/>
            <a:ext cx="1898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C000"/>
                </a:solidFill>
              </a:rPr>
              <a:t>④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하위 클래스에서 재정의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760" y="359166"/>
            <a:ext cx="710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</a:t>
            </a:r>
            <a:r>
              <a:rPr lang="en-US" altLang="ko-KR" sz="4400" b="1" dirty="0" smtClean="0"/>
              <a:t>emplate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/>
          <a:srcRect r="2079"/>
          <a:stretch/>
        </p:blipFill>
        <p:spPr>
          <a:xfrm>
            <a:off x="479509" y="2667993"/>
            <a:ext cx="3721461" cy="11239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/>
          <a:srcRect r="1586"/>
          <a:stretch/>
        </p:blipFill>
        <p:spPr>
          <a:xfrm>
            <a:off x="479509" y="1491630"/>
            <a:ext cx="3721461" cy="10953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78160" y="3867125"/>
            <a:ext cx="3733800" cy="1104900"/>
            <a:chOff x="478160" y="3867125"/>
            <a:chExt cx="3733800" cy="11049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160" y="3867125"/>
              <a:ext cx="3733800" cy="1104900"/>
            </a:xfrm>
            <a:prstGeom prst="rect">
              <a:avLst/>
            </a:prstGeom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28528" r="28680"/>
            <a:stretch>
              <a:fillRect/>
            </a:stretch>
          </p:blipFill>
          <p:spPr bwMode="auto">
            <a:xfrm>
              <a:off x="2915816" y="4403700"/>
              <a:ext cx="216024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931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001" y="1661965"/>
            <a:ext cx="3168352" cy="1761743"/>
          </a:xfrm>
          <a:prstGeom prst="rect">
            <a:avLst/>
          </a:prstGeom>
        </p:spPr>
      </p:pic>
      <p:sp>
        <p:nvSpPr>
          <p:cNvPr id="4" name="순서도: 지연 3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30352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C000"/>
                </a:solidFill>
              </a:rPr>
              <a:t>&gt;&gt;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결과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9760" y="359166"/>
            <a:ext cx="710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</a:t>
            </a:r>
            <a:r>
              <a:rPr lang="en-US" altLang="ko-KR" sz="4400" b="1" dirty="0" smtClean="0"/>
              <a:t>emplate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067944" y="1661964"/>
            <a:ext cx="2503749" cy="1761743"/>
            <a:chOff x="5076056" y="1793948"/>
            <a:chExt cx="3281225" cy="2543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0681" y="1793948"/>
              <a:ext cx="3276600" cy="2543175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5076056" y="2139702"/>
              <a:ext cx="720080" cy="216024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076056" y="3044002"/>
              <a:ext cx="1224136" cy="216024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076056" y="3939902"/>
              <a:ext cx="1224136" cy="216024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5536" y="3486075"/>
            <a:ext cx="769794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▷</a:t>
            </a:r>
            <a:r>
              <a:rPr lang="ko-KR" altLang="en-US" sz="1100" b="1" dirty="0">
                <a:solidFill>
                  <a:schemeClr val="bg1"/>
                </a:solidFill>
              </a:rPr>
              <a:t> 장점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 </a:t>
            </a:r>
            <a:r>
              <a:rPr lang="ko-KR" altLang="en-US" sz="1100" dirty="0">
                <a:solidFill>
                  <a:schemeClr val="bg1"/>
                </a:solidFill>
              </a:rPr>
              <a:t>코드 중복을 크게 줄일 수 있다</a:t>
            </a:r>
            <a:r>
              <a:rPr lang="en-US" altLang="ko-KR" sz="1100" dirty="0" smtClean="0">
                <a:solidFill>
                  <a:schemeClr val="bg1"/>
                </a:solidFill>
              </a:rPr>
              <a:t>. (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1100" dirty="0" smtClean="0">
                <a:solidFill>
                  <a:schemeClr val="bg1"/>
                </a:solidFill>
              </a:rPr>
              <a:t> 공통화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r>
              <a:rPr lang="en-US" altLang="ko-KR" sz="1100" dirty="0">
                <a:solidFill>
                  <a:schemeClr val="bg1"/>
                </a:solidFill>
              </a:rPr>
              <a:t> 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 smtClean="0">
                <a:solidFill>
                  <a:schemeClr val="bg1"/>
                </a:solidFill>
              </a:rPr>
              <a:t>자식 객체의 함수를 최대한 줄임으로써 핵심 </a:t>
            </a:r>
            <a:r>
              <a:rPr lang="ko-KR" altLang="en-US" sz="1100" dirty="0" err="1">
                <a:solidFill>
                  <a:schemeClr val="bg1"/>
                </a:solidFill>
              </a:rPr>
              <a:t>로직에</a:t>
            </a:r>
            <a:r>
              <a:rPr lang="ko-KR" altLang="en-US" sz="1100" dirty="0">
                <a:solidFill>
                  <a:schemeClr val="bg1"/>
                </a:solidFill>
              </a:rPr>
              <a:t> 집중할 수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>
                <a:solidFill>
                  <a:schemeClr val="bg1"/>
                </a:solidFill>
              </a:rPr>
              <a:t>자식 객체를 쉽게 추가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확장해 나갈 </a:t>
            </a:r>
            <a:r>
              <a:rPr lang="ko-KR" altLang="en-US" sz="1100" dirty="0" smtClean="0">
                <a:solidFill>
                  <a:schemeClr val="bg1"/>
                </a:solidFill>
              </a:rPr>
              <a:t>수 </a:t>
            </a:r>
            <a:r>
              <a:rPr lang="ko-KR" altLang="en-US" sz="1100" dirty="0">
                <a:solidFill>
                  <a:schemeClr val="bg1"/>
                </a:solidFill>
              </a:rPr>
              <a:t>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800" dirty="0"/>
          </a:p>
          <a:p>
            <a:r>
              <a:rPr lang="ko-KR" altLang="en-US" sz="1200" b="1" dirty="0">
                <a:solidFill>
                  <a:srgbClr val="FFC000"/>
                </a:solidFill>
              </a:rPr>
              <a:t>▶</a:t>
            </a:r>
            <a:r>
              <a:rPr lang="ko-KR" altLang="en-US" sz="1100" b="1" dirty="0">
                <a:solidFill>
                  <a:schemeClr val="bg1"/>
                </a:solidFill>
              </a:rPr>
              <a:t> 단점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>
                <a:solidFill>
                  <a:schemeClr val="bg1"/>
                </a:solidFill>
              </a:rPr>
              <a:t>구현 클래스가 구현해야 하는 </a:t>
            </a:r>
            <a:r>
              <a:rPr lang="en-US" altLang="ko-KR" sz="1100" dirty="0">
                <a:solidFill>
                  <a:schemeClr val="bg1"/>
                </a:solidFill>
              </a:rPr>
              <a:t>‘abstract method’</a:t>
            </a:r>
            <a:r>
              <a:rPr lang="ko-KR" altLang="en-US" sz="1100" dirty="0">
                <a:solidFill>
                  <a:schemeClr val="bg1"/>
                </a:solidFill>
              </a:rPr>
              <a:t>가 너무 많으면 관리가 힘들다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>
                <a:solidFill>
                  <a:schemeClr val="bg1"/>
                </a:solidFill>
              </a:rPr>
              <a:t>반드시 추상 클래스의 템플릿 </a:t>
            </a:r>
            <a:r>
              <a:rPr lang="ko-KR" altLang="en-US" sz="1100" dirty="0" err="1">
                <a:solidFill>
                  <a:schemeClr val="bg1"/>
                </a:solidFill>
              </a:rPr>
              <a:t>메서드에서</a:t>
            </a:r>
            <a:r>
              <a:rPr lang="ko-KR" altLang="en-US" sz="1100" dirty="0">
                <a:solidFill>
                  <a:schemeClr val="bg1"/>
                </a:solidFill>
              </a:rPr>
              <a:t> 구현 클래스의 </a:t>
            </a:r>
            <a:r>
              <a:rPr lang="ko-KR" altLang="en-US" sz="1100" dirty="0" err="1">
                <a:solidFill>
                  <a:schemeClr val="bg1"/>
                </a:solidFill>
              </a:rPr>
              <a:t>메서드를</a:t>
            </a:r>
            <a:r>
              <a:rPr lang="ko-KR" altLang="en-US" sz="1100" dirty="0">
                <a:solidFill>
                  <a:schemeClr val="bg1"/>
                </a:solidFill>
              </a:rPr>
              <a:t> 부르는 </a:t>
            </a:r>
            <a:r>
              <a:rPr lang="ko-KR" altLang="en-US" sz="1100" dirty="0" smtClean="0">
                <a:solidFill>
                  <a:schemeClr val="bg1"/>
                </a:solidFill>
              </a:rPr>
              <a:t>식의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로직이기</a:t>
            </a:r>
            <a:r>
              <a:rPr lang="ko-KR" altLang="en-US" sz="1100" dirty="0" smtClean="0">
                <a:solidFill>
                  <a:schemeClr val="bg1"/>
                </a:solidFill>
              </a:rPr>
              <a:t> 때문에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혼선이 생기기 쉽다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8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662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F</a:t>
            </a:r>
            <a:r>
              <a:rPr lang="en-US" altLang="ko-KR" sz="4400" b="1" dirty="0" smtClean="0"/>
              <a:t>actory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225" y="1303107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Factory </a:t>
            </a:r>
            <a:r>
              <a:rPr lang="ko-KR" altLang="en-US" b="1" dirty="0" smtClean="0">
                <a:solidFill>
                  <a:schemeClr val="bg1"/>
                </a:solidFill>
              </a:rPr>
              <a:t>란 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964" y="1673800"/>
            <a:ext cx="708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OOP</a:t>
            </a:r>
            <a:r>
              <a:rPr lang="ko-KR" altLang="en-US" sz="1200" dirty="0" smtClean="0">
                <a:solidFill>
                  <a:schemeClr val="bg1"/>
                </a:solidFill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팩토리란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객체 생성을 처리하는 클래스를 의미함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객체 구성을 활용하면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구현된 객체를 바꿀 수 있기 때문에 행동을 생성시에 동적으로 변경이 가능함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225" y="2283718"/>
            <a:ext cx="35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Factory Method </a:t>
            </a:r>
            <a:r>
              <a:rPr lang="en-US" altLang="ko-KR" b="1" dirty="0" smtClean="0">
                <a:solidFill>
                  <a:srgbClr val="FFC000"/>
                </a:solidFill>
              </a:rPr>
              <a:t>Pattern </a:t>
            </a:r>
            <a:r>
              <a:rPr lang="ko-KR" altLang="en-US" b="1" dirty="0" smtClean="0">
                <a:solidFill>
                  <a:schemeClr val="bg1"/>
                </a:solidFill>
              </a:rPr>
              <a:t>이란 </a:t>
            </a:r>
            <a:r>
              <a:rPr lang="en-US" altLang="ko-KR" b="1" dirty="0" smtClean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964" y="2653050"/>
            <a:ext cx="65117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서브클래스에서 어떤 클래스를 만들지를 결정하게 함으로써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 </a:t>
            </a:r>
            <a:r>
              <a:rPr lang="ko-KR" altLang="en-US" sz="1200" dirty="0">
                <a:solidFill>
                  <a:schemeClr val="bg1"/>
                </a:solidFill>
              </a:rPr>
              <a:t>생성을 캡슐화하는 패턴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객체를 </a:t>
            </a:r>
            <a:r>
              <a:rPr lang="ko-KR" altLang="en-US" sz="1200" dirty="0">
                <a:solidFill>
                  <a:schemeClr val="bg1"/>
                </a:solidFill>
              </a:rPr>
              <a:t>만드는 일을 서브클래스에게 맡기는 </a:t>
            </a:r>
            <a:r>
              <a:rPr lang="ko-KR" altLang="en-US" sz="1200" dirty="0" smtClean="0">
                <a:solidFill>
                  <a:schemeClr val="bg1"/>
                </a:solidFill>
              </a:rPr>
              <a:t>방식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5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526" y="3219822"/>
            <a:ext cx="25218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bg1"/>
                </a:solidFill>
              </a:rPr>
              <a:t>팩토리</a:t>
            </a:r>
            <a:r>
              <a:rPr lang="ko-KR" altLang="en-US" sz="1200" dirty="0">
                <a:solidFill>
                  <a:schemeClr val="bg1"/>
                </a:solidFill>
              </a:rPr>
              <a:t> 패턴에 등장하는 </a:t>
            </a:r>
            <a:r>
              <a:rPr lang="ko-KR" altLang="en-US" sz="1200" dirty="0" smtClean="0">
                <a:solidFill>
                  <a:schemeClr val="bg1"/>
                </a:solidFill>
              </a:rPr>
              <a:t>클래스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300" dirty="0" smtClean="0">
              <a:solidFill>
                <a:schemeClr val="bg1"/>
              </a:solidFill>
            </a:endParaRPr>
          </a:p>
          <a:p>
            <a:r>
              <a:rPr lang="en-US" altLang="ko-KR" sz="1150" dirty="0">
                <a:solidFill>
                  <a:schemeClr val="bg1"/>
                </a:solidFill>
              </a:rPr>
              <a:t> </a:t>
            </a:r>
            <a:r>
              <a:rPr lang="en-US" altLang="ko-KR" sz="1150" dirty="0" smtClean="0">
                <a:solidFill>
                  <a:schemeClr val="bg1"/>
                </a:solidFill>
              </a:rPr>
              <a:t> - </a:t>
            </a:r>
            <a:r>
              <a:rPr lang="ko-KR" altLang="en-US" sz="1150" dirty="0">
                <a:solidFill>
                  <a:schemeClr val="bg1"/>
                </a:solidFill>
              </a:rPr>
              <a:t>종류생산자</a:t>
            </a:r>
            <a:r>
              <a:rPr lang="en-US" altLang="ko-KR" sz="1150" dirty="0">
                <a:solidFill>
                  <a:schemeClr val="bg1"/>
                </a:solidFill>
              </a:rPr>
              <a:t>(Creator) </a:t>
            </a:r>
            <a:r>
              <a:rPr lang="ko-KR" altLang="en-US" sz="1150" dirty="0">
                <a:solidFill>
                  <a:schemeClr val="bg1"/>
                </a:solidFill>
              </a:rPr>
              <a:t>클래스</a:t>
            </a:r>
          </a:p>
          <a:p>
            <a:r>
              <a:rPr lang="ko-KR" altLang="en-US" sz="1150" dirty="0">
                <a:solidFill>
                  <a:schemeClr val="bg1"/>
                </a:solidFill>
              </a:rPr>
              <a:t>  </a:t>
            </a:r>
            <a:r>
              <a:rPr lang="en-US" altLang="ko-KR" sz="1150" dirty="0">
                <a:solidFill>
                  <a:schemeClr val="bg1"/>
                </a:solidFill>
              </a:rPr>
              <a:t>- </a:t>
            </a:r>
            <a:r>
              <a:rPr lang="ko-KR" altLang="en-US" sz="1150" dirty="0">
                <a:solidFill>
                  <a:schemeClr val="bg1"/>
                </a:solidFill>
              </a:rPr>
              <a:t>제품</a:t>
            </a:r>
            <a:r>
              <a:rPr lang="en-US" altLang="ko-KR" sz="1150" dirty="0">
                <a:solidFill>
                  <a:schemeClr val="bg1"/>
                </a:solidFill>
              </a:rPr>
              <a:t>(Product) </a:t>
            </a:r>
            <a:r>
              <a:rPr lang="ko-KR" altLang="en-US" sz="1150" dirty="0" smtClean="0">
                <a:solidFill>
                  <a:schemeClr val="bg1"/>
                </a:solidFill>
              </a:rPr>
              <a:t>클래스</a:t>
            </a:r>
            <a:endParaRPr lang="ko-KR" altLang="en-US" sz="115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l="1909" t="3704" r="2649" b="3704"/>
          <a:stretch/>
        </p:blipFill>
        <p:spPr>
          <a:xfrm>
            <a:off x="4745764" y="3075806"/>
            <a:ext cx="388843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9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347614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662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F</a:t>
            </a:r>
            <a:r>
              <a:rPr lang="en-US" altLang="ko-KR" sz="4400" b="1" dirty="0" smtClean="0"/>
              <a:t>actory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7" y="105958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※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부연 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412" y="1397979"/>
            <a:ext cx="6220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baseline="30000" dirty="0" smtClean="0">
                <a:solidFill>
                  <a:schemeClr val="bg1"/>
                </a:solidFill>
              </a:rPr>
              <a:t>예</a:t>
            </a:r>
            <a:r>
              <a:rPr lang="en-US" altLang="ko-KR" sz="1200" baseline="300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구운 닭과 튀긴 치킨을 파는 집을 </a:t>
            </a:r>
            <a:r>
              <a:rPr lang="en-US" altLang="ko-KR" sz="1200" dirty="0" smtClean="0">
                <a:solidFill>
                  <a:schemeClr val="bg1"/>
                </a:solidFill>
              </a:rPr>
              <a:t>‘Factory Method Pattern’</a:t>
            </a:r>
            <a:r>
              <a:rPr lang="ko-KR" altLang="en-US" sz="1200" dirty="0" smtClean="0">
                <a:solidFill>
                  <a:schemeClr val="bg1"/>
                </a:solidFill>
              </a:rPr>
              <a:t>을 이용해서 구현하여라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183" y="2715766"/>
            <a:ext cx="3260721" cy="13907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412" y="1767082"/>
            <a:ext cx="3068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C000"/>
                </a:solidFill>
              </a:rPr>
              <a:t>② </a:t>
            </a:r>
            <a:r>
              <a:rPr lang="en-US" altLang="ko-KR" sz="1050" dirty="0" smtClean="0">
                <a:solidFill>
                  <a:schemeClr val="bg1"/>
                </a:solidFill>
              </a:rPr>
              <a:t>Creator </a:t>
            </a:r>
            <a:r>
              <a:rPr lang="ko-KR" altLang="en-US" sz="1050" dirty="0" smtClean="0">
                <a:solidFill>
                  <a:schemeClr val="bg1"/>
                </a:solidFill>
              </a:rPr>
              <a:t>추상 클래스와 </a:t>
            </a:r>
            <a:r>
              <a:rPr lang="en-US" altLang="ko-KR" sz="1050" dirty="0" smtClean="0">
                <a:solidFill>
                  <a:schemeClr val="bg1"/>
                </a:solidFill>
              </a:rPr>
              <a:t>Factory Method </a:t>
            </a:r>
            <a:r>
              <a:rPr lang="ko-KR" altLang="en-US" sz="1050" dirty="0" smtClean="0">
                <a:solidFill>
                  <a:schemeClr val="bg1"/>
                </a:solidFill>
              </a:rPr>
              <a:t>구현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8995" y="3800940"/>
            <a:ext cx="2800515" cy="216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9328" y="3584358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0070C0"/>
                </a:solidFill>
              </a:rPr>
              <a:t>“Factory Method”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16474"/>
            <a:ext cx="3638333" cy="157555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8047" y="1832958"/>
            <a:ext cx="3874393" cy="166141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endCxn id="13" idx="3"/>
          </p:cNvCxnSpPr>
          <p:nvPr/>
        </p:nvCxnSpPr>
        <p:spPr>
          <a:xfrm flipH="1">
            <a:off x="3707904" y="3411165"/>
            <a:ext cx="50405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1"/>
          </p:cNvCxnSpPr>
          <p:nvPr/>
        </p:nvCxnSpPr>
        <p:spPr>
          <a:xfrm flipH="1" flipV="1">
            <a:off x="4211960" y="4302097"/>
            <a:ext cx="432048" cy="2155"/>
          </a:xfrm>
          <a:prstGeom prst="straightConnector1">
            <a:avLst/>
          </a:prstGeom>
          <a:ln w="222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</p:cNvCxnSpPr>
          <p:nvPr/>
        </p:nvCxnSpPr>
        <p:spPr>
          <a:xfrm flipH="1" flipV="1">
            <a:off x="4219773" y="2663665"/>
            <a:ext cx="438274" cy="1"/>
          </a:xfrm>
          <a:prstGeom prst="straightConnector1">
            <a:avLst/>
          </a:prstGeom>
          <a:ln w="22225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213870" y="2663665"/>
            <a:ext cx="11807" cy="16384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333347" y="2446784"/>
            <a:ext cx="1800000" cy="144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33347" y="2715766"/>
            <a:ext cx="1800000" cy="144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20072" y="4097249"/>
            <a:ext cx="1800000" cy="144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20072" y="4347181"/>
            <a:ext cx="1800000" cy="1440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8" name="순서도: 지연 7"/>
          <p:cNvSpPr/>
          <p:nvPr/>
        </p:nvSpPr>
        <p:spPr>
          <a:xfrm rot="5400000">
            <a:off x="520102" y="601141"/>
            <a:ext cx="62620" cy="710249"/>
          </a:xfrm>
          <a:prstGeom prst="flowChartDelay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9760" y="359166"/>
            <a:ext cx="6620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F</a:t>
            </a:r>
            <a:r>
              <a:rPr lang="en-US" altLang="ko-KR" sz="4400" b="1" dirty="0" smtClean="0"/>
              <a:t>actory </a:t>
            </a:r>
            <a:r>
              <a:rPr lang="en-US" altLang="ko-KR" sz="4400" b="1" dirty="0"/>
              <a:t>Method Pattern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41" y="2389037"/>
            <a:ext cx="3166667" cy="12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7316" y="2377747"/>
            <a:ext cx="2946462" cy="12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3700498"/>
            <a:ext cx="3143370" cy="126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5174" y="3700498"/>
            <a:ext cx="3124284" cy="126000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0"/>
          </p:cNvCxnSpPr>
          <p:nvPr/>
        </p:nvCxnSpPr>
        <p:spPr>
          <a:xfrm flipV="1">
            <a:off x="1804775" y="1821358"/>
            <a:ext cx="1116361" cy="567679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09549" y="1815714"/>
            <a:ext cx="793453" cy="1884784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685682" y="1815714"/>
            <a:ext cx="793453" cy="1884784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222863" y="1821358"/>
            <a:ext cx="1116361" cy="567679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172" y="1180068"/>
            <a:ext cx="1814920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FFC000"/>
                </a:solidFill>
              </a:rPr>
              <a:t>① </a:t>
            </a:r>
            <a:r>
              <a:rPr lang="en-US" altLang="ko-KR" sz="1050" smtClean="0">
                <a:solidFill>
                  <a:schemeClr val="bg1"/>
                </a:solidFill>
              </a:rPr>
              <a:t>chicken</a:t>
            </a:r>
            <a:r>
              <a:rPr lang="ko-KR" altLang="en-US" sz="105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interface</a:t>
            </a:r>
            <a:r>
              <a:rPr lang="ko-KR" altLang="en-US" sz="1050" dirty="0" smtClean="0">
                <a:solidFill>
                  <a:schemeClr val="bg1"/>
                </a:solidFill>
              </a:rPr>
              <a:t> 및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chicken product</a:t>
            </a:r>
            <a:r>
              <a:rPr lang="ko-KR" altLang="en-US" sz="1050" dirty="0">
                <a:solidFill>
                  <a:schemeClr val="bg1"/>
                </a:solidFill>
              </a:rPr>
              <a:t>들 구현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921136" y="1162639"/>
            <a:ext cx="3301727" cy="658719"/>
            <a:chOff x="2921136" y="1162639"/>
            <a:chExt cx="3301727" cy="65871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136" y="1162639"/>
              <a:ext cx="3301727" cy="658719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/>
            <a:srcRect l="28352" t="43726" b="23479"/>
            <a:stretch>
              <a:fillRect/>
            </a:stretch>
          </p:blipFill>
          <p:spPr>
            <a:xfrm>
              <a:off x="3203848" y="1446365"/>
              <a:ext cx="2365623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9939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455</Words>
  <Application>Microsoft Office PowerPoint</Application>
  <PresentationFormat>화면 슬라이드 쇼(16:9)</PresentationFormat>
  <Paragraphs>93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Arial</vt:lpstr>
      <vt:lpstr>BusanBada</vt:lpstr>
      <vt:lpstr>맑은 고딕</vt:lpstr>
      <vt:lpstr>Wingdings</vt:lpstr>
      <vt:lpstr>나눔바른펜</vt:lpstr>
      <vt:lpstr>메인,마무리</vt:lpstr>
      <vt:lpstr>목차</vt:lpstr>
      <vt:lpstr>내용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Bit</cp:lastModifiedBy>
  <cp:revision>68</cp:revision>
  <dcterms:created xsi:type="dcterms:W3CDTF">2016-07-29T12:22:46Z</dcterms:created>
  <dcterms:modified xsi:type="dcterms:W3CDTF">2018-02-19T23:50:36Z</dcterms:modified>
</cp:coreProperties>
</file>