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71" r:id="rId9"/>
    <p:sldId id="268" r:id="rId10"/>
    <p:sldId id="269" r:id="rId11"/>
    <p:sldId id="270" r:id="rId12"/>
    <p:sldId id="277" r:id="rId13"/>
    <p:sldId id="278" r:id="rId14"/>
    <p:sldId id="279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F07E43E5-3285-BD45-A84B-63E27553E963}">
          <p14:sldIdLst>
            <p14:sldId id="256"/>
            <p14:sldId id="257"/>
            <p14:sldId id="258"/>
            <p14:sldId id="264"/>
            <p14:sldId id="260"/>
            <p14:sldId id="261"/>
            <p14:sldId id="259"/>
            <p14:sldId id="262"/>
            <p14:sldId id="271"/>
            <p14:sldId id="268"/>
            <p14:sldId id="269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4FA"/>
    <a:srgbClr val="FDFCFF"/>
    <a:srgbClr val="18188A"/>
    <a:srgbClr val="17177D"/>
    <a:srgbClr val="7983D8"/>
    <a:srgbClr val="DAD5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1"/>
    <p:restoredTop sz="86430"/>
  </p:normalViewPr>
  <p:slideViewPr>
    <p:cSldViewPr snapToGrid="0" snapToObjects="1">
      <p:cViewPr varScale="1">
        <p:scale>
          <a:sx n="62" d="100"/>
          <a:sy n="62" d="100"/>
        </p:scale>
        <p:origin x="-52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FE9A4-D935-2641-8A29-74F36256012B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C9F9A-E075-574D-B340-890029C75C6A}">
      <dgm:prSet phldrT="[Text]"/>
      <dgm:spPr/>
      <dgm:t>
        <a:bodyPr/>
        <a:lstStyle/>
        <a:p>
          <a:r>
            <a:rPr lang="en-US" b="1" dirty="0" smtClean="0"/>
            <a:t>Goal</a:t>
          </a:r>
          <a:r>
            <a:rPr lang="en-US" dirty="0" smtClean="0"/>
            <a:t>:</a:t>
          </a:r>
          <a:r>
            <a:rPr lang="ko-KR" altLang="en-US" dirty="0" smtClean="0">
              <a:latin typeface="Helvetica Neue Medium" charset="0"/>
              <a:ea typeface="Helvetica Neue Medium" charset="0"/>
              <a:cs typeface="Helvetica Neue Medium" charset="0"/>
            </a:rPr>
            <a:t>체계적인 </a:t>
          </a:r>
          <a:r>
            <a:rPr lang="ko-KR" altLang="en-US" dirty="0" smtClean="0">
              <a:latin typeface="Helvetica Neue Medium" charset="0"/>
              <a:ea typeface="Helvetica Neue Medium" charset="0"/>
              <a:cs typeface="Helvetica Neue Medium" charset="0"/>
            </a:rPr>
            <a:t>자바 코딩 환경을 구축하여 </a:t>
          </a:r>
          <a:r>
            <a:rPr lang="ko-KR" altLang="en-US" dirty="0" smtClean="0">
              <a:latin typeface="Helvetica Neue Medium" charset="0"/>
              <a:ea typeface="Helvetica Neue Medium" charset="0"/>
              <a:cs typeface="Helvetica Neue Medium" charset="0"/>
            </a:rPr>
            <a:t>학사 관련 데이터의 품질을 향상</a:t>
          </a:r>
          <a:endParaRPr lang="en-US" dirty="0"/>
        </a:p>
      </dgm:t>
    </dgm:pt>
    <dgm:pt modelId="{0BE165C1-A4BA-CB4D-980B-858AB36E4807}" type="parTrans" cxnId="{DC0FA3A2-144B-EA4C-B56F-7CB4A29902B1}">
      <dgm:prSet/>
      <dgm:spPr/>
      <dgm:t>
        <a:bodyPr/>
        <a:lstStyle/>
        <a:p>
          <a:endParaRPr lang="en-US"/>
        </a:p>
      </dgm:t>
    </dgm:pt>
    <dgm:pt modelId="{9202EE3B-2830-FB44-8CE1-F92D4D9D509E}" type="sibTrans" cxnId="{DC0FA3A2-144B-EA4C-B56F-7CB4A29902B1}">
      <dgm:prSet/>
      <dgm:spPr/>
      <dgm:t>
        <a:bodyPr/>
        <a:lstStyle/>
        <a:p>
          <a:endParaRPr lang="en-US"/>
        </a:p>
      </dgm:t>
    </dgm:pt>
    <dgm:pt modelId="{4B794743-90E1-564E-BE85-2F495EEF171E}">
      <dgm:prSet phldrT="[Text]"/>
      <dgm:spPr/>
      <dgm:t>
        <a:bodyPr/>
        <a:lstStyle/>
        <a:p>
          <a:r>
            <a:rPr lang="en-US" b="1" dirty="0" smtClean="0"/>
            <a:t>Need</a:t>
          </a:r>
          <a:r>
            <a:rPr lang="en-US" dirty="0" smtClean="0"/>
            <a:t>: </a:t>
          </a:r>
          <a:r>
            <a:rPr lang="ko-KR" altLang="en-US" dirty="0" smtClean="0"/>
            <a:t>학사관리 시스템은 다양한 연구모델이 있어 공부에 적절하다</a:t>
          </a:r>
          <a:endParaRPr lang="en-US" dirty="0"/>
        </a:p>
      </dgm:t>
    </dgm:pt>
    <dgm:pt modelId="{0DB35A7E-D609-3F41-80F0-EB783F1BCF33}" type="parTrans" cxnId="{D7C0D92B-B6B9-AD45-8FF7-48877BFC701C}">
      <dgm:prSet/>
      <dgm:spPr/>
      <dgm:t>
        <a:bodyPr/>
        <a:lstStyle/>
        <a:p>
          <a:endParaRPr lang="en-US"/>
        </a:p>
      </dgm:t>
    </dgm:pt>
    <dgm:pt modelId="{A1A61431-AF98-E745-A3DD-7A88CDEFB27B}" type="sibTrans" cxnId="{D7C0D92B-B6B9-AD45-8FF7-48877BFC701C}">
      <dgm:prSet/>
      <dgm:spPr/>
      <dgm:t>
        <a:bodyPr/>
        <a:lstStyle/>
        <a:p>
          <a:endParaRPr lang="en-US"/>
        </a:p>
      </dgm:t>
    </dgm:pt>
    <dgm:pt modelId="{B27B6110-54B1-A34C-B461-666E5BF451B5}">
      <dgm:prSet phldrT="[Text]"/>
      <dgm:spPr/>
      <dgm:t>
        <a:bodyPr/>
        <a:lstStyle/>
        <a:p>
          <a:r>
            <a:rPr lang="en-US" dirty="0" smtClean="0"/>
            <a:t>Objective:</a:t>
          </a:r>
          <a:r>
            <a:rPr lang="ko-KR" altLang="en-US" dirty="0" err="1" smtClean="0"/>
            <a:t>결합도와</a:t>
          </a:r>
          <a:r>
            <a:rPr lang="ko-KR" altLang="en-US" dirty="0" smtClean="0"/>
            <a:t> </a:t>
          </a:r>
          <a:r>
            <a:rPr lang="ko-KR" altLang="en-US" dirty="0" smtClean="0"/>
            <a:t>복잡도가 높은 설계도를 공부함으로써 현업에 대비</a:t>
          </a:r>
          <a:endParaRPr lang="en-US" dirty="0"/>
        </a:p>
      </dgm:t>
    </dgm:pt>
    <dgm:pt modelId="{ACAE31FD-AF2C-AE45-BB6D-DCB7A4CFB49F}" type="parTrans" cxnId="{850E5458-11F2-1F46-ADAD-9245CA255FA3}">
      <dgm:prSet/>
      <dgm:spPr/>
      <dgm:t>
        <a:bodyPr/>
        <a:lstStyle/>
        <a:p>
          <a:endParaRPr lang="en-US"/>
        </a:p>
      </dgm:t>
    </dgm:pt>
    <dgm:pt modelId="{D8757D58-A8B2-8446-8016-23944167D77A}" type="sibTrans" cxnId="{850E5458-11F2-1F46-ADAD-9245CA255FA3}">
      <dgm:prSet/>
      <dgm:spPr/>
      <dgm:t>
        <a:bodyPr/>
        <a:lstStyle/>
        <a:p>
          <a:endParaRPr lang="en-US"/>
        </a:p>
      </dgm:t>
    </dgm:pt>
    <dgm:pt modelId="{17250E72-BD5B-9C42-84AF-47A9211AD4FC}">
      <dgm:prSet phldrT="[Text]"/>
      <dgm:spPr/>
      <dgm:t>
        <a:bodyPr/>
        <a:lstStyle/>
        <a:p>
          <a:r>
            <a:rPr lang="ko-KR" altLang="en-US" dirty="0" smtClean="0"/>
            <a:t>선정 이유</a:t>
          </a:r>
          <a:endParaRPr lang="en-US" dirty="0"/>
        </a:p>
      </dgm:t>
    </dgm:pt>
    <dgm:pt modelId="{909A624C-80DF-F244-AEA9-913C093DD174}" type="parTrans" cxnId="{2526AAE1-9395-3D4B-824C-BFECC83126FC}">
      <dgm:prSet/>
      <dgm:spPr/>
      <dgm:t>
        <a:bodyPr/>
        <a:lstStyle/>
        <a:p>
          <a:endParaRPr lang="en-US"/>
        </a:p>
      </dgm:t>
    </dgm:pt>
    <dgm:pt modelId="{88BF13D6-E5A2-074D-8ECC-CFFF95A22981}" type="sibTrans" cxnId="{2526AAE1-9395-3D4B-824C-BFECC83126FC}">
      <dgm:prSet/>
      <dgm:spPr/>
      <dgm:t>
        <a:bodyPr/>
        <a:lstStyle/>
        <a:p>
          <a:endParaRPr lang="en-US"/>
        </a:p>
      </dgm:t>
    </dgm:pt>
    <dgm:pt modelId="{1168BB94-1CE9-734A-900A-A4C45F2ECC18}" type="pres">
      <dgm:prSet presAssocID="{2F2FE9A4-D935-2641-8A29-74F36256012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DCFC4C-D849-D44E-8B82-1B1DDE949F1A}" type="pres">
      <dgm:prSet presAssocID="{2F2FE9A4-D935-2641-8A29-74F36256012B}" presName="ellipse" presStyleLbl="trBgShp" presStyleIdx="0" presStyleCnt="1"/>
      <dgm:spPr/>
    </dgm:pt>
    <dgm:pt modelId="{4615F2B4-AB62-C944-ADD0-EEE144DE5F44}" type="pres">
      <dgm:prSet presAssocID="{2F2FE9A4-D935-2641-8A29-74F36256012B}" presName="arrow1" presStyleLbl="fgShp" presStyleIdx="0" presStyleCnt="1" custLinFactNeighborX="-38345" custLinFactNeighborY="-2140"/>
      <dgm:spPr/>
    </dgm:pt>
    <dgm:pt modelId="{EFAAA968-23D1-8C4C-B5C7-5A5B9E9EC6DC}" type="pres">
      <dgm:prSet presAssocID="{2F2FE9A4-D935-2641-8A29-74F36256012B}" presName="rectangle" presStyleLbl="revTx" presStyleIdx="0" presStyleCnt="1" custScaleX="88782" custScaleY="88782" custLinFactNeighborX="-5706" custLinFactNeighborY="-1483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4E2D2-3042-CD41-9BD7-AA6EF9084022}" type="pres">
      <dgm:prSet presAssocID="{4B794743-90E1-564E-BE85-2F495EEF171E}" presName="item1" presStyleLbl="node1" presStyleIdx="0" presStyleCnt="3" custScaleX="162607" custScaleY="162607" custLinFactNeighborX="-29673" custLinFactNeighborY="129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66F80-7280-8F4F-86B3-1298AC8A2F8E}" type="pres">
      <dgm:prSet presAssocID="{B27B6110-54B1-A34C-B461-666E5BF451B5}" presName="item2" presStyleLbl="node1" presStyleIdx="1" presStyleCnt="3" custScaleX="135558" custScaleY="135558" custLinFactNeighborX="-72278" custLinFactNeighborY="-28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D1693-1BAF-4A4B-A5BB-A77275587AAD}" type="pres">
      <dgm:prSet presAssocID="{17250E72-BD5B-9C42-84AF-47A9211AD4FC}" presName="item3" presStyleLbl="node1" presStyleIdx="2" presStyleCnt="3" custScaleX="151465" custScaleY="151465" custLinFactNeighborX="55546" custLinFactNeighborY="-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A4D06-E5CC-4141-A712-920FCE972D4B}" type="pres">
      <dgm:prSet presAssocID="{2F2FE9A4-D935-2641-8A29-74F36256012B}" presName="funnel" presStyleLbl="trAlignAcc1" presStyleIdx="0" presStyleCnt="1" custScaleX="125183" custScaleY="125183" custLinFactNeighborX="-7179" custLinFactNeighborY="6447"/>
      <dgm:spPr/>
    </dgm:pt>
  </dgm:ptLst>
  <dgm:cxnLst>
    <dgm:cxn modelId="{2526AAE1-9395-3D4B-824C-BFECC83126FC}" srcId="{2F2FE9A4-D935-2641-8A29-74F36256012B}" destId="{17250E72-BD5B-9C42-84AF-47A9211AD4FC}" srcOrd="3" destOrd="0" parTransId="{909A624C-80DF-F244-AEA9-913C093DD174}" sibTransId="{88BF13D6-E5A2-074D-8ECC-CFFF95A22981}"/>
    <dgm:cxn modelId="{DD60D790-164B-C543-BC0A-80F3DA287CA1}" type="presOf" srcId="{17250E72-BD5B-9C42-84AF-47A9211AD4FC}" destId="{EFAAA968-23D1-8C4C-B5C7-5A5B9E9EC6DC}" srcOrd="0" destOrd="0" presId="urn:microsoft.com/office/officeart/2005/8/layout/funnel1"/>
    <dgm:cxn modelId="{850E5458-11F2-1F46-ADAD-9245CA255FA3}" srcId="{2F2FE9A4-D935-2641-8A29-74F36256012B}" destId="{B27B6110-54B1-A34C-B461-666E5BF451B5}" srcOrd="2" destOrd="0" parTransId="{ACAE31FD-AF2C-AE45-BB6D-DCB7A4CFB49F}" sibTransId="{D8757D58-A8B2-8446-8016-23944167D77A}"/>
    <dgm:cxn modelId="{DC0FA3A2-144B-EA4C-B56F-7CB4A29902B1}" srcId="{2F2FE9A4-D935-2641-8A29-74F36256012B}" destId="{04DC9F9A-E075-574D-B340-890029C75C6A}" srcOrd="0" destOrd="0" parTransId="{0BE165C1-A4BA-CB4D-980B-858AB36E4807}" sibTransId="{9202EE3B-2830-FB44-8CE1-F92D4D9D509E}"/>
    <dgm:cxn modelId="{E7205201-D1DB-D64B-8E62-B3734E654758}" type="presOf" srcId="{04DC9F9A-E075-574D-B340-890029C75C6A}" destId="{8C9D1693-1BAF-4A4B-A5BB-A77275587AAD}" srcOrd="0" destOrd="0" presId="urn:microsoft.com/office/officeart/2005/8/layout/funnel1"/>
    <dgm:cxn modelId="{15D8FB81-B12A-2047-BF91-AA633E865FBA}" type="presOf" srcId="{2F2FE9A4-D935-2641-8A29-74F36256012B}" destId="{1168BB94-1CE9-734A-900A-A4C45F2ECC18}" srcOrd="0" destOrd="0" presId="urn:microsoft.com/office/officeart/2005/8/layout/funnel1"/>
    <dgm:cxn modelId="{E4702112-E0B3-694B-A2C2-9912257F1093}" type="presOf" srcId="{B27B6110-54B1-A34C-B461-666E5BF451B5}" destId="{3094E2D2-3042-CD41-9BD7-AA6EF9084022}" srcOrd="0" destOrd="0" presId="urn:microsoft.com/office/officeart/2005/8/layout/funnel1"/>
    <dgm:cxn modelId="{D7C0D92B-B6B9-AD45-8FF7-48877BFC701C}" srcId="{2F2FE9A4-D935-2641-8A29-74F36256012B}" destId="{4B794743-90E1-564E-BE85-2F495EEF171E}" srcOrd="1" destOrd="0" parTransId="{0DB35A7E-D609-3F41-80F0-EB783F1BCF33}" sibTransId="{A1A61431-AF98-E745-A3DD-7A88CDEFB27B}"/>
    <dgm:cxn modelId="{7EA0BB9E-4082-284F-A34A-EE78907C68B0}" type="presOf" srcId="{4B794743-90E1-564E-BE85-2F495EEF171E}" destId="{50C66F80-7280-8F4F-86B3-1298AC8A2F8E}" srcOrd="0" destOrd="0" presId="urn:microsoft.com/office/officeart/2005/8/layout/funnel1"/>
    <dgm:cxn modelId="{FA1C018B-954F-4548-835E-D7EE9AAE990F}" type="presParOf" srcId="{1168BB94-1CE9-734A-900A-A4C45F2ECC18}" destId="{ACDCFC4C-D849-D44E-8B82-1B1DDE949F1A}" srcOrd="0" destOrd="0" presId="urn:microsoft.com/office/officeart/2005/8/layout/funnel1"/>
    <dgm:cxn modelId="{3D1DA717-0D54-0C44-BEA0-9DC243D1AEA4}" type="presParOf" srcId="{1168BB94-1CE9-734A-900A-A4C45F2ECC18}" destId="{4615F2B4-AB62-C944-ADD0-EEE144DE5F44}" srcOrd="1" destOrd="0" presId="urn:microsoft.com/office/officeart/2005/8/layout/funnel1"/>
    <dgm:cxn modelId="{5E0C084C-E22E-7740-B7F7-EDA24891D2FB}" type="presParOf" srcId="{1168BB94-1CE9-734A-900A-A4C45F2ECC18}" destId="{EFAAA968-23D1-8C4C-B5C7-5A5B9E9EC6DC}" srcOrd="2" destOrd="0" presId="urn:microsoft.com/office/officeart/2005/8/layout/funnel1"/>
    <dgm:cxn modelId="{906ADB88-9E6B-E54A-B59B-70B76D040E86}" type="presParOf" srcId="{1168BB94-1CE9-734A-900A-A4C45F2ECC18}" destId="{3094E2D2-3042-CD41-9BD7-AA6EF9084022}" srcOrd="3" destOrd="0" presId="urn:microsoft.com/office/officeart/2005/8/layout/funnel1"/>
    <dgm:cxn modelId="{115CC887-F529-7644-BCA2-D1284D2C96F7}" type="presParOf" srcId="{1168BB94-1CE9-734A-900A-A4C45F2ECC18}" destId="{50C66F80-7280-8F4F-86B3-1298AC8A2F8E}" srcOrd="4" destOrd="0" presId="urn:microsoft.com/office/officeart/2005/8/layout/funnel1"/>
    <dgm:cxn modelId="{3FF47C07-90A5-5D4D-924F-30FE328BF455}" type="presParOf" srcId="{1168BB94-1CE9-734A-900A-A4C45F2ECC18}" destId="{8C9D1693-1BAF-4A4B-A5BB-A77275587AAD}" srcOrd="5" destOrd="0" presId="urn:microsoft.com/office/officeart/2005/8/layout/funnel1"/>
    <dgm:cxn modelId="{06AEB5AC-8CC8-DF45-A4C3-E4F28014AF99}" type="presParOf" srcId="{1168BB94-1CE9-734A-900A-A4C45F2ECC18}" destId="{7C2A4D06-E5CC-4141-A712-920FCE972D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DCFC4C-D849-D44E-8B82-1B1DDE949F1A}">
      <dsp:nvSpPr>
        <dsp:cNvPr id="0" name=""/>
        <dsp:cNvSpPr/>
      </dsp:nvSpPr>
      <dsp:spPr>
        <a:xfrm>
          <a:off x="2307741" y="600621"/>
          <a:ext cx="5383340" cy="186956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5F2B4-AB62-C944-ADD0-EEE144DE5F44}">
      <dsp:nvSpPr>
        <dsp:cNvPr id="0" name=""/>
        <dsp:cNvSpPr/>
      </dsp:nvSpPr>
      <dsp:spPr>
        <a:xfrm>
          <a:off x="4086069" y="5164258"/>
          <a:ext cx="1043282" cy="667701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FAAA968-23D1-8C4C-B5C7-5A5B9E9EC6DC}">
      <dsp:nvSpPr>
        <dsp:cNvPr id="0" name=""/>
        <dsp:cNvSpPr/>
      </dsp:nvSpPr>
      <dsp:spPr>
        <a:xfrm>
          <a:off x="2499021" y="5597191"/>
          <a:ext cx="4445987" cy="1111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/>
            <a:t>선정 이유</a:t>
          </a:r>
          <a:endParaRPr lang="en-US" sz="3200" kern="1200" dirty="0"/>
        </a:p>
      </dsp:txBody>
      <dsp:txXfrm>
        <a:off x="2499021" y="5597191"/>
        <a:ext cx="4445987" cy="1111496"/>
      </dsp:txXfrm>
    </dsp:sp>
    <dsp:sp modelId="{3094E2D2-3042-CD41-9BD7-AA6EF9084022}">
      <dsp:nvSpPr>
        <dsp:cNvPr id="0" name=""/>
        <dsp:cNvSpPr/>
      </dsp:nvSpPr>
      <dsp:spPr>
        <a:xfrm>
          <a:off x="3119857" y="2269631"/>
          <a:ext cx="3053612" cy="30536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Objective:</a:t>
          </a:r>
          <a:r>
            <a:rPr lang="ko-KR" altLang="en-US" sz="1600" kern="1200" dirty="0" err="1" smtClean="0"/>
            <a:t>결합도와</a:t>
          </a:r>
          <a:r>
            <a:rPr lang="ko-KR" altLang="en-US" sz="1600" kern="1200" dirty="0" smtClean="0"/>
            <a:t> </a:t>
          </a:r>
          <a:r>
            <a:rPr lang="ko-KR" altLang="en-US" sz="1600" kern="1200" dirty="0" smtClean="0"/>
            <a:t>복잡도가 높은 설계도를 공부함으로써 현업에 대비</a:t>
          </a:r>
          <a:endParaRPr lang="en-US" sz="1600" kern="1200" dirty="0"/>
        </a:p>
      </dsp:txBody>
      <dsp:txXfrm>
        <a:off x="3119857" y="2269631"/>
        <a:ext cx="3053612" cy="3053612"/>
      </dsp:txXfrm>
    </dsp:sp>
    <dsp:sp modelId="{50C66F80-7280-8F4F-86B3-1298AC8A2F8E}">
      <dsp:nvSpPr>
        <dsp:cNvPr id="0" name=""/>
        <dsp:cNvSpPr/>
      </dsp:nvSpPr>
      <dsp:spPr>
        <a:xfrm>
          <a:off x="1230003" y="328930"/>
          <a:ext cx="2545656" cy="25456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Need</a:t>
          </a:r>
          <a:r>
            <a:rPr lang="en-US" sz="1500" kern="1200" dirty="0" smtClean="0"/>
            <a:t>: </a:t>
          </a:r>
          <a:r>
            <a:rPr lang="ko-KR" altLang="en-US" sz="1500" kern="1200" dirty="0" smtClean="0"/>
            <a:t>학사관리 시스템은 다양한 연구모델이 있어 공부에 적절하다</a:t>
          </a:r>
          <a:endParaRPr lang="en-US" sz="1500" kern="1200" dirty="0"/>
        </a:p>
      </dsp:txBody>
      <dsp:txXfrm>
        <a:off x="1230003" y="328930"/>
        <a:ext cx="2545656" cy="2545656"/>
      </dsp:txXfrm>
    </dsp:sp>
    <dsp:sp modelId="{8C9D1693-1BAF-4A4B-A5BB-A77275587AAD}">
      <dsp:nvSpPr>
        <dsp:cNvPr id="0" name=""/>
        <dsp:cNvSpPr/>
      </dsp:nvSpPr>
      <dsp:spPr>
        <a:xfrm>
          <a:off x="5400703" y="254165"/>
          <a:ext cx="2844375" cy="28443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Goal</a:t>
          </a:r>
          <a:r>
            <a:rPr lang="en-US" sz="1500" kern="1200" dirty="0" smtClean="0"/>
            <a:t>:</a:t>
          </a:r>
          <a:r>
            <a:rPr lang="ko-KR" altLang="en-US" sz="1500" kern="1200" dirty="0" smtClean="0">
              <a:latin typeface="Helvetica Neue Medium" charset="0"/>
              <a:ea typeface="Helvetica Neue Medium" charset="0"/>
              <a:cs typeface="Helvetica Neue Medium" charset="0"/>
            </a:rPr>
            <a:t>체계적인 </a:t>
          </a:r>
          <a:r>
            <a:rPr lang="ko-KR" altLang="en-US" sz="1500" kern="1200" dirty="0" smtClean="0">
              <a:latin typeface="Helvetica Neue Medium" charset="0"/>
              <a:ea typeface="Helvetica Neue Medium" charset="0"/>
              <a:cs typeface="Helvetica Neue Medium" charset="0"/>
            </a:rPr>
            <a:t>자바 코딩 환경을 구축하여 </a:t>
          </a:r>
          <a:r>
            <a:rPr lang="ko-KR" altLang="en-US" sz="1500" kern="1200" dirty="0" smtClean="0">
              <a:latin typeface="Helvetica Neue Medium" charset="0"/>
              <a:ea typeface="Helvetica Neue Medium" charset="0"/>
              <a:cs typeface="Helvetica Neue Medium" charset="0"/>
            </a:rPr>
            <a:t>학사 관련 데이터의 품질을 향상</a:t>
          </a:r>
          <a:endParaRPr lang="en-US" sz="1500" kern="1200" dirty="0"/>
        </a:p>
      </dsp:txBody>
      <dsp:txXfrm>
        <a:off x="5400703" y="254165"/>
        <a:ext cx="2844375" cy="2844375"/>
      </dsp:txXfrm>
    </dsp:sp>
    <dsp:sp modelId="{7C2A4D06-E5CC-4141-A712-920FCE972D4B}">
      <dsp:nvSpPr>
        <dsp:cNvPr id="0" name=""/>
        <dsp:cNvSpPr/>
      </dsp:nvSpPr>
      <dsp:spPr>
        <a:xfrm>
          <a:off x="931497" y="83911"/>
          <a:ext cx="7313672" cy="585093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5E0D2-C20C-46D3-A9FF-D5E85380E262}" type="datetimeFigureOut">
              <a:rPr lang="ko-KR" altLang="en-US" smtClean="0"/>
              <a:pPr/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1F469-45E6-4D7A-B986-493E0EEAE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1F469-45E6-4D7A-B986-493E0EEAEE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1F469-45E6-4D7A-B986-493E0EEAEE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855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1F469-45E6-4D7A-B986-493E0EEAEE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2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1F469-45E6-4D7A-B986-493E0EEAEE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214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1F469-45E6-4D7A-B986-493E0EEAEEB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1F469-45E6-4D7A-B986-493E0EEAEEB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="" xmlns:p14="http://schemas.microsoft.com/office/powerpoint/2010/main" Requires="p14">
      <p:transition spd="slow" p14:dur="3750" advClick="0" advTm="2000">
        <p14:vortex dir="r"/>
      </p:transition>
    </mc:Choice>
    <mc:Fallback>
      <p:transition spd="slow" advClick="0" advTm="2000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hlinkshowjump?jump=nextslide" highlightClick="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85802"/>
            <a:ext cx="9411128" cy="5293760"/>
          </a:xfrm>
          <a:prstGeom prst="rect">
            <a:avLst/>
          </a:prstGeom>
          <a:effectLst>
            <a:outerShdw blurRad="88900" dist="114300" dir="2580000" algn="tl" rotWithShape="0">
              <a:schemeClr val="tx1">
                <a:lumMod val="85000"/>
                <a:lumOff val="15000"/>
                <a:alpha val="34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9085386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1"/>
          <a:ext cx="9144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7019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/>
                        <a:t>유즈케이스</a:t>
                      </a:r>
                      <a:r>
                        <a:rPr lang="ko-KR" altLang="en-US" sz="2400" b="1" dirty="0" smtClean="0"/>
                        <a:t> 명세서</a:t>
                      </a:r>
                      <a:endParaRPr lang="ko-KR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01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latin typeface="+mn-ea"/>
                          <a:ea typeface="+mn-ea"/>
                        </a:rPr>
                        <a:t>유즈케이스명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학사 이용</a:t>
                      </a:r>
                      <a:r>
                        <a:rPr lang="en-US" altLang="ko-KR" sz="20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교수</a:t>
                      </a:r>
                      <a:r>
                        <a:rPr lang="en-US" altLang="ko-KR" sz="20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62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교수는 강의를 등록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수정가능하고 해당 강의를 수강하는 학생을 확인 가능하며 각각 성적을 줄 수 있다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01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관련 </a:t>
                      </a:r>
                      <a:r>
                        <a:rPr lang="ko-KR" altLang="en-US" sz="2000" b="0" dirty="0" err="1" smtClean="0">
                          <a:latin typeface="+mn-ea"/>
                          <a:ea typeface="+mn-ea"/>
                        </a:rPr>
                        <a:t>액터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01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선행 조건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교수는 로그인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된 상태여야 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2249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이벤트 흐름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교수는 강의를 과목코드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과목명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과목학점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최대 수강인원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과목시간 항목에 맞추어 등록하고 수정한다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교수는 등록한 강의목록을 확인하고 해당 강의를 신청한 학생목록을 확인한다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교수는 자신의 강의 수강 학생들에게 성적을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60~100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점으로 준다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37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대안흐름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신청한 학생이 없을 경우</a:t>
                      </a:r>
                    </a:p>
                    <a:p>
                      <a:pPr lvl="0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1.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 신청한 학생이 없다고 화면에 표시한다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108352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7753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/>
                        <a:t>유즈케이스</a:t>
                      </a:r>
                      <a:r>
                        <a:rPr lang="ko-KR" altLang="en-US" sz="2400" b="1" dirty="0" smtClean="0"/>
                        <a:t> 명세서</a:t>
                      </a:r>
                      <a:endParaRPr lang="ko-KR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14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err="1" smtClean="0">
                          <a:latin typeface="+mn-ea"/>
                          <a:ea typeface="+mn-ea"/>
                        </a:rPr>
                        <a:t>유즈케이스명</a:t>
                      </a:r>
                      <a:endParaRPr lang="ko-KR" altLang="en-US" sz="17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b="0" dirty="0" smtClean="0">
                          <a:latin typeface="+mn-ea"/>
                          <a:ea typeface="+mn-ea"/>
                        </a:rPr>
                        <a:t>학사 이용</a:t>
                      </a:r>
                      <a:r>
                        <a:rPr lang="en-US" altLang="ko-KR" sz="17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700" b="0" dirty="0" smtClean="0">
                          <a:latin typeface="+mn-ea"/>
                          <a:ea typeface="+mn-ea"/>
                        </a:rPr>
                        <a:t>학생</a:t>
                      </a:r>
                      <a:r>
                        <a:rPr lang="en-US" altLang="ko-KR" sz="17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7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08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7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학생은 자신의 정보를 수정 가능하며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수강신청을 하고 그 성적을 알 수 있다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7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88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latin typeface="+mn-ea"/>
                          <a:ea typeface="+mn-ea"/>
                        </a:rPr>
                        <a:t>관련 </a:t>
                      </a:r>
                      <a:r>
                        <a:rPr lang="ko-KR" altLang="en-US" sz="1700" b="0" dirty="0" err="1" smtClean="0">
                          <a:latin typeface="+mn-ea"/>
                          <a:ea typeface="+mn-ea"/>
                        </a:rPr>
                        <a:t>액터</a:t>
                      </a:r>
                      <a:endParaRPr lang="ko-KR" altLang="en-US" sz="17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17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학생</a:t>
                      </a:r>
                      <a:endParaRPr lang="ko-KR" altLang="en-US" sz="17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60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latin typeface="+mn-ea"/>
                          <a:ea typeface="+mn-ea"/>
                        </a:rPr>
                        <a:t>선행 조건</a:t>
                      </a:r>
                      <a:endParaRPr lang="ko-KR" altLang="en-US" sz="17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학생은 로그인 된 상태여야 한다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7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706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latin typeface="+mn-ea"/>
                          <a:ea typeface="+mn-ea"/>
                        </a:rPr>
                        <a:t>이벤트 흐름</a:t>
                      </a:r>
                      <a:endParaRPr lang="ko-KR" altLang="en-US" sz="17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학생은 등록된 강의를 조회하여 수강 신청 할 수 있다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 신청한 강의를 과목코드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과목이름으로 확인가능하고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강의에 대해 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0~100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점으로 평가 할 수 있다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 신청한 강의에 대해 성적 확인이 가능하다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204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>
                          <a:latin typeface="+mn-ea"/>
                          <a:ea typeface="+mn-ea"/>
                        </a:rPr>
                        <a:t>대안흐름</a:t>
                      </a:r>
                      <a:endParaRPr lang="ko-KR" altLang="en-US" sz="17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등록된 강의가 없을 경우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1.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등록된 강의가 없어도 강의 조회는 가능하다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강의를 중복되게 신청할 경우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1.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 등록된 강의라고 화면에 표시한다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 인원 정원이 가득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찬 경우</a:t>
                      </a:r>
                    </a:p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1.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인원이 가득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찼다고 화면에 표시하고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해당 과목이 신청되지 않는다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 신청한 강의가 없을 경우</a:t>
                      </a:r>
                    </a:p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1.</a:t>
                      </a:r>
                      <a:r>
                        <a:rPr lang="en-US" altLang="ko-KR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수강 신청한 과목이 없다고 화면에 표시한다</a:t>
                      </a:r>
                      <a:r>
                        <a:rPr lang="en-US" altLang="ko-KR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77320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4259" y="766857"/>
            <a:ext cx="9448800" cy="5349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sx="96000" sy="96000" algn="tl" rotWithShape="0">
              <a:schemeClr val="tx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2039" y="1036320"/>
            <a:ext cx="503498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endParaRPr lang="ko-KR" altLang="en-US" sz="2400" dirty="0">
              <a:solidFill>
                <a:schemeClr val="tx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7" name="그림 6" descr="KakaoTalk_20170818_1140542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50" y="3200343"/>
            <a:ext cx="9348861" cy="2517001"/>
          </a:xfrm>
          <a:prstGeom prst="rect">
            <a:avLst/>
          </a:prstGeom>
        </p:spPr>
      </p:pic>
      <p:pic>
        <p:nvPicPr>
          <p:cNvPr id="8" name="그림 7" descr="KakaoTalk_20170818_11405449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26" y="1813153"/>
            <a:ext cx="9014087" cy="1277099"/>
          </a:xfrm>
          <a:prstGeom prst="rect">
            <a:avLst/>
          </a:prstGeom>
        </p:spPr>
      </p:pic>
      <p:sp>
        <p:nvSpPr>
          <p:cNvPr id="9" name="Cube 8"/>
          <p:cNvSpPr/>
          <p:nvPr/>
        </p:nvSpPr>
        <p:spPr>
          <a:xfrm>
            <a:off x="3423136" y="973015"/>
            <a:ext cx="4032739" cy="5861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구현기술 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bg1"/>
                </a:solidFill>
                <a:latin typeface="+mn-ea"/>
              </a:rPr>
              <a:t>HashMap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 / Iterator)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32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7705" y="790861"/>
            <a:ext cx="9448800" cy="5349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KakaoTalk_20170818_1140548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69" y="2081965"/>
            <a:ext cx="6973114" cy="3669373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470029" y="1097503"/>
            <a:ext cx="4032739" cy="58615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구현기술 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파일 직렬화 객체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32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1520" y="746760"/>
            <a:ext cx="9448800" cy="534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KakaoTalk_20170818_1140538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5" y="1509884"/>
            <a:ext cx="6925236" cy="4408695"/>
          </a:xfrm>
          <a:prstGeom prst="rect">
            <a:avLst/>
          </a:prstGeom>
        </p:spPr>
      </p:pic>
      <p:sp>
        <p:nvSpPr>
          <p:cNvPr id="5" name="Cube 4"/>
          <p:cNvSpPr/>
          <p:nvPr/>
        </p:nvSpPr>
        <p:spPr>
          <a:xfrm>
            <a:off x="3145155" y="890389"/>
            <a:ext cx="3605269" cy="5240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구현기술 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파일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역직렬화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객체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32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596640" y="3108960"/>
            <a:ext cx="503498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프로그램 시연</a:t>
            </a:r>
            <a:endParaRPr lang="ko-KR" altLang="en-US" sz="66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32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596640" y="3108960"/>
            <a:ext cx="503498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210 맨발의청춘 L" pitchFamily="18" charset="-127"/>
                <a:ea typeface="210 맨발의청춘 L" pitchFamily="18" charset="-127"/>
              </a:rPr>
              <a:t>Thank you</a:t>
            </a:r>
            <a:endParaRPr lang="ko-KR" altLang="en-US" sz="6600" dirty="0">
              <a:solidFill>
                <a:schemeClr val="bg1"/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3209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8" y="1058740"/>
            <a:ext cx="9809608" cy="5517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00213" y="2028825"/>
            <a:ext cx="4614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Intro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smtClean="0"/>
              <a:t>Learning Management System 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FontTx/>
              <a:buAutoNum type="arabicPeriod"/>
            </a:pPr>
            <a:r>
              <a:rPr lang="en-US" sz="1200" dirty="0" smtClean="0"/>
              <a:t>Requirement</a:t>
            </a:r>
          </a:p>
          <a:p>
            <a:pPr marL="228600" indent="-228600">
              <a:buFontTx/>
              <a:buAutoNum type="arabicPeriod"/>
            </a:pPr>
            <a:endParaRPr lang="en-US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Class Diagram</a:t>
            </a:r>
            <a:endParaRPr lang="ko-KR" altLang="en-US" sz="1200" dirty="0"/>
          </a:p>
          <a:p>
            <a:pPr marL="228600" indent="-228600">
              <a:buFontTx/>
              <a:buAutoNum type="arabicPeriod"/>
            </a:pPr>
            <a:endParaRPr lang="en-US" sz="1200" dirty="0" smtClean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Use Case Diagram</a:t>
            </a:r>
            <a:endParaRPr lang="ko-KR" altLang="en-US" sz="1200" dirty="0"/>
          </a:p>
          <a:p>
            <a:pPr marL="228600" indent="-228600">
              <a:buFontTx/>
              <a:buAutoNum type="arabicPeriod"/>
            </a:pPr>
            <a:endParaRPr lang="en-US" sz="1200" dirty="0" smtClean="0"/>
          </a:p>
          <a:p>
            <a:pPr marL="228600" indent="-228600">
              <a:buFontTx/>
              <a:buAutoNum type="arabicPeriod"/>
            </a:pPr>
            <a:endParaRPr lang="en-US" sz="1200" dirty="0" smtClean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Use Case </a:t>
            </a:r>
            <a:r>
              <a:rPr lang="en-US" altLang="ko-KR" sz="1200" dirty="0" smtClean="0"/>
              <a:t>list</a:t>
            </a:r>
            <a:endParaRPr lang="ko-KR" altLang="en-US" sz="1200" dirty="0"/>
          </a:p>
          <a:p>
            <a:pPr marL="228600" indent="-228600">
              <a:buFontTx/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9785204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1" y="734885"/>
            <a:ext cx="11169969" cy="5486401"/>
          </a:xfrm>
          <a:prstGeom prst="rect">
            <a:avLst/>
          </a:prstGeom>
          <a:effectLst>
            <a:outerShdw blurRad="190500" dist="76200" dir="2700000" algn="tl" rotWithShape="0">
              <a:prstClr val="black">
                <a:alpha val="36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5937957" y="2194560"/>
            <a:ext cx="5644443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220000"/>
              </a:lnSpc>
            </a:pPr>
            <a:r>
              <a:rPr lang="ko-KR" altLang="ko-KR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학사 관리 시스템은 유사한 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도메인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과</a:t>
            </a:r>
            <a:r>
              <a:rPr lang="ko-KR" altLang="ko-KR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 속성들이 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혼재되어 있어 어떻게 가공하는지에 따라 효율적인 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시스템이 되느냐 마느냐가 결정된다</a:t>
            </a:r>
            <a:r>
              <a:rPr lang="en-US" altLang="ko-KR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. </a:t>
            </a:r>
          </a:p>
          <a:p>
            <a:pPr lvl="1" algn="just">
              <a:lnSpc>
                <a:spcPct val="220000"/>
              </a:lnSpc>
            </a:pP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한달 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간 배운 자바 기술을 활용해 학사관리와 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같은 시스템을 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설계함으로써 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현업의 대규모 프로젝트에 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대비하는 것이 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이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번</a:t>
            </a:r>
            <a:r>
              <a:rPr lang="ko-KR" altLang="en-US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 미니 프로젝트의 목적이다</a:t>
            </a:r>
            <a:r>
              <a:rPr lang="en-US" altLang="ko-KR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.</a:t>
            </a:r>
            <a:r>
              <a:rPr lang="ko-KR" altLang="ko-KR" sz="1600" dirty="0" smtClean="0">
                <a:latin typeface="Helvetica Neue Medium" charset="0"/>
                <a:ea typeface="Helvetica Neue Medium" charset="0"/>
                <a:cs typeface="Helvetica Neue Medium" charset="0"/>
              </a:rPr>
              <a:t> </a:t>
            </a:r>
            <a:endParaRPr lang="ko-KR" altLang="ko-KR" sz="1600" dirty="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621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3" y="0"/>
            <a:ext cx="6286500" cy="6858000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873034586"/>
              </p:ext>
            </p:extLst>
          </p:nvPr>
        </p:nvGraphicFramePr>
        <p:xfrm>
          <a:off x="941698" y="339195"/>
          <a:ext cx="10015516" cy="667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0478418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08432" y="619630"/>
            <a:ext cx="6096000" cy="5632311"/>
          </a:xfrm>
          <a:prstGeom prst="rect">
            <a:avLst/>
          </a:prstGeom>
        </p:spPr>
        <p:txBody>
          <a:bodyPr vert="horz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학생은 회원가입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후 </a:t>
            </a:r>
            <a:r>
              <a:rPr lang="ko-KR" altLang="ko-KR" sz="1500" b="1" dirty="0">
                <a:latin typeface="Helvetica Neue" charset="0"/>
                <a:ea typeface="Helvetica Neue" charset="0"/>
                <a:cs typeface="Helvetica Neue" charset="0"/>
              </a:rPr>
              <a:t>로그인</a:t>
            </a:r>
            <a:r>
              <a:rPr lang="en-US" altLang="ko-KR" sz="1500" b="1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을 한다 </a:t>
            </a:r>
            <a:endParaRPr lang="en-US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학생은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강의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표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를 확인하여 교과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목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에 대해 </a:t>
            </a:r>
            <a:r>
              <a:rPr lang="ko-KR" altLang="ko-KR" sz="1500" b="1" dirty="0">
                <a:latin typeface="Helvetica Neue" charset="0"/>
                <a:ea typeface="Helvetica Neue" charset="0"/>
                <a:cs typeface="Helvetica Neue" charset="0"/>
              </a:rPr>
              <a:t>수강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b="1" dirty="0">
                <a:latin typeface="Helvetica Neue" charset="0"/>
                <a:ea typeface="Helvetica Neue" charset="0"/>
                <a:cs typeface="Helvetica Neue" charset="0"/>
              </a:rPr>
              <a:t>신청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을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할 수 있다</a:t>
            </a:r>
            <a:endParaRPr lang="en-US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강의의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개설 여부에 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따라 수강신청을 할 수도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있고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,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 안 할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수도 있다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개설된 강의가 없을 경우라도 수강 신청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메뉴에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대한 조회 가능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하다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lnSpc>
                <a:spcPct val="150000"/>
              </a:lnSpc>
            </a:pP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수강신청에는 개설강의 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(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과목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명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과목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코드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)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 조회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가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가능하게 관리하였으며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과목 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코드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을 조회하면 학생은 </a:t>
            </a:r>
            <a:r>
              <a:rPr lang="ko-KR" altLang="ko-KR" sz="1500" b="1" dirty="0">
                <a:latin typeface="Helvetica Neue" charset="0"/>
                <a:ea typeface="Helvetica Neue" charset="0"/>
                <a:cs typeface="Helvetica Neue" charset="0"/>
              </a:rPr>
              <a:t>성적확인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을 할 수 있다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학생들은 수강한 과목의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교수에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대해 </a:t>
            </a:r>
            <a:r>
              <a:rPr lang="ko-KR" altLang="ko-KR" sz="1500" b="1" dirty="0">
                <a:latin typeface="Helvetica Neue" charset="0"/>
                <a:ea typeface="Helvetica Neue" charset="0"/>
                <a:cs typeface="Helvetica Neue" charset="0"/>
              </a:rPr>
              <a:t>강의 평가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를 한다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. </a:t>
            </a: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1090245" y="785445"/>
            <a:ext cx="3341077" cy="820615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16" y="1735016"/>
            <a:ext cx="3438768" cy="4232330"/>
          </a:xfrm>
          <a:prstGeom prst="rect">
            <a:avLst/>
          </a:prstGeom>
          <a:effectLst>
            <a:outerShdw blurRad="50800" dist="76200" dir="2700000" algn="tl" rotWithShape="0">
              <a:schemeClr val="tx1">
                <a:lumMod val="50000"/>
                <a:lumOff val="50000"/>
                <a:alpha val="28000"/>
              </a:schemeClr>
            </a:outerShdw>
            <a:softEdge rad="63500"/>
          </a:effectLst>
        </p:spPr>
      </p:pic>
      <p:sp>
        <p:nvSpPr>
          <p:cNvPr id="15" name="Rectangle 14"/>
          <p:cNvSpPr/>
          <p:nvPr/>
        </p:nvSpPr>
        <p:spPr>
          <a:xfrm>
            <a:off x="1259060" y="1091643"/>
            <a:ext cx="2874506" cy="400110"/>
          </a:xfrm>
          <a:prstGeom prst="rect">
            <a:avLst/>
          </a:prstGeom>
          <a:noFill/>
          <a:ln>
            <a:noFill/>
          </a:ln>
          <a:effectLst>
            <a:outerShdw blurRad="50800" dist="76200" dir="2700000" sx="126000" sy="126000" algn="tl" rotWithShape="0">
              <a:schemeClr val="bg1">
                <a:alpha val="24000"/>
              </a:scheme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Student Requirements</a:t>
            </a: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51054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88215" y="1289538"/>
            <a:ext cx="2239107" cy="5122721"/>
          </a:xfrm>
          <a:prstGeom prst="rect">
            <a:avLst/>
          </a:prstGeom>
          <a:solidFill>
            <a:srgbClr val="F1F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4" y="426429"/>
            <a:ext cx="7913240" cy="59860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17695" y="1125415"/>
            <a:ext cx="65096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charset="0"/>
              <a:buChar char="•"/>
            </a:pP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교수</a:t>
            </a:r>
            <a:r>
              <a:rPr lang="ko-KR" altLang="en-US" sz="1500" dirty="0" smtClean="0">
                <a:latin typeface="Helvetica Neue" charset="0"/>
                <a:ea typeface="Helvetica Neue" charset="0"/>
                <a:cs typeface="Helvetica Neue" charset="0"/>
              </a:rPr>
              <a:t>는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학사관리 시스템을 통하여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자신이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가르치는 </a:t>
            </a:r>
            <a:r>
              <a:rPr lang="ko-KR" altLang="ko-KR" sz="1500" b="1" dirty="0" smtClean="0">
                <a:latin typeface="Helvetica Neue" charset="0"/>
                <a:ea typeface="Helvetica Neue" charset="0"/>
                <a:cs typeface="Helvetica Neue" charset="0"/>
              </a:rPr>
              <a:t>과목</a:t>
            </a:r>
            <a:r>
              <a:rPr lang="en-US" altLang="ko-KR" sz="15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en-US" sz="1500" b="1" dirty="0">
                <a:latin typeface="Helvetica Neue" charset="0"/>
                <a:ea typeface="Helvetica Neue" charset="0"/>
                <a:cs typeface="Helvetica Neue" charset="0"/>
              </a:rPr>
              <a:t>을</a:t>
            </a:r>
            <a:r>
              <a:rPr lang="ko-KR" altLang="ko-KR" sz="1500" b="1" dirty="0">
                <a:latin typeface="Helvetica Neue" charset="0"/>
                <a:ea typeface="Helvetica Neue" charset="0"/>
                <a:cs typeface="Helvetica Neue" charset="0"/>
              </a:rPr>
              <a:t> 추가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할 수 있다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 algn="just">
              <a:lnSpc>
                <a:spcPct val="200000"/>
              </a:lnSpc>
              <a:buFont typeface="Arial" charset="0"/>
              <a:buChar char="•"/>
            </a:pP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교수</a:t>
            </a:r>
            <a:r>
              <a:rPr lang="ko-KR" altLang="en-US" sz="1500" dirty="0" smtClean="0">
                <a:latin typeface="Helvetica Neue" charset="0"/>
                <a:ea typeface="Helvetica Neue" charset="0"/>
                <a:cs typeface="Helvetica Neue" charset="0"/>
              </a:rPr>
              <a:t>는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강의를 듣는 학생들 목록과 추가한 강의</a:t>
            </a:r>
            <a:r>
              <a:rPr lang="en-US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과목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)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목록을 볼 수 있게 관리함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. </a:t>
            </a: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 algn="just">
              <a:lnSpc>
                <a:spcPct val="200000"/>
              </a:lnSpc>
              <a:buFont typeface="Arial" charset="0"/>
              <a:buChar char="•"/>
            </a:pP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교수는 선정된 교과목에 대해 </a:t>
            </a:r>
            <a:r>
              <a:rPr lang="en-US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과목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코드를 부여하여 식별하고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 algn="just">
              <a:lnSpc>
                <a:spcPct val="200000"/>
              </a:lnSpc>
            </a:pP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    </a:t>
            </a:r>
            <a:r>
              <a:rPr lang="en-US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과목</a:t>
            </a:r>
            <a:r>
              <a:rPr lang="en-US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명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이수학점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ko-KR" altLang="en-US" sz="1500" dirty="0" smtClean="0">
                <a:latin typeface="Helvetica Neue" charset="0"/>
                <a:ea typeface="Helvetica Neue" charset="0"/>
                <a:cs typeface="Helvetica Neue" charset="0"/>
              </a:rPr>
              <a:t>최대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수강인원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개설</a:t>
            </a:r>
            <a:r>
              <a:rPr lang="en-US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과목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시간표를 관리한다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. </a:t>
            </a: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 algn="just">
              <a:lnSpc>
                <a:spcPct val="200000"/>
              </a:lnSpc>
              <a:buFont typeface="Arial" charset="0"/>
              <a:buChar char="•"/>
            </a:pP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등록된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과목 </a:t>
            </a:r>
            <a:r>
              <a:rPr lang="ko-KR" altLang="en-US" sz="1500" dirty="0" smtClean="0">
                <a:latin typeface="Helvetica Neue" charset="0"/>
                <a:ea typeface="Helvetica Neue" charset="0"/>
                <a:cs typeface="Helvetica Neue" charset="0"/>
              </a:rPr>
              <a:t>정보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수정 시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과목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코드를 </a:t>
            </a:r>
            <a:r>
              <a:rPr lang="en-US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en-US" sz="1500" dirty="0" smtClean="0">
                <a:latin typeface="Helvetica Neue" charset="0"/>
                <a:ea typeface="Helvetica Neue" charset="0"/>
                <a:cs typeface="Helvetica Neue" charset="0"/>
              </a:rPr>
              <a:t>통해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수정이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가능하도록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관리</a:t>
            </a:r>
            <a:r>
              <a:rPr lang="ko-KR" altLang="en-US" sz="1500" dirty="0" smtClean="0">
                <a:latin typeface="Helvetica Neue" charset="0"/>
                <a:ea typeface="Helvetica Neue" charset="0"/>
                <a:cs typeface="Helvetica Neue" charset="0"/>
              </a:rPr>
              <a:t>한다</a:t>
            </a:r>
            <a:r>
              <a:rPr lang="en-US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. </a:t>
            </a: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 algn="just">
              <a:lnSpc>
                <a:spcPct val="200000"/>
              </a:lnSpc>
              <a:buFont typeface="Arial" charset="0"/>
              <a:buChar char="•"/>
            </a:pP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교수는 해당 </a:t>
            </a:r>
            <a:r>
              <a:rPr lang="ko-KR" altLang="en-US" sz="15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ko-KR" altLang="en-US" sz="1500" dirty="0" smtClean="0">
                <a:latin typeface="Helvetica Neue" charset="0"/>
                <a:ea typeface="Helvetica Neue" charset="0"/>
                <a:cs typeface="Helvetica Neue" charset="0"/>
              </a:rPr>
              <a:t>과목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을 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수강한 학생들의 </a:t>
            </a:r>
            <a:r>
              <a:rPr lang="ko-KR" altLang="ko-KR" sz="1500" b="1" dirty="0">
                <a:latin typeface="Helvetica Neue" charset="0"/>
                <a:ea typeface="Helvetica Neue" charset="0"/>
                <a:cs typeface="Helvetica Neue" charset="0"/>
              </a:rPr>
              <a:t>성적을 평가</a:t>
            </a:r>
            <a:r>
              <a:rPr lang="ko-KR" altLang="ko-KR" sz="1500" dirty="0">
                <a:latin typeface="Helvetica Neue" charset="0"/>
                <a:ea typeface="Helvetica Neue" charset="0"/>
                <a:cs typeface="Helvetica Neue" charset="0"/>
              </a:rPr>
              <a:t>한다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. </a:t>
            </a: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 algn="just">
              <a:lnSpc>
                <a:spcPct val="200000"/>
              </a:lnSpc>
              <a:buFont typeface="Arial" charset="0"/>
              <a:buChar char="•"/>
            </a:pPr>
            <a:r>
              <a:rPr lang="ko-KR" altLang="en-US" sz="1500" dirty="0" smtClean="0">
                <a:latin typeface="Helvetica Neue" charset="0"/>
                <a:ea typeface="Helvetica Neue" charset="0"/>
                <a:cs typeface="Helvetica Neue" charset="0"/>
              </a:rPr>
              <a:t>수강하는 학생들이 강의 평가한  점수를  평균점수로 </a:t>
            </a:r>
            <a:r>
              <a:rPr lang="ko-KR" altLang="ko-KR" sz="1500" dirty="0" smtClean="0">
                <a:latin typeface="Helvetica Neue" charset="0"/>
                <a:ea typeface="Helvetica Neue" charset="0"/>
                <a:cs typeface="Helvetica Neue" charset="0"/>
              </a:rPr>
              <a:t>관리한다</a:t>
            </a:r>
            <a:r>
              <a:rPr lang="en-US" altLang="ko-KR" sz="1500" dirty="0">
                <a:latin typeface="Helvetica Neue" charset="0"/>
                <a:ea typeface="Helvetica Neue" charset="0"/>
                <a:cs typeface="Helvetica Neue" charset="0"/>
              </a:rPr>
              <a:t>. </a:t>
            </a:r>
            <a:endParaRPr lang="ko-KR" altLang="ko-KR" sz="1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688702"/>
            <a:ext cx="1230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Professor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71288" y="688703"/>
            <a:ext cx="1705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Requirements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6071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 descr="KakaoTalk_20170817_1556245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277" y="1057034"/>
            <a:ext cx="9664684" cy="5517759"/>
          </a:xfrm>
          <a:prstGeom prst="rect">
            <a:avLst/>
          </a:prstGeom>
          <a:effectLst>
            <a:outerShdw blurRad="101600" dist="76200" dir="2700000" algn="tl" rotWithShape="0">
              <a:prstClr val="black">
                <a:alpha val="29000"/>
              </a:prstClr>
            </a:outerShdw>
          </a:effectLst>
        </p:spPr>
      </p:pic>
      <p:sp>
        <p:nvSpPr>
          <p:cNvPr id="6" name="물결 6"/>
          <p:cNvSpPr/>
          <p:nvPr/>
        </p:nvSpPr>
        <p:spPr>
          <a:xfrm>
            <a:off x="3989511" y="260612"/>
            <a:ext cx="2664296" cy="72008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2137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34" y="752592"/>
            <a:ext cx="7759700" cy="6105408"/>
          </a:xfrm>
          <a:prstGeom prst="rect">
            <a:avLst/>
          </a:prstGeom>
        </p:spPr>
      </p:pic>
      <p:sp>
        <p:nvSpPr>
          <p:cNvPr id="4" name="물결 9"/>
          <p:cNvSpPr/>
          <p:nvPr/>
        </p:nvSpPr>
        <p:spPr>
          <a:xfrm>
            <a:off x="465811" y="196694"/>
            <a:ext cx="2664296" cy="72008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 Case Diagram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021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1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672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 smtClean="0"/>
                        <a:t>유즈케이스</a:t>
                      </a:r>
                      <a:r>
                        <a:rPr lang="ko-KR" altLang="en-US" sz="2400" b="1" dirty="0" smtClean="0"/>
                        <a:t> 명세서</a:t>
                      </a:r>
                      <a:endParaRPr lang="ko-KR" altLang="en-US" sz="2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7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latin typeface="+mn-ea"/>
                          <a:ea typeface="+mn-ea"/>
                        </a:rPr>
                        <a:t>유즈케이스명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018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학사 관리 시스템을 이용하려면</a:t>
                      </a:r>
                      <a:r>
                        <a:rPr lang="en-US" altLang="ko-KR" sz="2000" b="0" dirty="0" smtClean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교수 또는 학생으로 회원가입을 해야 한다</a:t>
                      </a:r>
                      <a:r>
                        <a:rPr lang="en-US" altLang="ko-KR" sz="20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7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관련 </a:t>
                      </a:r>
                      <a:r>
                        <a:rPr lang="ko-KR" altLang="en-US" sz="2000" b="0" dirty="0" err="1" smtClean="0">
                          <a:latin typeface="+mn-ea"/>
                          <a:ea typeface="+mn-ea"/>
                        </a:rPr>
                        <a:t>액터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교수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학생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944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이벤트 흐름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학생은 회원가입 시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indent="-457200" algn="l" latinLnBrk="1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ID, PWD,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 순서로 입력한다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indent="-457200" algn="l" latinLnBrk="1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20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교수는 회원가입 시 </a:t>
                      </a:r>
                      <a:endParaRPr lang="en-US" altLang="ko-KR" sz="20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indent="-457200" algn="l" latinLnBrk="1">
                        <a:buNone/>
                      </a:pP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ID, PWD,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전공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휴대폰번호 순서로 입력한다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20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altLang="ko-KR" sz="20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876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+mn-ea"/>
                          <a:ea typeface="+mn-ea"/>
                        </a:rPr>
                        <a:t>대안흐름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번호가 형식에 맞지 않을 경우</a:t>
                      </a:r>
                    </a:p>
                    <a:p>
                      <a:pPr lvl="0" algn="l" latinLnBrk="1"/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1.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전화번호는 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없이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11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자리로 입력하라고 화면에 표시한다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20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0" algn="l" latinLnBrk="1"/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2. 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앞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자리는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010</a:t>
                      </a:r>
                      <a:r>
                        <a:rPr lang="ko-KR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이어야 한다고 화면에 표시한다</a:t>
                      </a:r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20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1-2 ID </a:t>
                      </a:r>
                      <a:r>
                        <a:rPr lang="ko-KR" altLang="en-US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중복될 경우</a:t>
                      </a:r>
                      <a:endParaRPr lang="en-US" altLang="ko-KR" sz="20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20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1.</a:t>
                      </a:r>
                      <a:r>
                        <a:rPr lang="en-US" altLang="ko-KR" sz="20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ID </a:t>
                      </a:r>
                      <a:r>
                        <a:rPr lang="ko-KR" altLang="en-US" sz="20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다시 입력하라고 화면에 표시한다</a:t>
                      </a:r>
                      <a:r>
                        <a:rPr lang="en-US" altLang="ko-KR" sz="20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20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60795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440</TotalTime>
  <Words>623</Words>
  <Application>Microsoft Office PowerPoint</Application>
  <PresentationFormat>사용자 지정</PresentationFormat>
  <Paragraphs>118</Paragraphs>
  <Slides>16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Ion Boardroom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kosta</cp:lastModifiedBy>
  <cp:revision>37</cp:revision>
  <dcterms:created xsi:type="dcterms:W3CDTF">2017-08-17T15:26:01Z</dcterms:created>
  <dcterms:modified xsi:type="dcterms:W3CDTF">2017-08-18T05:01:30Z</dcterms:modified>
</cp:coreProperties>
</file>