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  <p:sldMasterId id="2147483696" r:id="rId2"/>
    <p:sldMasterId id="2147483672" r:id="rId3"/>
  </p:sldMasterIdLst>
  <p:notesMasterIdLst>
    <p:notesMasterId r:id="rId34"/>
  </p:notesMasterIdLst>
  <p:handoutMasterIdLst>
    <p:handoutMasterId r:id="rId35"/>
  </p:handoutMasterIdLst>
  <p:sldIdLst>
    <p:sldId id="269" r:id="rId4"/>
    <p:sldId id="285" r:id="rId5"/>
    <p:sldId id="319" r:id="rId6"/>
    <p:sldId id="282" r:id="rId7"/>
    <p:sldId id="321" r:id="rId8"/>
    <p:sldId id="326" r:id="rId9"/>
    <p:sldId id="325" r:id="rId10"/>
    <p:sldId id="324" r:id="rId11"/>
    <p:sldId id="327" r:id="rId12"/>
    <p:sldId id="322" r:id="rId13"/>
    <p:sldId id="328" r:id="rId14"/>
    <p:sldId id="338" r:id="rId15"/>
    <p:sldId id="340" r:id="rId16"/>
    <p:sldId id="341" r:id="rId17"/>
    <p:sldId id="342" r:id="rId18"/>
    <p:sldId id="335" r:id="rId19"/>
    <p:sldId id="330" r:id="rId20"/>
    <p:sldId id="329" r:id="rId21"/>
    <p:sldId id="331" r:id="rId22"/>
    <p:sldId id="332" r:id="rId23"/>
    <p:sldId id="334" r:id="rId24"/>
    <p:sldId id="333" r:id="rId25"/>
    <p:sldId id="343" r:id="rId26"/>
    <p:sldId id="337" r:id="rId27"/>
    <p:sldId id="323" r:id="rId28"/>
    <p:sldId id="344" r:id="rId29"/>
    <p:sldId id="345" r:id="rId30"/>
    <p:sldId id="346" r:id="rId31"/>
    <p:sldId id="347" r:id="rId32"/>
    <p:sldId id="274" r:id="rId3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6"/>
      <p:bold r:id="rId37"/>
    </p:embeddedFont>
    <p:embeddedFont>
      <p:font typeface="배달의민족 주아" panose="02020603020101020101" pitchFamily="18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6745"/>
    <a:srgbClr val="92E2BE"/>
    <a:srgbClr val="008080"/>
    <a:srgbClr val="000099"/>
    <a:srgbClr val="FFB360"/>
    <a:srgbClr val="B0EAD0"/>
    <a:srgbClr val="64D6A2"/>
    <a:srgbClr val="8DE7D8"/>
    <a:srgbClr val="FFDACD"/>
    <a:srgbClr val="FFA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2" autoAdjust="0"/>
    <p:restoredTop sz="80541" autoAdjust="0"/>
  </p:normalViewPr>
  <p:slideViewPr>
    <p:cSldViewPr snapToGrid="0">
      <p:cViewPr varScale="1">
        <p:scale>
          <a:sx n="69" d="100"/>
          <a:sy n="69" d="100"/>
        </p:scale>
        <p:origin x="15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43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9A36D-8A8E-471A-A3CC-0CA4E614E6F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9B393-E567-469A-B33B-0B7982351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01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69F2B-ACE9-436F-82CD-8B9AA699CF20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87D91-1A63-44B8-B913-D58A2BCA8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07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개인맞춤형 디지털 게시판</a:t>
            </a:r>
            <a:r>
              <a:rPr lang="en-US" altLang="ko-KR" dirty="0"/>
              <a:t>(</a:t>
            </a:r>
            <a:r>
              <a:rPr lang="ko-KR" altLang="en-US" dirty="0"/>
              <a:t>또는 스마트 게시판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팀소개하는</a:t>
            </a:r>
            <a:r>
              <a:rPr lang="ko-KR" altLang="en-US" dirty="0"/>
              <a:t> </a:t>
            </a:r>
            <a:r>
              <a:rPr lang="ko-KR" altLang="en-US" dirty="0" err="1"/>
              <a:t>장표로</a:t>
            </a:r>
            <a:r>
              <a:rPr lang="ko-KR" altLang="en-US" dirty="0"/>
              <a:t> </a:t>
            </a:r>
            <a:r>
              <a:rPr lang="ko-KR" altLang="en-US" dirty="0" err="1"/>
              <a:t>발표시작하는게</a:t>
            </a:r>
            <a:r>
              <a:rPr lang="ko-KR" altLang="en-US" dirty="0"/>
              <a:t> 어떨까요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사진과 팀원들 간단히 프로필 </a:t>
            </a:r>
            <a:br>
              <a:rPr lang="en-US" altLang="ko-KR" dirty="0"/>
            </a:br>
            <a:r>
              <a:rPr lang="ko-KR" altLang="en-US" dirty="0"/>
              <a:t>홍익대학교 컴퓨터 공학과 </a:t>
            </a:r>
            <a:r>
              <a:rPr lang="en-US" altLang="ko-KR" dirty="0"/>
              <a:t>XX</a:t>
            </a:r>
            <a:r>
              <a:rPr lang="ko-KR" altLang="en-US" dirty="0"/>
              <a:t>학번 신동민 팀장</a:t>
            </a:r>
            <a:endParaRPr lang="en-US" altLang="ko-KR" dirty="0"/>
          </a:p>
          <a:p>
            <a:r>
              <a:rPr lang="ko-KR" altLang="en-US" dirty="0"/>
              <a:t>담당업무 </a:t>
            </a:r>
            <a:r>
              <a:rPr lang="en-US" altLang="ko-KR" dirty="0"/>
              <a:t>: PM</a:t>
            </a:r>
            <a:r>
              <a:rPr lang="en-US" altLang="ko-KR" baseline="0" dirty="0"/>
              <a:t> </a:t>
            </a:r>
            <a:r>
              <a:rPr lang="ko-KR" altLang="en-US" baseline="0" dirty="0"/>
              <a:t>및 서버개발 </a:t>
            </a:r>
            <a:endParaRPr lang="en-US" altLang="ko-KR" baseline="0" dirty="0"/>
          </a:p>
          <a:p>
            <a:r>
              <a:rPr lang="ko-KR" altLang="en-US" baseline="0" dirty="0" err="1"/>
              <a:t>이런식으로요</a:t>
            </a:r>
            <a:r>
              <a:rPr lang="en-US" altLang="ko-KR" baseline="0" dirty="0"/>
              <a:t>! </a:t>
            </a:r>
            <a:br>
              <a:rPr lang="en-US" altLang="ko-KR" baseline="0" dirty="0"/>
            </a:br>
            <a:r>
              <a:rPr lang="ko-KR" altLang="en-US" baseline="0" dirty="0" err="1"/>
              <a:t>멘토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조홍현 </a:t>
            </a:r>
            <a:endParaRPr lang="en-US" altLang="ko-KR" baseline="0" dirty="0"/>
          </a:p>
          <a:p>
            <a:r>
              <a:rPr lang="en-US" altLang="ko-KR" baseline="0" dirty="0"/>
              <a:t>SK</a:t>
            </a:r>
            <a:r>
              <a:rPr lang="ko-KR" altLang="en-US" baseline="0" dirty="0" err="1"/>
              <a:t>텔레콤</a:t>
            </a:r>
            <a:r>
              <a:rPr lang="ko-KR" altLang="en-US" baseline="0" dirty="0"/>
              <a:t> </a:t>
            </a:r>
            <a:r>
              <a:rPr lang="en-US" altLang="ko-KR" baseline="0" dirty="0"/>
              <a:t>Home</a:t>
            </a:r>
            <a:r>
              <a:rPr lang="ko-KR" altLang="en-US" baseline="0" dirty="0" err="1"/>
              <a:t>마케팅팀</a:t>
            </a:r>
            <a:r>
              <a:rPr lang="ko-KR" altLang="en-US" baseline="0" dirty="0"/>
              <a:t> 이렇게 저까지 넣어서 팀원소개 </a:t>
            </a:r>
            <a:r>
              <a:rPr lang="ko-KR" altLang="en-US" baseline="0" dirty="0" err="1"/>
              <a:t>한장</a:t>
            </a:r>
            <a:r>
              <a:rPr lang="ko-KR" altLang="en-US" baseline="0" dirty="0"/>
              <a:t> 만들어주세요</a:t>
            </a:r>
            <a:r>
              <a:rPr lang="en-US" altLang="ko-KR" baseline="0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94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10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59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77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8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431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92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72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68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48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2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제작동기 </a:t>
            </a:r>
            <a:r>
              <a:rPr lang="en-US" altLang="ko-KR" dirty="0"/>
              <a:t>2. </a:t>
            </a:r>
            <a:r>
              <a:rPr lang="ko-KR" altLang="en-US" dirty="0"/>
              <a:t>진행현황 </a:t>
            </a:r>
            <a:r>
              <a:rPr lang="en-US" altLang="ko-KR" dirty="0"/>
              <a:t>3. 4. </a:t>
            </a:r>
            <a:r>
              <a:rPr lang="ko-KR" altLang="en-US" dirty="0"/>
              <a:t>숫자를 </a:t>
            </a:r>
            <a:r>
              <a:rPr lang="ko-KR" altLang="en-US" dirty="0" err="1"/>
              <a:t>붙이는게</a:t>
            </a:r>
            <a:r>
              <a:rPr lang="ko-KR" altLang="en-US" dirty="0"/>
              <a:t> 좋을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10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15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913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7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871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61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6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396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93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36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03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698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53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사업은 개인맞춤형 정보제공 </a:t>
            </a:r>
            <a:r>
              <a:rPr lang="en-US" altLang="ko-KR" dirty="0"/>
              <a:t>+ </a:t>
            </a:r>
            <a:r>
              <a:rPr lang="ko-KR" altLang="en-US" dirty="0"/>
              <a:t>시각장애인을 위한 서비스 </a:t>
            </a:r>
            <a:r>
              <a:rPr lang="en-US" altLang="ko-KR" dirty="0"/>
              <a:t>2</a:t>
            </a:r>
            <a:r>
              <a:rPr lang="ko-KR" altLang="en-US" dirty="0"/>
              <a:t>개가 주 목적이니까 시각장애인얘기는 뒤에 나오니까</a:t>
            </a:r>
            <a:endParaRPr lang="en-US" altLang="ko-KR" dirty="0"/>
          </a:p>
          <a:p>
            <a:r>
              <a:rPr lang="ko-KR" altLang="en-US" dirty="0"/>
              <a:t>여기에는 게시판이 개인맞춤형으로 제공되지 않고 벽에 포스터가 덕지덕지 붙어있어 미관상으로 좋지 않고 정보제공이 잘 안되고 있음</a:t>
            </a:r>
            <a:r>
              <a:rPr lang="en-US" altLang="ko-KR" dirty="0"/>
              <a:t>.</a:t>
            </a:r>
            <a:r>
              <a:rPr lang="ko-KR" altLang="en-US" dirty="0" err="1"/>
              <a:t>이런내용을</a:t>
            </a:r>
            <a:r>
              <a:rPr lang="ko-KR" altLang="en-US" dirty="0"/>
              <a:t> </a:t>
            </a:r>
            <a:r>
              <a:rPr lang="ko-KR" altLang="en-US" dirty="0" err="1"/>
              <a:t>넣어주는게</a:t>
            </a:r>
            <a:r>
              <a:rPr lang="ko-KR" altLang="en-US" dirty="0"/>
              <a:t>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7D91-1A63-44B8-B913-D58A2BCA8A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4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0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8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84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571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89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98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48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507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5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3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5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42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664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94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FB126C1-4919-4330-8720-146655DB86C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707033-557C-40EB-BCA4-5B2637B62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216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94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18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694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89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950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92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0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334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1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533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691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0E6C9FA-09E5-4D9F-9977-EB135E35E32B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52AD4B-94F4-4545-B946-784616C70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6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4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0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0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3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7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F4368A-32F7-4ACC-810C-5797436D55C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724C695-5DBE-43F9-BC12-56079AEDF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58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16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2E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54547" y="1329898"/>
            <a:ext cx="8834906" cy="5367115"/>
          </a:xfrm>
          <a:prstGeom prst="roundRect">
            <a:avLst>
              <a:gd name="adj" fmla="val 194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1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748530"/>
            <a:ext cx="9144000" cy="0"/>
          </a:xfrm>
          <a:prstGeom prst="line">
            <a:avLst/>
          </a:prstGeom>
          <a:ln>
            <a:solidFill>
              <a:srgbClr val="FF652F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1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E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4634144" y="2435733"/>
            <a:ext cx="4514613" cy="0"/>
          </a:xfrm>
          <a:prstGeom prst="line">
            <a:avLst/>
          </a:prstGeom>
          <a:ln w="19050">
            <a:solidFill>
              <a:schemeClr val="bg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A360387-DE5C-424D-B61C-9BC9E066A7FA}"/>
              </a:ext>
            </a:extLst>
          </p:cNvPr>
          <p:cNvSpPr txBox="1"/>
          <p:nvPr/>
        </p:nvSpPr>
        <p:spPr>
          <a:xfrm>
            <a:off x="3323063" y="2743053"/>
            <a:ext cx="5568279" cy="24314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3200" spc="-15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자바를 이용한</a:t>
            </a:r>
            <a:endParaRPr lang="en-US" altLang="ko-KR" sz="3200" spc="-15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8000" spc="-15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병원 </a:t>
            </a:r>
            <a:r>
              <a:rPr lang="ko-KR" altLang="en-US" sz="6000" spc="-15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</a:t>
            </a:r>
            <a:endParaRPr lang="en-US" altLang="ko-KR" sz="6000" spc="-15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3600" spc="-15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600" spc="-15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접수</a:t>
            </a:r>
            <a:r>
              <a:rPr lang="en-US" altLang="ko-KR" sz="3600" spc="-15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r>
              <a:rPr lang="ko-KR" altLang="en-US" sz="3600" spc="-15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 및 진료</a:t>
            </a:r>
            <a:endParaRPr lang="ko-KR" altLang="en-US" sz="4800" spc="-15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7065" y="229001"/>
            <a:ext cx="466120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spc="-150">
                <a:solidFill>
                  <a:srgbClr val="0080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2017.08.18 </a:t>
            </a:r>
            <a:r>
              <a:rPr lang="ko-KR" altLang="en-US" sz="2800" spc="-150">
                <a:solidFill>
                  <a:srgbClr val="0080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첫번째 프로젝트</a:t>
            </a:r>
            <a:r>
              <a:rPr lang="en-US" altLang="ko-KR" sz="2800" spc="-150">
                <a:solidFill>
                  <a:srgbClr val="0080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spc="-150">
                <a:solidFill>
                  <a:srgbClr val="0080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  <a:endParaRPr lang="en-US" altLang="ko-KR" sz="2800" spc="-150">
              <a:solidFill>
                <a:srgbClr val="00808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9E37F-16CC-4CE3-9BE9-4C4D3B85B200}"/>
              </a:ext>
            </a:extLst>
          </p:cNvPr>
          <p:cNvSpPr txBox="1"/>
          <p:nvPr/>
        </p:nvSpPr>
        <p:spPr>
          <a:xfrm>
            <a:off x="110569" y="5778099"/>
            <a:ext cx="5183079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800" spc="-150">
                <a:solidFill>
                  <a:srgbClr val="0080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800" spc="-150">
                <a:solidFill>
                  <a:srgbClr val="0080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</a:t>
            </a:r>
            <a:endParaRPr lang="en-US" altLang="ko-KR" sz="2800" spc="-150">
              <a:solidFill>
                <a:srgbClr val="00808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800" spc="-150">
                <a:solidFill>
                  <a:srgbClr val="0080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최준우 신동민 강성훈 권담비</a:t>
            </a:r>
            <a:endParaRPr lang="en-US" altLang="ko-KR" sz="2800" spc="-150">
              <a:solidFill>
                <a:srgbClr val="00808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0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V="1">
            <a:off x="-881101" y="6569687"/>
            <a:ext cx="9491729" cy="244698"/>
            <a:chOff x="-167425" y="193183"/>
            <a:chExt cx="9491729" cy="244698"/>
          </a:xfrm>
        </p:grpSpPr>
        <p:sp>
          <p:nvSpPr>
            <p:cNvPr id="28" name="직사각형 27"/>
            <p:cNvSpPr/>
            <p:nvPr/>
          </p:nvSpPr>
          <p:spPr>
            <a:xfrm>
              <a:off x="0" y="193183"/>
              <a:ext cx="9144000" cy="180304"/>
            </a:xfrm>
            <a:prstGeom prst="rect">
              <a:avLst/>
            </a:prstGeom>
            <a:solidFill>
              <a:srgbClr val="92E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-167425" y="437881"/>
              <a:ext cx="9491729" cy="0"/>
            </a:xfrm>
            <a:prstGeom prst="line">
              <a:avLst/>
            </a:prstGeom>
            <a:ln w="12700">
              <a:solidFill>
                <a:srgbClr val="92E2BE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-1" y="-3708"/>
            <a:ext cx="9144001" cy="1024027"/>
            <a:chOff x="-1" y="-206067"/>
            <a:chExt cx="9144001" cy="1024027"/>
          </a:xfrm>
        </p:grpSpPr>
        <p:sp>
          <p:nvSpPr>
            <p:cNvPr id="35" name="직각 삼각형 34"/>
            <p:cNvSpPr/>
            <p:nvPr/>
          </p:nvSpPr>
          <p:spPr>
            <a:xfrm flipH="1" flipV="1">
              <a:off x="5778352" y="-206067"/>
              <a:ext cx="3363517" cy="1024025"/>
            </a:xfrm>
            <a:prstGeom prst="rtTriangle">
              <a:avLst/>
            </a:prstGeom>
            <a:solidFill>
              <a:srgbClr val="8DE7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직각 삼각형 31"/>
            <p:cNvSpPr/>
            <p:nvPr/>
          </p:nvSpPr>
          <p:spPr>
            <a:xfrm flipV="1">
              <a:off x="-1" y="-206065"/>
              <a:ext cx="4237149" cy="1024025"/>
            </a:xfrm>
            <a:prstGeom prst="rtTriangle">
              <a:avLst/>
            </a:prstGeom>
            <a:solidFill>
              <a:srgbClr val="64D6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직각 삼각형 32"/>
            <p:cNvSpPr/>
            <p:nvPr/>
          </p:nvSpPr>
          <p:spPr>
            <a:xfrm flipH="1" flipV="1">
              <a:off x="1543334" y="-206065"/>
              <a:ext cx="4237149" cy="1024025"/>
            </a:xfrm>
            <a:prstGeom prst="rtTriangle">
              <a:avLst/>
            </a:prstGeom>
            <a:solidFill>
              <a:srgbClr val="92E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flipV="1">
              <a:off x="5780483" y="-206067"/>
              <a:ext cx="3363517" cy="1024025"/>
            </a:xfrm>
            <a:prstGeom prst="rtTriangle">
              <a:avLst/>
            </a:prstGeom>
            <a:solidFill>
              <a:srgbClr val="92E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9359400-B756-4C01-8B7B-57BFF750ED56}"/>
              </a:ext>
            </a:extLst>
          </p:cNvPr>
          <p:cNvGrpSpPr/>
          <p:nvPr/>
        </p:nvGrpSpPr>
        <p:grpSpPr>
          <a:xfrm>
            <a:off x="6495059" y="171794"/>
            <a:ext cx="2518948" cy="458521"/>
            <a:chOff x="5852695" y="162916"/>
            <a:chExt cx="2976581" cy="540351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B14D7E5-4FBB-4C92-AE0D-757A963E2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695" y="215064"/>
              <a:ext cx="1382606" cy="43605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A4CD0B7-5468-4EAB-A960-B3B471FAE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6221" y="162916"/>
              <a:ext cx="1443055" cy="540351"/>
            </a:xfrm>
            <a:prstGeom prst="rect">
              <a:avLst/>
            </a:prstGeom>
          </p:spPr>
        </p:pic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DD6DAC13-A930-461A-80B8-77C977881543}"/>
              </a:ext>
            </a:extLst>
          </p:cNvPr>
          <p:cNvSpPr/>
          <p:nvPr/>
        </p:nvSpPr>
        <p:spPr>
          <a:xfrm>
            <a:off x="2133181" y="1480837"/>
            <a:ext cx="3026535" cy="3026535"/>
          </a:xfrm>
          <a:prstGeom prst="ellipse">
            <a:avLst/>
          </a:prstGeom>
          <a:solidFill>
            <a:srgbClr val="92E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607CDF-5D3A-4906-9A59-8DDCCB395F38}"/>
              </a:ext>
            </a:extLst>
          </p:cNvPr>
          <p:cNvSpPr txBox="1"/>
          <p:nvPr/>
        </p:nvSpPr>
        <p:spPr>
          <a:xfrm>
            <a:off x="2773452" y="2784667"/>
            <a:ext cx="174599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8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sz="48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2CE6EF-2685-4938-8AA4-A4E51A910282}"/>
              </a:ext>
            </a:extLst>
          </p:cNvPr>
          <p:cNvSpPr txBox="1"/>
          <p:nvPr/>
        </p:nvSpPr>
        <p:spPr>
          <a:xfrm>
            <a:off x="3065678" y="2473361"/>
            <a:ext cx="116153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PRESENTATION</a:t>
            </a:r>
            <a:endParaRPr lang="ko-KR" altLang="en-US" sz="14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0F07F63-18DD-461D-B94C-1FA2EC643127}"/>
              </a:ext>
            </a:extLst>
          </p:cNvPr>
          <p:cNvSpPr/>
          <p:nvPr/>
        </p:nvSpPr>
        <p:spPr>
          <a:xfrm>
            <a:off x="1902968" y="1250626"/>
            <a:ext cx="3486955" cy="3486955"/>
          </a:xfrm>
          <a:prstGeom prst="ellipse">
            <a:avLst/>
          </a:prstGeom>
          <a:noFill/>
          <a:ln>
            <a:solidFill>
              <a:srgbClr val="64D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C97268-5954-4144-9ACD-78A6BFD8ACF3}"/>
              </a:ext>
            </a:extLst>
          </p:cNvPr>
          <p:cNvSpPr txBox="1"/>
          <p:nvPr/>
        </p:nvSpPr>
        <p:spPr>
          <a:xfrm>
            <a:off x="839923" y="1108680"/>
            <a:ext cx="303646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pPr algn="l"/>
            <a:r>
              <a:rPr lang="en-US" altLang="ko-KR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시나리오</a:t>
            </a:r>
            <a:endParaRPr lang="ko-KR" altLang="en-US" sz="2800" spc="0" dirty="0">
              <a:solidFill>
                <a:srgbClr val="92E2BE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5B598D-9E02-48AA-BA4F-912D9F6D7AC8}"/>
              </a:ext>
            </a:extLst>
          </p:cNvPr>
          <p:cNvSpPr txBox="1"/>
          <p:nvPr/>
        </p:nvSpPr>
        <p:spPr>
          <a:xfrm>
            <a:off x="2829152" y="4797893"/>
            <a:ext cx="6428582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pPr algn="l"/>
            <a:r>
              <a:rPr lang="en-US" altLang="ko-KR" sz="5400" spc="0">
                <a:solidFill>
                  <a:srgbClr val="1B674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Usecase </a:t>
            </a:r>
            <a:r>
              <a:rPr lang="ko-KR" altLang="en-US" sz="5400" spc="0">
                <a:solidFill>
                  <a:srgbClr val="1B674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</a:t>
            </a:r>
            <a:endParaRPr lang="en-US" altLang="ko-KR" sz="5400" spc="0">
              <a:solidFill>
                <a:srgbClr val="1B6745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5400" spc="0">
                <a:solidFill>
                  <a:srgbClr val="1B674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&amp; Usecase </a:t>
            </a:r>
            <a:r>
              <a:rPr lang="ko-KR" altLang="en-US" sz="5400" spc="0">
                <a:solidFill>
                  <a:srgbClr val="1B674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명세서</a:t>
            </a:r>
            <a:endParaRPr lang="ko-KR" altLang="en-US" sz="5400" spc="0" dirty="0">
              <a:solidFill>
                <a:srgbClr val="1B6745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12DC41-1592-4471-916D-5F8373633966}"/>
              </a:ext>
            </a:extLst>
          </p:cNvPr>
          <p:cNvSpPr txBox="1"/>
          <p:nvPr/>
        </p:nvSpPr>
        <p:spPr>
          <a:xfrm>
            <a:off x="5381353" y="2076523"/>
            <a:ext cx="3615548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pPr algn="l"/>
            <a:r>
              <a:rPr lang="en-US" altLang="ko-KR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Class </a:t>
            </a:r>
          </a:p>
          <a:p>
            <a:pPr algn="l"/>
            <a:r>
              <a:rPr lang="en-US" altLang="ko-KR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</a:t>
            </a:r>
            <a:endParaRPr lang="ko-KR" altLang="en-US" sz="2800" spc="0" dirty="0">
              <a:solidFill>
                <a:srgbClr val="92E2BE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C625A43-35FE-446C-A720-D5432328887D}"/>
              </a:ext>
            </a:extLst>
          </p:cNvPr>
          <p:cNvSpPr/>
          <p:nvPr/>
        </p:nvSpPr>
        <p:spPr>
          <a:xfrm>
            <a:off x="1872123" y="1219779"/>
            <a:ext cx="3548651" cy="3548651"/>
          </a:xfrm>
          <a:prstGeom prst="ellipse">
            <a:avLst/>
          </a:prstGeom>
          <a:noFill/>
          <a:ln>
            <a:solidFill>
              <a:srgbClr val="B0EAD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F240E56-EBB1-4F05-ABCE-0EC047803064}"/>
              </a:ext>
            </a:extLst>
          </p:cNvPr>
          <p:cNvSpPr/>
          <p:nvPr/>
        </p:nvSpPr>
        <p:spPr>
          <a:xfrm>
            <a:off x="2457023" y="1471959"/>
            <a:ext cx="270456" cy="270456"/>
          </a:xfrm>
          <a:prstGeom prst="ellipse">
            <a:avLst/>
          </a:prstGeom>
          <a:solidFill>
            <a:srgbClr val="92E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E2B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185756A-E37C-49C0-9D2C-0AC7EE98F4B7}"/>
              </a:ext>
            </a:extLst>
          </p:cNvPr>
          <p:cNvSpPr/>
          <p:nvPr/>
        </p:nvSpPr>
        <p:spPr>
          <a:xfrm>
            <a:off x="1789476" y="3064937"/>
            <a:ext cx="270456" cy="270456"/>
          </a:xfrm>
          <a:prstGeom prst="ellipse">
            <a:avLst/>
          </a:prstGeom>
          <a:solidFill>
            <a:srgbClr val="64D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6ACCA7A-66B5-4171-93CD-4CCBA8937C7A}"/>
              </a:ext>
            </a:extLst>
          </p:cNvPr>
          <p:cNvSpPr/>
          <p:nvPr/>
        </p:nvSpPr>
        <p:spPr>
          <a:xfrm>
            <a:off x="4453506" y="4326263"/>
            <a:ext cx="270456" cy="270456"/>
          </a:xfrm>
          <a:prstGeom prst="ellipse">
            <a:avLst/>
          </a:prstGeom>
          <a:solidFill>
            <a:srgbClr val="1B6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1AA0578-B052-4F90-B657-C58147145551}"/>
              </a:ext>
            </a:extLst>
          </p:cNvPr>
          <p:cNvSpPr/>
          <p:nvPr/>
        </p:nvSpPr>
        <p:spPr>
          <a:xfrm>
            <a:off x="5159712" y="2202905"/>
            <a:ext cx="270456" cy="270456"/>
          </a:xfrm>
          <a:prstGeom prst="ellipse">
            <a:avLst/>
          </a:prstGeom>
          <a:solidFill>
            <a:srgbClr val="64D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9E8EC-13C7-4F69-BBAB-D96521CFCF37}"/>
              </a:ext>
            </a:extLst>
          </p:cNvPr>
          <p:cNvSpPr txBox="1"/>
          <p:nvPr/>
        </p:nvSpPr>
        <p:spPr>
          <a:xfrm>
            <a:off x="40313" y="3030630"/>
            <a:ext cx="197776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pPr algn="l"/>
            <a:r>
              <a:rPr lang="en-US" altLang="ko-KR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</a:t>
            </a:r>
            <a:endParaRPr lang="en-US" altLang="ko-KR" sz="2800" spc="0">
              <a:solidFill>
                <a:srgbClr val="92E2BE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r>
              <a:rPr lang="ko-KR" altLang="en-US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기술</a:t>
            </a:r>
            <a:endParaRPr lang="ko-KR" altLang="en-US" sz="2800" spc="0" dirty="0">
              <a:solidFill>
                <a:srgbClr val="92E2BE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40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604845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Usecase </a:t>
            </a:r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 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</a:t>
            </a:r>
            <a:endParaRPr lang="ko-KR" altLang="en-US" sz="4800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25A406-DD56-4F38-8B4D-F9F2FE7E5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1" y="1785446"/>
            <a:ext cx="8218449" cy="449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5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8337539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Usecase </a:t>
            </a:r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 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</a:t>
            </a:r>
            <a:r>
              <a:rPr lang="ko-KR" altLang="en-US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분할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접수데스크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4800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AF216F-970A-43CA-BCEE-E420AA13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589" y="1638724"/>
            <a:ext cx="4103445" cy="484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3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723307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Usecase </a:t>
            </a:r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 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</a:t>
            </a:r>
            <a:r>
              <a:rPr lang="ko-KR" altLang="en-US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분할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환자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4800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D60E65-C3AB-42B4-AC83-4B78DB4FC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54" y="2069982"/>
            <a:ext cx="7627985" cy="41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0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866936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Usecase </a:t>
            </a:r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 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</a:t>
            </a:r>
            <a:r>
              <a:rPr lang="ko-KR" altLang="en-US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분할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의사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간호사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4800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E63D21-9FD3-49F8-BE5C-D51A83D46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770" y="1983614"/>
            <a:ext cx="6897360" cy="390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8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722826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Usecase </a:t>
            </a:r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 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</a:t>
            </a:r>
            <a:r>
              <a:rPr lang="ko-KR" altLang="en-US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분할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약국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4800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4E5624-66CB-4FE7-B96A-F13CE356C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06" y="2525975"/>
            <a:ext cx="6959442" cy="28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67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765145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Usecase </a:t>
            </a:r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 명세서 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환자</a:t>
            </a:r>
            <a:endParaRPr lang="ko-KR" altLang="en-US" sz="4800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0A3C4F1-9301-42AB-BE1B-161F7ECB6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9903"/>
              </p:ext>
            </p:extLst>
          </p:nvPr>
        </p:nvGraphicFramePr>
        <p:xfrm>
          <a:off x="1046670" y="1819942"/>
          <a:ext cx="7022727" cy="4424021"/>
        </p:xfrm>
        <a:graphic>
          <a:graphicData uri="http://schemas.openxmlformats.org/drawingml/2006/table">
            <a:tbl>
              <a:tblPr/>
              <a:tblGrid>
                <a:gridCol w="1190324">
                  <a:extLst>
                    <a:ext uri="{9D8B030D-6E8A-4147-A177-3AD203B41FA5}">
                      <a16:colId xmlns:a16="http://schemas.microsoft.com/office/drawing/2014/main" val="2205026503"/>
                    </a:ext>
                  </a:extLst>
                </a:gridCol>
                <a:gridCol w="5832403">
                  <a:extLst>
                    <a:ext uri="{9D8B030D-6E8A-4147-A177-3AD203B41FA5}">
                      <a16:colId xmlns:a16="http://schemas.microsoft.com/office/drawing/2014/main" val="1184693182"/>
                    </a:ext>
                  </a:extLst>
                </a:gridCol>
              </a:tblGrid>
              <a:tr h="3342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797" marR="84797" marT="23444" marB="23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접수요청하기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797" marR="84797" marT="23444" marB="23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124088"/>
                  </a:ext>
                </a:extLst>
              </a:tr>
              <a:tr h="3342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액터명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797" marR="84797" marT="23444" marB="23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797" marR="84797" marT="23444" marB="23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839472"/>
                  </a:ext>
                </a:extLst>
              </a:tr>
              <a:tr h="3342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797" marR="84797" marT="23444" marB="23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환자는 자신의 정보를 이용하여 접수 요청를 할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797" marR="84797" marT="23444" marB="23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797692"/>
                  </a:ext>
                </a:extLst>
              </a:tr>
              <a:tr h="22093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기본흐름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797" marR="84797" marT="23444" marB="23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1)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환자가 의사를 지정하여 접수요청 할 때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1-1&gt;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접수데스크에 진료받고 싶은 의사를 지정하여 접수데스크에 요청한다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1-3&gt;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반환된 의사정보를 참고 후 의사정보와 자신의 정보를 접수데스크에 넘겨 접수요청한다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2)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환자가 의사를 미지정하여 접수요청 할 때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2-1&gt;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자신의 정보를 접수데스크에 넘겨 접수를 요청한다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797" marR="84797" marT="23444" marB="23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038018"/>
                  </a:ext>
                </a:extLst>
              </a:tr>
              <a:tr h="11961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대체흐름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797" marR="84797" marT="23444" marB="23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1-2&gt;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진료받고 싶은 의사에게 진료를 받지 못할 시 의사를 미지정하여 접수요청 할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1-2&gt;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진료받고 싶은 의사에게 진료를 받지 못할 시 접수요청을 취소한다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797" marR="84797" marT="23444" marB="234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307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76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765145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Usecase </a:t>
            </a:r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 명세서 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환자</a:t>
            </a:r>
            <a:endParaRPr lang="ko-KR" altLang="en-US" sz="4800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DF1ED67-5A8E-4842-8CE1-E049E04BF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126344"/>
              </p:ext>
            </p:extLst>
          </p:nvPr>
        </p:nvGraphicFramePr>
        <p:xfrm>
          <a:off x="1046670" y="1819941"/>
          <a:ext cx="7022727" cy="4484422"/>
        </p:xfrm>
        <a:graphic>
          <a:graphicData uri="http://schemas.openxmlformats.org/drawingml/2006/table">
            <a:tbl>
              <a:tblPr/>
              <a:tblGrid>
                <a:gridCol w="1198690">
                  <a:extLst>
                    <a:ext uri="{9D8B030D-6E8A-4147-A177-3AD203B41FA5}">
                      <a16:colId xmlns:a16="http://schemas.microsoft.com/office/drawing/2014/main" val="2081659568"/>
                    </a:ext>
                  </a:extLst>
                </a:gridCol>
                <a:gridCol w="5824037">
                  <a:extLst>
                    <a:ext uri="{9D8B030D-6E8A-4147-A177-3AD203B41FA5}">
                      <a16:colId xmlns:a16="http://schemas.microsoft.com/office/drawing/2014/main" val="4107339560"/>
                    </a:ext>
                  </a:extLst>
                </a:gridCol>
              </a:tblGrid>
              <a:tr h="3239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예약요청하기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108540"/>
                  </a:ext>
                </a:extLst>
              </a:tr>
              <a:tr h="3239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액터명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944215"/>
                  </a:ext>
                </a:extLst>
              </a:tr>
              <a:tr h="3239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환자는 자신의 정보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날짜를 이용하여 예약 요청을 할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497929"/>
                  </a:ext>
                </a:extLst>
              </a:tr>
              <a:tr h="2292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기본흐름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1)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환자가 의사를 지정하여 예약요청 할 때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1-1&gt;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접수데스크에 진료 받고 싶은 날짜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의사를 지정하여 접수데스크에 요청한다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1-2&gt;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반환된 의사정보를 참고 후 자신의 정보와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의사정보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원하는 날짜를 접수데스크에 넘겨 예약을 요청한다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2)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환자가 의사를 미지정하여 예약요청 할 때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2-1&gt;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자신의 정보와 진료 받고 싶은 날짜를 지정하여 접수데스크에 넘겨 예약을 요청한다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290475"/>
                  </a:ext>
                </a:extLst>
              </a:tr>
              <a:tr h="1159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대체흐름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1-2&gt;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예약을 원하는 날이 당일이면 예약 요청이 불가능하다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1-2&gt;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원하는 날짜에 진료받고 싶은 의사에게 진료를 받지 못할 시 의사를 미지정하여 원하는 날짜에 맞춰 예약을 요청 할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1-2&gt;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진료받고 싶은 의사에게 진료를 받지 못할 시 예약 요청을 취소한다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4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424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765145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Usecase </a:t>
            </a:r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 명세서 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환자</a:t>
            </a:r>
            <a:endParaRPr lang="ko-KR" altLang="en-US" sz="4800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264E78-E363-4A57-B9F8-B7E902C2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58729"/>
              </p:ext>
            </p:extLst>
          </p:nvPr>
        </p:nvGraphicFramePr>
        <p:xfrm>
          <a:off x="1046670" y="1598263"/>
          <a:ext cx="6512370" cy="2930994"/>
        </p:xfrm>
        <a:graphic>
          <a:graphicData uri="http://schemas.openxmlformats.org/drawingml/2006/table">
            <a:tbl>
              <a:tblPr/>
              <a:tblGrid>
                <a:gridCol w="1103820">
                  <a:extLst>
                    <a:ext uri="{9D8B030D-6E8A-4147-A177-3AD203B41FA5}">
                      <a16:colId xmlns:a16="http://schemas.microsoft.com/office/drawing/2014/main" val="176169848"/>
                    </a:ext>
                  </a:extLst>
                </a:gridCol>
                <a:gridCol w="5408550">
                  <a:extLst>
                    <a:ext uri="{9D8B030D-6E8A-4147-A177-3AD203B41FA5}">
                      <a16:colId xmlns:a16="http://schemas.microsoft.com/office/drawing/2014/main" val="4075390537"/>
                    </a:ext>
                  </a:extLst>
                </a:gridCol>
              </a:tblGrid>
              <a:tr h="3099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유스케이스명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635" marR="78635" marT="21740" marB="217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예약취소 요청하기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635" marR="78635" marT="21740" marB="217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633753"/>
                  </a:ext>
                </a:extLst>
              </a:tr>
              <a:tr h="3099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액터명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635" marR="78635" marT="21740" marB="217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635" marR="78635" marT="21740" marB="217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659525"/>
                  </a:ext>
                </a:extLst>
              </a:tr>
              <a:tr h="576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635" marR="78635" marT="21740" marB="217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환자는 자신의 정보를 이용하여 예약내역 확인 후 접수데스크에 취소를 요청할 수 있다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635" marR="78635" marT="21740" marB="217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18594"/>
                  </a:ext>
                </a:extLst>
              </a:tr>
              <a:tr h="8554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기본흐름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635" marR="78635" marT="21740" marB="217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1)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환자가 자신의 정보를 이용하여 접수데스크에 예약내역확인을 요청한다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2)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환자가 접수데스크로부터 받은 예약정보를 확인 후 접수데스크에 예약취소를 요청한다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635" marR="78635" marT="21740" marB="217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503347"/>
                  </a:ext>
                </a:extLst>
              </a:tr>
              <a:tr h="8722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대체흐름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635" marR="78635" marT="21740" marB="217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2)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환자가 접수데스크로부터 받은 자신의 예약정보를 확인 후 예약취소요청을 원하지 않을 시 메인메뉴로 돌아간다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635" marR="78635" marT="21740" marB="217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51226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CC1EFF-7874-424E-9B8B-C117E066C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71921"/>
              </p:ext>
            </p:extLst>
          </p:nvPr>
        </p:nvGraphicFramePr>
        <p:xfrm>
          <a:off x="1036510" y="4665474"/>
          <a:ext cx="6512370" cy="1715004"/>
        </p:xfrm>
        <a:graphic>
          <a:graphicData uri="http://schemas.openxmlformats.org/drawingml/2006/table">
            <a:tbl>
              <a:tblPr/>
              <a:tblGrid>
                <a:gridCol w="1103820">
                  <a:extLst>
                    <a:ext uri="{9D8B030D-6E8A-4147-A177-3AD203B41FA5}">
                      <a16:colId xmlns:a16="http://schemas.microsoft.com/office/drawing/2014/main" val="2207625409"/>
                    </a:ext>
                  </a:extLst>
                </a:gridCol>
                <a:gridCol w="5408550">
                  <a:extLst>
                    <a:ext uri="{9D8B030D-6E8A-4147-A177-3AD203B41FA5}">
                      <a16:colId xmlns:a16="http://schemas.microsoft.com/office/drawing/2014/main" val="2643991188"/>
                    </a:ext>
                  </a:extLst>
                </a:gridCol>
              </a:tblGrid>
              <a:tr h="3139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유스케이스명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884" marR="76884" marT="21256" marB="212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약 구매하기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884" marR="76884" marT="21256" marB="212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796109"/>
                  </a:ext>
                </a:extLst>
              </a:tr>
              <a:tr h="3139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액터명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884" marR="76884" marT="21256" marB="212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884" marR="76884" marT="21256" marB="212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334829"/>
                  </a:ext>
                </a:extLst>
              </a:tr>
              <a:tr h="3139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884" marR="76884" marT="21256" marB="212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환자는 자신의 정보를 이용하여 약국에서 약을 구매한다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884" marR="76884" marT="21256" marB="212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223701"/>
                  </a:ext>
                </a:extLst>
              </a:tr>
              <a:tr h="4233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기본흐름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884" marR="76884" marT="21256" marB="212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1)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환자가 의사에게 받은 처방전을 약국에 제출한다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884" marR="76884" marT="21256" marB="212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348001"/>
                  </a:ext>
                </a:extLst>
              </a:tr>
              <a:tr h="3496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대체흐름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884" marR="76884" marT="21256" marB="212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84" marR="76884" marT="21256" marB="212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566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595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891499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Usecase </a:t>
            </a:r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 명세서 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접수데스크</a:t>
            </a:r>
            <a:endParaRPr lang="ko-KR" altLang="en-US" sz="4800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7BCFB98-E167-41E1-8AE7-334C4AB59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42999"/>
              </p:ext>
            </p:extLst>
          </p:nvPr>
        </p:nvGraphicFramePr>
        <p:xfrm>
          <a:off x="1036321" y="1630534"/>
          <a:ext cx="6979920" cy="2916605"/>
        </p:xfrm>
        <a:graphic>
          <a:graphicData uri="http://schemas.openxmlformats.org/drawingml/2006/table">
            <a:tbl>
              <a:tblPr/>
              <a:tblGrid>
                <a:gridCol w="1183069">
                  <a:extLst>
                    <a:ext uri="{9D8B030D-6E8A-4147-A177-3AD203B41FA5}">
                      <a16:colId xmlns:a16="http://schemas.microsoft.com/office/drawing/2014/main" val="3273047171"/>
                    </a:ext>
                  </a:extLst>
                </a:gridCol>
                <a:gridCol w="5796851">
                  <a:extLst>
                    <a:ext uri="{9D8B030D-6E8A-4147-A177-3AD203B41FA5}">
                      <a16:colId xmlns:a16="http://schemas.microsoft.com/office/drawing/2014/main" val="3829013115"/>
                    </a:ext>
                  </a:extLst>
                </a:gridCol>
              </a:tblGrid>
              <a:tr h="3321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유스케이스명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281" marR="84281" marT="23301" marB="233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접수등록하기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281" marR="84281" marT="23301" marB="233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671605"/>
                  </a:ext>
                </a:extLst>
              </a:tr>
              <a:tr h="3321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액터명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281" marR="84281" marT="23301" marB="233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접수데스크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281" marR="84281" marT="23301" marB="233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283030"/>
                  </a:ext>
                </a:extLst>
              </a:tr>
              <a:tr h="3321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281" marR="84281" marT="23301" marB="233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접수데스크에서 환자의 정보와 의사정보를 이용하여 접수를 등록한다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281" marR="84281" marT="23301" marB="233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546330"/>
                  </a:ext>
                </a:extLst>
              </a:tr>
              <a:tr h="15879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기본흐름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281" marR="84281" marT="23301" marB="233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1)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접수등록 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의사를 지정한 환자일 시 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1-1&gt;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환자가 지정한 의사정보를 확인 후 접수내역에 환자정보와 의사정보를 저장한다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2)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접수등록 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의사를 미지정한 환자일 시 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2-1&gt;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환자정보를 접수내역에 저장한다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281" marR="84281" marT="23301" marB="233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963706"/>
                  </a:ext>
                </a:extLst>
              </a:tr>
              <a:tr h="3321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대체흐름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281" marR="84281" marT="23301" marB="233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281" marR="84281" marT="23301" marB="233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34032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DC7A5E7-2584-4E8C-9A78-A535F1892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93068"/>
              </p:ext>
            </p:extLst>
          </p:nvPr>
        </p:nvGraphicFramePr>
        <p:xfrm>
          <a:off x="1039413" y="4678534"/>
          <a:ext cx="6976828" cy="1834024"/>
        </p:xfrm>
        <a:graphic>
          <a:graphicData uri="http://schemas.openxmlformats.org/drawingml/2006/table">
            <a:tbl>
              <a:tblPr/>
              <a:tblGrid>
                <a:gridCol w="1182544">
                  <a:extLst>
                    <a:ext uri="{9D8B030D-6E8A-4147-A177-3AD203B41FA5}">
                      <a16:colId xmlns:a16="http://schemas.microsoft.com/office/drawing/2014/main" val="3776190908"/>
                    </a:ext>
                  </a:extLst>
                </a:gridCol>
                <a:gridCol w="5794284">
                  <a:extLst>
                    <a:ext uri="{9D8B030D-6E8A-4147-A177-3AD203B41FA5}">
                      <a16:colId xmlns:a16="http://schemas.microsoft.com/office/drawing/2014/main" val="1722728921"/>
                    </a:ext>
                  </a:extLst>
                </a:gridCol>
              </a:tblGrid>
              <a:tr h="3320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유스케이스명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243" marR="84243" marT="23290" marB="23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접수확인하기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243" marR="84243" marT="23290" marB="23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342353"/>
                  </a:ext>
                </a:extLst>
              </a:tr>
              <a:tr h="3320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액터명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243" marR="84243" marT="23290" marB="23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접수데스크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243" marR="84243" marT="23290" marB="23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514928"/>
                  </a:ext>
                </a:extLst>
              </a:tr>
              <a:tr h="3320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243" marR="84243" marT="23290" marB="23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접수데스크에서 의사정보와 환자정보를 이용하여 접수내역을 보여준다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243" marR="84243" marT="23290" marB="23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48558"/>
                  </a:ext>
                </a:extLst>
              </a:tr>
              <a:tr h="4048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기본흐름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243" marR="84243" marT="23290" marB="23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1)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의사정보와 환자정보를 이용하여 접수내역을 보여준다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243" marR="84243" marT="23290" marB="23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022803"/>
                  </a:ext>
                </a:extLst>
              </a:tr>
              <a:tr h="4331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대체흐름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243" marR="84243" marT="23290" marB="23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243" marR="84243" marT="23290" marB="23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386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5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058733" y="1915733"/>
            <a:ext cx="3026535" cy="3026535"/>
          </a:xfrm>
          <a:prstGeom prst="ellipse">
            <a:avLst/>
          </a:prstGeom>
          <a:solidFill>
            <a:srgbClr val="92E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99004" y="3219563"/>
            <a:ext cx="174599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8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sz="48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1230" y="2908257"/>
            <a:ext cx="1161536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PRESENTATION</a:t>
            </a:r>
            <a:endParaRPr lang="ko-KR" altLang="en-US" sz="14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828520" y="1685522"/>
            <a:ext cx="3486955" cy="3486955"/>
          </a:xfrm>
          <a:prstGeom prst="ellipse">
            <a:avLst/>
          </a:prstGeom>
          <a:noFill/>
          <a:ln>
            <a:solidFill>
              <a:srgbClr val="64D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0293" y="1223857"/>
            <a:ext cx="3036465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pPr algn="l"/>
            <a:r>
              <a:rPr lang="en-US" altLang="ko-KR" sz="5400" spc="0">
                <a:solidFill>
                  <a:srgbClr val="1B674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5400" spc="0">
                <a:solidFill>
                  <a:srgbClr val="1B674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시나리오</a:t>
            </a:r>
            <a:endParaRPr lang="ko-KR" altLang="en-US" sz="5400" spc="0" dirty="0">
              <a:solidFill>
                <a:srgbClr val="1B6745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25885" y="4985518"/>
            <a:ext cx="3374642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pPr algn="l"/>
            <a:r>
              <a:rPr lang="en-US" altLang="ko-KR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Usecase </a:t>
            </a:r>
            <a:r>
              <a:rPr lang="ko-KR" altLang="en-US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</a:t>
            </a:r>
            <a:endParaRPr lang="en-US" altLang="ko-KR" sz="2800" spc="0">
              <a:solidFill>
                <a:srgbClr val="92E2BE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&amp; Usecase </a:t>
            </a:r>
            <a:r>
              <a:rPr lang="ko-KR" altLang="en-US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명세서</a:t>
            </a:r>
            <a:endParaRPr lang="ko-KR" altLang="en-US" sz="2800" spc="0" dirty="0">
              <a:solidFill>
                <a:srgbClr val="92E2BE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06905" y="2511419"/>
            <a:ext cx="297181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pPr algn="l"/>
            <a:r>
              <a:rPr lang="en-US" altLang="ko-KR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Class </a:t>
            </a:r>
            <a:r>
              <a:rPr lang="ko-KR" altLang="en-US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</a:t>
            </a:r>
            <a:endParaRPr lang="ko-KR" altLang="en-US" sz="2800" spc="0" dirty="0">
              <a:solidFill>
                <a:srgbClr val="92E2BE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 flipV="1">
            <a:off x="-167425" y="6569687"/>
            <a:ext cx="9491729" cy="244698"/>
            <a:chOff x="-167425" y="193183"/>
            <a:chExt cx="9491729" cy="244698"/>
          </a:xfrm>
        </p:grpSpPr>
        <p:sp>
          <p:nvSpPr>
            <p:cNvPr id="28" name="직사각형 27"/>
            <p:cNvSpPr/>
            <p:nvPr/>
          </p:nvSpPr>
          <p:spPr>
            <a:xfrm>
              <a:off x="0" y="193183"/>
              <a:ext cx="9144000" cy="180304"/>
            </a:xfrm>
            <a:prstGeom prst="rect">
              <a:avLst/>
            </a:prstGeom>
            <a:solidFill>
              <a:srgbClr val="92E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-167425" y="437881"/>
              <a:ext cx="9491729" cy="0"/>
            </a:xfrm>
            <a:prstGeom prst="line">
              <a:avLst/>
            </a:prstGeom>
            <a:ln w="12700">
              <a:solidFill>
                <a:srgbClr val="92E2BE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-1" y="-3708"/>
            <a:ext cx="9144001" cy="1024027"/>
            <a:chOff x="-1" y="-206067"/>
            <a:chExt cx="9144001" cy="1024027"/>
          </a:xfrm>
        </p:grpSpPr>
        <p:sp>
          <p:nvSpPr>
            <p:cNvPr id="35" name="직각 삼각형 34"/>
            <p:cNvSpPr/>
            <p:nvPr/>
          </p:nvSpPr>
          <p:spPr>
            <a:xfrm flipH="1" flipV="1">
              <a:off x="5778352" y="-206067"/>
              <a:ext cx="3363517" cy="1024025"/>
            </a:xfrm>
            <a:prstGeom prst="rtTriangle">
              <a:avLst/>
            </a:prstGeom>
            <a:solidFill>
              <a:srgbClr val="8DE7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직각 삼각형 31"/>
            <p:cNvSpPr/>
            <p:nvPr/>
          </p:nvSpPr>
          <p:spPr>
            <a:xfrm flipV="1">
              <a:off x="-1" y="-206065"/>
              <a:ext cx="4237149" cy="1024025"/>
            </a:xfrm>
            <a:prstGeom prst="rtTriangle">
              <a:avLst/>
            </a:prstGeom>
            <a:solidFill>
              <a:srgbClr val="64D6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직각 삼각형 32"/>
            <p:cNvSpPr/>
            <p:nvPr/>
          </p:nvSpPr>
          <p:spPr>
            <a:xfrm flipH="1" flipV="1">
              <a:off x="1543334" y="-206065"/>
              <a:ext cx="4237149" cy="1024025"/>
            </a:xfrm>
            <a:prstGeom prst="rtTriangle">
              <a:avLst/>
            </a:prstGeom>
            <a:solidFill>
              <a:srgbClr val="92E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flipV="1">
              <a:off x="5780483" y="-206067"/>
              <a:ext cx="3363517" cy="1024025"/>
            </a:xfrm>
            <a:prstGeom prst="rtTriangle">
              <a:avLst/>
            </a:prstGeom>
            <a:solidFill>
              <a:srgbClr val="92E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2797675" y="1654675"/>
            <a:ext cx="3548651" cy="3548651"/>
          </a:xfrm>
          <a:prstGeom prst="ellipse">
            <a:avLst/>
          </a:prstGeom>
          <a:noFill/>
          <a:ln>
            <a:solidFill>
              <a:srgbClr val="B0EAD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82575" y="1906855"/>
            <a:ext cx="270456" cy="270456"/>
          </a:xfrm>
          <a:prstGeom prst="ellipse">
            <a:avLst/>
          </a:prstGeom>
          <a:solidFill>
            <a:srgbClr val="1B6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715028" y="3499833"/>
            <a:ext cx="270456" cy="270456"/>
          </a:xfrm>
          <a:prstGeom prst="ellipse">
            <a:avLst/>
          </a:prstGeom>
          <a:solidFill>
            <a:srgbClr val="64D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379058" y="4761159"/>
            <a:ext cx="270456" cy="270456"/>
          </a:xfrm>
          <a:prstGeom prst="ellipse">
            <a:avLst/>
          </a:prstGeom>
          <a:solidFill>
            <a:srgbClr val="64D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085264" y="2637801"/>
            <a:ext cx="270456" cy="270456"/>
          </a:xfrm>
          <a:prstGeom prst="ellipse">
            <a:avLst/>
          </a:prstGeom>
          <a:solidFill>
            <a:srgbClr val="64D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EEF8AA-A533-4F79-A321-84C171D5326C}"/>
              </a:ext>
            </a:extLst>
          </p:cNvPr>
          <p:cNvSpPr txBox="1"/>
          <p:nvPr/>
        </p:nvSpPr>
        <p:spPr>
          <a:xfrm>
            <a:off x="804491" y="3317949"/>
            <a:ext cx="197776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pPr algn="l"/>
            <a:r>
              <a:rPr lang="en-US" altLang="ko-KR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</a:t>
            </a:r>
            <a:endParaRPr lang="en-US" altLang="ko-KR" sz="2800" spc="0">
              <a:solidFill>
                <a:srgbClr val="92E2BE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r>
              <a:rPr lang="ko-KR" altLang="en-US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기술</a:t>
            </a:r>
            <a:endParaRPr lang="ko-KR" altLang="en-US" sz="2800" spc="0" dirty="0">
              <a:solidFill>
                <a:srgbClr val="92E2BE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352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8743099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Usecase </a:t>
            </a:r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 명세서</a:t>
            </a:r>
            <a:r>
              <a:rPr lang="ko-KR" altLang="en-US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</a:t>
            </a:r>
            <a:r>
              <a:rPr lang="ko-KR" altLang="en-US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접수데스크</a:t>
            </a:r>
            <a:endParaRPr lang="en-US" altLang="ko-KR" sz="4000" spc="-15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0248B0C-6B0E-462A-BD39-CBDA83AB4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77506"/>
              </p:ext>
            </p:extLst>
          </p:nvPr>
        </p:nvGraphicFramePr>
        <p:xfrm>
          <a:off x="1014876" y="2590800"/>
          <a:ext cx="7040359" cy="2941860"/>
        </p:xfrm>
        <a:graphic>
          <a:graphicData uri="http://schemas.openxmlformats.org/drawingml/2006/table">
            <a:tbl>
              <a:tblPr/>
              <a:tblGrid>
                <a:gridCol w="1193312">
                  <a:extLst>
                    <a:ext uri="{9D8B030D-6E8A-4147-A177-3AD203B41FA5}">
                      <a16:colId xmlns:a16="http://schemas.microsoft.com/office/drawing/2014/main" val="1282828843"/>
                    </a:ext>
                  </a:extLst>
                </a:gridCol>
                <a:gridCol w="5847047">
                  <a:extLst>
                    <a:ext uri="{9D8B030D-6E8A-4147-A177-3AD203B41FA5}">
                      <a16:colId xmlns:a16="http://schemas.microsoft.com/office/drawing/2014/main" val="751552838"/>
                    </a:ext>
                  </a:extLst>
                </a:gridCol>
              </a:tblGrid>
              <a:tr h="3350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442" marR="65442" marT="18093" marB="18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예약등록하기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442" marR="65442" marT="18093" marB="18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195381"/>
                  </a:ext>
                </a:extLst>
              </a:tr>
              <a:tr h="3350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액터명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442" marR="65442" marT="18093" marB="18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접수데스크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442" marR="65442" marT="18093" marB="18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499419"/>
                  </a:ext>
                </a:extLst>
              </a:tr>
              <a:tr h="3350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442" marR="65442" marT="18093" marB="18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접수데스크에서 환자의 정보와 의사정보를 이용하여 예약을 등록한다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442" marR="65442" marT="18093" marB="18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9553"/>
                  </a:ext>
                </a:extLst>
              </a:tr>
              <a:tr h="1601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기본흐름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442" marR="65442" marT="18093" marB="18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1)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예약등록 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의사를 지정한 환자일 시 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1-1&gt;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환자가 지정한 날짜와 의사정보를 확인 후 예약내역에 환자정보와 의사정보를 저장한다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2)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예약등록 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의사를 미지정한 환자일 시 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2-1&gt;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환자정보와 환자가 지정한 날짜를 예약내역에 저장한다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442" marR="65442" marT="18093" marB="18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466291"/>
                  </a:ext>
                </a:extLst>
              </a:tr>
              <a:tr h="3350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대체흐름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442" marR="65442" marT="18093" marB="18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442" marR="65442" marT="18093" marB="180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9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072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8743099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Usecase </a:t>
            </a:r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 명세서</a:t>
            </a:r>
            <a:r>
              <a:rPr lang="ko-KR" altLang="en-US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</a:t>
            </a:r>
            <a:r>
              <a:rPr lang="ko-KR" altLang="en-US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접수데스크</a:t>
            </a:r>
            <a:endParaRPr lang="en-US" altLang="ko-KR" sz="4000" spc="-15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A2E3C0-FA3C-4D6C-AF8F-37E5875F5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30656"/>
              </p:ext>
            </p:extLst>
          </p:nvPr>
        </p:nvGraphicFramePr>
        <p:xfrm>
          <a:off x="855423" y="2540000"/>
          <a:ext cx="7297558" cy="2804159"/>
        </p:xfrm>
        <a:graphic>
          <a:graphicData uri="http://schemas.openxmlformats.org/drawingml/2006/table">
            <a:tbl>
              <a:tblPr/>
              <a:tblGrid>
                <a:gridCol w="1236906">
                  <a:extLst>
                    <a:ext uri="{9D8B030D-6E8A-4147-A177-3AD203B41FA5}">
                      <a16:colId xmlns:a16="http://schemas.microsoft.com/office/drawing/2014/main" val="1807722202"/>
                    </a:ext>
                  </a:extLst>
                </a:gridCol>
                <a:gridCol w="6060652">
                  <a:extLst>
                    <a:ext uri="{9D8B030D-6E8A-4147-A177-3AD203B41FA5}">
                      <a16:colId xmlns:a16="http://schemas.microsoft.com/office/drawing/2014/main" val="497630787"/>
                    </a:ext>
                  </a:extLst>
                </a:gridCol>
              </a:tblGrid>
              <a:tr h="347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116" marR="88116" marT="24361" marB="243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예약확인하기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116" marR="88116" marT="24361" marB="243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778520"/>
                  </a:ext>
                </a:extLst>
              </a:tr>
              <a:tr h="347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액터명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116" marR="88116" marT="24361" marB="243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접수데스크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116" marR="88116" marT="24361" marB="243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578979"/>
                  </a:ext>
                </a:extLst>
              </a:tr>
              <a:tr h="347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116" marR="88116" marT="24361" marB="243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접수데스크에서 의사정보와 환자정보를 이용하여 접수내역을 보여준다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116" marR="88116" marT="24361" marB="243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815233"/>
                  </a:ext>
                </a:extLst>
              </a:tr>
              <a:tr h="1309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기본흐름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116" marR="88116" marT="24361" marB="243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1)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의사가 예약확인을 원할 경우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1-1&gt;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특정 의사에게 해당되는 예약내역을 보여준다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2)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환자가 예약확인을 원할 경우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2-1&gt;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특정 환자의 예약내역을 보여준다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116" marR="88116" marT="24361" marB="243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347181"/>
                  </a:ext>
                </a:extLst>
              </a:tr>
              <a:tr h="453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대체흐름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116" marR="88116" marT="24361" marB="243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116" marR="88116" marT="24361" marB="243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279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180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876874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Usecase </a:t>
            </a:r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 명세서 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</a:t>
            </a:r>
            <a:r>
              <a:rPr lang="ko-KR" altLang="en-US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접수데스크</a:t>
            </a:r>
            <a:endParaRPr lang="en-US" altLang="ko-KR" sz="4000" spc="-15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03A792-AF38-4903-831D-FDC873EE2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8260"/>
              </p:ext>
            </p:extLst>
          </p:nvPr>
        </p:nvGraphicFramePr>
        <p:xfrm>
          <a:off x="843470" y="2473592"/>
          <a:ext cx="7406450" cy="2877197"/>
        </p:xfrm>
        <a:graphic>
          <a:graphicData uri="http://schemas.openxmlformats.org/drawingml/2006/table">
            <a:tbl>
              <a:tblPr/>
              <a:tblGrid>
                <a:gridCol w="1255363">
                  <a:extLst>
                    <a:ext uri="{9D8B030D-6E8A-4147-A177-3AD203B41FA5}">
                      <a16:colId xmlns:a16="http://schemas.microsoft.com/office/drawing/2014/main" val="270842183"/>
                    </a:ext>
                  </a:extLst>
                </a:gridCol>
                <a:gridCol w="6151087">
                  <a:extLst>
                    <a:ext uri="{9D8B030D-6E8A-4147-A177-3AD203B41FA5}">
                      <a16:colId xmlns:a16="http://schemas.microsoft.com/office/drawing/2014/main" val="1365573438"/>
                    </a:ext>
                  </a:extLst>
                </a:gridCol>
              </a:tblGrid>
              <a:tr h="252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유스케이스명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24725" marB="24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환자호출하기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24725" marB="24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74299"/>
                  </a:ext>
                </a:extLst>
              </a:tr>
              <a:tr h="3617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액터명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24725" marB="24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접수데스크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24725" marB="24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033269"/>
                  </a:ext>
                </a:extLst>
              </a:tr>
              <a:tr h="3617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24725" marB="24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접수데스크에서 접수내역을 확인하여 환자를 호출한다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24725" marB="24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712091"/>
                  </a:ext>
                </a:extLst>
              </a:tr>
              <a:tr h="14114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기본흐름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24725" marB="24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1)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당일 접수내역을 확인한다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2)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접수내역을 확인한 후 해당 환자를 호출한다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3-1)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의사를 지정한 환자일 경우 환자를 지정한 의사의 방으로 호출한다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3-2)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해당시간에 지료가 가능한 의사를 랜덤으로 지정하여 호출한다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24725" marB="24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404228"/>
                  </a:ext>
                </a:extLst>
              </a:tr>
              <a:tr h="3617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대체흐름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24725" marB="24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32" marR="89432" marT="24725" marB="24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984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237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876874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Usecase </a:t>
            </a:r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 명세서 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</a:t>
            </a:r>
            <a:r>
              <a:rPr lang="ko-KR" altLang="en-US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접수데스크</a:t>
            </a:r>
            <a:endParaRPr lang="en-US" altLang="ko-KR" sz="4000" spc="-15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03A792-AF38-4903-831D-FDC873EE2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58239"/>
              </p:ext>
            </p:extLst>
          </p:nvPr>
        </p:nvGraphicFramePr>
        <p:xfrm>
          <a:off x="843470" y="2473592"/>
          <a:ext cx="7406450" cy="2877197"/>
        </p:xfrm>
        <a:graphic>
          <a:graphicData uri="http://schemas.openxmlformats.org/drawingml/2006/table">
            <a:tbl>
              <a:tblPr/>
              <a:tblGrid>
                <a:gridCol w="1255363">
                  <a:extLst>
                    <a:ext uri="{9D8B030D-6E8A-4147-A177-3AD203B41FA5}">
                      <a16:colId xmlns:a16="http://schemas.microsoft.com/office/drawing/2014/main" val="270842183"/>
                    </a:ext>
                  </a:extLst>
                </a:gridCol>
                <a:gridCol w="6151087">
                  <a:extLst>
                    <a:ext uri="{9D8B030D-6E8A-4147-A177-3AD203B41FA5}">
                      <a16:colId xmlns:a16="http://schemas.microsoft.com/office/drawing/2014/main" val="1365573438"/>
                    </a:ext>
                  </a:extLst>
                </a:gridCol>
              </a:tblGrid>
              <a:tr h="252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유스케이스명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24725" marB="24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접수리스트 업데이트하기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24725" marB="24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74299"/>
                  </a:ext>
                </a:extLst>
              </a:tr>
              <a:tr h="3617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액터명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24725" marB="24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접수데스크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24725" marB="24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033269"/>
                  </a:ext>
                </a:extLst>
              </a:tr>
              <a:tr h="3617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24725" marB="24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날이 지난 뒤 그 날의 예약정보를 접수리스트로 업데이트 시킬 수 있다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24725" marB="24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712091"/>
                  </a:ext>
                </a:extLst>
              </a:tr>
              <a:tr h="14114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기본흐름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24725" marB="24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</a:rPr>
                        <a:t>1) 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</a:rPr>
                        <a:t>접수리스트를 초기화 한 후 오늘의 예약정보를 접수리스트로 업데이트 시킨다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</a:rPr>
                        <a:t>업데이트 후에 예약시간에 맞게 접수리스트를 정렬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</a:rPr>
                        <a:t>(sort)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</a:rPr>
                        <a:t>한다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24725" marB="24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404228"/>
                  </a:ext>
                </a:extLst>
              </a:tr>
              <a:tr h="3617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대체흐름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432" marR="89432" marT="24725" marB="24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32" marR="89432" marT="24725" marB="24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984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867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764985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Usecase </a:t>
            </a:r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 명세서 </a:t>
            </a:r>
            <a:r>
              <a:rPr lang="en-US" altLang="ko-KR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</a:t>
            </a:r>
            <a:r>
              <a:rPr lang="ko-KR" altLang="en-US" sz="40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의사</a:t>
            </a:r>
            <a:endParaRPr lang="en-US" altLang="ko-KR" sz="4000" spc="-15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3ABA313-D924-4B8A-8C3D-4DFCDF92A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8286"/>
              </p:ext>
            </p:extLst>
          </p:nvPr>
        </p:nvGraphicFramePr>
        <p:xfrm>
          <a:off x="853630" y="2605672"/>
          <a:ext cx="7402583" cy="2915013"/>
        </p:xfrm>
        <a:graphic>
          <a:graphicData uri="http://schemas.openxmlformats.org/drawingml/2006/table">
            <a:tbl>
              <a:tblPr/>
              <a:tblGrid>
                <a:gridCol w="1254708">
                  <a:extLst>
                    <a:ext uri="{9D8B030D-6E8A-4147-A177-3AD203B41FA5}">
                      <a16:colId xmlns:a16="http://schemas.microsoft.com/office/drawing/2014/main" val="1019386432"/>
                    </a:ext>
                  </a:extLst>
                </a:gridCol>
                <a:gridCol w="6147875">
                  <a:extLst>
                    <a:ext uri="{9D8B030D-6E8A-4147-A177-3AD203B41FA5}">
                      <a16:colId xmlns:a16="http://schemas.microsoft.com/office/drawing/2014/main" val="3670120436"/>
                    </a:ext>
                  </a:extLst>
                </a:gridCol>
              </a:tblGrid>
              <a:tr h="3522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384" marR="89384" marT="24712" marB="247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진료하기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384" marR="89384" marT="24712" marB="247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5516"/>
                  </a:ext>
                </a:extLst>
              </a:tr>
              <a:tr h="3522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액터명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384" marR="89384" marT="24712" marB="247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384" marR="89384" marT="24712" marB="247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39553"/>
                  </a:ext>
                </a:extLst>
              </a:tr>
              <a:tr h="3559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384" marR="89384" marT="24712" marB="247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환자를 진료한다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384" marR="89384" marT="24712" marB="247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311387"/>
                  </a:ext>
                </a:extLst>
              </a:tr>
              <a:tr h="6551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기본흐름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384" marR="89384" marT="24712" marB="247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환자를 진료하여 해당 환자의 병명을 알려준다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환자가 처방을 원할시 처방전을 환자에게 전해준다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3)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만약 환자의 병명이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감기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라면 주사여부를 물어보고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주사 맞기를 원할 시에 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간호사에게 해당 환자의 주사요청을 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384" marR="89384" marT="24712" marB="247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773929"/>
                  </a:ext>
                </a:extLst>
              </a:tr>
              <a:tr h="3522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대체흐름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384" marR="89384" marT="24712" marB="247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환자가 처방을 거부할 시 처방을 내리지 않고 해당 기능을 종료한다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3)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환자가 주사를 거부할 시 주사요청을 하지않고 해당 기능을 종료한다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384" marR="89384" marT="24712" marB="247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91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203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V="1">
            <a:off x="-881101" y="6569687"/>
            <a:ext cx="9491729" cy="244698"/>
            <a:chOff x="-167425" y="193183"/>
            <a:chExt cx="9491729" cy="244698"/>
          </a:xfrm>
        </p:grpSpPr>
        <p:sp>
          <p:nvSpPr>
            <p:cNvPr id="28" name="직사각형 27"/>
            <p:cNvSpPr/>
            <p:nvPr/>
          </p:nvSpPr>
          <p:spPr>
            <a:xfrm>
              <a:off x="0" y="193183"/>
              <a:ext cx="9144000" cy="180304"/>
            </a:xfrm>
            <a:prstGeom prst="rect">
              <a:avLst/>
            </a:prstGeom>
            <a:solidFill>
              <a:srgbClr val="92E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-167425" y="437881"/>
              <a:ext cx="9491729" cy="0"/>
            </a:xfrm>
            <a:prstGeom prst="line">
              <a:avLst/>
            </a:prstGeom>
            <a:ln w="12700">
              <a:solidFill>
                <a:srgbClr val="92E2BE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-1" y="-3708"/>
            <a:ext cx="9144001" cy="1024027"/>
            <a:chOff x="-1" y="-206067"/>
            <a:chExt cx="9144001" cy="1024027"/>
          </a:xfrm>
        </p:grpSpPr>
        <p:sp>
          <p:nvSpPr>
            <p:cNvPr id="35" name="직각 삼각형 34"/>
            <p:cNvSpPr/>
            <p:nvPr/>
          </p:nvSpPr>
          <p:spPr>
            <a:xfrm flipH="1" flipV="1">
              <a:off x="5778352" y="-206067"/>
              <a:ext cx="3363517" cy="1024025"/>
            </a:xfrm>
            <a:prstGeom prst="rtTriangle">
              <a:avLst/>
            </a:prstGeom>
            <a:solidFill>
              <a:srgbClr val="8DE7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직각 삼각형 31"/>
            <p:cNvSpPr/>
            <p:nvPr/>
          </p:nvSpPr>
          <p:spPr>
            <a:xfrm flipV="1">
              <a:off x="-1" y="-206065"/>
              <a:ext cx="4237149" cy="1024025"/>
            </a:xfrm>
            <a:prstGeom prst="rtTriangle">
              <a:avLst/>
            </a:prstGeom>
            <a:solidFill>
              <a:srgbClr val="64D6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직각 삼각형 32"/>
            <p:cNvSpPr/>
            <p:nvPr/>
          </p:nvSpPr>
          <p:spPr>
            <a:xfrm flipH="1" flipV="1">
              <a:off x="1543334" y="-206065"/>
              <a:ext cx="4237149" cy="1024025"/>
            </a:xfrm>
            <a:prstGeom prst="rtTriangle">
              <a:avLst/>
            </a:prstGeom>
            <a:solidFill>
              <a:srgbClr val="92E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flipV="1">
              <a:off x="5780483" y="-206067"/>
              <a:ext cx="3363517" cy="1024025"/>
            </a:xfrm>
            <a:prstGeom prst="rtTriangle">
              <a:avLst/>
            </a:prstGeom>
            <a:solidFill>
              <a:srgbClr val="92E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DD6DAC13-A930-461A-80B8-77C977881543}"/>
              </a:ext>
            </a:extLst>
          </p:cNvPr>
          <p:cNvSpPr/>
          <p:nvPr/>
        </p:nvSpPr>
        <p:spPr>
          <a:xfrm>
            <a:off x="3627445" y="1480837"/>
            <a:ext cx="3026535" cy="3026535"/>
          </a:xfrm>
          <a:prstGeom prst="ellipse">
            <a:avLst/>
          </a:prstGeom>
          <a:solidFill>
            <a:srgbClr val="92E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607CDF-5D3A-4906-9A59-8DDCCB395F38}"/>
              </a:ext>
            </a:extLst>
          </p:cNvPr>
          <p:cNvSpPr txBox="1"/>
          <p:nvPr/>
        </p:nvSpPr>
        <p:spPr>
          <a:xfrm>
            <a:off x="4267716" y="2784667"/>
            <a:ext cx="174599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8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sz="48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2CE6EF-2685-4938-8AA4-A4E51A910282}"/>
              </a:ext>
            </a:extLst>
          </p:cNvPr>
          <p:cNvSpPr txBox="1"/>
          <p:nvPr/>
        </p:nvSpPr>
        <p:spPr>
          <a:xfrm>
            <a:off x="4559942" y="2473361"/>
            <a:ext cx="116153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PRESENTATION</a:t>
            </a:r>
            <a:endParaRPr lang="ko-KR" altLang="en-US" sz="14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0F07F63-18DD-461D-B94C-1FA2EC643127}"/>
              </a:ext>
            </a:extLst>
          </p:cNvPr>
          <p:cNvSpPr/>
          <p:nvPr/>
        </p:nvSpPr>
        <p:spPr>
          <a:xfrm>
            <a:off x="3397232" y="1250626"/>
            <a:ext cx="3486955" cy="3486955"/>
          </a:xfrm>
          <a:prstGeom prst="ellipse">
            <a:avLst/>
          </a:prstGeom>
          <a:noFill/>
          <a:ln>
            <a:solidFill>
              <a:srgbClr val="64D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C97268-5954-4144-9ACD-78A6BFD8ACF3}"/>
              </a:ext>
            </a:extLst>
          </p:cNvPr>
          <p:cNvSpPr txBox="1"/>
          <p:nvPr/>
        </p:nvSpPr>
        <p:spPr>
          <a:xfrm>
            <a:off x="2334187" y="1108680"/>
            <a:ext cx="303646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pPr algn="l"/>
            <a:r>
              <a:rPr lang="en-US" altLang="ko-KR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시나리오</a:t>
            </a:r>
            <a:endParaRPr lang="ko-KR" altLang="en-US" sz="2800" spc="0" dirty="0">
              <a:solidFill>
                <a:srgbClr val="92E2BE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E93F4E-AF6B-4FFC-A7A4-DB1E963CADF0}"/>
              </a:ext>
            </a:extLst>
          </p:cNvPr>
          <p:cNvSpPr txBox="1"/>
          <p:nvPr/>
        </p:nvSpPr>
        <p:spPr>
          <a:xfrm>
            <a:off x="423530" y="3090768"/>
            <a:ext cx="3300831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pPr algn="l"/>
            <a:r>
              <a:rPr lang="en-US" altLang="ko-KR" sz="5400" spc="0">
                <a:solidFill>
                  <a:srgbClr val="1B674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5400" spc="0">
                <a:solidFill>
                  <a:srgbClr val="1B674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</a:t>
            </a:r>
            <a:endParaRPr lang="en-US" altLang="ko-KR" sz="5400" spc="0">
              <a:solidFill>
                <a:srgbClr val="1B6745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5400" spc="0">
                <a:solidFill>
                  <a:srgbClr val="1B674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5400" spc="0">
                <a:solidFill>
                  <a:srgbClr val="1B674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기술</a:t>
            </a:r>
            <a:endParaRPr lang="ko-KR" altLang="en-US" sz="5400" spc="0" dirty="0">
              <a:solidFill>
                <a:srgbClr val="1B6745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5B598D-9E02-48AA-BA4F-912D9F6D7AC8}"/>
              </a:ext>
            </a:extLst>
          </p:cNvPr>
          <p:cNvSpPr txBox="1"/>
          <p:nvPr/>
        </p:nvSpPr>
        <p:spPr>
          <a:xfrm>
            <a:off x="4390322" y="4797893"/>
            <a:ext cx="642858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pPr algn="l"/>
            <a:r>
              <a:rPr lang="en-US" altLang="ko-KR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Usecase </a:t>
            </a:r>
            <a:r>
              <a:rPr lang="ko-KR" altLang="en-US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</a:t>
            </a:r>
            <a:endParaRPr lang="en-US" altLang="ko-KR" sz="2800" spc="0">
              <a:solidFill>
                <a:srgbClr val="92E2BE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&amp; Usecase </a:t>
            </a:r>
            <a:r>
              <a:rPr lang="ko-KR" altLang="en-US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명세서</a:t>
            </a:r>
            <a:endParaRPr lang="ko-KR" altLang="en-US" sz="2800" spc="0" dirty="0">
              <a:solidFill>
                <a:srgbClr val="92E2BE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12DC41-1592-4471-916D-5F8373633966}"/>
              </a:ext>
            </a:extLst>
          </p:cNvPr>
          <p:cNvSpPr txBox="1"/>
          <p:nvPr/>
        </p:nvSpPr>
        <p:spPr>
          <a:xfrm>
            <a:off x="6942523" y="2076523"/>
            <a:ext cx="3615548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pPr algn="l"/>
            <a:r>
              <a:rPr lang="en-US" altLang="ko-KR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Class </a:t>
            </a:r>
          </a:p>
          <a:p>
            <a:pPr algn="l"/>
            <a:r>
              <a:rPr lang="en-US" altLang="ko-KR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</a:t>
            </a:r>
            <a:endParaRPr lang="ko-KR" altLang="en-US" sz="2800" spc="0" dirty="0">
              <a:solidFill>
                <a:srgbClr val="92E2BE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C625A43-35FE-446C-A720-D5432328887D}"/>
              </a:ext>
            </a:extLst>
          </p:cNvPr>
          <p:cNvSpPr/>
          <p:nvPr/>
        </p:nvSpPr>
        <p:spPr>
          <a:xfrm>
            <a:off x="3366387" y="1219779"/>
            <a:ext cx="3548651" cy="3548651"/>
          </a:xfrm>
          <a:prstGeom prst="ellipse">
            <a:avLst/>
          </a:prstGeom>
          <a:noFill/>
          <a:ln>
            <a:solidFill>
              <a:srgbClr val="B0EAD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F240E56-EBB1-4F05-ABCE-0EC047803064}"/>
              </a:ext>
            </a:extLst>
          </p:cNvPr>
          <p:cNvSpPr/>
          <p:nvPr/>
        </p:nvSpPr>
        <p:spPr>
          <a:xfrm>
            <a:off x="3951287" y="1471959"/>
            <a:ext cx="270456" cy="270456"/>
          </a:xfrm>
          <a:prstGeom prst="ellipse">
            <a:avLst/>
          </a:prstGeom>
          <a:solidFill>
            <a:srgbClr val="92E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E2B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185756A-E37C-49C0-9D2C-0AC7EE98F4B7}"/>
              </a:ext>
            </a:extLst>
          </p:cNvPr>
          <p:cNvSpPr/>
          <p:nvPr/>
        </p:nvSpPr>
        <p:spPr>
          <a:xfrm>
            <a:off x="3283740" y="3064937"/>
            <a:ext cx="270456" cy="270456"/>
          </a:xfrm>
          <a:prstGeom prst="ellipse">
            <a:avLst/>
          </a:prstGeom>
          <a:solidFill>
            <a:srgbClr val="1B6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6ACCA7A-66B5-4171-93CD-4CCBA8937C7A}"/>
              </a:ext>
            </a:extLst>
          </p:cNvPr>
          <p:cNvSpPr/>
          <p:nvPr/>
        </p:nvSpPr>
        <p:spPr>
          <a:xfrm>
            <a:off x="5947770" y="4326263"/>
            <a:ext cx="270456" cy="270456"/>
          </a:xfrm>
          <a:prstGeom prst="ellipse">
            <a:avLst/>
          </a:prstGeom>
          <a:solidFill>
            <a:srgbClr val="92E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1AA0578-B052-4F90-B657-C58147145551}"/>
              </a:ext>
            </a:extLst>
          </p:cNvPr>
          <p:cNvSpPr/>
          <p:nvPr/>
        </p:nvSpPr>
        <p:spPr>
          <a:xfrm>
            <a:off x="6653976" y="2202905"/>
            <a:ext cx="270456" cy="270456"/>
          </a:xfrm>
          <a:prstGeom prst="ellipse">
            <a:avLst/>
          </a:prstGeom>
          <a:solidFill>
            <a:srgbClr val="64D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511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208582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구현기술</a:t>
            </a:r>
            <a:endParaRPr lang="en-US" altLang="ko-KR" sz="4000" spc="-15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5C339-7FE3-442F-A393-D8AB6AB13AF7}"/>
              </a:ext>
            </a:extLst>
          </p:cNvPr>
          <p:cNvSpPr txBox="1"/>
          <p:nvPr/>
        </p:nvSpPr>
        <p:spPr>
          <a:xfrm>
            <a:off x="541492" y="1548954"/>
            <a:ext cx="10173898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4400" spc="-150">
                <a:solidFill>
                  <a:srgbClr val="1B67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4400" spc="-150">
                <a:solidFill>
                  <a:srgbClr val="1B67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접수내역을 시간별로 정렬해줄 때 사용 </a:t>
            </a:r>
            <a:endParaRPr lang="en-US" altLang="ko-KR" sz="3600" spc="-150">
              <a:solidFill>
                <a:srgbClr val="1B67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E68F43-7420-4952-AC6C-210FA84A4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92" y="2856265"/>
            <a:ext cx="8044947" cy="3382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19D4D5-4C45-4B2A-A8E9-31D6C9F6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92" y="2396085"/>
            <a:ext cx="7077075" cy="30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8316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208582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구현기술</a:t>
            </a:r>
            <a:endParaRPr lang="en-US" altLang="ko-KR" sz="4000" spc="-15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5C339-7FE3-442F-A393-D8AB6AB13AF7}"/>
              </a:ext>
            </a:extLst>
          </p:cNvPr>
          <p:cNvSpPr txBox="1"/>
          <p:nvPr/>
        </p:nvSpPr>
        <p:spPr>
          <a:xfrm>
            <a:off x="541492" y="1548954"/>
            <a:ext cx="10173898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4400" spc="-150">
                <a:solidFill>
                  <a:srgbClr val="1B67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 </a:t>
            </a:r>
            <a:r>
              <a:rPr lang="ko-KR" altLang="en-US" sz="4400" spc="-150">
                <a:solidFill>
                  <a:srgbClr val="1B67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예약이 겹치는 것을 막음</a:t>
            </a:r>
            <a:endParaRPr lang="en-US" altLang="ko-KR" sz="4400" spc="-150">
              <a:solidFill>
                <a:srgbClr val="1B67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4400" spc="-150">
                <a:solidFill>
                  <a:srgbClr val="1B67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endParaRPr lang="en-US" altLang="ko-KR" sz="3600" spc="-150">
              <a:solidFill>
                <a:srgbClr val="1B67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5C5431-DDA1-4AAD-92C3-979C198AE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8" y="3229122"/>
            <a:ext cx="8106937" cy="2089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5950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208582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구현기술</a:t>
            </a:r>
            <a:endParaRPr lang="en-US" altLang="ko-KR" sz="4000" spc="-15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3A1A4A-23BA-4B07-8419-EE3E82ADE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0" y="1642921"/>
            <a:ext cx="7895063" cy="4721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187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208582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구현기술</a:t>
            </a:r>
            <a:endParaRPr lang="en-US" altLang="ko-KR" sz="4000" spc="-15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75C423-D78F-47A4-8450-D7253E00F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34" y="1936946"/>
            <a:ext cx="7515225" cy="352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9E30A3-3C2C-4FCA-B540-0F91E9150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34" y="2481382"/>
            <a:ext cx="6296025" cy="2876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022982-F4BD-4D1A-9479-4FDB064A8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34" y="5549943"/>
            <a:ext cx="3228975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19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205537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시나리오</a:t>
            </a:r>
            <a:endParaRPr lang="ko-KR" altLang="en-US" sz="4800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60ABA9-1112-4E18-8BD1-B23B4CFC2317}"/>
              </a:ext>
            </a:extLst>
          </p:cNvPr>
          <p:cNvSpPr txBox="1"/>
          <p:nvPr/>
        </p:nvSpPr>
        <p:spPr>
          <a:xfrm>
            <a:off x="296165" y="1827073"/>
            <a:ext cx="3864428" cy="4385816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>
                <a:solidFill>
                  <a:srgbClr val="1B674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000" spc="-150">
                <a:solidFill>
                  <a:srgbClr val="1B674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간호사</a:t>
            </a:r>
            <a:r>
              <a:rPr lang="en-US" altLang="ko-KR" sz="2000" spc="-150">
                <a:solidFill>
                  <a:srgbClr val="1B674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간호사는 의사의 요청에 따라 주사를 놓을 수 있다</a:t>
            </a:r>
          </a:p>
          <a:p>
            <a:pPr>
              <a:lnSpc>
                <a:spcPct val="150000"/>
              </a:lnSpc>
            </a:pPr>
            <a:endParaRPr lang="ko-KR" altLang="en-US" spc="-15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pc="-150">
                <a:solidFill>
                  <a:srgbClr val="1B674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000" spc="-150">
                <a:solidFill>
                  <a:srgbClr val="1B674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의사</a:t>
            </a:r>
            <a:r>
              <a:rPr lang="en-US" altLang="ko-KR" sz="2000" spc="-150">
                <a:solidFill>
                  <a:srgbClr val="1B674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의사는 환자를 진찰하고</a:t>
            </a:r>
            <a:r>
              <a:rPr lang="en-US" altLang="ko-KR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처방할 수 있다</a:t>
            </a:r>
            <a:r>
              <a:rPr lang="en-US" altLang="ko-KR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의사는 간호사에게 환자에 대한 주사를 요청할 수 있다</a:t>
            </a:r>
            <a:r>
              <a:rPr lang="en-US" altLang="ko-KR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pc="-15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pc="-150">
                <a:solidFill>
                  <a:srgbClr val="1B674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000" spc="-150">
                <a:solidFill>
                  <a:srgbClr val="1B674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약국</a:t>
            </a:r>
            <a:r>
              <a:rPr lang="en-US" altLang="ko-KR" sz="2000" spc="-150">
                <a:solidFill>
                  <a:srgbClr val="1B674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처방전에 따라 환자에게 약을 제조해줄 수 있다</a:t>
            </a:r>
            <a:r>
              <a:rPr lang="en-US" altLang="ko-KR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2AFE1D-AB49-40C8-9E6F-E01A672657C3}"/>
              </a:ext>
            </a:extLst>
          </p:cNvPr>
          <p:cNvSpPr/>
          <p:nvPr/>
        </p:nvSpPr>
        <p:spPr>
          <a:xfrm>
            <a:off x="4227502" y="1270731"/>
            <a:ext cx="524089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>
                <a:solidFill>
                  <a:srgbClr val="1B674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000" spc="-150">
                <a:solidFill>
                  <a:srgbClr val="1B674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접수데스크</a:t>
            </a:r>
            <a:r>
              <a:rPr lang="en-US" altLang="ko-KR" sz="2000" spc="-150">
                <a:solidFill>
                  <a:srgbClr val="1B674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의사를 지정</a:t>
            </a:r>
            <a:r>
              <a:rPr lang="en-US" altLang="ko-KR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미지정 하여 환자 접수</a:t>
            </a:r>
            <a:r>
              <a:rPr lang="en-US" altLang="ko-KR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 등록을 할 수 있다</a:t>
            </a:r>
            <a:r>
              <a:rPr lang="en-US" altLang="ko-KR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접수</a:t>
            </a:r>
            <a:r>
              <a:rPr lang="en-US" altLang="ko-KR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예약을 확인할 수 있다</a:t>
            </a:r>
            <a:r>
              <a:rPr lang="en-US" altLang="ko-KR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의사 정보를 확인할 수 있다</a:t>
            </a:r>
            <a:r>
              <a:rPr lang="en-US" altLang="ko-KR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예약을 취소할 수 있다</a:t>
            </a:r>
            <a:r>
              <a:rPr lang="en-US" altLang="ko-KR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환자를 호출할 수 있다</a:t>
            </a:r>
            <a:r>
              <a:rPr lang="en-US" altLang="ko-KR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pc="-15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다음날이 된 후 그날의 예약정보를 접수리스트에 </a:t>
            </a:r>
            <a:endParaRPr lang="en-US" altLang="ko-KR" spc="-15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업데이트 할 수 있다</a:t>
            </a:r>
            <a:r>
              <a:rPr lang="en-US" altLang="ko-KR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spc="-150">
                <a:solidFill>
                  <a:srgbClr val="1B674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000" spc="-150">
                <a:solidFill>
                  <a:srgbClr val="1B674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환자</a:t>
            </a:r>
            <a:r>
              <a:rPr lang="en-US" altLang="ko-KR" sz="2000" spc="-150">
                <a:solidFill>
                  <a:srgbClr val="1B674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접수데스크에 지정</a:t>
            </a:r>
            <a:r>
              <a:rPr lang="en-US" altLang="ko-KR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미지정 하여 접수요청을 할 수 있다</a:t>
            </a:r>
            <a:r>
              <a:rPr lang="en-US" altLang="ko-KR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접수데스크에 의사를 지정</a:t>
            </a:r>
            <a:r>
              <a:rPr lang="en-US" altLang="ko-KR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미지정 하여 예약요청을 할 수 있다</a:t>
            </a:r>
            <a:r>
              <a:rPr lang="en-US" altLang="ko-KR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접수데스크에 예약 취소 요청을 할 수 있다</a:t>
            </a:r>
            <a:r>
              <a:rPr lang="en-US" altLang="ko-KR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약국에서 약을 구매할 수 있다</a:t>
            </a:r>
            <a:r>
              <a:rPr lang="en-US" altLang="ko-KR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6464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E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2014" y="1945852"/>
            <a:ext cx="4419383" cy="1489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5461" y="2170592"/>
            <a:ext cx="3932488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>
              <a:defRPr sz="2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pPr algn="ctr"/>
            <a:r>
              <a:rPr lang="ko-KR" altLang="en-US" sz="7200" dirty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endParaRPr lang="ko-KR" altLang="en-US" sz="6600" dirty="0">
              <a:solidFill>
                <a:srgbClr val="92E2BE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7195" y="3370921"/>
            <a:ext cx="2509021" cy="1446550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3200" spc="-150">
                <a:solidFill>
                  <a:srgbClr val="92E2BE"/>
                </a:solidFill>
                <a:effectLst/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r>
              <a:rPr lang="en-US" altLang="ko-KR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en-US" altLang="ko-KR" sz="8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&amp;A</a:t>
            </a:r>
            <a:endParaRPr lang="ko-KR" altLang="en-US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46" y="1375878"/>
            <a:ext cx="892733" cy="101115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7425" y="6569687"/>
            <a:ext cx="9491729" cy="244698"/>
            <a:chOff x="-167425" y="6569687"/>
            <a:chExt cx="9491729" cy="244698"/>
          </a:xfrm>
        </p:grpSpPr>
        <p:sp>
          <p:nvSpPr>
            <p:cNvPr id="9" name="직사각형 8"/>
            <p:cNvSpPr/>
            <p:nvPr/>
          </p:nvSpPr>
          <p:spPr>
            <a:xfrm flipV="1">
              <a:off x="0" y="6634081"/>
              <a:ext cx="9144000" cy="180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V="1">
              <a:off x="-167425" y="6569687"/>
              <a:ext cx="94917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flipV="1">
            <a:off x="-167425" y="56248"/>
            <a:ext cx="9491729" cy="244698"/>
            <a:chOff x="-167425" y="6569687"/>
            <a:chExt cx="9491729" cy="244698"/>
          </a:xfrm>
        </p:grpSpPr>
        <p:sp>
          <p:nvSpPr>
            <p:cNvPr id="13" name="직사각형 12"/>
            <p:cNvSpPr/>
            <p:nvPr/>
          </p:nvSpPr>
          <p:spPr>
            <a:xfrm flipV="1">
              <a:off x="0" y="6634081"/>
              <a:ext cx="9144000" cy="180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 flipV="1">
              <a:off x="-167425" y="6569687"/>
              <a:ext cx="94917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443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V="1">
            <a:off x="-881101" y="6569687"/>
            <a:ext cx="9491729" cy="244698"/>
            <a:chOff x="-167425" y="193183"/>
            <a:chExt cx="9491729" cy="244698"/>
          </a:xfrm>
        </p:grpSpPr>
        <p:sp>
          <p:nvSpPr>
            <p:cNvPr id="28" name="직사각형 27"/>
            <p:cNvSpPr/>
            <p:nvPr/>
          </p:nvSpPr>
          <p:spPr>
            <a:xfrm>
              <a:off x="0" y="193183"/>
              <a:ext cx="9144000" cy="180304"/>
            </a:xfrm>
            <a:prstGeom prst="rect">
              <a:avLst/>
            </a:prstGeom>
            <a:solidFill>
              <a:srgbClr val="92E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-167425" y="437881"/>
              <a:ext cx="9491729" cy="0"/>
            </a:xfrm>
            <a:prstGeom prst="line">
              <a:avLst/>
            </a:prstGeom>
            <a:ln w="12700">
              <a:solidFill>
                <a:srgbClr val="92E2BE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-1" y="-3708"/>
            <a:ext cx="9144001" cy="1024027"/>
            <a:chOff x="-1" y="-206067"/>
            <a:chExt cx="9144001" cy="1024027"/>
          </a:xfrm>
        </p:grpSpPr>
        <p:sp>
          <p:nvSpPr>
            <p:cNvPr id="35" name="직각 삼각형 34"/>
            <p:cNvSpPr/>
            <p:nvPr/>
          </p:nvSpPr>
          <p:spPr>
            <a:xfrm flipH="1" flipV="1">
              <a:off x="5778352" y="-206067"/>
              <a:ext cx="3363517" cy="1024025"/>
            </a:xfrm>
            <a:prstGeom prst="rtTriangle">
              <a:avLst/>
            </a:prstGeom>
            <a:solidFill>
              <a:srgbClr val="8DE7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직각 삼각형 31"/>
            <p:cNvSpPr/>
            <p:nvPr/>
          </p:nvSpPr>
          <p:spPr>
            <a:xfrm flipV="1">
              <a:off x="-1" y="-206065"/>
              <a:ext cx="4237149" cy="1024025"/>
            </a:xfrm>
            <a:prstGeom prst="rtTriangle">
              <a:avLst/>
            </a:prstGeom>
            <a:solidFill>
              <a:srgbClr val="64D6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직각 삼각형 32"/>
            <p:cNvSpPr/>
            <p:nvPr/>
          </p:nvSpPr>
          <p:spPr>
            <a:xfrm flipH="1" flipV="1">
              <a:off x="1543334" y="-206065"/>
              <a:ext cx="4237149" cy="1024025"/>
            </a:xfrm>
            <a:prstGeom prst="rtTriangle">
              <a:avLst/>
            </a:prstGeom>
            <a:solidFill>
              <a:srgbClr val="92E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flipV="1">
              <a:off x="5780483" y="-206067"/>
              <a:ext cx="3363517" cy="1024025"/>
            </a:xfrm>
            <a:prstGeom prst="rtTriangle">
              <a:avLst/>
            </a:prstGeom>
            <a:solidFill>
              <a:srgbClr val="92E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9359400-B756-4C01-8B7B-57BFF750ED56}"/>
              </a:ext>
            </a:extLst>
          </p:cNvPr>
          <p:cNvGrpSpPr/>
          <p:nvPr/>
        </p:nvGrpSpPr>
        <p:grpSpPr>
          <a:xfrm>
            <a:off x="6495059" y="171794"/>
            <a:ext cx="2518948" cy="458521"/>
            <a:chOff x="5852695" y="162916"/>
            <a:chExt cx="2976581" cy="540351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B14D7E5-4FBB-4C92-AE0D-757A963E2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695" y="215064"/>
              <a:ext cx="1382606" cy="43605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A4CD0B7-5468-4EAB-A960-B3B471FAE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6221" y="162916"/>
              <a:ext cx="1443055" cy="540351"/>
            </a:xfrm>
            <a:prstGeom prst="rect">
              <a:avLst/>
            </a:prstGeom>
          </p:spPr>
        </p:pic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DD6DAC13-A930-461A-80B8-77C977881543}"/>
              </a:ext>
            </a:extLst>
          </p:cNvPr>
          <p:cNvSpPr/>
          <p:nvPr/>
        </p:nvSpPr>
        <p:spPr>
          <a:xfrm>
            <a:off x="2278149" y="1915733"/>
            <a:ext cx="3026535" cy="3026535"/>
          </a:xfrm>
          <a:prstGeom prst="ellipse">
            <a:avLst/>
          </a:prstGeom>
          <a:solidFill>
            <a:srgbClr val="92E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607CDF-5D3A-4906-9A59-8DDCCB395F38}"/>
              </a:ext>
            </a:extLst>
          </p:cNvPr>
          <p:cNvSpPr txBox="1"/>
          <p:nvPr/>
        </p:nvSpPr>
        <p:spPr>
          <a:xfrm>
            <a:off x="2918420" y="3219563"/>
            <a:ext cx="174599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8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sz="48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2CE6EF-2685-4938-8AA4-A4E51A910282}"/>
              </a:ext>
            </a:extLst>
          </p:cNvPr>
          <p:cNvSpPr txBox="1"/>
          <p:nvPr/>
        </p:nvSpPr>
        <p:spPr>
          <a:xfrm>
            <a:off x="3210646" y="2908257"/>
            <a:ext cx="116153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PRESENTATION</a:t>
            </a:r>
            <a:endParaRPr lang="ko-KR" altLang="en-US" sz="14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0F07F63-18DD-461D-B94C-1FA2EC643127}"/>
              </a:ext>
            </a:extLst>
          </p:cNvPr>
          <p:cNvSpPr/>
          <p:nvPr/>
        </p:nvSpPr>
        <p:spPr>
          <a:xfrm>
            <a:off x="2047936" y="1685522"/>
            <a:ext cx="3486955" cy="3486955"/>
          </a:xfrm>
          <a:prstGeom prst="ellipse">
            <a:avLst/>
          </a:prstGeom>
          <a:noFill/>
          <a:ln>
            <a:solidFill>
              <a:srgbClr val="64D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C97268-5954-4144-9ACD-78A6BFD8ACF3}"/>
              </a:ext>
            </a:extLst>
          </p:cNvPr>
          <p:cNvSpPr txBox="1"/>
          <p:nvPr/>
        </p:nvSpPr>
        <p:spPr>
          <a:xfrm>
            <a:off x="984891" y="1543576"/>
            <a:ext cx="303646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pPr algn="l"/>
            <a:r>
              <a:rPr lang="en-US" altLang="ko-KR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시나리오</a:t>
            </a:r>
            <a:endParaRPr lang="ko-KR" altLang="en-US" sz="2800" spc="0" dirty="0">
              <a:solidFill>
                <a:srgbClr val="92E2BE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5B598D-9E02-48AA-BA4F-912D9F6D7AC8}"/>
              </a:ext>
            </a:extLst>
          </p:cNvPr>
          <p:cNvSpPr txBox="1"/>
          <p:nvPr/>
        </p:nvSpPr>
        <p:spPr>
          <a:xfrm>
            <a:off x="4845301" y="4985518"/>
            <a:ext cx="337464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pPr algn="l"/>
            <a:r>
              <a:rPr lang="en-US" altLang="ko-KR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Usecase </a:t>
            </a:r>
            <a:r>
              <a:rPr lang="ko-KR" altLang="en-US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</a:t>
            </a:r>
            <a:endParaRPr lang="en-US" altLang="ko-KR" sz="2800" spc="0">
              <a:solidFill>
                <a:srgbClr val="92E2BE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&amp; Usecase </a:t>
            </a:r>
            <a:r>
              <a:rPr lang="ko-KR" altLang="en-US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명세서</a:t>
            </a:r>
            <a:endParaRPr lang="ko-KR" altLang="en-US" sz="2800" spc="0" dirty="0">
              <a:solidFill>
                <a:srgbClr val="92E2BE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12DC41-1592-4471-916D-5F8373633966}"/>
              </a:ext>
            </a:extLst>
          </p:cNvPr>
          <p:cNvSpPr txBox="1"/>
          <p:nvPr/>
        </p:nvSpPr>
        <p:spPr>
          <a:xfrm>
            <a:off x="5526321" y="2511419"/>
            <a:ext cx="3615548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pPr algn="l"/>
            <a:r>
              <a:rPr lang="en-US" altLang="ko-KR" sz="5400" spc="0">
                <a:solidFill>
                  <a:srgbClr val="1B674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Class </a:t>
            </a:r>
          </a:p>
          <a:p>
            <a:pPr algn="l"/>
            <a:r>
              <a:rPr lang="en-US" altLang="ko-KR" sz="5400" spc="0">
                <a:solidFill>
                  <a:srgbClr val="1B674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5400" spc="0">
                <a:solidFill>
                  <a:srgbClr val="1B674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</a:t>
            </a:r>
            <a:endParaRPr lang="ko-KR" altLang="en-US" sz="5400" spc="0" dirty="0">
              <a:solidFill>
                <a:srgbClr val="1B6745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C625A43-35FE-446C-A720-D5432328887D}"/>
              </a:ext>
            </a:extLst>
          </p:cNvPr>
          <p:cNvSpPr/>
          <p:nvPr/>
        </p:nvSpPr>
        <p:spPr>
          <a:xfrm>
            <a:off x="2017091" y="1654675"/>
            <a:ext cx="3548651" cy="3548651"/>
          </a:xfrm>
          <a:prstGeom prst="ellipse">
            <a:avLst/>
          </a:prstGeom>
          <a:noFill/>
          <a:ln>
            <a:solidFill>
              <a:srgbClr val="B0EAD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F240E56-EBB1-4F05-ABCE-0EC047803064}"/>
              </a:ext>
            </a:extLst>
          </p:cNvPr>
          <p:cNvSpPr/>
          <p:nvPr/>
        </p:nvSpPr>
        <p:spPr>
          <a:xfrm>
            <a:off x="2601991" y="1906855"/>
            <a:ext cx="270456" cy="270456"/>
          </a:xfrm>
          <a:prstGeom prst="ellipse">
            <a:avLst/>
          </a:prstGeom>
          <a:solidFill>
            <a:srgbClr val="92E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E2B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185756A-E37C-49C0-9D2C-0AC7EE98F4B7}"/>
              </a:ext>
            </a:extLst>
          </p:cNvPr>
          <p:cNvSpPr/>
          <p:nvPr/>
        </p:nvSpPr>
        <p:spPr>
          <a:xfrm>
            <a:off x="1934444" y="3499833"/>
            <a:ext cx="270456" cy="270456"/>
          </a:xfrm>
          <a:prstGeom prst="ellipse">
            <a:avLst/>
          </a:prstGeom>
          <a:solidFill>
            <a:srgbClr val="64D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6ACCA7A-66B5-4171-93CD-4CCBA8937C7A}"/>
              </a:ext>
            </a:extLst>
          </p:cNvPr>
          <p:cNvSpPr/>
          <p:nvPr/>
        </p:nvSpPr>
        <p:spPr>
          <a:xfrm>
            <a:off x="4598474" y="4761159"/>
            <a:ext cx="270456" cy="270456"/>
          </a:xfrm>
          <a:prstGeom prst="ellipse">
            <a:avLst/>
          </a:prstGeom>
          <a:solidFill>
            <a:srgbClr val="64D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1AA0578-B052-4F90-B657-C58147145551}"/>
              </a:ext>
            </a:extLst>
          </p:cNvPr>
          <p:cNvSpPr/>
          <p:nvPr/>
        </p:nvSpPr>
        <p:spPr>
          <a:xfrm>
            <a:off x="5304680" y="2637801"/>
            <a:ext cx="270456" cy="270456"/>
          </a:xfrm>
          <a:prstGeom prst="ellipse">
            <a:avLst/>
          </a:prstGeom>
          <a:solidFill>
            <a:srgbClr val="64D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05BE86-6066-4048-892A-9153C4DDD88E}"/>
              </a:ext>
            </a:extLst>
          </p:cNvPr>
          <p:cNvSpPr txBox="1"/>
          <p:nvPr/>
        </p:nvSpPr>
        <p:spPr>
          <a:xfrm>
            <a:off x="91910" y="3317949"/>
            <a:ext cx="197776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14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pPr algn="l"/>
            <a:r>
              <a:rPr lang="en-US" altLang="ko-KR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</a:t>
            </a:r>
            <a:endParaRPr lang="en-US" altLang="ko-KR" sz="2800" spc="0">
              <a:solidFill>
                <a:srgbClr val="92E2BE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r>
              <a:rPr lang="ko-KR" altLang="en-US" sz="2800" spc="0">
                <a:solidFill>
                  <a:srgbClr val="92E2BE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기술</a:t>
            </a:r>
            <a:endParaRPr lang="ko-KR" altLang="en-US" sz="2800" spc="0" dirty="0">
              <a:solidFill>
                <a:srgbClr val="92E2BE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60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4036682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 </a:t>
            </a:r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</a:t>
            </a:r>
            <a:endParaRPr lang="ko-KR" altLang="en-US" sz="4800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EA1442-853D-4251-9352-855F1EA0708E}"/>
              </a:ext>
            </a:extLst>
          </p:cNvPr>
          <p:cNvGrpSpPr/>
          <p:nvPr/>
        </p:nvGrpSpPr>
        <p:grpSpPr>
          <a:xfrm>
            <a:off x="2255272" y="1351280"/>
            <a:ext cx="4686294" cy="5262880"/>
            <a:chOff x="2255272" y="1351280"/>
            <a:chExt cx="4686294" cy="526288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0813E78-DE26-468C-B591-83729B34B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5272" y="1351280"/>
              <a:ext cx="4686294" cy="526288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E4CBC01-A5DD-4409-828E-B5BCBC175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6726" y="5084157"/>
              <a:ext cx="440566" cy="4571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724E42E-BE0A-48EA-9904-5E1071C8E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9400" y="4951598"/>
              <a:ext cx="1184589" cy="34639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A89DCF-977D-4726-B4C5-BED78D9FA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6446" y="5084157"/>
              <a:ext cx="440566" cy="45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8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7FBAF75-2E71-4014-AF09-DBCF2E84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10" y="2044864"/>
            <a:ext cx="2240474" cy="40694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770" y="372829"/>
            <a:ext cx="4036682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 </a:t>
            </a:r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</a:t>
            </a:r>
            <a:endParaRPr lang="ko-KR" altLang="en-US" sz="4800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BEF107E-4D67-448C-901D-980F77679498}"/>
              </a:ext>
            </a:extLst>
          </p:cNvPr>
          <p:cNvGrpSpPr/>
          <p:nvPr/>
        </p:nvGrpSpPr>
        <p:grpSpPr>
          <a:xfrm>
            <a:off x="3987841" y="1747658"/>
            <a:ext cx="4526672" cy="4663844"/>
            <a:chOff x="2286362" y="1643486"/>
            <a:chExt cx="4526672" cy="46638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5AE610A-38B8-46D4-82B2-800E8DDFB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362" y="1643486"/>
              <a:ext cx="4526672" cy="466384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70288E9-EC3A-44FA-94BF-9C4F0F5BF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5262" y="3593102"/>
              <a:ext cx="2019475" cy="2591025"/>
            </a:xfrm>
            <a:prstGeom prst="rect">
              <a:avLst/>
            </a:prstGeom>
          </p:spPr>
        </p:pic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90DD70B-EFCB-4114-BDB2-66CF0032CA9D}"/>
              </a:ext>
            </a:extLst>
          </p:cNvPr>
          <p:cNvSpPr/>
          <p:nvPr/>
        </p:nvSpPr>
        <p:spPr>
          <a:xfrm>
            <a:off x="3260900" y="3815420"/>
            <a:ext cx="415925" cy="528320"/>
          </a:xfrm>
          <a:prstGeom prst="rightArrow">
            <a:avLst/>
          </a:prstGeom>
          <a:solidFill>
            <a:srgbClr val="92E2BE"/>
          </a:solidFill>
          <a:ln>
            <a:solidFill>
              <a:srgbClr val="92E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1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9921E09-BE0B-48A0-BC0A-A08306BC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794" y="1969309"/>
            <a:ext cx="6073666" cy="11888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770" y="372829"/>
            <a:ext cx="4036682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 </a:t>
            </a:r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</a:t>
            </a:r>
            <a:endParaRPr lang="ko-KR" altLang="en-US" sz="4800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0DFB11-4652-47FE-9251-D712064D2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48" y="3741747"/>
            <a:ext cx="7799558" cy="261275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5E33028-8504-42FB-BEB1-DCFE864F0778}"/>
              </a:ext>
            </a:extLst>
          </p:cNvPr>
          <p:cNvSpPr/>
          <p:nvPr/>
        </p:nvSpPr>
        <p:spPr>
          <a:xfrm rot="5400000">
            <a:off x="4480938" y="3206100"/>
            <a:ext cx="460057" cy="487680"/>
          </a:xfrm>
          <a:prstGeom prst="rightArrow">
            <a:avLst/>
          </a:prstGeom>
          <a:solidFill>
            <a:srgbClr val="92E2BE"/>
          </a:solidFill>
          <a:ln>
            <a:solidFill>
              <a:srgbClr val="92E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48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4036682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 </a:t>
            </a:r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</a:t>
            </a:r>
            <a:endParaRPr lang="ko-KR" altLang="en-US" sz="4800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53B4E0-BD9B-4956-8C48-8EE90C32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62" y="2934849"/>
            <a:ext cx="3315881" cy="216304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5D91B03-7352-4D88-A5E9-130061C580B8}"/>
              </a:ext>
            </a:extLst>
          </p:cNvPr>
          <p:cNvGrpSpPr/>
          <p:nvPr/>
        </p:nvGrpSpPr>
        <p:grpSpPr>
          <a:xfrm>
            <a:off x="3951810" y="2093744"/>
            <a:ext cx="4654637" cy="3845259"/>
            <a:chOff x="3951810" y="2093744"/>
            <a:chExt cx="4654637" cy="384525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EB6A90C1-83F3-43C2-BDB8-8B62965C9EE3}"/>
                </a:ext>
              </a:extLst>
            </p:cNvPr>
            <p:cNvSpPr/>
            <p:nvPr/>
          </p:nvSpPr>
          <p:spPr>
            <a:xfrm>
              <a:off x="3951810" y="3752213"/>
              <a:ext cx="415925" cy="528320"/>
            </a:xfrm>
            <a:prstGeom prst="rightArrow">
              <a:avLst/>
            </a:prstGeom>
            <a:solidFill>
              <a:srgbClr val="92E2BE"/>
            </a:solidFill>
            <a:ln>
              <a:solidFill>
                <a:srgbClr val="92E2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21C3416-8093-4714-8780-D07B28F75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4102" y="2093744"/>
              <a:ext cx="4092345" cy="3845259"/>
            </a:xfrm>
            <a:prstGeom prst="rect">
              <a:avLst/>
            </a:prstGeom>
          </p:spPr>
        </p:pic>
        <p:pic>
          <p:nvPicPr>
            <p:cNvPr id="7" name="그래픽 6" descr="확인 표시">
              <a:extLst>
                <a:ext uri="{FF2B5EF4-FFF2-40B4-BE49-F238E27FC236}">
                  <a16:creationId xmlns:a16="http://schemas.microsoft.com/office/drawing/2014/main" id="{DDAC7289-B62A-4A51-9B6F-F8A81B13A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60274" y="5558341"/>
              <a:ext cx="215265" cy="215265"/>
            </a:xfrm>
            <a:prstGeom prst="rect">
              <a:avLst/>
            </a:prstGeom>
          </p:spPr>
        </p:pic>
        <p:pic>
          <p:nvPicPr>
            <p:cNvPr id="8" name="그래픽 7" descr="확인 표시">
              <a:extLst>
                <a:ext uri="{FF2B5EF4-FFF2-40B4-BE49-F238E27FC236}">
                  <a16:creationId xmlns:a16="http://schemas.microsoft.com/office/drawing/2014/main" id="{C41D2D42-B613-4537-A9CD-C6F8B3929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43061" y="4268958"/>
              <a:ext cx="215265" cy="215265"/>
            </a:xfrm>
            <a:prstGeom prst="rect">
              <a:avLst/>
            </a:prstGeom>
          </p:spPr>
        </p:pic>
        <p:pic>
          <p:nvPicPr>
            <p:cNvPr id="9" name="그래픽 8" descr="확인 표시">
              <a:extLst>
                <a:ext uri="{FF2B5EF4-FFF2-40B4-BE49-F238E27FC236}">
                  <a16:creationId xmlns:a16="http://schemas.microsoft.com/office/drawing/2014/main" id="{37B49025-C1E5-44BF-94A5-12604B27B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45009" y="3195072"/>
              <a:ext cx="215265" cy="215265"/>
            </a:xfrm>
            <a:prstGeom prst="rect">
              <a:avLst/>
            </a:prstGeom>
          </p:spPr>
        </p:pic>
        <p:pic>
          <p:nvPicPr>
            <p:cNvPr id="10" name="그래픽 9" descr="확인 표시">
              <a:extLst>
                <a:ext uri="{FF2B5EF4-FFF2-40B4-BE49-F238E27FC236}">
                  <a16:creationId xmlns:a16="http://schemas.microsoft.com/office/drawing/2014/main" id="{6E53931F-1728-456F-AAA0-9E5CD0B6B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62521" y="2751416"/>
              <a:ext cx="215265" cy="215265"/>
            </a:xfrm>
            <a:prstGeom prst="rect">
              <a:avLst/>
            </a:prstGeom>
          </p:spPr>
        </p:pic>
        <p:pic>
          <p:nvPicPr>
            <p:cNvPr id="11" name="그래픽 10" descr="확인 표시">
              <a:extLst>
                <a:ext uri="{FF2B5EF4-FFF2-40B4-BE49-F238E27FC236}">
                  <a16:creationId xmlns:a16="http://schemas.microsoft.com/office/drawing/2014/main" id="{89E63B56-F5C7-4D3B-92F3-B6211DB7E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93071" y="3398762"/>
              <a:ext cx="215265" cy="215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56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70" y="372829"/>
            <a:ext cx="4036682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 </a:t>
            </a:r>
            <a:r>
              <a:rPr lang="ko-KR" altLang="en-US" sz="48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다이어그램</a:t>
            </a:r>
            <a:endParaRPr lang="ko-KR" altLang="en-US" sz="4800" spc="-15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29BCEE3-AD34-49CB-A237-51ACF9485693}"/>
              </a:ext>
            </a:extLst>
          </p:cNvPr>
          <p:cNvSpPr/>
          <p:nvPr/>
        </p:nvSpPr>
        <p:spPr>
          <a:xfrm>
            <a:off x="4122123" y="3902968"/>
            <a:ext cx="460057" cy="487680"/>
          </a:xfrm>
          <a:prstGeom prst="rightArrow">
            <a:avLst/>
          </a:prstGeom>
          <a:solidFill>
            <a:srgbClr val="92E2BE"/>
          </a:solidFill>
          <a:ln>
            <a:solidFill>
              <a:srgbClr val="92E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5964BD-6DFA-4186-B621-F3006DC6F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22" y="2195386"/>
            <a:ext cx="3201351" cy="390284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F86783-4981-42D2-954F-BA20614CF488}"/>
              </a:ext>
            </a:extLst>
          </p:cNvPr>
          <p:cNvGrpSpPr/>
          <p:nvPr/>
        </p:nvGrpSpPr>
        <p:grpSpPr>
          <a:xfrm>
            <a:off x="4730430" y="1837380"/>
            <a:ext cx="3599989" cy="4618855"/>
            <a:chOff x="4730430" y="1837380"/>
            <a:chExt cx="3599989" cy="461885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D6B6F46-6B48-48F2-A589-3A64ADC95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0430" y="1837380"/>
              <a:ext cx="3599989" cy="4618855"/>
            </a:xfrm>
            <a:prstGeom prst="rect">
              <a:avLst/>
            </a:prstGeom>
          </p:spPr>
        </p:pic>
        <p:pic>
          <p:nvPicPr>
            <p:cNvPr id="18" name="그래픽 17" descr="확인 표시">
              <a:extLst>
                <a:ext uri="{FF2B5EF4-FFF2-40B4-BE49-F238E27FC236}">
                  <a16:creationId xmlns:a16="http://schemas.microsoft.com/office/drawing/2014/main" id="{F5186EE7-9050-427B-A9FF-C3A969DFA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03236" y="3460185"/>
              <a:ext cx="215265" cy="215265"/>
            </a:xfrm>
            <a:prstGeom prst="rect">
              <a:avLst/>
            </a:prstGeom>
          </p:spPr>
        </p:pic>
        <p:pic>
          <p:nvPicPr>
            <p:cNvPr id="20" name="그래픽 19" descr="확인 표시">
              <a:extLst>
                <a:ext uri="{FF2B5EF4-FFF2-40B4-BE49-F238E27FC236}">
                  <a16:creationId xmlns:a16="http://schemas.microsoft.com/office/drawing/2014/main" id="{426B6054-6D68-4250-8EED-F2F750148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42814" y="3282861"/>
              <a:ext cx="215265" cy="215265"/>
            </a:xfrm>
            <a:prstGeom prst="rect">
              <a:avLst/>
            </a:prstGeom>
          </p:spPr>
        </p:pic>
        <p:pic>
          <p:nvPicPr>
            <p:cNvPr id="21" name="그래픽 20" descr="확인 표시">
              <a:extLst>
                <a:ext uri="{FF2B5EF4-FFF2-40B4-BE49-F238E27FC236}">
                  <a16:creationId xmlns:a16="http://schemas.microsoft.com/office/drawing/2014/main" id="{096195B5-F8E4-4314-86CE-E3EA127E7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01291" y="6137465"/>
              <a:ext cx="215265" cy="215265"/>
            </a:xfrm>
            <a:prstGeom prst="rect">
              <a:avLst/>
            </a:prstGeom>
          </p:spPr>
        </p:pic>
        <p:pic>
          <p:nvPicPr>
            <p:cNvPr id="22" name="그래픽 21" descr="확인 표시">
              <a:extLst>
                <a:ext uri="{FF2B5EF4-FFF2-40B4-BE49-F238E27FC236}">
                  <a16:creationId xmlns:a16="http://schemas.microsoft.com/office/drawing/2014/main" id="{02066745-F106-425A-BEE9-4B02A3A78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5699" y="3064075"/>
              <a:ext cx="215265" cy="215265"/>
            </a:xfrm>
            <a:prstGeom prst="rect">
              <a:avLst/>
            </a:prstGeom>
          </p:spPr>
        </p:pic>
        <p:pic>
          <p:nvPicPr>
            <p:cNvPr id="23" name="그래픽 22" descr="확인 표시">
              <a:extLst>
                <a:ext uri="{FF2B5EF4-FFF2-40B4-BE49-F238E27FC236}">
                  <a16:creationId xmlns:a16="http://schemas.microsoft.com/office/drawing/2014/main" id="{C30F36C1-93AA-4A37-9AF2-9C691F28B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31239" y="5743616"/>
              <a:ext cx="215265" cy="215265"/>
            </a:xfrm>
            <a:prstGeom prst="rect">
              <a:avLst/>
            </a:prstGeom>
          </p:spPr>
        </p:pic>
        <p:pic>
          <p:nvPicPr>
            <p:cNvPr id="15" name="그래픽 14" descr="확인 표시">
              <a:extLst>
                <a:ext uri="{FF2B5EF4-FFF2-40B4-BE49-F238E27FC236}">
                  <a16:creationId xmlns:a16="http://schemas.microsoft.com/office/drawing/2014/main" id="{C9AE1901-4763-43E2-810F-1578E4C66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28663" y="5947306"/>
              <a:ext cx="215265" cy="21526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EB66F4B-3BB5-44FD-AC47-0EC74699D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83409" y="5601948"/>
              <a:ext cx="509998" cy="177391"/>
            </a:xfrm>
            <a:prstGeom prst="rect">
              <a:avLst/>
            </a:prstGeom>
          </p:spPr>
        </p:pic>
        <p:pic>
          <p:nvPicPr>
            <p:cNvPr id="16" name="그래픽 15" descr="확인 표시">
              <a:extLst>
                <a:ext uri="{FF2B5EF4-FFF2-40B4-BE49-F238E27FC236}">
                  <a16:creationId xmlns:a16="http://schemas.microsoft.com/office/drawing/2014/main" id="{E27A751F-0D66-42E6-A36D-6462BD1B2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49854" y="5548774"/>
              <a:ext cx="215265" cy="215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73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6984</TotalTime>
  <Words>1943</Words>
  <Application>Microsoft Office PowerPoint</Application>
  <PresentationFormat>화면 슬라이드 쇼(4:3)</PresentationFormat>
  <Paragraphs>306</Paragraphs>
  <Slides>30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배달의민족 주아</vt:lpstr>
      <vt:lpstr>Arial</vt:lpstr>
      <vt:lpstr>1_디자인 사용자 지정</vt:lpstr>
      <vt:lpstr>2_디자인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김기영</dc:creator>
  <cp:lastModifiedBy>신동민</cp:lastModifiedBy>
  <cp:revision>139</cp:revision>
  <dcterms:created xsi:type="dcterms:W3CDTF">2016-06-01T11:54:48Z</dcterms:created>
  <dcterms:modified xsi:type="dcterms:W3CDTF">2017-08-18T06:35:42Z</dcterms:modified>
</cp:coreProperties>
</file>