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5" r:id="rId3"/>
    <p:sldId id="270" r:id="rId4"/>
    <p:sldId id="272" r:id="rId5"/>
    <p:sldId id="277" r:id="rId6"/>
    <p:sldId id="280" r:id="rId7"/>
    <p:sldId id="292" r:id="rId8"/>
    <p:sldId id="293" r:id="rId9"/>
    <p:sldId id="302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5" r:id="rId18"/>
    <p:sldId id="306" r:id="rId19"/>
    <p:sldId id="307" r:id="rId20"/>
    <p:sldId id="308" r:id="rId21"/>
    <p:sldId id="309" r:id="rId22"/>
    <p:sldId id="30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9E9"/>
    <a:srgbClr val="7D76D3"/>
    <a:srgbClr val="4F4C47"/>
    <a:srgbClr val="282F35"/>
    <a:srgbClr val="1F242A"/>
    <a:srgbClr val="5D616A"/>
    <a:srgbClr val="F69E82"/>
    <a:srgbClr val="FF66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66" autoAdjust="0"/>
    <p:restoredTop sz="94660"/>
  </p:normalViewPr>
  <p:slideViewPr>
    <p:cSldViewPr snapToGrid="0">
      <p:cViewPr varScale="1">
        <p:scale>
          <a:sx n="49" d="100"/>
          <a:sy n="49" d="100"/>
        </p:scale>
        <p:origin x="-24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6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8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3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/>
              <a:pPr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0494" y="691203"/>
            <a:ext cx="11091526" cy="5614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210 옴니고딕 030" pitchFamily="18" charset="-127"/>
              <a:ea typeface="210 옴니고딕 030" pitchFamily="18" charset="-127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63446" y="68296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006999" y="5634660"/>
            <a:ext cx="647972" cy="662724"/>
          </a:xfrm>
          <a:custGeom>
            <a:avLst/>
            <a:gdLst>
              <a:gd name="connsiteX0" fmla="*/ 647972 w 647972"/>
              <a:gd name="connsiteY0" fmla="*/ 0 h 662724"/>
              <a:gd name="connsiteX1" fmla="*/ 647972 w 647972"/>
              <a:gd name="connsiteY1" fmla="*/ 662724 h 662724"/>
              <a:gd name="connsiteX2" fmla="*/ 0 w 647972"/>
              <a:gd name="connsiteY2" fmla="*/ 662724 h 662724"/>
              <a:gd name="connsiteX3" fmla="*/ 18555 w 647972"/>
              <a:gd name="connsiteY3" fmla="*/ 657953 h 662724"/>
              <a:gd name="connsiteX4" fmla="*/ 638095 w 647972"/>
              <a:gd name="connsiteY4" fmla="*/ 38413 h 662724"/>
              <a:gd name="connsiteX5" fmla="*/ 647972 w 647972"/>
              <a:gd name="connsiteY5" fmla="*/ 0 h 6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972" h="662724">
                <a:moveTo>
                  <a:pt x="647972" y="0"/>
                </a:moveTo>
                <a:lnTo>
                  <a:pt x="647972" y="662724"/>
                </a:lnTo>
                <a:lnTo>
                  <a:pt x="0" y="662724"/>
                </a:lnTo>
                <a:lnTo>
                  <a:pt x="18555" y="657953"/>
                </a:lnTo>
                <a:cubicBezTo>
                  <a:pt x="313529" y="566207"/>
                  <a:pt x="546348" y="333387"/>
                  <a:pt x="638095" y="38413"/>
                </a:cubicBezTo>
                <a:lnTo>
                  <a:pt x="647972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flipV="1">
            <a:off x="5141999" y="3211993"/>
            <a:ext cx="1908000" cy="36000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9617" y="2059920"/>
            <a:ext cx="7672765" cy="955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7D76D3"/>
                </a:solidFill>
                <a:latin typeface="+mn-ea"/>
                <a:cs typeface="Aharoni" panose="02010803020104030203" pitchFamily="2" charset="-79"/>
              </a:rPr>
              <a:t>BITGRAM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72825" y="3515981"/>
            <a:ext cx="7672765" cy="1647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7D76D3"/>
                </a:solidFill>
                <a:latin typeface="+mn-ea"/>
                <a:cs typeface="Aharoni" panose="02010803020104030203" pitchFamily="2" charset="-79"/>
              </a:rPr>
              <a:t>SNS </a:t>
            </a:r>
            <a:r>
              <a:rPr lang="ko-KR" altLang="en-US" sz="2000" b="1" dirty="0">
                <a:solidFill>
                  <a:srgbClr val="7D76D3"/>
                </a:solidFill>
                <a:latin typeface="+mn-ea"/>
                <a:cs typeface="Aharoni" panose="02010803020104030203" pitchFamily="2" charset="-79"/>
              </a:rPr>
              <a:t>프로그램</a:t>
            </a:r>
            <a:endParaRPr lang="en-US" altLang="ko-KR" sz="1400" b="1" dirty="0">
              <a:solidFill>
                <a:srgbClr val="7D76D3"/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강성훈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김래영  김정권  박민식  정진수  정희섭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황진국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79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3100"/>
              </p:ext>
            </p:extLst>
          </p:nvPr>
        </p:nvGraphicFramePr>
        <p:xfrm>
          <a:off x="1450544" y="1224005"/>
          <a:ext cx="9143315" cy="46765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="" xmlns:a16="http://schemas.microsoft.com/office/drawing/2014/main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="" xmlns:a16="http://schemas.microsoft.com/office/drawing/2014/main" val="3292171294"/>
                    </a:ext>
                  </a:extLst>
                </a:gridCol>
              </a:tblGrid>
              <a:tr h="340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2516930"/>
                  </a:ext>
                </a:extLst>
              </a:tr>
              <a:tr h="381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4357702"/>
                  </a:ext>
                </a:extLst>
              </a:tr>
              <a:tr h="39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유저는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회원가입을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 수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5886136"/>
                  </a:ext>
                </a:extLst>
              </a:tr>
              <a:tr h="1521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접속 후 최초 인터페이스에서 회원가입 버튼을 클릭하여 회원가입 </a:t>
                      </a:r>
                      <a:endParaRPr lang="en-US" altLang="ko-KR" sz="16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인터페이스로  이동한다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회원가입 인터페이스에서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PW, e-mail,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닉네임을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회원가입을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완료한다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2936579"/>
                  </a:ext>
                </a:extLst>
              </a:tr>
              <a:tr h="15944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2-1) ID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중복 검사 후 중복이 발생하면 재입력을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 받는다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2-2)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e-mail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중복 검사 후 중복이 발생하면 재입력을 요구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받는다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 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497542" y="991541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60491"/>
              </p:ext>
            </p:extLst>
          </p:nvPr>
        </p:nvGraphicFramePr>
        <p:xfrm>
          <a:off x="1417592" y="1232244"/>
          <a:ext cx="9143315" cy="42294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="" xmlns:a16="http://schemas.microsoft.com/office/drawing/2014/main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="" xmlns:a16="http://schemas.microsoft.com/office/drawing/2014/main" val="3292171294"/>
                    </a:ext>
                  </a:extLst>
                </a:gridCol>
              </a:tblGrid>
              <a:tr h="340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정보보기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2516930"/>
                  </a:ext>
                </a:extLst>
              </a:tr>
              <a:tr h="381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4357702"/>
                  </a:ext>
                </a:extLst>
              </a:tr>
              <a:tr h="39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가입된 전체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목록을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열람할 수 있다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5886136"/>
                  </a:ext>
                </a:extLst>
              </a:tr>
              <a:tr h="1521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가입된 전체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목록을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보여준다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1-1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친구등록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원할 경우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선택한 친구를 자신의 친구목록에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추가한다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2936579"/>
                  </a:ext>
                </a:extLst>
              </a:tr>
              <a:tr h="15944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가입된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존재하지 않는다면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“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등록할 친구가 없습니다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출력하고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정보보기 전 단계로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돌아간다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6034886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 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431638" y="991540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81719"/>
              </p:ext>
            </p:extLst>
          </p:nvPr>
        </p:nvGraphicFramePr>
        <p:xfrm>
          <a:off x="1425830" y="1207530"/>
          <a:ext cx="9143315" cy="47009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="" xmlns:a16="http://schemas.microsoft.com/office/drawing/2014/main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="" xmlns:a16="http://schemas.microsoft.com/office/drawing/2014/main" val="3292171294"/>
                    </a:ext>
                  </a:extLst>
                </a:gridCol>
              </a:tblGrid>
              <a:tr h="340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친구추가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2516930"/>
                  </a:ext>
                </a:extLst>
              </a:tr>
              <a:tr h="381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4357702"/>
                  </a:ext>
                </a:extLst>
              </a:tr>
              <a:tr h="39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원하는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친구 목록에 추가할 수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5886136"/>
                  </a:ext>
                </a:extLst>
              </a:tr>
              <a:tr h="1521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정보보기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실행하여 </a:t>
                      </a:r>
                      <a:r>
                        <a:rPr lang="ko-KR" altLang="en-US" sz="1600" b="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비트그램에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가입한 전체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목록을 </a:t>
                      </a:r>
                      <a:endParaRPr lang="en-US" altLang="ko-KR" sz="16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목록 중 친구 목록에 추가하고 싶은 회원의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숙지한다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 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친구등록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기능을 실행하고 회원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ID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입력하여 원하는 회원을 친구로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2936579"/>
                  </a:ext>
                </a:extLst>
              </a:tr>
              <a:tr h="15944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2-1)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원하는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특정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있으면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검색해서 찾아낼 수 있다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3-1) ID </a:t>
                      </a:r>
                      <a:r>
                        <a:rPr lang="ko-KR" altLang="en-US" sz="1600" b="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오입력으로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인해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검색되지 않으면 재입력을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요구받는다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54775"/>
              </p:ext>
            </p:extLst>
          </p:nvPr>
        </p:nvGraphicFramePr>
        <p:xfrm>
          <a:off x="1401116" y="1191058"/>
          <a:ext cx="9143315" cy="50040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="" xmlns:a16="http://schemas.microsoft.com/office/drawing/2014/main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="" xmlns:a16="http://schemas.microsoft.com/office/drawing/2014/main" val="3292171294"/>
                    </a:ext>
                  </a:extLst>
                </a:gridCol>
              </a:tblGrid>
              <a:tr h="327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 기능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2516930"/>
                  </a:ext>
                </a:extLst>
              </a:tr>
              <a:tr h="327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4357702"/>
                  </a:ext>
                </a:extLst>
              </a:tr>
              <a:tr h="327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공지사항을 등록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삭제할 수 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5886136"/>
                  </a:ext>
                </a:extLst>
              </a:tr>
              <a:tr h="3441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admin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공지사항을 등록할 수 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등록된 공지사항은 메인 메뉴 화면에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나타난다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공지사항은 최근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개까지 저장되고 나타난다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admin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공지사항을 수정할 수 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2-1)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공지사항의 번호를 선택하여 해당 공지사항의 내용을 수정할 수 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2-2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수정된 공지사항 내용은 기존 공지사항 내용을 대체한다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 admin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공지사항을 삭제할 수 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3-1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공지사항의 번호를 선택하여 해당 공지사항을 삭제할 수 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3-2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시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삭제여부를 재확인한다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2936579"/>
                  </a:ext>
                </a:extLst>
              </a:tr>
              <a:tr h="5439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~ 3)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공지사항이 없을 경우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공지사항이 없음을 알려준다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5803" marR="95803" marT="47901" marB="4790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  <a:cs typeface="Aharoni" panose="02010803020104030203" pitchFamily="2" charset="-79"/>
              </a:rPr>
              <a:t>BITGRAM  - 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210 옴니고딕 030" pitchFamily="18" charset="-127"/>
              <a:ea typeface="210 옴니고딕 030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02227"/>
              </p:ext>
            </p:extLst>
          </p:nvPr>
        </p:nvGraphicFramePr>
        <p:xfrm>
          <a:off x="1384642" y="1224009"/>
          <a:ext cx="9143315" cy="476489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="" xmlns:a16="http://schemas.microsoft.com/office/drawing/2014/main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="" xmlns:a16="http://schemas.microsoft.com/office/drawing/2014/main" val="3292171294"/>
                    </a:ext>
                  </a:extLst>
                </a:gridCol>
              </a:tblGrid>
              <a:tr h="364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타임라인 열람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2516930"/>
                  </a:ext>
                </a:extLst>
              </a:tr>
              <a:tr h="364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4357702"/>
                  </a:ext>
                </a:extLst>
              </a:tr>
              <a:tr h="364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모든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타임라인 열람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기능을 갖고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5886136"/>
                  </a:ext>
                </a:extLst>
              </a:tr>
              <a:tr h="2771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admin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전체 타임라인을 열람할 수 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1-1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타임라인 열람을 선택하면 최근 날짜순으로 조회한다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admin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특정 타임라인을 수정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삭제를 할 수 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2-1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수정된 타임라인의 내용은 기존 타임라인의 내용을 대체한다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2-2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타임라인 삭제 시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삭제여부를 재확인한다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2936579"/>
                  </a:ext>
                </a:extLst>
              </a:tr>
              <a:tr h="900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타임라인이 존재하지 않는다면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타임라인 없음을 알려준다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2-1)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타임라인 수정 시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 정보는 변경할 수 없다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-  </a:t>
            </a:r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46120"/>
              </p:ext>
            </p:extLst>
          </p:nvPr>
        </p:nvGraphicFramePr>
        <p:xfrm>
          <a:off x="1458781" y="1256960"/>
          <a:ext cx="9143315" cy="48719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="" xmlns:a16="http://schemas.microsoft.com/office/drawing/2014/main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="" xmlns:a16="http://schemas.microsoft.com/office/drawing/2014/main" val="3292171294"/>
                    </a:ext>
                  </a:extLst>
                </a:gridCol>
              </a:tblGrid>
              <a:tr h="371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 관리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2516930"/>
                  </a:ext>
                </a:extLst>
              </a:tr>
              <a:tr h="371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4357702"/>
                  </a:ext>
                </a:extLst>
              </a:tr>
              <a:tr h="371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모든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정보를 검색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조회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삭제를 할 수 있다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5886136"/>
                  </a:ext>
                </a:extLst>
              </a:tr>
              <a:tr h="3117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admin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특정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정보를 검색할 수 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 user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닉네임으로 정보를 검색할 수 있다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검색된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정보를 열람할 수 있다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admin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모든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정보를 조회할 수 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2-1) 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된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순으로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정보를 조회한다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 Admin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특정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정보를 삭제할 수 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3-1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user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검색하여 해당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정보를 삭제할 수 있다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3-2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시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삭제여부를 재확인한다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2936579"/>
                  </a:ext>
                </a:extLst>
              </a:tr>
              <a:tr h="6387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~ 3) user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정보가 없을 경우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등록된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없음을 알려 준다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-  </a:t>
            </a:r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7678"/>
              </p:ext>
            </p:extLst>
          </p:nvPr>
        </p:nvGraphicFramePr>
        <p:xfrm>
          <a:off x="1442307" y="1273435"/>
          <a:ext cx="9143315" cy="44485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="" xmlns:a16="http://schemas.microsoft.com/office/drawing/2014/main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="" xmlns:a16="http://schemas.microsoft.com/office/drawing/2014/main" val="3292171294"/>
                    </a:ext>
                  </a:extLst>
                </a:gridCol>
              </a:tblGrid>
              <a:tr h="429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2516930"/>
                  </a:ext>
                </a:extLst>
              </a:tr>
              <a:tr h="429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4357702"/>
                  </a:ext>
                </a:extLst>
              </a:tr>
              <a:tr h="429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유저는 로그인을 할 수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5886136"/>
                  </a:ext>
                </a:extLst>
              </a:tr>
              <a:tr h="2167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접속 후 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최초 인터페이스에서 로그인 버튼을 클릭한다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ID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PW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입력하고 로그인 버튼을 누른다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  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완료</a:t>
                      </a:r>
                      <a:endParaRPr lang="en-US" altLang="ko-KR" sz="16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2936579"/>
                  </a:ext>
                </a:extLst>
              </a:tr>
              <a:tr h="9688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2-1) ID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가 존재하지 않으면 경고메시지를 받고 재 로그인을 요구 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받는다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2-2)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PW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틀리면 재 로그인을 요구 받는다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 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65608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0493" y="958590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ko-KR" altLang="en-US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구현기술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78886" y="1900608"/>
            <a:ext cx="10460643" cy="1637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Point 1) 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빈번히 바뀌는 데이터를 실시간으로 갱신</a:t>
            </a:r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>
                <a:solidFill>
                  <a:srgbClr val="3A3A3A"/>
                </a:solidFill>
                <a:latin typeface="+mn-ea"/>
              </a:rPr>
              <a:t>	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=&gt; 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데이터 변화가 생길 때마다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Stream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을 열어서 저장</a:t>
            </a:r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>
                <a:solidFill>
                  <a:srgbClr val="3A3A3A"/>
                </a:solidFill>
                <a:latin typeface="+mn-ea"/>
              </a:rPr>
              <a:t>	</a:t>
            </a:r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>
                <a:solidFill>
                  <a:srgbClr val="3A3A3A"/>
                </a:solidFill>
                <a:latin typeface="+mn-ea"/>
              </a:rPr>
              <a:t>	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=&gt; 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데이터 변화는 없지만 정보 조회가 필요할 때마다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Stream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을 열어서 최신 데이터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read</a:t>
            </a: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  </a:t>
            </a:r>
            <a:endParaRPr lang="ko-KR" altLang="en-US" sz="1400" b="1" spc="300" dirty="0">
              <a:solidFill>
                <a:srgbClr val="3A3A3A"/>
              </a:solidFill>
              <a:latin typeface="+mn-ea"/>
            </a:endParaRPr>
          </a:p>
        </p:txBody>
      </p:sp>
      <p:pic>
        <p:nvPicPr>
          <p:cNvPr id="1027" name="Picture 3" descr="C:\Users\surho\Desktop\K-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00" y="2867986"/>
            <a:ext cx="448932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rho\Desktop\K-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48" y="2867986"/>
            <a:ext cx="4728155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0493" y="958590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ko-KR" altLang="en-US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구현기술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7390" y="1700545"/>
            <a:ext cx="10460643" cy="2238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Point 2) </a:t>
            </a:r>
            <a:r>
              <a:rPr lang="ko-KR" altLang="en-US" sz="1400" b="1" spc="300" dirty="0" err="1" smtClean="0">
                <a:solidFill>
                  <a:srgbClr val="3A3A3A"/>
                </a:solidFill>
                <a:latin typeface="+mn-ea"/>
              </a:rPr>
              <a:t>유저별로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 독립된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DB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가 필요하면서도 검색이 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용이해야 함</a:t>
            </a:r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	=&gt; </a:t>
            </a:r>
            <a:r>
              <a:rPr lang="en-US" altLang="ko-KR" sz="1400" b="1" spc="300" dirty="0" err="1" smtClean="0">
                <a:solidFill>
                  <a:srgbClr val="3A3A3A"/>
                </a:solidFill>
                <a:latin typeface="+mn-ea"/>
              </a:rPr>
              <a:t>SNS</a:t>
            </a:r>
            <a:r>
              <a:rPr lang="ko-KR" altLang="en-US" sz="1400" b="1" spc="300" dirty="0">
                <a:solidFill>
                  <a:srgbClr val="3A3A3A"/>
                </a:solidFill>
                <a:latin typeface="+mn-ea"/>
              </a:rPr>
              <a:t> 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특성상 데이터의 발생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, 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소유 주체 모두 각각의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User</a:t>
            </a:r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>
                <a:solidFill>
                  <a:srgbClr val="3A3A3A"/>
                </a:solidFill>
                <a:latin typeface="+mn-ea"/>
              </a:rPr>
              <a:t>	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=&gt; </a:t>
            </a:r>
            <a:r>
              <a:rPr lang="en-US" altLang="ko-KR" sz="1400" b="1" dirty="0" smtClean="0">
                <a:solidFill>
                  <a:srgbClr val="3A3A3A"/>
                </a:solidFill>
                <a:latin typeface="+mn-ea"/>
              </a:rPr>
              <a:t>‘</a:t>
            </a:r>
            <a:r>
              <a:rPr lang="en-US" altLang="ko-KR" sz="1400" b="1" dirty="0">
                <a:solidFill>
                  <a:srgbClr val="3A3A3A"/>
                </a:solidFill>
                <a:latin typeface="+mn-ea"/>
              </a:rPr>
              <a:t>User</a:t>
            </a:r>
            <a:r>
              <a:rPr lang="en-US" altLang="ko-KR" sz="1400" b="1" dirty="0" smtClean="0">
                <a:solidFill>
                  <a:srgbClr val="3A3A3A"/>
                </a:solidFill>
                <a:latin typeface="+mn-ea"/>
              </a:rPr>
              <a:t>’</a:t>
            </a:r>
            <a:r>
              <a:rPr lang="ko-KR" altLang="en-US" sz="1400" b="1" dirty="0" smtClean="0">
                <a:solidFill>
                  <a:srgbClr val="3A3A3A"/>
                </a:solidFill>
                <a:latin typeface="+mn-ea"/>
              </a:rPr>
              <a:t>가 쓴 글 검색</a:t>
            </a:r>
            <a:r>
              <a:rPr lang="en-US" altLang="ko-KR" sz="1400" b="1" dirty="0" smtClean="0">
                <a:solidFill>
                  <a:srgbClr val="3A3A3A"/>
                </a:solidFill>
                <a:latin typeface="+mn-ea"/>
              </a:rPr>
              <a:t>, ‘</a:t>
            </a:r>
            <a:r>
              <a:rPr lang="en-US" altLang="ko-KR" sz="1400" b="1" dirty="0">
                <a:solidFill>
                  <a:srgbClr val="3A3A3A"/>
                </a:solidFill>
                <a:latin typeface="+mn-ea"/>
              </a:rPr>
              <a:t>User</a:t>
            </a:r>
            <a:r>
              <a:rPr lang="en-US" altLang="ko-KR" sz="1400" b="1" dirty="0" smtClean="0">
                <a:solidFill>
                  <a:srgbClr val="3A3A3A"/>
                </a:solidFill>
                <a:latin typeface="+mn-ea"/>
              </a:rPr>
              <a:t>’</a:t>
            </a:r>
            <a:r>
              <a:rPr lang="ko-KR" altLang="en-US" sz="1400" b="1" dirty="0" smtClean="0">
                <a:solidFill>
                  <a:srgbClr val="3A3A3A"/>
                </a:solidFill>
                <a:latin typeface="+mn-ea"/>
              </a:rPr>
              <a:t> 를 친구로 추가 등 데이터의 검색</a:t>
            </a:r>
            <a:r>
              <a:rPr lang="en-US" altLang="ko-KR" sz="1400" b="1" dirty="0" smtClean="0">
                <a:solidFill>
                  <a:srgbClr val="3A3A3A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rgbClr val="3A3A3A"/>
                </a:solidFill>
                <a:latin typeface="+mn-ea"/>
              </a:rPr>
              <a:t>추가 모두 </a:t>
            </a:r>
            <a:r>
              <a:rPr lang="en-US" altLang="ko-KR" sz="1400" b="1" dirty="0" smtClean="0">
                <a:solidFill>
                  <a:srgbClr val="3A3A3A"/>
                </a:solidFill>
                <a:latin typeface="+mn-ea"/>
              </a:rPr>
              <a:t>User</a:t>
            </a:r>
            <a:r>
              <a:rPr lang="ko-KR" altLang="en-US" sz="1400" b="1" dirty="0" smtClean="0">
                <a:solidFill>
                  <a:srgbClr val="3A3A3A"/>
                </a:solidFill>
                <a:latin typeface="+mn-ea"/>
              </a:rPr>
              <a:t>가 중심</a:t>
            </a:r>
            <a:endParaRPr lang="en-US" altLang="ko-KR" sz="1400" b="1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>
                <a:solidFill>
                  <a:srgbClr val="3A3A3A"/>
                </a:solidFill>
                <a:latin typeface="+mn-ea"/>
              </a:rPr>
              <a:t>	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=&gt; Map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을 적극적으로 활용했으며 유저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DB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외에 각 유저가 가진 </a:t>
            </a:r>
            <a:r>
              <a:rPr lang="ko-KR" altLang="en-US" sz="1400" b="1" spc="300" dirty="0" err="1" smtClean="0">
                <a:solidFill>
                  <a:srgbClr val="3A3A3A"/>
                </a:solidFill>
                <a:latin typeface="+mn-ea"/>
              </a:rPr>
              <a:t>게시글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DB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도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Map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을 활용</a:t>
            </a:r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  </a:t>
            </a:r>
            <a:endParaRPr lang="ko-KR" altLang="en-US" sz="1400" b="1" spc="300" dirty="0">
              <a:solidFill>
                <a:srgbClr val="3A3A3A"/>
              </a:solidFill>
              <a:latin typeface="+mn-ea"/>
            </a:endParaRPr>
          </a:p>
        </p:txBody>
      </p:sp>
      <p:pic>
        <p:nvPicPr>
          <p:cNvPr id="2051" name="Picture 3" descr="C:\Users\surho\Desktop\K-0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3"/>
          <a:stretch/>
        </p:blipFill>
        <p:spPr bwMode="auto">
          <a:xfrm>
            <a:off x="1711833" y="3765799"/>
            <a:ext cx="8794750" cy="203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56338" y="4220309"/>
            <a:ext cx="518747" cy="175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45369" y="4581262"/>
            <a:ext cx="518747" cy="175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28992" y="4396155"/>
            <a:ext cx="518747" cy="175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8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0493" y="958590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ko-KR" altLang="en-US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구현기술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8041" y="1244961"/>
            <a:ext cx="10460643" cy="2950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Point 3) </a:t>
            </a:r>
            <a:r>
              <a:rPr lang="ko-KR" altLang="en-US" sz="1400" b="1" spc="300" dirty="0" err="1" smtClean="0">
                <a:solidFill>
                  <a:srgbClr val="3A3A3A"/>
                </a:solidFill>
                <a:latin typeface="+mn-ea"/>
              </a:rPr>
              <a:t>게시글의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 경우 검색의 편의성과 순서 모두가 필요함</a:t>
            </a:r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	=&gt; List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가 아닌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Map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을 활용하여 검색이 용이</a:t>
            </a:r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>
                <a:solidFill>
                  <a:srgbClr val="3A3A3A"/>
                </a:solidFill>
                <a:latin typeface="+mn-ea"/>
              </a:rPr>
              <a:t>	</a:t>
            </a:r>
          </a:p>
          <a:p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	=&gt; </a:t>
            </a:r>
            <a:r>
              <a:rPr lang="en-US" altLang="ko-KR" sz="1400" b="1" spc="300" dirty="0" err="1" smtClean="0">
                <a:solidFill>
                  <a:srgbClr val="3A3A3A"/>
                </a:solidFill>
                <a:latin typeface="+mn-ea"/>
              </a:rPr>
              <a:t>LinkedHashMap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으로 보장받은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input 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순서를 통해 </a:t>
            </a:r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	    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모든 글을 보여줄 때에 </a:t>
            </a:r>
            <a:r>
              <a:rPr lang="en-US" altLang="ko-KR" sz="1400" b="1" spc="300" dirty="0" err="1" smtClean="0">
                <a:solidFill>
                  <a:srgbClr val="3A3A3A"/>
                </a:solidFill>
                <a:latin typeface="+mn-ea"/>
              </a:rPr>
              <a:t>entryset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으로 편하게 출력</a:t>
            </a:r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  </a:t>
            </a:r>
            <a:endParaRPr lang="ko-KR" altLang="en-US" sz="1400" b="1" spc="300" dirty="0">
              <a:solidFill>
                <a:srgbClr val="3A3A3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50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210 옴니고딕 030" pitchFamily="18" charset="-127"/>
              <a:ea typeface="210 옴니고딕 030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210 옴니고딕 030" pitchFamily="18" charset="-127"/>
              <a:ea typeface="210 옴니고딕 03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97542" y="991541"/>
            <a:ext cx="11091526" cy="5614419"/>
            <a:chOff x="563445" y="975065"/>
            <a:chExt cx="11091526" cy="5614419"/>
          </a:xfrm>
        </p:grpSpPr>
        <p:sp>
          <p:nvSpPr>
            <p:cNvPr id="23" name="직사각형 22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 - 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목차</a:t>
            </a:r>
            <a:endParaRPr lang="en-US" altLang="ko-KR" sz="32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grpSp>
        <p:nvGrpSpPr>
          <p:cNvPr id="3" name="그룹 78"/>
          <p:cNvGrpSpPr/>
          <p:nvPr/>
        </p:nvGrpSpPr>
        <p:grpSpPr>
          <a:xfrm>
            <a:off x="3638057" y="1266013"/>
            <a:ext cx="317426" cy="5248698"/>
            <a:chOff x="2535931" y="535982"/>
            <a:chExt cx="360000" cy="5952660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2715931" y="535982"/>
              <a:ext cx="373" cy="595266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2535931" y="1111366"/>
              <a:ext cx="360000" cy="360000"/>
            </a:xfrm>
            <a:prstGeom prst="ellipse">
              <a:avLst/>
            </a:prstGeom>
            <a:solidFill>
              <a:srgbClr val="A5E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2535931" y="4016699"/>
              <a:ext cx="360000" cy="360000"/>
            </a:xfrm>
            <a:prstGeom prst="ellipse">
              <a:avLst/>
            </a:prstGeom>
            <a:solidFill>
              <a:srgbClr val="01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2535931" y="2626949"/>
              <a:ext cx="360000" cy="360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2535931" y="5346461"/>
              <a:ext cx="360000" cy="360000"/>
            </a:xfrm>
            <a:prstGeom prst="ellips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2625931" y="2078831"/>
              <a:ext cx="180000" cy="18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2661931" y="4856618"/>
              <a:ext cx="108000" cy="1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1158440" y="1433893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spc="300" dirty="0">
                <a:solidFill>
                  <a:srgbClr val="3A3A3A"/>
                </a:solidFill>
                <a:ea typeface="210 옴니고딕 030" pitchFamily="18" charset="-127"/>
              </a:rPr>
              <a:t>1.</a:t>
            </a:r>
            <a:r>
              <a:rPr lang="ko-KR" altLang="en-US" sz="1600" b="1" spc="300" dirty="0" smtClean="0">
                <a:solidFill>
                  <a:srgbClr val="3A3A3A"/>
                </a:solidFill>
                <a:latin typeface="+mj-ea"/>
                <a:ea typeface="+mj-ea"/>
              </a:rPr>
              <a:t>시나리오</a:t>
            </a:r>
            <a:endParaRPr lang="ko-KR" altLang="en-US" sz="2400" b="1" spc="3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158439" y="2801134"/>
            <a:ext cx="2383832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3A3A3A"/>
                </a:solidFill>
                <a:latin typeface="+mj-ea"/>
                <a:ea typeface="+mj-ea"/>
              </a:rPr>
              <a:t>2.CLASS</a:t>
            </a:r>
            <a:r>
              <a:rPr lang="en-US" altLang="ko-KR" sz="1600" b="1" spc="300" dirty="0">
                <a:solidFill>
                  <a:srgbClr val="3A3A3A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rgbClr val="3A3A3A"/>
                </a:solidFill>
                <a:latin typeface="+mj-ea"/>
                <a:ea typeface="+mj-ea"/>
              </a:rPr>
              <a:t>다이어그램</a:t>
            </a:r>
            <a:endParaRPr lang="ko-KR" altLang="en-US" sz="2400" b="1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133725" y="4010517"/>
            <a:ext cx="2532113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3A3A3A"/>
                </a:solidFill>
                <a:latin typeface="+mj-ea"/>
                <a:ea typeface="+mj-ea"/>
              </a:rPr>
              <a:t>3. USECASE </a:t>
            </a:r>
            <a:r>
              <a:rPr lang="ko-KR" altLang="en-US" sz="1600" b="1" dirty="0">
                <a:solidFill>
                  <a:srgbClr val="3A3A3A"/>
                </a:solidFill>
                <a:latin typeface="+mj-ea"/>
                <a:ea typeface="+mj-ea"/>
              </a:rPr>
              <a:t>다이어그램       </a:t>
            </a:r>
            <a:r>
              <a:rPr lang="en-US" altLang="ko-KR" sz="1600" b="1" dirty="0">
                <a:solidFill>
                  <a:srgbClr val="3A3A3A"/>
                </a:solidFill>
                <a:latin typeface="+mj-ea"/>
                <a:ea typeface="+mj-ea"/>
              </a:rPr>
              <a:t>&amp; USECASE </a:t>
            </a:r>
            <a:r>
              <a:rPr lang="ko-KR" altLang="en-US" sz="1600" b="1" dirty="0">
                <a:solidFill>
                  <a:srgbClr val="3A3A3A"/>
                </a:solidFill>
                <a:latin typeface="+mj-ea"/>
                <a:ea typeface="+mj-ea"/>
              </a:rPr>
              <a:t>명세서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153918" y="5123303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+mj-ea"/>
                <a:ea typeface="+mj-ea"/>
              </a:rPr>
              <a:t>4. </a:t>
            </a:r>
            <a:r>
              <a:rPr lang="ko-KR" altLang="en-US" sz="1600" b="1" dirty="0">
                <a:solidFill>
                  <a:srgbClr val="3A3A3A"/>
                </a:solidFill>
                <a:latin typeface="+mj-ea"/>
                <a:ea typeface="+mj-ea"/>
              </a:rPr>
              <a:t>구현 기술</a:t>
            </a:r>
            <a:endParaRPr lang="ko-KR" altLang="en-US" sz="1050" b="1" dirty="0">
              <a:solidFill>
                <a:prstClr val="black">
                  <a:lumMod val="50000"/>
                  <a:lumOff val="50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974509" y="2710250"/>
            <a:ext cx="6105381" cy="1886463"/>
          </a:xfrm>
          <a:prstGeom prst="roundRect">
            <a:avLst/>
          </a:prstGeom>
          <a:gradFill flip="none" rotWithShape="1">
            <a:gsLst>
              <a:gs pos="0">
                <a:srgbClr val="7D76D3">
                  <a:alpha val="35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b="1" dirty="0">
                <a:solidFill>
                  <a:srgbClr val="7D76D3"/>
                </a:solidFill>
                <a:ea typeface="210 옴니고딕 030" pitchFamily="18" charset="-127"/>
                <a:cs typeface="Aharoni" panose="02010803020104030203" pitchFamily="2" charset="-79"/>
              </a:rPr>
              <a:t>BITGRAM</a:t>
            </a:r>
          </a:p>
          <a:p>
            <a:pPr algn="ctr"/>
            <a:endParaRPr lang="en-US" altLang="ko-KR" sz="1050" b="1" dirty="0">
              <a:solidFill>
                <a:srgbClr val="7D76D3"/>
              </a:solidFill>
              <a:ea typeface="210 옴니고딕 03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SNS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성격의 프로그램이다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인스타그램의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오프라인 버전이라고 할 수 있다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9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0493" y="958590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ko-KR" altLang="en-US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구현기술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3074" name="Picture 2" descr="C:\Users\surho\Desktop\K-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3" y="1240265"/>
            <a:ext cx="5095867" cy="500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urho\Desktop\K-0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06" y="1196304"/>
            <a:ext cx="4654605" cy="387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51330" y="5205050"/>
            <a:ext cx="5374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rgbClr val="FF0000"/>
                </a:solidFill>
              </a:rPr>
              <a:t>입력 </a:t>
            </a:r>
            <a:r>
              <a:rPr lang="en-US" altLang="ko-KR" sz="1600" b="1" smtClean="0">
                <a:solidFill>
                  <a:srgbClr val="FF0000"/>
                </a:solidFill>
              </a:rPr>
              <a:t>key</a:t>
            </a:r>
            <a:r>
              <a:rPr lang="ko-KR" altLang="en-US" sz="1600" b="1" smtClean="0">
                <a:solidFill>
                  <a:srgbClr val="FF0000"/>
                </a:solidFill>
              </a:rPr>
              <a:t>값 외에 달라진 것이 없으나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rgbClr val="FF0000"/>
                </a:solidFill>
              </a:rPr>
              <a:t>entrySet()</a:t>
            </a:r>
            <a:r>
              <a:rPr lang="ko-KR" altLang="en-US" sz="1600" b="1" smtClean="0">
                <a:solidFill>
                  <a:srgbClr val="FF0000"/>
                </a:solidFill>
              </a:rPr>
              <a:t>으로 출력하니 순서가 바뀌었다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rgbClr val="FF0000"/>
                </a:solidFill>
              </a:rPr>
              <a:t>=&gt; Map</a:t>
            </a:r>
            <a:r>
              <a:rPr lang="ko-KR" altLang="en-US" sz="1600" b="1" smtClean="0">
                <a:solidFill>
                  <a:srgbClr val="FF0000"/>
                </a:solidFill>
              </a:rPr>
              <a:t>을 쓰고 싶은데 순서를 보장받고 싶다면</a:t>
            </a:r>
            <a:r>
              <a:rPr lang="en-US" altLang="ko-KR" sz="1600" b="1" smtClean="0">
                <a:solidFill>
                  <a:srgbClr val="FF0000"/>
                </a:solidFill>
              </a:rPr>
              <a:t>?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0493" y="958590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ko-KR" altLang="en-US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구현기술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7002" y="1151796"/>
            <a:ext cx="537432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mtClean="0"/>
              <a:t>LinkedHashMap</a:t>
            </a:r>
            <a:r>
              <a:rPr lang="ko-KR" altLang="en-US" sz="1600" b="1" smtClean="0"/>
              <a:t>의 활용</a:t>
            </a:r>
            <a:endParaRPr lang="ko-KR" altLang="en-US" sz="1600" b="1"/>
          </a:p>
        </p:txBody>
      </p:sp>
      <p:pic>
        <p:nvPicPr>
          <p:cNvPr id="4098" name="Picture 2" descr="C:\Users\surho\Desktop\K-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93" y="3507243"/>
            <a:ext cx="62388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urho\Desktop\K-0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93" y="1844425"/>
            <a:ext cx="52482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으로 구부러진 화살표 9"/>
          <p:cNvSpPr/>
          <p:nvPr/>
        </p:nvSpPr>
        <p:spPr>
          <a:xfrm rot="20607929" flipH="1">
            <a:off x="6487516" y="2019380"/>
            <a:ext cx="1173783" cy="2333783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97254" y="2294638"/>
            <a:ext cx="35447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mtClean="0"/>
              <a:t>처음부터 </a:t>
            </a:r>
            <a:r>
              <a:rPr lang="en-US" altLang="ko-KR" sz="1600" b="1" smtClean="0"/>
              <a:t>LinkedHashMap</a:t>
            </a:r>
            <a:r>
              <a:rPr lang="ko-KR" altLang="en-US" sz="1600" b="1" smtClean="0"/>
              <a:t>을</a:t>
            </a:r>
            <a:endParaRPr lang="en-US" altLang="ko-KR" sz="1600" b="1" smtClean="0"/>
          </a:p>
          <a:p>
            <a:pPr>
              <a:lnSpc>
                <a:spcPct val="150000"/>
              </a:lnSpc>
            </a:pPr>
            <a:r>
              <a:rPr lang="ko-KR" altLang="en-US" sz="1600" b="1" smtClean="0"/>
              <a:t>사용해서 </a:t>
            </a:r>
            <a:r>
              <a:rPr lang="en-US" altLang="ko-KR" sz="1600" b="1" smtClean="0"/>
              <a:t>put </a:t>
            </a:r>
            <a:r>
              <a:rPr lang="ko-KR" altLang="en-US" sz="1600" b="1" smtClean="0"/>
              <a:t>했기 때문에</a:t>
            </a:r>
            <a:endParaRPr lang="en-US" altLang="ko-KR" sz="1600" b="1" smtClean="0"/>
          </a:p>
          <a:p>
            <a:pPr>
              <a:lnSpc>
                <a:spcPct val="150000"/>
              </a:lnSpc>
            </a:pPr>
            <a:r>
              <a:rPr lang="ko-KR" altLang="en-US" sz="1600" b="1" smtClean="0"/>
              <a:t>그대로 </a:t>
            </a:r>
            <a:r>
              <a:rPr lang="en-US" altLang="ko-KR" sz="1600" b="1" smtClean="0"/>
              <a:t>entrySet()</a:t>
            </a:r>
            <a:r>
              <a:rPr lang="ko-KR" altLang="en-US" sz="1600" b="1" smtClean="0"/>
              <a:t>을 이용해서 출력</a:t>
            </a:r>
            <a:r>
              <a:rPr lang="en-US" altLang="ko-KR" sz="1600" b="1" smtClean="0"/>
              <a:t>!</a:t>
            </a:r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ko-KR" altLang="en-US" sz="1600" b="1" smtClean="0"/>
              <a:t>넣은 순서를 보장 받음으로써</a:t>
            </a:r>
            <a:endParaRPr lang="en-US" altLang="ko-KR" sz="1600" b="1" smtClean="0"/>
          </a:p>
          <a:p>
            <a:pPr>
              <a:lnSpc>
                <a:spcPct val="150000"/>
              </a:lnSpc>
            </a:pPr>
            <a:r>
              <a:rPr lang="ko-KR" altLang="en-US" sz="1600" b="1" smtClean="0"/>
              <a:t>간단하게 최신순 나열도</a:t>
            </a:r>
            <a:endParaRPr lang="en-US" altLang="ko-KR" sz="1600" b="1" smtClean="0"/>
          </a:p>
          <a:p>
            <a:pPr>
              <a:lnSpc>
                <a:spcPct val="150000"/>
              </a:lnSpc>
            </a:pPr>
            <a:r>
              <a:rPr lang="ko-KR" altLang="en-US" sz="1600" b="1" smtClean="0"/>
              <a:t>단순한 출력으로 해결</a:t>
            </a:r>
            <a:endParaRPr lang="en-US" altLang="ko-KR" sz="1600" b="1" smtClean="0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150000"/>
              </a:lnSpc>
            </a:pP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6263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prstClr val="white"/>
              </a:solidFill>
              <a:latin typeface="210 옴니고딕 030" pitchFamily="18" charset="-127"/>
              <a:ea typeface="210 옴니고딕 030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0108" y="3048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525794" y="2117125"/>
            <a:ext cx="4934465" cy="1383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210 옴니고딕 030" pitchFamily="18" charset="-127"/>
                <a:ea typeface="210 옴니고딕 030" pitchFamily="18" charset="-127"/>
              </a:rPr>
              <a:t>♥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감사합니다</a:t>
            </a:r>
            <a:r>
              <a:rPr lang="ko-KR" altLang="en-US" sz="4000" dirty="0" smtClean="0">
                <a:solidFill>
                  <a:schemeClr val="bg1"/>
                </a:solidFill>
                <a:latin typeface="210 옴니고딕 030" pitchFamily="18" charset="-127"/>
                <a:ea typeface="210 옴니고딕 030" pitchFamily="18" charset="-127"/>
              </a:rPr>
              <a:t> ♥</a:t>
            </a:r>
            <a:endParaRPr lang="ko-KR" altLang="en-US" sz="4000" dirty="0">
              <a:solidFill>
                <a:schemeClr val="bg1"/>
              </a:solidFill>
              <a:latin typeface="210 옴니고딕 030" pitchFamily="18" charset="-127"/>
              <a:ea typeface="210 옴니고딕 0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2471" y="3576867"/>
            <a:ext cx="1699504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3200" spc="-150">
                <a:solidFill>
                  <a:srgbClr val="92E2BE"/>
                </a:solidFill>
                <a:effectLst/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옴니고딕 030" pitchFamily="18" charset="-127"/>
                <a:ea typeface="210 옴니고딕 030" pitchFamily="18" charset="-127"/>
              </a:rPr>
              <a:t>Q&amp;A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옴니고딕 030" pitchFamily="18" charset="-127"/>
              <a:ea typeface="210 옴니고딕 0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5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210 옴니고딕 030" pitchFamily="18" charset="-127"/>
              <a:ea typeface="210 옴니고딕 030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210 옴니고딕 030" pitchFamily="18" charset="-127"/>
              <a:ea typeface="210 옴니고딕 030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47" name="직사각형 46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j-ea"/>
                <a:ea typeface="+mj-ea"/>
                <a:cs typeface="Aharoni" panose="02010803020104030203" pitchFamily="2" charset="-79"/>
              </a:rPr>
              <a:t>BITGRAM </a:t>
            </a:r>
            <a:r>
              <a:rPr lang="en-US" altLang="ko-KR" sz="2400" b="1" dirty="0" smtClean="0">
                <a:solidFill>
                  <a:prstClr val="white"/>
                </a:solidFill>
                <a:latin typeface="+mj-ea"/>
                <a:ea typeface="+mj-ea"/>
                <a:cs typeface="Aharoni" panose="02010803020104030203" pitchFamily="2" charset="-79"/>
              </a:rPr>
              <a:t> -  </a:t>
            </a:r>
            <a:r>
              <a:rPr lang="ko-KR" altLang="en-US" sz="2400" b="1" dirty="0" smtClean="0">
                <a:solidFill>
                  <a:prstClr val="white"/>
                </a:solidFill>
                <a:latin typeface="+mj-ea"/>
                <a:ea typeface="+mj-ea"/>
                <a:cs typeface="Aharoni" panose="02010803020104030203" pitchFamily="2" charset="-79"/>
              </a:rPr>
              <a:t>시나리오</a:t>
            </a:r>
            <a:endParaRPr lang="en-US" altLang="ko-KR" sz="2400" b="1" dirty="0">
              <a:solidFill>
                <a:prstClr val="white"/>
              </a:solidFill>
              <a:latin typeface="+mj-ea"/>
              <a:ea typeface="+mj-ea"/>
              <a:cs typeface="Aharoni" panose="02010803020104030203" pitchFamily="2" charset="-79"/>
            </a:endParaRPr>
          </a:p>
        </p:txBody>
      </p:sp>
      <p:grpSp>
        <p:nvGrpSpPr>
          <p:cNvPr id="3" name="그룹 38"/>
          <p:cNvGrpSpPr/>
          <p:nvPr/>
        </p:nvGrpSpPr>
        <p:grpSpPr>
          <a:xfrm>
            <a:off x="7689934" y="2805063"/>
            <a:ext cx="1785588" cy="1697191"/>
            <a:chOff x="2751290" y="1378498"/>
            <a:chExt cx="1785588" cy="1697191"/>
          </a:xfrm>
        </p:grpSpPr>
        <p:sp>
          <p:nvSpPr>
            <p:cNvPr id="78" name="타원 77"/>
            <p:cNvSpPr/>
            <p:nvPr/>
          </p:nvSpPr>
          <p:spPr>
            <a:xfrm>
              <a:off x="3037576" y="137849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680" y="1544602"/>
              <a:ext cx="880809" cy="880809"/>
            </a:xfrm>
            <a:prstGeom prst="rect">
              <a:avLst/>
            </a:prstGeom>
          </p:spPr>
        </p:pic>
        <p:sp>
          <p:nvSpPr>
            <p:cNvPr id="100" name="직사각형 99"/>
            <p:cNvSpPr/>
            <p:nvPr/>
          </p:nvSpPr>
          <p:spPr>
            <a:xfrm>
              <a:off x="2751290" y="2660191"/>
              <a:ext cx="178558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300" dirty="0">
                  <a:solidFill>
                    <a:srgbClr val="7D76D3"/>
                  </a:solidFill>
                  <a:latin typeface="+mn-ea"/>
                </a:rPr>
                <a:t>사용자</a:t>
              </a:r>
              <a:endParaRPr lang="en-US" altLang="ko-KR" sz="1400" b="1" spc="300" dirty="0">
                <a:solidFill>
                  <a:srgbClr val="7D76D3"/>
                </a:solidFill>
                <a:latin typeface="+mn-ea"/>
              </a:endParaRPr>
            </a:p>
          </p:txBody>
        </p:sp>
      </p:grpSp>
      <p:grpSp>
        <p:nvGrpSpPr>
          <p:cNvPr id="4" name="그룹 39"/>
          <p:cNvGrpSpPr/>
          <p:nvPr/>
        </p:nvGrpSpPr>
        <p:grpSpPr>
          <a:xfrm>
            <a:off x="2569335" y="2800832"/>
            <a:ext cx="1785588" cy="1705653"/>
            <a:chOff x="7360225" y="1381607"/>
            <a:chExt cx="1785588" cy="1705653"/>
          </a:xfrm>
        </p:grpSpPr>
        <p:sp>
          <p:nvSpPr>
            <p:cNvPr id="95" name="타원 94"/>
            <p:cNvSpPr/>
            <p:nvPr/>
          </p:nvSpPr>
          <p:spPr>
            <a:xfrm>
              <a:off x="7646511" y="1381607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9305" y="1594402"/>
              <a:ext cx="787427" cy="787427"/>
            </a:xfrm>
            <a:prstGeom prst="rect">
              <a:avLst/>
            </a:prstGeom>
          </p:spPr>
        </p:pic>
        <p:sp>
          <p:nvSpPr>
            <p:cNvPr id="103" name="직사각형 102"/>
            <p:cNvSpPr/>
            <p:nvPr/>
          </p:nvSpPr>
          <p:spPr>
            <a:xfrm>
              <a:off x="7360225" y="2671762"/>
              <a:ext cx="178558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300" dirty="0">
                  <a:solidFill>
                    <a:srgbClr val="7D76D3"/>
                  </a:solidFill>
                  <a:latin typeface="+mn-ea"/>
                </a:rPr>
                <a:t>관리자</a:t>
              </a:r>
              <a:endParaRPr lang="en-US" altLang="ko-KR" sz="1400" b="1" spc="300" dirty="0">
                <a:solidFill>
                  <a:srgbClr val="7D76D3"/>
                </a:solidFill>
                <a:latin typeface="+mn-ea"/>
              </a:endParaRPr>
            </a:p>
          </p:txBody>
        </p:sp>
      </p:grpSp>
      <p:grpSp>
        <p:nvGrpSpPr>
          <p:cNvPr id="9" name="그룹 37"/>
          <p:cNvGrpSpPr/>
          <p:nvPr/>
        </p:nvGrpSpPr>
        <p:grpSpPr>
          <a:xfrm>
            <a:off x="5150164" y="2805063"/>
            <a:ext cx="1785588" cy="1697191"/>
            <a:chOff x="5039635" y="1386965"/>
            <a:chExt cx="1785588" cy="1697191"/>
          </a:xfrm>
        </p:grpSpPr>
        <p:grpSp>
          <p:nvGrpSpPr>
            <p:cNvPr id="10" name="그룹 38"/>
            <p:cNvGrpSpPr/>
            <p:nvPr/>
          </p:nvGrpSpPr>
          <p:grpSpPr>
            <a:xfrm>
              <a:off x="5039635" y="1386965"/>
              <a:ext cx="1785588" cy="1697191"/>
              <a:chOff x="2751290" y="1378498"/>
              <a:chExt cx="1785588" cy="1697191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3037576" y="1378498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  <a:latin typeface="210 옴니고딕 030" pitchFamily="18" charset="-127"/>
                  <a:ea typeface="210 옴니고딕 030" pitchFamily="18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751290" y="2660191"/>
                <a:ext cx="178558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spc="300" dirty="0" err="1">
                    <a:solidFill>
                      <a:srgbClr val="7D76D3"/>
                    </a:solidFill>
                    <a:latin typeface="+mn-ea"/>
                  </a:rPr>
                  <a:t>비트그램</a:t>
                </a:r>
                <a:endParaRPr lang="en-US" altLang="ko-KR" sz="1400" b="1" spc="300" dirty="0">
                  <a:solidFill>
                    <a:srgbClr val="7D76D3"/>
                  </a:solidFill>
                  <a:latin typeface="+mn-ea"/>
                </a:endParaRPr>
              </a:p>
            </p:txBody>
          </p:sp>
        </p:grpSp>
        <p:pic>
          <p:nvPicPr>
            <p:cNvPr id="31" name="그림 30" descr="instagram-logo-rubber-stamp_gran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7158" y="1580157"/>
              <a:ext cx="798976" cy="798976"/>
            </a:xfrm>
            <a:prstGeom prst="rect">
              <a:avLst/>
            </a:prstGeom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4484364" y="1376407"/>
            <a:ext cx="3143876" cy="930189"/>
          </a:xfrm>
          <a:prstGeom prst="roundRect">
            <a:avLst/>
          </a:prstGeom>
          <a:gradFill flip="none" rotWithShape="1">
            <a:gsLst>
              <a:gs pos="0">
                <a:srgbClr val="7D76D3">
                  <a:alpha val="35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회원정보를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등록하여 저장한다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로그인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시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ID, PWD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검사를 한다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01579" y="4946994"/>
            <a:ext cx="4235391" cy="1292995"/>
          </a:xfrm>
          <a:prstGeom prst="roundRect">
            <a:avLst/>
          </a:prstGeom>
          <a:gradFill flip="none" rotWithShape="1">
            <a:gsLst>
              <a:gs pos="0">
                <a:srgbClr val="7D76D3">
                  <a:alpha val="35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관리자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ID, PWD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로 로그인 할 수 있다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모든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유저의 타임라인 열람 및 수정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삭제 할 수 있다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공지를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올릴 수 있다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회원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정보 조회 및 삭제할 수 있다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900" b="1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646791" y="4895163"/>
            <a:ext cx="4062395" cy="1396656"/>
          </a:xfrm>
          <a:prstGeom prst="roundRect">
            <a:avLst/>
          </a:prstGeom>
          <a:gradFill flip="none" rotWithShape="1">
            <a:gsLst>
              <a:gs pos="0">
                <a:srgbClr val="7D76D3">
                  <a:alpha val="35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회원가입을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할 수 있다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로그인을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할 수 있다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타임라인에 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게시글을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작성할 수 있다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친구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목록을 보고 추가 및 삭제 할 수 있다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000" b="1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>
            <a:stCxn id="40" idx="0"/>
            <a:endCxn id="103" idx="2"/>
          </p:cNvCxnSpPr>
          <p:nvPr/>
        </p:nvCxnSpPr>
        <p:spPr>
          <a:xfrm flipV="1">
            <a:off x="3319275" y="4506485"/>
            <a:ext cx="142854" cy="440509"/>
          </a:xfrm>
          <a:prstGeom prst="straightConnector1">
            <a:avLst/>
          </a:prstGeom>
          <a:ln w="25400">
            <a:solidFill>
              <a:srgbClr val="7D76D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9" idx="2"/>
            <a:endCxn id="28" idx="0"/>
          </p:cNvCxnSpPr>
          <p:nvPr/>
        </p:nvCxnSpPr>
        <p:spPr>
          <a:xfrm rot="5400000">
            <a:off x="5800398" y="2549158"/>
            <a:ext cx="498467" cy="13343"/>
          </a:xfrm>
          <a:prstGeom prst="straightConnector1">
            <a:avLst/>
          </a:prstGeom>
          <a:ln w="25400">
            <a:solidFill>
              <a:srgbClr val="7D76D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42" idx="0"/>
            <a:endCxn id="100" idx="2"/>
          </p:cNvCxnSpPr>
          <p:nvPr/>
        </p:nvCxnSpPr>
        <p:spPr>
          <a:xfrm flipH="1" flipV="1">
            <a:off x="8582728" y="4502254"/>
            <a:ext cx="95261" cy="392909"/>
          </a:xfrm>
          <a:prstGeom prst="straightConnector1">
            <a:avLst/>
          </a:prstGeom>
          <a:ln w="25400">
            <a:solidFill>
              <a:srgbClr val="7D76D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 -  </a:t>
            </a:r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CLASS </a:t>
            </a:r>
            <a:r>
              <a:rPr lang="ko-KR" altLang="en-US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30494" y="983303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0974047" y="5934998"/>
            <a:ext cx="647972" cy="662724"/>
          </a:xfrm>
          <a:custGeom>
            <a:avLst/>
            <a:gdLst>
              <a:gd name="connsiteX0" fmla="*/ 647972 w 647972"/>
              <a:gd name="connsiteY0" fmla="*/ 0 h 662724"/>
              <a:gd name="connsiteX1" fmla="*/ 647972 w 647972"/>
              <a:gd name="connsiteY1" fmla="*/ 662724 h 662724"/>
              <a:gd name="connsiteX2" fmla="*/ 0 w 647972"/>
              <a:gd name="connsiteY2" fmla="*/ 662724 h 662724"/>
              <a:gd name="connsiteX3" fmla="*/ 18555 w 647972"/>
              <a:gd name="connsiteY3" fmla="*/ 657953 h 662724"/>
              <a:gd name="connsiteX4" fmla="*/ 638095 w 647972"/>
              <a:gd name="connsiteY4" fmla="*/ 38413 h 662724"/>
              <a:gd name="connsiteX5" fmla="*/ 647972 w 647972"/>
              <a:gd name="connsiteY5" fmla="*/ 0 h 6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972" h="662724">
                <a:moveTo>
                  <a:pt x="647972" y="0"/>
                </a:moveTo>
                <a:lnTo>
                  <a:pt x="647972" y="662724"/>
                </a:lnTo>
                <a:lnTo>
                  <a:pt x="0" y="662724"/>
                </a:lnTo>
                <a:lnTo>
                  <a:pt x="18555" y="657953"/>
                </a:lnTo>
                <a:cubicBezTo>
                  <a:pt x="313529" y="566207"/>
                  <a:pt x="546348" y="333387"/>
                  <a:pt x="638095" y="38413"/>
                </a:cubicBezTo>
                <a:lnTo>
                  <a:pt x="647972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4" y="983303"/>
            <a:ext cx="11091526" cy="56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0974047" y="5934998"/>
            <a:ext cx="647972" cy="662724"/>
          </a:xfrm>
          <a:custGeom>
            <a:avLst/>
            <a:gdLst>
              <a:gd name="connsiteX0" fmla="*/ 647972 w 647972"/>
              <a:gd name="connsiteY0" fmla="*/ 0 h 662724"/>
              <a:gd name="connsiteX1" fmla="*/ 647972 w 647972"/>
              <a:gd name="connsiteY1" fmla="*/ 662724 h 662724"/>
              <a:gd name="connsiteX2" fmla="*/ 0 w 647972"/>
              <a:gd name="connsiteY2" fmla="*/ 662724 h 662724"/>
              <a:gd name="connsiteX3" fmla="*/ 18555 w 647972"/>
              <a:gd name="connsiteY3" fmla="*/ 657953 h 662724"/>
              <a:gd name="connsiteX4" fmla="*/ 638095 w 647972"/>
              <a:gd name="connsiteY4" fmla="*/ 38413 h 662724"/>
              <a:gd name="connsiteX5" fmla="*/ 647972 w 647972"/>
              <a:gd name="connsiteY5" fmla="*/ 0 h 6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972" h="662724">
                <a:moveTo>
                  <a:pt x="647972" y="0"/>
                </a:moveTo>
                <a:lnTo>
                  <a:pt x="647972" y="662724"/>
                </a:lnTo>
                <a:lnTo>
                  <a:pt x="0" y="662724"/>
                </a:lnTo>
                <a:lnTo>
                  <a:pt x="18555" y="657953"/>
                </a:lnTo>
                <a:cubicBezTo>
                  <a:pt x="313529" y="566207"/>
                  <a:pt x="546348" y="333387"/>
                  <a:pt x="638095" y="38413"/>
                </a:cubicBezTo>
                <a:lnTo>
                  <a:pt x="647972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-  </a:t>
            </a:r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USECASE </a:t>
            </a:r>
            <a:r>
              <a:rPr lang="ko-KR" altLang="en-US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3" y="983303"/>
            <a:ext cx="11091525" cy="56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76951"/>
              </p:ext>
            </p:extLst>
          </p:nvPr>
        </p:nvGraphicFramePr>
        <p:xfrm>
          <a:off x="1434068" y="1191054"/>
          <a:ext cx="9143315" cy="4865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="" xmlns:a16="http://schemas.microsoft.com/office/drawing/2014/main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="" xmlns:a16="http://schemas.microsoft.com/office/drawing/2014/main" val="3292171294"/>
                    </a:ext>
                  </a:extLst>
                </a:gridCol>
              </a:tblGrid>
              <a:tr h="434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타임라인 방문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2516930"/>
                  </a:ext>
                </a:extLst>
              </a:tr>
              <a:tr h="473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4357702"/>
                  </a:ext>
                </a:extLst>
              </a:tr>
              <a:tr h="507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타임라인을 열람할 수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5886136"/>
                  </a:ext>
                </a:extLst>
              </a:tr>
              <a:tr h="190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자신이 작성한 모든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게시글을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보여준다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1-1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쓰기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원할 경우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타임라인에 글을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작성한다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1-2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원할 경우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작성한 글을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수정한다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1-3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원할 경우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작성한 글을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삭제한다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2936579"/>
                  </a:ext>
                </a:extLst>
              </a:tr>
              <a:tr h="1160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자신이 작성한 게시글이 존재하지 않으면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“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작성한 게시글이 없습니다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출력하고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’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쓰기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타임라인 전 단계로 돌아가는 선택지를 </a:t>
                      </a:r>
                      <a:endParaRPr lang="en-US" altLang="ko-KR" sz="16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 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815049"/>
              </p:ext>
            </p:extLst>
          </p:nvPr>
        </p:nvGraphicFramePr>
        <p:xfrm>
          <a:off x="1434068" y="1207529"/>
          <a:ext cx="9143315" cy="44765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="" xmlns:a16="http://schemas.microsoft.com/office/drawing/2014/main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="" xmlns:a16="http://schemas.microsoft.com/office/drawing/2014/main" val="3292171294"/>
                    </a:ext>
                  </a:extLst>
                </a:gridCol>
              </a:tblGrid>
              <a:tr h="434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글쓰기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2516930"/>
                  </a:ext>
                </a:extLst>
              </a:tr>
              <a:tr h="473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4357702"/>
                  </a:ext>
                </a:extLst>
              </a:tr>
              <a:tr h="507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회원은 자신의 타임라인에 글을 작성할 수 </a:t>
                      </a:r>
                      <a:r>
                        <a:rPr lang="ko-KR" altLang="en-US" sz="16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있다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5886136"/>
                  </a:ext>
                </a:extLst>
              </a:tr>
              <a:tr h="190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타임라인 보기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기능을 통해 나의 타임라인에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글쓰기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기능을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글을 작성하고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기능을 실행하면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2936579"/>
                  </a:ext>
                </a:extLst>
              </a:tr>
              <a:tr h="1160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3-1)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아무것도 입력하지 않고 저장하게 되면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내용을 입력하세요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문구를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보게 되고 저장이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실행되지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않는다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 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474134"/>
              </p:ext>
            </p:extLst>
          </p:nvPr>
        </p:nvGraphicFramePr>
        <p:xfrm>
          <a:off x="1450544" y="1199292"/>
          <a:ext cx="9143315" cy="45770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="" xmlns:a16="http://schemas.microsoft.com/office/drawing/2014/main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="" xmlns:a16="http://schemas.microsoft.com/office/drawing/2014/main" val="3292171294"/>
                    </a:ext>
                  </a:extLst>
                </a:gridCol>
              </a:tblGrid>
              <a:tr h="446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친구의 타임라인 방문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2516930"/>
                  </a:ext>
                </a:extLst>
              </a:tr>
              <a:tr h="500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4357702"/>
                  </a:ext>
                </a:extLst>
              </a:tr>
              <a:tr h="514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원하는 친구의 타임라인을 열람할 수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5886136"/>
                  </a:ext>
                </a:extLst>
              </a:tr>
              <a:tr h="6584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친구가 작성한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게시글을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보여준다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2936579"/>
                  </a:ext>
                </a:extLst>
              </a:tr>
              <a:tr h="2094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등록된 친구가 존재하지 않는다면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“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등록된 친구가 없습니다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출력하고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endParaRPr lang="en-US" altLang="ko-KR" sz="16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‘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정보보기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친구 타임라인 방문 전 단계로 돌아가는 선택지를 </a:t>
                      </a:r>
                      <a:endParaRPr lang="en-US" altLang="ko-KR" sz="16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선택한 친구가 작성한 게시글이 존재하지 않는다면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“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친구가 등록한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게시글이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없습니다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를 출력하고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타임라인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방문 전 단계로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돌아간다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-  </a:t>
            </a:r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87947"/>
              </p:ext>
            </p:extLst>
          </p:nvPr>
        </p:nvGraphicFramePr>
        <p:xfrm>
          <a:off x="1417592" y="1215769"/>
          <a:ext cx="9143315" cy="442235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="" xmlns:a16="http://schemas.microsoft.com/office/drawing/2014/main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="" xmlns:a16="http://schemas.microsoft.com/office/drawing/2014/main" val="3292171294"/>
                    </a:ext>
                  </a:extLst>
                </a:gridCol>
              </a:tblGrid>
              <a:tr h="369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 목록보기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2516930"/>
                  </a:ext>
                </a:extLst>
              </a:tr>
              <a:tr h="414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4357702"/>
                  </a:ext>
                </a:extLst>
              </a:tr>
              <a:tr h="425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자신의 친구목록을 열람할 수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5886136"/>
                  </a:ext>
                </a:extLst>
              </a:tr>
              <a:tr h="1238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defTabSz="914400" rtl="0" eaLnBrk="1" fontAlgn="base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전체 친구목록을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보여준다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 타임라인 방문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원할 경우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타임라인을 방문한다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1-2) 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친구삭제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원할 경우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친구를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2936579"/>
                  </a:ext>
                </a:extLst>
              </a:tr>
              <a:tr h="17319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자신의 정보에 저장되어 있는 친구가 존재하지 않는다면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“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등록된 친구가 </a:t>
                      </a:r>
                      <a:endParaRPr lang="en-US" altLang="ko-KR" sz="16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없습니다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출력하고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친구목록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 전 단계로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돌아간다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-  </a:t>
            </a:r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1263</Words>
  <Application>Microsoft Office PowerPoint</Application>
  <PresentationFormat>사용자 지정</PresentationFormat>
  <Paragraphs>255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AutoBVT</cp:lastModifiedBy>
  <cp:revision>146</cp:revision>
  <dcterms:created xsi:type="dcterms:W3CDTF">2017-04-20T07:21:04Z</dcterms:created>
  <dcterms:modified xsi:type="dcterms:W3CDTF">2018-02-25T15:57:51Z</dcterms:modified>
</cp:coreProperties>
</file>