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sldIdLst>
    <p:sldId id="256" r:id="rId4"/>
    <p:sldId id="261" r:id="rId5"/>
    <p:sldId id="285" r:id="rId6"/>
    <p:sldId id="282" r:id="rId7"/>
    <p:sldId id="265" r:id="rId8"/>
    <p:sldId id="320" r:id="rId9"/>
    <p:sldId id="307" r:id="rId10"/>
    <p:sldId id="309" r:id="rId11"/>
    <p:sldId id="308" r:id="rId12"/>
    <p:sldId id="283" r:id="rId13"/>
    <p:sldId id="305" r:id="rId14"/>
    <p:sldId id="302" r:id="rId15"/>
    <p:sldId id="306" r:id="rId16"/>
    <p:sldId id="313" r:id="rId17"/>
    <p:sldId id="315" r:id="rId18"/>
    <p:sldId id="317" r:id="rId19"/>
    <p:sldId id="296" r:id="rId20"/>
    <p:sldId id="319" r:id="rId21"/>
    <p:sldId id="26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3E9"/>
    <a:srgbClr val="F8B2A3"/>
    <a:srgbClr val="A4B4EA"/>
    <a:srgbClr val="98DFB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181" autoAdjust="0"/>
  </p:normalViewPr>
  <p:slideViewPr>
    <p:cSldViewPr>
      <p:cViewPr varScale="1">
        <p:scale>
          <a:sx n="108" d="100"/>
          <a:sy n="108" d="100"/>
        </p:scale>
        <p:origin x="-96" y="-51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2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시나리오 행정직 선생 학생 나누기 기능 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프로그램은 학생 성적 출결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상담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강의를 관리하는 학원 종합 시스템이다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사용자는 학생 행정직원 선생님으로 나뉘어있다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프로그램에 접속하면 아이디 비밀번호 입력을 통해 사용자에 맞게 프로그램이 실행된다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학생은 출석을 이 프로그램을 통해 출석을 할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뿐만아니라</a:t>
            </a:r>
            <a:r>
              <a:rPr lang="ko-KR" altLang="en-US" dirty="0" smtClean="0"/>
              <a:t> 내 학원 생활 페이지를 볼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이 페이지를 통해 출석을 하면 데이터가 축적이되어 총 출결 확인 할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추가로 내 점수가 </a:t>
            </a:r>
            <a:r>
              <a:rPr lang="ko-KR" altLang="en-US" dirty="0" err="1" smtClean="0"/>
              <a:t>몇점인지</a:t>
            </a:r>
            <a:r>
              <a:rPr lang="ko-KR" altLang="en-US" dirty="0" smtClean="0"/>
              <a:t> 확인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그리고 선생님에게 상담을 신청할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선생님이 등록한 이달의 강의가 무엇이 있는지 확인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행정직원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선생님이 등록한 강의를 통해 학생의 데이터를 불러와 접수를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학생이 제시간에 출석을 못했을 시에 대신 출석을 시켜줄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학생의 출결관리를 한다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선생님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그달의</a:t>
            </a:r>
            <a:r>
              <a:rPr lang="ko-KR" altLang="en-US" dirty="0" smtClean="0"/>
              <a:t> 강의를 등록할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학생이 보낸 학생상담 </a:t>
            </a:r>
            <a:r>
              <a:rPr lang="ko-KR" altLang="en-US" dirty="0" err="1" smtClean="0"/>
              <a:t>메세지를</a:t>
            </a:r>
            <a:r>
              <a:rPr lang="ko-KR" altLang="en-US" dirty="0" smtClean="0"/>
              <a:t> 확인해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상담 예약을 할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학생 점수관리를 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1419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223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90409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294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1" r:id="rId2"/>
    <p:sldLayoutId id="214748368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ea typeface="맑은 고딕" pitchFamily="50" charset="-127"/>
              </a:rPr>
              <a:t>Bit Coin </a:t>
            </a:r>
            <a:r>
              <a:rPr lang="en-US" altLang="ko-KR" dirty="0" smtClean="0"/>
              <a:t>Academy</a:t>
            </a:r>
            <a:endParaRPr lang="en-US" altLang="ko-KR" dirty="0" smtClean="0">
              <a:ea typeface="맑은 고딕" pitchFamily="50" charset="-127"/>
            </a:endParaRPr>
          </a:p>
          <a:p>
            <a:pPr lvl="0"/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/>
              <a:t>Academy Management System</a:t>
            </a:r>
            <a:endParaRPr lang="en-US" altLang="ko-KR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/>
              <a:t>Developer Team Number 3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42858"/>
            <a:ext cx="550072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텍스트 개체 틀 32"/>
          <p:cNvSpPr txBox="1">
            <a:spLocks noGrp="1"/>
          </p:cNvSpPr>
          <p:nvPr>
            <p:ph type="body" sz="quarter" idx="13"/>
          </p:nvPr>
        </p:nvSpPr>
        <p:spPr>
          <a:xfrm>
            <a:off x="-857288" y="285734"/>
            <a:ext cx="435768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accent3"/>
                </a:solidFill>
              </a:rPr>
              <a:t>Usecase</a:t>
            </a:r>
            <a:r>
              <a:rPr lang="en-US" altLang="ko-KR" sz="2400" b="1" dirty="0" smtClean="0">
                <a:solidFill>
                  <a:schemeClr val="accent3"/>
                </a:solidFill>
              </a:rPr>
              <a:t> diagram</a:t>
            </a:r>
            <a:r>
              <a:rPr lang="ko-KR" altLang="en-US" sz="2400" b="1" dirty="0" smtClean="0">
                <a:solidFill>
                  <a:schemeClr val="accent3"/>
                </a:solidFill>
              </a:rPr>
              <a:t> </a:t>
            </a:r>
            <a:endParaRPr lang="en-US" altLang="ko-KR" sz="2400" b="1" dirty="0" smtClean="0">
              <a:solidFill>
                <a:schemeClr val="accent3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accent3"/>
                </a:solidFill>
              </a:rPr>
              <a:t>명세서</a:t>
            </a:r>
            <a:endParaRPr lang="en-US" altLang="ko-KR" sz="2400" b="1" dirty="0" smtClean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1285866"/>
            <a:ext cx="209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점수관리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8198813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32"/>
          <p:cNvSpPr txBox="1">
            <a:spLocks noGrp="1"/>
          </p:cNvSpPr>
          <p:nvPr>
            <p:ph type="body" sz="quarter" idx="13"/>
          </p:nvPr>
        </p:nvSpPr>
        <p:spPr>
          <a:xfrm>
            <a:off x="-857288" y="285734"/>
            <a:ext cx="435768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accent3"/>
                </a:solidFill>
              </a:rPr>
              <a:t>Usecase</a:t>
            </a:r>
            <a:r>
              <a:rPr lang="en-US" altLang="ko-KR" sz="2400" b="1" dirty="0" smtClean="0">
                <a:solidFill>
                  <a:schemeClr val="accent3"/>
                </a:solidFill>
              </a:rPr>
              <a:t> diagram</a:t>
            </a:r>
            <a:r>
              <a:rPr lang="ko-KR" altLang="en-US" sz="2400" b="1" dirty="0" smtClean="0">
                <a:solidFill>
                  <a:schemeClr val="accent3"/>
                </a:solidFill>
              </a:rPr>
              <a:t> </a:t>
            </a:r>
            <a:endParaRPr lang="en-US" altLang="ko-KR" sz="2400" b="1" dirty="0" smtClean="0">
              <a:solidFill>
                <a:schemeClr val="accent3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accent3"/>
                </a:solidFill>
              </a:rPr>
              <a:t>명세서</a:t>
            </a:r>
            <a:endParaRPr lang="en-US" altLang="ko-KR" sz="2400" b="1" dirty="0" smtClean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1285866"/>
            <a:ext cx="209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회원관리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2" descr="C:\Users\Bit\Documents\카카오톡 받은 파일\회원관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14296"/>
            <a:ext cx="5572164" cy="4814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48198813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57222" y="500048"/>
            <a:ext cx="2643206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 smtClean="0"/>
              <a:t>Class diagram  Korean</a:t>
            </a:r>
            <a:endParaRPr lang="en-US" altLang="ko-KR" b="1" dirty="0"/>
          </a:p>
        </p:txBody>
      </p:sp>
      <p:pic>
        <p:nvPicPr>
          <p:cNvPr id="63490" name="Picture 2" descr="C:\Users\Bit\Documents\카카오톡 받은 파일\KakaoTalk_20180224_1600475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6876"/>
            <a:ext cx="6180946" cy="5136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624850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57222" y="500048"/>
            <a:ext cx="2643206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 smtClean="0"/>
              <a:t>Class diagram English</a:t>
            </a:r>
            <a:endParaRPr lang="en-US" altLang="ko-KR" b="1" dirty="0"/>
          </a:p>
        </p:txBody>
      </p:sp>
      <p:pic>
        <p:nvPicPr>
          <p:cNvPr id="5" name="Picture 2" descr="C:\Users\Bit\Documents\카카오톡 받은 파일\KakaoTalk_20180224_1633390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14296"/>
            <a:ext cx="6474516" cy="4872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4624850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2428860" cy="57606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구현기술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500048"/>
            <a:ext cx="5000660" cy="288032"/>
          </a:xfrm>
        </p:spPr>
        <p:txBody>
          <a:bodyPr/>
          <a:lstStyle/>
          <a:p>
            <a:pPr lvl="0" algn="l"/>
            <a:r>
              <a:rPr lang="en-US" altLang="ko-KR" dirty="0" smtClean="0"/>
              <a:t>Single ton Design pattern</a:t>
            </a:r>
            <a:endParaRPr lang="en-US" altLang="ko-KR" dirty="0"/>
          </a:p>
        </p:txBody>
      </p:sp>
      <p:sp>
        <p:nvSpPr>
          <p:cNvPr id="4" name="Rectangle 3"/>
          <p:cNvSpPr/>
          <p:nvPr/>
        </p:nvSpPr>
        <p:spPr>
          <a:xfrm>
            <a:off x="0" y="786362"/>
            <a:ext cx="2214578" cy="70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42858"/>
            <a:ext cx="4429156" cy="471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54942025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647502"/>
            <a:ext cx="5730912" cy="435771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2428860" cy="57606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구현기술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57422" y="214296"/>
            <a:ext cx="5786478" cy="288032"/>
          </a:xfrm>
        </p:spPr>
        <p:txBody>
          <a:bodyPr/>
          <a:lstStyle/>
          <a:p>
            <a:pPr lvl="0"/>
            <a:r>
              <a:rPr lang="en-US" altLang="ko-KR" dirty="0" smtClean="0"/>
              <a:t>Key </a:t>
            </a:r>
            <a:r>
              <a:rPr lang="ko-KR" altLang="en-US" dirty="0" smtClean="0"/>
              <a:t>값을 통해 동일한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이 존재하면 해당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을 삭제</a:t>
            </a:r>
            <a:r>
              <a:rPr lang="en-US" altLang="ko-KR" dirty="0" smtClean="0"/>
              <a:t>(teacher class)</a:t>
            </a:r>
            <a:endParaRPr lang="en-US" altLang="ko-KR" dirty="0"/>
          </a:p>
        </p:txBody>
      </p:sp>
      <p:sp>
        <p:nvSpPr>
          <p:cNvPr id="4" name="Rectangle 3"/>
          <p:cNvSpPr/>
          <p:nvPr/>
        </p:nvSpPr>
        <p:spPr>
          <a:xfrm>
            <a:off x="142844" y="500048"/>
            <a:ext cx="7929618" cy="71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4942025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2428860" cy="57606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구현기술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571486"/>
            <a:ext cx="2214546" cy="288032"/>
          </a:xfrm>
        </p:spPr>
        <p:txBody>
          <a:bodyPr/>
          <a:lstStyle/>
          <a:p>
            <a:pPr lvl="0" algn="r"/>
            <a:r>
              <a:rPr lang="en-US" altLang="ko-KR" dirty="0" smtClean="0"/>
              <a:t>File </a:t>
            </a:r>
            <a:r>
              <a:rPr lang="ko-KR" altLang="en-US" dirty="0" smtClean="0"/>
              <a:t>내용 수정 및 삭제</a:t>
            </a:r>
            <a:endParaRPr lang="en-US" altLang="ko-KR" dirty="0" smtClean="0"/>
          </a:p>
          <a:p>
            <a:pPr lvl="0" algn="r"/>
            <a:r>
              <a:rPr lang="en-US" altLang="ko-KR" dirty="0" smtClean="0"/>
              <a:t>(staff class)</a:t>
            </a:r>
            <a:endParaRPr lang="en-US" altLang="ko-KR" dirty="0"/>
          </a:p>
        </p:txBody>
      </p:sp>
      <p:sp>
        <p:nvSpPr>
          <p:cNvPr id="4" name="Rectangle 3"/>
          <p:cNvSpPr/>
          <p:nvPr/>
        </p:nvSpPr>
        <p:spPr>
          <a:xfrm>
            <a:off x="0" y="1000676"/>
            <a:ext cx="2214578" cy="70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71439"/>
            <a:ext cx="5572164" cy="500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54942025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2428860" cy="57606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구현기술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57422" y="214296"/>
            <a:ext cx="5000660" cy="288032"/>
          </a:xfrm>
        </p:spPr>
        <p:txBody>
          <a:bodyPr/>
          <a:lstStyle/>
          <a:p>
            <a:pPr lvl="0"/>
            <a:r>
              <a:rPr lang="en-US" altLang="ko-KR" dirty="0" smtClean="0"/>
              <a:t>Calendar </a:t>
            </a:r>
            <a:r>
              <a:rPr lang="ko-KR" altLang="en-US" dirty="0" smtClean="0"/>
              <a:t>를 상수로 변환하여 시간차이 구하기</a:t>
            </a:r>
            <a:r>
              <a:rPr lang="en-US" altLang="ko-KR" dirty="0" smtClean="0"/>
              <a:t>(staff class)</a:t>
            </a:r>
            <a:endParaRPr lang="en-US" altLang="ko-KR" dirty="0"/>
          </a:p>
        </p:txBody>
      </p:sp>
      <p:sp>
        <p:nvSpPr>
          <p:cNvPr id="4" name="Rectangle 3"/>
          <p:cNvSpPr/>
          <p:nvPr/>
        </p:nvSpPr>
        <p:spPr>
          <a:xfrm>
            <a:off x="142844" y="500048"/>
            <a:ext cx="7072362" cy="70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357436"/>
            <a:ext cx="3994958" cy="104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 descr="C:\Users\Bit\Desktop\시간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642924"/>
            <a:ext cx="4714908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54942025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64599"/>
            <a:ext cx="3571868" cy="267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182626" y="1787468"/>
            <a:ext cx="1728000" cy="72000"/>
          </a:xfrm>
          <a:prstGeom prst="rect">
            <a:avLst/>
          </a:prstGeom>
          <a:solidFill>
            <a:srgbClr val="9AD3E9"/>
          </a:solidFill>
          <a:ln>
            <a:solidFill>
              <a:srgbClr val="9A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14282" y="1785932"/>
            <a:ext cx="1728000" cy="72000"/>
          </a:xfrm>
          <a:prstGeom prst="rect">
            <a:avLst/>
          </a:prstGeom>
          <a:solidFill>
            <a:schemeClr val="accent4"/>
          </a:solidFill>
          <a:ln>
            <a:solidFill>
              <a:srgbClr val="98D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4200824" y="3265374"/>
            <a:ext cx="1728000" cy="72000"/>
          </a:xfrm>
          <a:prstGeom prst="rect">
            <a:avLst/>
          </a:prstGeom>
          <a:solidFill>
            <a:srgbClr val="F8B2A3"/>
          </a:solidFill>
          <a:ln>
            <a:solidFill>
              <a:srgbClr val="F8B2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8438" y="1774701"/>
            <a:ext cx="1728000" cy="72000"/>
          </a:xfrm>
          <a:prstGeom prst="rect">
            <a:avLst/>
          </a:prstGeom>
          <a:solidFill>
            <a:schemeClr val="accent2"/>
          </a:solidFill>
          <a:ln>
            <a:solidFill>
              <a:srgbClr val="A4B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Group 11"/>
          <p:cNvGrpSpPr/>
          <p:nvPr/>
        </p:nvGrpSpPr>
        <p:grpSpPr>
          <a:xfrm>
            <a:off x="2071670" y="647424"/>
            <a:ext cx="1985779" cy="709880"/>
            <a:chOff x="4320398" y="1245513"/>
            <a:chExt cx="2874451" cy="709880"/>
          </a:xfrm>
        </p:grpSpPr>
        <p:sp>
          <p:nvSpPr>
            <p:cNvPr id="13" name="TextBox 12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다음에도 잘 </a:t>
              </a:r>
              <a:r>
                <a:rPr lang="ko-KR" altLang="en-US" sz="12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부탁드립니다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!</a:t>
              </a:r>
              <a:endParaRPr lang="en-US" altLang="ko-K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부팀장</a:t>
              </a:r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: </a:t>
              </a:r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김희준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회장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-32" y="642924"/>
            <a:ext cx="1985779" cy="894546"/>
            <a:chOff x="4320398" y="1245513"/>
            <a:chExt cx="2874451" cy="894546"/>
          </a:xfrm>
        </p:grpSpPr>
        <p:sp>
          <p:nvSpPr>
            <p:cNvPr id="16" name="TextBox 15"/>
            <p:cNvSpPr txBox="1"/>
            <p:nvPr/>
          </p:nvSpPr>
          <p:spPr>
            <a:xfrm>
              <a:off x="4320399" y="1493728"/>
              <a:ext cx="2874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에러 잡는다고 고생했어요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~~~~^</a:t>
              </a:r>
              <a:r>
                <a:rPr lang="ko-KR" altLang="en-US" sz="12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ㅁ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^</a:t>
              </a:r>
              <a:endParaRPr lang="en-US" altLang="ko-K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팀장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: </a:t>
              </a:r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정민재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창원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7"/>
          <p:cNvGrpSpPr/>
          <p:nvPr/>
        </p:nvGrpSpPr>
        <p:grpSpPr>
          <a:xfrm>
            <a:off x="4071934" y="2071684"/>
            <a:ext cx="1985779" cy="709880"/>
            <a:chOff x="4320398" y="1245513"/>
            <a:chExt cx="2874451" cy="709880"/>
          </a:xfrm>
        </p:grpSpPr>
        <p:sp>
          <p:nvSpPr>
            <p:cNvPr id="19" name="TextBox 18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밥 먹으러 언제가요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? -.</a:t>
              </a:r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팀원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: </a:t>
              </a:r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김명수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실장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4019546" y="605634"/>
            <a:ext cx="1985779" cy="894546"/>
            <a:chOff x="4320398" y="1245513"/>
            <a:chExt cx="2874451" cy="894546"/>
          </a:xfrm>
        </p:grpSpPr>
        <p:sp>
          <p:nvSpPr>
            <p:cNvPr id="22" name="TextBox 21"/>
            <p:cNvSpPr txBox="1"/>
            <p:nvPr/>
          </p:nvSpPr>
          <p:spPr>
            <a:xfrm>
              <a:off x="4320399" y="1493728"/>
              <a:ext cx="2874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altLang="ko-KR" sz="12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System.exit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(0);</a:t>
              </a:r>
            </a:p>
            <a:p>
              <a:pPr algn="ctr"/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수고하셨습니다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^^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팀원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: </a:t>
              </a:r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이진우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ko-KR" altLang="en-US" sz="12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잭슨</a:t>
              </a:r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0"/>
            <a:ext cx="2357422" cy="313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 Placeholder 1"/>
          <p:cNvSpPr txBox="1">
            <a:spLocks/>
          </p:cNvSpPr>
          <p:nvPr/>
        </p:nvSpPr>
        <p:spPr>
          <a:xfrm>
            <a:off x="0" y="0"/>
            <a:ext cx="6786578" cy="576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우연한 만남으로 좋은 인연이 되길</a:t>
            </a:r>
            <a:endParaRPr kumimoji="0" lang="ko-KR" alt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9"/>
          <p:cNvSpPr/>
          <p:nvPr/>
        </p:nvSpPr>
        <p:spPr>
          <a:xfrm>
            <a:off x="3648371" y="4798909"/>
            <a:ext cx="1728000" cy="72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1" name="Group 17"/>
          <p:cNvGrpSpPr/>
          <p:nvPr/>
        </p:nvGrpSpPr>
        <p:grpSpPr>
          <a:xfrm>
            <a:off x="3519481" y="3605219"/>
            <a:ext cx="1985779" cy="894546"/>
            <a:chOff x="4320398" y="1245513"/>
            <a:chExt cx="2874451" cy="894546"/>
          </a:xfrm>
        </p:grpSpPr>
        <p:sp>
          <p:nvSpPr>
            <p:cNvPr id="32" name="TextBox 31"/>
            <p:cNvSpPr txBox="1"/>
            <p:nvPr/>
          </p:nvSpPr>
          <p:spPr>
            <a:xfrm>
              <a:off x="4320399" y="1493728"/>
              <a:ext cx="2874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다들 너무 고생했고 </a:t>
              </a:r>
              <a:endParaRPr lang="en-US" altLang="ko-KR" sz="1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행복하세요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^^</a:t>
              </a:r>
              <a:endParaRPr lang="en-US" altLang="ko-K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팀원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: </a:t>
              </a:r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최재욱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신입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9"/>
          <p:cNvSpPr/>
          <p:nvPr/>
        </p:nvSpPr>
        <p:spPr>
          <a:xfrm>
            <a:off x="5510522" y="4798909"/>
            <a:ext cx="1728000" cy="72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9" name="Group 17"/>
          <p:cNvGrpSpPr/>
          <p:nvPr/>
        </p:nvGrpSpPr>
        <p:grpSpPr>
          <a:xfrm>
            <a:off x="5381632" y="3605219"/>
            <a:ext cx="1985779" cy="894546"/>
            <a:chOff x="4320398" y="1245513"/>
            <a:chExt cx="2874451" cy="894546"/>
          </a:xfrm>
        </p:grpSpPr>
        <p:sp>
          <p:nvSpPr>
            <p:cNvPr id="40" name="TextBox 39"/>
            <p:cNvSpPr txBox="1"/>
            <p:nvPr/>
          </p:nvSpPr>
          <p:spPr>
            <a:xfrm>
              <a:off x="4320399" y="1493728"/>
              <a:ext cx="2874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단합 잘 될 수 있어서 </a:t>
              </a:r>
              <a:endParaRPr lang="en-US" altLang="ko-KR" sz="1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12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좋았습니다ㅎㅎㅎ</a:t>
              </a:r>
              <a:endParaRPr lang="en-US" altLang="ko-K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팀원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: </a:t>
              </a:r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김진원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ko-KR" altLang="en-US" sz="12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겸댕이</a:t>
              </a:r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Rectangle 9"/>
          <p:cNvSpPr/>
          <p:nvPr/>
        </p:nvSpPr>
        <p:spPr>
          <a:xfrm>
            <a:off x="7377133" y="4791090"/>
            <a:ext cx="1728000" cy="7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3" name="Group 17"/>
          <p:cNvGrpSpPr/>
          <p:nvPr/>
        </p:nvGrpSpPr>
        <p:grpSpPr>
          <a:xfrm>
            <a:off x="7248243" y="3597400"/>
            <a:ext cx="1985779" cy="1079212"/>
            <a:chOff x="4320398" y="1245513"/>
            <a:chExt cx="2874451" cy="1079212"/>
          </a:xfrm>
        </p:grpSpPr>
        <p:sp>
          <p:nvSpPr>
            <p:cNvPr id="44" name="TextBox 43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끝까지  마무리  잘 </a:t>
              </a:r>
              <a:r>
                <a:rPr lang="ko-KR" altLang="en-US" sz="12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되서</a:t>
              </a:r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altLang="ko-KR" sz="1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좋고 따라가기 어려운데 다들 잘 알려줘서 고마웠고 다들 수고했습니다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!</a:t>
              </a:r>
              <a:endParaRPr lang="en-US" altLang="ko-KR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팀원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: </a:t>
              </a:r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이창훈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ko-KR" altLang="en-US" sz="12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막가파</a:t>
              </a:r>
              <a:r>
                <a:rPr lang="ko-KR" altLang="en-US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3278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30" grpId="0" animBg="1"/>
      <p:bldP spid="38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364200"/>
            <a:ext cx="2736303" cy="576063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 rot="647278">
            <a:off x="3634479" y="1653196"/>
            <a:ext cx="2428892" cy="323650"/>
          </a:xfrm>
        </p:spPr>
        <p:txBody>
          <a:bodyPr/>
          <a:lstStyle/>
          <a:p>
            <a:pPr lvl="0"/>
            <a:r>
              <a:rPr lang="ja-JP" altLang="en-US" dirty="0" smtClean="0"/>
              <a:t>ありがとう</a:t>
            </a:r>
            <a:r>
              <a:rPr lang="en-US" altLang="ja-JP" dirty="0" smtClean="0"/>
              <a:t>(</a:t>
            </a:r>
            <a:r>
              <a:rPr lang="ja-JP" altLang="en-US" dirty="0" smtClean="0"/>
              <a:t>ございます</a:t>
            </a:r>
            <a:r>
              <a:rPr lang="en-US" altLang="ja-JP" dirty="0" smtClean="0"/>
              <a:t>)</a:t>
            </a:r>
            <a:r>
              <a:rPr lang="ja-JP" altLang="en-US" dirty="0" smtClean="0"/>
              <a:t>。</a:t>
            </a:r>
            <a:endParaRPr lang="en-US" altLang="ko-KR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21095326">
            <a:off x="3166137" y="1970011"/>
            <a:ext cx="1571636" cy="428628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20000"/>
              </a:spcBef>
            </a:pPr>
            <a:r>
              <a:rPr lang="ko-KR" altLang="en-US" dirty="0" smtClean="0"/>
              <a:t>謝謝</a:t>
            </a:r>
            <a:r>
              <a:rPr lang="en-US" altLang="ko-KR" dirty="0" smtClean="0"/>
              <a:t>(</a:t>
            </a:r>
            <a:r>
              <a:rPr lang="en-US" dirty="0" err="1" smtClean="0"/>
              <a:t>Xìexie</a:t>
            </a:r>
            <a:r>
              <a:rPr lang="en-US" sz="2000" dirty="0" smtClean="0"/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 rot="21275234">
            <a:off x="4457273" y="3404296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Danke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 rot="343079">
            <a:off x="4714876" y="21199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dirty="0" smtClean="0"/>
              <a:t>Спасибо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20925476">
            <a:off x="4885461" y="2866773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Grazie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rot="572216">
            <a:off x="3386863" y="2919056"/>
            <a:ext cx="1397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Index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64145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214678" y="3223445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다이어그램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214678" y="4152139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구현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&amp;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사용기술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7" name="그림 36" descr="111캡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346444" y="-101730"/>
            <a:ext cx="2695827" cy="28992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" name="직사각형 39"/>
            <p:cNvSpPr/>
            <p:nvPr/>
          </p:nvSpPr>
          <p:spPr>
            <a:xfrm>
              <a:off x="2500298" y="1262712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r>
                <a:rPr lang="en-US" altLang="ko-KR" sz="2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10"/>
            <p:cNvSpPr txBox="1"/>
            <p:nvPr/>
          </p:nvSpPr>
          <p:spPr bwMode="auto">
            <a:xfrm>
              <a:off x="3214678" y="1366057"/>
              <a:ext cx="4752528" cy="369332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Introduce Our TEAM and Scenario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직사각형 39"/>
          <p:cNvSpPr/>
          <p:nvPr/>
        </p:nvSpPr>
        <p:spPr>
          <a:xfrm>
            <a:off x="2500298" y="2214560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5" name="TextBox 10"/>
          <p:cNvSpPr txBox="1"/>
          <p:nvPr/>
        </p:nvSpPr>
        <p:spPr bwMode="auto">
          <a:xfrm>
            <a:off x="3214678" y="2294751"/>
            <a:ext cx="47525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UseCase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&amp;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UseCase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명세서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4"/>
          <p:cNvSpPr/>
          <p:nvPr/>
        </p:nvSpPr>
        <p:spPr>
          <a:xfrm>
            <a:off x="2928926" y="928676"/>
            <a:ext cx="485364" cy="485364"/>
          </a:xfrm>
          <a:prstGeom prst="ellipse">
            <a:avLst/>
          </a:prstGeom>
          <a:solidFill>
            <a:srgbClr val="98D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7543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We are the one…</a:t>
            </a:r>
            <a:r>
              <a:rPr lang="ko-KR" altLang="en-US" dirty="0" smtClean="0"/>
              <a:t>★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2577982" y="2646679"/>
            <a:ext cx="485364" cy="485364"/>
          </a:xfrm>
          <a:prstGeom prst="ellipse">
            <a:avLst/>
          </a:prstGeom>
          <a:solidFill>
            <a:srgbClr val="A4B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796540" y="1771066"/>
            <a:ext cx="485364" cy="48536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796540" y="3522291"/>
            <a:ext cx="485364" cy="485364"/>
          </a:xfrm>
          <a:prstGeom prst="ellipse">
            <a:avLst/>
          </a:prstGeom>
          <a:solidFill>
            <a:srgbClr val="F8B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966795" y="2650934"/>
            <a:ext cx="485364" cy="4853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718518" y="1775321"/>
            <a:ext cx="485364" cy="485364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718518" y="3526546"/>
            <a:ext cx="485364" cy="4853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300192" y="1678658"/>
            <a:ext cx="2915278" cy="678692"/>
            <a:chOff x="803640" y="3362835"/>
            <a:chExt cx="2059657" cy="67869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Age : 25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he made : Project main and ETC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Team 2</a:t>
              </a:r>
              <a:r>
                <a:rPr lang="en-US" altLang="ko-KR" sz="1200" b="1" baseline="30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nd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Leader – Kim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Hee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Joon</a:t>
              </a:r>
              <a:endPara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31587" y="2554270"/>
            <a:ext cx="2791540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Age : 29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he made : student class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Team member – Lee Chang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2844" y="1643056"/>
            <a:ext cx="2549186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Age : 26</a:t>
              </a: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he made : teacher class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Team member –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Choi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Jae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Wook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202" y="2553467"/>
            <a:ext cx="2397682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Age : 28</a:t>
              </a: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he made : staff class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Team member – Lee Jin Woo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2844" y="3429079"/>
            <a:ext cx="256201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Age : 25</a:t>
              </a: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she made : staff class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Team member – Kim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Myung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9" name="그림 개체 틀 38" descr="KakaoTalk_20180224_144730111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312" r="1312"/>
          <a:stretch>
            <a:fillRect/>
          </a:stretch>
        </p:blipFill>
        <p:spPr>
          <a:xfrm>
            <a:off x="3571868" y="1214428"/>
            <a:ext cx="1928826" cy="3000396"/>
          </a:xfrm>
        </p:spPr>
      </p:pic>
      <p:grpSp>
        <p:nvGrpSpPr>
          <p:cNvPr id="41" name="Group 25"/>
          <p:cNvGrpSpPr/>
          <p:nvPr/>
        </p:nvGrpSpPr>
        <p:grpSpPr>
          <a:xfrm>
            <a:off x="357158" y="785800"/>
            <a:ext cx="2406310" cy="678692"/>
            <a:chOff x="803640" y="3362835"/>
            <a:chExt cx="2059657" cy="678692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Age : 26</a:t>
              </a: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he made : teacher class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Team Leader –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Jeong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Min Jae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19"/>
          <p:cNvGrpSpPr/>
          <p:nvPr/>
        </p:nvGrpSpPr>
        <p:grpSpPr>
          <a:xfrm>
            <a:off x="6227952" y="3500444"/>
            <a:ext cx="2791540" cy="678692"/>
            <a:chOff x="803640" y="3362835"/>
            <a:chExt cx="2059657" cy="678692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Age : 23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he made : student class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Team member – Kim Jin Won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19195064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184" y="644900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4"/>
                </a:solidFill>
                <a:latin typeface="+mj-lt"/>
                <a:cs typeface="Arial" pitchFamily="34" charset="0"/>
              </a:rPr>
              <a:t>프로젝트 중</a:t>
            </a:r>
            <a:endParaRPr lang="en-US" altLang="ko-KR" sz="3200" b="1" dirty="0" smtClean="0">
              <a:solidFill>
                <a:schemeClr val="accent4"/>
              </a:solidFill>
              <a:latin typeface="+mj-lt"/>
              <a:cs typeface="Arial" pitchFamily="34" charset="0"/>
            </a:endParaRPr>
          </a:p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ko-KR" altLang="en-US" sz="3200" b="1" dirty="0" smtClean="0">
                <a:solidFill>
                  <a:srgbClr val="F8B2A3"/>
                </a:solidFill>
                <a:latin typeface="+mj-lt"/>
                <a:cs typeface="Arial" pitchFamily="34" charset="0"/>
              </a:rPr>
              <a:t>사용 된</a:t>
            </a:r>
            <a:endParaRPr lang="en-US" altLang="ko-KR" sz="3200" b="1" dirty="0" smtClean="0">
              <a:solidFill>
                <a:srgbClr val="F8B2A3"/>
              </a:solidFill>
              <a:latin typeface="+mj-lt"/>
              <a:cs typeface="Arial" pitchFamily="34" charset="0"/>
            </a:endParaRPr>
          </a:p>
          <a:p>
            <a:pPr algn="r"/>
            <a:r>
              <a:rPr lang="en-US" altLang="ko-KR" sz="3200" b="1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website</a:t>
            </a:r>
            <a:endParaRPr lang="ko-KR" altLang="en-US" sz="32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06" y="2058413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trello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64778" y="285734"/>
            <a:ext cx="130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643570" y="0"/>
            <a:ext cx="2592288" cy="823832"/>
            <a:chOff x="6228184" y="1749861"/>
            <a:chExt cx="2592288" cy="823832"/>
          </a:xfrm>
        </p:grpSpPr>
        <p:sp>
          <p:nvSpPr>
            <p:cNvPr id="11" name="TextBox 10"/>
            <p:cNvSpPr txBox="1"/>
            <p:nvPr/>
          </p:nvSpPr>
          <p:spPr>
            <a:xfrm>
              <a:off x="6228184" y="2050473"/>
              <a:ext cx="2592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프로젝트 시작 전 맡은 업무 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분배 하는 과정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trello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-1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85720" y="3571882"/>
            <a:ext cx="2663726" cy="664967"/>
            <a:chOff x="285720" y="3571882"/>
            <a:chExt cx="2663726" cy="664967"/>
          </a:xfrm>
        </p:grpSpPr>
        <p:sp>
          <p:nvSpPr>
            <p:cNvPr id="8" name="TextBox 7"/>
            <p:cNvSpPr txBox="1"/>
            <p:nvPr/>
          </p:nvSpPr>
          <p:spPr>
            <a:xfrm>
              <a:off x="285720" y="3929072"/>
              <a:ext cx="214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프로젝트 진행 되는 과정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7158" y="3571882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trello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-2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0" name="Picture 1" descr="C:\Users\Bit\Desktop\la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785800"/>
            <a:ext cx="3857652" cy="2073600"/>
          </a:xfrm>
          <a:prstGeom prst="rect">
            <a:avLst/>
          </a:prstGeom>
          <a:noFill/>
        </p:spPr>
      </p:pic>
      <p:pic>
        <p:nvPicPr>
          <p:cNvPr id="11266" name="Picture 2" descr="C:\Users\Bit\Desktop\last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928940"/>
            <a:ext cx="3643338" cy="2071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67474598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111캡처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" y="-2"/>
            <a:ext cx="2857489" cy="307314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Scenario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14362"/>
            <a:ext cx="9144000" cy="288032"/>
          </a:xfrm>
        </p:spPr>
        <p:txBody>
          <a:bodyPr/>
          <a:lstStyle/>
          <a:p>
            <a:pPr lvl="0"/>
            <a:r>
              <a:rPr lang="en-US" altLang="ko-KR" sz="1800" dirty="0" smtClean="0"/>
              <a:t>What is Bit Coin Academy System</a:t>
            </a:r>
            <a:endParaRPr lang="en-US" altLang="ko-KR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1835696" y="1551218"/>
            <a:ext cx="2664296" cy="901412"/>
            <a:chOff x="496119" y="2469560"/>
            <a:chExt cx="1752190" cy="901412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  이 프로그램은 학생 성적 출결 관리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상담 관리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강의를 관리하는 학원 종합 시스템이다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accent2"/>
                  </a:solidFill>
                  <a:cs typeface="Arial" pitchFamily="34" charset="0"/>
                </a:rPr>
                <a:t>개요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500213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42961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00180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51185"/>
            <a:ext cx="2664296" cy="1270744"/>
            <a:chOff x="496119" y="2469560"/>
            <a:chExt cx="1752190" cy="1270744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학생은  출석을 하고 확인 할 수 있다</a:t>
              </a:r>
              <a:r>
                <a:rPr lang="en-US" altLang="ko-KR" sz="1200" dirty="0" smtClean="0"/>
                <a:t>.</a:t>
              </a:r>
            </a:p>
            <a:p>
              <a:r>
                <a:rPr lang="en-US" altLang="ko-KR" sz="1200" dirty="0" smtClean="0"/>
                <a:t> </a:t>
              </a:r>
              <a:r>
                <a:rPr lang="ko-KR" altLang="en-US" sz="1200" dirty="0" smtClean="0"/>
                <a:t>자신의 점수를 확인 할 수 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200" dirty="0" smtClean="0"/>
                <a:t>선생님에게 상담을 신청할 수 있다</a:t>
              </a:r>
              <a:r>
                <a:rPr lang="en-US" altLang="ko-KR" sz="1200" dirty="0" smtClean="0"/>
                <a:t>. </a:t>
              </a:r>
              <a:endParaRPr lang="ko-KR" altLang="en-US" sz="1200" dirty="0" smtClean="0"/>
            </a:p>
            <a:p>
              <a:r>
                <a:rPr lang="ko-KR" altLang="en-US" sz="1200" dirty="0" smtClean="0"/>
                <a:t>선생님이 등록한 이달의 강의가 무엇이 있는지 확인 할 수 있다</a:t>
              </a:r>
              <a:r>
                <a:rPr lang="en-US" altLang="ko-KR" sz="1200" dirty="0" smtClean="0"/>
                <a:t>.</a:t>
              </a:r>
              <a:endParaRPr lang="en-US" altLang="ko-KR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Student </a:t>
              </a:r>
              <a:r>
                <a:rPr lang="ko-KR" altLang="en-US" sz="1400" b="1" dirty="0" smtClean="0">
                  <a:solidFill>
                    <a:schemeClr val="accent3"/>
                  </a:solidFill>
                  <a:cs typeface="Arial" pitchFamily="34" charset="0"/>
                </a:rPr>
                <a:t>학생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4292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901412"/>
            <a:chOff x="496119" y="2469560"/>
            <a:chExt cx="1752190" cy="901412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회원관리를 한다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200" dirty="0" smtClean="0"/>
                <a:t>선생님이 등록한 강의를 통해 학생의 데이터를 불러와 반 배정을 해준다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1"/>
                  </a:solidFill>
                  <a:cs typeface="Arial" pitchFamily="34" charset="0"/>
                </a:rPr>
                <a:t>Staff </a:t>
              </a:r>
              <a:r>
                <a:rPr lang="ko-KR" altLang="en-US" sz="1400" b="1" dirty="0" smtClean="0">
                  <a:solidFill>
                    <a:schemeClr val="accent1"/>
                  </a:solidFill>
                  <a:cs typeface="Arial" pitchFamily="34" charset="0"/>
                </a:rPr>
                <a:t>행정직원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1270744"/>
            <a:chOff x="496119" y="2469560"/>
            <a:chExt cx="1752190" cy="1270744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선생님은 강좌를 개설 할 수 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선생님은 개설강좌를 확인 및 삭제 할 수 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학생의 점수를 등록 및 수정 할 수 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4"/>
                  </a:solidFill>
                  <a:cs typeface="Arial" pitchFamily="34" charset="0"/>
                </a:rPr>
                <a:t>Teacher </a:t>
              </a:r>
              <a:r>
                <a:rPr lang="ko-KR" altLang="en-US" sz="1400" b="1" dirty="0" smtClean="0">
                  <a:solidFill>
                    <a:schemeClr val="accent4"/>
                  </a:solidFill>
                  <a:cs typeface="Arial" pitchFamily="34" charset="0"/>
                </a:rPr>
                <a:t>선생님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5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2844" y="214296"/>
            <a:ext cx="2214578" cy="100013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b="1" dirty="0" err="1" smtClean="0"/>
              <a:t>Usecase</a:t>
            </a:r>
            <a:endParaRPr lang="en-US" altLang="ko-KR" b="1" dirty="0"/>
          </a:p>
        </p:txBody>
      </p:sp>
      <p:pic>
        <p:nvPicPr>
          <p:cNvPr id="1026" name="Picture 2" descr="C:\Users\Bit\Desktop\UML캡쳐_수정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446" y="285734"/>
            <a:ext cx="6426082" cy="4718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4624850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32"/>
          <p:cNvSpPr txBox="1">
            <a:spLocks noGrp="1"/>
          </p:cNvSpPr>
          <p:nvPr>
            <p:ph type="body" sz="quarter" idx="13"/>
          </p:nvPr>
        </p:nvSpPr>
        <p:spPr>
          <a:xfrm>
            <a:off x="-857288" y="285734"/>
            <a:ext cx="435768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accent3"/>
                </a:solidFill>
              </a:rPr>
              <a:t>Usecase</a:t>
            </a:r>
            <a:r>
              <a:rPr lang="en-US" altLang="ko-KR" sz="2400" b="1" dirty="0" smtClean="0">
                <a:solidFill>
                  <a:schemeClr val="accent3"/>
                </a:solidFill>
              </a:rPr>
              <a:t> diagram</a:t>
            </a:r>
            <a:r>
              <a:rPr lang="ko-KR" altLang="en-US" sz="2400" b="1" dirty="0" smtClean="0">
                <a:solidFill>
                  <a:schemeClr val="accent3"/>
                </a:solidFill>
              </a:rPr>
              <a:t> </a:t>
            </a:r>
            <a:endParaRPr lang="en-US" altLang="ko-KR" sz="2400" b="1" dirty="0" smtClean="0">
              <a:solidFill>
                <a:schemeClr val="accent3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accent3"/>
                </a:solidFill>
              </a:rPr>
              <a:t>명세서</a:t>
            </a:r>
            <a:endParaRPr lang="en-US" altLang="ko-KR" sz="2400" b="1" dirty="0" smtClean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1285866"/>
            <a:ext cx="209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로그인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 descr="C:\Users\Bit\Desktop\로그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14296"/>
            <a:ext cx="5429288" cy="4572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48198813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32"/>
          <p:cNvSpPr txBox="1">
            <a:spLocks noGrp="1"/>
          </p:cNvSpPr>
          <p:nvPr>
            <p:ph type="body" sz="quarter" idx="13"/>
          </p:nvPr>
        </p:nvSpPr>
        <p:spPr>
          <a:xfrm>
            <a:off x="-857288" y="285734"/>
            <a:ext cx="435768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accent3"/>
                </a:solidFill>
              </a:rPr>
              <a:t>Usecase</a:t>
            </a:r>
            <a:r>
              <a:rPr lang="en-US" altLang="ko-KR" sz="2400" b="1" dirty="0" smtClean="0">
                <a:solidFill>
                  <a:schemeClr val="accent3"/>
                </a:solidFill>
              </a:rPr>
              <a:t> diagram</a:t>
            </a:r>
            <a:r>
              <a:rPr lang="ko-KR" altLang="en-US" sz="2400" b="1" dirty="0" smtClean="0">
                <a:solidFill>
                  <a:schemeClr val="accent3"/>
                </a:solidFill>
              </a:rPr>
              <a:t> </a:t>
            </a:r>
            <a:endParaRPr lang="en-US" altLang="ko-KR" sz="2400" b="1" dirty="0" smtClean="0">
              <a:solidFill>
                <a:schemeClr val="accent3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accent3"/>
                </a:solidFill>
              </a:rPr>
              <a:t>명세서</a:t>
            </a:r>
            <a:endParaRPr lang="en-US" altLang="ko-KR" sz="2400" b="1" dirty="0" smtClean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1285866"/>
            <a:ext cx="209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출석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&amp;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출석확인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074" name="Picture 2" descr="C:\Users\Bit\Desktop\출석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14296"/>
            <a:ext cx="5357850" cy="4714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48198813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32"/>
          <p:cNvSpPr txBox="1">
            <a:spLocks noGrp="1"/>
          </p:cNvSpPr>
          <p:nvPr>
            <p:ph type="body" sz="quarter" idx="13"/>
          </p:nvPr>
        </p:nvSpPr>
        <p:spPr>
          <a:xfrm>
            <a:off x="-857288" y="285734"/>
            <a:ext cx="435768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accent3"/>
                </a:solidFill>
              </a:rPr>
              <a:t>Usecase</a:t>
            </a:r>
            <a:r>
              <a:rPr lang="en-US" altLang="ko-KR" sz="2400" b="1" dirty="0" smtClean="0">
                <a:solidFill>
                  <a:schemeClr val="accent3"/>
                </a:solidFill>
              </a:rPr>
              <a:t> diagram</a:t>
            </a:r>
            <a:r>
              <a:rPr lang="ko-KR" altLang="en-US" sz="2400" b="1" dirty="0" smtClean="0">
                <a:solidFill>
                  <a:schemeClr val="accent3"/>
                </a:solidFill>
              </a:rPr>
              <a:t> </a:t>
            </a:r>
            <a:endParaRPr lang="en-US" altLang="ko-KR" sz="2400" b="1" dirty="0" smtClean="0">
              <a:solidFill>
                <a:schemeClr val="accent3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accent3"/>
                </a:solidFill>
              </a:rPr>
              <a:t>명세서</a:t>
            </a:r>
            <a:endParaRPr lang="en-US" altLang="ko-KR" sz="2400" b="1" dirty="0" smtClean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1285866"/>
            <a:ext cx="209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상담신청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Picture 2" descr="C:\Users\Bit\Desktop\상담신청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42840"/>
            <a:ext cx="5378022" cy="5000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48198813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611</Words>
  <Application>Microsoft Office PowerPoint</Application>
  <PresentationFormat>화면 슬라이드 쇼(16:9)</PresentationFormat>
  <Paragraphs>163</Paragraphs>
  <Slides>19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Bit</cp:lastModifiedBy>
  <cp:revision>142</cp:revision>
  <dcterms:created xsi:type="dcterms:W3CDTF">2016-12-05T23:26:54Z</dcterms:created>
  <dcterms:modified xsi:type="dcterms:W3CDTF">2018-02-25T23:53:13Z</dcterms:modified>
</cp:coreProperties>
</file>