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6985"/>
    <p:restoredTop sz="96466"/>
  </p:normalViewPr>
  <p:slideViewPr>
    <p:cSldViewPr>
      <p:cViewPr>
        <p:scale>
          <a:sx n="75" d="100"/>
          <a:sy n="75" d="100"/>
        </p:scale>
        <p:origin x="-2006" y="-235"/>
      </p:cViewPr>
      <p:guideLst>
        <p:guide orient="horz" pos="2156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192" cy="73736192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1BED-F03B-4D52-9E61-3916D581C43E}" type="datetimeFigureOut">
              <a:rPr lang="ko-KR" altLang="en-US" smtClean="0"/>
              <a:pPr/>
              <a:t>2017-04-18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0FF3-224F-451D-B1D6-DA76DF1AEF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1BED-F03B-4D52-9E61-3916D581C43E}" type="datetimeFigureOut">
              <a:rPr lang="ko-KR" altLang="en-US" smtClean="0"/>
              <a:pPr/>
              <a:t>2017-04-18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0FF3-224F-451D-B1D6-DA76DF1AEF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1BED-F03B-4D52-9E61-3916D581C43E}" type="datetimeFigureOut">
              <a:rPr lang="ko-KR" altLang="en-US" smtClean="0"/>
              <a:pPr/>
              <a:t>2017-04-18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0FF3-224F-451D-B1D6-DA76DF1AEF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1BED-F03B-4D52-9E61-3916D581C43E}" type="datetimeFigureOut">
              <a:rPr lang="ko-KR" altLang="en-US" smtClean="0"/>
              <a:pPr/>
              <a:t>2017-04-18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0FF3-224F-451D-B1D6-DA76DF1AEF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1BED-F03B-4D52-9E61-3916D581C43E}" type="datetimeFigureOut">
              <a:rPr lang="ko-KR" altLang="en-US" smtClean="0"/>
              <a:pPr/>
              <a:t>2017-04-18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0FF3-224F-451D-B1D6-DA76DF1AEF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1BED-F03B-4D52-9E61-3916D581C43E}" type="datetimeFigureOut">
              <a:rPr lang="ko-KR" altLang="en-US" smtClean="0"/>
              <a:pPr/>
              <a:t>2017-04-18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0FF3-224F-451D-B1D6-DA76DF1AEF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1BED-F03B-4D52-9E61-3916D581C43E}" type="datetimeFigureOut">
              <a:rPr lang="ko-KR" altLang="en-US" smtClean="0"/>
              <a:pPr/>
              <a:t>2017-04-18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0FF3-224F-451D-B1D6-DA76DF1AEF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1BED-F03B-4D52-9E61-3916D581C43E}" type="datetimeFigureOut">
              <a:rPr lang="ko-KR" altLang="en-US" smtClean="0"/>
              <a:pPr/>
              <a:t>2017-04-18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0FF3-224F-451D-B1D6-DA76DF1AEF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1BED-F03B-4D52-9E61-3916D581C43E}" type="datetimeFigureOut">
              <a:rPr lang="ko-KR" altLang="en-US" smtClean="0"/>
              <a:pPr/>
              <a:t>2017-04-18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0FF3-224F-451D-B1D6-DA76DF1AEF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1BED-F03B-4D52-9E61-3916D581C43E}" type="datetimeFigureOut">
              <a:rPr lang="ko-KR" altLang="en-US" smtClean="0"/>
              <a:pPr/>
              <a:t>2017-04-18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0FF3-224F-451D-B1D6-DA76DF1AEF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1BED-F03B-4D52-9E61-3916D581C43E}" type="datetimeFigureOut">
              <a:rPr lang="ko-KR" altLang="en-US" smtClean="0"/>
              <a:pPr/>
              <a:t>2017-04-18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0FF3-224F-451D-B1D6-DA76DF1AEF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21BED-F03B-4D52-9E61-3916D581C43E}" type="datetimeFigureOut">
              <a:rPr lang="ko-KR" altLang="en-US" smtClean="0"/>
              <a:pPr/>
              <a:t>2017-04-18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30FF3-224F-451D-B1D6-DA76DF1AEF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4572000" y="1714489"/>
            <a:ext cx="4572000" cy="571504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3" name="갈매기형 수장 2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547664" y="1772816"/>
            <a:ext cx="337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조 프로젝트 제안서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C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7455" y="5312647"/>
            <a:ext cx="2416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강나영 김은영 노지영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김민성 황이준 최석환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5" name="그룹 5"/>
          <p:cNvGrpSpPr/>
          <p:nvPr/>
        </p:nvGrpSpPr>
        <p:grpSpPr>
          <a:xfrm rot="10800000">
            <a:off x="0" y="1714488"/>
            <a:ext cx="1857324" cy="571504"/>
            <a:chOff x="3929058" y="5643578"/>
            <a:chExt cx="2118512" cy="571504"/>
          </a:xfrm>
          <a:solidFill>
            <a:srgbClr val="FFC000"/>
          </a:solidFill>
        </p:grpSpPr>
        <p:sp>
          <p:nvSpPr>
            <p:cNvPr id="16" name="갈매기형 수장 15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714876" y="5643578"/>
              <a:ext cx="133269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6"/>
          <p:cNvGrpSpPr/>
          <p:nvPr/>
        </p:nvGrpSpPr>
        <p:grpSpPr>
          <a:xfrm rot="10800000">
            <a:off x="0" y="6715148"/>
            <a:ext cx="9429784" cy="142852"/>
            <a:chOff x="3929058" y="5643578"/>
            <a:chExt cx="4963937" cy="571504"/>
          </a:xfrm>
          <a:solidFill>
            <a:srgbClr val="ffc000"/>
          </a:solidFill>
        </p:grpSpPr>
        <p:sp>
          <p:nvSpPr>
            <p:cNvPr id="17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  <a:latin typeface="HY견고딕"/>
                <a:ea typeface="HY견고딕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HY견고딕"/>
                <a:ea typeface="HY견고딕"/>
              </a:endParaRPr>
            </a:p>
          </p:txBody>
        </p:sp>
      </p:grpSp>
      <p:grpSp>
        <p:nvGrpSpPr>
          <p:cNvPr id="15" name="그룹 5"/>
          <p:cNvGrpSpPr/>
          <p:nvPr/>
        </p:nvGrpSpPr>
        <p:grpSpPr>
          <a:xfrm rot="0">
            <a:off x="3419872" y="428604"/>
            <a:ext cx="5867004" cy="428628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16" name="갈매기형 수장 15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14282" y="442966"/>
            <a:ext cx="33496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/>
                <a:ea typeface="HY견고딕"/>
              </a:rPr>
              <a:t>02 </a:t>
            </a:r>
            <a:r>
              <a:rPr lang="ko-KR" altLang="en-US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/>
                <a:ea typeface="HY견고딕"/>
              </a:rPr>
              <a:t>프로젝트 추진 전략</a:t>
            </a:r>
            <a:endParaRPr lang="ko-KR" altLang="en-US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ffc000"/>
              </a:solidFill>
              <a:latin typeface="HY견고딕"/>
              <a:ea typeface="HY견고딕"/>
            </a:endParaRPr>
          </a:p>
          <a:p>
            <a:pPr lvl="0">
              <a:defRPr lang="ko-KR" altLang="en-US"/>
            </a:pPr>
            <a:endParaRPr lang="ko-KR" altLang="en-US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ffc000"/>
              </a:solidFill>
              <a:latin typeface="HY견고딕"/>
              <a:ea typeface="HY견고딕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54038" y="1214422"/>
            <a:ext cx="8572560" cy="5442516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HY견고딕"/>
              <a:ea typeface="HY견고딕"/>
            </a:endParaRPr>
          </a:p>
        </p:txBody>
      </p:sp>
      <p:sp>
        <p:nvSpPr>
          <p:cNvPr id="38" name="내용 개체 틀 4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r>
              <a:rPr lang="ko-KR" altLang="en-US" sz="2800" b="0" i="0" kern="1200" spc="5">
                <a:solidFill>
                  <a:schemeClr val="tx1">
                    <a:tint val="75000"/>
                  </a:schemeClr>
                </a:solidFill>
                <a:uLnTx/>
                <a:uFillTx/>
                <a:latin typeface="HY나무M"/>
                <a:ea typeface="HY나무M"/>
              </a:rPr>
              <a:t>진행 방침</a:t>
            </a:r>
            <a:endParaRPr lang="ko-KR" altLang="en-US" sz="2500" b="0" i="0" kern="1200" spc="5">
              <a:solidFill>
                <a:schemeClr val="tx1">
                  <a:tint val="75000"/>
                </a:schemeClr>
              </a:solidFill>
              <a:uLnTx/>
              <a:uFillTx/>
              <a:latin typeface="HY나무M"/>
              <a:ea typeface="HY나무M"/>
            </a:endParaRPr>
          </a:p>
          <a:p>
            <a:pPr marL="0" lvl="0" indent="0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endParaRPr lang="en-US" altLang="ko-KR" sz="1400" b="0" i="0" kern="1200" spc="5">
              <a:solidFill>
                <a:schemeClr val="tx1">
                  <a:tint val="75000"/>
                </a:schemeClr>
              </a:solidFill>
              <a:uLnTx/>
              <a:uFillTx/>
              <a:latin typeface="HY견고딕"/>
              <a:ea typeface="HY견고딕"/>
            </a:endParaRPr>
          </a:p>
          <a:p>
            <a:pPr marL="0" lvl="0" indent="0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endParaRPr lang="en-US" altLang="ko-KR" sz="2400" b="0" i="0" kern="1200" spc="5">
              <a:solidFill>
                <a:schemeClr val="tx1">
                  <a:tint val="75000"/>
                </a:schemeClr>
              </a:solidFill>
              <a:uLnTx/>
              <a:uFillTx/>
              <a:latin typeface="HY견고딕"/>
              <a:ea typeface="HY견고딕"/>
            </a:endParaRPr>
          </a:p>
          <a:p>
            <a:pPr lvl="1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Char char="•"/>
              <a:defRPr lang="ko-KR"/>
            </a:pPr>
            <a:r>
              <a:rPr lang="ko-KR" altLang="en-US" sz="1600">
                <a:solidFill>
                  <a:schemeClr val="tx1">
                    <a:tint val="75000"/>
                  </a:schemeClr>
                </a:solidFill>
                <a:latin typeface="HY견고딕"/>
                <a:ea typeface="HY견고딕"/>
              </a:rPr>
              <a:t> 프로젝트 체크리스트를 작성하여</a:t>
            </a:r>
            <a:r>
              <a:rPr lang="en-US" altLang="ko-KR" sz="1600">
                <a:solidFill>
                  <a:schemeClr val="tx1">
                    <a:tint val="75000"/>
                  </a:schemeClr>
                </a:solidFill>
                <a:latin typeface="HY견고딕"/>
                <a:ea typeface="HY견고딕"/>
              </a:rPr>
              <a:t>, </a:t>
            </a:r>
            <a:endParaRPr lang="ko-KR" altLang="en-US" sz="1600">
              <a:solidFill>
                <a:schemeClr val="tx1">
                  <a:tint val="75000"/>
                </a:schemeClr>
              </a:solidFill>
              <a:latin typeface="HY견고딕"/>
              <a:ea typeface="HY견고딕"/>
            </a:endParaRPr>
          </a:p>
          <a:p>
            <a:pPr lvl="1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r>
              <a:rPr lang="ko-KR" altLang="en-US" sz="1600">
                <a:solidFill>
                  <a:schemeClr val="tx1">
                    <a:tint val="75000"/>
                  </a:schemeClr>
                </a:solidFill>
                <a:latin typeface="HY견고딕"/>
                <a:ea typeface="HY견고딕"/>
              </a:rPr>
              <a:t>  각 영역의 작업시작 전에 준비하고 조장이 확인 후</a:t>
            </a:r>
            <a:r>
              <a:rPr lang="en-US" altLang="ko-KR" sz="1600">
                <a:solidFill>
                  <a:schemeClr val="tx1">
                    <a:tint val="75000"/>
                  </a:schemeClr>
                </a:solidFill>
                <a:latin typeface="HY견고딕"/>
                <a:ea typeface="HY견고딕"/>
              </a:rPr>
              <a:t>, </a:t>
            </a:r>
            <a:r>
              <a:rPr lang="ko-KR" altLang="en-US" sz="1600">
                <a:solidFill>
                  <a:schemeClr val="tx1">
                    <a:tint val="75000"/>
                  </a:schemeClr>
                </a:solidFill>
                <a:latin typeface="HY견고딕"/>
                <a:ea typeface="HY견고딕"/>
              </a:rPr>
              <a:t>다음 작업을 지시한다</a:t>
            </a:r>
            <a:r>
              <a:rPr lang="en-US" altLang="ko-KR" sz="1600">
                <a:solidFill>
                  <a:schemeClr val="tx1">
                    <a:tint val="75000"/>
                  </a:schemeClr>
                </a:solidFill>
                <a:latin typeface="HY견고딕"/>
                <a:ea typeface="HY견고딕"/>
              </a:rPr>
              <a:t>. </a:t>
            </a:r>
            <a:endParaRPr lang="en-US" altLang="ko-KR" sz="1600">
              <a:solidFill>
                <a:schemeClr val="tx1">
                  <a:tint val="75000"/>
                </a:schemeClr>
              </a:solidFill>
              <a:latin typeface="HY견고딕"/>
              <a:ea typeface="HY견고딕"/>
            </a:endParaRPr>
          </a:p>
          <a:p>
            <a:pPr lvl="1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Char char="•"/>
              <a:defRPr lang="ko-KR"/>
            </a:pPr>
            <a:r>
              <a:rPr lang="en-US" altLang="ko-KR" sz="1600">
                <a:solidFill>
                  <a:schemeClr val="tx1">
                    <a:tint val="75000"/>
                  </a:schemeClr>
                </a:solidFill>
                <a:latin typeface="HY견고딕"/>
                <a:ea typeface="HY견고딕"/>
              </a:rPr>
              <a:t> </a:t>
            </a:r>
            <a:r>
              <a:rPr lang="ko-KR" altLang="en-US" sz="1600" b="0" i="0" spc="5">
                <a:solidFill>
                  <a:schemeClr val="tx1">
                    <a:tint val="75000"/>
                  </a:schemeClr>
                </a:solidFill>
                <a:uLnTx/>
                <a:uFillTx/>
                <a:latin typeface="HY견고딕"/>
                <a:ea typeface="HY견고딕"/>
              </a:rPr>
              <a:t>매일 일과 시작 전에 모여서 최대 </a:t>
            </a:r>
            <a:r>
              <a:rPr lang="en-US" altLang="ko-KR" sz="1600" b="0" i="0" spc="5">
                <a:solidFill>
                  <a:schemeClr val="tx1">
                    <a:tint val="75000"/>
                  </a:schemeClr>
                </a:solidFill>
                <a:uLnTx/>
                <a:uFillTx/>
                <a:latin typeface="HY견고딕"/>
                <a:ea typeface="HY견고딕"/>
              </a:rPr>
              <a:t>1</a:t>
            </a:r>
            <a:r>
              <a:rPr lang="ko-KR" altLang="en-US" sz="1600" b="0" i="0" spc="5">
                <a:solidFill>
                  <a:schemeClr val="tx1">
                    <a:tint val="75000"/>
                  </a:schemeClr>
                </a:solidFill>
                <a:uLnTx/>
                <a:uFillTx/>
                <a:latin typeface="HY견고딕"/>
                <a:ea typeface="HY견고딕"/>
              </a:rPr>
              <a:t>시간 동안 진행상황을 파악하고</a:t>
            </a:r>
            <a:r>
              <a:rPr lang="en-US" altLang="ko-KR" sz="1600" b="0" i="0" spc="5">
                <a:solidFill>
                  <a:schemeClr val="tx1">
                    <a:tint val="75000"/>
                  </a:schemeClr>
                </a:solidFill>
                <a:uLnTx/>
                <a:uFillTx/>
                <a:latin typeface="HY견고딕"/>
                <a:ea typeface="HY견고딕"/>
              </a:rPr>
              <a:t>, </a:t>
            </a:r>
            <a:endParaRPr lang="ko-KR" altLang="en-US" sz="1600" b="0" i="0" spc="5">
              <a:solidFill>
                <a:schemeClr val="tx1">
                  <a:tint val="75000"/>
                </a:schemeClr>
              </a:solidFill>
              <a:uLnTx/>
              <a:uFillTx/>
              <a:latin typeface="HY견고딕"/>
              <a:ea typeface="HY견고딕"/>
            </a:endParaRPr>
          </a:p>
          <a:p>
            <a:pPr lvl="1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r>
              <a:rPr lang="ko-KR" altLang="en-US" sz="1600" b="0" i="0" spc="5">
                <a:solidFill>
                  <a:schemeClr val="tx1">
                    <a:tint val="75000"/>
                  </a:schemeClr>
                </a:solidFill>
                <a:uLnTx/>
                <a:uFillTx/>
                <a:latin typeface="HY견고딕"/>
                <a:ea typeface="HY견고딕"/>
              </a:rPr>
              <a:t>  구현이 어려운 점이 있는지 확인한다</a:t>
            </a:r>
            <a:r>
              <a:rPr lang="en-US" altLang="ko-KR" sz="1600" b="0" i="0" spc="5">
                <a:solidFill>
                  <a:schemeClr val="tx1">
                    <a:tint val="75000"/>
                  </a:schemeClr>
                </a:solidFill>
                <a:uLnTx/>
                <a:uFillTx/>
                <a:latin typeface="HY견고딕"/>
                <a:ea typeface="HY견고딕"/>
              </a:rPr>
              <a:t>. </a:t>
            </a:r>
            <a:endParaRPr lang="en-US" altLang="ko-KR" sz="1600" b="0" i="0" spc="5">
              <a:solidFill>
                <a:schemeClr val="tx1">
                  <a:tint val="75000"/>
                </a:schemeClr>
              </a:solidFill>
              <a:uLnTx/>
              <a:uFillTx/>
              <a:latin typeface="HY견고딕"/>
              <a:ea typeface="HY견고딕"/>
            </a:endParaRPr>
          </a:p>
          <a:p>
            <a:pPr lvl="1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Char char="•"/>
              <a:defRPr lang="ko-KR"/>
            </a:pPr>
            <a:r>
              <a:rPr lang="ko-KR" altLang="en-US" sz="1600">
                <a:solidFill>
                  <a:schemeClr val="tx1">
                    <a:tint val="75000"/>
                  </a:schemeClr>
                </a:solidFill>
                <a:latin typeface="HY견고딕"/>
                <a:ea typeface="HY견고딕"/>
              </a:rPr>
              <a:t> 인원 배치는 각 영역에서 </a:t>
            </a:r>
            <a:r>
              <a:rPr lang="en-US" altLang="ko-KR" sz="1600">
                <a:solidFill>
                  <a:schemeClr val="tx1">
                    <a:tint val="75000"/>
                  </a:schemeClr>
                </a:solidFill>
                <a:latin typeface="HY견고딕"/>
                <a:ea typeface="HY견고딕"/>
              </a:rPr>
              <a:t>1</a:t>
            </a:r>
            <a:r>
              <a:rPr lang="ko-KR" altLang="en-US" sz="1600">
                <a:solidFill>
                  <a:schemeClr val="tx1">
                    <a:tint val="75000"/>
                  </a:schemeClr>
                </a:solidFill>
                <a:latin typeface="HY견고딕"/>
                <a:ea typeface="HY견고딕"/>
              </a:rPr>
              <a:t>차 구현이 완료되면 </a:t>
            </a:r>
            <a:endParaRPr lang="ko-KR" altLang="en-US" sz="1600">
              <a:solidFill>
                <a:schemeClr val="tx1">
                  <a:tint val="75000"/>
                </a:schemeClr>
              </a:solidFill>
              <a:latin typeface="HY견고딕"/>
              <a:ea typeface="HY견고딕"/>
            </a:endParaRPr>
          </a:p>
          <a:p>
            <a:pPr lvl="1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r>
              <a:rPr lang="ko-KR" altLang="en-US" sz="1600">
                <a:solidFill>
                  <a:schemeClr val="tx1">
                    <a:tint val="75000"/>
                  </a:schemeClr>
                </a:solidFill>
                <a:latin typeface="HY견고딕"/>
                <a:ea typeface="HY견고딕"/>
              </a:rPr>
              <a:t>  각 영역에 대기자 </a:t>
            </a:r>
            <a:r>
              <a:rPr lang="en-US" altLang="ko-KR" sz="1600">
                <a:solidFill>
                  <a:schemeClr val="tx1">
                    <a:tint val="75000"/>
                  </a:schemeClr>
                </a:solidFill>
                <a:latin typeface="HY견고딕"/>
                <a:ea typeface="HY견고딕"/>
              </a:rPr>
              <a:t>1</a:t>
            </a:r>
            <a:r>
              <a:rPr lang="ko-KR" altLang="en-US" sz="1600">
                <a:solidFill>
                  <a:schemeClr val="tx1">
                    <a:tint val="75000"/>
                  </a:schemeClr>
                </a:solidFill>
                <a:latin typeface="HY견고딕"/>
                <a:ea typeface="HY견고딕"/>
              </a:rPr>
              <a:t>명을 제외하고 지원하도록 한다</a:t>
            </a:r>
            <a:r>
              <a:rPr lang="en-US" altLang="ko-KR" sz="1600">
                <a:solidFill>
                  <a:schemeClr val="tx1">
                    <a:tint val="75000"/>
                  </a:schemeClr>
                </a:solidFill>
                <a:latin typeface="HY견고딕"/>
                <a:ea typeface="HY견고딕"/>
              </a:rPr>
              <a:t>. </a:t>
            </a:r>
            <a:endParaRPr lang="en-US" altLang="ko-KR" sz="1600">
              <a:solidFill>
                <a:schemeClr val="tx1">
                  <a:tint val="75000"/>
                </a:schemeClr>
              </a:solidFill>
              <a:latin typeface="HY견고딕"/>
              <a:ea typeface="HY견고딕"/>
            </a:endParaRPr>
          </a:p>
          <a:p>
            <a:pPr lvl="1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Char char="•"/>
              <a:defRPr lang="ko-KR"/>
            </a:pPr>
            <a:r>
              <a:rPr lang="ko-KR" altLang="en-US" sz="1600">
                <a:solidFill>
                  <a:schemeClr val="tx1">
                    <a:tint val="75000"/>
                  </a:schemeClr>
                </a:solidFill>
                <a:latin typeface="HY견고딕"/>
                <a:ea typeface="HY견고딕"/>
              </a:rPr>
              <a:t> 각 영역의 대기자는 구현이 완료된 부분을 확인하고</a:t>
            </a:r>
            <a:r>
              <a:rPr lang="en-US" altLang="ko-KR" sz="1600">
                <a:solidFill>
                  <a:schemeClr val="tx1">
                    <a:tint val="75000"/>
                  </a:schemeClr>
                </a:solidFill>
                <a:latin typeface="HY견고딕"/>
                <a:ea typeface="HY견고딕"/>
              </a:rPr>
              <a:t>, </a:t>
            </a:r>
            <a:r>
              <a:rPr lang="ko-KR" altLang="en-US" sz="1600">
                <a:solidFill>
                  <a:schemeClr val="tx1">
                    <a:tint val="75000"/>
                  </a:schemeClr>
                </a:solidFill>
                <a:latin typeface="HY견고딕"/>
                <a:ea typeface="HY견고딕"/>
              </a:rPr>
              <a:t>문서화 작업을 실시한다</a:t>
            </a:r>
            <a:r>
              <a:rPr lang="en-US" altLang="ko-KR" sz="1600">
                <a:solidFill>
                  <a:schemeClr val="tx1">
                    <a:tint val="75000"/>
                  </a:schemeClr>
                </a:solidFill>
                <a:latin typeface="HY견고딕"/>
                <a:ea typeface="HY견고딕"/>
              </a:rPr>
              <a:t>. </a:t>
            </a:r>
            <a:endParaRPr lang="en-US" altLang="ko-KR" sz="1600">
              <a:solidFill>
                <a:schemeClr val="tx1">
                  <a:tint val="75000"/>
                </a:schemeClr>
              </a:solidFill>
              <a:latin typeface="HY견고딕"/>
              <a:ea typeface="HY견고딕"/>
            </a:endParaRPr>
          </a:p>
          <a:p>
            <a:pPr lvl="1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Char char="•"/>
              <a:defRPr lang="ko-KR"/>
            </a:pPr>
            <a:r>
              <a:rPr lang="ko-KR" altLang="en-US" sz="1600">
                <a:solidFill>
                  <a:schemeClr val="tx1">
                    <a:tint val="75000"/>
                  </a:schemeClr>
                </a:solidFill>
                <a:latin typeface="HY견고딕"/>
                <a:ea typeface="HY견고딕"/>
              </a:rPr>
              <a:t> 구현이 어려운 상황이 발생하면 조원들은 모여서 확인하고 해결하도록 한다</a:t>
            </a:r>
            <a:r>
              <a:rPr lang="en-US" altLang="ko-KR" sz="1600">
                <a:solidFill>
                  <a:schemeClr val="tx1">
                    <a:tint val="75000"/>
                  </a:schemeClr>
                </a:solidFill>
                <a:latin typeface="HY견고딕"/>
                <a:ea typeface="HY견고딕"/>
              </a:rPr>
              <a:t>. </a:t>
            </a:r>
            <a:endParaRPr lang="en-US" altLang="ko-KR" sz="1600">
              <a:solidFill>
                <a:schemeClr val="tx1">
                  <a:tint val="75000"/>
                </a:schemeClr>
              </a:solidFill>
              <a:latin typeface="HY견고딕"/>
              <a:ea typeface="HY견고딕"/>
            </a:endParaRPr>
          </a:p>
          <a:p>
            <a:pPr lvl="1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Char char="•"/>
              <a:defRPr lang="ko-KR"/>
            </a:pPr>
            <a:r>
              <a:rPr lang="ko-KR" altLang="en-US" sz="1600">
                <a:solidFill>
                  <a:schemeClr val="tx1">
                    <a:tint val="75000"/>
                  </a:schemeClr>
                </a:solidFill>
                <a:latin typeface="HY견고딕"/>
                <a:ea typeface="HY견고딕"/>
              </a:rPr>
              <a:t> 모여서 확인해도 해결이 되지 않는 경우에는 다른 방법을 강구하여 진행 한다</a:t>
            </a:r>
            <a:r>
              <a:rPr lang="en-US" altLang="ko-KR" sz="1600">
                <a:solidFill>
                  <a:schemeClr val="tx1">
                    <a:tint val="75000"/>
                  </a:schemeClr>
                </a:solidFill>
                <a:latin typeface="HY견고딕"/>
                <a:ea typeface="HY견고딕"/>
              </a:rPr>
              <a:t>. </a:t>
            </a:r>
            <a:endParaRPr lang="en-US" altLang="ko-KR" sz="1600">
              <a:solidFill>
                <a:schemeClr val="tx1">
                  <a:tint val="75000"/>
                </a:schemeClr>
              </a:solidFill>
              <a:latin typeface="HY견고딕"/>
              <a:ea typeface="HY견고딕"/>
            </a:endParaRPr>
          </a:p>
          <a:p>
            <a:pPr lvl="1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Char char="•"/>
              <a:defRPr lang="ko-KR"/>
            </a:pPr>
            <a:r>
              <a:rPr lang="ko-KR" altLang="en-US" sz="1600">
                <a:solidFill>
                  <a:schemeClr val="tx1">
                    <a:tint val="75000"/>
                  </a:schemeClr>
                </a:solidFill>
                <a:latin typeface="HY견고딕"/>
                <a:ea typeface="HY견고딕"/>
              </a:rPr>
              <a:t> 기타 사항은 일정관리</a:t>
            </a:r>
            <a:r>
              <a:rPr lang="en-US" altLang="ko-KR" sz="1600">
                <a:solidFill>
                  <a:schemeClr val="tx1">
                    <a:tint val="75000"/>
                  </a:schemeClr>
                </a:solidFill>
                <a:latin typeface="HY견고딕"/>
                <a:ea typeface="HY견고딕"/>
              </a:rPr>
              <a:t>, </a:t>
            </a:r>
            <a:r>
              <a:rPr lang="ko-KR" altLang="en-US" sz="1600">
                <a:solidFill>
                  <a:schemeClr val="tx1">
                    <a:tint val="75000"/>
                  </a:schemeClr>
                </a:solidFill>
                <a:latin typeface="HY견고딕"/>
                <a:ea typeface="HY견고딕"/>
              </a:rPr>
              <a:t>요구사항 정의</a:t>
            </a:r>
            <a:r>
              <a:rPr lang="en-US" altLang="ko-KR" sz="1600">
                <a:solidFill>
                  <a:schemeClr val="tx1">
                    <a:tint val="75000"/>
                  </a:schemeClr>
                </a:solidFill>
                <a:latin typeface="HY견고딕"/>
                <a:ea typeface="HY견고딕"/>
              </a:rPr>
              <a:t>, </a:t>
            </a:r>
            <a:r>
              <a:rPr lang="ko-KR" altLang="en-US" sz="1600">
                <a:solidFill>
                  <a:schemeClr val="tx1">
                    <a:tint val="75000"/>
                  </a:schemeClr>
                </a:solidFill>
                <a:latin typeface="HY견고딕"/>
                <a:ea typeface="HY견고딕"/>
              </a:rPr>
              <a:t>스토리</a:t>
            </a:r>
            <a:r>
              <a:rPr lang="en-US" altLang="ko-KR" sz="1600">
                <a:solidFill>
                  <a:schemeClr val="tx1">
                    <a:tint val="75000"/>
                  </a:schemeClr>
                </a:solidFill>
                <a:latin typeface="HY견고딕"/>
                <a:ea typeface="HY견고딕"/>
              </a:rPr>
              <a:t> </a:t>
            </a:r>
            <a:r>
              <a:rPr lang="ko-KR" altLang="en-US" sz="1600">
                <a:solidFill>
                  <a:schemeClr val="tx1">
                    <a:tint val="75000"/>
                  </a:schemeClr>
                </a:solidFill>
                <a:latin typeface="HY견고딕"/>
                <a:ea typeface="HY견고딕"/>
              </a:rPr>
              <a:t>보드를 기준으로 진행하도록 한다</a:t>
            </a:r>
            <a:r>
              <a:rPr lang="en-US" altLang="ko-KR" sz="1600">
                <a:solidFill>
                  <a:schemeClr val="tx1">
                    <a:tint val="75000"/>
                  </a:schemeClr>
                </a:solidFill>
                <a:latin typeface="HY견고딕"/>
                <a:ea typeface="HY견고딕"/>
              </a:rPr>
              <a:t>. </a:t>
            </a:r>
            <a:endParaRPr lang="en-US" altLang="ko-KR" sz="1600">
              <a:solidFill>
                <a:schemeClr val="tx1">
                  <a:tint val="75000"/>
                </a:schemeClr>
              </a:solidFill>
              <a:latin typeface="HY견고딕"/>
              <a:ea typeface="HY견고딕"/>
            </a:endParaRPr>
          </a:p>
          <a:p>
            <a:pPr marL="0" lvl="0" indent="0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endParaRPr lang="en-US" altLang="ko-KR" b="0" i="0" spc="5">
              <a:solidFill>
                <a:schemeClr val="tx1">
                  <a:tint val="75000"/>
                </a:schemeClr>
              </a:solidFill>
              <a:uLnTx/>
              <a:uFillTx/>
              <a:latin typeface="HY견고딕"/>
              <a:ea typeface="HY견고딕"/>
            </a:endParaRPr>
          </a:p>
          <a:p>
            <a:pPr marL="0" lvl="0" indent="0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endParaRPr lang="en-US" altLang="ko-KR" b="0" i="0" spc="5">
              <a:solidFill>
                <a:schemeClr val="tx1">
                  <a:tint val="75000"/>
                </a:schemeClr>
              </a:solidFill>
              <a:uLnTx/>
              <a:uFillTx/>
              <a:latin typeface="HY견고딕"/>
              <a:ea typeface="HY견고딕"/>
            </a:endParaRPr>
          </a:p>
          <a:p>
            <a:pPr marL="0" lvl="0" indent="0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endParaRPr lang="en-US" altLang="ko-KR" b="0" i="0" spc="5">
              <a:solidFill>
                <a:schemeClr val="tx1">
                  <a:tint val="75000"/>
                </a:schemeClr>
              </a:solidFill>
              <a:uLnTx/>
              <a:uFillTx/>
              <a:latin typeface="HY견고딕"/>
              <a:ea typeface="HY견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7668344" y="3000372"/>
            <a:ext cx="3248354" cy="571504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793602" y="2836170"/>
            <a:ext cx="408265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03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C000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벤치마킹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에브리타임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" name="그룹 6"/>
          <p:cNvGrpSpPr/>
          <p:nvPr/>
        </p:nvGrpSpPr>
        <p:grpSpPr>
          <a:xfrm rot="10800000">
            <a:off x="-2019676" y="3000372"/>
            <a:ext cx="4143404" cy="571504"/>
            <a:chOff x="3929058" y="5643578"/>
            <a:chExt cx="4963937" cy="571504"/>
          </a:xfrm>
          <a:solidFill>
            <a:srgbClr val="FFC000"/>
          </a:solidFill>
        </p:grpSpPr>
        <p:sp>
          <p:nvSpPr>
            <p:cNvPr id="31" name="갈매기형 수장 30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8"/>
          <p:cNvSpPr/>
          <p:nvPr/>
        </p:nvSpPr>
        <p:spPr>
          <a:xfrm>
            <a:off x="254038" y="1214422"/>
            <a:ext cx="8572560" cy="5442516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442966"/>
            <a:ext cx="3349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/>
                <a:ea typeface="HY견고딕"/>
              </a:rPr>
              <a:t>03 </a:t>
            </a:r>
            <a:r>
              <a:rPr lang="ko-KR" altLang="en-US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/>
                <a:ea typeface="HY견고딕"/>
              </a:rPr>
              <a:t>벤치마킹</a:t>
            </a:r>
            <a:r>
              <a:rPr lang="en-US" altLang="ko-KR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/>
                <a:ea typeface="HY견고딕"/>
              </a:rPr>
              <a:t>(</a:t>
            </a:r>
            <a:r>
              <a:rPr lang="ko-KR" altLang="en-US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/>
                <a:ea typeface="HY견고딕"/>
              </a:rPr>
              <a:t>에브리타임</a:t>
            </a:r>
            <a:r>
              <a:rPr lang="en-US" altLang="ko-KR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/>
                <a:ea typeface="HY견고딕"/>
              </a:rPr>
              <a:t>) </a:t>
            </a:r>
            <a:endParaRPr lang="ko-KR" altLang="en-US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ffc000"/>
              </a:solidFill>
              <a:latin typeface="HY견고딕"/>
              <a:ea typeface="HY견고딕"/>
            </a:endParaRPr>
          </a:p>
        </p:txBody>
      </p:sp>
      <p:grpSp>
        <p:nvGrpSpPr>
          <p:cNvPr id="2" name="그룹 5"/>
          <p:cNvGrpSpPr/>
          <p:nvPr/>
        </p:nvGrpSpPr>
        <p:grpSpPr>
          <a:xfrm rot="0">
            <a:off x="2915816" y="428604"/>
            <a:ext cx="6371060" cy="428628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9" name="갈매기형 수장 8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2" name="내용 개체 틀 4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r>
              <a:rPr lang="ko-KR" altLang="en-US" sz="3000" b="0" i="0" kern="1200" spc="5">
                <a:solidFill>
                  <a:schemeClr val="tx1">
                    <a:tint val="75000"/>
                  </a:schemeClr>
                </a:solidFill>
                <a:uLnTx/>
                <a:uFillTx/>
                <a:latin typeface="HY나무M"/>
                <a:ea typeface="HY나무M"/>
              </a:rPr>
              <a:t>참고 사이트</a:t>
            </a:r>
            <a:endParaRPr lang="ko-KR" altLang="en-US" sz="3000" b="0" i="0" kern="1200" spc="5">
              <a:solidFill>
                <a:schemeClr val="tx1">
                  <a:tint val="75000"/>
                </a:schemeClr>
              </a:solidFill>
              <a:uLnTx/>
              <a:uFillTx/>
              <a:latin typeface="HY나무M"/>
              <a:ea typeface="HY나무M"/>
            </a:endParaRPr>
          </a:p>
          <a:p>
            <a:pPr marL="0" lvl="0" indent="0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r>
              <a:rPr lang="ko-KR" altLang="en-US" sz="2200" b="0" i="0" kern="1200" spc="5">
                <a:solidFill>
                  <a:schemeClr val="tx1">
                    <a:tint val="75000"/>
                  </a:schemeClr>
                </a:solidFill>
                <a:uLnTx/>
                <a:uFillTx/>
                <a:latin typeface="HY나무M"/>
                <a:ea typeface="HY나무M"/>
              </a:rPr>
              <a:t>1) 페이스북 대나무 숲</a:t>
            </a:r>
            <a:endParaRPr lang="ko-KR" altLang="en-US" sz="2200" b="0" i="0" kern="1200" spc="5">
              <a:solidFill>
                <a:schemeClr val="tx1">
                  <a:tint val="75000"/>
                </a:schemeClr>
              </a:solidFill>
              <a:uLnTx/>
              <a:uFillTx/>
              <a:latin typeface="HY나무M"/>
              <a:ea typeface="HY나무M"/>
            </a:endParaRPr>
          </a:p>
          <a:p>
            <a:pPr marL="0" lvl="0" indent="0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endParaRPr lang="en-US" altLang="ko-KR" sz="1500" b="0" i="0" kern="1200" spc="5">
              <a:solidFill>
                <a:schemeClr val="tx1">
                  <a:tint val="75000"/>
                </a:schemeClr>
              </a:solidFill>
              <a:uLnTx/>
              <a:uFillTx/>
              <a:latin typeface="HY나무M"/>
              <a:ea typeface="HY나무M"/>
            </a:endParaRPr>
          </a:p>
          <a:p>
            <a:pPr marL="0" lvl="0" indent="0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endParaRPr lang="en-US" altLang="ko-KR" sz="1500" b="0" i="0" kern="1200" spc="5">
              <a:solidFill>
                <a:schemeClr val="tx1">
                  <a:tint val="75000"/>
                </a:schemeClr>
              </a:solidFill>
              <a:uLnTx/>
              <a:uFillTx/>
              <a:latin typeface="HY나무M"/>
              <a:ea typeface="HY나무M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54650" y="2636911"/>
            <a:ext cx="2105181" cy="3744416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03848" y="2636911"/>
            <a:ext cx="2105181" cy="3744416"/>
          </a:xfrm>
          <a:prstGeom prst="rect">
            <a:avLst/>
          </a:prstGeom>
        </p:spPr>
      </p:pic>
      <p:sp>
        <p:nvSpPr>
          <p:cNvPr id="17" name="직사각형 13"/>
          <p:cNvSpPr/>
          <p:nvPr/>
        </p:nvSpPr>
        <p:spPr>
          <a:xfrm>
            <a:off x="5652120" y="2636912"/>
            <a:ext cx="2808312" cy="3744416"/>
          </a:xfrm>
          <a:prstGeom prst="rect">
            <a:avLst/>
          </a:prstGeom>
          <a:solidFill>
            <a:schemeClr val="bg1">
              <a:lumMod val="7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200000"/>
              </a:lnSpc>
              <a:defRPr lang="ko-KR" altLang="en-US"/>
            </a:pPr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HY견고딕"/>
                <a:ea typeface="HY견고딕"/>
              </a:rPr>
              <a:t>실시간 댓글 게시판 </a:t>
            </a:r>
            <a:endParaRPr lang="ko-KR" altLang="en-US" sz="1600">
              <a:solidFill>
                <a:schemeClr val="bg1">
                  <a:lumMod val="95000"/>
                </a:schemeClr>
              </a:solidFill>
              <a:latin typeface="HY견고딕"/>
              <a:ea typeface="HY견고딕"/>
            </a:endParaRPr>
          </a:p>
          <a:p>
            <a:pPr>
              <a:lnSpc>
                <a:spcPct val="200000"/>
              </a:lnSpc>
              <a:defRPr lang="ko-KR" altLang="en-US"/>
            </a:pPr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HY견고딕"/>
                <a:ea typeface="HY견고딕"/>
              </a:rPr>
              <a:t>유형 참고</a:t>
            </a:r>
            <a:endParaRPr lang="ko-KR" altLang="en-US" sz="1600">
              <a:solidFill>
                <a:schemeClr val="bg1">
                  <a:lumMod val="95000"/>
                </a:schemeClr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 autoUpdateAnimBg="1"/>
    </p:bld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8"/>
          <p:cNvSpPr/>
          <p:nvPr/>
        </p:nvSpPr>
        <p:spPr>
          <a:xfrm>
            <a:off x="254038" y="1214422"/>
            <a:ext cx="8572560" cy="5442516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442966"/>
            <a:ext cx="3349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/>
                <a:ea typeface="HY견고딕"/>
              </a:rPr>
              <a:t>03 </a:t>
            </a:r>
            <a:r>
              <a:rPr lang="ko-KR" altLang="en-US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/>
                <a:ea typeface="HY견고딕"/>
              </a:rPr>
              <a:t>벤치마킹</a:t>
            </a:r>
            <a:r>
              <a:rPr lang="en-US" altLang="ko-KR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/>
                <a:ea typeface="HY견고딕"/>
              </a:rPr>
              <a:t>(</a:t>
            </a:r>
            <a:r>
              <a:rPr lang="ko-KR" altLang="en-US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/>
                <a:ea typeface="HY견고딕"/>
              </a:rPr>
              <a:t>에브리타임</a:t>
            </a:r>
            <a:r>
              <a:rPr lang="en-US" altLang="ko-KR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/>
                <a:ea typeface="HY견고딕"/>
              </a:rPr>
              <a:t>) </a:t>
            </a:r>
            <a:endParaRPr lang="ko-KR" altLang="en-US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ffc000"/>
              </a:solidFill>
              <a:latin typeface="HY견고딕"/>
              <a:ea typeface="HY견고딕"/>
            </a:endParaRPr>
          </a:p>
        </p:txBody>
      </p:sp>
      <p:grpSp>
        <p:nvGrpSpPr>
          <p:cNvPr id="2" name="그룹 5"/>
          <p:cNvGrpSpPr/>
          <p:nvPr/>
        </p:nvGrpSpPr>
        <p:grpSpPr>
          <a:xfrm rot="0">
            <a:off x="2915816" y="428604"/>
            <a:ext cx="6371060" cy="428628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9" name="갈매기형 수장 8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2" name="내용 개체 틀 4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r>
              <a:rPr lang="ko-KR" altLang="en-US" sz="3000" b="0" i="0" kern="1200" spc="5">
                <a:solidFill>
                  <a:schemeClr val="tx1">
                    <a:tint val="75000"/>
                  </a:schemeClr>
                </a:solidFill>
                <a:uLnTx/>
                <a:uFillTx/>
                <a:latin typeface="HY나무M"/>
                <a:ea typeface="HY나무M"/>
              </a:rPr>
              <a:t>참고 사이트</a:t>
            </a:r>
            <a:endParaRPr lang="ko-KR" altLang="en-US" sz="3000" b="0" i="0" kern="1200" spc="5">
              <a:solidFill>
                <a:schemeClr val="tx1">
                  <a:tint val="75000"/>
                </a:schemeClr>
              </a:solidFill>
              <a:uLnTx/>
              <a:uFillTx/>
              <a:latin typeface="HY나무M"/>
              <a:ea typeface="HY나무M"/>
            </a:endParaRPr>
          </a:p>
          <a:p>
            <a:pPr marL="0" lvl="0" indent="0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r>
              <a:rPr lang="ko-KR" altLang="en-US" sz="2200" b="0" i="0" kern="1200" spc="5">
                <a:solidFill>
                  <a:schemeClr val="tx1">
                    <a:tint val="75000"/>
                  </a:schemeClr>
                </a:solidFill>
                <a:uLnTx/>
                <a:uFillTx/>
                <a:latin typeface="HY나무M"/>
                <a:ea typeface="HY나무M"/>
              </a:rPr>
              <a:t>1) 에브리타임</a:t>
            </a:r>
            <a:endParaRPr lang="ko-KR" altLang="en-US" sz="2200" b="0" i="0" kern="1200" spc="5">
              <a:solidFill>
                <a:schemeClr val="tx1">
                  <a:tint val="75000"/>
                </a:schemeClr>
              </a:solidFill>
              <a:uLnTx/>
              <a:uFillTx/>
              <a:latin typeface="HY나무M"/>
              <a:ea typeface="HY나무M"/>
            </a:endParaRPr>
          </a:p>
          <a:p>
            <a:pPr marL="0" lvl="0" indent="0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endParaRPr lang="en-US" altLang="ko-KR" sz="1500" b="0" i="0" kern="1200" spc="5">
              <a:solidFill>
                <a:schemeClr val="tx1">
                  <a:tint val="75000"/>
                </a:schemeClr>
              </a:solidFill>
              <a:uLnTx/>
              <a:uFillTx/>
              <a:latin typeface="HY나무M"/>
              <a:ea typeface="HY나무M"/>
            </a:endParaRPr>
          </a:p>
          <a:p>
            <a:pPr marL="0" lvl="0" indent="0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endParaRPr lang="en-US" altLang="ko-KR" sz="1500" b="0" i="0" kern="1200" spc="5">
              <a:solidFill>
                <a:schemeClr val="tx1">
                  <a:tint val="75000"/>
                </a:schemeClr>
              </a:solidFill>
              <a:uLnTx/>
              <a:uFillTx/>
              <a:latin typeface="HY나무M"/>
              <a:ea typeface="HY나무M"/>
            </a:endParaRPr>
          </a:p>
        </p:txBody>
      </p:sp>
      <p:sp>
        <p:nvSpPr>
          <p:cNvPr id="17" name="직사각형 13"/>
          <p:cNvSpPr/>
          <p:nvPr/>
        </p:nvSpPr>
        <p:spPr>
          <a:xfrm>
            <a:off x="5652120" y="2636912"/>
            <a:ext cx="2808312" cy="3744416"/>
          </a:xfrm>
          <a:prstGeom prst="rect">
            <a:avLst/>
          </a:prstGeom>
          <a:solidFill>
            <a:schemeClr val="bg1">
              <a:lumMod val="7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200000"/>
              </a:lnSpc>
              <a:defRPr lang="ko-KR" altLang="en-US"/>
            </a:pPr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HY견고딕"/>
                <a:ea typeface="HY견고딕"/>
              </a:rPr>
              <a:t>전체 구조 참조</a:t>
            </a:r>
            <a:endParaRPr lang="ko-KR" altLang="en-US" sz="1600">
              <a:solidFill>
                <a:schemeClr val="bg1">
                  <a:lumMod val="95000"/>
                </a:schemeClr>
              </a:solidFill>
              <a:latin typeface="HY견고딕"/>
              <a:ea typeface="HY견고딕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1600" y="2636911"/>
            <a:ext cx="2105182" cy="3744416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31840" y="2636912"/>
            <a:ext cx="2130270" cy="378904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 autoUpdateAnimBg="1"/>
    </p:bld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8"/>
          <p:cNvSpPr/>
          <p:nvPr/>
        </p:nvSpPr>
        <p:spPr>
          <a:xfrm>
            <a:off x="254038" y="1214422"/>
            <a:ext cx="8572560" cy="5442516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442966"/>
            <a:ext cx="3349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/>
                <a:ea typeface="HY견고딕"/>
              </a:rPr>
              <a:t>03 </a:t>
            </a:r>
            <a:r>
              <a:rPr lang="ko-KR" altLang="en-US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/>
                <a:ea typeface="HY견고딕"/>
              </a:rPr>
              <a:t>벤치마킹</a:t>
            </a:r>
            <a:r>
              <a:rPr lang="en-US" altLang="ko-KR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/>
                <a:ea typeface="HY견고딕"/>
              </a:rPr>
              <a:t>(</a:t>
            </a:r>
            <a:r>
              <a:rPr lang="ko-KR" altLang="en-US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/>
                <a:ea typeface="HY견고딕"/>
              </a:rPr>
              <a:t>에브리타임</a:t>
            </a:r>
            <a:r>
              <a:rPr lang="en-US" altLang="ko-KR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/>
                <a:ea typeface="HY견고딕"/>
              </a:rPr>
              <a:t>) </a:t>
            </a:r>
            <a:endParaRPr lang="ko-KR" altLang="en-US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ffc000"/>
              </a:solidFill>
              <a:latin typeface="HY견고딕"/>
              <a:ea typeface="HY견고딕"/>
            </a:endParaRPr>
          </a:p>
        </p:txBody>
      </p:sp>
      <p:grpSp>
        <p:nvGrpSpPr>
          <p:cNvPr id="2" name="그룹 5"/>
          <p:cNvGrpSpPr/>
          <p:nvPr/>
        </p:nvGrpSpPr>
        <p:grpSpPr>
          <a:xfrm rot="0">
            <a:off x="2915816" y="428604"/>
            <a:ext cx="6371060" cy="428628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9" name="갈매기형 수장 8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2" name="내용 개체 틀 4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endParaRPr lang="ko-KR" altLang="en-US" sz="2300" b="0" i="0" kern="1200" spc="5">
              <a:solidFill>
                <a:schemeClr val="tx1">
                  <a:tint val="75000"/>
                </a:schemeClr>
              </a:solidFill>
              <a:uLnTx/>
              <a:uFillTx/>
              <a:latin typeface="HY나무M"/>
              <a:ea typeface="HY나무M"/>
            </a:endParaRPr>
          </a:p>
          <a:p>
            <a:pPr marL="0" lvl="0" indent="0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endParaRPr lang="ko-KR" altLang="en-US" sz="2300" b="0" i="0" kern="1200" spc="5">
              <a:solidFill>
                <a:schemeClr val="tx1">
                  <a:tint val="75000"/>
                </a:schemeClr>
              </a:solidFill>
              <a:uLnTx/>
              <a:uFillTx/>
              <a:latin typeface="HY나무M"/>
              <a:ea typeface="HY나무M"/>
            </a:endParaRPr>
          </a:p>
          <a:p>
            <a:pPr marL="0" lvl="0" indent="0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endParaRPr lang="ko-KR" altLang="en-US" sz="1500" b="0" i="0" kern="1200" spc="5">
              <a:solidFill>
                <a:schemeClr val="tx1">
                  <a:tint val="75000"/>
                </a:schemeClr>
              </a:solidFill>
              <a:uLnTx/>
              <a:uFillTx/>
              <a:latin typeface="HY나무M"/>
              <a:ea typeface="HY나무M"/>
            </a:endParaRPr>
          </a:p>
          <a:p>
            <a:pPr marL="0" lvl="0" indent="0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r>
              <a:rPr lang="ko-KR" altLang="en-US" sz="2200" b="0" i="0" kern="1200" spc="5">
                <a:solidFill>
                  <a:schemeClr val="tx1">
                    <a:tint val="75000"/>
                  </a:schemeClr>
                </a:solidFill>
                <a:uLnTx/>
                <a:uFillTx/>
                <a:latin typeface="HY나무M"/>
                <a:ea typeface="HY나무M"/>
              </a:rPr>
              <a:t>1) 현 대학생들이 사용하는 </a:t>
            </a:r>
            <a:r>
              <a:rPr lang="ko-KR" altLang="en-US" sz="2900" b="0" i="0" u="sng" kern="1200" spc="5">
                <a:solidFill>
                  <a:schemeClr val="accent3">
                    <a:lumMod val="60000"/>
                    <a:lumOff val="40000"/>
                  </a:schemeClr>
                </a:solidFill>
                <a:uLnTx/>
                <a:uFillTx/>
                <a:latin typeface="HY나무M"/>
                <a:ea typeface="HY나무M"/>
              </a:rPr>
              <a:t>에브리타임</a:t>
            </a:r>
            <a:r>
              <a:rPr lang="ko-KR" altLang="en-US" sz="2200" b="0" i="0" kern="1200" spc="5">
                <a:solidFill>
                  <a:schemeClr val="tx1">
                    <a:tint val="75000"/>
                  </a:schemeClr>
                </a:solidFill>
                <a:uLnTx/>
                <a:uFillTx/>
                <a:latin typeface="HY나무M"/>
                <a:ea typeface="HY나무M"/>
              </a:rPr>
              <a:t> 사이트를 벤치마킹</a:t>
            </a:r>
            <a:endParaRPr lang="ko-KR" altLang="en-US" sz="2200" b="0" i="0" kern="1200" spc="5">
              <a:solidFill>
                <a:schemeClr val="tx1">
                  <a:tint val="75000"/>
                </a:schemeClr>
              </a:solidFill>
              <a:uLnTx/>
              <a:uFillTx/>
              <a:latin typeface="HY나무M"/>
              <a:ea typeface="HY나무M"/>
            </a:endParaRPr>
          </a:p>
          <a:p>
            <a:pPr marL="0" lvl="0" indent="0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endParaRPr lang="ko-KR" altLang="en-US" sz="2200" b="0" i="0" kern="1200" spc="5">
              <a:solidFill>
                <a:schemeClr val="tx1">
                  <a:tint val="75000"/>
                </a:schemeClr>
              </a:solidFill>
              <a:uLnTx/>
              <a:uFillTx/>
              <a:latin typeface="HY나무M"/>
              <a:ea typeface="HY나무M"/>
            </a:endParaRPr>
          </a:p>
          <a:p>
            <a:pPr marL="0" lvl="0" indent="0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endParaRPr lang="ko-KR" altLang="en-US" sz="2200" b="0" i="0" kern="1200" spc="5">
              <a:solidFill>
                <a:schemeClr val="tx1">
                  <a:tint val="75000"/>
                </a:schemeClr>
              </a:solidFill>
              <a:uLnTx/>
              <a:uFillTx/>
              <a:latin typeface="HY나무M"/>
              <a:ea typeface="HY나무M"/>
            </a:endParaRPr>
          </a:p>
          <a:p>
            <a:pPr marL="0" lvl="0" indent="0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r>
              <a:rPr lang="ko-KR" altLang="en-US" sz="2200" b="0" i="0" kern="1200" spc="5">
                <a:solidFill>
                  <a:schemeClr val="tx1">
                    <a:tint val="75000"/>
                  </a:schemeClr>
                </a:solidFill>
                <a:uLnTx/>
                <a:uFillTx/>
                <a:latin typeface="HY나무M"/>
                <a:ea typeface="HY나무M"/>
              </a:rPr>
              <a:t>2) 대학생을 타겟층으로 </a:t>
            </a:r>
            <a:endParaRPr lang="ko-KR" altLang="en-US" sz="2200" b="0" i="0" kern="1200" spc="5">
              <a:solidFill>
                <a:schemeClr val="tx1">
                  <a:tint val="75000"/>
                </a:schemeClr>
              </a:solidFill>
              <a:uLnTx/>
              <a:uFillTx/>
              <a:latin typeface="HY나무M"/>
              <a:ea typeface="HY나무M"/>
            </a:endParaRPr>
          </a:p>
          <a:p>
            <a:pPr marL="0" lvl="0" indent="0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r>
              <a:rPr lang="ko-KR" altLang="en-US" sz="2200" b="0" i="0" kern="1200" spc="5">
                <a:solidFill>
                  <a:schemeClr val="tx1">
                    <a:tint val="75000"/>
                  </a:schemeClr>
                </a:solidFill>
                <a:uLnTx/>
                <a:uFillTx/>
                <a:latin typeface="HY나무M"/>
                <a:ea typeface="HY나무M"/>
              </a:rPr>
              <a:t>    </a:t>
            </a:r>
            <a:r>
              <a:rPr lang="ko-KR" altLang="en-US" sz="2900" b="0" i="0" u="sng" kern="1200" spc="5">
                <a:solidFill>
                  <a:schemeClr val="accent3">
                    <a:lumMod val="60000"/>
                    <a:lumOff val="40000"/>
                  </a:schemeClr>
                </a:solidFill>
                <a:uLnTx/>
                <a:uFillTx/>
                <a:latin typeface="HY나무M"/>
                <a:ea typeface="HY나무M"/>
              </a:rPr>
              <a:t>학교생활 중 필요한 기능 구현을 목적</a:t>
            </a:r>
            <a:endParaRPr lang="ko-KR" altLang="en-US" sz="2900" b="0" i="0" u="sng" kern="1200" spc="5">
              <a:solidFill>
                <a:schemeClr val="accent3">
                  <a:lumMod val="60000"/>
                  <a:lumOff val="40000"/>
                </a:schemeClr>
              </a:solidFill>
              <a:uLnTx/>
              <a:uFillTx/>
              <a:latin typeface="HY나무M"/>
              <a:ea typeface="HY나무M"/>
            </a:endParaRPr>
          </a:p>
          <a:p>
            <a:pPr marL="0" lvl="0" indent="0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endParaRPr lang="en-US" altLang="ko-KR" sz="1500" b="0" i="0" kern="1200" spc="5">
              <a:solidFill>
                <a:schemeClr val="tx1">
                  <a:tint val="75000"/>
                </a:schemeClr>
              </a:solidFill>
              <a:uLnTx/>
              <a:uFillTx/>
              <a:latin typeface="HY나무M"/>
              <a:ea typeface="HY나무M"/>
            </a:endParaRPr>
          </a:p>
          <a:p>
            <a:pPr marL="0" lvl="0" indent="0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endParaRPr lang="en-US" altLang="ko-KR" sz="1500" b="0" i="0" kern="1200" spc="5">
              <a:solidFill>
                <a:schemeClr val="tx1">
                  <a:tint val="75000"/>
                </a:schemeClr>
              </a:solidFill>
              <a:uLnTx/>
              <a:uFillTx/>
              <a:latin typeface="HY나무M"/>
              <a:ea typeface="HY나무M"/>
            </a:endParaRPr>
          </a:p>
          <a:p>
            <a:pPr marL="0" lvl="0" indent="0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endParaRPr lang="en-US" altLang="ko-KR" sz="1500" b="0" i="0" kern="1200" spc="5">
              <a:solidFill>
                <a:schemeClr val="tx1">
                  <a:tint val="75000"/>
                </a:schemeClr>
              </a:solidFill>
              <a:uLnTx/>
              <a:uFillTx/>
              <a:latin typeface="HY나무M"/>
              <a:ea typeface="HY나무M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7668344" y="3000372"/>
            <a:ext cx="3248354" cy="571504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793602" y="2836170"/>
            <a:ext cx="40826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04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C000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일정관리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" name="그룹 6"/>
          <p:cNvGrpSpPr/>
          <p:nvPr/>
        </p:nvGrpSpPr>
        <p:grpSpPr>
          <a:xfrm rot="10800000">
            <a:off x="-2019676" y="3000372"/>
            <a:ext cx="4143404" cy="571504"/>
            <a:chOff x="3929058" y="5643578"/>
            <a:chExt cx="4963937" cy="571504"/>
          </a:xfrm>
          <a:solidFill>
            <a:srgbClr val="FFC000"/>
          </a:solidFill>
        </p:grpSpPr>
        <p:sp>
          <p:nvSpPr>
            <p:cNvPr id="31" name="갈매기형 수장 30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1979712" y="428604"/>
            <a:ext cx="7307164" cy="428628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5" name="갈매기형 수장 4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14282" y="442966"/>
            <a:ext cx="334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04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일정 관리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C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7668344" y="3000372"/>
            <a:ext cx="3248354" cy="571504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793602" y="2836170"/>
            <a:ext cx="40826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05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C000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요구사항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정의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" name="그룹 6"/>
          <p:cNvGrpSpPr/>
          <p:nvPr/>
        </p:nvGrpSpPr>
        <p:grpSpPr>
          <a:xfrm rot="10800000">
            <a:off x="-2019676" y="3000372"/>
            <a:ext cx="4143404" cy="571504"/>
            <a:chOff x="3929058" y="5643578"/>
            <a:chExt cx="4963937" cy="571504"/>
          </a:xfrm>
          <a:solidFill>
            <a:srgbClr val="FFC000"/>
          </a:solidFill>
        </p:grpSpPr>
        <p:sp>
          <p:nvSpPr>
            <p:cNvPr id="31" name="갈매기형 수장 30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4282" y="442966"/>
            <a:ext cx="334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05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요구사항 정의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C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8" name="그룹 5"/>
          <p:cNvGrpSpPr/>
          <p:nvPr/>
        </p:nvGrpSpPr>
        <p:grpSpPr>
          <a:xfrm>
            <a:off x="2267744" y="428604"/>
            <a:ext cx="7019132" cy="428628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9" name="갈매기형 수장 8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7668344" y="3000372"/>
            <a:ext cx="3248354" cy="571504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793602" y="2836170"/>
            <a:ext cx="40826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06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C000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스토리보드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" name="그룹 6"/>
          <p:cNvGrpSpPr/>
          <p:nvPr/>
        </p:nvGrpSpPr>
        <p:grpSpPr>
          <a:xfrm rot="10800000">
            <a:off x="-2019676" y="3000372"/>
            <a:ext cx="4143404" cy="571504"/>
            <a:chOff x="3929058" y="5643578"/>
            <a:chExt cx="4963937" cy="571504"/>
          </a:xfrm>
          <a:solidFill>
            <a:srgbClr val="FFC000"/>
          </a:solidFill>
        </p:grpSpPr>
        <p:sp>
          <p:nvSpPr>
            <p:cNvPr id="31" name="갈매기형 수장 30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357554" y="1916832"/>
            <a:ext cx="5246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01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프로젝트 정의 및 선정배경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57554" y="2636912"/>
            <a:ext cx="5246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02.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프로젝트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추진 목적 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전략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57554" y="3356992"/>
            <a:ext cx="314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03.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벤치마킹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0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에브리타</a:t>
            </a:r>
            <a:r>
              <a:rPr lang="ko-KR" altLang="en-US" sz="20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임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57554" y="4037002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04.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일정관리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5"/>
          <p:cNvGrpSpPr/>
          <p:nvPr/>
        </p:nvGrpSpPr>
        <p:grpSpPr>
          <a:xfrm>
            <a:off x="3571868" y="857232"/>
            <a:ext cx="5715008" cy="571504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833046" y="928670"/>
            <a:ext cx="3114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C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" name="그룹 5"/>
          <p:cNvGrpSpPr/>
          <p:nvPr/>
        </p:nvGrpSpPr>
        <p:grpSpPr>
          <a:xfrm rot="10800000">
            <a:off x="5147" y="857232"/>
            <a:ext cx="1857324" cy="571504"/>
            <a:chOff x="3929058" y="5643578"/>
            <a:chExt cx="2118512" cy="571504"/>
          </a:xfrm>
          <a:solidFill>
            <a:srgbClr val="FFC000"/>
          </a:solidFill>
        </p:grpSpPr>
        <p:sp>
          <p:nvSpPr>
            <p:cNvPr id="14" name="갈매기형 수장 1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714876" y="5643578"/>
              <a:ext cx="133269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372944" y="4653136"/>
            <a:ext cx="314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05.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요구사항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정의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72944" y="5269270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06.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스토리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보드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72944" y="5909210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07.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기대효과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4282" y="442966"/>
            <a:ext cx="334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06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스토리보드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C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8" name="그룹 5"/>
          <p:cNvGrpSpPr/>
          <p:nvPr/>
        </p:nvGrpSpPr>
        <p:grpSpPr>
          <a:xfrm>
            <a:off x="1979712" y="428604"/>
            <a:ext cx="7307164" cy="428628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9" name="갈매기형 수장 8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7668344" y="3000372"/>
            <a:ext cx="3248354" cy="571504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793602" y="2836170"/>
            <a:ext cx="408265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07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C000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기대효과</a:t>
            </a:r>
            <a:endParaRPr lang="ko-KR" altLang="en-US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" name="그룹 6"/>
          <p:cNvGrpSpPr/>
          <p:nvPr/>
        </p:nvGrpSpPr>
        <p:grpSpPr>
          <a:xfrm rot="10800000">
            <a:off x="-2019676" y="3000372"/>
            <a:ext cx="4143404" cy="571504"/>
            <a:chOff x="3929058" y="5643578"/>
            <a:chExt cx="4963937" cy="571504"/>
          </a:xfrm>
          <a:solidFill>
            <a:srgbClr val="FFC000"/>
          </a:solidFill>
        </p:grpSpPr>
        <p:sp>
          <p:nvSpPr>
            <p:cNvPr id="31" name="갈매기형 수장 30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5"/>
          <p:cNvGrpSpPr/>
          <p:nvPr/>
        </p:nvGrpSpPr>
        <p:grpSpPr>
          <a:xfrm>
            <a:off x="1979712" y="428604"/>
            <a:ext cx="7307164" cy="428628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5" name="갈매기형 수장 4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14282" y="442966"/>
            <a:ext cx="334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07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기대 효과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C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13550" y="2987101"/>
            <a:ext cx="4071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 smtClean="0">
                <a:ln w="76200"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ThankYou</a:t>
            </a:r>
            <a:endParaRPr lang="ko-KR" altLang="en-US" sz="3200" b="1" dirty="0">
              <a:ln w="76200">
                <a:solidFill>
                  <a:schemeClr val="bg1">
                    <a:alpha val="0"/>
                  </a:schemeClr>
                </a:solidFill>
              </a:ln>
              <a:solidFill>
                <a:srgbClr val="FFC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5"/>
          <p:cNvGrpSpPr/>
          <p:nvPr/>
        </p:nvGrpSpPr>
        <p:grpSpPr>
          <a:xfrm>
            <a:off x="5630318" y="3000372"/>
            <a:ext cx="5286380" cy="571504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11" name="갈매기형 수장 10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6"/>
          <p:cNvGrpSpPr/>
          <p:nvPr/>
        </p:nvGrpSpPr>
        <p:grpSpPr>
          <a:xfrm rot="10800000">
            <a:off x="-656226" y="3000372"/>
            <a:ext cx="4143404" cy="571504"/>
            <a:chOff x="3929058" y="5643578"/>
            <a:chExt cx="4963937" cy="571504"/>
          </a:xfrm>
          <a:solidFill>
            <a:srgbClr val="FFC000"/>
          </a:solidFill>
        </p:grpSpPr>
        <p:sp>
          <p:nvSpPr>
            <p:cNvPr id="14" name="갈매기형 수장 1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4572000" y="1714489"/>
            <a:ext cx="4572000" cy="571504"/>
            <a:chOff x="3929058" y="5643578"/>
            <a:chExt cx="5214942" cy="571504"/>
          </a:xfrm>
          <a:solidFill>
            <a:schemeClr val="accent4"/>
          </a:solidFill>
        </p:grpSpPr>
        <p:sp>
          <p:nvSpPr>
            <p:cNvPr id="3" name="갈매기형 수장 2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611360" y="1759421"/>
            <a:ext cx="337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 PRESENTATION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67686" y="5312647"/>
            <a:ext cx="25955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Daegu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University</a:t>
            </a:r>
          </a:p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M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ass Communication </a:t>
            </a:r>
          </a:p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Hyun 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J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u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LEE </a:t>
            </a:r>
          </a:p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@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blog.naver.com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/dream09so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5" name="그룹 5"/>
          <p:cNvGrpSpPr/>
          <p:nvPr/>
        </p:nvGrpSpPr>
        <p:grpSpPr>
          <a:xfrm rot="10800000">
            <a:off x="0" y="1714488"/>
            <a:ext cx="1857324" cy="571504"/>
            <a:chOff x="3929058" y="5643578"/>
            <a:chExt cx="2118512" cy="571504"/>
          </a:xfrm>
          <a:solidFill>
            <a:schemeClr val="accent4"/>
          </a:solidFill>
        </p:grpSpPr>
        <p:sp>
          <p:nvSpPr>
            <p:cNvPr id="16" name="갈매기형 수장 15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714876" y="5643578"/>
              <a:ext cx="133269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7668344" y="3000372"/>
            <a:ext cx="3248354" cy="571504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793602" y="2836170"/>
            <a:ext cx="408265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01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C000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프로젝트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정의 및 선정배경</a:t>
            </a:r>
          </a:p>
          <a:p>
            <a:pPr algn="ctr"/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" name="그룹 6"/>
          <p:cNvGrpSpPr/>
          <p:nvPr/>
        </p:nvGrpSpPr>
        <p:grpSpPr>
          <a:xfrm rot="10800000">
            <a:off x="-2019676" y="3000372"/>
            <a:ext cx="4143404" cy="571504"/>
            <a:chOff x="3929058" y="5643578"/>
            <a:chExt cx="4963937" cy="571504"/>
          </a:xfrm>
          <a:solidFill>
            <a:srgbClr val="FFC000"/>
          </a:solidFill>
        </p:grpSpPr>
        <p:sp>
          <p:nvSpPr>
            <p:cNvPr id="31" name="갈매기형 수장 30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54038" y="1214422"/>
            <a:ext cx="8572560" cy="5442516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" name="그룹 5"/>
          <p:cNvGrpSpPr/>
          <p:nvPr/>
        </p:nvGrpSpPr>
        <p:grpSpPr>
          <a:xfrm rot="0">
            <a:off x="3419872" y="428604"/>
            <a:ext cx="5867004" cy="428628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14282" y="442966"/>
            <a:ext cx="3349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/>
                <a:ea typeface="HY견고딕"/>
              </a:rPr>
              <a:t>01 </a:t>
            </a:r>
            <a:r>
              <a:rPr lang="ko-KR" altLang="en-US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/>
                <a:ea typeface="HY견고딕"/>
              </a:rPr>
              <a:t>프로젝트 정의 및 선정배경</a:t>
            </a:r>
            <a:endParaRPr lang="ko-KR" altLang="en-US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ffc000"/>
              </a:solidFill>
              <a:latin typeface="HY견고딕"/>
              <a:ea typeface="HY견고딕"/>
            </a:endParaRPr>
          </a:p>
        </p:txBody>
      </p:sp>
      <p:sp>
        <p:nvSpPr>
          <p:cNvPr id="13" name="내용 개체 틀 4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endParaRPr lang="ko-KR" altLang="en-US" sz="2300" b="0" i="0" kern="1200" spc="5">
              <a:solidFill>
                <a:schemeClr val="tx1">
                  <a:tint val="75000"/>
                </a:schemeClr>
              </a:solidFill>
              <a:uLnTx/>
              <a:uFillTx/>
              <a:latin typeface="HY나무M"/>
              <a:ea typeface="HY나무M"/>
            </a:endParaRPr>
          </a:p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endParaRPr lang="ko-KR" altLang="en-US" sz="2300" b="0" i="0" kern="1200" spc="5">
              <a:solidFill>
                <a:schemeClr val="tx1">
                  <a:tint val="75000"/>
                </a:schemeClr>
              </a:solidFill>
              <a:uLnTx/>
              <a:uFillTx/>
              <a:latin typeface="HY나무M"/>
              <a:ea typeface="HY나무M"/>
            </a:endParaRPr>
          </a:p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r>
              <a:rPr lang="ko-KR" altLang="en-US" sz="3700" b="0" i="0" kern="1200" spc="5">
                <a:solidFill>
                  <a:schemeClr val="tx1">
                    <a:tint val="75000"/>
                  </a:schemeClr>
                </a:solidFill>
                <a:uLnTx/>
                <a:uFillTx/>
                <a:latin typeface="HY나무M"/>
                <a:ea typeface="HY나무M"/>
              </a:rPr>
              <a:t>프로젝트 정의</a:t>
            </a:r>
            <a:endParaRPr lang="ko-KR" altLang="en-US" sz="3700" b="0" i="0" kern="1200" spc="5">
              <a:solidFill>
                <a:schemeClr val="tx1">
                  <a:tint val="75000"/>
                </a:schemeClr>
              </a:solidFill>
              <a:uLnTx/>
              <a:uFillTx/>
              <a:latin typeface="HY나무M"/>
              <a:ea typeface="HY나무M"/>
            </a:endParaRPr>
          </a:p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endParaRPr lang="ko-KR" altLang="en-US" sz="3700" b="0" i="0" kern="1200" spc="5">
              <a:solidFill>
                <a:schemeClr val="tx1">
                  <a:tint val="75000"/>
                </a:schemeClr>
              </a:solidFill>
              <a:uLnTx/>
              <a:uFillTx/>
              <a:latin typeface="HY나무M"/>
              <a:ea typeface="HY나무M"/>
            </a:endParaRPr>
          </a:p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endParaRPr lang="ko-KR" altLang="en-US" sz="1100" b="0" i="0" kern="1200" spc="5">
              <a:solidFill>
                <a:schemeClr val="tx1">
                  <a:tint val="75000"/>
                </a:schemeClr>
              </a:solidFill>
              <a:uLnTx/>
              <a:uFillTx/>
              <a:latin typeface="HY나무M"/>
              <a:ea typeface="HY나무M"/>
            </a:endParaRPr>
          </a:p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r>
              <a:rPr lang="ko-KR" altLang="en-US" sz="2600">
                <a:solidFill>
                  <a:schemeClr val="accent3">
                    <a:lumMod val="60000"/>
                    <a:lumOff val="40000"/>
                  </a:schemeClr>
                </a:solidFill>
                <a:latin typeface="HY나무M"/>
                <a:ea typeface="HY나무M"/>
              </a:rPr>
              <a:t>-</a:t>
            </a:r>
            <a:r>
              <a:rPr lang="ko-KR" altLang="en-US" sz="3000">
                <a:solidFill>
                  <a:schemeClr val="accent3">
                    <a:lumMod val="60000"/>
                    <a:lumOff val="40000"/>
                  </a:schemeClr>
                </a:solidFill>
                <a:latin typeface="HY나무M"/>
                <a:ea typeface="HY나무M"/>
              </a:rPr>
              <a:t> </a:t>
            </a:r>
            <a:r>
              <a:rPr lang="ko-KR" altLang="en-US" sz="3100">
                <a:solidFill>
                  <a:schemeClr val="accent3">
                    <a:lumMod val="60000"/>
                    <a:lumOff val="40000"/>
                  </a:schemeClr>
                </a:solidFill>
                <a:latin typeface="HY나무M"/>
                <a:ea typeface="HY나무M"/>
              </a:rPr>
              <a:t>대학별 학우들끼리 서로 </a:t>
            </a:r>
            <a:endParaRPr lang="ko-KR" altLang="en-US" sz="3100">
              <a:solidFill>
                <a:schemeClr val="accent3">
                  <a:lumMod val="60000"/>
                  <a:lumOff val="40000"/>
                </a:schemeClr>
              </a:solidFill>
              <a:latin typeface="HY나무M"/>
              <a:ea typeface="HY나무M"/>
            </a:endParaRPr>
          </a:p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r>
              <a:rPr lang="ko-KR" altLang="en-US" sz="3100">
                <a:solidFill>
                  <a:schemeClr val="accent3">
                    <a:lumMod val="60000"/>
                    <a:lumOff val="40000"/>
                  </a:schemeClr>
                </a:solidFill>
                <a:latin typeface="HY나무M"/>
                <a:ea typeface="HY나무M"/>
              </a:rPr>
              <a:t>소통 할 수 있는 커뮤니티 사이트 구축</a:t>
            </a:r>
            <a:endParaRPr lang="ko-KR" altLang="en-US" sz="3100">
              <a:solidFill>
                <a:schemeClr val="accent3">
                  <a:lumMod val="60000"/>
                  <a:lumOff val="40000"/>
                </a:schemeClr>
              </a:solidFill>
              <a:latin typeface="HY나무M"/>
              <a:ea typeface="HY나무M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54038" y="1214422"/>
            <a:ext cx="8572560" cy="5442516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" name="그룹 5"/>
          <p:cNvGrpSpPr/>
          <p:nvPr/>
        </p:nvGrpSpPr>
        <p:grpSpPr>
          <a:xfrm rot="0">
            <a:off x="3419872" y="428604"/>
            <a:ext cx="5867004" cy="428628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14282" y="442966"/>
            <a:ext cx="3349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/>
                <a:ea typeface="HY견고딕"/>
              </a:rPr>
              <a:t>01 </a:t>
            </a:r>
            <a:r>
              <a:rPr lang="ko-KR" altLang="en-US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/>
                <a:ea typeface="HY견고딕"/>
              </a:rPr>
              <a:t>프로젝트 정의 및 선정배경</a:t>
            </a:r>
            <a:endParaRPr lang="ko-KR" altLang="en-US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ffc000"/>
              </a:solidFill>
              <a:latin typeface="HY견고딕"/>
              <a:ea typeface="HY견고딕"/>
            </a:endParaRPr>
          </a:p>
        </p:txBody>
      </p:sp>
      <p:sp>
        <p:nvSpPr>
          <p:cNvPr id="13" name="내용 개체 틀 4"/>
          <p:cNvSpPr txBox="1"/>
          <p:nvPr/>
        </p:nvSpPr>
        <p:spPr>
          <a:xfrm>
            <a:off x="457200" y="1600200"/>
            <a:ext cx="8507288" cy="452596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endParaRPr lang="ko-KR" altLang="en-US" sz="2000" b="0" i="0" kern="1200" spc="5">
              <a:solidFill>
                <a:schemeClr val="tx1">
                  <a:tint val="75000"/>
                </a:schemeClr>
              </a:solidFill>
              <a:uLnTx/>
              <a:uFillTx/>
              <a:latin typeface="HY나무M"/>
              <a:ea typeface="HY나무M"/>
            </a:endParaRPr>
          </a:p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r>
              <a:rPr lang="ko-KR" altLang="en-US" sz="3600" b="0" i="0" kern="1200" spc="5">
                <a:solidFill>
                  <a:schemeClr val="tx1">
                    <a:tint val="75000"/>
                  </a:schemeClr>
                </a:solidFill>
                <a:uLnTx/>
                <a:uFillTx/>
                <a:latin typeface="HY나무M"/>
                <a:ea typeface="HY나무M"/>
              </a:rPr>
              <a:t>프로젝트 선정 배경</a:t>
            </a:r>
            <a:endParaRPr lang="ko-KR" altLang="en-US" sz="2300" b="0" i="0" kern="1200" spc="5">
              <a:solidFill>
                <a:schemeClr val="tx1">
                  <a:tint val="75000"/>
                </a:schemeClr>
              </a:solidFill>
              <a:uLnTx/>
              <a:uFillTx/>
              <a:latin typeface="HY나무M"/>
              <a:ea typeface="HY나무M"/>
            </a:endParaRPr>
          </a:p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endParaRPr lang="ko-KR" altLang="en-US" sz="2300" b="0" i="0" kern="1200" spc="5">
              <a:solidFill>
                <a:schemeClr val="tx1">
                  <a:tint val="75000"/>
                </a:schemeClr>
              </a:solidFill>
              <a:uLnTx/>
              <a:uFillTx/>
              <a:latin typeface="HY나무M"/>
              <a:ea typeface="HY나무M"/>
            </a:endParaRPr>
          </a:p>
          <a:p>
            <a:pPr marL="0" lvl="0" indent="0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r>
              <a:rPr lang="ko-KR" altLang="en-US" sz="2300" b="0" i="0" kern="1200" spc="5">
                <a:solidFill>
                  <a:schemeClr val="tx1">
                    <a:tint val="75000"/>
                  </a:schemeClr>
                </a:solidFill>
                <a:uLnTx/>
                <a:uFillTx/>
                <a:latin typeface="HY나무M"/>
                <a:ea typeface="HY나무M"/>
              </a:rPr>
              <a:t>1) 조원 모두 대학생 입장을 잘 파악하고 있어 </a:t>
            </a:r>
            <a:endParaRPr lang="ko-KR" altLang="en-US" sz="2300" b="0" i="0" kern="1200" spc="5">
              <a:solidFill>
                <a:schemeClr val="tx1">
                  <a:tint val="75000"/>
                </a:schemeClr>
              </a:solidFill>
              <a:uLnTx/>
              <a:uFillTx/>
              <a:latin typeface="HY나무M"/>
              <a:ea typeface="HY나무M"/>
            </a:endParaRPr>
          </a:p>
          <a:p>
            <a:pPr marL="0" lvl="0" indent="0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r>
              <a:rPr lang="ko-KR" altLang="en-US" sz="2300" b="0" i="0" kern="1200" spc="5">
                <a:solidFill>
                  <a:schemeClr val="tx1">
                    <a:tint val="75000"/>
                  </a:schemeClr>
                </a:solidFill>
                <a:uLnTx/>
                <a:uFillTx/>
                <a:latin typeface="HY나무M"/>
                <a:ea typeface="HY나무M"/>
              </a:rPr>
              <a:t>   대학생에게 </a:t>
            </a:r>
            <a:r>
              <a:rPr lang="ko-KR" altLang="en-US" sz="2900" b="0" i="0" u="sng" kern="1200" spc="5">
                <a:solidFill>
                  <a:schemeClr val="accent3">
                    <a:lumMod val="60000"/>
                    <a:lumOff val="40000"/>
                  </a:schemeClr>
                </a:solidFill>
                <a:uLnTx/>
                <a:uFillTx/>
                <a:latin typeface="HY나무M"/>
                <a:ea typeface="HY나무M"/>
              </a:rPr>
              <a:t>필요한 커뮤니티 사이트</a:t>
            </a:r>
            <a:r>
              <a:rPr lang="ko-KR" altLang="en-US" sz="2900" b="0" i="0" kern="1200" spc="5">
                <a:solidFill>
                  <a:schemeClr val="accent3">
                    <a:lumMod val="60000"/>
                    <a:lumOff val="40000"/>
                  </a:schemeClr>
                </a:solidFill>
                <a:uLnTx/>
                <a:uFillTx/>
                <a:latin typeface="HY나무M"/>
                <a:ea typeface="HY나무M"/>
              </a:rPr>
              <a:t> </a:t>
            </a:r>
            <a:r>
              <a:rPr lang="ko-KR" altLang="en-US" sz="2300" b="0" i="0" kern="1200" spc="5">
                <a:solidFill>
                  <a:schemeClr val="tx1">
                    <a:tint val="75000"/>
                  </a:schemeClr>
                </a:solidFill>
                <a:uLnTx/>
                <a:uFillTx/>
                <a:latin typeface="HY나무M"/>
                <a:ea typeface="HY나무M"/>
              </a:rPr>
              <a:t>아이디어 풍족</a:t>
            </a:r>
            <a:endParaRPr lang="ko-KR" altLang="en-US" sz="2300" b="0" i="0" kern="1200" spc="5">
              <a:solidFill>
                <a:schemeClr val="tx1">
                  <a:tint val="75000"/>
                </a:schemeClr>
              </a:solidFill>
              <a:uLnTx/>
              <a:uFillTx/>
              <a:latin typeface="HY나무M"/>
              <a:ea typeface="HY나무M"/>
            </a:endParaRPr>
          </a:p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endParaRPr lang="ko-KR" altLang="en-US" sz="2300" b="0" i="0" kern="1200" spc="5">
              <a:solidFill>
                <a:schemeClr val="tx1">
                  <a:tint val="75000"/>
                </a:schemeClr>
              </a:solidFill>
              <a:uLnTx/>
              <a:uFillTx/>
              <a:latin typeface="HY나무M"/>
              <a:ea typeface="HY나무M"/>
            </a:endParaRPr>
          </a:p>
          <a:p>
            <a:pPr marL="0" lvl="0" indent="0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r>
              <a:rPr lang="ko-KR" altLang="en-US" sz="2300" b="0" i="0" kern="1200" spc="5">
                <a:solidFill>
                  <a:schemeClr val="tx1">
                    <a:tint val="75000"/>
                  </a:schemeClr>
                </a:solidFill>
                <a:uLnTx/>
                <a:uFillTx/>
                <a:latin typeface="HY나무M"/>
                <a:ea typeface="HY나무M"/>
              </a:rPr>
              <a:t>2) 대다수의 대학생들이 사용하는 여러 커뮤니티 중  </a:t>
            </a:r>
            <a:endParaRPr lang="ko-KR" altLang="en-US" sz="2300" b="0" i="0" kern="1200" spc="5">
              <a:solidFill>
                <a:schemeClr val="tx1">
                  <a:tint val="75000"/>
                </a:schemeClr>
              </a:solidFill>
              <a:uLnTx/>
              <a:uFillTx/>
              <a:latin typeface="HY나무M"/>
              <a:ea typeface="HY나무M"/>
            </a:endParaRPr>
          </a:p>
          <a:p>
            <a:pPr marL="0" lvl="0" indent="0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r>
              <a:rPr lang="ko-KR" altLang="en-US" sz="2300" b="0" i="0" kern="1200" spc="5">
                <a:solidFill>
                  <a:schemeClr val="tx1">
                    <a:tint val="75000"/>
                  </a:schemeClr>
                </a:solidFill>
                <a:uLnTx/>
                <a:uFillTx/>
                <a:latin typeface="HY나무M"/>
                <a:ea typeface="HY나무M"/>
              </a:rPr>
              <a:t>    </a:t>
            </a:r>
            <a:r>
              <a:rPr lang="ko-KR" altLang="en-US" sz="2900" b="0" i="0" u="sng" kern="1200" spc="5">
                <a:solidFill>
                  <a:schemeClr val="accent3">
                    <a:lumMod val="60000"/>
                    <a:lumOff val="40000"/>
                  </a:schemeClr>
                </a:solidFill>
                <a:uLnTx/>
                <a:uFillTx/>
                <a:latin typeface="HY나무M"/>
                <a:ea typeface="HY나무M"/>
              </a:rPr>
              <a:t>학습한 구조를 바탕</a:t>
            </a:r>
            <a:r>
              <a:rPr lang="ko-KR" altLang="en-US" sz="2300" b="0" i="0" kern="1200" spc="5">
                <a:solidFill>
                  <a:schemeClr val="tx1">
                    <a:tint val="75000"/>
                  </a:schemeClr>
                </a:solidFill>
                <a:uLnTx/>
                <a:uFillTx/>
                <a:latin typeface="HY나무M"/>
                <a:ea typeface="HY나무M"/>
              </a:rPr>
              <a:t>으로 하고, </a:t>
            </a:r>
            <a:endParaRPr lang="ko-KR" altLang="en-US" sz="2300" b="0" i="0" kern="1200" spc="5">
              <a:solidFill>
                <a:schemeClr val="tx1">
                  <a:tint val="75000"/>
                </a:schemeClr>
              </a:solidFill>
              <a:uLnTx/>
              <a:uFillTx/>
              <a:latin typeface="HY나무M"/>
              <a:ea typeface="HY나무M"/>
            </a:endParaRPr>
          </a:p>
          <a:p>
            <a:pPr marL="0" lvl="0" indent="0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r>
              <a:rPr lang="ko-KR" altLang="en-US" sz="2300" b="0" i="0" kern="1200" spc="5">
                <a:solidFill>
                  <a:schemeClr val="tx1">
                    <a:tint val="75000"/>
                  </a:schemeClr>
                </a:solidFill>
                <a:uLnTx/>
                <a:uFillTx/>
                <a:latin typeface="HY나무M"/>
                <a:ea typeface="HY나무M"/>
              </a:rPr>
              <a:t>    </a:t>
            </a:r>
            <a:r>
              <a:rPr lang="ko-KR" altLang="en-US" sz="2900" b="0" i="0" u="sng" kern="1200" spc="5">
                <a:solidFill>
                  <a:schemeClr val="accent3">
                    <a:lumMod val="60000"/>
                    <a:lumOff val="40000"/>
                  </a:schemeClr>
                </a:solidFill>
                <a:uLnTx/>
                <a:uFillTx/>
                <a:latin typeface="HY나무M"/>
                <a:ea typeface="HY나무M"/>
              </a:rPr>
              <a:t>실제 대학생들의 니즈를 충족</a:t>
            </a:r>
            <a:r>
              <a:rPr lang="ko-KR" altLang="en-US" sz="2300" b="0" i="0" kern="1200" spc="5">
                <a:solidFill>
                  <a:schemeClr val="tx1">
                    <a:tint val="75000"/>
                  </a:schemeClr>
                </a:solidFill>
                <a:uLnTx/>
                <a:uFillTx/>
                <a:latin typeface="HY나무M"/>
                <a:ea typeface="HY나무M"/>
              </a:rPr>
              <a:t>시킬 수 있는 구조선택</a:t>
            </a:r>
            <a:r>
              <a:rPr lang="en-US" altLang="ko-KR" sz="1500" b="0" i="0" kern="1200" spc="5">
                <a:solidFill>
                  <a:schemeClr val="tx1">
                    <a:tint val="75000"/>
                  </a:schemeClr>
                </a:solidFill>
                <a:uLnTx/>
                <a:uFillTx/>
                <a:latin typeface="HY나무M"/>
                <a:ea typeface="HY나무M"/>
              </a:rPr>
              <a:t> </a:t>
            </a:r>
            <a:endParaRPr lang="en-US" altLang="ko-KR" sz="1500" b="0" i="0" kern="1200" spc="5">
              <a:solidFill>
                <a:schemeClr val="tx1">
                  <a:tint val="75000"/>
                </a:schemeClr>
              </a:solidFill>
              <a:uLnTx/>
              <a:uFillTx/>
              <a:latin typeface="HY나무M"/>
              <a:ea typeface="HY나무M"/>
            </a:endParaRPr>
          </a:p>
          <a:p>
            <a:pPr marL="0" lvl="0" indent="0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endParaRPr lang="en-US" altLang="ko-KR" sz="1500" b="0" i="0" kern="1200" spc="5">
              <a:solidFill>
                <a:schemeClr val="tx1">
                  <a:tint val="75000"/>
                </a:schemeClr>
              </a:solidFill>
              <a:uLnTx/>
              <a:uFillTx/>
              <a:latin typeface="HY나무M"/>
              <a:ea typeface="HY나무M"/>
            </a:endParaRPr>
          </a:p>
          <a:p>
            <a:pPr marL="0" lvl="0" indent="0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endParaRPr lang="en-US" altLang="ko-KR" sz="1500" b="0" i="0" kern="1200" spc="5">
              <a:solidFill>
                <a:schemeClr val="tx1">
                  <a:tint val="75000"/>
                </a:schemeClr>
              </a:solidFill>
              <a:uLnTx/>
              <a:uFillTx/>
              <a:latin typeface="HY나무M"/>
              <a:ea typeface="HY나무M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54038" y="1214422"/>
            <a:ext cx="8572560" cy="5442516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" name="그룹 5"/>
          <p:cNvGrpSpPr/>
          <p:nvPr/>
        </p:nvGrpSpPr>
        <p:grpSpPr>
          <a:xfrm rot="0">
            <a:off x="3419872" y="428604"/>
            <a:ext cx="5867004" cy="428628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14282" y="442966"/>
            <a:ext cx="3349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/>
                <a:ea typeface="HY견고딕"/>
              </a:rPr>
              <a:t>01 </a:t>
            </a:r>
            <a:r>
              <a:rPr lang="ko-KR" altLang="en-US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/>
                <a:ea typeface="HY견고딕"/>
              </a:rPr>
              <a:t>프로젝트 정의 및 선정배경</a:t>
            </a:r>
            <a:endParaRPr lang="ko-KR" altLang="en-US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ffc000"/>
              </a:solidFill>
              <a:latin typeface="HY견고딕"/>
              <a:ea typeface="HY견고딕"/>
            </a:endParaRPr>
          </a:p>
        </p:txBody>
      </p:sp>
      <p:sp>
        <p:nvSpPr>
          <p:cNvPr id="13" name="내용 개체 틀 4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endParaRPr lang="ko-KR" altLang="en-US" sz="2300" b="0" i="0" kern="1200" spc="5">
              <a:solidFill>
                <a:schemeClr val="tx1">
                  <a:tint val="75000"/>
                </a:schemeClr>
              </a:solidFill>
              <a:uLnTx/>
              <a:uFillTx/>
              <a:latin typeface="HY나무M"/>
              <a:ea typeface="HY나무M"/>
            </a:endParaRPr>
          </a:p>
          <a:p>
            <a:pPr marL="0" lvl="0" indent="0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endParaRPr lang="ko-KR" altLang="en-US" sz="1500" b="0" i="0" kern="1200" spc="5">
              <a:solidFill>
                <a:schemeClr val="tx1">
                  <a:tint val="75000"/>
                </a:schemeClr>
              </a:solidFill>
              <a:uLnTx/>
              <a:uFillTx/>
              <a:latin typeface="HY나무M"/>
              <a:ea typeface="HY나무M"/>
            </a:endParaRPr>
          </a:p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r>
              <a:rPr lang="ko-KR" altLang="en-US" sz="3800" b="0" i="0" kern="1200" spc="5">
                <a:solidFill>
                  <a:schemeClr val="tx1">
                    <a:tint val="75000"/>
                  </a:schemeClr>
                </a:solidFill>
                <a:uLnTx/>
                <a:uFillTx/>
                <a:latin typeface="HY나무M"/>
                <a:ea typeface="HY나무M"/>
              </a:rPr>
              <a:t>개발필요성</a:t>
            </a:r>
            <a:endParaRPr lang="ko-KR" altLang="en-US" sz="3800" b="0" i="0" kern="1200" spc="5">
              <a:solidFill>
                <a:schemeClr val="tx1">
                  <a:tint val="75000"/>
                </a:schemeClr>
              </a:solidFill>
              <a:uLnTx/>
              <a:uFillTx/>
              <a:latin typeface="HY나무M"/>
              <a:ea typeface="HY나무M"/>
            </a:endParaRPr>
          </a:p>
          <a:p>
            <a:pPr marL="0" lvl="0" indent="0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r>
              <a:rPr lang="ko-KR" altLang="en-US" sz="1500" b="0" i="0" kern="1200" spc="5">
                <a:solidFill>
                  <a:schemeClr val="tx1">
                    <a:tint val="75000"/>
                  </a:schemeClr>
                </a:solidFill>
                <a:uLnTx/>
                <a:uFillTx/>
                <a:latin typeface="HY나무M"/>
                <a:ea typeface="HY나무M"/>
              </a:rPr>
              <a:t>	</a:t>
            </a:r>
            <a:endParaRPr lang="ko-KR" altLang="en-US" sz="1500" b="0" i="0" kern="1200" spc="5">
              <a:solidFill>
                <a:schemeClr val="tx1">
                  <a:tint val="75000"/>
                </a:schemeClr>
              </a:solidFill>
              <a:uLnTx/>
              <a:uFillTx/>
              <a:latin typeface="HY나무M"/>
              <a:ea typeface="HY나무M"/>
            </a:endParaRPr>
          </a:p>
          <a:p>
            <a:pPr marL="0" lvl="0" indent="0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endParaRPr lang="ko-KR" altLang="en-US" sz="1500" b="0" i="0" kern="1200" spc="5">
              <a:solidFill>
                <a:schemeClr val="tx1">
                  <a:tint val="75000"/>
                </a:schemeClr>
              </a:solidFill>
              <a:uLnTx/>
              <a:uFillTx/>
              <a:latin typeface="HY나무M"/>
              <a:ea typeface="HY나무M"/>
            </a:endParaRPr>
          </a:p>
          <a:p>
            <a:pPr marL="0" lvl="0" indent="0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r>
              <a:rPr lang="ko-KR" altLang="en-US" sz="2200" b="0" i="0" kern="1200" spc="5">
                <a:solidFill>
                  <a:schemeClr val="tx1">
                    <a:tint val="75000"/>
                  </a:schemeClr>
                </a:solidFill>
                <a:uLnTx/>
                <a:uFillTx/>
                <a:latin typeface="HY나무M"/>
                <a:ea typeface="HY나무M"/>
              </a:rPr>
              <a:t>1) 웹 커뮤니티문화가 퍼진 </a:t>
            </a:r>
            <a:r>
              <a:rPr lang="ko-KR" altLang="en-US" sz="2800" b="0" i="0" u="sng" kern="1200" spc="5">
                <a:solidFill>
                  <a:schemeClr val="accent3">
                    <a:lumMod val="60000"/>
                    <a:lumOff val="40000"/>
                  </a:schemeClr>
                </a:solidFill>
                <a:uLnTx/>
                <a:uFillTx/>
                <a:latin typeface="HY나무M"/>
                <a:ea typeface="HY나무M"/>
              </a:rPr>
              <a:t>시대에 발맞춰</a:t>
            </a:r>
            <a:r>
              <a:rPr lang="ko-KR" altLang="en-US" sz="2300" b="0" i="0" kern="1200" spc="5">
                <a:solidFill>
                  <a:schemeClr val="tx1">
                    <a:tint val="75000"/>
                  </a:schemeClr>
                </a:solidFill>
                <a:uLnTx/>
                <a:uFillTx/>
                <a:latin typeface="HY나무M"/>
                <a:ea typeface="HY나무M"/>
              </a:rPr>
              <a:t> </a:t>
            </a:r>
            <a:endParaRPr lang="ko-KR" altLang="en-US" sz="2300" b="0" i="0" kern="1200" spc="5">
              <a:solidFill>
                <a:schemeClr val="tx1">
                  <a:tint val="75000"/>
                </a:schemeClr>
              </a:solidFill>
              <a:uLnTx/>
              <a:uFillTx/>
              <a:latin typeface="HY나무M"/>
              <a:ea typeface="HY나무M"/>
            </a:endParaRPr>
          </a:p>
          <a:p>
            <a:pPr marL="0" lvl="0" indent="0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r>
              <a:rPr lang="ko-KR" altLang="en-US" sz="2200" b="0" i="0" kern="1200" spc="5">
                <a:solidFill>
                  <a:schemeClr val="tx1">
                    <a:tint val="75000"/>
                  </a:schemeClr>
                </a:solidFill>
                <a:uLnTx/>
                <a:uFillTx/>
                <a:latin typeface="HY나무M"/>
                <a:ea typeface="HY나무M"/>
              </a:rPr>
              <a:t>   이미 존재하는 커뮤니티와는 차별되는 사이트 구조 설계</a:t>
            </a:r>
            <a:endParaRPr lang="ko-KR" altLang="en-US" sz="2200" b="0" i="0" kern="1200" spc="5">
              <a:solidFill>
                <a:schemeClr val="tx1">
                  <a:tint val="75000"/>
                </a:schemeClr>
              </a:solidFill>
              <a:uLnTx/>
              <a:uFillTx/>
              <a:latin typeface="HY나무M"/>
              <a:ea typeface="HY나무M"/>
            </a:endParaRPr>
          </a:p>
          <a:p>
            <a:pPr marL="0" lvl="0" indent="0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endParaRPr lang="ko-KR" altLang="en-US" sz="2200" b="0" i="0" kern="1200" spc="5">
              <a:solidFill>
                <a:schemeClr val="tx1">
                  <a:tint val="75000"/>
                </a:schemeClr>
              </a:solidFill>
              <a:uLnTx/>
              <a:uFillTx/>
              <a:latin typeface="HY나무M"/>
              <a:ea typeface="HY나무M"/>
            </a:endParaRPr>
          </a:p>
          <a:p>
            <a:pPr marL="0" lvl="0" indent="0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r>
              <a:rPr lang="ko-KR" altLang="en-US" sz="2200" b="0" i="0" kern="1200" spc="5">
                <a:solidFill>
                  <a:schemeClr val="tx1">
                    <a:tint val="75000"/>
                  </a:schemeClr>
                </a:solidFill>
                <a:uLnTx/>
                <a:uFillTx/>
                <a:latin typeface="HY나무M"/>
                <a:ea typeface="HY나무M"/>
              </a:rPr>
              <a:t>2) 대학생을 타겟층으로 </a:t>
            </a:r>
            <a:endParaRPr lang="ko-KR" altLang="en-US" sz="2200" b="0" i="0" kern="1200" spc="5">
              <a:solidFill>
                <a:schemeClr val="tx1">
                  <a:tint val="75000"/>
                </a:schemeClr>
              </a:solidFill>
              <a:uLnTx/>
              <a:uFillTx/>
              <a:latin typeface="HY나무M"/>
              <a:ea typeface="HY나무M"/>
            </a:endParaRPr>
          </a:p>
          <a:p>
            <a:pPr marL="0" lvl="0" indent="0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r>
              <a:rPr lang="ko-KR" altLang="en-US" sz="2200" b="0" i="0" kern="1200" spc="5">
                <a:solidFill>
                  <a:schemeClr val="tx1">
                    <a:tint val="75000"/>
                  </a:schemeClr>
                </a:solidFill>
                <a:uLnTx/>
                <a:uFillTx/>
                <a:latin typeface="HY나무M"/>
                <a:ea typeface="HY나무M"/>
              </a:rPr>
              <a:t>    </a:t>
            </a:r>
            <a:r>
              <a:rPr lang="ko-KR" altLang="en-US" sz="2900" b="0" i="0" u="sng" kern="1200" spc="5">
                <a:solidFill>
                  <a:schemeClr val="accent3">
                    <a:lumMod val="60000"/>
                    <a:lumOff val="40000"/>
                  </a:schemeClr>
                </a:solidFill>
                <a:uLnTx/>
                <a:uFillTx/>
                <a:latin typeface="HY나무M"/>
                <a:ea typeface="HY나무M"/>
              </a:rPr>
              <a:t>학교생활 중 필요한 기능 구현을 목적</a:t>
            </a:r>
            <a:endParaRPr lang="ko-KR" altLang="en-US" sz="2900" b="0" i="0" u="sng" kern="1200" spc="5">
              <a:solidFill>
                <a:schemeClr val="accent3">
                  <a:lumMod val="60000"/>
                  <a:lumOff val="40000"/>
                </a:schemeClr>
              </a:solidFill>
              <a:uLnTx/>
              <a:uFillTx/>
              <a:latin typeface="HY나무M"/>
              <a:ea typeface="HY나무M"/>
            </a:endParaRPr>
          </a:p>
          <a:p>
            <a:pPr marL="0" lvl="0" indent="0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endParaRPr lang="en-US" altLang="ko-KR" sz="1500" b="0" i="0" kern="1200" spc="5">
              <a:solidFill>
                <a:schemeClr val="tx1">
                  <a:tint val="75000"/>
                </a:schemeClr>
              </a:solidFill>
              <a:uLnTx/>
              <a:uFillTx/>
              <a:latin typeface="HY나무M"/>
              <a:ea typeface="HY나무M"/>
            </a:endParaRPr>
          </a:p>
          <a:p>
            <a:pPr marL="0" lvl="0" indent="0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endParaRPr lang="en-US" altLang="ko-KR" sz="1500" b="0" i="0" kern="1200" spc="5">
              <a:solidFill>
                <a:schemeClr val="tx1">
                  <a:tint val="75000"/>
                </a:schemeClr>
              </a:solidFill>
              <a:uLnTx/>
              <a:uFillTx/>
              <a:latin typeface="HY나무M"/>
              <a:ea typeface="HY나무M"/>
            </a:endParaRPr>
          </a:p>
          <a:p>
            <a:pPr marL="0" lvl="0" indent="0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endParaRPr lang="en-US" altLang="ko-KR" sz="1500" b="0" i="0" kern="1200" spc="5">
              <a:solidFill>
                <a:schemeClr val="tx1">
                  <a:tint val="75000"/>
                </a:schemeClr>
              </a:solidFill>
              <a:uLnTx/>
              <a:uFillTx/>
              <a:latin typeface="HY나무M"/>
              <a:ea typeface="HY나무M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7668344" y="3000372"/>
            <a:ext cx="3248354" cy="571504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793602" y="2836170"/>
            <a:ext cx="40826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02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C000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프로젝트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추진 목적 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/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전략</a:t>
            </a:r>
          </a:p>
          <a:p>
            <a:pPr algn="ctr"/>
            <a:endParaRPr lang="ko-KR" altLang="en-US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" name="그룹 6"/>
          <p:cNvGrpSpPr/>
          <p:nvPr/>
        </p:nvGrpSpPr>
        <p:grpSpPr>
          <a:xfrm rot="10800000">
            <a:off x="-2019676" y="3000372"/>
            <a:ext cx="4143404" cy="571504"/>
            <a:chOff x="3929058" y="5643578"/>
            <a:chExt cx="4963937" cy="571504"/>
          </a:xfrm>
          <a:solidFill>
            <a:srgbClr val="FFC000"/>
          </a:solidFill>
        </p:grpSpPr>
        <p:sp>
          <p:nvSpPr>
            <p:cNvPr id="31" name="갈매기형 수장 30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5"/>
          <p:cNvGrpSpPr/>
          <p:nvPr/>
        </p:nvGrpSpPr>
        <p:grpSpPr>
          <a:xfrm rot="0">
            <a:off x="3419872" y="428604"/>
            <a:ext cx="5867004" cy="428628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9" name="갈매기형 수장 8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  <a:latin typeface="HY견고딕"/>
                <a:ea typeface="HY견고딕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HY견고딕"/>
                <a:ea typeface="HY견고딕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14282" y="442966"/>
            <a:ext cx="3349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/>
                <a:ea typeface="HY견고딕"/>
              </a:rPr>
              <a:t>02 </a:t>
            </a:r>
            <a:r>
              <a:rPr lang="ko-KR" altLang="en-US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/>
                <a:ea typeface="HY견고딕"/>
              </a:rPr>
              <a:t>프로젝트 추진 목적</a:t>
            </a:r>
            <a:endParaRPr lang="ko-KR" altLang="en-US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ffc000"/>
              </a:solidFill>
              <a:latin typeface="HY견고딕"/>
              <a:ea typeface="HY견고딕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9310" y="2564904"/>
            <a:ext cx="4014657" cy="2880320"/>
          </a:xfrm>
          <a:prstGeom prst="rect">
            <a:avLst/>
          </a:prstGeom>
          <a:solidFill>
            <a:schemeClr val="bg1">
              <a:lumMod val="7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200000"/>
              </a:lnSpc>
              <a:defRPr lang="ko-KR" altLang="en-US"/>
            </a:pPr>
            <a:r>
              <a:rPr lang="en-US" altLang="ko-KR" sz="1600">
                <a:solidFill>
                  <a:schemeClr val="bg1">
                    <a:lumMod val="85000"/>
                  </a:schemeClr>
                </a:solidFill>
                <a:latin typeface="HY견고딕"/>
                <a:ea typeface="HY견고딕"/>
              </a:rPr>
              <a:t>1.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  <a:latin typeface="HY견고딕"/>
                <a:ea typeface="HY견고딕"/>
              </a:rPr>
              <a:t>한 사이트에서 대학생으로서 자주 사용    </a:t>
            </a:r>
            <a:endParaRPr lang="ko-KR" altLang="en-US" sz="1600">
              <a:solidFill>
                <a:schemeClr val="bg1">
                  <a:lumMod val="85000"/>
                </a:schemeClr>
              </a:solidFill>
              <a:latin typeface="HY견고딕"/>
              <a:ea typeface="HY견고딕"/>
            </a:endParaRPr>
          </a:p>
          <a:p>
            <a:pPr>
              <a:lnSpc>
                <a:spcPct val="200000"/>
              </a:lnSpc>
              <a:defRPr lang="ko-KR" altLang="en-US"/>
            </a:pPr>
            <a:r>
              <a:rPr lang="ko-KR" altLang="en-US" sz="1600">
                <a:solidFill>
                  <a:schemeClr val="bg1">
                    <a:lumMod val="85000"/>
                  </a:schemeClr>
                </a:solidFill>
                <a:latin typeface="HY견고딕"/>
                <a:ea typeface="HY견고딕"/>
              </a:rPr>
              <a:t>   하는 기능들을 사용함과 </a:t>
            </a:r>
            <a:endParaRPr lang="ko-KR" altLang="en-US" sz="1600">
              <a:solidFill>
                <a:schemeClr val="bg1">
                  <a:lumMod val="85000"/>
                </a:schemeClr>
              </a:solidFill>
              <a:latin typeface="HY견고딕"/>
              <a:ea typeface="HY견고딕"/>
            </a:endParaRPr>
          </a:p>
          <a:p>
            <a:pPr>
              <a:lnSpc>
                <a:spcPct val="200000"/>
              </a:lnSpc>
              <a:defRPr lang="ko-KR" altLang="en-US"/>
            </a:pPr>
            <a:r>
              <a:rPr lang="ko-KR" altLang="en-US" sz="1600">
                <a:solidFill>
                  <a:schemeClr val="bg1">
                    <a:lumMod val="85000"/>
                  </a:schemeClr>
                </a:solidFill>
                <a:latin typeface="HY견고딕"/>
                <a:ea typeface="HY견고딕"/>
              </a:rPr>
              <a:t>   동시에 동적인 커뮤니티 서비스를 </a:t>
            </a:r>
            <a:endParaRPr lang="ko-KR" altLang="en-US" sz="1600">
              <a:solidFill>
                <a:schemeClr val="bg1">
                  <a:lumMod val="85000"/>
                </a:schemeClr>
              </a:solidFill>
              <a:latin typeface="HY견고딕"/>
              <a:ea typeface="HY견고딕"/>
            </a:endParaRPr>
          </a:p>
          <a:p>
            <a:pPr>
              <a:lnSpc>
                <a:spcPct val="200000"/>
              </a:lnSpc>
              <a:defRPr lang="ko-KR" altLang="en-US"/>
            </a:pPr>
            <a:r>
              <a:rPr lang="ko-KR" altLang="en-US" sz="1600">
                <a:solidFill>
                  <a:schemeClr val="bg1">
                    <a:lumMod val="85000"/>
                  </a:schemeClr>
                </a:solidFill>
                <a:latin typeface="HY견고딕"/>
                <a:ea typeface="HY견고딕"/>
              </a:rPr>
              <a:t>   사용할 수 있다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  <a:latin typeface="HY견고딕"/>
                <a:ea typeface="HY견고딕"/>
              </a:rPr>
              <a:t>.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  <a:latin typeface="HY견고딕"/>
                <a:ea typeface="HY견고딕"/>
              </a:rPr>
              <a:t>  </a:t>
            </a:r>
            <a:endParaRPr lang="ko-KR" altLang="en-US" sz="1600">
              <a:solidFill>
                <a:schemeClr val="bg1">
                  <a:lumMod val="85000"/>
                </a:schemeClr>
              </a:solidFill>
              <a:latin typeface="HY견고딕"/>
              <a:ea typeface="HY견고딕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9310" y="2060848"/>
            <a:ext cx="4014657" cy="504056"/>
          </a:xfrm>
          <a:prstGeom prst="rect">
            <a:avLst/>
          </a:prstGeom>
          <a:solidFill>
            <a:schemeClr val="bg1">
              <a:lumMod val="75000"/>
              <a:alpha val="52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rgbClr val="ffc000"/>
                </a:solidFill>
                <a:latin typeface="HY견고딕"/>
                <a:ea typeface="HY견고딕"/>
              </a:rPr>
              <a:t>사용자 관점의 추진 목적</a:t>
            </a:r>
            <a:endParaRPr lang="en-US" altLang="ko-KR" sz="2400">
              <a:solidFill>
                <a:srgbClr val="ffc000"/>
              </a:solidFill>
              <a:latin typeface="HY견고딕"/>
              <a:ea typeface="HY견고딕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05814" y="2564904"/>
            <a:ext cx="4014658" cy="2880320"/>
          </a:xfrm>
          <a:prstGeom prst="rect">
            <a:avLst/>
          </a:prstGeom>
          <a:solidFill>
            <a:schemeClr val="bg1">
              <a:lumMod val="7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200000"/>
              </a:lnSpc>
              <a:defRPr lang="ko-KR" altLang="en-US"/>
            </a:pPr>
            <a:r>
              <a:rPr lang="en-US" altLang="ko-KR" sz="1600">
                <a:solidFill>
                  <a:schemeClr val="bg1">
                    <a:lumMod val="95000"/>
                  </a:schemeClr>
                </a:solidFill>
                <a:latin typeface="HY견고딕"/>
                <a:ea typeface="HY견고딕"/>
              </a:rPr>
              <a:t>1. </a:t>
            </a:r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HY견고딕"/>
                <a:ea typeface="HY견고딕"/>
              </a:rPr>
              <a:t>지금까지 배운 기술을 최대한 활용한다</a:t>
            </a:r>
            <a:endParaRPr lang="ko-KR" altLang="en-US" sz="1600">
              <a:solidFill>
                <a:schemeClr val="bg1">
                  <a:lumMod val="95000"/>
                </a:schemeClr>
              </a:solidFill>
              <a:latin typeface="HY견고딕"/>
              <a:ea typeface="HY견고딕"/>
            </a:endParaRPr>
          </a:p>
          <a:p>
            <a:pPr>
              <a:lnSpc>
                <a:spcPct val="200000"/>
              </a:lnSpc>
              <a:defRPr lang="ko-KR" altLang="en-US"/>
            </a:pPr>
            <a:r>
              <a:rPr lang="en-US" altLang="ko-KR" sz="1600">
                <a:solidFill>
                  <a:schemeClr val="bg1">
                    <a:lumMod val="95000"/>
                  </a:schemeClr>
                </a:solidFill>
                <a:latin typeface="HY견고딕"/>
                <a:ea typeface="HY견고딕"/>
              </a:rPr>
              <a:t>2. </a:t>
            </a:r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HY견고딕"/>
                <a:ea typeface="HY견고딕"/>
              </a:rPr>
              <a:t>공공 데이터를 활용한다</a:t>
            </a:r>
            <a:r>
              <a:rPr lang="en-US" altLang="ko-KR" sz="1600">
                <a:solidFill>
                  <a:schemeClr val="bg1">
                    <a:lumMod val="95000"/>
                  </a:schemeClr>
                </a:solidFill>
                <a:latin typeface="HY견고딕"/>
                <a:ea typeface="HY견고딕"/>
              </a:rPr>
              <a:t>. </a:t>
            </a:r>
            <a:endParaRPr lang="ko-KR" altLang="en-US" sz="1600">
              <a:solidFill>
                <a:schemeClr val="bg1">
                  <a:lumMod val="95000"/>
                </a:schemeClr>
              </a:solidFill>
              <a:latin typeface="HY견고딕"/>
              <a:ea typeface="HY견고딕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05814" y="2060848"/>
            <a:ext cx="4014658" cy="504056"/>
          </a:xfrm>
          <a:prstGeom prst="rect">
            <a:avLst/>
          </a:prstGeom>
          <a:solidFill>
            <a:schemeClr val="bg1">
              <a:lumMod val="75000"/>
              <a:alpha val="52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rgbClr val="ffc000"/>
                </a:solidFill>
                <a:latin typeface="HY견고딕"/>
                <a:ea typeface="HY견고딕"/>
              </a:rPr>
              <a:t>개발팀 관점의 추진 목적</a:t>
            </a:r>
            <a:endParaRPr lang="en-US" altLang="ko-KR" sz="2400">
              <a:solidFill>
                <a:srgbClr val="ffc000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5"/>
          <p:cNvGrpSpPr/>
          <p:nvPr/>
        </p:nvGrpSpPr>
        <p:grpSpPr>
          <a:xfrm>
            <a:off x="3419872" y="428604"/>
            <a:ext cx="5867004" cy="428628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5" name="갈매기형 수장 4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14282" y="442966"/>
            <a:ext cx="334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02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프로젝트 추진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목표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C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오각형 7"/>
          <p:cNvSpPr/>
          <p:nvPr/>
        </p:nvSpPr>
        <p:spPr>
          <a:xfrm>
            <a:off x="276812" y="2713823"/>
            <a:ext cx="1980000" cy="540000"/>
          </a:xfrm>
          <a:prstGeom prst="homePlate">
            <a:avLst>
              <a:gd name="adj" fmla="val 37518"/>
            </a:avLst>
          </a:prstGeom>
          <a:solidFill>
            <a:srgbClr val="92D050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b="1" dirty="0" smtClean="0">
                <a:ln>
                  <a:solidFill>
                    <a:srgbClr val="FF6600">
                      <a:alpha val="0"/>
                    </a:srgbClr>
                  </a:solidFill>
                </a:ln>
                <a:latin typeface="HY견고딕" pitchFamily="18" charset="-127"/>
                <a:ea typeface="HY견고딕" pitchFamily="18" charset="-127"/>
              </a:rPr>
              <a:t>UI / UX</a:t>
            </a:r>
            <a:endParaRPr lang="ko-KR" altLang="en-US" sz="1600" b="1" dirty="0">
              <a:ln>
                <a:solidFill>
                  <a:srgbClr val="FF6600">
                    <a:alpha val="0"/>
                  </a:srgb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6812" y="3429000"/>
            <a:ext cx="1815000" cy="22972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반응형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웹으로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구현</a:t>
            </a:r>
            <a:endParaRPr lang="en-US" altLang="ko-KR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직관적인 디자인으로 사용자의 </a:t>
            </a:r>
            <a:endParaRPr lang="en-US" altLang="ko-KR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인터페이스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고려</a:t>
            </a:r>
          </a:p>
        </p:txBody>
      </p:sp>
      <p:sp>
        <p:nvSpPr>
          <p:cNvPr id="10" name="오각형 9"/>
          <p:cNvSpPr/>
          <p:nvPr/>
        </p:nvSpPr>
        <p:spPr>
          <a:xfrm>
            <a:off x="2483768" y="2713823"/>
            <a:ext cx="1980000" cy="540000"/>
          </a:xfrm>
          <a:prstGeom prst="homePlate">
            <a:avLst>
              <a:gd name="adj" fmla="val 37518"/>
            </a:avLst>
          </a:prstGeom>
          <a:solidFill>
            <a:srgbClr val="92D050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b="1" dirty="0" smtClean="0">
                <a:ln>
                  <a:solidFill>
                    <a:srgbClr val="FF6600">
                      <a:alpha val="0"/>
                    </a:srgbClr>
                  </a:solidFill>
                </a:ln>
                <a:latin typeface="HY견고딕" pitchFamily="18" charset="-127"/>
                <a:ea typeface="HY견고딕" pitchFamily="18" charset="-127"/>
              </a:rPr>
              <a:t>Script</a:t>
            </a:r>
            <a:endParaRPr lang="ko-KR" altLang="en-US" sz="1600" b="1" dirty="0">
              <a:ln>
                <a:solidFill>
                  <a:srgbClr val="FF6600">
                    <a:alpha val="0"/>
                  </a:srgb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83768" y="3429000"/>
            <a:ext cx="1815000" cy="22972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차트플러그인 사용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pPr algn="ctr"/>
            <a:endParaRPr lang="en-US" altLang="ko-KR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실시간 공공데이터 사용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pPr algn="ctr"/>
            <a:endParaRPr lang="en-US" altLang="ko-KR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1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비동기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ajax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함수 사용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오각형 11"/>
          <p:cNvSpPr/>
          <p:nvPr/>
        </p:nvSpPr>
        <p:spPr>
          <a:xfrm>
            <a:off x="4716016" y="2713823"/>
            <a:ext cx="1980000" cy="540000"/>
          </a:xfrm>
          <a:prstGeom prst="homePlate">
            <a:avLst>
              <a:gd name="adj" fmla="val 37518"/>
            </a:avLst>
          </a:prstGeom>
          <a:solidFill>
            <a:srgbClr val="6DCEFF"/>
          </a:solidFill>
          <a:ln w="12700">
            <a:solidFill>
              <a:srgbClr val="89D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b="1" dirty="0" smtClean="0">
                <a:ln>
                  <a:solidFill>
                    <a:srgbClr val="FF6600">
                      <a:alpha val="0"/>
                    </a:srgbClr>
                  </a:solidFill>
                </a:ln>
                <a:latin typeface="HY견고딕" pitchFamily="18" charset="-127"/>
                <a:ea typeface="HY견고딕" pitchFamily="18" charset="-127"/>
              </a:rPr>
              <a:t>JSP / Servlet</a:t>
            </a:r>
            <a:endParaRPr lang="ko-KR" altLang="en-US" sz="1600" b="1" dirty="0">
              <a:ln>
                <a:solidFill>
                  <a:srgbClr val="FF6600">
                    <a:alpha val="0"/>
                  </a:srgb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16016" y="3429000"/>
            <a:ext cx="1815000" cy="22972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Model2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기반의 </a:t>
            </a:r>
            <a:endParaRPr lang="en-US" altLang="ko-KR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Mvc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패턴 적용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endParaRPr lang="en-US" altLang="ko-KR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EL, JSTL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활용</a:t>
            </a:r>
          </a:p>
        </p:txBody>
      </p:sp>
      <p:sp>
        <p:nvSpPr>
          <p:cNvPr id="14" name="오각형 13"/>
          <p:cNvSpPr/>
          <p:nvPr/>
        </p:nvSpPr>
        <p:spPr>
          <a:xfrm>
            <a:off x="6948264" y="2713823"/>
            <a:ext cx="1980000" cy="540000"/>
          </a:xfrm>
          <a:prstGeom prst="homePlate">
            <a:avLst>
              <a:gd name="adj" fmla="val 37518"/>
            </a:avLst>
          </a:prstGeom>
          <a:solidFill>
            <a:srgbClr val="6DCEFF"/>
          </a:solidFill>
          <a:ln w="12700">
            <a:solidFill>
              <a:srgbClr val="89D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b="1" dirty="0" smtClean="0">
                <a:ln>
                  <a:solidFill>
                    <a:srgbClr val="FF6600">
                      <a:alpha val="0"/>
                    </a:srgbClr>
                  </a:solidFill>
                </a:ln>
                <a:latin typeface="HY견고딕" pitchFamily="18" charset="-127"/>
                <a:ea typeface="HY견고딕" pitchFamily="18" charset="-127"/>
              </a:rPr>
              <a:t>DB</a:t>
            </a:r>
            <a:endParaRPr lang="ko-KR" altLang="en-US" sz="1600" b="1" dirty="0">
              <a:ln>
                <a:solidFill>
                  <a:srgbClr val="FF6600">
                    <a:alpha val="0"/>
                  </a:srgb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948264" y="3429000"/>
            <a:ext cx="1815000" cy="22972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학교별 테이블 구조생성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관리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오각형 15"/>
          <p:cNvSpPr/>
          <p:nvPr/>
        </p:nvSpPr>
        <p:spPr>
          <a:xfrm>
            <a:off x="276812" y="2065751"/>
            <a:ext cx="4186956" cy="540000"/>
          </a:xfrm>
          <a:prstGeom prst="homePlate">
            <a:avLst>
              <a:gd name="adj" fmla="val 37518"/>
            </a:avLst>
          </a:prstGeom>
          <a:solidFill>
            <a:srgbClr val="00B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b="1" dirty="0" smtClean="0">
                <a:ln>
                  <a:solidFill>
                    <a:srgbClr val="FF6600">
                      <a:alpha val="0"/>
                    </a:srgbClr>
                  </a:solidFill>
                </a:ln>
                <a:latin typeface="HY견고딕" pitchFamily="18" charset="-127"/>
                <a:ea typeface="HY견고딕" pitchFamily="18" charset="-127"/>
              </a:rPr>
              <a:t>Frontend</a:t>
            </a:r>
            <a:endParaRPr lang="ko-KR" altLang="en-US" sz="1600" b="1" dirty="0">
              <a:ln>
                <a:solidFill>
                  <a:srgbClr val="FF6600">
                    <a:alpha val="0"/>
                  </a:srgb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오각형 16"/>
          <p:cNvSpPr/>
          <p:nvPr/>
        </p:nvSpPr>
        <p:spPr>
          <a:xfrm>
            <a:off x="4716016" y="2065751"/>
            <a:ext cx="4186956" cy="540000"/>
          </a:xfrm>
          <a:prstGeom prst="homePlate">
            <a:avLst>
              <a:gd name="adj" fmla="val 37518"/>
            </a:avLst>
          </a:prstGeom>
          <a:solidFill>
            <a:srgbClr val="008FD4"/>
          </a:solidFill>
          <a:ln w="12700">
            <a:solidFill>
              <a:srgbClr val="008F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b="1" dirty="0" smtClean="0">
                <a:ln>
                  <a:solidFill>
                    <a:srgbClr val="FF6600">
                      <a:alpha val="0"/>
                    </a:srgbClr>
                  </a:solidFill>
                </a:ln>
                <a:latin typeface="HY견고딕" pitchFamily="18" charset="-127"/>
                <a:ea typeface="HY견고딕" pitchFamily="18" charset="-127"/>
              </a:rPr>
              <a:t>Backend</a:t>
            </a:r>
            <a:endParaRPr lang="ko-KR" altLang="en-US" sz="1600" b="1" dirty="0">
              <a:ln>
                <a:solidFill>
                  <a:srgbClr val="FF6600">
                    <a:alpha val="0"/>
                  </a:srgb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369</ep:Words>
  <ep:PresentationFormat>화면 슬라이드 쇼(4:3)</ep:PresentationFormat>
  <ep:Paragraphs>86</ep:Paragraphs>
  <ep:Slides>24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ep:HeadingPairs>
  <ep:TitlesOfParts>
    <vt:vector size="2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2013-09-11T16:35:59.000</dcterms:created>
  <dc:creator>MacBook Pro</dc:creator>
  <cp:lastModifiedBy>MorsSola1105</cp:lastModifiedBy>
  <dcterms:modified xsi:type="dcterms:W3CDTF">2017-04-19T02:32:27.065</dcterms:modified>
  <cp:revision>32</cp:revision>
  <dc:title>슬라이드 1</dc:title>
</cp:coreProperties>
</file>