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2449"/>
  </p:normalViewPr>
  <p:slideViewPr>
    <p:cSldViewPr snapToGrid="0" snapToObjects="1">
      <p:cViewPr varScale="1">
        <p:scale>
          <a:sx n="77" d="100"/>
          <a:sy n="77" d="100"/>
        </p:scale>
        <p:origin x="2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D093F-0D79-7542-B716-DAD5C9A005BB}" type="datetimeFigureOut">
              <a:rPr lang="en-US" smtClean="0"/>
              <a:t>10/18/22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3DC6F-B7F1-0A46-8906-8322F2528490}" type="slidenum">
              <a:rPr lang="en-US" smtClean="0"/>
              <a:t>‹#›</a:t>
            </a:fld>
            <a:endParaRPr lang="en-US"/>
          </a:p>
        </p:txBody>
      </p:sp>
    </p:spTree>
    <p:extLst>
      <p:ext uri="{BB962C8B-B14F-4D97-AF65-F5344CB8AC3E}">
        <p14:creationId xmlns:p14="http://schemas.microsoft.com/office/powerpoint/2010/main" val="356034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3B454E"/>
                </a:solidFill>
                <a:effectLst/>
                <a:latin typeface="gitbook-content-font"/>
              </a:rPr>
            </a:br>
            <a:r>
              <a:rPr lang="en-US" b="0" i="0" dirty="0">
                <a:solidFill>
                  <a:srgbClr val="3B454E"/>
                </a:solidFill>
                <a:effectLst/>
                <a:latin typeface="gitbook-content-font"/>
              </a:rPr>
              <a:t>a RISC-V page table is logically an array of 2^27 (134,217,728) page table entries (PTEs). The paging hardware </a:t>
            </a:r>
            <a:r>
              <a:rPr lang="en-US" b="0" i="1" dirty="0">
                <a:solidFill>
                  <a:srgbClr val="3B454E"/>
                </a:solidFill>
                <a:effectLst/>
                <a:latin typeface="gitbook-content-font"/>
              </a:rPr>
              <a:t>translates a virtual address by using the top 27 bits of the 39 bits to index into the page table to find a PTE</a:t>
            </a:r>
            <a:r>
              <a:rPr lang="en-US" b="0" i="0" dirty="0">
                <a:solidFill>
                  <a:srgbClr val="3B454E"/>
                </a:solidFill>
                <a:effectLst/>
                <a:latin typeface="gitbook-content-font"/>
              </a:rPr>
              <a:t>, and making a 56-bit physical address whose top 44 bits come from the PPN in the PTE and whose bottom 12 bits are copied from the original virtual address. Thus a page table gives the operating system control over virtual-to-physical address translations at the granularity of </a:t>
            </a:r>
            <a:r>
              <a:rPr lang="en-US" b="0" i="1" dirty="0">
                <a:solidFill>
                  <a:srgbClr val="3B454E"/>
                </a:solidFill>
                <a:effectLst/>
                <a:latin typeface="gitbook-content-font"/>
              </a:rPr>
              <a:t>aligned chunks of 4096 (2^12) bytes</a:t>
            </a:r>
            <a:r>
              <a:rPr lang="en-US" b="0" i="0" dirty="0">
                <a:solidFill>
                  <a:srgbClr val="3B454E"/>
                </a:solidFill>
                <a:effectLst/>
                <a:latin typeface="gitbook-content-font"/>
              </a:rPr>
              <a:t>. Such a chunk is called a page.</a:t>
            </a:r>
            <a:endParaRPr lang="en-US" dirty="0"/>
          </a:p>
        </p:txBody>
      </p:sp>
      <p:sp>
        <p:nvSpPr>
          <p:cNvPr id="4" name="Slide Number Placeholder 3"/>
          <p:cNvSpPr>
            <a:spLocks noGrp="1"/>
          </p:cNvSpPr>
          <p:nvPr>
            <p:ph type="sldNum" sz="quarter" idx="5"/>
          </p:nvPr>
        </p:nvSpPr>
        <p:spPr/>
        <p:txBody>
          <a:bodyPr/>
          <a:lstStyle/>
          <a:p>
            <a:fld id="{4573DC6F-B7F1-0A46-8906-8322F2528490}" type="slidenum">
              <a:rPr lang="en-US" smtClean="0"/>
              <a:t>13</a:t>
            </a:fld>
            <a:endParaRPr lang="en-US"/>
          </a:p>
        </p:txBody>
      </p:sp>
    </p:spTree>
    <p:extLst>
      <p:ext uri="{BB962C8B-B14F-4D97-AF65-F5344CB8AC3E}">
        <p14:creationId xmlns:p14="http://schemas.microsoft.com/office/powerpoint/2010/main" val="102704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 changes </a:t>
            </a:r>
            <a:r>
              <a:rPr lang="en-US" dirty="0" err="1"/>
              <a:t>va</a:t>
            </a:r>
            <a:r>
              <a:rPr lang="en-US" dirty="0"/>
              <a:t> to the current index based on level. &amp; 0x111111111 to set rest to 0s. The loop checks PTE entry, if it is valid, transform the PTE entry to physical address, and assign to pageable array. If not valid, </a:t>
            </a:r>
            <a:r>
              <a:rPr lang="en-US" dirty="0" err="1"/>
              <a:t>alloca</a:t>
            </a:r>
            <a:r>
              <a:rPr lang="en-US" dirty="0"/>
              <a:t> new page table, convert the physical address to PTE format, and assign to PTE’s content. Finally, returns the PTE address of level 0 for given VA.</a:t>
            </a:r>
          </a:p>
        </p:txBody>
      </p:sp>
      <p:sp>
        <p:nvSpPr>
          <p:cNvPr id="4" name="Slide Number Placeholder 3"/>
          <p:cNvSpPr>
            <a:spLocks noGrp="1"/>
          </p:cNvSpPr>
          <p:nvPr>
            <p:ph type="sldNum" sz="quarter" idx="5"/>
          </p:nvPr>
        </p:nvSpPr>
        <p:spPr/>
        <p:txBody>
          <a:bodyPr/>
          <a:lstStyle/>
          <a:p>
            <a:fld id="{4573DC6F-B7F1-0A46-8906-8322F2528490}" type="slidenum">
              <a:rPr lang="en-US" smtClean="0"/>
              <a:t>19</a:t>
            </a:fld>
            <a:endParaRPr lang="en-US"/>
          </a:p>
        </p:txBody>
      </p:sp>
    </p:spTree>
    <p:extLst>
      <p:ext uri="{BB962C8B-B14F-4D97-AF65-F5344CB8AC3E}">
        <p14:creationId xmlns:p14="http://schemas.microsoft.com/office/powerpoint/2010/main" val="282589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C689-5417-DE4C-8567-A3FC4C68E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F49CDD-EE21-4E46-8803-DB6A26EB5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52144-F0E6-8B4C-8EA3-45753CDE14D9}"/>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B1C854AE-C3CE-EF4F-8B1A-B2DCF7F91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86D4E-2E07-2F47-9751-CB6BB54D3C05}"/>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39754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F6C7-B221-124A-98B4-021AB7A5A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F75C74-7C53-F341-9020-CCFC534E8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ED781-3E19-A947-9275-596E2DC2C05F}"/>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6AD94F27-C1D9-7147-914E-EA0B78838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93E6B-EDF1-5645-8004-D2F0A206E6E7}"/>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184486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863C7-7466-D848-8D79-29FC9E1223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BDF862-C578-A747-9D35-D617477337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7C4B7-B763-7247-A9E4-DB0A46133C25}"/>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7514BDDE-9B70-3142-9B8A-56B15C5B5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A2AB7-9334-7347-83BF-A7FC9D4464D1}"/>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361794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25E1-8C03-194E-8C97-C482BEAB7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7E2BD-A93D-5E45-AD11-21D170B3F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1E193-DFB6-4D47-A803-8D359765F484}"/>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DEF4F2B2-8EC1-0044-8D23-17CAA924A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B0BCF-AF09-2F4B-9D4E-B1C2E0ACFA03}"/>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198686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EAA3-5008-884E-9091-FD9294F37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FEC44-A8CB-BF44-BFBD-8FFB94044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7B5E6-DB64-0A44-A9CB-E37DB3F48977}"/>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A8AF711F-1089-7249-9CB9-3A9E64813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93E61-A448-3A4D-8A0C-78BC22CFB145}"/>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402868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43BB-BBA2-EE45-8CB8-70F90D9E9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9F888-9ECD-B648-8286-E9232C063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BCD79-7AC3-1A45-9FB0-6CDBD73CC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5E3CE-8770-AF4D-922F-29D9E1804C26}"/>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6" name="Footer Placeholder 5">
            <a:extLst>
              <a:ext uri="{FF2B5EF4-FFF2-40B4-BE49-F238E27FC236}">
                <a16:creationId xmlns:a16="http://schemas.microsoft.com/office/drawing/2014/main" id="{21CE7DBD-ED35-4848-9C3C-6C768B18D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9020A-01AB-3B48-B632-59F98D856DED}"/>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94286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9CBB-7EC6-AF49-AE05-25D6397B32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3FA85B-6CCB-7140-9032-93BFBECCB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A9877-5ED0-1946-BA2A-2467C629E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4004FB-4E27-6B40-95FD-23F9EFA42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98895-8007-6E49-BD64-5161D13E7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E6A1F-7C84-2544-A49E-96D0069505B5}"/>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8" name="Footer Placeholder 7">
            <a:extLst>
              <a:ext uri="{FF2B5EF4-FFF2-40B4-BE49-F238E27FC236}">
                <a16:creationId xmlns:a16="http://schemas.microsoft.com/office/drawing/2014/main" id="{3AE32EDA-CCAE-8D47-AB59-478274404F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5BBF7-BE7E-114B-8E8B-A8E02DE7F8F6}"/>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39621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065E-9D47-FC44-A4B6-5015BA99AF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2E0B4-2A0D-2B4E-9371-33C90B06E7D9}"/>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4" name="Footer Placeholder 3">
            <a:extLst>
              <a:ext uri="{FF2B5EF4-FFF2-40B4-BE49-F238E27FC236}">
                <a16:creationId xmlns:a16="http://schemas.microsoft.com/office/drawing/2014/main" id="{F9E8D6CF-4B49-D648-8DCD-8C34E9BC8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4C344-9016-924A-829E-650EECFD3866}"/>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184350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A9DF7-2B62-9B42-B3F3-B5EC80804452}"/>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3" name="Footer Placeholder 2">
            <a:extLst>
              <a:ext uri="{FF2B5EF4-FFF2-40B4-BE49-F238E27FC236}">
                <a16:creationId xmlns:a16="http://schemas.microsoft.com/office/drawing/2014/main" id="{CF3C5EF6-C5E5-1541-B0B2-B828C25CDA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3B671-1BA7-6F43-A9FA-C7946627336D}"/>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40445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AC7C-F76A-6248-A63C-E159AE63C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6DAB7-015B-0143-A114-99FC7460E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AA915-15EF-7E46-9712-0D6FDE3BF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9AE26-2D1B-B246-9E0D-9F4C7EBE66DA}"/>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6" name="Footer Placeholder 5">
            <a:extLst>
              <a:ext uri="{FF2B5EF4-FFF2-40B4-BE49-F238E27FC236}">
                <a16:creationId xmlns:a16="http://schemas.microsoft.com/office/drawing/2014/main" id="{7D8CD3C9-77BF-C44B-8195-053551FC9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127B-C35F-7F44-AAE6-390CC9C107E4}"/>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246564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9B2C-9EBC-3047-B1BF-428528440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E353E7-32B8-E244-A92F-926CBF6A1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9A024-82CA-ED4F-B58E-DB67BB542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F7E46-A07B-6347-9265-5781693525D1}"/>
              </a:ext>
            </a:extLst>
          </p:cNvPr>
          <p:cNvSpPr>
            <a:spLocks noGrp="1"/>
          </p:cNvSpPr>
          <p:nvPr>
            <p:ph type="dt" sz="half" idx="10"/>
          </p:nvPr>
        </p:nvSpPr>
        <p:spPr/>
        <p:txBody>
          <a:bodyPr/>
          <a:lstStyle/>
          <a:p>
            <a:fld id="{B31EA047-47C9-EA48-A552-1E021322346C}" type="datetimeFigureOut">
              <a:rPr lang="en-US" smtClean="0"/>
              <a:t>10/18/22</a:t>
            </a:fld>
            <a:endParaRPr lang="en-US"/>
          </a:p>
        </p:txBody>
      </p:sp>
      <p:sp>
        <p:nvSpPr>
          <p:cNvPr id="6" name="Footer Placeholder 5">
            <a:extLst>
              <a:ext uri="{FF2B5EF4-FFF2-40B4-BE49-F238E27FC236}">
                <a16:creationId xmlns:a16="http://schemas.microsoft.com/office/drawing/2014/main" id="{7C2DFF20-112D-4C41-A856-ED7881E62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DE416-E245-EA44-BB92-194382DE36BA}"/>
              </a:ext>
            </a:extLst>
          </p:cNvPr>
          <p:cNvSpPr>
            <a:spLocks noGrp="1"/>
          </p:cNvSpPr>
          <p:nvPr>
            <p:ph type="sldNum" sz="quarter" idx="12"/>
          </p:nvPr>
        </p:nvSpPr>
        <p:spPr/>
        <p:txBody>
          <a:bodyPr/>
          <a:lstStyle/>
          <a:p>
            <a:fld id="{7FAC0821-AC24-0C44-8070-FC4FE1168FC1}" type="slidenum">
              <a:rPr lang="en-US" smtClean="0"/>
              <a:t>‹#›</a:t>
            </a:fld>
            <a:endParaRPr lang="en-US"/>
          </a:p>
        </p:txBody>
      </p:sp>
    </p:spTree>
    <p:extLst>
      <p:ext uri="{BB962C8B-B14F-4D97-AF65-F5344CB8AC3E}">
        <p14:creationId xmlns:p14="http://schemas.microsoft.com/office/powerpoint/2010/main" val="17955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E8FCC-30DA-0948-AFC9-439E8170E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B332C-119D-594F-8E04-EA94F86E1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9D474-B53B-4A4B-97F1-B262DB836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EA047-47C9-EA48-A552-1E021322346C}" type="datetimeFigureOut">
              <a:rPr lang="en-US" smtClean="0"/>
              <a:t>10/18/22</a:t>
            </a:fld>
            <a:endParaRPr lang="en-US"/>
          </a:p>
        </p:txBody>
      </p:sp>
      <p:sp>
        <p:nvSpPr>
          <p:cNvPr id="5" name="Footer Placeholder 4">
            <a:extLst>
              <a:ext uri="{FF2B5EF4-FFF2-40B4-BE49-F238E27FC236}">
                <a16:creationId xmlns:a16="http://schemas.microsoft.com/office/drawing/2014/main" id="{B18A0F71-1CE0-4341-9EBB-07B4BE1D9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69A9F8-F3CC-FC46-BD7C-7BAAFC5F8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C0821-AC24-0C44-8070-FC4FE1168FC1}" type="slidenum">
              <a:rPr lang="en-US" smtClean="0"/>
              <a:t>‹#›</a:t>
            </a:fld>
            <a:endParaRPr lang="en-US"/>
          </a:p>
        </p:txBody>
      </p:sp>
    </p:spTree>
    <p:extLst>
      <p:ext uri="{BB962C8B-B14F-4D97-AF65-F5344CB8AC3E}">
        <p14:creationId xmlns:p14="http://schemas.microsoft.com/office/powerpoint/2010/main" val="239145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674-1EAE-8548-8D75-69EB815A6D82}"/>
              </a:ext>
            </a:extLst>
          </p:cNvPr>
          <p:cNvSpPr>
            <a:spLocks noGrp="1"/>
          </p:cNvSpPr>
          <p:nvPr>
            <p:ph type="ctrTitle"/>
          </p:nvPr>
        </p:nvSpPr>
        <p:spPr/>
        <p:txBody>
          <a:bodyPr/>
          <a:lstStyle/>
          <a:p>
            <a:r>
              <a:rPr lang="en-US" b="1" i="0" dirty="0">
                <a:solidFill>
                  <a:srgbClr val="3B454E"/>
                </a:solidFill>
                <a:effectLst/>
                <a:latin typeface="gitbook-content-font"/>
              </a:rPr>
              <a:t>XV6 Virtual Memory</a:t>
            </a:r>
            <a:endParaRPr lang="en-US" dirty="0"/>
          </a:p>
        </p:txBody>
      </p:sp>
      <p:sp>
        <p:nvSpPr>
          <p:cNvPr id="3" name="Subtitle 2">
            <a:extLst>
              <a:ext uri="{FF2B5EF4-FFF2-40B4-BE49-F238E27FC236}">
                <a16:creationId xmlns:a16="http://schemas.microsoft.com/office/drawing/2014/main" id="{668ECA69-D416-E34E-96BE-F5449CB717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923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976E-473D-A744-939B-BBA7DB1D645E}"/>
              </a:ext>
            </a:extLst>
          </p:cNvPr>
          <p:cNvSpPr>
            <a:spLocks noGrp="1"/>
          </p:cNvSpPr>
          <p:nvPr>
            <p:ph type="title"/>
          </p:nvPr>
        </p:nvSpPr>
        <p:spPr/>
        <p:txBody>
          <a:bodyPr>
            <a:normAutofit fontScale="90000"/>
          </a:bodyPr>
          <a:lstStyle/>
          <a:p>
            <a:r>
              <a:rPr lang="en-US" b="1" dirty="0">
                <a:effectLst/>
              </a:rPr>
              <a:t>What if PTE V bit is not set, or R/W bit not set?</a:t>
            </a:r>
            <a:br>
              <a:rPr lang="en-US" b="1" dirty="0">
                <a:effectLst/>
              </a:rPr>
            </a:br>
            <a:endParaRPr lang="en-US" dirty="0"/>
          </a:p>
        </p:txBody>
      </p:sp>
      <p:sp>
        <p:nvSpPr>
          <p:cNvPr id="3" name="Content Placeholder 2">
            <a:extLst>
              <a:ext uri="{FF2B5EF4-FFF2-40B4-BE49-F238E27FC236}">
                <a16:creationId xmlns:a16="http://schemas.microsoft.com/office/drawing/2014/main" id="{A3E198AE-8219-6D46-9468-5C18993B3803}"/>
              </a:ext>
            </a:extLst>
          </p:cNvPr>
          <p:cNvSpPr>
            <a:spLocks noGrp="1"/>
          </p:cNvSpPr>
          <p:nvPr>
            <p:ph idx="1"/>
          </p:nvPr>
        </p:nvSpPr>
        <p:spPr/>
        <p:txBody>
          <a:bodyPr/>
          <a:lstStyle/>
          <a:p>
            <a:r>
              <a:rPr lang="en-US" dirty="0">
                <a:effectLst/>
              </a:rPr>
              <a:t>Page fault. Transfer to kernel. Kernel could output error, kill process, or install a PTE and resume. See: how to kill process, how to lazy allocate, how to copy on write.</a:t>
            </a:r>
          </a:p>
          <a:p>
            <a:endParaRPr lang="en-US" dirty="0"/>
          </a:p>
        </p:txBody>
      </p:sp>
    </p:spTree>
    <p:extLst>
      <p:ext uri="{BB962C8B-B14F-4D97-AF65-F5344CB8AC3E}">
        <p14:creationId xmlns:p14="http://schemas.microsoft.com/office/powerpoint/2010/main" val="250800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01F9-F5A9-DC47-9F80-3F08AFDC86F3}"/>
              </a:ext>
            </a:extLst>
          </p:cNvPr>
          <p:cNvSpPr>
            <a:spLocks noGrp="1"/>
          </p:cNvSpPr>
          <p:nvPr>
            <p:ph type="title"/>
          </p:nvPr>
        </p:nvSpPr>
        <p:spPr/>
        <p:txBody>
          <a:bodyPr/>
          <a:lstStyle/>
          <a:p>
            <a:r>
              <a:rPr lang="en-US" b="1" dirty="0">
                <a:effectLst/>
              </a:rPr>
              <a:t>VM in xv6</a:t>
            </a:r>
            <a:endParaRPr lang="en-US" dirty="0"/>
          </a:p>
        </p:txBody>
      </p:sp>
      <p:sp>
        <p:nvSpPr>
          <p:cNvPr id="3" name="Content Placeholder 2">
            <a:extLst>
              <a:ext uri="{FF2B5EF4-FFF2-40B4-BE49-F238E27FC236}">
                <a16:creationId xmlns:a16="http://schemas.microsoft.com/office/drawing/2014/main" id="{EAA4AE12-AFC4-E443-9E45-1E56DFE43C92}"/>
              </a:ext>
            </a:extLst>
          </p:cNvPr>
          <p:cNvSpPr>
            <a:spLocks noGrp="1"/>
          </p:cNvSpPr>
          <p:nvPr>
            <p:ph idx="1"/>
          </p:nvPr>
        </p:nvSpPr>
        <p:spPr/>
        <p:txBody>
          <a:bodyPr/>
          <a:lstStyle/>
          <a:p>
            <a:r>
              <a:rPr lang="en-US" dirty="0">
                <a:effectLst/>
              </a:rPr>
              <a:t>Each process has its own address space, and its own page table. Kernel switches page tables when switching processes.</a:t>
            </a:r>
          </a:p>
          <a:p>
            <a:endParaRPr lang="en-US" dirty="0"/>
          </a:p>
        </p:txBody>
      </p:sp>
    </p:spTree>
    <p:extLst>
      <p:ext uri="{BB962C8B-B14F-4D97-AF65-F5344CB8AC3E}">
        <p14:creationId xmlns:p14="http://schemas.microsoft.com/office/powerpoint/2010/main" val="425785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CEAA-41D7-F646-A93A-829D3859B241}"/>
              </a:ext>
            </a:extLst>
          </p:cNvPr>
          <p:cNvSpPr>
            <a:spLocks noGrp="1"/>
          </p:cNvSpPr>
          <p:nvPr>
            <p:ph type="title"/>
          </p:nvPr>
        </p:nvSpPr>
        <p:spPr/>
        <p:txBody>
          <a:bodyPr/>
          <a:lstStyle/>
          <a:p>
            <a:r>
              <a:rPr lang="en-US" b="1" dirty="0">
                <a:effectLst/>
              </a:rPr>
              <a:t>Jump between user program and kernel</a:t>
            </a:r>
            <a:br>
              <a:rPr lang="en-US" b="1" dirty="0">
                <a:effectLst/>
              </a:rPr>
            </a:br>
            <a:endParaRPr lang="en-US" dirty="0"/>
          </a:p>
        </p:txBody>
      </p:sp>
      <p:sp>
        <p:nvSpPr>
          <p:cNvPr id="3" name="Content Placeholder 2">
            <a:extLst>
              <a:ext uri="{FF2B5EF4-FFF2-40B4-BE49-F238E27FC236}">
                <a16:creationId xmlns:a16="http://schemas.microsoft.com/office/drawing/2014/main" id="{1D41F660-537B-3442-8D29-A1C1B5303279}"/>
              </a:ext>
            </a:extLst>
          </p:cNvPr>
          <p:cNvSpPr>
            <a:spLocks noGrp="1"/>
          </p:cNvSpPr>
          <p:nvPr>
            <p:ph idx="1"/>
          </p:nvPr>
        </p:nvSpPr>
        <p:spPr/>
        <p:txBody>
          <a:bodyPr/>
          <a:lstStyle/>
          <a:p>
            <a:r>
              <a:rPr lang="en-US" dirty="0">
                <a:effectLst/>
              </a:rPr>
              <a:t>trampoline and </a:t>
            </a:r>
            <a:r>
              <a:rPr lang="en-US" dirty="0" err="1">
                <a:effectLst/>
              </a:rPr>
              <a:t>trapframe</a:t>
            </a:r>
            <a:r>
              <a:rPr lang="en-US" dirty="0">
                <a:effectLst/>
              </a:rPr>
              <a:t> aren’t writable by user process. both kernel and user map trampoline and </a:t>
            </a:r>
            <a:r>
              <a:rPr lang="en-US" dirty="0" err="1">
                <a:effectLst/>
              </a:rPr>
              <a:t>trapframe</a:t>
            </a:r>
            <a:r>
              <a:rPr lang="en-US" dirty="0">
                <a:effectLst/>
              </a:rPr>
              <a:t> page. </a:t>
            </a:r>
          </a:p>
          <a:p>
            <a:endParaRPr lang="en-US" dirty="0">
              <a:effectLst/>
            </a:endParaRPr>
          </a:p>
          <a:p>
            <a:r>
              <a:rPr lang="en-US" dirty="0">
                <a:effectLst/>
              </a:rPr>
              <a:t>Two good reasons: </a:t>
            </a:r>
          </a:p>
          <a:p>
            <a:pPr lvl="1"/>
            <a:r>
              <a:rPr lang="en-US" dirty="0">
                <a:effectLst/>
              </a:rPr>
              <a:t> eases transition user -&gt; kernel and back </a:t>
            </a:r>
          </a:p>
          <a:p>
            <a:pPr lvl="1"/>
            <a:r>
              <a:rPr lang="en-US" dirty="0">
                <a:effectLst/>
              </a:rPr>
              <a:t> kernel doesn’t map user applications</a:t>
            </a:r>
          </a:p>
          <a:p>
            <a:r>
              <a:rPr lang="en-US" dirty="0">
                <a:effectLst/>
              </a:rPr>
              <a:t>Not easy for kernel to r/w user memory. Need translate user virtual address to kernel virtual address But good for isolation (see </a:t>
            </a:r>
            <a:r>
              <a:rPr lang="en-US" dirty="0" err="1">
                <a:effectLst/>
              </a:rPr>
              <a:t>spectre</a:t>
            </a:r>
            <a:r>
              <a:rPr lang="en-US" dirty="0">
                <a:effectLst/>
              </a:rPr>
              <a:t> attacks)</a:t>
            </a:r>
          </a:p>
          <a:p>
            <a:endParaRPr lang="en-US" dirty="0"/>
          </a:p>
        </p:txBody>
      </p:sp>
    </p:spTree>
    <p:extLst>
      <p:ext uri="{BB962C8B-B14F-4D97-AF65-F5344CB8AC3E}">
        <p14:creationId xmlns:p14="http://schemas.microsoft.com/office/powerpoint/2010/main" val="129241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F153-ECF9-A349-9C0A-98E65A988628}"/>
              </a:ext>
            </a:extLst>
          </p:cNvPr>
          <p:cNvSpPr>
            <a:spLocks noGrp="1"/>
          </p:cNvSpPr>
          <p:nvPr>
            <p:ph type="title"/>
          </p:nvPr>
        </p:nvSpPr>
        <p:spPr/>
        <p:txBody>
          <a:bodyPr>
            <a:normAutofit/>
          </a:bodyPr>
          <a:lstStyle/>
          <a:p>
            <a:r>
              <a:rPr lang="en-US" b="1" dirty="0">
                <a:solidFill>
                  <a:srgbClr val="3B454E"/>
                </a:solidFill>
                <a:effectLst/>
                <a:latin typeface="gitbook-content-font"/>
              </a:rPr>
              <a:t>How to translate address</a:t>
            </a:r>
            <a:endParaRPr lang="en-US" dirty="0"/>
          </a:p>
        </p:txBody>
      </p:sp>
      <p:pic>
        <p:nvPicPr>
          <p:cNvPr id="2050" name="Picture 2">
            <a:extLst>
              <a:ext uri="{FF2B5EF4-FFF2-40B4-BE49-F238E27FC236}">
                <a16:creationId xmlns:a16="http://schemas.microsoft.com/office/drawing/2014/main" id="{8687F9E5-602A-6B43-9544-BB21115ED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6011" y="1493116"/>
            <a:ext cx="69999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8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88DF-402B-2549-975D-028F945168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BCE08E-A88E-834C-AA10-5154F6CD01AF}"/>
              </a:ext>
            </a:extLst>
          </p:cNvPr>
          <p:cNvSpPr>
            <a:spLocks noGrp="1"/>
          </p:cNvSpPr>
          <p:nvPr>
            <p:ph idx="1"/>
          </p:nvPr>
        </p:nvSpPr>
        <p:spPr/>
        <p:txBody>
          <a:bodyPr/>
          <a:lstStyle/>
          <a:p>
            <a:r>
              <a:rPr lang="en-US" dirty="0"/>
              <a:t>The total supported number of pages are: 2^27</a:t>
            </a:r>
          </a:p>
          <a:p>
            <a:r>
              <a:rPr lang="en-US" dirty="0"/>
              <a:t>Each size is 2^12.</a:t>
            </a:r>
          </a:p>
          <a:p>
            <a:r>
              <a:rPr lang="en-US" dirty="0"/>
              <a:t>GB size is 2^30.</a:t>
            </a:r>
          </a:p>
          <a:p>
            <a:r>
              <a:rPr lang="en-US" dirty="0"/>
              <a:t>MAXVA is actually one bit less than the max allowed by Sv39, to avoid having to sign-extend virtual addresses that have the high bit set.</a:t>
            </a:r>
          </a:p>
          <a:p>
            <a:r>
              <a:rPr lang="en-US" dirty="0"/>
              <a:t>#define MAXVA (1L &lt;&lt; (9 + 9 + 9 + 12 - 1))</a:t>
            </a:r>
          </a:p>
          <a:p>
            <a:r>
              <a:rPr lang="en-US" dirty="0"/>
              <a:t>So the total virtual memory can support up to 2^(27+12-30 - 1) =&gt; 2^8. </a:t>
            </a:r>
          </a:p>
          <a:p>
            <a:r>
              <a:rPr lang="en-US" dirty="0"/>
              <a:t>The available virtual memory is 256 GB.</a:t>
            </a:r>
          </a:p>
          <a:p>
            <a:endParaRPr lang="en-US" dirty="0"/>
          </a:p>
        </p:txBody>
      </p:sp>
    </p:spTree>
    <p:extLst>
      <p:ext uri="{BB962C8B-B14F-4D97-AF65-F5344CB8AC3E}">
        <p14:creationId xmlns:p14="http://schemas.microsoft.com/office/powerpoint/2010/main" val="337418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239D-881F-8543-B54E-78CC0A830769}"/>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4183CDC1-0940-CB41-837F-9A260FF55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0"/>
            <a:ext cx="7840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88A376D-062A-AE42-B473-9A2203292C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754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D34E-9993-9547-A212-9F95AB95D59E}"/>
              </a:ext>
            </a:extLst>
          </p:cNvPr>
          <p:cNvSpPr>
            <a:spLocks noGrp="1"/>
          </p:cNvSpPr>
          <p:nvPr>
            <p:ph type="title"/>
          </p:nvPr>
        </p:nvSpPr>
        <p:spPr/>
        <p:txBody>
          <a:bodyPr/>
          <a:lstStyle/>
          <a:p>
            <a:r>
              <a:rPr lang="en-US" b="1" i="0" dirty="0">
                <a:solidFill>
                  <a:srgbClr val="3B454E"/>
                </a:solidFill>
                <a:effectLst/>
                <a:latin typeface="gitbook-content-font"/>
              </a:rPr>
              <a:t>Page Fault and Swap</a:t>
            </a:r>
            <a:endParaRPr lang="en-US" dirty="0"/>
          </a:p>
        </p:txBody>
      </p:sp>
      <p:sp>
        <p:nvSpPr>
          <p:cNvPr id="3" name="Content Placeholder 2">
            <a:extLst>
              <a:ext uri="{FF2B5EF4-FFF2-40B4-BE49-F238E27FC236}">
                <a16:creationId xmlns:a16="http://schemas.microsoft.com/office/drawing/2014/main" id="{0A0DB208-E835-D74F-B2BA-716C9EA11450}"/>
              </a:ext>
            </a:extLst>
          </p:cNvPr>
          <p:cNvSpPr>
            <a:spLocks noGrp="1"/>
          </p:cNvSpPr>
          <p:nvPr>
            <p:ph idx="1"/>
          </p:nvPr>
        </p:nvSpPr>
        <p:spPr/>
        <p:txBody>
          <a:bodyPr/>
          <a:lstStyle/>
          <a:p>
            <a:r>
              <a:rPr lang="en-US" dirty="0">
                <a:effectLst/>
              </a:rPr>
              <a:t>Page can store in disk, if memory is running out of space. Page Table will have bit indicate page is valid but not present. When reference a not in memory page, the handler will generate a page fault. Memory and disk can swap pages whenever needed.</a:t>
            </a:r>
            <a:endParaRPr lang="en-US" dirty="0"/>
          </a:p>
        </p:txBody>
      </p:sp>
    </p:spTree>
    <p:extLst>
      <p:ext uri="{BB962C8B-B14F-4D97-AF65-F5344CB8AC3E}">
        <p14:creationId xmlns:p14="http://schemas.microsoft.com/office/powerpoint/2010/main" val="54340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60CE-8CDD-914B-9E0E-1512B04DC734}"/>
              </a:ext>
            </a:extLst>
          </p:cNvPr>
          <p:cNvSpPr>
            <a:spLocks noGrp="1"/>
          </p:cNvSpPr>
          <p:nvPr>
            <p:ph type="title"/>
          </p:nvPr>
        </p:nvSpPr>
        <p:spPr/>
        <p:txBody>
          <a:bodyPr/>
          <a:lstStyle/>
          <a:p>
            <a:r>
              <a:rPr lang="en-US" b="1" dirty="0">
                <a:effectLst/>
              </a:rPr>
              <a:t>Setup kernel address space</a:t>
            </a:r>
            <a:br>
              <a:rPr lang="en-US" b="1" dirty="0">
                <a:effectLst/>
              </a:rPr>
            </a:br>
            <a:endParaRPr lang="en-US" dirty="0"/>
          </a:p>
        </p:txBody>
      </p:sp>
      <p:sp>
        <p:nvSpPr>
          <p:cNvPr id="3" name="Content Placeholder 2">
            <a:extLst>
              <a:ext uri="{FF2B5EF4-FFF2-40B4-BE49-F238E27FC236}">
                <a16:creationId xmlns:a16="http://schemas.microsoft.com/office/drawing/2014/main" id="{3F3E395A-4274-FA45-A88E-9D53A3F81309}"/>
              </a:ext>
            </a:extLst>
          </p:cNvPr>
          <p:cNvSpPr>
            <a:spLocks noGrp="1"/>
          </p:cNvSpPr>
          <p:nvPr>
            <p:ph idx="1"/>
          </p:nvPr>
        </p:nvSpPr>
        <p:spPr/>
        <p:txBody>
          <a:bodyPr/>
          <a:lstStyle/>
          <a:p>
            <a:r>
              <a:rPr lang="en-US" dirty="0">
                <a:effectLst/>
              </a:rPr>
              <a:t>shift a physical address to the right place for a PTE. #define PA2PTE(pa) ((((uint64)pa) &gt;&gt; 12) &lt;&lt; 10)</a:t>
            </a:r>
          </a:p>
          <a:p>
            <a:r>
              <a:rPr lang="en-US" dirty="0">
                <a:effectLst/>
              </a:rPr>
              <a:t>Create PTEs for virtual addresses starting at </a:t>
            </a:r>
            <a:r>
              <a:rPr lang="en-US" dirty="0" err="1">
                <a:effectLst/>
              </a:rPr>
              <a:t>va</a:t>
            </a:r>
            <a:r>
              <a:rPr lang="en-US" dirty="0">
                <a:effectLst/>
              </a:rPr>
              <a:t> that refer to physical addresses starting at pa. </a:t>
            </a:r>
            <a:r>
              <a:rPr lang="en-US" dirty="0" err="1">
                <a:effectLst/>
              </a:rPr>
              <a:t>va</a:t>
            </a:r>
            <a:r>
              <a:rPr lang="en-US" dirty="0">
                <a:effectLst/>
              </a:rPr>
              <a:t> and size might not be page-aligned.</a:t>
            </a:r>
          </a:p>
          <a:p>
            <a:endParaRPr lang="en-US" dirty="0"/>
          </a:p>
        </p:txBody>
      </p:sp>
    </p:spTree>
    <p:extLst>
      <p:ext uri="{BB962C8B-B14F-4D97-AF65-F5344CB8AC3E}">
        <p14:creationId xmlns:p14="http://schemas.microsoft.com/office/powerpoint/2010/main" val="187898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16D-686B-F34D-885D-AB0158598C6B}"/>
              </a:ext>
            </a:extLst>
          </p:cNvPr>
          <p:cNvSpPr>
            <a:spLocks noGrp="1"/>
          </p:cNvSpPr>
          <p:nvPr>
            <p:ph type="title"/>
          </p:nvPr>
        </p:nvSpPr>
        <p:spPr/>
        <p:txBody>
          <a:bodyPr/>
          <a:lstStyle/>
          <a:p>
            <a:r>
              <a:rPr lang="en-US" b="1" dirty="0">
                <a:effectLst/>
              </a:rPr>
              <a:t>Code: Map physical address to virtual address</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03A031A3-78F7-C54F-B4CD-4BB305C6AA81}"/>
              </a:ext>
            </a:extLst>
          </p:cNvPr>
          <p:cNvPicPr>
            <a:picLocks noGrp="1" noChangeAspect="1"/>
          </p:cNvPicPr>
          <p:nvPr>
            <p:ph idx="1"/>
          </p:nvPr>
        </p:nvPicPr>
        <p:blipFill>
          <a:blip r:embed="rId2"/>
          <a:stretch>
            <a:fillRect/>
          </a:stretch>
        </p:blipFill>
        <p:spPr>
          <a:xfrm>
            <a:off x="2375795" y="1321128"/>
            <a:ext cx="7682606" cy="5391709"/>
          </a:xfrm>
        </p:spPr>
      </p:pic>
    </p:spTree>
    <p:extLst>
      <p:ext uri="{BB962C8B-B14F-4D97-AF65-F5344CB8AC3E}">
        <p14:creationId xmlns:p14="http://schemas.microsoft.com/office/powerpoint/2010/main" val="378197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4A4-A644-FD46-BF1B-2392302AC1A9}"/>
              </a:ext>
            </a:extLst>
          </p:cNvPr>
          <p:cNvSpPr>
            <a:spLocks noGrp="1"/>
          </p:cNvSpPr>
          <p:nvPr>
            <p:ph type="title"/>
          </p:nvPr>
        </p:nvSpPr>
        <p:spPr>
          <a:xfrm>
            <a:off x="1376855" y="2256958"/>
            <a:ext cx="3783724" cy="1325563"/>
          </a:xfrm>
        </p:spPr>
        <p:txBody>
          <a:bodyPr>
            <a:normAutofit fontScale="90000"/>
          </a:bodyPr>
          <a:lstStyle/>
          <a:p>
            <a:r>
              <a:rPr lang="en-US" b="1" dirty="0">
                <a:effectLst/>
              </a:rPr>
              <a:t>Code: Walk the </a:t>
            </a:r>
            <a:r>
              <a:rPr lang="en-US" b="1" dirty="0" err="1">
                <a:effectLst/>
              </a:rPr>
              <a:t>Pagetable</a:t>
            </a:r>
            <a:r>
              <a:rPr lang="en-US" b="1" dirty="0">
                <a:effectLst/>
              </a:rPr>
              <a:t> to find PTE</a:t>
            </a:r>
            <a:endParaRPr lang="en-US" dirty="0"/>
          </a:p>
        </p:txBody>
      </p:sp>
      <p:pic>
        <p:nvPicPr>
          <p:cNvPr id="5" name="Content Placeholder 4" descr="Text&#10;&#10;Description automatically generated">
            <a:extLst>
              <a:ext uri="{FF2B5EF4-FFF2-40B4-BE49-F238E27FC236}">
                <a16:creationId xmlns:a16="http://schemas.microsoft.com/office/drawing/2014/main" id="{491AEC4A-928A-FE48-B390-315FAC9CDEEC}"/>
              </a:ext>
            </a:extLst>
          </p:cNvPr>
          <p:cNvPicPr>
            <a:picLocks noGrp="1" noChangeAspect="1"/>
          </p:cNvPicPr>
          <p:nvPr>
            <p:ph idx="1"/>
          </p:nvPr>
        </p:nvPicPr>
        <p:blipFill>
          <a:blip r:embed="rId3"/>
          <a:stretch>
            <a:fillRect/>
          </a:stretch>
        </p:blipFill>
        <p:spPr>
          <a:xfrm>
            <a:off x="7145972" y="18255"/>
            <a:ext cx="5046028" cy="6734584"/>
          </a:xfrm>
        </p:spPr>
      </p:pic>
      <p:pic>
        <p:nvPicPr>
          <p:cNvPr id="7" name="Picture 6" descr="Text&#10;&#10;Description automatically generated">
            <a:extLst>
              <a:ext uri="{FF2B5EF4-FFF2-40B4-BE49-F238E27FC236}">
                <a16:creationId xmlns:a16="http://schemas.microsoft.com/office/drawing/2014/main" id="{DDFF43B4-70FA-314E-8CC0-CC03647B5E64}"/>
              </a:ext>
            </a:extLst>
          </p:cNvPr>
          <p:cNvPicPr>
            <a:picLocks noChangeAspect="1"/>
          </p:cNvPicPr>
          <p:nvPr/>
        </p:nvPicPr>
        <p:blipFill>
          <a:blip r:embed="rId4"/>
          <a:stretch>
            <a:fillRect/>
          </a:stretch>
        </p:blipFill>
        <p:spPr>
          <a:xfrm>
            <a:off x="228358" y="3999175"/>
            <a:ext cx="6790280" cy="1041250"/>
          </a:xfrm>
          <a:prstGeom prst="rect">
            <a:avLst/>
          </a:prstGeom>
        </p:spPr>
      </p:pic>
    </p:spTree>
    <p:extLst>
      <p:ext uri="{BB962C8B-B14F-4D97-AF65-F5344CB8AC3E}">
        <p14:creationId xmlns:p14="http://schemas.microsoft.com/office/powerpoint/2010/main" val="316652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B966-8071-3B45-A813-A037326A97E5}"/>
              </a:ext>
            </a:extLst>
          </p:cNvPr>
          <p:cNvSpPr>
            <a:spLocks noGrp="1"/>
          </p:cNvSpPr>
          <p:nvPr>
            <p:ph type="title"/>
          </p:nvPr>
        </p:nvSpPr>
        <p:spPr/>
        <p:txBody>
          <a:bodyPr/>
          <a:lstStyle/>
          <a:p>
            <a:r>
              <a:rPr lang="en-US" dirty="0">
                <a:effectLst/>
              </a:rPr>
              <a:t>Paging provides a level of indirection for addressing </a:t>
            </a:r>
            <a:endParaRPr lang="en-US" dirty="0"/>
          </a:p>
        </p:txBody>
      </p:sp>
      <p:sp>
        <p:nvSpPr>
          <p:cNvPr id="3" name="Content Placeholder 2">
            <a:extLst>
              <a:ext uri="{FF2B5EF4-FFF2-40B4-BE49-F238E27FC236}">
                <a16:creationId xmlns:a16="http://schemas.microsoft.com/office/drawing/2014/main" id="{4BF3464F-E74F-E449-AE91-C163F6BC9B44}"/>
              </a:ext>
            </a:extLst>
          </p:cNvPr>
          <p:cNvSpPr>
            <a:spLocks noGrp="1"/>
          </p:cNvSpPr>
          <p:nvPr>
            <p:ph idx="1"/>
          </p:nvPr>
        </p:nvSpPr>
        <p:spPr/>
        <p:txBody>
          <a:bodyPr/>
          <a:lstStyle/>
          <a:p>
            <a:r>
              <a:rPr lang="en-US" dirty="0">
                <a:effectLst/>
              </a:rPr>
              <a:t>CPU -&gt; MMU -&gt; RAM </a:t>
            </a:r>
          </a:p>
          <a:p>
            <a:r>
              <a:rPr lang="en-US" dirty="0">
                <a:effectLst/>
              </a:rPr>
              <a:t>VA -&gt; PA</a:t>
            </a:r>
          </a:p>
          <a:p>
            <a:endParaRPr lang="en-US" dirty="0"/>
          </a:p>
        </p:txBody>
      </p:sp>
    </p:spTree>
    <p:extLst>
      <p:ext uri="{BB962C8B-B14F-4D97-AF65-F5344CB8AC3E}">
        <p14:creationId xmlns:p14="http://schemas.microsoft.com/office/powerpoint/2010/main" val="217099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A5C7-524B-884D-A462-11ECACCB55D4}"/>
              </a:ext>
            </a:extLst>
          </p:cNvPr>
          <p:cNvSpPr>
            <a:spLocks noGrp="1"/>
          </p:cNvSpPr>
          <p:nvPr>
            <p:ph type="title"/>
          </p:nvPr>
        </p:nvSpPr>
        <p:spPr/>
        <p:txBody>
          <a:bodyPr>
            <a:normAutofit/>
          </a:bodyPr>
          <a:lstStyle/>
          <a:p>
            <a:r>
              <a:rPr lang="en-US" b="1" dirty="0">
                <a:effectLst/>
              </a:rPr>
              <a:t>Key Features</a:t>
            </a:r>
            <a:endParaRPr lang="en-US" dirty="0"/>
          </a:p>
        </p:txBody>
      </p:sp>
      <p:sp>
        <p:nvSpPr>
          <p:cNvPr id="3" name="Content Placeholder 2">
            <a:extLst>
              <a:ext uri="{FF2B5EF4-FFF2-40B4-BE49-F238E27FC236}">
                <a16:creationId xmlns:a16="http://schemas.microsoft.com/office/drawing/2014/main" id="{59488145-4397-9A4D-8FA8-7BCF29DFA6E8}"/>
              </a:ext>
            </a:extLst>
          </p:cNvPr>
          <p:cNvSpPr>
            <a:spLocks noGrp="1"/>
          </p:cNvSpPr>
          <p:nvPr>
            <p:ph idx="1"/>
          </p:nvPr>
        </p:nvSpPr>
        <p:spPr/>
        <p:txBody>
          <a:bodyPr>
            <a:normAutofit fontScale="77500" lnSpcReduction="20000"/>
          </a:bodyPr>
          <a:lstStyle/>
          <a:p>
            <a:r>
              <a:rPr lang="en-US" dirty="0">
                <a:effectLst/>
              </a:rPr>
              <a:t>The purpose of virtual memory is </a:t>
            </a:r>
            <a:r>
              <a:rPr lang="en-US" b="1" dirty="0">
                <a:effectLst/>
              </a:rPr>
              <a:t>isolation</a:t>
            </a:r>
            <a:r>
              <a:rPr lang="en-US" dirty="0">
                <a:effectLst/>
              </a:rPr>
              <a:t>. </a:t>
            </a:r>
          </a:p>
          <a:p>
            <a:r>
              <a:rPr lang="en-US" dirty="0">
                <a:effectLst/>
              </a:rPr>
              <a:t>Each process has its own address space. </a:t>
            </a:r>
          </a:p>
          <a:p>
            <a:r>
              <a:rPr lang="en-US" dirty="0">
                <a:effectLst/>
              </a:rPr>
              <a:t>Lazy/on-demand page allocation. </a:t>
            </a:r>
          </a:p>
          <a:p>
            <a:r>
              <a:rPr lang="en-US" dirty="0">
                <a:effectLst/>
              </a:rPr>
              <a:t>Guard page to protect against stack overflow </a:t>
            </a:r>
          </a:p>
          <a:p>
            <a:r>
              <a:rPr lang="en-US" dirty="0">
                <a:effectLst/>
              </a:rPr>
              <a:t>one zero-filled page </a:t>
            </a:r>
          </a:p>
          <a:p>
            <a:r>
              <a:rPr lang="en-US" dirty="0">
                <a:effectLst/>
              </a:rPr>
              <a:t>Share kernel page tables in XV6 </a:t>
            </a:r>
          </a:p>
          <a:p>
            <a:r>
              <a:rPr lang="en-US" b="1" dirty="0">
                <a:effectLst/>
              </a:rPr>
              <a:t>Copy-on-write fork</a:t>
            </a:r>
            <a:r>
              <a:rPr lang="en-US" dirty="0">
                <a:effectLst/>
              </a:rPr>
              <a:t> </a:t>
            </a:r>
          </a:p>
          <a:p>
            <a:r>
              <a:rPr lang="en-US" b="1" dirty="0">
                <a:effectLst/>
              </a:rPr>
              <a:t>Demand paging</a:t>
            </a:r>
            <a:r>
              <a:rPr lang="en-US" dirty="0">
                <a:effectLst/>
              </a:rPr>
              <a:t>: on page fault, read the page from file and update page table entry. </a:t>
            </a:r>
          </a:p>
          <a:p>
            <a:r>
              <a:rPr lang="en-US" b="1" dirty="0">
                <a:effectLst/>
              </a:rPr>
              <a:t>Memory-mapped files</a:t>
            </a:r>
            <a:r>
              <a:rPr lang="en-US" dirty="0">
                <a:effectLst/>
              </a:rPr>
              <a:t>: Can read and write part of file. Can pay-in pages on demand, and page-out if memory is full. (Code it up!)</a:t>
            </a:r>
          </a:p>
          <a:p>
            <a:r>
              <a:rPr lang="en-US" dirty="0">
                <a:effectLst/>
              </a:rPr>
              <a:t>exec </a:t>
            </a:r>
            <a:r>
              <a:rPr lang="en-US" dirty="0" err="1">
                <a:effectLst/>
              </a:rPr>
              <a:t>nows</a:t>
            </a:r>
            <a:r>
              <a:rPr lang="en-US" dirty="0">
                <a:effectLst/>
              </a:rPr>
              <a:t> loads entire file to memory, files reading is slow, and some parts are never used. The solution is to use demand paging (Code it up!)</a:t>
            </a:r>
          </a:p>
        </p:txBody>
      </p:sp>
    </p:spTree>
    <p:extLst>
      <p:ext uri="{BB962C8B-B14F-4D97-AF65-F5344CB8AC3E}">
        <p14:creationId xmlns:p14="http://schemas.microsoft.com/office/powerpoint/2010/main" val="362038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C99972-C326-5C42-9AAD-7A5611CD697D}"/>
              </a:ext>
            </a:extLst>
          </p:cNvPr>
          <p:cNvSpPr>
            <a:spLocks noGrp="1"/>
          </p:cNvSpPr>
          <p:nvPr>
            <p:ph type="title"/>
          </p:nvPr>
        </p:nvSpPr>
        <p:spPr>
          <a:xfrm>
            <a:off x="838200" y="609600"/>
            <a:ext cx="3739341" cy="1330839"/>
          </a:xfrm>
        </p:spPr>
        <p:txBody>
          <a:bodyPr>
            <a:normAutofit/>
          </a:bodyPr>
          <a:lstStyle/>
          <a:p>
            <a:r>
              <a:rPr lang="en-US" sz="4100" b="1">
                <a:effectLst/>
              </a:rPr>
              <a:t>How a VA gets translated to PA?</a:t>
            </a:r>
            <a:endParaRPr lang="en-US" sz="4100"/>
          </a:p>
        </p:txBody>
      </p:sp>
      <p:sp>
        <p:nvSpPr>
          <p:cNvPr id="3" name="Content Placeholder 2">
            <a:extLst>
              <a:ext uri="{FF2B5EF4-FFF2-40B4-BE49-F238E27FC236}">
                <a16:creationId xmlns:a16="http://schemas.microsoft.com/office/drawing/2014/main" id="{971DCC90-75A7-664F-B79A-03F87236C851}"/>
              </a:ext>
            </a:extLst>
          </p:cNvPr>
          <p:cNvSpPr>
            <a:spLocks noGrp="1"/>
          </p:cNvSpPr>
          <p:nvPr>
            <p:ph idx="1"/>
          </p:nvPr>
        </p:nvSpPr>
        <p:spPr>
          <a:xfrm>
            <a:off x="862366" y="2194102"/>
            <a:ext cx="3427001" cy="3908586"/>
          </a:xfrm>
        </p:spPr>
        <p:txBody>
          <a:bodyPr>
            <a:normAutofit/>
          </a:bodyPr>
          <a:lstStyle/>
          <a:p>
            <a:r>
              <a:rPr lang="en-US" sz="2000" dirty="0">
                <a:effectLst/>
              </a:rPr>
              <a:t>use index bits of VA to find a page table entry (PTE) construct physical address using PPN from PTE + offset of VA</a:t>
            </a:r>
            <a:endParaRPr lang="en-US" sz="2000" dirty="0"/>
          </a:p>
        </p:txBody>
      </p:sp>
      <p:pic>
        <p:nvPicPr>
          <p:cNvPr id="1026" name="Picture 2">
            <a:extLst>
              <a:ext uri="{FF2B5EF4-FFF2-40B4-BE49-F238E27FC236}">
                <a16:creationId xmlns:a16="http://schemas.microsoft.com/office/drawing/2014/main" id="{CE807234-D51A-604B-8DBE-1573E2701D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3547" y="661916"/>
            <a:ext cx="5418961" cy="555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B0C-FCD2-4549-9D7A-8F1885430E9A}"/>
              </a:ext>
            </a:extLst>
          </p:cNvPr>
          <p:cNvSpPr>
            <a:spLocks noGrp="1"/>
          </p:cNvSpPr>
          <p:nvPr>
            <p:ph type="title"/>
          </p:nvPr>
        </p:nvSpPr>
        <p:spPr/>
        <p:txBody>
          <a:bodyPr/>
          <a:lstStyle/>
          <a:p>
            <a:r>
              <a:rPr lang="en-US" b="1" dirty="0">
                <a:effectLst/>
              </a:rPr>
              <a:t>RISC-V VA index</a:t>
            </a:r>
            <a:endParaRPr lang="en-US" dirty="0"/>
          </a:p>
        </p:txBody>
      </p:sp>
      <p:sp>
        <p:nvSpPr>
          <p:cNvPr id="3" name="Content Placeholder 2">
            <a:extLst>
              <a:ext uri="{FF2B5EF4-FFF2-40B4-BE49-F238E27FC236}">
                <a16:creationId xmlns:a16="http://schemas.microsoft.com/office/drawing/2014/main" id="{AFD7E9F5-F1C5-FF46-8D6F-64BBEC6197C0}"/>
              </a:ext>
            </a:extLst>
          </p:cNvPr>
          <p:cNvSpPr>
            <a:spLocks noGrp="1"/>
          </p:cNvSpPr>
          <p:nvPr>
            <p:ph idx="1"/>
          </p:nvPr>
        </p:nvSpPr>
        <p:spPr/>
        <p:txBody>
          <a:bodyPr/>
          <a:lstStyle/>
          <a:p>
            <a:r>
              <a:rPr lang="en-US" dirty="0">
                <a:effectLst/>
              </a:rPr>
              <a:t>RISC-V maps 4-KB “pages” and aligned — start on 4 KB boundaries 4 KB = 12 bits the RISC-V used in xv6 has 64-bit for addresses thus page table index is top 64-12 = 52 bits of VA except that the top 25 of the top 52 are unused no RISC-V has that much memory now can grow in future so, </a:t>
            </a:r>
            <a:r>
              <a:rPr lang="en-US" b="1" dirty="0">
                <a:effectLst/>
              </a:rPr>
              <a:t>index is 27 bits</a:t>
            </a:r>
            <a:endParaRPr lang="en-US" dirty="0">
              <a:effectLst/>
            </a:endParaRPr>
          </a:p>
          <a:p>
            <a:endParaRPr lang="en-US" dirty="0"/>
          </a:p>
        </p:txBody>
      </p:sp>
    </p:spTree>
    <p:extLst>
      <p:ext uri="{BB962C8B-B14F-4D97-AF65-F5344CB8AC3E}">
        <p14:creationId xmlns:p14="http://schemas.microsoft.com/office/powerpoint/2010/main" val="184655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82CD-841F-AE4F-BBE5-1C36C8006FC1}"/>
              </a:ext>
            </a:extLst>
          </p:cNvPr>
          <p:cNvSpPr>
            <a:spLocks noGrp="1"/>
          </p:cNvSpPr>
          <p:nvPr>
            <p:ph type="title"/>
          </p:nvPr>
        </p:nvSpPr>
        <p:spPr/>
        <p:txBody>
          <a:bodyPr/>
          <a:lstStyle/>
          <a:p>
            <a:r>
              <a:rPr lang="en-US" b="1" dirty="0">
                <a:effectLst/>
              </a:rPr>
              <a:t>What is in PTE?</a:t>
            </a:r>
            <a:endParaRPr lang="en-US" dirty="0"/>
          </a:p>
        </p:txBody>
      </p:sp>
      <p:sp>
        <p:nvSpPr>
          <p:cNvPr id="3" name="Content Placeholder 2">
            <a:extLst>
              <a:ext uri="{FF2B5EF4-FFF2-40B4-BE49-F238E27FC236}">
                <a16:creationId xmlns:a16="http://schemas.microsoft.com/office/drawing/2014/main" id="{D0DF10C9-0343-A445-B663-3265B6E9BB70}"/>
              </a:ext>
            </a:extLst>
          </p:cNvPr>
          <p:cNvSpPr>
            <a:spLocks noGrp="1"/>
          </p:cNvSpPr>
          <p:nvPr>
            <p:ph idx="1"/>
          </p:nvPr>
        </p:nvSpPr>
        <p:spPr/>
        <p:txBody>
          <a:bodyPr/>
          <a:lstStyle/>
          <a:p>
            <a:r>
              <a:rPr lang="en-US" dirty="0">
                <a:effectLst/>
              </a:rPr>
              <a:t>each PTE is 64 bits, but only 54 are used top 44 bits of PTE are top bits of physical address “physical page number” low 10 bits of PTE flags Present, Writeable, &amp;c</a:t>
            </a:r>
          </a:p>
          <a:p>
            <a:endParaRPr lang="en-US" dirty="0"/>
          </a:p>
        </p:txBody>
      </p:sp>
    </p:spTree>
    <p:extLst>
      <p:ext uri="{BB962C8B-B14F-4D97-AF65-F5344CB8AC3E}">
        <p14:creationId xmlns:p14="http://schemas.microsoft.com/office/powerpoint/2010/main" val="340708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5A27-91CB-7E48-A423-E91B9585B340}"/>
              </a:ext>
            </a:extLst>
          </p:cNvPr>
          <p:cNvSpPr>
            <a:spLocks noGrp="1"/>
          </p:cNvSpPr>
          <p:nvPr>
            <p:ph type="title"/>
          </p:nvPr>
        </p:nvSpPr>
        <p:spPr/>
        <p:txBody>
          <a:bodyPr/>
          <a:lstStyle/>
          <a:p>
            <a:r>
              <a:rPr lang="en-US" b="1" dirty="0">
                <a:effectLst/>
              </a:rPr>
              <a:t>Where does page table stored?</a:t>
            </a:r>
            <a:endParaRPr lang="en-US" dirty="0"/>
          </a:p>
        </p:txBody>
      </p:sp>
      <p:sp>
        <p:nvSpPr>
          <p:cNvPr id="3" name="Content Placeholder 2">
            <a:extLst>
              <a:ext uri="{FF2B5EF4-FFF2-40B4-BE49-F238E27FC236}">
                <a16:creationId xmlns:a16="http://schemas.microsoft.com/office/drawing/2014/main" id="{CB4A935D-26C2-DB4C-9271-DB9256536649}"/>
              </a:ext>
            </a:extLst>
          </p:cNvPr>
          <p:cNvSpPr>
            <a:spLocks noGrp="1"/>
          </p:cNvSpPr>
          <p:nvPr>
            <p:ph idx="1"/>
          </p:nvPr>
        </p:nvSpPr>
        <p:spPr/>
        <p:txBody>
          <a:bodyPr>
            <a:normAutofit/>
          </a:bodyPr>
          <a:lstStyle/>
          <a:p>
            <a:r>
              <a:rPr lang="en-US" dirty="0">
                <a:effectLst/>
              </a:rPr>
              <a:t>in RAM</a:t>
            </a:r>
          </a:p>
          <a:p>
            <a:endParaRPr lang="en-US" dirty="0"/>
          </a:p>
        </p:txBody>
      </p:sp>
    </p:spTree>
    <p:extLst>
      <p:ext uri="{BB962C8B-B14F-4D97-AF65-F5344CB8AC3E}">
        <p14:creationId xmlns:p14="http://schemas.microsoft.com/office/powerpoint/2010/main" val="23272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B26-4125-C24A-90CC-CD88AB74D76E}"/>
              </a:ext>
            </a:extLst>
          </p:cNvPr>
          <p:cNvSpPr>
            <a:spLocks noGrp="1"/>
          </p:cNvSpPr>
          <p:nvPr>
            <p:ph type="title"/>
          </p:nvPr>
        </p:nvSpPr>
        <p:spPr/>
        <p:txBody>
          <a:bodyPr>
            <a:normAutofit/>
          </a:bodyPr>
          <a:lstStyle/>
          <a:p>
            <a:r>
              <a:rPr lang="en-US" b="1" dirty="0">
                <a:effectLst/>
              </a:rPr>
              <a:t>Would it be reasonable for page table to just be an array of PTEs?</a:t>
            </a:r>
            <a:endParaRPr lang="en-US" dirty="0"/>
          </a:p>
        </p:txBody>
      </p:sp>
      <p:sp>
        <p:nvSpPr>
          <p:cNvPr id="3" name="Content Placeholder 2">
            <a:extLst>
              <a:ext uri="{FF2B5EF4-FFF2-40B4-BE49-F238E27FC236}">
                <a16:creationId xmlns:a16="http://schemas.microsoft.com/office/drawing/2014/main" id="{464F08CA-58A9-B147-8C36-6D6790736A65}"/>
              </a:ext>
            </a:extLst>
          </p:cNvPr>
          <p:cNvSpPr>
            <a:spLocks noGrp="1"/>
          </p:cNvSpPr>
          <p:nvPr>
            <p:ph idx="1"/>
          </p:nvPr>
        </p:nvSpPr>
        <p:spPr/>
        <p:txBody>
          <a:bodyPr/>
          <a:lstStyle/>
          <a:p>
            <a:r>
              <a:rPr lang="en-US" dirty="0">
                <a:effectLst/>
              </a:rPr>
              <a:t>No. Waste lots of memory for small program. 2^27 entry * 64 bits = 1 GB per page table. If one address space per app, too much wasting!</a:t>
            </a:r>
          </a:p>
          <a:p>
            <a:endParaRPr lang="en-US" dirty="0"/>
          </a:p>
        </p:txBody>
      </p:sp>
    </p:spTree>
    <p:extLst>
      <p:ext uri="{BB962C8B-B14F-4D97-AF65-F5344CB8AC3E}">
        <p14:creationId xmlns:p14="http://schemas.microsoft.com/office/powerpoint/2010/main" val="66010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BE59-C244-1E49-8DDB-AB4654DCAE8F}"/>
              </a:ext>
            </a:extLst>
          </p:cNvPr>
          <p:cNvSpPr>
            <a:spLocks noGrp="1"/>
          </p:cNvSpPr>
          <p:nvPr>
            <p:ph type="title"/>
          </p:nvPr>
        </p:nvSpPr>
        <p:spPr/>
        <p:txBody>
          <a:bodyPr/>
          <a:lstStyle/>
          <a:p>
            <a:r>
              <a:rPr lang="en-US" b="1" dirty="0">
                <a:effectLst/>
              </a:rPr>
              <a:t>How does RISC-V solve this?</a:t>
            </a:r>
            <a:endParaRPr lang="en-US" dirty="0"/>
          </a:p>
        </p:txBody>
      </p:sp>
      <p:sp>
        <p:nvSpPr>
          <p:cNvPr id="3" name="Content Placeholder 2">
            <a:extLst>
              <a:ext uri="{FF2B5EF4-FFF2-40B4-BE49-F238E27FC236}">
                <a16:creationId xmlns:a16="http://schemas.microsoft.com/office/drawing/2014/main" id="{94DD5077-54BA-CD46-B5B8-3302D6903931}"/>
              </a:ext>
            </a:extLst>
          </p:cNvPr>
          <p:cNvSpPr>
            <a:spLocks noGrp="1"/>
          </p:cNvSpPr>
          <p:nvPr>
            <p:ph idx="1"/>
          </p:nvPr>
        </p:nvSpPr>
        <p:spPr/>
        <p:txBody>
          <a:bodyPr/>
          <a:lstStyle/>
          <a:p>
            <a:r>
              <a:rPr lang="en-US" dirty="0">
                <a:effectLst/>
              </a:rPr>
              <a:t>RISC-V 64 uses a “three-level page table” to save space Each page directory page (PD) has 512 PTEs. PTEs point to another PD or is a leaf so 512</a:t>
            </a:r>
            <a:r>
              <a:rPr lang="en-US" i="1" dirty="0">
                <a:effectLst/>
              </a:rPr>
              <a:t>512</a:t>
            </a:r>
            <a:r>
              <a:rPr lang="en-US" dirty="0">
                <a:effectLst/>
              </a:rPr>
              <a:t>512 PTEs in total. PD entries can be invalid, and PTE pages do not exist. So a page table for a small app is small.</a:t>
            </a:r>
          </a:p>
          <a:p>
            <a:endParaRPr lang="en-US" dirty="0"/>
          </a:p>
        </p:txBody>
      </p:sp>
    </p:spTree>
    <p:extLst>
      <p:ext uri="{BB962C8B-B14F-4D97-AF65-F5344CB8AC3E}">
        <p14:creationId xmlns:p14="http://schemas.microsoft.com/office/powerpoint/2010/main" val="249841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12C8-8B29-BC49-B684-95C1FE06F558}"/>
              </a:ext>
            </a:extLst>
          </p:cNvPr>
          <p:cNvSpPr>
            <a:spLocks noGrp="1"/>
          </p:cNvSpPr>
          <p:nvPr>
            <p:ph type="title"/>
          </p:nvPr>
        </p:nvSpPr>
        <p:spPr/>
        <p:txBody>
          <a:bodyPr>
            <a:normAutofit fontScale="90000"/>
          </a:bodyPr>
          <a:lstStyle/>
          <a:p>
            <a:r>
              <a:rPr lang="en-US" b="1" dirty="0">
                <a:effectLst/>
              </a:rPr>
              <a:t>How can MMU figure out where the page table is?</a:t>
            </a:r>
            <a:br>
              <a:rPr lang="en-US" b="1" dirty="0">
                <a:effectLst/>
              </a:rPr>
            </a:br>
            <a:endParaRPr lang="en-US" dirty="0"/>
          </a:p>
        </p:txBody>
      </p:sp>
      <p:sp>
        <p:nvSpPr>
          <p:cNvPr id="3" name="Content Placeholder 2">
            <a:extLst>
              <a:ext uri="{FF2B5EF4-FFF2-40B4-BE49-F238E27FC236}">
                <a16:creationId xmlns:a16="http://schemas.microsoft.com/office/drawing/2014/main" id="{AF3F6336-E564-3046-9F4B-91C1DF1125A2}"/>
              </a:ext>
            </a:extLst>
          </p:cNvPr>
          <p:cNvSpPr>
            <a:spLocks noGrp="1"/>
          </p:cNvSpPr>
          <p:nvPr>
            <p:ph idx="1"/>
          </p:nvPr>
        </p:nvSpPr>
        <p:spPr/>
        <p:txBody>
          <a:bodyPr/>
          <a:lstStyle/>
          <a:p>
            <a:r>
              <a:rPr lang="en-US" dirty="0">
                <a:effectLst/>
              </a:rPr>
              <a:t>Register </a:t>
            </a:r>
            <a:r>
              <a:rPr lang="en-US" dirty="0" err="1">
                <a:effectLst/>
              </a:rPr>
              <a:t>satp</a:t>
            </a:r>
            <a:r>
              <a:rPr lang="en-US" dirty="0">
                <a:effectLst/>
              </a:rPr>
              <a:t> holds the physical address of the root page table address. OS saves and rewrite </a:t>
            </a:r>
            <a:r>
              <a:rPr lang="en-US" dirty="0" err="1">
                <a:effectLst/>
              </a:rPr>
              <a:t>satp</a:t>
            </a:r>
            <a:r>
              <a:rPr lang="en-US" dirty="0">
                <a:effectLst/>
              </a:rPr>
              <a:t> when switching to another address space/application.</a:t>
            </a:r>
          </a:p>
          <a:p>
            <a:endParaRPr lang="en-US" dirty="0"/>
          </a:p>
        </p:txBody>
      </p:sp>
    </p:spTree>
    <p:extLst>
      <p:ext uri="{BB962C8B-B14F-4D97-AF65-F5344CB8AC3E}">
        <p14:creationId xmlns:p14="http://schemas.microsoft.com/office/powerpoint/2010/main" val="101447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1025</Words>
  <Application>Microsoft Macintosh PowerPoint</Application>
  <PresentationFormat>Widescreen</PresentationFormat>
  <Paragraphs>59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gitbook-content-font</vt:lpstr>
      <vt:lpstr>Arial</vt:lpstr>
      <vt:lpstr>Calibri</vt:lpstr>
      <vt:lpstr>Calibri Light</vt:lpstr>
      <vt:lpstr>Office Theme</vt:lpstr>
      <vt:lpstr>XV6 Virtual Memory</vt:lpstr>
      <vt:lpstr>Paging provides a level of indirection for addressing </vt:lpstr>
      <vt:lpstr>How a VA gets translated to PA?</vt:lpstr>
      <vt:lpstr>RISC-V VA index</vt:lpstr>
      <vt:lpstr>What is in PTE?</vt:lpstr>
      <vt:lpstr>Where does page table stored?</vt:lpstr>
      <vt:lpstr>Would it be reasonable for page table to just be an array of PTEs?</vt:lpstr>
      <vt:lpstr>How does RISC-V solve this?</vt:lpstr>
      <vt:lpstr>How can MMU figure out where the page table is? </vt:lpstr>
      <vt:lpstr>What if PTE V bit is not set, or R/W bit not set? </vt:lpstr>
      <vt:lpstr>VM in xv6</vt:lpstr>
      <vt:lpstr>Jump between user program and kernel </vt:lpstr>
      <vt:lpstr>How to translate address</vt:lpstr>
      <vt:lpstr>PowerPoint Presentation</vt:lpstr>
      <vt:lpstr>PowerPoint Presentation</vt:lpstr>
      <vt:lpstr>Page Fault and Swap</vt:lpstr>
      <vt:lpstr>Setup kernel address space </vt:lpstr>
      <vt:lpstr>Code: Map physical address to virtual address</vt:lpstr>
      <vt:lpstr>Code: Walk the Pagetable to find PTE</vt:lpstr>
      <vt:lpstr>Key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XV6 Virtual Memory</dc:title>
  <dc:creator>Wang, Jinlang</dc:creator>
  <cp:lastModifiedBy>Wang, Jinlang</cp:lastModifiedBy>
  <cp:revision>17</cp:revision>
  <dcterms:created xsi:type="dcterms:W3CDTF">2022-10-19T04:49:31Z</dcterms:created>
  <dcterms:modified xsi:type="dcterms:W3CDTF">2022-10-19T05:48:45Z</dcterms:modified>
</cp:coreProperties>
</file>