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21"/>
  </p:notesMasterIdLst>
  <p:sldIdLst>
    <p:sldId id="256" r:id="rId2"/>
    <p:sldId id="257" r:id="rId3"/>
    <p:sldId id="258" r:id="rId4"/>
    <p:sldId id="269" r:id="rId5"/>
    <p:sldId id="259" r:id="rId6"/>
    <p:sldId id="260" r:id="rId7"/>
    <p:sldId id="264" r:id="rId8"/>
    <p:sldId id="276" r:id="rId9"/>
    <p:sldId id="271" r:id="rId10"/>
    <p:sldId id="270" r:id="rId11"/>
    <p:sldId id="261" r:id="rId12"/>
    <p:sldId id="265" r:id="rId13"/>
    <p:sldId id="272" r:id="rId14"/>
    <p:sldId id="268" r:id="rId15"/>
    <p:sldId id="266" r:id="rId16"/>
    <p:sldId id="273" r:id="rId17"/>
    <p:sldId id="274" r:id="rId18"/>
    <p:sldId id="263"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243"/>
    <p:restoredTop sz="40575"/>
  </p:normalViewPr>
  <p:slideViewPr>
    <p:cSldViewPr snapToGrid="0" snapToObjects="1">
      <p:cViewPr>
        <p:scale>
          <a:sx n="78" d="100"/>
          <a:sy n="78" d="100"/>
        </p:scale>
        <p:origin x="384" y="1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A07376-0532-784C-9622-3879FFB0E040}" type="datetimeFigureOut">
              <a:rPr lang="en-US" smtClean="0"/>
              <a:t>8/9/21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EBD0BC-2004-AD47-BD1B-2BF6FEFE159F}" type="slidenum">
              <a:rPr lang="en-US" smtClean="0"/>
              <a:t>‹#›</a:t>
            </a:fld>
            <a:endParaRPr lang="en-US"/>
          </a:p>
        </p:txBody>
      </p:sp>
    </p:spTree>
    <p:extLst>
      <p:ext uri="{BB962C8B-B14F-4D97-AF65-F5344CB8AC3E}">
        <p14:creationId xmlns:p14="http://schemas.microsoft.com/office/powerpoint/2010/main" val="42839062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r>
              <a:rPr lang="zh-CN" altLang="zh-CN" dirty="0"/>
              <a:t>五台机器，每个机器都有互斥的</a:t>
            </a:r>
            <a:r>
              <a:rPr lang="en-US" altLang="zh-CN" dirty="0"/>
              <a:t>csv</a:t>
            </a:r>
            <a:r>
              <a:rPr lang="zh-CN" altLang="zh-CN" dirty="0"/>
              <a:t>文件。逐行读取</a:t>
            </a:r>
            <a:r>
              <a:rPr lang="en-US" altLang="zh-CN" dirty="0"/>
              <a:t>csv</a:t>
            </a:r>
            <a:r>
              <a:rPr lang="zh-CN" altLang="zh-CN" dirty="0"/>
              <a:t>文件，每一行的任务，发布（注册）到本机的时间轮数据结构里（</a:t>
            </a:r>
            <a:r>
              <a:rPr lang="en-US" altLang="zh-CN" b="1" dirty="0" err="1">
                <a:solidFill>
                  <a:srgbClr val="FF0000"/>
                </a:solidFill>
              </a:rPr>
              <a:t>timeWheel</a:t>
            </a:r>
            <a:r>
              <a:rPr lang="zh-CN" altLang="zh-CN" dirty="0"/>
              <a:t>），以及通过</a:t>
            </a:r>
            <a:r>
              <a:rPr lang="en-US" altLang="zh-CN" dirty="0" err="1"/>
              <a:t>rpc</a:t>
            </a:r>
            <a:r>
              <a:rPr lang="zh-CN" altLang="zh-CN" dirty="0"/>
              <a:t>发布到另外两个机器。</a:t>
            </a:r>
          </a:p>
          <a:p>
            <a:pPr>
              <a:lnSpc>
                <a:spcPct val="150000"/>
              </a:lnSpc>
            </a:pPr>
            <a:r>
              <a:rPr lang="zh-CN" altLang="zh-CN" dirty="0"/>
              <a:t>在执行任务的时候，要检查任务是否已经执行过（本地维护一个</a:t>
            </a:r>
            <a:r>
              <a:rPr lang="en-US" altLang="zh-CN" dirty="0"/>
              <a:t>map</a:t>
            </a:r>
            <a:r>
              <a:rPr lang="zh-CN" altLang="zh-CN" dirty="0"/>
              <a:t>保存执行过的任务编号），再去执行，保证每个任务只执行一次。</a:t>
            </a:r>
            <a:endParaRPr lang="en-US" altLang="zh-CN" dirty="0"/>
          </a:p>
          <a:p>
            <a:pPr>
              <a:lnSpc>
                <a:spcPct val="150000"/>
              </a:lnSpc>
            </a:pPr>
            <a:r>
              <a:rPr lang="zh-CN" altLang="zh-CN" dirty="0"/>
              <a:t>执行完任务，把任务通过</a:t>
            </a:r>
            <a:r>
              <a:rPr lang="zh-Hans" altLang="en-US" dirty="0"/>
              <a:t> </a:t>
            </a:r>
            <a:r>
              <a:rPr lang="en-US" altLang="zh-CN" b="1" dirty="0" err="1">
                <a:solidFill>
                  <a:srgbClr val="FF0000"/>
                </a:solidFill>
              </a:rPr>
              <a:t>paxos</a:t>
            </a:r>
            <a:r>
              <a:rPr lang="zh-Hans" altLang="en-US" dirty="0"/>
              <a:t> </a:t>
            </a:r>
            <a:r>
              <a:rPr lang="zh-CN" altLang="zh-CN" dirty="0"/>
              <a:t>一致性算法，保存在每个机器的</a:t>
            </a:r>
            <a:r>
              <a:rPr lang="en-US" altLang="zh-CN" dirty="0"/>
              <a:t>log</a:t>
            </a:r>
            <a:r>
              <a:rPr lang="zh-CN" altLang="zh-CN" dirty="0"/>
              <a:t>里（按照</a:t>
            </a:r>
            <a:r>
              <a:rPr lang="en-US" altLang="zh-CN" dirty="0"/>
              <a:t>output</a:t>
            </a:r>
            <a:r>
              <a:rPr lang="zh-CN" altLang="zh-CN" dirty="0"/>
              <a:t>的格式）。</a:t>
            </a:r>
            <a:endParaRPr lang="en-US" altLang="zh-CN" dirty="0"/>
          </a:p>
          <a:p>
            <a:pPr>
              <a:lnSpc>
                <a:spcPct val="150000"/>
              </a:lnSpc>
            </a:pPr>
            <a:r>
              <a:rPr lang="zh-CN" altLang="zh-CN" dirty="0"/>
              <a:t>如果发生宕机，机器重新从</a:t>
            </a:r>
            <a:r>
              <a:rPr lang="zh-Hans" altLang="en-US" dirty="0"/>
              <a:t>结果</a:t>
            </a:r>
            <a:r>
              <a:rPr lang="zh-CN" altLang="zh-CN" dirty="0"/>
              <a:t>里读取已完成的任务放到本地的</a:t>
            </a:r>
            <a:r>
              <a:rPr lang="en-US" altLang="zh-CN" dirty="0"/>
              <a:t>map</a:t>
            </a:r>
            <a:r>
              <a:rPr lang="zh-CN" altLang="zh-CN" dirty="0"/>
              <a:t>中。</a:t>
            </a:r>
          </a:p>
          <a:p>
            <a:endParaRPr lang="en-US" dirty="0"/>
          </a:p>
          <a:p>
            <a:endParaRPr lang="en-US" dirty="0"/>
          </a:p>
        </p:txBody>
      </p:sp>
      <p:sp>
        <p:nvSpPr>
          <p:cNvPr id="4" name="Slide Number Placeholder 3"/>
          <p:cNvSpPr>
            <a:spLocks noGrp="1"/>
          </p:cNvSpPr>
          <p:nvPr>
            <p:ph type="sldNum" sz="quarter" idx="10"/>
          </p:nvPr>
        </p:nvSpPr>
        <p:spPr/>
        <p:txBody>
          <a:bodyPr/>
          <a:lstStyle/>
          <a:p>
            <a:fld id="{C4EBD0BC-2004-AD47-BD1B-2BF6FEFE159F}" type="slidenum">
              <a:rPr lang="en-US" smtClean="0"/>
              <a:t>7</a:t>
            </a:fld>
            <a:endParaRPr lang="en-US"/>
          </a:p>
        </p:txBody>
      </p:sp>
    </p:spTree>
    <p:extLst>
      <p:ext uri="{BB962C8B-B14F-4D97-AF65-F5344CB8AC3E}">
        <p14:creationId xmlns:p14="http://schemas.microsoft.com/office/powerpoint/2010/main" val="1405519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Paxos</a:t>
            </a:r>
            <a:r>
              <a:rPr lang="en-US"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如何应用</a:t>
            </a:r>
          </a:p>
          <a:p>
            <a:r>
              <a:rPr lang="zh-CN" altLang="en-US" sz="1200" b="1" i="0" kern="1200" dirty="0">
                <a:solidFill>
                  <a:schemeClr val="tx1"/>
                </a:solidFill>
                <a:effectLst/>
                <a:latin typeface="+mn-lt"/>
                <a:ea typeface="+mn-ea"/>
                <a:cs typeface="+mn-cs"/>
              </a:rPr>
              <a:t>状态机</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一个有序的确定的值，也就是日志，可以通过定义日志的语义进行重放的操作，那么这个日志是怎么跟 </a:t>
            </a:r>
            <a:r>
              <a:rPr lang="en-US" sz="1200" b="0" i="0" kern="1200" dirty="0" err="1">
                <a:solidFill>
                  <a:schemeClr val="tx1"/>
                </a:solidFill>
                <a:effectLst/>
                <a:latin typeface="+mn-lt"/>
                <a:ea typeface="+mn-ea"/>
                <a:cs typeface="+mn-cs"/>
              </a:rPr>
              <a:t>Paxos</a:t>
            </a:r>
            <a:r>
              <a:rPr lang="en-US"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结合起来的呢？我们利用 </a:t>
            </a:r>
            <a:r>
              <a:rPr lang="en-US" sz="1200" b="0" i="0" kern="1200" dirty="0" err="1">
                <a:solidFill>
                  <a:schemeClr val="tx1"/>
                </a:solidFill>
                <a:effectLst/>
                <a:latin typeface="+mn-lt"/>
                <a:ea typeface="+mn-ea"/>
                <a:cs typeface="+mn-cs"/>
              </a:rPr>
              <a:t>Paxos</a:t>
            </a:r>
            <a:r>
              <a:rPr lang="en-US"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确定有序的多个值这个特点，再加上这里引入的一个状态机的概念，结合起来实现一个真正有工程意义的系统。</a:t>
            </a:r>
          </a:p>
          <a:p>
            <a:r>
              <a:rPr lang="zh-CN" altLang="en-US" sz="1200" b="0" i="0" kern="1200" dirty="0">
                <a:solidFill>
                  <a:schemeClr val="tx1"/>
                </a:solidFill>
                <a:effectLst/>
                <a:latin typeface="+mn-lt"/>
                <a:ea typeface="+mn-ea"/>
                <a:cs typeface="+mn-cs"/>
              </a:rPr>
              <a:t>状态机这个名词大家都不陌生，一个状态机必然涉及到一个状态转移，而 </a:t>
            </a:r>
            <a:r>
              <a:rPr lang="en-US" sz="1200" b="0" i="0" kern="1200" dirty="0" err="1">
                <a:solidFill>
                  <a:schemeClr val="tx1"/>
                </a:solidFill>
                <a:effectLst/>
                <a:latin typeface="+mn-lt"/>
                <a:ea typeface="+mn-ea"/>
                <a:cs typeface="+mn-cs"/>
              </a:rPr>
              <a:t>Paxos</a:t>
            </a:r>
            <a:r>
              <a:rPr lang="en-US"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的每个实例，就是状态转移的输入，由于每台机器的实例编号都是连续有序增长的，而每个实例确定的值是一样的，那么可以保证的是，各台机器的状态机输入是完全一致的。根据状态机的理论，只要初始状态一致，输入一致，那么引出的最终状态也是一致的。而这个状态，是有无限的想象空间，你可以用来实现非常多的东西。</a:t>
            </a:r>
          </a:p>
          <a:p>
            <a:r>
              <a:rPr lang="zh-CN" altLang="en-US" sz="1200" b="0" i="0" kern="1200" dirty="0">
                <a:solidFill>
                  <a:schemeClr val="tx1"/>
                </a:solidFill>
                <a:effectLst/>
                <a:latin typeface="+mn-lt"/>
                <a:ea typeface="+mn-ea"/>
                <a:cs typeface="+mn-cs"/>
              </a:rPr>
              <a:t>如下图这个例子是一个状态机结合 </a:t>
            </a:r>
            <a:r>
              <a:rPr lang="en-US" sz="1200" b="0" i="0" kern="1200" dirty="0" err="1">
                <a:solidFill>
                  <a:schemeClr val="tx1"/>
                </a:solidFill>
                <a:effectLst/>
                <a:latin typeface="+mn-lt"/>
                <a:ea typeface="+mn-ea"/>
                <a:cs typeface="+mn-cs"/>
              </a:rPr>
              <a:t>Paxos</a:t>
            </a:r>
            <a:r>
              <a:rPr lang="en-US"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实现了一个具有多机一致的 </a:t>
            </a:r>
            <a:r>
              <a:rPr lang="en-US" sz="1200" b="0" i="0" kern="1200" dirty="0">
                <a:solidFill>
                  <a:schemeClr val="tx1"/>
                </a:solidFill>
                <a:effectLst/>
                <a:latin typeface="+mn-lt"/>
                <a:ea typeface="+mn-ea"/>
                <a:cs typeface="+mn-cs"/>
              </a:rPr>
              <a:t>KV </a:t>
            </a:r>
            <a:r>
              <a:rPr lang="zh-CN" altLang="en-US" sz="1200" b="0" i="0" kern="1200" dirty="0">
                <a:solidFill>
                  <a:schemeClr val="tx1"/>
                </a:solidFill>
                <a:effectLst/>
                <a:latin typeface="+mn-lt"/>
                <a:ea typeface="+mn-ea"/>
                <a:cs typeface="+mn-cs"/>
              </a:rPr>
              <a:t>系统。</a:t>
            </a:r>
          </a:p>
          <a:p>
            <a:br>
              <a:rPr lang="zh-CN" altLang="en-US" dirty="0"/>
            </a:br>
            <a:r>
              <a:rPr lang="zh-CN" altLang="en-US" sz="1200" b="0" i="0" kern="1200" dirty="0">
                <a:solidFill>
                  <a:schemeClr val="tx1"/>
                </a:solidFill>
                <a:effectLst/>
                <a:latin typeface="+mn-lt"/>
                <a:ea typeface="+mn-ea"/>
                <a:cs typeface="+mn-cs"/>
              </a:rPr>
              <a:t>实际上对于一般的开发人员，我们并不需要了解</a:t>
            </a:r>
            <a:r>
              <a:rPr lang="en-US" sz="1200" b="0" i="0" kern="1200" dirty="0" err="1">
                <a:solidFill>
                  <a:schemeClr val="tx1"/>
                </a:solidFill>
                <a:effectLst/>
                <a:latin typeface="+mn-lt"/>
                <a:ea typeface="+mn-ea"/>
                <a:cs typeface="+mn-cs"/>
              </a:rPr>
              <a:t>Paxos</a:t>
            </a:r>
            <a:r>
              <a:rPr lang="zh-CN" altLang="en-US" sz="1200" b="0" i="0" kern="1200" dirty="0">
                <a:solidFill>
                  <a:schemeClr val="tx1"/>
                </a:solidFill>
                <a:effectLst/>
                <a:latin typeface="+mn-lt"/>
                <a:ea typeface="+mn-ea"/>
                <a:cs typeface="+mn-cs"/>
              </a:rPr>
              <a:t>所有细节及如何实现，只需要知道</a:t>
            </a:r>
            <a:r>
              <a:rPr lang="en-US" sz="1200" b="0" i="0" kern="1200" dirty="0" err="1">
                <a:solidFill>
                  <a:schemeClr val="tx1"/>
                </a:solidFill>
                <a:effectLst/>
                <a:latin typeface="+mn-lt"/>
                <a:ea typeface="+mn-ea"/>
                <a:cs typeface="+mn-cs"/>
              </a:rPr>
              <a:t>Paxos</a:t>
            </a:r>
            <a:r>
              <a:rPr lang="zh-CN" altLang="en-US" sz="1200" b="0" i="0" kern="1200" dirty="0">
                <a:solidFill>
                  <a:schemeClr val="tx1"/>
                </a:solidFill>
                <a:effectLst/>
                <a:latin typeface="+mn-lt"/>
                <a:ea typeface="+mn-ea"/>
                <a:cs typeface="+mn-cs"/>
              </a:rPr>
              <a:t>是一个分布式选举算法就够了。本文主要介绍一下</a:t>
            </a:r>
            <a:r>
              <a:rPr lang="en-US" sz="1200" b="0" i="0" kern="1200" dirty="0" err="1">
                <a:solidFill>
                  <a:schemeClr val="tx1"/>
                </a:solidFill>
                <a:effectLst/>
                <a:latin typeface="+mn-lt"/>
                <a:ea typeface="+mn-ea"/>
                <a:cs typeface="+mn-cs"/>
              </a:rPr>
              <a:t>Paxos</a:t>
            </a:r>
            <a:r>
              <a:rPr lang="zh-CN" altLang="en-US" sz="1200" b="0" i="0" kern="1200" dirty="0">
                <a:solidFill>
                  <a:schemeClr val="tx1"/>
                </a:solidFill>
                <a:effectLst/>
                <a:latin typeface="+mn-lt"/>
                <a:ea typeface="+mn-ea"/>
                <a:cs typeface="+mn-cs"/>
              </a:rPr>
              <a:t>常用的应用场合，或许有一天当你的系统增大到一定规模，你知道有这样一个技术，可以帮助你正确及优雅的解决技术架构上一些难题。</a:t>
            </a:r>
          </a:p>
          <a:p>
            <a:r>
              <a:rPr lang="en-US" altLang="zh-CN" sz="1200" b="0" i="0" kern="1200" dirty="0">
                <a:solidFill>
                  <a:schemeClr val="tx1"/>
                </a:solidFill>
                <a:effectLst/>
                <a:latin typeface="+mn-lt"/>
                <a:ea typeface="+mn-ea"/>
                <a:cs typeface="+mn-cs"/>
              </a:rPr>
              <a:t>1. </a:t>
            </a:r>
            <a:r>
              <a:rPr lang="en-US" sz="1200" b="0" i="0" kern="1200" dirty="0">
                <a:solidFill>
                  <a:schemeClr val="tx1"/>
                </a:solidFill>
                <a:effectLst/>
                <a:latin typeface="+mn-lt"/>
                <a:ea typeface="+mn-ea"/>
                <a:cs typeface="+mn-cs"/>
              </a:rPr>
              <a:t>database replication, log replication</a:t>
            </a:r>
            <a:r>
              <a:rPr lang="zh-CN" altLang="en-US" sz="1200" b="0" i="0" kern="1200" dirty="0">
                <a:solidFill>
                  <a:schemeClr val="tx1"/>
                </a:solidFill>
                <a:effectLst/>
                <a:latin typeface="+mn-lt"/>
                <a:ea typeface="+mn-ea"/>
                <a:cs typeface="+mn-cs"/>
              </a:rPr>
              <a:t>等， 如</a:t>
            </a:r>
            <a:r>
              <a:rPr lang="en-US" sz="1200" b="0" i="0" kern="1200" dirty="0" err="1">
                <a:solidFill>
                  <a:schemeClr val="tx1"/>
                </a:solidFill>
                <a:effectLst/>
                <a:latin typeface="+mn-lt"/>
                <a:ea typeface="+mn-ea"/>
                <a:cs typeface="+mn-cs"/>
              </a:rPr>
              <a:t>bdb</a:t>
            </a:r>
            <a:r>
              <a:rPr lang="zh-CN" altLang="en-US" sz="1200" b="0" i="0" kern="1200" dirty="0">
                <a:solidFill>
                  <a:schemeClr val="tx1"/>
                </a:solidFill>
                <a:effectLst/>
                <a:latin typeface="+mn-lt"/>
                <a:ea typeface="+mn-ea"/>
                <a:cs typeface="+mn-cs"/>
              </a:rPr>
              <a:t>的数据复制就是使用</a:t>
            </a:r>
            <a:r>
              <a:rPr lang="en-US" sz="1200" b="0" i="0" kern="1200" dirty="0" err="1">
                <a:solidFill>
                  <a:schemeClr val="tx1"/>
                </a:solidFill>
                <a:effectLst/>
                <a:latin typeface="+mn-lt"/>
                <a:ea typeface="+mn-ea"/>
                <a:cs typeface="+mn-cs"/>
              </a:rPr>
              <a:t>paxos</a:t>
            </a:r>
            <a:r>
              <a:rPr lang="zh-CN" altLang="en-US" sz="1200" b="0" i="0" kern="1200" dirty="0">
                <a:solidFill>
                  <a:schemeClr val="tx1"/>
                </a:solidFill>
                <a:effectLst/>
                <a:latin typeface="+mn-lt"/>
                <a:ea typeface="+mn-ea"/>
                <a:cs typeface="+mn-cs"/>
              </a:rPr>
              <a:t>兼容的算法。</a:t>
            </a:r>
            <a:r>
              <a:rPr lang="en-US" sz="1200" b="0" i="0" kern="1200" dirty="0" err="1">
                <a:solidFill>
                  <a:schemeClr val="tx1"/>
                </a:solidFill>
                <a:effectLst/>
                <a:latin typeface="+mn-lt"/>
                <a:ea typeface="+mn-ea"/>
                <a:cs typeface="+mn-cs"/>
              </a:rPr>
              <a:t>Paxos</a:t>
            </a:r>
            <a:r>
              <a:rPr lang="zh-CN" altLang="en-US" sz="1200" b="0" i="0" kern="1200" dirty="0">
                <a:solidFill>
                  <a:schemeClr val="tx1"/>
                </a:solidFill>
                <a:effectLst/>
                <a:latin typeface="+mn-lt"/>
                <a:ea typeface="+mn-ea"/>
                <a:cs typeface="+mn-cs"/>
              </a:rPr>
              <a:t>最大的用途就是保持多个节点数据的一致性。</a:t>
            </a:r>
          </a:p>
          <a:p>
            <a:r>
              <a:rPr lang="en-US" altLang="zh-CN" sz="1200" b="0" i="0" kern="1200" dirty="0">
                <a:solidFill>
                  <a:schemeClr val="tx1"/>
                </a:solidFill>
                <a:effectLst/>
                <a:latin typeface="+mn-lt"/>
                <a:ea typeface="+mn-ea"/>
                <a:cs typeface="+mn-cs"/>
              </a:rPr>
              <a:t>2. </a:t>
            </a:r>
            <a:r>
              <a:rPr lang="en-US" sz="1200" b="0" i="0" kern="1200" dirty="0">
                <a:solidFill>
                  <a:schemeClr val="tx1"/>
                </a:solidFill>
                <a:effectLst/>
                <a:latin typeface="+mn-lt"/>
                <a:ea typeface="+mn-ea"/>
                <a:cs typeface="+mn-cs"/>
              </a:rPr>
              <a:t>naming service, </a:t>
            </a:r>
            <a:r>
              <a:rPr lang="zh-CN" altLang="en-US" sz="1200" b="0" i="0" kern="1200" dirty="0">
                <a:solidFill>
                  <a:schemeClr val="tx1"/>
                </a:solidFill>
                <a:effectLst/>
                <a:latin typeface="+mn-lt"/>
                <a:ea typeface="+mn-ea"/>
                <a:cs typeface="+mn-cs"/>
              </a:rPr>
              <a:t>如大型系统内部通常存在多个接口服务相互调用。</a:t>
            </a:r>
            <a:br>
              <a:rPr lang="zh-CN" altLang="en-US"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1) </a:t>
            </a:r>
            <a:r>
              <a:rPr lang="zh-CN" altLang="en-US" sz="1200" b="0" i="0" kern="1200" dirty="0">
                <a:solidFill>
                  <a:schemeClr val="tx1"/>
                </a:solidFill>
                <a:effectLst/>
                <a:latin typeface="+mn-lt"/>
                <a:ea typeface="+mn-ea"/>
                <a:cs typeface="+mn-cs"/>
              </a:rPr>
              <a:t>通常的实现是将服务的</a:t>
            </a:r>
            <a:r>
              <a:rPr lang="en-US" sz="1200" b="0" i="0" kern="1200" dirty="0" err="1">
                <a:solidFill>
                  <a:schemeClr val="tx1"/>
                </a:solidFill>
                <a:effectLst/>
                <a:latin typeface="+mn-lt"/>
                <a:ea typeface="+mn-ea"/>
                <a:cs typeface="+mn-cs"/>
              </a:rPr>
              <a:t>ip</a:t>
            </a:r>
            <a:r>
              <a:rPr lang="en-US" sz="1200" b="0" i="0" kern="1200" dirty="0">
                <a:solidFill>
                  <a:schemeClr val="tx1"/>
                </a:solidFill>
                <a:effectLst/>
                <a:latin typeface="+mn-lt"/>
                <a:ea typeface="+mn-ea"/>
                <a:cs typeface="+mn-cs"/>
              </a:rPr>
              <a:t>/hostname</a:t>
            </a:r>
            <a:r>
              <a:rPr lang="zh-CN" altLang="en-US" sz="1200" b="0" i="0" kern="1200" dirty="0">
                <a:solidFill>
                  <a:schemeClr val="tx1"/>
                </a:solidFill>
                <a:effectLst/>
                <a:latin typeface="+mn-lt"/>
                <a:ea typeface="+mn-ea"/>
                <a:cs typeface="+mn-cs"/>
              </a:rPr>
              <a:t>写死在配置中，当</a:t>
            </a:r>
            <a:r>
              <a:rPr lang="en-US" sz="1200" b="0" i="0" kern="1200" dirty="0">
                <a:solidFill>
                  <a:schemeClr val="tx1"/>
                </a:solidFill>
                <a:effectLst/>
                <a:latin typeface="+mn-lt"/>
                <a:ea typeface="+mn-ea"/>
                <a:cs typeface="+mn-cs"/>
              </a:rPr>
              <a:t>service</a:t>
            </a:r>
            <a:r>
              <a:rPr lang="zh-CN" altLang="en-US" sz="1200" b="0" i="0" kern="1200" dirty="0">
                <a:solidFill>
                  <a:schemeClr val="tx1"/>
                </a:solidFill>
                <a:effectLst/>
                <a:latin typeface="+mn-lt"/>
                <a:ea typeface="+mn-ea"/>
                <a:cs typeface="+mn-cs"/>
              </a:rPr>
              <a:t>发生故障时候，通过手工更改配置文件或者修改</a:t>
            </a:r>
            <a:r>
              <a:rPr lang="en-US" sz="1200" b="0" i="0" kern="1200" dirty="0">
                <a:solidFill>
                  <a:schemeClr val="tx1"/>
                </a:solidFill>
                <a:effectLst/>
                <a:latin typeface="+mn-lt"/>
                <a:ea typeface="+mn-ea"/>
                <a:cs typeface="+mn-cs"/>
              </a:rPr>
              <a:t>DNS</a:t>
            </a:r>
            <a:r>
              <a:rPr lang="zh-CN" altLang="en-US" sz="1200" b="0" i="0" kern="1200" dirty="0">
                <a:solidFill>
                  <a:schemeClr val="tx1"/>
                </a:solidFill>
                <a:effectLst/>
                <a:latin typeface="+mn-lt"/>
                <a:ea typeface="+mn-ea"/>
                <a:cs typeface="+mn-cs"/>
              </a:rPr>
              <a:t>指向的方法来解决。缺点是可维护性差，内部的单元越多，故障率越大。</a:t>
            </a:r>
            <a:br>
              <a:rPr lang="zh-CN" altLang="en-US"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2) </a:t>
            </a:r>
            <a:r>
              <a:rPr lang="en-US" sz="1200" b="0" i="0" kern="1200" dirty="0">
                <a:solidFill>
                  <a:schemeClr val="tx1"/>
                </a:solidFill>
                <a:effectLst/>
                <a:latin typeface="+mn-lt"/>
                <a:ea typeface="+mn-ea"/>
                <a:cs typeface="+mn-cs"/>
              </a:rPr>
              <a:t>LVS</a:t>
            </a:r>
            <a:r>
              <a:rPr lang="zh-CN" altLang="en-US" sz="1200" b="0" i="0" kern="1200" dirty="0">
                <a:solidFill>
                  <a:schemeClr val="tx1"/>
                </a:solidFill>
                <a:effectLst/>
                <a:latin typeface="+mn-lt"/>
                <a:ea typeface="+mn-ea"/>
                <a:cs typeface="+mn-cs"/>
              </a:rPr>
              <a:t>双机冗余的方式，缺点是所有单元需要双倍的资源投入。</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通过</a:t>
            </a:r>
            <a:r>
              <a:rPr lang="en-US" sz="1200" b="0" i="0" kern="1200" dirty="0" err="1">
                <a:solidFill>
                  <a:schemeClr val="tx1"/>
                </a:solidFill>
                <a:effectLst/>
                <a:latin typeface="+mn-lt"/>
                <a:ea typeface="+mn-ea"/>
                <a:cs typeface="+mn-cs"/>
              </a:rPr>
              <a:t>Paxos</a:t>
            </a:r>
            <a:r>
              <a:rPr lang="zh-CN" altLang="en-US" sz="1200" b="0" i="0" kern="1200" dirty="0">
                <a:solidFill>
                  <a:schemeClr val="tx1"/>
                </a:solidFill>
                <a:effectLst/>
                <a:latin typeface="+mn-lt"/>
                <a:ea typeface="+mn-ea"/>
                <a:cs typeface="+mn-cs"/>
              </a:rPr>
              <a:t>算法来管理所有的</a:t>
            </a:r>
            <a:r>
              <a:rPr lang="en-US" sz="1200" b="0" i="0" kern="1200" dirty="0">
                <a:solidFill>
                  <a:schemeClr val="tx1"/>
                </a:solidFill>
                <a:effectLst/>
                <a:latin typeface="+mn-lt"/>
                <a:ea typeface="+mn-ea"/>
                <a:cs typeface="+mn-cs"/>
              </a:rPr>
              <a:t>naming</a:t>
            </a:r>
            <a:r>
              <a:rPr lang="zh-CN" altLang="en-US" sz="1200" b="0" i="0" kern="1200" dirty="0">
                <a:solidFill>
                  <a:schemeClr val="tx1"/>
                </a:solidFill>
                <a:effectLst/>
                <a:latin typeface="+mn-lt"/>
                <a:ea typeface="+mn-ea"/>
                <a:cs typeface="+mn-cs"/>
              </a:rPr>
              <a:t>服务，则可保证</a:t>
            </a:r>
            <a:r>
              <a:rPr lang="en-US" sz="1200" b="0" i="0" kern="1200" dirty="0">
                <a:solidFill>
                  <a:schemeClr val="tx1"/>
                </a:solidFill>
                <a:effectLst/>
                <a:latin typeface="+mn-lt"/>
                <a:ea typeface="+mn-ea"/>
                <a:cs typeface="+mn-cs"/>
              </a:rPr>
              <a:t>high available</a:t>
            </a:r>
            <a:r>
              <a:rPr lang="zh-CN" altLang="en-US" sz="1200" b="0" i="0" kern="1200" dirty="0">
                <a:solidFill>
                  <a:schemeClr val="tx1"/>
                </a:solidFill>
                <a:effectLst/>
                <a:latin typeface="+mn-lt"/>
                <a:ea typeface="+mn-ea"/>
                <a:cs typeface="+mn-cs"/>
              </a:rPr>
              <a:t>分配可用的</a:t>
            </a:r>
            <a:r>
              <a:rPr lang="en-US" sz="1200" b="0" i="0" kern="1200" dirty="0">
                <a:solidFill>
                  <a:schemeClr val="tx1"/>
                </a:solidFill>
                <a:effectLst/>
                <a:latin typeface="+mn-lt"/>
                <a:ea typeface="+mn-ea"/>
                <a:cs typeface="+mn-cs"/>
              </a:rPr>
              <a:t>service</a:t>
            </a:r>
            <a:r>
              <a:rPr lang="zh-CN" altLang="en-US" sz="1200" b="0" i="0" kern="1200" dirty="0">
                <a:solidFill>
                  <a:schemeClr val="tx1"/>
                </a:solidFill>
                <a:effectLst/>
                <a:latin typeface="+mn-lt"/>
                <a:ea typeface="+mn-ea"/>
                <a:cs typeface="+mn-cs"/>
              </a:rPr>
              <a:t>给</a:t>
            </a:r>
            <a:r>
              <a:rPr lang="en-US" sz="1200" b="0" i="0" kern="1200" dirty="0">
                <a:solidFill>
                  <a:schemeClr val="tx1"/>
                </a:solidFill>
                <a:effectLst/>
                <a:latin typeface="+mn-lt"/>
                <a:ea typeface="+mn-ea"/>
                <a:cs typeface="+mn-cs"/>
              </a:rPr>
              <a:t>client。</a:t>
            </a:r>
            <a:r>
              <a:rPr lang="zh-CN" altLang="en-US" sz="1200" b="0" i="0" kern="1200" dirty="0">
                <a:solidFill>
                  <a:schemeClr val="tx1"/>
                </a:solidFill>
                <a:effectLst/>
                <a:latin typeface="+mn-lt"/>
                <a:ea typeface="+mn-ea"/>
                <a:cs typeface="+mn-cs"/>
              </a:rPr>
              <a:t>象</a:t>
            </a:r>
            <a:r>
              <a:rPr lang="en-US" sz="1200" b="0" i="0" kern="1200" dirty="0" err="1">
                <a:solidFill>
                  <a:schemeClr val="tx1"/>
                </a:solidFill>
                <a:effectLst/>
                <a:latin typeface="+mn-lt"/>
                <a:ea typeface="+mn-ea"/>
                <a:cs typeface="+mn-cs"/>
              </a:rPr>
              <a:t>ZooKeeper</a:t>
            </a:r>
            <a:r>
              <a:rPr lang="zh-CN" altLang="en-US" sz="1200" b="0" i="0" kern="1200" dirty="0">
                <a:solidFill>
                  <a:schemeClr val="tx1"/>
                </a:solidFill>
                <a:effectLst/>
                <a:latin typeface="+mn-lt"/>
                <a:ea typeface="+mn-ea"/>
                <a:cs typeface="+mn-cs"/>
              </a:rPr>
              <a:t>还提供</a:t>
            </a:r>
            <a:r>
              <a:rPr lang="en-US" sz="1200" b="0" i="0" kern="1200" dirty="0">
                <a:solidFill>
                  <a:schemeClr val="tx1"/>
                </a:solidFill>
                <a:effectLst/>
                <a:latin typeface="+mn-lt"/>
                <a:ea typeface="+mn-ea"/>
                <a:cs typeface="+mn-cs"/>
              </a:rPr>
              <a:t>watch</a:t>
            </a:r>
            <a:r>
              <a:rPr lang="zh-CN" altLang="en-US" sz="1200" b="0" i="0" kern="1200" dirty="0">
                <a:solidFill>
                  <a:schemeClr val="tx1"/>
                </a:solidFill>
                <a:effectLst/>
                <a:latin typeface="+mn-lt"/>
                <a:ea typeface="+mn-ea"/>
                <a:cs typeface="+mn-cs"/>
              </a:rPr>
              <a:t>功能，即</a:t>
            </a:r>
            <a:r>
              <a:rPr lang="en-US" sz="1200" b="0" i="0" kern="1200" dirty="0">
                <a:solidFill>
                  <a:schemeClr val="tx1"/>
                </a:solidFill>
                <a:effectLst/>
                <a:latin typeface="+mn-lt"/>
                <a:ea typeface="+mn-ea"/>
                <a:cs typeface="+mn-cs"/>
              </a:rPr>
              <a:t>watch</a:t>
            </a:r>
            <a:r>
              <a:rPr lang="zh-CN" altLang="en-US" sz="1200" b="0" i="0" kern="1200" dirty="0">
                <a:solidFill>
                  <a:schemeClr val="tx1"/>
                </a:solidFill>
                <a:effectLst/>
                <a:latin typeface="+mn-lt"/>
                <a:ea typeface="+mn-ea"/>
                <a:cs typeface="+mn-cs"/>
              </a:rPr>
              <a:t>的对象发生了改变会自动发</a:t>
            </a:r>
            <a:r>
              <a:rPr lang="en-US" sz="1200" b="0" i="0" kern="1200" dirty="0">
                <a:solidFill>
                  <a:schemeClr val="tx1"/>
                </a:solidFill>
                <a:effectLst/>
                <a:latin typeface="+mn-lt"/>
                <a:ea typeface="+mn-ea"/>
                <a:cs typeface="+mn-cs"/>
              </a:rPr>
              <a:t>notification, </a:t>
            </a:r>
            <a:r>
              <a:rPr lang="zh-CN" altLang="en-US" sz="1200" b="0" i="0" kern="1200" dirty="0">
                <a:solidFill>
                  <a:schemeClr val="tx1"/>
                </a:solidFill>
                <a:effectLst/>
                <a:latin typeface="+mn-lt"/>
                <a:ea typeface="+mn-ea"/>
                <a:cs typeface="+mn-cs"/>
              </a:rPr>
              <a:t>这样所有的</a:t>
            </a:r>
            <a:r>
              <a:rPr lang="en-US" sz="1200" b="0" i="0" kern="1200" dirty="0">
                <a:solidFill>
                  <a:schemeClr val="tx1"/>
                </a:solidFill>
                <a:effectLst/>
                <a:latin typeface="+mn-lt"/>
                <a:ea typeface="+mn-ea"/>
                <a:cs typeface="+mn-cs"/>
              </a:rPr>
              <a:t>client</a:t>
            </a:r>
            <a:r>
              <a:rPr lang="zh-CN" altLang="en-US" sz="1200" b="0" i="0" kern="1200" dirty="0">
                <a:solidFill>
                  <a:schemeClr val="tx1"/>
                </a:solidFill>
                <a:effectLst/>
                <a:latin typeface="+mn-lt"/>
                <a:ea typeface="+mn-ea"/>
                <a:cs typeface="+mn-cs"/>
              </a:rPr>
              <a:t>就可以使用一致的，高可用的接口。</a:t>
            </a:r>
          </a:p>
          <a:p>
            <a:r>
              <a:rPr lang="en-US" altLang="zh-CN" sz="1200" b="0" i="0" kern="1200" dirty="0">
                <a:solidFill>
                  <a:schemeClr val="tx1"/>
                </a:solidFill>
                <a:effectLst/>
                <a:latin typeface="+mn-lt"/>
                <a:ea typeface="+mn-ea"/>
                <a:cs typeface="+mn-cs"/>
              </a:rPr>
              <a:t>3.</a:t>
            </a:r>
            <a:r>
              <a:rPr lang="en-US" sz="1200" b="0" i="0" kern="1200" dirty="0">
                <a:solidFill>
                  <a:schemeClr val="tx1"/>
                </a:solidFill>
                <a:effectLst/>
                <a:latin typeface="+mn-lt"/>
                <a:ea typeface="+mn-ea"/>
                <a:cs typeface="+mn-cs"/>
              </a:rPr>
              <a:t>config</a:t>
            </a:r>
            <a:r>
              <a:rPr lang="zh-CN" altLang="en-US" sz="1200" b="0" i="0" kern="1200" dirty="0">
                <a:solidFill>
                  <a:schemeClr val="tx1"/>
                </a:solidFill>
                <a:effectLst/>
                <a:latin typeface="+mn-lt"/>
                <a:ea typeface="+mn-ea"/>
                <a:cs typeface="+mn-cs"/>
              </a:rPr>
              <a:t>配置管理</a:t>
            </a:r>
            <a:br>
              <a:rPr lang="zh-CN" altLang="en-US"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1) </a:t>
            </a:r>
            <a:r>
              <a:rPr lang="zh-CN" altLang="en-US" sz="1200" b="0" i="0" kern="1200" dirty="0">
                <a:solidFill>
                  <a:schemeClr val="tx1"/>
                </a:solidFill>
                <a:effectLst/>
                <a:latin typeface="+mn-lt"/>
                <a:ea typeface="+mn-ea"/>
                <a:cs typeface="+mn-cs"/>
              </a:rPr>
              <a:t>通常手工修改配置文件的方法，这样容易出错，也需要人工干预才能生效，所以节点的状态无法同时达到一致。</a:t>
            </a:r>
            <a:br>
              <a:rPr lang="zh-CN" altLang="en-US"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2) </a:t>
            </a:r>
            <a:r>
              <a:rPr lang="zh-CN" altLang="en-US" sz="1200" b="0" i="0" kern="1200" dirty="0">
                <a:solidFill>
                  <a:schemeClr val="tx1"/>
                </a:solidFill>
                <a:effectLst/>
                <a:latin typeface="+mn-lt"/>
                <a:ea typeface="+mn-ea"/>
                <a:cs typeface="+mn-cs"/>
              </a:rPr>
              <a:t>大规模的应用都会实现自己的配置服务，比如用</a:t>
            </a:r>
            <a:r>
              <a:rPr lang="en-US" sz="1200" b="0" i="0" kern="1200" dirty="0">
                <a:solidFill>
                  <a:schemeClr val="tx1"/>
                </a:solidFill>
                <a:effectLst/>
                <a:latin typeface="+mn-lt"/>
                <a:ea typeface="+mn-ea"/>
                <a:cs typeface="+mn-cs"/>
              </a:rPr>
              <a:t>http web</a:t>
            </a:r>
            <a:r>
              <a:rPr lang="zh-CN" altLang="en-US" sz="1200" b="0" i="0" kern="1200" dirty="0">
                <a:solidFill>
                  <a:schemeClr val="tx1"/>
                </a:solidFill>
                <a:effectLst/>
                <a:latin typeface="+mn-lt"/>
                <a:ea typeface="+mn-ea"/>
                <a:cs typeface="+mn-cs"/>
              </a:rPr>
              <a:t>服务来实现配置中心化。它的缺点是更新后所有</a:t>
            </a:r>
            <a:r>
              <a:rPr lang="en-US" sz="1200" b="0" i="0" kern="1200" dirty="0">
                <a:solidFill>
                  <a:schemeClr val="tx1"/>
                </a:solidFill>
                <a:effectLst/>
                <a:latin typeface="+mn-lt"/>
                <a:ea typeface="+mn-ea"/>
                <a:cs typeface="+mn-cs"/>
              </a:rPr>
              <a:t>client</a:t>
            </a:r>
            <a:r>
              <a:rPr lang="zh-CN" altLang="en-US" sz="1200" b="0" i="0" kern="1200" dirty="0">
                <a:solidFill>
                  <a:schemeClr val="tx1"/>
                </a:solidFill>
                <a:effectLst/>
                <a:latin typeface="+mn-lt"/>
                <a:ea typeface="+mn-ea"/>
                <a:cs typeface="+mn-cs"/>
              </a:rPr>
              <a:t>无法立即得知，各节点加载的顺序无法保证，造成系统中的配置不是同一状态。</a:t>
            </a:r>
          </a:p>
          <a:p>
            <a:r>
              <a:rPr lang="en-US" altLang="zh-CN" sz="1200" b="0" i="0" kern="1200" dirty="0">
                <a:solidFill>
                  <a:schemeClr val="tx1"/>
                </a:solidFill>
                <a:effectLst/>
                <a:latin typeface="+mn-lt"/>
                <a:ea typeface="+mn-ea"/>
                <a:cs typeface="+mn-cs"/>
              </a:rPr>
              <a:t>4.</a:t>
            </a:r>
            <a:r>
              <a:rPr lang="en-US" sz="1200" b="0" i="0" kern="1200" dirty="0">
                <a:solidFill>
                  <a:schemeClr val="tx1"/>
                </a:solidFill>
                <a:effectLst/>
                <a:latin typeface="+mn-lt"/>
                <a:ea typeface="+mn-ea"/>
                <a:cs typeface="+mn-cs"/>
              </a:rPr>
              <a:t>membership</a:t>
            </a:r>
            <a:r>
              <a:rPr lang="zh-CN" altLang="en-US" sz="1200" b="0" i="0" kern="1200" dirty="0">
                <a:solidFill>
                  <a:schemeClr val="tx1"/>
                </a:solidFill>
                <a:effectLst/>
                <a:latin typeface="+mn-lt"/>
                <a:ea typeface="+mn-ea"/>
                <a:cs typeface="+mn-cs"/>
              </a:rPr>
              <a:t>用户角色</a:t>
            </a:r>
            <a:r>
              <a:rPr lang="en-US" altLang="zh-CN" sz="1200" b="0"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access control list, </a:t>
            </a:r>
            <a:r>
              <a:rPr lang="zh-CN" altLang="en-US" sz="1200" b="0" i="0" kern="1200" dirty="0">
                <a:solidFill>
                  <a:schemeClr val="tx1"/>
                </a:solidFill>
                <a:effectLst/>
                <a:latin typeface="+mn-lt"/>
                <a:ea typeface="+mn-ea"/>
                <a:cs typeface="+mn-cs"/>
              </a:rPr>
              <a:t>比如在权限设置中，用户一旦设置某项权限比如由管理员变成普通身份，这时应在所有的服务器上所有远程</a:t>
            </a:r>
            <a:r>
              <a:rPr lang="en-US" sz="1200" b="0" i="0" kern="1200" dirty="0">
                <a:solidFill>
                  <a:schemeClr val="tx1"/>
                </a:solidFill>
                <a:effectLst/>
                <a:latin typeface="+mn-lt"/>
                <a:ea typeface="+mn-ea"/>
                <a:cs typeface="+mn-cs"/>
              </a:rPr>
              <a:t>CDN</a:t>
            </a:r>
            <a:r>
              <a:rPr lang="zh-CN" altLang="en-US" sz="1200" b="0" i="0" kern="1200" dirty="0">
                <a:solidFill>
                  <a:schemeClr val="tx1"/>
                </a:solidFill>
                <a:effectLst/>
                <a:latin typeface="+mn-lt"/>
                <a:ea typeface="+mn-ea"/>
                <a:cs typeface="+mn-cs"/>
              </a:rPr>
              <a:t>立即生效，否则就会导致不能接受的后果。</a:t>
            </a:r>
          </a:p>
          <a:p>
            <a:r>
              <a:rPr lang="en-US" altLang="zh-CN" sz="1200" b="0" i="0" kern="1200" dirty="0">
                <a:solidFill>
                  <a:schemeClr val="tx1"/>
                </a:solidFill>
                <a:effectLst/>
                <a:latin typeface="+mn-lt"/>
                <a:ea typeface="+mn-ea"/>
                <a:cs typeface="+mn-cs"/>
              </a:rPr>
              <a:t>5. </a:t>
            </a:r>
            <a:r>
              <a:rPr lang="zh-CN" altLang="en-US" sz="1200" b="0" i="0" kern="1200" dirty="0">
                <a:solidFill>
                  <a:schemeClr val="tx1"/>
                </a:solidFill>
                <a:effectLst/>
                <a:latin typeface="+mn-lt"/>
                <a:ea typeface="+mn-ea"/>
                <a:cs typeface="+mn-cs"/>
              </a:rPr>
              <a:t>号码分配。通常简单的解决方法是用数据库自增</a:t>
            </a:r>
            <a:r>
              <a:rPr lang="en-US" sz="1200" b="0" i="0" kern="1200" dirty="0">
                <a:solidFill>
                  <a:schemeClr val="tx1"/>
                </a:solidFill>
                <a:effectLst/>
                <a:latin typeface="+mn-lt"/>
                <a:ea typeface="+mn-ea"/>
                <a:cs typeface="+mn-cs"/>
              </a:rPr>
              <a:t>ID, </a:t>
            </a:r>
            <a:r>
              <a:rPr lang="zh-CN" altLang="en-US" sz="1200" b="0" i="0" kern="1200" dirty="0">
                <a:solidFill>
                  <a:schemeClr val="tx1"/>
                </a:solidFill>
                <a:effectLst/>
                <a:latin typeface="+mn-lt"/>
                <a:ea typeface="+mn-ea"/>
                <a:cs typeface="+mn-cs"/>
              </a:rPr>
              <a:t>这导致数据库切分困难，或程序生成</a:t>
            </a:r>
            <a:r>
              <a:rPr lang="en-US" sz="1200" b="0" i="0" kern="1200" dirty="0">
                <a:solidFill>
                  <a:schemeClr val="tx1"/>
                </a:solidFill>
                <a:effectLst/>
                <a:latin typeface="+mn-lt"/>
                <a:ea typeface="+mn-ea"/>
                <a:cs typeface="+mn-cs"/>
              </a:rPr>
              <a:t>GUID, </a:t>
            </a:r>
            <a:r>
              <a:rPr lang="zh-CN" altLang="en-US" sz="1200" b="0" i="0" kern="1200" dirty="0">
                <a:solidFill>
                  <a:schemeClr val="tx1"/>
                </a:solidFill>
                <a:effectLst/>
                <a:latin typeface="+mn-lt"/>
                <a:ea typeface="+mn-ea"/>
                <a:cs typeface="+mn-cs"/>
              </a:rPr>
              <a:t>这通常导致</a:t>
            </a:r>
            <a:r>
              <a:rPr lang="en-US" sz="1200" b="0" i="0" kern="1200" dirty="0">
                <a:solidFill>
                  <a:schemeClr val="tx1"/>
                </a:solidFill>
                <a:effectLst/>
                <a:latin typeface="+mn-lt"/>
                <a:ea typeface="+mn-ea"/>
                <a:cs typeface="+mn-cs"/>
              </a:rPr>
              <a:t>ID</a:t>
            </a:r>
            <a:r>
              <a:rPr lang="zh-CN" altLang="en-US" sz="1200" b="0" i="0" kern="1200" dirty="0">
                <a:solidFill>
                  <a:schemeClr val="tx1"/>
                </a:solidFill>
                <a:effectLst/>
                <a:latin typeface="+mn-lt"/>
                <a:ea typeface="+mn-ea"/>
                <a:cs typeface="+mn-cs"/>
              </a:rPr>
              <a:t>过长。更优雅的做法是利用</a:t>
            </a:r>
            <a:r>
              <a:rPr lang="en-US" sz="1200" b="0" i="0" kern="1200" dirty="0" err="1">
                <a:solidFill>
                  <a:schemeClr val="tx1"/>
                </a:solidFill>
                <a:effectLst/>
                <a:latin typeface="+mn-lt"/>
                <a:ea typeface="+mn-ea"/>
                <a:cs typeface="+mn-cs"/>
              </a:rPr>
              <a:t>paxos</a:t>
            </a:r>
            <a:r>
              <a:rPr lang="zh-CN" altLang="en-US" sz="1200" b="0" i="0" kern="1200" dirty="0">
                <a:solidFill>
                  <a:schemeClr val="tx1"/>
                </a:solidFill>
                <a:effectLst/>
                <a:latin typeface="+mn-lt"/>
                <a:ea typeface="+mn-ea"/>
                <a:cs typeface="+mn-cs"/>
              </a:rPr>
              <a:t>算法在多台</a:t>
            </a:r>
            <a:r>
              <a:rPr lang="en-US" sz="1200" b="0" i="0" kern="1200" dirty="0">
                <a:solidFill>
                  <a:schemeClr val="tx1"/>
                </a:solidFill>
                <a:effectLst/>
                <a:latin typeface="+mn-lt"/>
                <a:ea typeface="+mn-ea"/>
                <a:cs typeface="+mn-cs"/>
              </a:rPr>
              <a:t>replicas</a:t>
            </a:r>
            <a:r>
              <a:rPr lang="zh-CN" altLang="en-US" sz="1200" b="0" i="0" kern="1200" dirty="0">
                <a:solidFill>
                  <a:schemeClr val="tx1"/>
                </a:solidFill>
                <a:effectLst/>
                <a:latin typeface="+mn-lt"/>
                <a:ea typeface="+mn-ea"/>
                <a:cs typeface="+mn-cs"/>
              </a:rPr>
              <a:t>之间选择一个作为</a:t>
            </a:r>
            <a:r>
              <a:rPr lang="en-US" sz="1200" b="0" i="0" kern="1200" dirty="0">
                <a:solidFill>
                  <a:schemeClr val="tx1"/>
                </a:solidFill>
                <a:effectLst/>
                <a:latin typeface="+mn-lt"/>
                <a:ea typeface="+mn-ea"/>
                <a:cs typeface="+mn-cs"/>
              </a:rPr>
              <a:t>master, </a:t>
            </a:r>
            <a:r>
              <a:rPr lang="zh-CN" altLang="en-US" sz="1200" b="0" i="0" kern="1200" dirty="0">
                <a:solidFill>
                  <a:schemeClr val="tx1"/>
                </a:solidFill>
                <a:effectLst/>
                <a:latin typeface="+mn-lt"/>
                <a:ea typeface="+mn-ea"/>
                <a:cs typeface="+mn-cs"/>
              </a:rPr>
              <a:t>通过</a:t>
            </a:r>
            <a:r>
              <a:rPr lang="en-US" sz="1200" b="0" i="0" kern="1200" dirty="0">
                <a:solidFill>
                  <a:schemeClr val="tx1"/>
                </a:solidFill>
                <a:effectLst/>
                <a:latin typeface="+mn-lt"/>
                <a:ea typeface="+mn-ea"/>
                <a:cs typeface="+mn-cs"/>
              </a:rPr>
              <a:t>master</a:t>
            </a:r>
            <a:r>
              <a:rPr lang="zh-CN" altLang="en-US" sz="1200" b="0" i="0" kern="1200" dirty="0">
                <a:solidFill>
                  <a:schemeClr val="tx1"/>
                </a:solidFill>
                <a:effectLst/>
                <a:latin typeface="+mn-lt"/>
                <a:ea typeface="+mn-ea"/>
                <a:cs typeface="+mn-cs"/>
              </a:rPr>
              <a:t>来分配号码。当</a:t>
            </a:r>
            <a:r>
              <a:rPr lang="en-US" sz="1200" b="0" i="0" kern="1200" dirty="0">
                <a:solidFill>
                  <a:schemeClr val="tx1"/>
                </a:solidFill>
                <a:effectLst/>
                <a:latin typeface="+mn-lt"/>
                <a:ea typeface="+mn-ea"/>
                <a:cs typeface="+mn-cs"/>
              </a:rPr>
              <a:t>master</a:t>
            </a:r>
            <a:r>
              <a:rPr lang="zh-CN" altLang="en-US" sz="1200" b="0" i="0" kern="1200" dirty="0">
                <a:solidFill>
                  <a:schemeClr val="tx1"/>
                </a:solidFill>
                <a:effectLst/>
                <a:latin typeface="+mn-lt"/>
                <a:ea typeface="+mn-ea"/>
                <a:cs typeface="+mn-cs"/>
              </a:rPr>
              <a:t>发生故障时，再用</a:t>
            </a:r>
            <a:r>
              <a:rPr lang="en-US" sz="1200" b="0" i="0" kern="1200" dirty="0" err="1">
                <a:solidFill>
                  <a:schemeClr val="tx1"/>
                </a:solidFill>
                <a:effectLst/>
                <a:latin typeface="+mn-lt"/>
                <a:ea typeface="+mn-ea"/>
                <a:cs typeface="+mn-cs"/>
              </a:rPr>
              <a:t>paxos</a:t>
            </a:r>
            <a:r>
              <a:rPr lang="zh-CN" altLang="en-US" sz="1200" b="0" i="0" kern="1200" dirty="0">
                <a:solidFill>
                  <a:schemeClr val="tx1"/>
                </a:solidFill>
                <a:effectLst/>
                <a:latin typeface="+mn-lt"/>
                <a:ea typeface="+mn-ea"/>
                <a:cs typeface="+mn-cs"/>
              </a:rPr>
              <a:t>选择另外一个</a:t>
            </a:r>
            <a:r>
              <a:rPr lang="en-US" sz="1200" b="0" i="0" kern="1200" dirty="0">
                <a:solidFill>
                  <a:schemeClr val="tx1"/>
                </a:solidFill>
                <a:effectLst/>
                <a:latin typeface="+mn-lt"/>
                <a:ea typeface="+mn-ea"/>
                <a:cs typeface="+mn-cs"/>
              </a:rPr>
              <a:t>master。</a:t>
            </a:r>
          </a:p>
          <a:p>
            <a:r>
              <a:rPr lang="zh-CN" altLang="en-US" sz="1200" b="0" i="0" kern="1200" dirty="0">
                <a:solidFill>
                  <a:schemeClr val="tx1"/>
                </a:solidFill>
                <a:effectLst/>
                <a:latin typeface="+mn-lt"/>
                <a:ea typeface="+mn-ea"/>
                <a:cs typeface="+mn-cs"/>
              </a:rPr>
              <a:t>这里列举了一些常见的</a:t>
            </a:r>
            <a:r>
              <a:rPr lang="en-US" sz="1200" b="0" i="0" kern="1200" dirty="0" err="1">
                <a:solidFill>
                  <a:schemeClr val="tx1"/>
                </a:solidFill>
                <a:effectLst/>
                <a:latin typeface="+mn-lt"/>
                <a:ea typeface="+mn-ea"/>
                <a:cs typeface="+mn-cs"/>
              </a:rPr>
              <a:t>Paxos</a:t>
            </a:r>
            <a:r>
              <a:rPr lang="zh-CN" altLang="en-US" sz="1200" b="0" i="0" kern="1200" dirty="0">
                <a:solidFill>
                  <a:schemeClr val="tx1"/>
                </a:solidFill>
                <a:effectLst/>
                <a:latin typeface="+mn-lt"/>
                <a:ea typeface="+mn-ea"/>
                <a:cs typeface="+mn-cs"/>
              </a:rPr>
              <a:t>应用场合，对于类似上述的场合，如果用其它解决方案，一方面不能提供自动的高可用性方案，同时也远远没有</a:t>
            </a:r>
            <a:r>
              <a:rPr lang="en-US" sz="1200" b="0" i="0" kern="1200" dirty="0" err="1">
                <a:solidFill>
                  <a:schemeClr val="tx1"/>
                </a:solidFill>
                <a:effectLst/>
                <a:latin typeface="+mn-lt"/>
                <a:ea typeface="+mn-ea"/>
                <a:cs typeface="+mn-cs"/>
              </a:rPr>
              <a:t>Paxos</a:t>
            </a:r>
            <a:r>
              <a:rPr lang="zh-CN" altLang="en-US" sz="1200" b="0" i="0" kern="1200" dirty="0">
                <a:solidFill>
                  <a:schemeClr val="tx1"/>
                </a:solidFill>
                <a:effectLst/>
                <a:latin typeface="+mn-lt"/>
                <a:ea typeface="+mn-ea"/>
                <a:cs typeface="+mn-cs"/>
              </a:rPr>
              <a:t>实现简单及优雅。</a:t>
            </a:r>
          </a:p>
          <a:p>
            <a:r>
              <a:rPr lang="en-US" sz="1200" b="0" i="0" kern="1200" dirty="0">
                <a:solidFill>
                  <a:schemeClr val="tx1"/>
                </a:solidFill>
                <a:effectLst/>
                <a:latin typeface="+mn-lt"/>
                <a:ea typeface="+mn-ea"/>
                <a:cs typeface="+mn-cs"/>
              </a:rPr>
              <a:t>Yahoo!</a:t>
            </a:r>
            <a:r>
              <a:rPr lang="zh-CN" altLang="en-US" sz="1200" b="0" i="0" kern="1200" dirty="0">
                <a:solidFill>
                  <a:schemeClr val="tx1"/>
                </a:solidFill>
                <a:effectLst/>
                <a:latin typeface="+mn-lt"/>
                <a:ea typeface="+mn-ea"/>
                <a:cs typeface="+mn-cs"/>
              </a:rPr>
              <a:t>开源的</a:t>
            </a:r>
            <a:r>
              <a:rPr lang="en-US" sz="1200" b="0" i="0" kern="1200" dirty="0" err="1">
                <a:solidFill>
                  <a:schemeClr val="tx1"/>
                </a:solidFill>
                <a:effectLst/>
                <a:latin typeface="+mn-lt"/>
                <a:ea typeface="+mn-ea"/>
                <a:cs typeface="+mn-cs"/>
              </a:rPr>
              <a:t>ZooKeeper</a:t>
            </a:r>
            <a:r>
              <a:rPr lang="en-US" sz="1200" b="0" i="0" kern="1200" dirty="0">
                <a:solidFill>
                  <a:schemeClr val="tx1"/>
                </a:solidFill>
                <a:effectLst/>
                <a:latin typeface="+mn-lt"/>
                <a:ea typeface="+mn-ea"/>
                <a:cs typeface="+mn-cs"/>
              </a:rPr>
              <a:t> [5]</a:t>
            </a:r>
            <a:r>
              <a:rPr lang="zh-CN" altLang="en-US" sz="1200" b="0" i="0" kern="1200" dirty="0">
                <a:solidFill>
                  <a:schemeClr val="tx1"/>
                </a:solidFill>
                <a:effectLst/>
                <a:latin typeface="+mn-lt"/>
                <a:ea typeface="+mn-ea"/>
                <a:cs typeface="+mn-cs"/>
              </a:rPr>
              <a:t>是一个开源的类</a:t>
            </a:r>
            <a:r>
              <a:rPr lang="en-US" sz="1200" b="0" i="0" kern="1200" dirty="0" err="1">
                <a:solidFill>
                  <a:schemeClr val="tx1"/>
                </a:solidFill>
                <a:effectLst/>
                <a:latin typeface="+mn-lt"/>
                <a:ea typeface="+mn-ea"/>
                <a:cs typeface="+mn-cs"/>
              </a:rPr>
              <a:t>Paxos</a:t>
            </a:r>
            <a:r>
              <a:rPr lang="zh-CN" altLang="en-US" sz="1200" b="0" i="0" kern="1200" dirty="0">
                <a:solidFill>
                  <a:schemeClr val="tx1"/>
                </a:solidFill>
                <a:effectLst/>
                <a:latin typeface="+mn-lt"/>
                <a:ea typeface="+mn-ea"/>
                <a:cs typeface="+mn-cs"/>
              </a:rPr>
              <a:t>实现。它的编程接口看起来很像一个可提供强一致性保证的分布式小文件系统。对上面所有的场合都可以适用。但可惜的是，</a:t>
            </a:r>
            <a:r>
              <a:rPr lang="en-US" sz="1200" b="0" i="0" kern="1200" dirty="0" err="1">
                <a:solidFill>
                  <a:schemeClr val="tx1"/>
                </a:solidFill>
                <a:effectLst/>
                <a:latin typeface="+mn-lt"/>
                <a:ea typeface="+mn-ea"/>
                <a:cs typeface="+mn-cs"/>
              </a:rPr>
              <a:t>ZooKeeper</a:t>
            </a:r>
            <a:r>
              <a:rPr lang="zh-CN" altLang="en-US" sz="1200" b="0" i="0" kern="1200" dirty="0">
                <a:solidFill>
                  <a:schemeClr val="tx1"/>
                </a:solidFill>
                <a:effectLst/>
                <a:latin typeface="+mn-lt"/>
                <a:ea typeface="+mn-ea"/>
                <a:cs typeface="+mn-cs"/>
              </a:rPr>
              <a:t>并不是遵循</a:t>
            </a:r>
            <a:r>
              <a:rPr lang="en-US" sz="1200" b="0" i="0" kern="1200" dirty="0" err="1">
                <a:solidFill>
                  <a:schemeClr val="tx1"/>
                </a:solidFill>
                <a:effectLst/>
                <a:latin typeface="+mn-lt"/>
                <a:ea typeface="+mn-ea"/>
                <a:cs typeface="+mn-cs"/>
              </a:rPr>
              <a:t>Paxos</a:t>
            </a:r>
            <a:r>
              <a:rPr lang="zh-CN" altLang="en-US" sz="1200" b="0" i="0" kern="1200" dirty="0">
                <a:solidFill>
                  <a:schemeClr val="tx1"/>
                </a:solidFill>
                <a:effectLst/>
                <a:latin typeface="+mn-lt"/>
                <a:ea typeface="+mn-ea"/>
                <a:cs typeface="+mn-cs"/>
              </a:rPr>
              <a:t>协议，而是基于自身设计并优化的一个</a:t>
            </a:r>
            <a:r>
              <a:rPr lang="en-US" altLang="zh-CN" sz="1200" b="0" i="0" kern="1200" dirty="0">
                <a:solidFill>
                  <a:schemeClr val="tx1"/>
                </a:solidFill>
                <a:effectLst/>
                <a:latin typeface="+mn-lt"/>
                <a:ea typeface="+mn-ea"/>
                <a:cs typeface="+mn-cs"/>
              </a:rPr>
              <a:t>2 </a:t>
            </a:r>
            <a:r>
              <a:rPr lang="en-US" sz="1200" b="0" i="0" kern="1200" dirty="0">
                <a:solidFill>
                  <a:schemeClr val="tx1"/>
                </a:solidFill>
                <a:effectLst/>
                <a:latin typeface="+mn-lt"/>
                <a:ea typeface="+mn-ea"/>
                <a:cs typeface="+mn-cs"/>
              </a:rPr>
              <a:t>phase commit</a:t>
            </a:r>
            <a:r>
              <a:rPr lang="zh-CN" altLang="en-US" sz="1200" b="0" i="0" kern="1200" dirty="0">
                <a:solidFill>
                  <a:schemeClr val="tx1"/>
                </a:solidFill>
                <a:effectLst/>
                <a:latin typeface="+mn-lt"/>
                <a:ea typeface="+mn-ea"/>
                <a:cs typeface="+mn-cs"/>
              </a:rPr>
              <a:t>的协议，因此它的理论</a:t>
            </a:r>
            <a:r>
              <a:rPr lang="en-US" altLang="zh-CN" sz="1200" b="0" i="0" kern="1200" dirty="0">
                <a:solidFill>
                  <a:schemeClr val="tx1"/>
                </a:solidFill>
                <a:effectLst/>
                <a:latin typeface="+mn-lt"/>
                <a:ea typeface="+mn-ea"/>
                <a:cs typeface="+mn-cs"/>
              </a:rPr>
              <a:t>[6]</a:t>
            </a:r>
            <a:r>
              <a:rPr lang="zh-CN" altLang="en-US" sz="1200" b="0" i="0" kern="1200" dirty="0">
                <a:solidFill>
                  <a:schemeClr val="tx1"/>
                </a:solidFill>
                <a:effectLst/>
                <a:latin typeface="+mn-lt"/>
                <a:ea typeface="+mn-ea"/>
                <a:cs typeface="+mn-cs"/>
              </a:rPr>
              <a:t>并未经过完全证明。但由于</a:t>
            </a:r>
            <a:r>
              <a:rPr lang="en-US" sz="1200" b="0" i="0" kern="1200" dirty="0" err="1">
                <a:solidFill>
                  <a:schemeClr val="tx1"/>
                </a:solidFill>
                <a:effectLst/>
                <a:latin typeface="+mn-lt"/>
                <a:ea typeface="+mn-ea"/>
                <a:cs typeface="+mn-cs"/>
              </a:rPr>
              <a:t>ZooKeeper</a:t>
            </a:r>
            <a:r>
              <a:rPr lang="zh-CN" altLang="en-US" sz="1200" b="0" i="0" kern="1200" dirty="0">
                <a:solidFill>
                  <a:schemeClr val="tx1"/>
                </a:solidFill>
                <a:effectLst/>
                <a:latin typeface="+mn-lt"/>
                <a:ea typeface="+mn-ea"/>
                <a:cs typeface="+mn-cs"/>
              </a:rPr>
              <a:t>在</a:t>
            </a:r>
            <a:r>
              <a:rPr lang="en-US" sz="1200" b="0" i="0" kern="1200" dirty="0">
                <a:solidFill>
                  <a:schemeClr val="tx1"/>
                </a:solidFill>
                <a:effectLst/>
                <a:latin typeface="+mn-lt"/>
                <a:ea typeface="+mn-ea"/>
                <a:cs typeface="+mn-cs"/>
              </a:rPr>
              <a:t>Yahoo!</a:t>
            </a:r>
            <a:r>
              <a:rPr lang="zh-CN" altLang="en-US" sz="1200" b="0" i="0" kern="1200" dirty="0">
                <a:solidFill>
                  <a:schemeClr val="tx1"/>
                </a:solidFill>
                <a:effectLst/>
                <a:latin typeface="+mn-lt"/>
                <a:ea typeface="+mn-ea"/>
                <a:cs typeface="+mn-cs"/>
              </a:rPr>
              <a:t>内部已经成功应用在</a:t>
            </a:r>
            <a:r>
              <a:rPr lang="en-US" sz="1200" b="0" i="0" kern="1200" dirty="0" err="1">
                <a:solidFill>
                  <a:schemeClr val="tx1"/>
                </a:solidFill>
                <a:effectLst/>
                <a:latin typeface="+mn-lt"/>
                <a:ea typeface="+mn-ea"/>
                <a:cs typeface="+mn-cs"/>
              </a:rPr>
              <a:t>HBase</a:t>
            </a:r>
            <a:r>
              <a:rPr lang="en-US" sz="1200" b="0" i="0" kern="1200" dirty="0">
                <a:solidFill>
                  <a:schemeClr val="tx1"/>
                </a:solidFill>
                <a:effectLst/>
                <a:latin typeface="+mn-lt"/>
                <a:ea typeface="+mn-ea"/>
                <a:cs typeface="+mn-cs"/>
              </a:rPr>
              <a:t>, Yahoo! Message Broker, Fetch Service of Yahoo! crawler</a:t>
            </a:r>
            <a:r>
              <a:rPr lang="zh-CN" altLang="en-US" sz="1200" b="0" i="0" kern="1200" dirty="0">
                <a:solidFill>
                  <a:schemeClr val="tx1"/>
                </a:solidFill>
                <a:effectLst/>
                <a:latin typeface="+mn-lt"/>
                <a:ea typeface="+mn-ea"/>
                <a:cs typeface="+mn-cs"/>
              </a:rPr>
              <a:t>等系统上，因此完全可以放心采用。</a:t>
            </a:r>
          </a:p>
          <a:p>
            <a:br>
              <a:rPr lang="zh-CN" altLang="en-US" dirty="0"/>
            </a:br>
            <a:r>
              <a:rPr lang="en-US" altLang="zh-CN" dirty="0"/>
              <a:t>https://</a:t>
            </a:r>
            <a:r>
              <a:rPr lang="en-US" altLang="zh-CN" dirty="0" err="1"/>
              <a:t>timyang.net</a:t>
            </a:r>
            <a:r>
              <a:rPr lang="en-US" altLang="zh-CN" dirty="0"/>
              <a:t>/distributed/</a:t>
            </a:r>
            <a:r>
              <a:rPr lang="en-US" altLang="zh-CN" dirty="0" err="1"/>
              <a:t>paxos</a:t>
            </a:r>
            <a:r>
              <a:rPr lang="en-US" altLang="zh-CN" dirty="0"/>
              <a:t>-scenarios/</a:t>
            </a:r>
            <a:endParaRPr lang="en-US" dirty="0"/>
          </a:p>
        </p:txBody>
      </p:sp>
      <p:sp>
        <p:nvSpPr>
          <p:cNvPr id="4" name="Slide Number Placeholder 3"/>
          <p:cNvSpPr>
            <a:spLocks noGrp="1"/>
          </p:cNvSpPr>
          <p:nvPr>
            <p:ph type="sldNum" sz="quarter" idx="10"/>
          </p:nvPr>
        </p:nvSpPr>
        <p:spPr/>
        <p:txBody>
          <a:bodyPr/>
          <a:lstStyle/>
          <a:p>
            <a:fld id="{C4EBD0BC-2004-AD47-BD1B-2BF6FEFE159F}" type="slidenum">
              <a:rPr lang="en-US" smtClean="0"/>
              <a:t>9</a:t>
            </a:fld>
            <a:endParaRPr lang="en-US"/>
          </a:p>
        </p:txBody>
      </p:sp>
    </p:spTree>
    <p:extLst>
      <p:ext uri="{BB962C8B-B14F-4D97-AF65-F5344CB8AC3E}">
        <p14:creationId xmlns:p14="http://schemas.microsoft.com/office/powerpoint/2010/main" val="26650351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1</a:t>
            </a:r>
            <a:r>
              <a:rPr lang="en-US" altLang="zh-Hans" dirty="0"/>
              <a:t>1</a:t>
            </a:r>
            <a:r>
              <a:rPr lang="zh-CN" altLang="en-US" dirty="0"/>
              <a:t>位拜占庭将军去打仗</a:t>
            </a:r>
            <a:r>
              <a:rPr lang="en-US" altLang="zh-CN" dirty="0"/>
              <a:t>, </a:t>
            </a:r>
            <a:r>
              <a:rPr lang="zh-CN" altLang="en-US" dirty="0"/>
              <a:t>他们各自有权力观测敌情并作出判断</a:t>
            </a:r>
            <a:r>
              <a:rPr lang="en-US" altLang="zh-CN" dirty="0"/>
              <a:t>, </a:t>
            </a:r>
            <a:r>
              <a:rPr lang="zh-CN" altLang="en-US" dirty="0"/>
              <a:t>进攻或撤退</a:t>
            </a:r>
            <a:r>
              <a:rPr lang="en-US" altLang="zh-CN" dirty="0"/>
              <a:t>, </a:t>
            </a:r>
            <a:r>
              <a:rPr lang="zh-CN" altLang="en-US" dirty="0"/>
              <a:t>那么怎么让他们只用传令兵达成一致呢</a:t>
            </a:r>
            <a:r>
              <a:rPr lang="en-US" altLang="zh-CN" dirty="0"/>
              <a:t>?</a:t>
            </a:r>
            <a:endParaRPr lang="zh-CN" altLang="en-US" dirty="0"/>
          </a:p>
          <a:p>
            <a:r>
              <a:rPr lang="zh-CN" altLang="en-US" dirty="0"/>
              <a:t>一种很符合直觉的方法就是投票</a:t>
            </a:r>
            <a:r>
              <a:rPr lang="en-US" altLang="zh-CN" dirty="0"/>
              <a:t>,</a:t>
            </a:r>
            <a:endParaRPr lang="zh-CN" altLang="en-US" dirty="0"/>
          </a:p>
          <a:p>
            <a:r>
              <a:rPr lang="zh-CN" altLang="en-US" dirty="0"/>
              <a:t>每位将军作出决定后都将结果</a:t>
            </a:r>
            <a:r>
              <a:rPr lang="en-US" altLang="zh-CN" dirty="0"/>
              <a:t>"</a:t>
            </a:r>
            <a:r>
              <a:rPr lang="zh-CN" altLang="en-US" dirty="0"/>
              <a:t>广播</a:t>
            </a:r>
            <a:r>
              <a:rPr lang="en-US" altLang="zh-CN" dirty="0"/>
              <a:t>"</a:t>
            </a:r>
            <a:r>
              <a:rPr lang="zh-CN" altLang="en-US" dirty="0"/>
              <a:t>给其余所有将军</a:t>
            </a:r>
            <a:r>
              <a:rPr lang="en-US" altLang="zh-CN" dirty="0"/>
              <a:t>, </a:t>
            </a:r>
            <a:r>
              <a:rPr lang="zh-CN" altLang="en-US" dirty="0"/>
              <a:t>这样所有将军都能获得同样的</a:t>
            </a:r>
            <a:r>
              <a:rPr lang="en-US" altLang="zh-CN" dirty="0"/>
              <a:t>11</a:t>
            </a:r>
            <a:r>
              <a:rPr lang="zh-CN" altLang="en-US" dirty="0"/>
              <a:t>份</a:t>
            </a:r>
            <a:r>
              <a:rPr lang="en-US" altLang="zh-CN" dirty="0"/>
              <a:t>(</a:t>
            </a:r>
            <a:r>
              <a:rPr lang="zh-CN" altLang="en-US" dirty="0"/>
              <a:t>包括自己</a:t>
            </a:r>
            <a:r>
              <a:rPr lang="en-US" altLang="zh-CN" dirty="0"/>
              <a:t>)</a:t>
            </a:r>
            <a:r>
              <a:rPr lang="zh-CN" altLang="en-US" dirty="0"/>
              <a:t>结果</a:t>
            </a:r>
            <a:r>
              <a:rPr lang="en-US" altLang="zh-CN" dirty="0"/>
              <a:t>, </a:t>
            </a:r>
            <a:r>
              <a:rPr lang="zh-CN" altLang="en-US" dirty="0"/>
              <a:t>取多数</a:t>
            </a:r>
            <a:r>
              <a:rPr lang="en-US" altLang="zh-CN" dirty="0"/>
              <a:t>, </a:t>
            </a:r>
            <a:r>
              <a:rPr lang="zh-CN" altLang="en-US" dirty="0"/>
              <a:t>即可得到全军都同意的</a:t>
            </a:r>
            <a:r>
              <a:rPr lang="zh-CN" altLang="en-US"/>
              <a:t>行为</a:t>
            </a:r>
            <a:r>
              <a:rPr lang="en-US" altLang="zh-CN"/>
              <a:t>.</a:t>
            </a:r>
            <a:endParaRPr lang="zh-CN" altLang="en-US" dirty="0"/>
          </a:p>
          <a:p>
            <a:r>
              <a:rPr lang="zh-CN" altLang="en-US" dirty="0"/>
              <a:t>但如果这</a:t>
            </a:r>
            <a:r>
              <a:rPr lang="en-US" altLang="zh-CN" dirty="0"/>
              <a:t>11</a:t>
            </a:r>
            <a:r>
              <a:rPr lang="zh-CN" altLang="en-US" dirty="0"/>
              <a:t>位将军中有间谍呢</a:t>
            </a:r>
            <a:r>
              <a:rPr lang="en-US" altLang="zh-CN" dirty="0"/>
              <a:t>? </a:t>
            </a:r>
            <a:r>
              <a:rPr lang="zh-CN" altLang="en-US" dirty="0"/>
              <a:t>假设有</a:t>
            </a:r>
            <a:r>
              <a:rPr lang="en-US" altLang="zh-CN" dirty="0"/>
              <a:t>9</a:t>
            </a:r>
            <a:r>
              <a:rPr lang="zh-CN" altLang="en-US" dirty="0"/>
              <a:t>位忠诚的将军</a:t>
            </a:r>
            <a:r>
              <a:rPr lang="en-US" altLang="zh-CN" dirty="0"/>
              <a:t>, 5</a:t>
            </a:r>
            <a:r>
              <a:rPr lang="zh-CN" altLang="en-US" dirty="0"/>
              <a:t>位判断进攻</a:t>
            </a:r>
            <a:r>
              <a:rPr lang="en-US" altLang="zh-CN" dirty="0"/>
              <a:t>, 4</a:t>
            </a:r>
            <a:r>
              <a:rPr lang="zh-CN" altLang="en-US" dirty="0"/>
              <a:t>位判断撤退</a:t>
            </a:r>
            <a:r>
              <a:rPr lang="en-US" altLang="zh-CN" dirty="0"/>
              <a:t>, </a:t>
            </a:r>
            <a:r>
              <a:rPr lang="zh-CN" altLang="en-US" dirty="0"/>
              <a:t>还有</a:t>
            </a:r>
            <a:r>
              <a:rPr lang="en-US" altLang="zh-CN" dirty="0"/>
              <a:t>2</a:t>
            </a:r>
            <a:r>
              <a:rPr lang="zh-CN" altLang="en-US" dirty="0"/>
              <a:t>个间谍恶意判断撤退</a:t>
            </a:r>
            <a:r>
              <a:rPr lang="en-US" altLang="zh-CN" dirty="0"/>
              <a:t>, </a:t>
            </a:r>
            <a:r>
              <a:rPr lang="zh-CN" altLang="en-US" dirty="0"/>
              <a:t>虽然结果是错误的撤退</a:t>
            </a:r>
            <a:r>
              <a:rPr lang="en-US" altLang="zh-CN" dirty="0"/>
              <a:t>, </a:t>
            </a:r>
            <a:r>
              <a:rPr lang="zh-CN" altLang="en-US" dirty="0"/>
              <a:t>但这种情况完全是允许的</a:t>
            </a:r>
            <a:r>
              <a:rPr lang="en-US" altLang="zh-CN" dirty="0"/>
              <a:t>. </a:t>
            </a:r>
            <a:r>
              <a:rPr lang="zh-CN" altLang="en-US" dirty="0"/>
              <a:t>因为这</a:t>
            </a:r>
            <a:r>
              <a:rPr lang="en-US" altLang="zh-CN" dirty="0"/>
              <a:t>11</a:t>
            </a:r>
            <a:r>
              <a:rPr lang="zh-CN" altLang="en-US" dirty="0"/>
              <a:t>位将军依然保持着状态一致性</a:t>
            </a:r>
            <a:r>
              <a:rPr lang="en-US" altLang="zh-CN" dirty="0"/>
              <a:t>.</a:t>
            </a:r>
            <a:endParaRPr lang="zh-CN" altLang="en-US" dirty="0"/>
          </a:p>
          <a:p>
            <a:r>
              <a:rPr lang="zh-CN" altLang="en-US" dirty="0"/>
              <a:t>暂时从战争故事中抽离出来</a:t>
            </a:r>
            <a:r>
              <a:rPr lang="en-US" altLang="zh-CN" dirty="0"/>
              <a:t>, </a:t>
            </a:r>
            <a:r>
              <a:rPr lang="zh-CN" altLang="en-US" dirty="0"/>
              <a:t>分布式数据库最糟糕的问题绝对不是写入或者读取失败</a:t>
            </a:r>
            <a:r>
              <a:rPr lang="en-US" altLang="zh-CN" dirty="0"/>
              <a:t>, </a:t>
            </a:r>
            <a:r>
              <a:rPr lang="zh-CN" altLang="en-US" dirty="0"/>
              <a:t>而是状态不同步</a:t>
            </a:r>
            <a:r>
              <a:rPr lang="en-US" altLang="zh-CN" dirty="0"/>
              <a:t>, </a:t>
            </a:r>
            <a:r>
              <a:rPr lang="zh-CN" altLang="en-US" dirty="0"/>
              <a:t>还感知不到</a:t>
            </a:r>
            <a:r>
              <a:rPr lang="en-US" altLang="zh-CN" dirty="0"/>
              <a:t>. </a:t>
            </a:r>
            <a:r>
              <a:rPr lang="zh-CN" altLang="en-US" dirty="0"/>
              <a:t>这个的后果就是</a:t>
            </a:r>
            <a:r>
              <a:rPr lang="en-US" dirty="0"/>
              <a:t>correctness</a:t>
            </a:r>
            <a:r>
              <a:rPr lang="zh-CN" altLang="en-US" dirty="0"/>
              <a:t>不能保证</a:t>
            </a:r>
            <a:r>
              <a:rPr lang="en-US" altLang="zh-CN" dirty="0"/>
              <a:t>, </a:t>
            </a:r>
            <a:r>
              <a:rPr lang="zh-CN" altLang="en-US" dirty="0"/>
              <a:t>那程序就没有任何意义</a:t>
            </a:r>
            <a:r>
              <a:rPr lang="zh-CN" altLang="en-US"/>
              <a:t>了</a:t>
            </a:r>
            <a:r>
              <a:rPr lang="en-US" altLang="zh-CN"/>
              <a:t>.</a:t>
            </a:r>
            <a:endParaRPr lang="zh-CN" altLang="en-US" dirty="0"/>
          </a:p>
          <a:p>
            <a:r>
              <a:rPr lang="en-US" altLang="zh-CN" dirty="0"/>
              <a:t>2</a:t>
            </a:r>
            <a:r>
              <a:rPr lang="zh-CN" altLang="en-US" dirty="0"/>
              <a:t>个间谍怎么破坏状态一致性呢</a:t>
            </a:r>
            <a:r>
              <a:rPr lang="en-US" altLang="zh-CN" dirty="0"/>
              <a:t>? </a:t>
            </a:r>
            <a:r>
              <a:rPr lang="zh-CN" altLang="en-US" dirty="0"/>
              <a:t>他们跟</a:t>
            </a:r>
            <a:r>
              <a:rPr lang="en-US" altLang="zh-CN" dirty="0"/>
              <a:t>5</a:t>
            </a:r>
            <a:r>
              <a:rPr lang="zh-CN" altLang="en-US" dirty="0"/>
              <a:t>位判断进攻的将军说</a:t>
            </a:r>
            <a:r>
              <a:rPr lang="en-US" altLang="zh-CN" dirty="0"/>
              <a:t>, </a:t>
            </a:r>
            <a:r>
              <a:rPr lang="zh-CN" altLang="en-US" dirty="0"/>
              <a:t>我们支持进攻</a:t>
            </a:r>
            <a:r>
              <a:rPr lang="en-US" altLang="zh-CN" dirty="0"/>
              <a:t>, </a:t>
            </a:r>
            <a:r>
              <a:rPr lang="zh-CN" altLang="en-US" dirty="0"/>
              <a:t>那么这</a:t>
            </a:r>
            <a:r>
              <a:rPr lang="en-US" altLang="zh-CN" dirty="0"/>
              <a:t>5</a:t>
            </a:r>
            <a:r>
              <a:rPr lang="zh-CN" altLang="en-US" dirty="0"/>
              <a:t>位将军统计发现</a:t>
            </a:r>
            <a:r>
              <a:rPr lang="en-US" altLang="zh-CN" dirty="0"/>
              <a:t>7</a:t>
            </a:r>
            <a:r>
              <a:rPr lang="zh-CN" altLang="en-US" dirty="0"/>
              <a:t>位支持进攻</a:t>
            </a:r>
            <a:r>
              <a:rPr lang="en-US" altLang="zh-CN" dirty="0"/>
              <a:t>, 4</a:t>
            </a:r>
            <a:r>
              <a:rPr lang="zh-CN" altLang="en-US" dirty="0"/>
              <a:t>位支持撤退</a:t>
            </a:r>
            <a:r>
              <a:rPr lang="en-US" altLang="zh-CN" dirty="0"/>
              <a:t>, </a:t>
            </a:r>
            <a:r>
              <a:rPr lang="zh-CN" altLang="en-US" dirty="0"/>
              <a:t>将发动进攻</a:t>
            </a:r>
            <a:r>
              <a:rPr lang="en-US" altLang="zh-CN"/>
              <a:t>. </a:t>
            </a:r>
            <a:r>
              <a:rPr lang="zh-CN" altLang="en-US"/>
              <a:t>又</a:t>
            </a:r>
            <a:r>
              <a:rPr lang="zh-CN" altLang="en-US" dirty="0"/>
              <a:t>跟</a:t>
            </a:r>
            <a:r>
              <a:rPr lang="en-US" altLang="zh-CN" dirty="0"/>
              <a:t>4</a:t>
            </a:r>
            <a:r>
              <a:rPr lang="zh-CN" altLang="en-US" dirty="0"/>
              <a:t>位撤退的将军说</a:t>
            </a:r>
            <a:r>
              <a:rPr lang="en-US" altLang="zh-CN" dirty="0"/>
              <a:t>, </a:t>
            </a:r>
            <a:r>
              <a:rPr lang="zh-CN" altLang="en-US" dirty="0"/>
              <a:t>我们支持撤退</a:t>
            </a:r>
            <a:r>
              <a:rPr lang="en-US" altLang="zh-CN" dirty="0"/>
              <a:t>, </a:t>
            </a:r>
            <a:r>
              <a:rPr lang="zh-CN" altLang="en-US" dirty="0"/>
              <a:t>一统计</a:t>
            </a:r>
            <a:r>
              <a:rPr lang="en-US" altLang="zh-CN" dirty="0"/>
              <a:t>, 5</a:t>
            </a:r>
            <a:r>
              <a:rPr lang="zh-CN" altLang="en-US" dirty="0"/>
              <a:t>票进攻</a:t>
            </a:r>
            <a:r>
              <a:rPr lang="en-US" altLang="zh-CN" dirty="0"/>
              <a:t>, 6</a:t>
            </a:r>
            <a:r>
              <a:rPr lang="zh-CN" altLang="en-US" dirty="0"/>
              <a:t>票撤退</a:t>
            </a:r>
            <a:r>
              <a:rPr lang="en-US" altLang="zh-CN" dirty="0"/>
              <a:t>, </a:t>
            </a:r>
            <a:r>
              <a:rPr lang="zh-CN" altLang="en-US" dirty="0"/>
              <a:t>立马撤退</a:t>
            </a:r>
            <a:r>
              <a:rPr lang="en-US" altLang="zh-CN" dirty="0"/>
              <a:t>. </a:t>
            </a:r>
            <a:r>
              <a:rPr lang="zh-CN" altLang="en-US" dirty="0"/>
              <a:t>这场战争必输无疑了</a:t>
            </a:r>
            <a:r>
              <a:rPr lang="en-US" altLang="zh-CN" dirty="0"/>
              <a:t>.</a:t>
            </a:r>
            <a:endParaRPr lang="zh-CN" altLang="en-US" dirty="0"/>
          </a:p>
          <a:p>
            <a:r>
              <a:rPr lang="zh-CN" altLang="en-US"/>
              <a:t>避免</a:t>
            </a:r>
            <a:r>
              <a:rPr lang="zh-CN" altLang="en-US" dirty="0"/>
              <a:t>这种状态不同步的问题</a:t>
            </a:r>
            <a:r>
              <a:rPr lang="en-US" altLang="zh-CN" dirty="0"/>
              <a:t>, </a:t>
            </a:r>
            <a:r>
              <a:rPr lang="zh-CN" altLang="en-US" dirty="0"/>
              <a:t>我称之为</a:t>
            </a:r>
            <a:r>
              <a:rPr lang="en-US" altLang="zh-CN" dirty="0"/>
              <a:t>"</a:t>
            </a:r>
            <a:r>
              <a:rPr lang="zh-CN" altLang="en-US" dirty="0"/>
              <a:t>广义拜占庭将军问题</a:t>
            </a:r>
            <a:r>
              <a:rPr lang="en-US" altLang="zh-CN" dirty="0"/>
              <a:t>".</a:t>
            </a:r>
            <a:endParaRPr lang="zh-CN" alt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C4EBD0BC-2004-AD47-BD1B-2BF6FEFE159F}" type="slidenum">
              <a:rPr lang="en-US" smtClean="0"/>
              <a:t>10</a:t>
            </a:fld>
            <a:endParaRPr lang="en-US"/>
          </a:p>
        </p:txBody>
      </p:sp>
    </p:spTree>
    <p:extLst>
      <p:ext uri="{BB962C8B-B14F-4D97-AF65-F5344CB8AC3E}">
        <p14:creationId xmlns:p14="http://schemas.microsoft.com/office/powerpoint/2010/main" val="15026848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zh-CN" dirty="0"/>
              <a:t>在时间轮中存储任务的是一个环形队列，底层采用数组实现，数组中的每个元素可以存放一个定时任务列表。定时任务列表是一个环形的双向链表，链表中的每一项表示的都是定时任务项，其中封装了真正的定时任务。时间轮是一种比较优雅的定时器实现方式，且如果采用多级时间轮时其效率也是比较高的。</a:t>
            </a:r>
          </a:p>
          <a:p>
            <a:r>
              <a:rPr lang="zh-CN" altLang="zh-CN" dirty="0"/>
              <a:t>时间轮由多个时间格组成，每个时间格代表当前时间轮的基本时间跨度（</a:t>
            </a:r>
            <a:r>
              <a:rPr lang="en-US" altLang="zh-CN" dirty="0" err="1"/>
              <a:t>tickMs</a:t>
            </a:r>
            <a:r>
              <a:rPr lang="zh-CN" altLang="zh-CN" dirty="0"/>
              <a:t>）。时间轮的时间格个数是固定的，可用</a:t>
            </a:r>
            <a:r>
              <a:rPr lang="en-US" altLang="zh-CN" dirty="0"/>
              <a:t> </a:t>
            </a:r>
            <a:r>
              <a:rPr lang="en-US" altLang="zh-CN" dirty="0" err="1"/>
              <a:t>wheelSize</a:t>
            </a:r>
            <a:r>
              <a:rPr lang="en-US" altLang="zh-CN" dirty="0"/>
              <a:t> </a:t>
            </a:r>
            <a:r>
              <a:rPr lang="zh-CN" altLang="zh-CN" dirty="0"/>
              <a:t>来表示，那么整个时间轮的总体时间跨度（</a:t>
            </a:r>
            <a:r>
              <a:rPr lang="en-US" altLang="zh-CN" dirty="0"/>
              <a:t>interval</a:t>
            </a:r>
            <a:r>
              <a:rPr lang="zh-CN" altLang="zh-CN" dirty="0"/>
              <a:t>）可以通过公式</a:t>
            </a:r>
            <a:r>
              <a:rPr lang="en-US" altLang="zh-CN" dirty="0"/>
              <a:t> </a:t>
            </a:r>
            <a:r>
              <a:rPr lang="en-US" altLang="zh-CN" dirty="0" err="1"/>
              <a:t>tickMs×wheelSize</a:t>
            </a:r>
            <a:r>
              <a:rPr lang="en-US" altLang="zh-CN" dirty="0"/>
              <a:t> </a:t>
            </a:r>
            <a:r>
              <a:rPr lang="zh-CN" altLang="zh-CN" dirty="0"/>
              <a:t>计算得出。</a:t>
            </a:r>
          </a:p>
          <a:p>
            <a:r>
              <a:rPr lang="zh-CN" altLang="zh-CN" dirty="0"/>
              <a:t>时间轮还有一个表盘指针（</a:t>
            </a:r>
            <a:r>
              <a:rPr lang="en-US" altLang="zh-CN" dirty="0" err="1"/>
              <a:t>currentTime</a:t>
            </a:r>
            <a:r>
              <a:rPr lang="zh-CN" altLang="zh-CN" dirty="0"/>
              <a:t>），用来表示时间轮当前所处的时间，</a:t>
            </a:r>
            <a:r>
              <a:rPr lang="en-US" altLang="zh-CN" dirty="0" err="1"/>
              <a:t>currentTime</a:t>
            </a:r>
            <a:r>
              <a:rPr lang="en-US" altLang="zh-CN" dirty="0"/>
              <a:t> </a:t>
            </a:r>
            <a:r>
              <a:rPr lang="zh-CN" altLang="zh-CN" dirty="0"/>
              <a:t>是</a:t>
            </a:r>
            <a:r>
              <a:rPr lang="en-US" altLang="zh-CN" dirty="0"/>
              <a:t> </a:t>
            </a:r>
            <a:r>
              <a:rPr lang="en-US" altLang="zh-CN" dirty="0" err="1"/>
              <a:t>tickMs</a:t>
            </a:r>
            <a:r>
              <a:rPr lang="en-US" altLang="zh-CN" dirty="0"/>
              <a:t> </a:t>
            </a:r>
            <a:r>
              <a:rPr lang="zh-CN" altLang="zh-CN" dirty="0"/>
              <a:t>的整数倍。</a:t>
            </a:r>
            <a:r>
              <a:rPr lang="en-US" altLang="zh-CN" dirty="0" err="1"/>
              <a:t>currentTime</a:t>
            </a:r>
            <a:r>
              <a:rPr lang="zh-CN" altLang="zh-CN" dirty="0"/>
              <a:t>指向的地方是表示到期的时间格，表示需要处理的时间格所对应的链表中的所有任务。</a:t>
            </a:r>
          </a:p>
          <a:p>
            <a:endParaRPr lang="en-US" dirty="0"/>
          </a:p>
          <a:p>
            <a:endParaRPr lang="en-US" dirty="0"/>
          </a:p>
        </p:txBody>
      </p:sp>
      <p:sp>
        <p:nvSpPr>
          <p:cNvPr id="4" name="Slide Number Placeholder 3"/>
          <p:cNvSpPr>
            <a:spLocks noGrp="1"/>
          </p:cNvSpPr>
          <p:nvPr>
            <p:ph type="sldNum" sz="quarter" idx="10"/>
          </p:nvPr>
        </p:nvSpPr>
        <p:spPr/>
        <p:txBody>
          <a:bodyPr/>
          <a:lstStyle/>
          <a:p>
            <a:fld id="{C4EBD0BC-2004-AD47-BD1B-2BF6FEFE159F}" type="slidenum">
              <a:rPr lang="en-US" smtClean="0"/>
              <a:t>15</a:t>
            </a:fld>
            <a:endParaRPr lang="en-US"/>
          </a:p>
        </p:txBody>
      </p:sp>
    </p:spTree>
    <p:extLst>
      <p:ext uri="{BB962C8B-B14F-4D97-AF65-F5344CB8AC3E}">
        <p14:creationId xmlns:p14="http://schemas.microsoft.com/office/powerpoint/2010/main" val="93683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4EBD0BC-2004-AD47-BD1B-2BF6FEFE159F}" type="slidenum">
              <a:rPr lang="en-US" smtClean="0"/>
              <a:t>18</a:t>
            </a:fld>
            <a:endParaRPr lang="en-US"/>
          </a:p>
        </p:txBody>
      </p:sp>
    </p:spTree>
    <p:extLst>
      <p:ext uri="{BB962C8B-B14F-4D97-AF65-F5344CB8AC3E}">
        <p14:creationId xmlns:p14="http://schemas.microsoft.com/office/powerpoint/2010/main" val="4024141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）分布式中的一致性</a:t>
            </a:r>
            <a:br>
              <a:rPr lang="zh-CN" altLang="en-US" dirty="0"/>
            </a:br>
            <a:br>
              <a:rPr lang="zh-CN" altLang="en-US" dirty="0"/>
            </a:br>
            <a:r>
              <a:rPr lang="en-US" sz="1200" b="0" i="0" kern="1200" dirty="0" err="1">
                <a:solidFill>
                  <a:schemeClr val="tx1"/>
                </a:solidFill>
                <a:effectLst/>
                <a:latin typeface="+mn-lt"/>
                <a:ea typeface="+mn-ea"/>
                <a:cs typeface="+mn-cs"/>
              </a:rPr>
              <a:t>Paxos</a:t>
            </a:r>
            <a:r>
              <a:rPr lang="zh-CN" altLang="en-US" sz="1200" b="0" i="0" kern="1200" dirty="0">
                <a:solidFill>
                  <a:schemeClr val="tx1"/>
                </a:solidFill>
                <a:effectLst/>
                <a:latin typeface="+mn-lt"/>
                <a:ea typeface="+mn-ea"/>
                <a:cs typeface="+mn-cs"/>
              </a:rPr>
              <a:t>算法主要是解决一致性问题，关于“一致性”，在不同的场景有不同的解释：</a:t>
            </a:r>
            <a:br>
              <a:rPr lang="zh-CN" altLang="en-US" dirty="0"/>
            </a:br>
            <a:br>
              <a:rPr lang="zh-CN" altLang="en-US" dirty="0"/>
            </a:br>
            <a:r>
              <a:rPr lang="en-US" sz="1200" b="0" i="0" kern="1200" dirty="0">
                <a:solidFill>
                  <a:schemeClr val="tx1"/>
                </a:solidFill>
                <a:effectLst/>
                <a:latin typeface="+mn-lt"/>
                <a:ea typeface="+mn-ea"/>
                <a:cs typeface="+mn-cs"/>
              </a:rPr>
              <a:t>NoSQL</a:t>
            </a:r>
            <a:r>
              <a:rPr lang="zh-CN" altLang="en-US" sz="1200" b="0" i="0" kern="1200" dirty="0">
                <a:solidFill>
                  <a:schemeClr val="tx1"/>
                </a:solidFill>
                <a:effectLst/>
                <a:latin typeface="+mn-lt"/>
                <a:ea typeface="+mn-ea"/>
                <a:cs typeface="+mn-cs"/>
              </a:rPr>
              <a:t>领域：一致性更强调“能读到新写入的”，就是读写一致性</a:t>
            </a:r>
            <a:br>
              <a:rPr lang="zh-CN" altLang="en-US" dirty="0"/>
            </a:br>
            <a:r>
              <a:rPr lang="zh-CN" altLang="en-US" sz="1200" b="0" i="0" kern="1200" dirty="0">
                <a:solidFill>
                  <a:schemeClr val="tx1"/>
                </a:solidFill>
                <a:effectLst/>
                <a:latin typeface="+mn-lt"/>
                <a:ea typeface="+mn-ea"/>
                <a:cs typeface="+mn-cs"/>
              </a:rPr>
              <a:t>数据库领域：一致性强调“所有的数据状态一致”，经过一个事务后，如果事务成功，所有的表数据都按照事务中的</a:t>
            </a:r>
            <a:r>
              <a:rPr lang="en-US" sz="1200" b="0" i="0" kern="1200" dirty="0">
                <a:solidFill>
                  <a:schemeClr val="tx1"/>
                </a:solidFill>
                <a:effectLst/>
                <a:latin typeface="+mn-lt"/>
                <a:ea typeface="+mn-ea"/>
                <a:cs typeface="+mn-cs"/>
              </a:rPr>
              <a:t>SQL</a:t>
            </a:r>
            <a:r>
              <a:rPr lang="zh-CN" altLang="en-US" sz="1200" b="0" i="0" kern="1200" dirty="0">
                <a:solidFill>
                  <a:schemeClr val="tx1"/>
                </a:solidFill>
                <a:effectLst/>
                <a:latin typeface="+mn-lt"/>
                <a:ea typeface="+mn-ea"/>
                <a:cs typeface="+mn-cs"/>
              </a:rPr>
              <a:t>进行了操作，该修改的修改，该增加的增加，该删除的删除，不能该修改的修改了，该删除的没删掉；如果事务失败，所有的数据还是在初始状态；</a:t>
            </a:r>
            <a:br>
              <a:rPr lang="zh-CN" altLang="en-US" dirty="0"/>
            </a:br>
            <a:r>
              <a:rPr lang="zh-CN" altLang="en-US" sz="1200" b="0" i="0" kern="1200" dirty="0">
                <a:solidFill>
                  <a:schemeClr val="tx1"/>
                </a:solidFill>
                <a:effectLst/>
                <a:latin typeface="+mn-lt"/>
                <a:ea typeface="+mn-ea"/>
                <a:cs typeface="+mn-cs"/>
              </a:rPr>
              <a:t>状态机：在状态机中的一致性更强调在每个初始状态一致的状态机上执行一串命令后状态都必须相互一致，也就是顺序一致性。</a:t>
            </a:r>
            <a:r>
              <a:rPr lang="en-US" sz="1200" b="0" i="0" kern="1200" dirty="0" err="1">
                <a:solidFill>
                  <a:schemeClr val="tx1"/>
                </a:solidFill>
                <a:effectLst/>
                <a:latin typeface="+mn-lt"/>
                <a:ea typeface="+mn-ea"/>
                <a:cs typeface="+mn-cs"/>
              </a:rPr>
              <a:t>Paxos</a:t>
            </a:r>
            <a:r>
              <a:rPr lang="zh-CN" altLang="en-US" sz="1200" b="0" i="0" kern="1200" dirty="0">
                <a:solidFill>
                  <a:schemeClr val="tx1"/>
                </a:solidFill>
                <a:effectLst/>
                <a:latin typeface="+mn-lt"/>
                <a:ea typeface="+mn-ea"/>
                <a:cs typeface="+mn-cs"/>
              </a:rPr>
              <a:t>算法中的一致性指的就是这种情况，接下来我们会对这种场景进一步讨论。</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br>
              <a:rPr lang="zh-CN" altLang="en-US" dirty="0"/>
            </a:b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MQ</a:t>
            </a:r>
            <a:br>
              <a:rPr lang="en-US" dirty="0"/>
            </a:br>
            <a:br>
              <a:rPr lang="en-US" dirty="0"/>
            </a:br>
            <a:r>
              <a:rPr lang="zh-CN" altLang="en-US" sz="1200" b="0" i="0" kern="1200" dirty="0">
                <a:solidFill>
                  <a:schemeClr val="tx1"/>
                </a:solidFill>
                <a:effectLst/>
                <a:latin typeface="+mn-lt"/>
                <a:ea typeface="+mn-ea"/>
                <a:cs typeface="+mn-cs"/>
              </a:rPr>
              <a:t>假如所有系统的</a:t>
            </a:r>
            <a:r>
              <a:rPr lang="en-US" sz="1200" b="0" i="0" kern="1200" dirty="0">
                <a:solidFill>
                  <a:schemeClr val="tx1"/>
                </a:solidFill>
                <a:effectLst/>
                <a:latin typeface="+mn-lt"/>
                <a:ea typeface="+mn-ea"/>
                <a:cs typeface="+mn-cs"/>
              </a:rPr>
              <a:t>Log</a:t>
            </a:r>
            <a:r>
              <a:rPr lang="zh-CN" altLang="en-US" sz="1200" b="0" i="0" kern="1200" dirty="0">
                <a:solidFill>
                  <a:schemeClr val="tx1"/>
                </a:solidFill>
                <a:effectLst/>
                <a:latin typeface="+mn-lt"/>
                <a:ea typeface="+mn-ea"/>
                <a:cs typeface="+mn-cs"/>
              </a:rPr>
              <a:t>信息都写入一个</a:t>
            </a:r>
            <a:r>
              <a:rPr lang="en-US" sz="1200" b="0" i="0" kern="1200" dirty="0">
                <a:solidFill>
                  <a:schemeClr val="tx1"/>
                </a:solidFill>
                <a:effectLst/>
                <a:latin typeface="+mn-lt"/>
                <a:ea typeface="+mn-ea"/>
                <a:cs typeface="+mn-cs"/>
              </a:rPr>
              <a:t>MQ Server，</a:t>
            </a:r>
            <a:r>
              <a:rPr lang="zh-CN" altLang="en-US" sz="1200" b="0" i="0" kern="1200" dirty="0">
                <a:solidFill>
                  <a:schemeClr val="tx1"/>
                </a:solidFill>
                <a:effectLst/>
                <a:latin typeface="+mn-lt"/>
                <a:ea typeface="+mn-ea"/>
                <a:cs typeface="+mn-cs"/>
              </a:rPr>
              <a:t>然后通过</a:t>
            </a:r>
            <a:r>
              <a:rPr lang="en-US" sz="1200" b="0" i="0" kern="1200" dirty="0">
                <a:solidFill>
                  <a:schemeClr val="tx1"/>
                </a:solidFill>
                <a:effectLst/>
                <a:latin typeface="+mn-lt"/>
                <a:ea typeface="+mn-ea"/>
                <a:cs typeface="+mn-cs"/>
              </a:rPr>
              <a:t>MQ</a:t>
            </a:r>
            <a:r>
              <a:rPr lang="zh-CN" altLang="en-US" sz="1200" b="0" i="0" kern="1200" dirty="0">
                <a:solidFill>
                  <a:schemeClr val="tx1"/>
                </a:solidFill>
                <a:effectLst/>
                <a:latin typeface="+mn-lt"/>
                <a:ea typeface="+mn-ea"/>
                <a:cs typeface="+mn-cs"/>
              </a:rPr>
              <a:t>把每条</a:t>
            </a:r>
            <a:r>
              <a:rPr lang="en-US" sz="1200" b="0" i="0" kern="1200" dirty="0">
                <a:solidFill>
                  <a:schemeClr val="tx1"/>
                </a:solidFill>
                <a:effectLst/>
                <a:latin typeface="+mn-lt"/>
                <a:ea typeface="+mn-ea"/>
                <a:cs typeface="+mn-cs"/>
              </a:rPr>
              <a:t>Log</a:t>
            </a:r>
            <a:r>
              <a:rPr lang="zh-CN" altLang="en-US" sz="1200" b="0" i="0" kern="1200" dirty="0">
                <a:solidFill>
                  <a:schemeClr val="tx1"/>
                </a:solidFill>
                <a:effectLst/>
                <a:latin typeface="+mn-lt"/>
                <a:ea typeface="+mn-ea"/>
                <a:cs typeface="+mn-cs"/>
              </a:rPr>
              <a:t>指令发异步送到多个</a:t>
            </a:r>
            <a:r>
              <a:rPr lang="en-US" sz="1200" b="0" i="0" kern="1200" dirty="0">
                <a:solidFill>
                  <a:schemeClr val="tx1"/>
                </a:solidFill>
                <a:effectLst/>
                <a:latin typeface="+mn-lt"/>
                <a:ea typeface="+mn-ea"/>
                <a:cs typeface="+mn-cs"/>
              </a:rPr>
              <a:t>Log Server</a:t>
            </a:r>
            <a:r>
              <a:rPr lang="zh-CN" altLang="en-US" sz="1200" b="0" i="0" kern="1200" dirty="0">
                <a:solidFill>
                  <a:schemeClr val="tx1"/>
                </a:solidFill>
                <a:effectLst/>
                <a:latin typeface="+mn-lt"/>
                <a:ea typeface="+mn-ea"/>
                <a:cs typeface="+mn-cs"/>
              </a:rPr>
              <a:t>写入文件（写入多个</a:t>
            </a:r>
            <a:r>
              <a:rPr lang="en-US" sz="1200" b="0" i="0" kern="1200" dirty="0">
                <a:solidFill>
                  <a:schemeClr val="tx1"/>
                </a:solidFill>
                <a:effectLst/>
                <a:latin typeface="+mn-lt"/>
                <a:ea typeface="+mn-ea"/>
                <a:cs typeface="+mn-cs"/>
              </a:rPr>
              <a:t>Log Server</a:t>
            </a:r>
            <a:r>
              <a:rPr lang="zh-CN" altLang="en-US" sz="1200" b="0" i="0" kern="1200" dirty="0">
                <a:solidFill>
                  <a:schemeClr val="tx1"/>
                </a:solidFill>
                <a:effectLst/>
                <a:latin typeface="+mn-lt"/>
                <a:ea typeface="+mn-ea"/>
                <a:cs typeface="+mn-cs"/>
              </a:rPr>
              <a:t>的原因是对</a:t>
            </a:r>
            <a:r>
              <a:rPr lang="en-US" sz="1200" b="0" i="0" kern="1200" dirty="0">
                <a:solidFill>
                  <a:schemeClr val="tx1"/>
                </a:solidFill>
                <a:effectLst/>
                <a:latin typeface="+mn-lt"/>
                <a:ea typeface="+mn-ea"/>
                <a:cs typeface="+mn-cs"/>
              </a:rPr>
              <a:t>Log</a:t>
            </a:r>
            <a:r>
              <a:rPr lang="zh-CN" altLang="en-US" sz="1200" b="0" i="0" kern="1200" dirty="0">
                <a:solidFill>
                  <a:schemeClr val="tx1"/>
                </a:solidFill>
                <a:effectLst/>
                <a:latin typeface="+mn-lt"/>
                <a:ea typeface="+mn-ea"/>
                <a:cs typeface="+mn-cs"/>
              </a:rPr>
              <a:t>文件做备份以防数据丢失），则所有</a:t>
            </a:r>
            <a:r>
              <a:rPr lang="en-US" sz="1200" b="0" i="0" kern="1200" dirty="0">
                <a:solidFill>
                  <a:schemeClr val="tx1"/>
                </a:solidFill>
                <a:effectLst/>
                <a:latin typeface="+mn-lt"/>
                <a:ea typeface="+mn-ea"/>
                <a:cs typeface="+mn-cs"/>
              </a:rPr>
              <a:t>Log Server</a:t>
            </a:r>
            <a:r>
              <a:rPr lang="zh-CN" altLang="en-US" sz="1200" b="0" i="0" kern="1200" dirty="0">
                <a:solidFill>
                  <a:schemeClr val="tx1"/>
                </a:solidFill>
                <a:effectLst/>
                <a:latin typeface="+mn-lt"/>
                <a:ea typeface="+mn-ea"/>
                <a:cs typeface="+mn-cs"/>
              </a:rPr>
              <a:t>上的数据肯定是一致的（</a:t>
            </a:r>
            <a:r>
              <a:rPr lang="en-US" sz="1200" b="0" i="0" kern="1200" dirty="0">
                <a:solidFill>
                  <a:schemeClr val="tx1"/>
                </a:solidFill>
                <a:effectLst/>
                <a:latin typeface="+mn-lt"/>
                <a:ea typeface="+mn-ea"/>
                <a:cs typeface="+mn-cs"/>
              </a:rPr>
              <a:t>Log</a:t>
            </a:r>
            <a:r>
              <a:rPr lang="zh-CN" altLang="en-US" sz="1200" b="0" i="0" kern="1200" dirty="0">
                <a:solidFill>
                  <a:schemeClr val="tx1"/>
                </a:solidFill>
                <a:effectLst/>
                <a:latin typeface="+mn-lt"/>
                <a:ea typeface="+mn-ea"/>
                <a:cs typeface="+mn-cs"/>
              </a:rPr>
              <a:t>内容及顺序完全相同），因为</a:t>
            </a:r>
            <a:r>
              <a:rPr lang="en-US" sz="1200" b="0" i="0" kern="1200" dirty="0">
                <a:solidFill>
                  <a:schemeClr val="tx1"/>
                </a:solidFill>
                <a:effectLst/>
                <a:latin typeface="+mn-lt"/>
                <a:ea typeface="+mn-ea"/>
                <a:cs typeface="+mn-cs"/>
              </a:rPr>
              <a:t>MQ</a:t>
            </a:r>
            <a:r>
              <a:rPr lang="zh-CN" altLang="en-US" sz="1200" b="0" i="0" kern="1200" dirty="0">
                <a:solidFill>
                  <a:schemeClr val="tx1"/>
                </a:solidFill>
                <a:effectLst/>
                <a:latin typeface="+mn-lt"/>
                <a:ea typeface="+mn-ea"/>
                <a:cs typeface="+mn-cs"/>
              </a:rPr>
              <a:t>本身就有排序功能，只要进了</a:t>
            </a:r>
            <a:r>
              <a:rPr lang="en-US" sz="1200" b="0" i="0" kern="1200" dirty="0">
                <a:solidFill>
                  <a:schemeClr val="tx1"/>
                </a:solidFill>
                <a:effectLst/>
                <a:latin typeface="+mn-lt"/>
                <a:ea typeface="+mn-ea"/>
                <a:cs typeface="+mn-cs"/>
              </a:rPr>
              <a:t>Q</a:t>
            </a:r>
            <a:r>
              <a:rPr lang="zh-CN" altLang="en-US" sz="1200" b="0" i="0" kern="1200" dirty="0">
                <a:solidFill>
                  <a:schemeClr val="tx1"/>
                </a:solidFill>
                <a:effectLst/>
                <a:latin typeface="+mn-lt"/>
                <a:ea typeface="+mn-ea"/>
                <a:cs typeface="+mn-cs"/>
              </a:rPr>
              <a:t>数据也就有了序，相当于编了全局唯一的号，无论把 这些数据写入多少个文件，只要按编号，各文件的内容必定是一致的，但一个</a:t>
            </a:r>
            <a:r>
              <a:rPr lang="en-US" sz="1200" b="0" i="0" kern="1200" dirty="0">
                <a:solidFill>
                  <a:schemeClr val="tx1"/>
                </a:solidFill>
                <a:effectLst/>
                <a:latin typeface="+mn-lt"/>
                <a:ea typeface="+mn-ea"/>
                <a:cs typeface="+mn-cs"/>
              </a:rPr>
              <a:t>MQ Server</a:t>
            </a:r>
            <a:r>
              <a:rPr lang="zh-CN" altLang="en-US" sz="1200" b="0" i="0" kern="1200" dirty="0">
                <a:solidFill>
                  <a:schemeClr val="tx1"/>
                </a:solidFill>
                <a:effectLst/>
                <a:latin typeface="+mn-lt"/>
                <a:ea typeface="+mn-ea"/>
                <a:cs typeface="+mn-cs"/>
              </a:rPr>
              <a:t>显然是一个单点，如果宕机，会影响整个系统的可用性。</a:t>
            </a:r>
            <a:br>
              <a:rPr lang="zh-CN" altLang="en-US" dirty="0"/>
            </a:br>
            <a:br>
              <a:rPr lang="zh-CN" altLang="en-US" dirty="0"/>
            </a:br>
            <a:r>
              <a:rPr lang="zh-CN" altLang="en-US" sz="1200" b="0" i="0" kern="1200" dirty="0">
                <a:solidFill>
                  <a:schemeClr val="tx1"/>
                </a:solidFill>
                <a:effectLst/>
                <a:latin typeface="+mn-lt"/>
                <a:ea typeface="+mn-ea"/>
                <a:cs typeface="+mn-cs"/>
              </a:rPr>
              <a:t> </a:t>
            </a:r>
            <a:br>
              <a:rPr lang="zh-CN" altLang="en-US" dirty="0"/>
            </a:br>
            <a:br>
              <a:rPr lang="zh-CN" altLang="en-US" dirty="0"/>
            </a:b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）多</a:t>
            </a:r>
            <a:r>
              <a:rPr lang="en-US" sz="1200" b="0" i="0" kern="1200" dirty="0">
                <a:solidFill>
                  <a:schemeClr val="tx1"/>
                </a:solidFill>
                <a:effectLst/>
                <a:latin typeface="+mn-lt"/>
                <a:ea typeface="+mn-ea"/>
                <a:cs typeface="+mn-cs"/>
              </a:rPr>
              <a:t>MQ</a:t>
            </a:r>
            <a:br>
              <a:rPr lang="en-US" dirty="0"/>
            </a:br>
            <a:br>
              <a:rPr lang="en-US" dirty="0"/>
            </a:br>
            <a:r>
              <a:rPr lang="zh-CN" altLang="en-US" sz="1200" b="0" i="0" kern="1200" dirty="0">
                <a:solidFill>
                  <a:schemeClr val="tx1"/>
                </a:solidFill>
                <a:effectLst/>
                <a:latin typeface="+mn-lt"/>
                <a:ea typeface="+mn-ea"/>
                <a:cs typeface="+mn-cs"/>
              </a:rPr>
              <a:t>要解决</a:t>
            </a:r>
            <a:r>
              <a:rPr lang="en-US" sz="1200" b="0" i="0" kern="1200" dirty="0">
                <a:solidFill>
                  <a:schemeClr val="tx1"/>
                </a:solidFill>
                <a:effectLst/>
                <a:latin typeface="+mn-lt"/>
                <a:ea typeface="+mn-ea"/>
                <a:cs typeface="+mn-cs"/>
              </a:rPr>
              <a:t>MQ</a:t>
            </a:r>
            <a:r>
              <a:rPr lang="zh-CN" altLang="en-US" sz="1200" b="0" i="0" kern="1200" dirty="0">
                <a:solidFill>
                  <a:schemeClr val="tx1"/>
                </a:solidFill>
                <a:effectLst/>
                <a:latin typeface="+mn-lt"/>
                <a:ea typeface="+mn-ea"/>
                <a:cs typeface="+mn-cs"/>
              </a:rPr>
              <a:t>单点问题，首选方案是采用多个</a:t>
            </a:r>
            <a:r>
              <a:rPr lang="en-US" sz="1200" b="0" i="0" kern="1200" dirty="0">
                <a:solidFill>
                  <a:schemeClr val="tx1"/>
                </a:solidFill>
                <a:effectLst/>
                <a:latin typeface="+mn-lt"/>
                <a:ea typeface="+mn-ea"/>
                <a:cs typeface="+mn-cs"/>
              </a:rPr>
              <a:t>MQ Server，</a:t>
            </a:r>
            <a:r>
              <a:rPr lang="zh-CN" altLang="en-US" sz="1200" b="0" i="0" kern="1200" dirty="0">
                <a:solidFill>
                  <a:schemeClr val="tx1"/>
                </a:solidFill>
                <a:effectLst/>
                <a:latin typeface="+mn-lt"/>
                <a:ea typeface="+mn-ea"/>
                <a:cs typeface="+mn-cs"/>
              </a:rPr>
              <a:t>即使用一个</a:t>
            </a:r>
            <a:r>
              <a:rPr lang="en-US" sz="1200" b="0" i="0" kern="1200" dirty="0">
                <a:solidFill>
                  <a:schemeClr val="tx1"/>
                </a:solidFill>
                <a:effectLst/>
                <a:latin typeface="+mn-lt"/>
                <a:ea typeface="+mn-ea"/>
                <a:cs typeface="+mn-cs"/>
              </a:rPr>
              <a:t>MQ Cluster，</a:t>
            </a:r>
            <a:r>
              <a:rPr lang="zh-CN" altLang="en-US" sz="1200" b="0" i="0" kern="1200" dirty="0">
                <a:solidFill>
                  <a:schemeClr val="tx1"/>
                </a:solidFill>
                <a:effectLst/>
                <a:latin typeface="+mn-lt"/>
                <a:ea typeface="+mn-ea"/>
                <a:cs typeface="+mn-cs"/>
              </a:rPr>
              <a:t>客户端可以访问任意</a:t>
            </a:r>
            <a:r>
              <a:rPr lang="en-US" sz="1200" b="0" i="0" kern="1200" dirty="0">
                <a:solidFill>
                  <a:schemeClr val="tx1"/>
                </a:solidFill>
                <a:effectLst/>
                <a:latin typeface="+mn-lt"/>
                <a:ea typeface="+mn-ea"/>
                <a:cs typeface="+mn-cs"/>
              </a:rPr>
              <a:t>MQ Server，</a:t>
            </a:r>
            <a:r>
              <a:rPr lang="zh-CN" altLang="en-US" sz="1200" b="0" i="0" kern="1200" dirty="0">
                <a:solidFill>
                  <a:schemeClr val="tx1"/>
                </a:solidFill>
                <a:effectLst/>
                <a:latin typeface="+mn-lt"/>
                <a:ea typeface="+mn-ea"/>
                <a:cs typeface="+mn-cs"/>
              </a:rPr>
              <a:t>不同的客户端可能访问不同</a:t>
            </a:r>
            <a:r>
              <a:rPr lang="en-US" sz="1200" b="0" i="0" kern="1200" dirty="0">
                <a:solidFill>
                  <a:schemeClr val="tx1"/>
                </a:solidFill>
                <a:effectLst/>
                <a:latin typeface="+mn-lt"/>
                <a:ea typeface="+mn-ea"/>
                <a:cs typeface="+mn-cs"/>
              </a:rPr>
              <a:t>MQ Server，</a:t>
            </a:r>
            <a:r>
              <a:rPr lang="zh-CN" altLang="en-US" sz="1200" b="0" i="0" kern="1200" dirty="0">
                <a:solidFill>
                  <a:schemeClr val="tx1"/>
                </a:solidFill>
                <a:effectLst/>
                <a:latin typeface="+mn-lt"/>
                <a:ea typeface="+mn-ea"/>
                <a:cs typeface="+mn-cs"/>
              </a:rPr>
              <a:t>不同</a:t>
            </a:r>
            <a:r>
              <a:rPr lang="en-US" sz="1200" b="0" i="0" kern="1200" dirty="0">
                <a:solidFill>
                  <a:schemeClr val="tx1"/>
                </a:solidFill>
                <a:effectLst/>
                <a:latin typeface="+mn-lt"/>
                <a:ea typeface="+mn-ea"/>
                <a:cs typeface="+mn-cs"/>
              </a:rPr>
              <a:t>MQ Server</a:t>
            </a:r>
            <a:r>
              <a:rPr lang="zh-CN" altLang="en-US" sz="1200" b="0" i="0" kern="1200" dirty="0">
                <a:solidFill>
                  <a:schemeClr val="tx1"/>
                </a:solidFill>
                <a:effectLst/>
                <a:latin typeface="+mn-lt"/>
                <a:ea typeface="+mn-ea"/>
                <a:cs typeface="+mn-cs"/>
              </a:rPr>
              <a:t>上的数据内容、顺序可能不一致，如果不解决这个问题，每个</a:t>
            </a:r>
            <a:r>
              <a:rPr lang="en-US" sz="1200" b="0" i="0" kern="1200" dirty="0">
                <a:solidFill>
                  <a:schemeClr val="tx1"/>
                </a:solidFill>
                <a:effectLst/>
                <a:latin typeface="+mn-lt"/>
                <a:ea typeface="+mn-ea"/>
                <a:cs typeface="+mn-cs"/>
              </a:rPr>
              <a:t>MQ Server</a:t>
            </a:r>
            <a:r>
              <a:rPr lang="zh-CN" altLang="en-US" sz="1200" b="0" i="0" kern="1200" dirty="0">
                <a:solidFill>
                  <a:schemeClr val="tx1"/>
                </a:solidFill>
                <a:effectLst/>
                <a:latin typeface="+mn-lt"/>
                <a:ea typeface="+mn-ea"/>
                <a:cs typeface="+mn-cs"/>
              </a:rPr>
              <a:t>写入</a:t>
            </a:r>
            <a:r>
              <a:rPr lang="en-US" sz="1200" b="0" i="0" kern="1200" dirty="0">
                <a:solidFill>
                  <a:schemeClr val="tx1"/>
                </a:solidFill>
                <a:effectLst/>
                <a:latin typeface="+mn-lt"/>
                <a:ea typeface="+mn-ea"/>
                <a:cs typeface="+mn-cs"/>
              </a:rPr>
              <a:t>Log Server</a:t>
            </a:r>
            <a:r>
              <a:rPr lang="zh-CN" altLang="en-US" sz="1200" b="0" i="0" kern="1200" dirty="0">
                <a:solidFill>
                  <a:schemeClr val="tx1"/>
                </a:solidFill>
                <a:effectLst/>
                <a:latin typeface="+mn-lt"/>
                <a:ea typeface="+mn-ea"/>
                <a:cs typeface="+mn-cs"/>
              </a:rPr>
              <a:t>的内容就不一致，这显然不是我们期望的结果。</a:t>
            </a:r>
            <a:br>
              <a:rPr lang="zh-CN" altLang="en-US" dirty="0"/>
            </a:br>
            <a:br>
              <a:rPr lang="zh-CN" altLang="en-US" dirty="0"/>
            </a:br>
            <a:r>
              <a:rPr lang="zh-CN" altLang="en-US" sz="1200" b="0" i="0" kern="1200" dirty="0">
                <a:solidFill>
                  <a:schemeClr val="tx1"/>
                </a:solidFill>
                <a:effectLst/>
                <a:latin typeface="+mn-lt"/>
                <a:ea typeface="+mn-ea"/>
                <a:cs typeface="+mn-cs"/>
              </a:rPr>
              <a:t> </a:t>
            </a:r>
            <a:br>
              <a:rPr lang="zh-CN" altLang="en-US" dirty="0"/>
            </a:br>
            <a:br>
              <a:rPr lang="zh-CN" altLang="en-US" dirty="0"/>
            </a:b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NoSQL</a:t>
            </a:r>
            <a:r>
              <a:rPr lang="zh-CN" altLang="en-US" sz="1200" b="0" i="0" kern="1200" dirty="0">
                <a:solidFill>
                  <a:schemeClr val="tx1"/>
                </a:solidFill>
                <a:effectLst/>
                <a:latin typeface="+mn-lt"/>
                <a:ea typeface="+mn-ea"/>
                <a:cs typeface="+mn-cs"/>
              </a:rPr>
              <a:t>中的数据更新</a:t>
            </a:r>
            <a:br>
              <a:rPr lang="zh-CN" altLang="en-US" dirty="0"/>
            </a:br>
            <a:br>
              <a:rPr lang="zh-CN" altLang="en-US" dirty="0"/>
            </a:br>
            <a:r>
              <a:rPr lang="zh-CN" altLang="en-US" sz="1200" b="0" i="0" kern="1200" dirty="0">
                <a:solidFill>
                  <a:schemeClr val="tx1"/>
                </a:solidFill>
                <a:effectLst/>
                <a:latin typeface="+mn-lt"/>
                <a:ea typeface="+mn-ea"/>
                <a:cs typeface="+mn-cs"/>
              </a:rPr>
              <a:t>一般的</a:t>
            </a:r>
            <a:r>
              <a:rPr lang="en-US" sz="1200" b="0" i="0" kern="1200" dirty="0">
                <a:solidFill>
                  <a:schemeClr val="tx1"/>
                </a:solidFill>
                <a:effectLst/>
                <a:latin typeface="+mn-lt"/>
                <a:ea typeface="+mn-ea"/>
                <a:cs typeface="+mn-cs"/>
              </a:rPr>
              <a:t>NoSQL</a:t>
            </a:r>
            <a:r>
              <a:rPr lang="zh-CN" altLang="en-US" sz="1200" b="0" i="0" kern="1200" dirty="0">
                <a:solidFill>
                  <a:schemeClr val="tx1"/>
                </a:solidFill>
                <a:effectLst/>
                <a:latin typeface="+mn-lt"/>
                <a:ea typeface="+mn-ea"/>
                <a:cs typeface="+mn-cs"/>
              </a:rPr>
              <a:t>都会通过数据的形式保证其可用性，但客户端对多数据进行操作时，可能会有很多对同一数据的操作发送的某一台或几台</a:t>
            </a:r>
            <a:r>
              <a:rPr lang="en-US" sz="1200" b="0" i="0" kern="1200" dirty="0">
                <a:solidFill>
                  <a:schemeClr val="tx1"/>
                </a:solidFill>
                <a:effectLst/>
                <a:latin typeface="+mn-lt"/>
                <a:ea typeface="+mn-ea"/>
                <a:cs typeface="+mn-cs"/>
              </a:rPr>
              <a:t>Server，</a:t>
            </a:r>
            <a:r>
              <a:rPr lang="zh-CN" altLang="en-US" sz="1200" b="0" i="0" kern="1200" dirty="0">
                <a:solidFill>
                  <a:schemeClr val="tx1"/>
                </a:solidFill>
                <a:effectLst/>
                <a:latin typeface="+mn-lt"/>
                <a:ea typeface="+mn-ea"/>
                <a:cs typeface="+mn-cs"/>
              </a:rPr>
              <a:t>有 可能执行：</a:t>
            </a:r>
            <a:r>
              <a:rPr lang="en-US" sz="1200" b="0" i="0" kern="1200" dirty="0" err="1">
                <a:solidFill>
                  <a:schemeClr val="tx1"/>
                </a:solidFill>
                <a:effectLst/>
                <a:latin typeface="+mn-lt"/>
                <a:ea typeface="+mn-ea"/>
                <a:cs typeface="+mn-cs"/>
              </a:rPr>
              <a:t>Insert、Update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A、Update</a:t>
            </a:r>
            <a:r>
              <a:rPr lang="en-US" sz="1200" b="0" i="0" kern="1200" dirty="0">
                <a:solidFill>
                  <a:schemeClr val="tx1"/>
                </a:solidFill>
                <a:effectLst/>
                <a:latin typeface="+mn-lt"/>
                <a:ea typeface="+mn-ea"/>
                <a:cs typeface="+mn-cs"/>
              </a:rPr>
              <a:t> B....Update N，</a:t>
            </a:r>
            <a:r>
              <a:rPr lang="zh-CN" altLang="en-US" sz="1200" b="0" i="0" kern="1200" dirty="0">
                <a:solidFill>
                  <a:schemeClr val="tx1"/>
                </a:solidFill>
                <a:effectLst/>
                <a:latin typeface="+mn-lt"/>
                <a:ea typeface="+mn-ea"/>
                <a:cs typeface="+mn-cs"/>
              </a:rPr>
              <a:t>就一次</a:t>
            </a:r>
            <a:r>
              <a:rPr lang="en-US" sz="1200" b="0" i="0" kern="1200" dirty="0">
                <a:solidFill>
                  <a:schemeClr val="tx1"/>
                </a:solidFill>
                <a:effectLst/>
                <a:latin typeface="+mn-lt"/>
                <a:ea typeface="+mn-ea"/>
                <a:cs typeface="+mn-cs"/>
              </a:rPr>
              <a:t>Insert</a:t>
            </a:r>
            <a:r>
              <a:rPr lang="zh-CN" altLang="en-US" sz="1200" b="0" i="0" kern="1200" dirty="0">
                <a:solidFill>
                  <a:schemeClr val="tx1"/>
                </a:solidFill>
                <a:effectLst/>
                <a:latin typeface="+mn-lt"/>
                <a:ea typeface="+mn-ea"/>
                <a:cs typeface="+mn-cs"/>
              </a:rPr>
              <a:t>连续多次</a:t>
            </a:r>
            <a:r>
              <a:rPr lang="en-US" sz="1200" b="0" i="0" kern="1200" dirty="0">
                <a:solidFill>
                  <a:schemeClr val="tx1"/>
                </a:solidFill>
                <a:effectLst/>
                <a:latin typeface="+mn-lt"/>
                <a:ea typeface="+mn-ea"/>
                <a:cs typeface="+mn-cs"/>
              </a:rPr>
              <a:t>Update，</a:t>
            </a:r>
            <a:r>
              <a:rPr lang="zh-CN" altLang="en-US" sz="1200" b="0" i="0" kern="1200" dirty="0">
                <a:solidFill>
                  <a:schemeClr val="tx1"/>
                </a:solidFill>
                <a:effectLst/>
                <a:latin typeface="+mn-lt"/>
                <a:ea typeface="+mn-ea"/>
                <a:cs typeface="+mn-cs"/>
              </a:rPr>
              <a:t>最终</a:t>
            </a:r>
            <a:r>
              <a:rPr lang="en-US" sz="1200" b="0" i="0" kern="1200" dirty="0">
                <a:solidFill>
                  <a:schemeClr val="tx1"/>
                </a:solidFill>
                <a:effectLst/>
                <a:latin typeface="+mn-lt"/>
                <a:ea typeface="+mn-ea"/>
                <a:cs typeface="+mn-cs"/>
              </a:rPr>
              <a:t>Server</a:t>
            </a:r>
            <a:r>
              <a:rPr lang="zh-CN" altLang="en-US" sz="1200" b="0" i="0" kern="1200" dirty="0">
                <a:solidFill>
                  <a:schemeClr val="tx1"/>
                </a:solidFill>
                <a:effectLst/>
                <a:latin typeface="+mn-lt"/>
                <a:ea typeface="+mn-ea"/>
                <a:cs typeface="+mn-cs"/>
              </a:rPr>
              <a:t>上也必须执行这一的更新操作，如果因为线程池、网络、</a:t>
            </a:r>
            <a:r>
              <a:rPr lang="en-US" sz="1200" b="0" i="0" kern="1200" dirty="0">
                <a:solidFill>
                  <a:schemeClr val="tx1"/>
                </a:solidFill>
                <a:effectLst/>
                <a:latin typeface="+mn-lt"/>
                <a:ea typeface="+mn-ea"/>
                <a:cs typeface="+mn-cs"/>
              </a:rPr>
              <a:t>Server</a:t>
            </a:r>
            <a:r>
              <a:rPr lang="zh-CN" altLang="en-US" sz="1200" b="0" i="0" kern="1200" dirty="0">
                <a:solidFill>
                  <a:schemeClr val="tx1"/>
                </a:solidFill>
                <a:effectLst/>
                <a:latin typeface="+mn-lt"/>
                <a:ea typeface="+mn-ea"/>
                <a:cs typeface="+mn-cs"/>
              </a:rPr>
              <a:t>资源等原因导致各 </a:t>
            </a:r>
            <a:r>
              <a:rPr lang="en-US" sz="1200" b="0" i="0" kern="1200" dirty="0">
                <a:solidFill>
                  <a:schemeClr val="tx1"/>
                </a:solidFill>
                <a:effectLst/>
                <a:latin typeface="+mn-lt"/>
                <a:ea typeface="+mn-ea"/>
                <a:cs typeface="+mn-cs"/>
              </a:rPr>
              <a:t>Server</a:t>
            </a:r>
            <a:r>
              <a:rPr lang="zh-CN" altLang="en-US" sz="1200" b="0" i="0" kern="1200" dirty="0">
                <a:solidFill>
                  <a:schemeClr val="tx1"/>
                </a:solidFill>
                <a:effectLst/>
                <a:latin typeface="+mn-lt"/>
                <a:ea typeface="+mn-ea"/>
                <a:cs typeface="+mn-cs"/>
              </a:rPr>
              <a:t>接收到的更新顺序不一致，这样的数据就失去了意义，如果在金融领域甚至会造成严重的后果。</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Paxos</a:t>
            </a:r>
            <a:r>
              <a:rPr lang="en-US"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如何应用</a:t>
            </a:r>
          </a:p>
          <a:p>
            <a:r>
              <a:rPr lang="zh-CN" altLang="en-US" sz="1200" b="1" i="0" kern="1200" dirty="0">
                <a:solidFill>
                  <a:schemeClr val="tx1"/>
                </a:solidFill>
                <a:effectLst/>
                <a:latin typeface="+mn-lt"/>
                <a:ea typeface="+mn-ea"/>
                <a:cs typeface="+mn-cs"/>
              </a:rPr>
              <a:t>状态机</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一个有序的确定的值，也就是日志，可以通过定义日志的语义进行重放的操作，那么这个日志是怎么跟 </a:t>
            </a:r>
            <a:r>
              <a:rPr lang="en-US" sz="1200" b="0" i="0" kern="1200" dirty="0" err="1">
                <a:solidFill>
                  <a:schemeClr val="tx1"/>
                </a:solidFill>
                <a:effectLst/>
                <a:latin typeface="+mn-lt"/>
                <a:ea typeface="+mn-ea"/>
                <a:cs typeface="+mn-cs"/>
              </a:rPr>
              <a:t>Paxos</a:t>
            </a:r>
            <a:r>
              <a:rPr lang="en-US"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结合起来的呢？我们利用 </a:t>
            </a:r>
            <a:r>
              <a:rPr lang="en-US" sz="1200" b="0" i="0" kern="1200" dirty="0" err="1">
                <a:solidFill>
                  <a:schemeClr val="tx1"/>
                </a:solidFill>
                <a:effectLst/>
                <a:latin typeface="+mn-lt"/>
                <a:ea typeface="+mn-ea"/>
                <a:cs typeface="+mn-cs"/>
              </a:rPr>
              <a:t>Paxos</a:t>
            </a:r>
            <a:r>
              <a:rPr lang="en-US"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确定有序的多个值这个特点，再加上这里引入的一个状态机的概念，结合起来实现一个真正有工程意义的系统。</a:t>
            </a:r>
          </a:p>
          <a:p>
            <a:r>
              <a:rPr lang="zh-CN" altLang="en-US" sz="1200" b="0" i="0" kern="1200" dirty="0">
                <a:solidFill>
                  <a:schemeClr val="tx1"/>
                </a:solidFill>
                <a:effectLst/>
                <a:latin typeface="+mn-lt"/>
                <a:ea typeface="+mn-ea"/>
                <a:cs typeface="+mn-cs"/>
              </a:rPr>
              <a:t>状态机这个名词大家都不陌生，一个状态机必然涉及到一个状态转移，而 </a:t>
            </a:r>
            <a:r>
              <a:rPr lang="en-US" sz="1200" b="0" i="0" kern="1200" dirty="0" err="1">
                <a:solidFill>
                  <a:schemeClr val="tx1"/>
                </a:solidFill>
                <a:effectLst/>
                <a:latin typeface="+mn-lt"/>
                <a:ea typeface="+mn-ea"/>
                <a:cs typeface="+mn-cs"/>
              </a:rPr>
              <a:t>Paxos</a:t>
            </a:r>
            <a:r>
              <a:rPr lang="en-US"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的每个实例，就是状态转移的输入，由于每台机器的实例编号都是连续有序增长的，而每个实例确定的值是一样的，那么可以保证的是，各台机器的状态机输入是完全一致的。根据状态机的理论，只要初始状态一致，输入一致，那么引出的最终状态也是一致的。而这个状态，是有无限的想象空间，你可以用来实现非常多的东西。</a:t>
            </a:r>
          </a:p>
          <a:p>
            <a:r>
              <a:rPr lang="zh-CN" altLang="en-US" sz="1200" b="0" i="0" kern="1200" dirty="0">
                <a:solidFill>
                  <a:schemeClr val="tx1"/>
                </a:solidFill>
                <a:effectLst/>
                <a:latin typeface="+mn-lt"/>
                <a:ea typeface="+mn-ea"/>
                <a:cs typeface="+mn-cs"/>
              </a:rPr>
              <a:t>如下图这个例子是一个状态机结合 </a:t>
            </a:r>
            <a:r>
              <a:rPr lang="en-US" sz="1200" b="0" i="0" kern="1200" dirty="0" err="1">
                <a:solidFill>
                  <a:schemeClr val="tx1"/>
                </a:solidFill>
                <a:effectLst/>
                <a:latin typeface="+mn-lt"/>
                <a:ea typeface="+mn-ea"/>
                <a:cs typeface="+mn-cs"/>
              </a:rPr>
              <a:t>Paxos</a:t>
            </a:r>
            <a:r>
              <a:rPr lang="en-US"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实现了一个具有多机一致的 </a:t>
            </a:r>
            <a:r>
              <a:rPr lang="en-US" sz="1200" b="0" i="0" kern="1200" dirty="0">
                <a:solidFill>
                  <a:schemeClr val="tx1"/>
                </a:solidFill>
                <a:effectLst/>
                <a:latin typeface="+mn-lt"/>
                <a:ea typeface="+mn-ea"/>
                <a:cs typeface="+mn-cs"/>
              </a:rPr>
              <a:t>KV </a:t>
            </a:r>
            <a:r>
              <a:rPr lang="zh-CN" altLang="en-US" sz="1200" b="0" i="0" kern="1200" dirty="0">
                <a:solidFill>
                  <a:schemeClr val="tx1"/>
                </a:solidFill>
                <a:effectLst/>
                <a:latin typeface="+mn-lt"/>
                <a:ea typeface="+mn-ea"/>
                <a:cs typeface="+mn-cs"/>
              </a:rPr>
              <a:t>系统。</a:t>
            </a:r>
          </a:p>
          <a:p>
            <a:br>
              <a:rPr lang="zh-CN" altLang="en-US" dirty="0"/>
            </a:br>
            <a:r>
              <a:rPr lang="zh-CN" altLang="en-US" sz="1200" b="0" i="0" kern="1200" dirty="0">
                <a:solidFill>
                  <a:schemeClr val="tx1"/>
                </a:solidFill>
                <a:effectLst/>
                <a:latin typeface="+mn-lt"/>
                <a:ea typeface="+mn-ea"/>
                <a:cs typeface="+mn-cs"/>
              </a:rPr>
              <a:t>实际上对于一般的开发人员，我们并不需要了解</a:t>
            </a:r>
            <a:r>
              <a:rPr lang="en-US" sz="1200" b="0" i="0" kern="1200" dirty="0" err="1">
                <a:solidFill>
                  <a:schemeClr val="tx1"/>
                </a:solidFill>
                <a:effectLst/>
                <a:latin typeface="+mn-lt"/>
                <a:ea typeface="+mn-ea"/>
                <a:cs typeface="+mn-cs"/>
              </a:rPr>
              <a:t>Paxos</a:t>
            </a:r>
            <a:r>
              <a:rPr lang="zh-CN" altLang="en-US" sz="1200" b="0" i="0" kern="1200" dirty="0">
                <a:solidFill>
                  <a:schemeClr val="tx1"/>
                </a:solidFill>
                <a:effectLst/>
                <a:latin typeface="+mn-lt"/>
                <a:ea typeface="+mn-ea"/>
                <a:cs typeface="+mn-cs"/>
              </a:rPr>
              <a:t>所有细节及如何实现，只需要知道</a:t>
            </a:r>
            <a:r>
              <a:rPr lang="en-US" sz="1200" b="0" i="0" kern="1200" dirty="0" err="1">
                <a:solidFill>
                  <a:schemeClr val="tx1"/>
                </a:solidFill>
                <a:effectLst/>
                <a:latin typeface="+mn-lt"/>
                <a:ea typeface="+mn-ea"/>
                <a:cs typeface="+mn-cs"/>
              </a:rPr>
              <a:t>Paxos</a:t>
            </a:r>
            <a:r>
              <a:rPr lang="zh-CN" altLang="en-US" sz="1200" b="0" i="0" kern="1200" dirty="0">
                <a:solidFill>
                  <a:schemeClr val="tx1"/>
                </a:solidFill>
                <a:effectLst/>
                <a:latin typeface="+mn-lt"/>
                <a:ea typeface="+mn-ea"/>
                <a:cs typeface="+mn-cs"/>
              </a:rPr>
              <a:t>是一个分布式选举算法就够了。本文主要介绍一下</a:t>
            </a:r>
            <a:r>
              <a:rPr lang="en-US" sz="1200" b="0" i="0" kern="1200" dirty="0" err="1">
                <a:solidFill>
                  <a:schemeClr val="tx1"/>
                </a:solidFill>
                <a:effectLst/>
                <a:latin typeface="+mn-lt"/>
                <a:ea typeface="+mn-ea"/>
                <a:cs typeface="+mn-cs"/>
              </a:rPr>
              <a:t>Paxos</a:t>
            </a:r>
            <a:r>
              <a:rPr lang="zh-CN" altLang="en-US" sz="1200" b="0" i="0" kern="1200" dirty="0">
                <a:solidFill>
                  <a:schemeClr val="tx1"/>
                </a:solidFill>
                <a:effectLst/>
                <a:latin typeface="+mn-lt"/>
                <a:ea typeface="+mn-ea"/>
                <a:cs typeface="+mn-cs"/>
              </a:rPr>
              <a:t>常用的应用场合，或许有一天当你的系统增大到一定规模，你知道有这样一个技术，可以帮助你正确及优雅的解决技术架构上一些难题。</a:t>
            </a:r>
          </a:p>
          <a:p>
            <a:r>
              <a:rPr lang="en-US" altLang="zh-CN" sz="1200" b="0" i="0" kern="1200" dirty="0">
                <a:solidFill>
                  <a:schemeClr val="tx1"/>
                </a:solidFill>
                <a:effectLst/>
                <a:latin typeface="+mn-lt"/>
                <a:ea typeface="+mn-ea"/>
                <a:cs typeface="+mn-cs"/>
              </a:rPr>
              <a:t>1. </a:t>
            </a:r>
            <a:r>
              <a:rPr lang="en-US" sz="1200" b="0" i="0" kern="1200" dirty="0">
                <a:solidFill>
                  <a:schemeClr val="tx1"/>
                </a:solidFill>
                <a:effectLst/>
                <a:latin typeface="+mn-lt"/>
                <a:ea typeface="+mn-ea"/>
                <a:cs typeface="+mn-cs"/>
              </a:rPr>
              <a:t>database replication, log replication</a:t>
            </a:r>
            <a:r>
              <a:rPr lang="zh-CN" altLang="en-US" sz="1200" b="0" i="0" kern="1200" dirty="0">
                <a:solidFill>
                  <a:schemeClr val="tx1"/>
                </a:solidFill>
                <a:effectLst/>
                <a:latin typeface="+mn-lt"/>
                <a:ea typeface="+mn-ea"/>
                <a:cs typeface="+mn-cs"/>
              </a:rPr>
              <a:t>等， 如</a:t>
            </a:r>
            <a:r>
              <a:rPr lang="en-US" sz="1200" b="0" i="0" kern="1200" dirty="0" err="1">
                <a:solidFill>
                  <a:schemeClr val="tx1"/>
                </a:solidFill>
                <a:effectLst/>
                <a:latin typeface="+mn-lt"/>
                <a:ea typeface="+mn-ea"/>
                <a:cs typeface="+mn-cs"/>
              </a:rPr>
              <a:t>bdb</a:t>
            </a:r>
            <a:r>
              <a:rPr lang="zh-CN" altLang="en-US" sz="1200" b="0" i="0" kern="1200" dirty="0">
                <a:solidFill>
                  <a:schemeClr val="tx1"/>
                </a:solidFill>
                <a:effectLst/>
                <a:latin typeface="+mn-lt"/>
                <a:ea typeface="+mn-ea"/>
                <a:cs typeface="+mn-cs"/>
              </a:rPr>
              <a:t>的数据复制就是使用</a:t>
            </a:r>
            <a:r>
              <a:rPr lang="en-US" sz="1200" b="0" i="0" kern="1200" dirty="0" err="1">
                <a:solidFill>
                  <a:schemeClr val="tx1"/>
                </a:solidFill>
                <a:effectLst/>
                <a:latin typeface="+mn-lt"/>
                <a:ea typeface="+mn-ea"/>
                <a:cs typeface="+mn-cs"/>
              </a:rPr>
              <a:t>paxos</a:t>
            </a:r>
            <a:r>
              <a:rPr lang="zh-CN" altLang="en-US" sz="1200" b="0" i="0" kern="1200" dirty="0">
                <a:solidFill>
                  <a:schemeClr val="tx1"/>
                </a:solidFill>
                <a:effectLst/>
                <a:latin typeface="+mn-lt"/>
                <a:ea typeface="+mn-ea"/>
                <a:cs typeface="+mn-cs"/>
              </a:rPr>
              <a:t>兼容的算法。</a:t>
            </a:r>
            <a:r>
              <a:rPr lang="en-US" sz="1200" b="0" i="0" kern="1200" dirty="0" err="1">
                <a:solidFill>
                  <a:schemeClr val="tx1"/>
                </a:solidFill>
                <a:effectLst/>
                <a:latin typeface="+mn-lt"/>
                <a:ea typeface="+mn-ea"/>
                <a:cs typeface="+mn-cs"/>
              </a:rPr>
              <a:t>Paxos</a:t>
            </a:r>
            <a:r>
              <a:rPr lang="zh-CN" altLang="en-US" sz="1200" b="0" i="0" kern="1200" dirty="0">
                <a:solidFill>
                  <a:schemeClr val="tx1"/>
                </a:solidFill>
                <a:effectLst/>
                <a:latin typeface="+mn-lt"/>
                <a:ea typeface="+mn-ea"/>
                <a:cs typeface="+mn-cs"/>
              </a:rPr>
              <a:t>最大的用途就是保持多个节点数据的一致性。</a:t>
            </a:r>
          </a:p>
          <a:p>
            <a:r>
              <a:rPr lang="en-US" altLang="zh-CN" sz="1200" b="0" i="0" kern="1200" dirty="0">
                <a:solidFill>
                  <a:schemeClr val="tx1"/>
                </a:solidFill>
                <a:effectLst/>
                <a:latin typeface="+mn-lt"/>
                <a:ea typeface="+mn-ea"/>
                <a:cs typeface="+mn-cs"/>
              </a:rPr>
              <a:t>2. </a:t>
            </a:r>
            <a:r>
              <a:rPr lang="en-US" sz="1200" b="0" i="0" kern="1200" dirty="0">
                <a:solidFill>
                  <a:schemeClr val="tx1"/>
                </a:solidFill>
                <a:effectLst/>
                <a:latin typeface="+mn-lt"/>
                <a:ea typeface="+mn-ea"/>
                <a:cs typeface="+mn-cs"/>
              </a:rPr>
              <a:t>naming service, </a:t>
            </a:r>
            <a:r>
              <a:rPr lang="zh-CN" altLang="en-US" sz="1200" b="0" i="0" kern="1200" dirty="0">
                <a:solidFill>
                  <a:schemeClr val="tx1"/>
                </a:solidFill>
                <a:effectLst/>
                <a:latin typeface="+mn-lt"/>
                <a:ea typeface="+mn-ea"/>
                <a:cs typeface="+mn-cs"/>
              </a:rPr>
              <a:t>如大型系统内部通常存在多个接口服务相互调用。</a:t>
            </a:r>
            <a:br>
              <a:rPr lang="zh-CN" altLang="en-US"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1) </a:t>
            </a:r>
            <a:r>
              <a:rPr lang="zh-CN" altLang="en-US" sz="1200" b="0" i="0" kern="1200" dirty="0">
                <a:solidFill>
                  <a:schemeClr val="tx1"/>
                </a:solidFill>
                <a:effectLst/>
                <a:latin typeface="+mn-lt"/>
                <a:ea typeface="+mn-ea"/>
                <a:cs typeface="+mn-cs"/>
              </a:rPr>
              <a:t>通常的实现是将服务的</a:t>
            </a:r>
            <a:r>
              <a:rPr lang="en-US" sz="1200" b="0" i="0" kern="1200" dirty="0" err="1">
                <a:solidFill>
                  <a:schemeClr val="tx1"/>
                </a:solidFill>
                <a:effectLst/>
                <a:latin typeface="+mn-lt"/>
                <a:ea typeface="+mn-ea"/>
                <a:cs typeface="+mn-cs"/>
              </a:rPr>
              <a:t>ip</a:t>
            </a:r>
            <a:r>
              <a:rPr lang="en-US" sz="1200" b="0" i="0" kern="1200" dirty="0">
                <a:solidFill>
                  <a:schemeClr val="tx1"/>
                </a:solidFill>
                <a:effectLst/>
                <a:latin typeface="+mn-lt"/>
                <a:ea typeface="+mn-ea"/>
                <a:cs typeface="+mn-cs"/>
              </a:rPr>
              <a:t>/hostname</a:t>
            </a:r>
            <a:r>
              <a:rPr lang="zh-CN" altLang="en-US" sz="1200" b="0" i="0" kern="1200" dirty="0">
                <a:solidFill>
                  <a:schemeClr val="tx1"/>
                </a:solidFill>
                <a:effectLst/>
                <a:latin typeface="+mn-lt"/>
                <a:ea typeface="+mn-ea"/>
                <a:cs typeface="+mn-cs"/>
              </a:rPr>
              <a:t>写死在配置中，当</a:t>
            </a:r>
            <a:r>
              <a:rPr lang="en-US" sz="1200" b="0" i="0" kern="1200" dirty="0">
                <a:solidFill>
                  <a:schemeClr val="tx1"/>
                </a:solidFill>
                <a:effectLst/>
                <a:latin typeface="+mn-lt"/>
                <a:ea typeface="+mn-ea"/>
                <a:cs typeface="+mn-cs"/>
              </a:rPr>
              <a:t>service</a:t>
            </a:r>
            <a:r>
              <a:rPr lang="zh-CN" altLang="en-US" sz="1200" b="0" i="0" kern="1200" dirty="0">
                <a:solidFill>
                  <a:schemeClr val="tx1"/>
                </a:solidFill>
                <a:effectLst/>
                <a:latin typeface="+mn-lt"/>
                <a:ea typeface="+mn-ea"/>
                <a:cs typeface="+mn-cs"/>
              </a:rPr>
              <a:t>发生故障时候，通过手工更改配置文件或者修改</a:t>
            </a:r>
            <a:r>
              <a:rPr lang="en-US" sz="1200" b="0" i="0" kern="1200" dirty="0">
                <a:solidFill>
                  <a:schemeClr val="tx1"/>
                </a:solidFill>
                <a:effectLst/>
                <a:latin typeface="+mn-lt"/>
                <a:ea typeface="+mn-ea"/>
                <a:cs typeface="+mn-cs"/>
              </a:rPr>
              <a:t>DNS</a:t>
            </a:r>
            <a:r>
              <a:rPr lang="zh-CN" altLang="en-US" sz="1200" b="0" i="0" kern="1200" dirty="0">
                <a:solidFill>
                  <a:schemeClr val="tx1"/>
                </a:solidFill>
                <a:effectLst/>
                <a:latin typeface="+mn-lt"/>
                <a:ea typeface="+mn-ea"/>
                <a:cs typeface="+mn-cs"/>
              </a:rPr>
              <a:t>指向的方法来解决。缺点是可维护性差，内部的单元越多，故障率越大。</a:t>
            </a:r>
            <a:br>
              <a:rPr lang="zh-CN" altLang="en-US"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2) </a:t>
            </a:r>
            <a:r>
              <a:rPr lang="en-US" sz="1200" b="0" i="0" kern="1200" dirty="0">
                <a:solidFill>
                  <a:schemeClr val="tx1"/>
                </a:solidFill>
                <a:effectLst/>
                <a:latin typeface="+mn-lt"/>
                <a:ea typeface="+mn-ea"/>
                <a:cs typeface="+mn-cs"/>
              </a:rPr>
              <a:t>LVS</a:t>
            </a:r>
            <a:r>
              <a:rPr lang="zh-CN" altLang="en-US" sz="1200" b="0" i="0" kern="1200" dirty="0">
                <a:solidFill>
                  <a:schemeClr val="tx1"/>
                </a:solidFill>
                <a:effectLst/>
                <a:latin typeface="+mn-lt"/>
                <a:ea typeface="+mn-ea"/>
                <a:cs typeface="+mn-cs"/>
              </a:rPr>
              <a:t>双机冗余的方式，缺点是所有单元需要双倍的资源投入。</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通过</a:t>
            </a:r>
            <a:r>
              <a:rPr lang="en-US" sz="1200" b="0" i="0" kern="1200" dirty="0" err="1">
                <a:solidFill>
                  <a:schemeClr val="tx1"/>
                </a:solidFill>
                <a:effectLst/>
                <a:latin typeface="+mn-lt"/>
                <a:ea typeface="+mn-ea"/>
                <a:cs typeface="+mn-cs"/>
              </a:rPr>
              <a:t>Paxos</a:t>
            </a:r>
            <a:r>
              <a:rPr lang="zh-CN" altLang="en-US" sz="1200" b="0" i="0" kern="1200" dirty="0">
                <a:solidFill>
                  <a:schemeClr val="tx1"/>
                </a:solidFill>
                <a:effectLst/>
                <a:latin typeface="+mn-lt"/>
                <a:ea typeface="+mn-ea"/>
                <a:cs typeface="+mn-cs"/>
              </a:rPr>
              <a:t>算法来管理所有的</a:t>
            </a:r>
            <a:r>
              <a:rPr lang="en-US" sz="1200" b="0" i="0" kern="1200" dirty="0">
                <a:solidFill>
                  <a:schemeClr val="tx1"/>
                </a:solidFill>
                <a:effectLst/>
                <a:latin typeface="+mn-lt"/>
                <a:ea typeface="+mn-ea"/>
                <a:cs typeface="+mn-cs"/>
              </a:rPr>
              <a:t>naming</a:t>
            </a:r>
            <a:r>
              <a:rPr lang="zh-CN" altLang="en-US" sz="1200" b="0" i="0" kern="1200" dirty="0">
                <a:solidFill>
                  <a:schemeClr val="tx1"/>
                </a:solidFill>
                <a:effectLst/>
                <a:latin typeface="+mn-lt"/>
                <a:ea typeface="+mn-ea"/>
                <a:cs typeface="+mn-cs"/>
              </a:rPr>
              <a:t>服务，则可保证</a:t>
            </a:r>
            <a:r>
              <a:rPr lang="en-US" sz="1200" b="0" i="0" kern="1200" dirty="0">
                <a:solidFill>
                  <a:schemeClr val="tx1"/>
                </a:solidFill>
                <a:effectLst/>
                <a:latin typeface="+mn-lt"/>
                <a:ea typeface="+mn-ea"/>
                <a:cs typeface="+mn-cs"/>
              </a:rPr>
              <a:t>high available</a:t>
            </a:r>
            <a:r>
              <a:rPr lang="zh-CN" altLang="en-US" sz="1200" b="0" i="0" kern="1200" dirty="0">
                <a:solidFill>
                  <a:schemeClr val="tx1"/>
                </a:solidFill>
                <a:effectLst/>
                <a:latin typeface="+mn-lt"/>
                <a:ea typeface="+mn-ea"/>
                <a:cs typeface="+mn-cs"/>
              </a:rPr>
              <a:t>分配可用的</a:t>
            </a:r>
            <a:r>
              <a:rPr lang="en-US" sz="1200" b="0" i="0" kern="1200" dirty="0">
                <a:solidFill>
                  <a:schemeClr val="tx1"/>
                </a:solidFill>
                <a:effectLst/>
                <a:latin typeface="+mn-lt"/>
                <a:ea typeface="+mn-ea"/>
                <a:cs typeface="+mn-cs"/>
              </a:rPr>
              <a:t>service</a:t>
            </a:r>
            <a:r>
              <a:rPr lang="zh-CN" altLang="en-US" sz="1200" b="0" i="0" kern="1200" dirty="0">
                <a:solidFill>
                  <a:schemeClr val="tx1"/>
                </a:solidFill>
                <a:effectLst/>
                <a:latin typeface="+mn-lt"/>
                <a:ea typeface="+mn-ea"/>
                <a:cs typeface="+mn-cs"/>
              </a:rPr>
              <a:t>给</a:t>
            </a:r>
            <a:r>
              <a:rPr lang="en-US" sz="1200" b="0" i="0" kern="1200" dirty="0">
                <a:solidFill>
                  <a:schemeClr val="tx1"/>
                </a:solidFill>
                <a:effectLst/>
                <a:latin typeface="+mn-lt"/>
                <a:ea typeface="+mn-ea"/>
                <a:cs typeface="+mn-cs"/>
              </a:rPr>
              <a:t>client。</a:t>
            </a:r>
            <a:r>
              <a:rPr lang="zh-CN" altLang="en-US" sz="1200" b="0" i="0" kern="1200" dirty="0">
                <a:solidFill>
                  <a:schemeClr val="tx1"/>
                </a:solidFill>
                <a:effectLst/>
                <a:latin typeface="+mn-lt"/>
                <a:ea typeface="+mn-ea"/>
                <a:cs typeface="+mn-cs"/>
              </a:rPr>
              <a:t>象</a:t>
            </a:r>
            <a:r>
              <a:rPr lang="en-US" sz="1200" b="0" i="0" kern="1200" dirty="0" err="1">
                <a:solidFill>
                  <a:schemeClr val="tx1"/>
                </a:solidFill>
                <a:effectLst/>
                <a:latin typeface="+mn-lt"/>
                <a:ea typeface="+mn-ea"/>
                <a:cs typeface="+mn-cs"/>
              </a:rPr>
              <a:t>ZooKeeper</a:t>
            </a:r>
            <a:r>
              <a:rPr lang="zh-CN" altLang="en-US" sz="1200" b="0" i="0" kern="1200" dirty="0">
                <a:solidFill>
                  <a:schemeClr val="tx1"/>
                </a:solidFill>
                <a:effectLst/>
                <a:latin typeface="+mn-lt"/>
                <a:ea typeface="+mn-ea"/>
                <a:cs typeface="+mn-cs"/>
              </a:rPr>
              <a:t>还提供</a:t>
            </a:r>
            <a:r>
              <a:rPr lang="en-US" sz="1200" b="0" i="0" kern="1200" dirty="0">
                <a:solidFill>
                  <a:schemeClr val="tx1"/>
                </a:solidFill>
                <a:effectLst/>
                <a:latin typeface="+mn-lt"/>
                <a:ea typeface="+mn-ea"/>
                <a:cs typeface="+mn-cs"/>
              </a:rPr>
              <a:t>watch</a:t>
            </a:r>
            <a:r>
              <a:rPr lang="zh-CN" altLang="en-US" sz="1200" b="0" i="0" kern="1200" dirty="0">
                <a:solidFill>
                  <a:schemeClr val="tx1"/>
                </a:solidFill>
                <a:effectLst/>
                <a:latin typeface="+mn-lt"/>
                <a:ea typeface="+mn-ea"/>
                <a:cs typeface="+mn-cs"/>
              </a:rPr>
              <a:t>功能，即</a:t>
            </a:r>
            <a:r>
              <a:rPr lang="en-US" sz="1200" b="0" i="0" kern="1200" dirty="0">
                <a:solidFill>
                  <a:schemeClr val="tx1"/>
                </a:solidFill>
                <a:effectLst/>
                <a:latin typeface="+mn-lt"/>
                <a:ea typeface="+mn-ea"/>
                <a:cs typeface="+mn-cs"/>
              </a:rPr>
              <a:t>watch</a:t>
            </a:r>
            <a:r>
              <a:rPr lang="zh-CN" altLang="en-US" sz="1200" b="0" i="0" kern="1200" dirty="0">
                <a:solidFill>
                  <a:schemeClr val="tx1"/>
                </a:solidFill>
                <a:effectLst/>
                <a:latin typeface="+mn-lt"/>
                <a:ea typeface="+mn-ea"/>
                <a:cs typeface="+mn-cs"/>
              </a:rPr>
              <a:t>的对象发生了改变会自动发</a:t>
            </a:r>
            <a:r>
              <a:rPr lang="en-US" sz="1200" b="0" i="0" kern="1200" dirty="0">
                <a:solidFill>
                  <a:schemeClr val="tx1"/>
                </a:solidFill>
                <a:effectLst/>
                <a:latin typeface="+mn-lt"/>
                <a:ea typeface="+mn-ea"/>
                <a:cs typeface="+mn-cs"/>
              </a:rPr>
              <a:t>notification, </a:t>
            </a:r>
            <a:r>
              <a:rPr lang="zh-CN" altLang="en-US" sz="1200" b="0" i="0" kern="1200" dirty="0">
                <a:solidFill>
                  <a:schemeClr val="tx1"/>
                </a:solidFill>
                <a:effectLst/>
                <a:latin typeface="+mn-lt"/>
                <a:ea typeface="+mn-ea"/>
                <a:cs typeface="+mn-cs"/>
              </a:rPr>
              <a:t>这样所有的</a:t>
            </a:r>
            <a:r>
              <a:rPr lang="en-US" sz="1200" b="0" i="0" kern="1200" dirty="0">
                <a:solidFill>
                  <a:schemeClr val="tx1"/>
                </a:solidFill>
                <a:effectLst/>
                <a:latin typeface="+mn-lt"/>
                <a:ea typeface="+mn-ea"/>
                <a:cs typeface="+mn-cs"/>
              </a:rPr>
              <a:t>client</a:t>
            </a:r>
            <a:r>
              <a:rPr lang="zh-CN" altLang="en-US" sz="1200" b="0" i="0" kern="1200" dirty="0">
                <a:solidFill>
                  <a:schemeClr val="tx1"/>
                </a:solidFill>
                <a:effectLst/>
                <a:latin typeface="+mn-lt"/>
                <a:ea typeface="+mn-ea"/>
                <a:cs typeface="+mn-cs"/>
              </a:rPr>
              <a:t>就可以使用一致的，高可用的接口。</a:t>
            </a:r>
          </a:p>
          <a:p>
            <a:r>
              <a:rPr lang="en-US" altLang="zh-CN" sz="1200" b="0" i="0" kern="1200" dirty="0">
                <a:solidFill>
                  <a:schemeClr val="tx1"/>
                </a:solidFill>
                <a:effectLst/>
                <a:latin typeface="+mn-lt"/>
                <a:ea typeface="+mn-ea"/>
                <a:cs typeface="+mn-cs"/>
              </a:rPr>
              <a:t>3.</a:t>
            </a:r>
            <a:r>
              <a:rPr lang="en-US" sz="1200" b="0" i="0" kern="1200" dirty="0">
                <a:solidFill>
                  <a:schemeClr val="tx1"/>
                </a:solidFill>
                <a:effectLst/>
                <a:latin typeface="+mn-lt"/>
                <a:ea typeface="+mn-ea"/>
                <a:cs typeface="+mn-cs"/>
              </a:rPr>
              <a:t>config</a:t>
            </a:r>
            <a:r>
              <a:rPr lang="zh-CN" altLang="en-US" sz="1200" b="0" i="0" kern="1200" dirty="0">
                <a:solidFill>
                  <a:schemeClr val="tx1"/>
                </a:solidFill>
                <a:effectLst/>
                <a:latin typeface="+mn-lt"/>
                <a:ea typeface="+mn-ea"/>
                <a:cs typeface="+mn-cs"/>
              </a:rPr>
              <a:t>配置管理</a:t>
            </a:r>
            <a:br>
              <a:rPr lang="zh-CN" altLang="en-US"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1) </a:t>
            </a:r>
            <a:r>
              <a:rPr lang="zh-CN" altLang="en-US" sz="1200" b="0" i="0" kern="1200" dirty="0">
                <a:solidFill>
                  <a:schemeClr val="tx1"/>
                </a:solidFill>
                <a:effectLst/>
                <a:latin typeface="+mn-lt"/>
                <a:ea typeface="+mn-ea"/>
                <a:cs typeface="+mn-cs"/>
              </a:rPr>
              <a:t>通常手工修改配置文件的方法，这样容易出错，也需要人工干预才能生效，所以节点的状态无法同时达到一致。</a:t>
            </a:r>
            <a:br>
              <a:rPr lang="zh-CN" altLang="en-US"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2) </a:t>
            </a:r>
            <a:r>
              <a:rPr lang="zh-CN" altLang="en-US" sz="1200" b="0" i="0" kern="1200" dirty="0">
                <a:solidFill>
                  <a:schemeClr val="tx1"/>
                </a:solidFill>
                <a:effectLst/>
                <a:latin typeface="+mn-lt"/>
                <a:ea typeface="+mn-ea"/>
                <a:cs typeface="+mn-cs"/>
              </a:rPr>
              <a:t>大规模的应用都会实现自己的配置服务，比如用</a:t>
            </a:r>
            <a:r>
              <a:rPr lang="en-US" sz="1200" b="0" i="0" kern="1200" dirty="0">
                <a:solidFill>
                  <a:schemeClr val="tx1"/>
                </a:solidFill>
                <a:effectLst/>
                <a:latin typeface="+mn-lt"/>
                <a:ea typeface="+mn-ea"/>
                <a:cs typeface="+mn-cs"/>
              </a:rPr>
              <a:t>http web</a:t>
            </a:r>
            <a:r>
              <a:rPr lang="zh-CN" altLang="en-US" sz="1200" b="0" i="0" kern="1200" dirty="0">
                <a:solidFill>
                  <a:schemeClr val="tx1"/>
                </a:solidFill>
                <a:effectLst/>
                <a:latin typeface="+mn-lt"/>
                <a:ea typeface="+mn-ea"/>
                <a:cs typeface="+mn-cs"/>
              </a:rPr>
              <a:t>服务来实现配置中心化。它的缺点是更新后所有</a:t>
            </a:r>
            <a:r>
              <a:rPr lang="en-US" sz="1200" b="0" i="0" kern="1200" dirty="0">
                <a:solidFill>
                  <a:schemeClr val="tx1"/>
                </a:solidFill>
                <a:effectLst/>
                <a:latin typeface="+mn-lt"/>
                <a:ea typeface="+mn-ea"/>
                <a:cs typeface="+mn-cs"/>
              </a:rPr>
              <a:t>client</a:t>
            </a:r>
            <a:r>
              <a:rPr lang="zh-CN" altLang="en-US" sz="1200" b="0" i="0" kern="1200" dirty="0">
                <a:solidFill>
                  <a:schemeClr val="tx1"/>
                </a:solidFill>
                <a:effectLst/>
                <a:latin typeface="+mn-lt"/>
                <a:ea typeface="+mn-ea"/>
                <a:cs typeface="+mn-cs"/>
              </a:rPr>
              <a:t>无法立即得知，各节点加载的顺序无法保证，造成系统中的配置不是同一状态。</a:t>
            </a:r>
          </a:p>
          <a:p>
            <a:r>
              <a:rPr lang="en-US" altLang="zh-CN" sz="1200" b="0" i="0" kern="1200" dirty="0">
                <a:solidFill>
                  <a:schemeClr val="tx1"/>
                </a:solidFill>
                <a:effectLst/>
                <a:latin typeface="+mn-lt"/>
                <a:ea typeface="+mn-ea"/>
                <a:cs typeface="+mn-cs"/>
              </a:rPr>
              <a:t>4.</a:t>
            </a:r>
            <a:r>
              <a:rPr lang="en-US" sz="1200" b="0" i="0" kern="1200" dirty="0">
                <a:solidFill>
                  <a:schemeClr val="tx1"/>
                </a:solidFill>
                <a:effectLst/>
                <a:latin typeface="+mn-lt"/>
                <a:ea typeface="+mn-ea"/>
                <a:cs typeface="+mn-cs"/>
              </a:rPr>
              <a:t>membership</a:t>
            </a:r>
            <a:r>
              <a:rPr lang="zh-CN" altLang="en-US" sz="1200" b="0" i="0" kern="1200" dirty="0">
                <a:solidFill>
                  <a:schemeClr val="tx1"/>
                </a:solidFill>
                <a:effectLst/>
                <a:latin typeface="+mn-lt"/>
                <a:ea typeface="+mn-ea"/>
                <a:cs typeface="+mn-cs"/>
              </a:rPr>
              <a:t>用户角色</a:t>
            </a:r>
            <a:r>
              <a:rPr lang="en-US" altLang="zh-CN" sz="1200" b="0"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access control list, </a:t>
            </a:r>
            <a:r>
              <a:rPr lang="zh-CN" altLang="en-US" sz="1200" b="0" i="0" kern="1200" dirty="0">
                <a:solidFill>
                  <a:schemeClr val="tx1"/>
                </a:solidFill>
                <a:effectLst/>
                <a:latin typeface="+mn-lt"/>
                <a:ea typeface="+mn-ea"/>
                <a:cs typeface="+mn-cs"/>
              </a:rPr>
              <a:t>比如在权限设置中，用户一旦设置某项权限比如由管理员变成普通身份，这时应在所有的服务器上所有远程</a:t>
            </a:r>
            <a:r>
              <a:rPr lang="en-US" sz="1200" b="0" i="0" kern="1200" dirty="0">
                <a:solidFill>
                  <a:schemeClr val="tx1"/>
                </a:solidFill>
                <a:effectLst/>
                <a:latin typeface="+mn-lt"/>
                <a:ea typeface="+mn-ea"/>
                <a:cs typeface="+mn-cs"/>
              </a:rPr>
              <a:t>CDN</a:t>
            </a:r>
            <a:r>
              <a:rPr lang="zh-CN" altLang="en-US" sz="1200" b="0" i="0" kern="1200" dirty="0">
                <a:solidFill>
                  <a:schemeClr val="tx1"/>
                </a:solidFill>
                <a:effectLst/>
                <a:latin typeface="+mn-lt"/>
                <a:ea typeface="+mn-ea"/>
                <a:cs typeface="+mn-cs"/>
              </a:rPr>
              <a:t>立即生效，否则就会导致不能接受的后果。</a:t>
            </a:r>
          </a:p>
          <a:p>
            <a:r>
              <a:rPr lang="en-US" altLang="zh-CN" sz="1200" b="0" i="0" kern="1200" dirty="0">
                <a:solidFill>
                  <a:schemeClr val="tx1"/>
                </a:solidFill>
                <a:effectLst/>
                <a:latin typeface="+mn-lt"/>
                <a:ea typeface="+mn-ea"/>
                <a:cs typeface="+mn-cs"/>
              </a:rPr>
              <a:t>5. </a:t>
            </a:r>
            <a:r>
              <a:rPr lang="zh-CN" altLang="en-US" sz="1200" b="0" i="0" kern="1200" dirty="0">
                <a:solidFill>
                  <a:schemeClr val="tx1"/>
                </a:solidFill>
                <a:effectLst/>
                <a:latin typeface="+mn-lt"/>
                <a:ea typeface="+mn-ea"/>
                <a:cs typeface="+mn-cs"/>
              </a:rPr>
              <a:t>号码分配。通常简单的解决方法是用数据库自增</a:t>
            </a:r>
            <a:r>
              <a:rPr lang="en-US" sz="1200" b="0" i="0" kern="1200" dirty="0">
                <a:solidFill>
                  <a:schemeClr val="tx1"/>
                </a:solidFill>
                <a:effectLst/>
                <a:latin typeface="+mn-lt"/>
                <a:ea typeface="+mn-ea"/>
                <a:cs typeface="+mn-cs"/>
              </a:rPr>
              <a:t>ID, </a:t>
            </a:r>
            <a:r>
              <a:rPr lang="zh-CN" altLang="en-US" sz="1200" b="0" i="0" kern="1200" dirty="0">
                <a:solidFill>
                  <a:schemeClr val="tx1"/>
                </a:solidFill>
                <a:effectLst/>
                <a:latin typeface="+mn-lt"/>
                <a:ea typeface="+mn-ea"/>
                <a:cs typeface="+mn-cs"/>
              </a:rPr>
              <a:t>这导致数据库切分困难，或程序生成</a:t>
            </a:r>
            <a:r>
              <a:rPr lang="en-US" sz="1200" b="0" i="0" kern="1200" dirty="0">
                <a:solidFill>
                  <a:schemeClr val="tx1"/>
                </a:solidFill>
                <a:effectLst/>
                <a:latin typeface="+mn-lt"/>
                <a:ea typeface="+mn-ea"/>
                <a:cs typeface="+mn-cs"/>
              </a:rPr>
              <a:t>GUID, </a:t>
            </a:r>
            <a:r>
              <a:rPr lang="zh-CN" altLang="en-US" sz="1200" b="0" i="0" kern="1200" dirty="0">
                <a:solidFill>
                  <a:schemeClr val="tx1"/>
                </a:solidFill>
                <a:effectLst/>
                <a:latin typeface="+mn-lt"/>
                <a:ea typeface="+mn-ea"/>
                <a:cs typeface="+mn-cs"/>
              </a:rPr>
              <a:t>这通常导致</a:t>
            </a:r>
            <a:r>
              <a:rPr lang="en-US" sz="1200" b="0" i="0" kern="1200" dirty="0">
                <a:solidFill>
                  <a:schemeClr val="tx1"/>
                </a:solidFill>
                <a:effectLst/>
                <a:latin typeface="+mn-lt"/>
                <a:ea typeface="+mn-ea"/>
                <a:cs typeface="+mn-cs"/>
              </a:rPr>
              <a:t>ID</a:t>
            </a:r>
            <a:r>
              <a:rPr lang="zh-CN" altLang="en-US" sz="1200" b="0" i="0" kern="1200" dirty="0">
                <a:solidFill>
                  <a:schemeClr val="tx1"/>
                </a:solidFill>
                <a:effectLst/>
                <a:latin typeface="+mn-lt"/>
                <a:ea typeface="+mn-ea"/>
                <a:cs typeface="+mn-cs"/>
              </a:rPr>
              <a:t>过长。更优雅的做法是利用</a:t>
            </a:r>
            <a:r>
              <a:rPr lang="en-US" sz="1200" b="0" i="0" kern="1200" dirty="0" err="1">
                <a:solidFill>
                  <a:schemeClr val="tx1"/>
                </a:solidFill>
                <a:effectLst/>
                <a:latin typeface="+mn-lt"/>
                <a:ea typeface="+mn-ea"/>
                <a:cs typeface="+mn-cs"/>
              </a:rPr>
              <a:t>paxos</a:t>
            </a:r>
            <a:r>
              <a:rPr lang="zh-CN" altLang="en-US" sz="1200" b="0" i="0" kern="1200" dirty="0">
                <a:solidFill>
                  <a:schemeClr val="tx1"/>
                </a:solidFill>
                <a:effectLst/>
                <a:latin typeface="+mn-lt"/>
                <a:ea typeface="+mn-ea"/>
                <a:cs typeface="+mn-cs"/>
              </a:rPr>
              <a:t>算法在多台</a:t>
            </a:r>
            <a:r>
              <a:rPr lang="en-US" sz="1200" b="0" i="0" kern="1200" dirty="0">
                <a:solidFill>
                  <a:schemeClr val="tx1"/>
                </a:solidFill>
                <a:effectLst/>
                <a:latin typeface="+mn-lt"/>
                <a:ea typeface="+mn-ea"/>
                <a:cs typeface="+mn-cs"/>
              </a:rPr>
              <a:t>replicas</a:t>
            </a:r>
            <a:r>
              <a:rPr lang="zh-CN" altLang="en-US" sz="1200" b="0" i="0" kern="1200" dirty="0">
                <a:solidFill>
                  <a:schemeClr val="tx1"/>
                </a:solidFill>
                <a:effectLst/>
                <a:latin typeface="+mn-lt"/>
                <a:ea typeface="+mn-ea"/>
                <a:cs typeface="+mn-cs"/>
              </a:rPr>
              <a:t>之间选择一个作为</a:t>
            </a:r>
            <a:r>
              <a:rPr lang="en-US" sz="1200" b="0" i="0" kern="1200" dirty="0">
                <a:solidFill>
                  <a:schemeClr val="tx1"/>
                </a:solidFill>
                <a:effectLst/>
                <a:latin typeface="+mn-lt"/>
                <a:ea typeface="+mn-ea"/>
                <a:cs typeface="+mn-cs"/>
              </a:rPr>
              <a:t>master, </a:t>
            </a:r>
            <a:r>
              <a:rPr lang="zh-CN" altLang="en-US" sz="1200" b="0" i="0" kern="1200" dirty="0">
                <a:solidFill>
                  <a:schemeClr val="tx1"/>
                </a:solidFill>
                <a:effectLst/>
                <a:latin typeface="+mn-lt"/>
                <a:ea typeface="+mn-ea"/>
                <a:cs typeface="+mn-cs"/>
              </a:rPr>
              <a:t>通过</a:t>
            </a:r>
            <a:r>
              <a:rPr lang="en-US" sz="1200" b="0" i="0" kern="1200" dirty="0">
                <a:solidFill>
                  <a:schemeClr val="tx1"/>
                </a:solidFill>
                <a:effectLst/>
                <a:latin typeface="+mn-lt"/>
                <a:ea typeface="+mn-ea"/>
                <a:cs typeface="+mn-cs"/>
              </a:rPr>
              <a:t>master</a:t>
            </a:r>
            <a:r>
              <a:rPr lang="zh-CN" altLang="en-US" sz="1200" b="0" i="0" kern="1200" dirty="0">
                <a:solidFill>
                  <a:schemeClr val="tx1"/>
                </a:solidFill>
                <a:effectLst/>
                <a:latin typeface="+mn-lt"/>
                <a:ea typeface="+mn-ea"/>
                <a:cs typeface="+mn-cs"/>
              </a:rPr>
              <a:t>来分配号码。当</a:t>
            </a:r>
            <a:r>
              <a:rPr lang="en-US" sz="1200" b="0" i="0" kern="1200" dirty="0">
                <a:solidFill>
                  <a:schemeClr val="tx1"/>
                </a:solidFill>
                <a:effectLst/>
                <a:latin typeface="+mn-lt"/>
                <a:ea typeface="+mn-ea"/>
                <a:cs typeface="+mn-cs"/>
              </a:rPr>
              <a:t>master</a:t>
            </a:r>
            <a:r>
              <a:rPr lang="zh-CN" altLang="en-US" sz="1200" b="0" i="0" kern="1200" dirty="0">
                <a:solidFill>
                  <a:schemeClr val="tx1"/>
                </a:solidFill>
                <a:effectLst/>
                <a:latin typeface="+mn-lt"/>
                <a:ea typeface="+mn-ea"/>
                <a:cs typeface="+mn-cs"/>
              </a:rPr>
              <a:t>发生故障时，再用</a:t>
            </a:r>
            <a:r>
              <a:rPr lang="en-US" sz="1200" b="0" i="0" kern="1200" dirty="0" err="1">
                <a:solidFill>
                  <a:schemeClr val="tx1"/>
                </a:solidFill>
                <a:effectLst/>
                <a:latin typeface="+mn-lt"/>
                <a:ea typeface="+mn-ea"/>
                <a:cs typeface="+mn-cs"/>
              </a:rPr>
              <a:t>paxos</a:t>
            </a:r>
            <a:r>
              <a:rPr lang="zh-CN" altLang="en-US" sz="1200" b="0" i="0" kern="1200" dirty="0">
                <a:solidFill>
                  <a:schemeClr val="tx1"/>
                </a:solidFill>
                <a:effectLst/>
                <a:latin typeface="+mn-lt"/>
                <a:ea typeface="+mn-ea"/>
                <a:cs typeface="+mn-cs"/>
              </a:rPr>
              <a:t>选择另外一个</a:t>
            </a:r>
            <a:r>
              <a:rPr lang="en-US" sz="1200" b="0" i="0" kern="1200" dirty="0">
                <a:solidFill>
                  <a:schemeClr val="tx1"/>
                </a:solidFill>
                <a:effectLst/>
                <a:latin typeface="+mn-lt"/>
                <a:ea typeface="+mn-ea"/>
                <a:cs typeface="+mn-cs"/>
              </a:rPr>
              <a:t>master。</a:t>
            </a:r>
          </a:p>
          <a:p>
            <a:r>
              <a:rPr lang="zh-CN" altLang="en-US" sz="1200" b="0" i="0" kern="1200" dirty="0">
                <a:solidFill>
                  <a:schemeClr val="tx1"/>
                </a:solidFill>
                <a:effectLst/>
                <a:latin typeface="+mn-lt"/>
                <a:ea typeface="+mn-ea"/>
                <a:cs typeface="+mn-cs"/>
              </a:rPr>
              <a:t>这里列举了一些常见的</a:t>
            </a:r>
            <a:r>
              <a:rPr lang="en-US" sz="1200" b="0" i="0" kern="1200" dirty="0" err="1">
                <a:solidFill>
                  <a:schemeClr val="tx1"/>
                </a:solidFill>
                <a:effectLst/>
                <a:latin typeface="+mn-lt"/>
                <a:ea typeface="+mn-ea"/>
                <a:cs typeface="+mn-cs"/>
              </a:rPr>
              <a:t>Paxos</a:t>
            </a:r>
            <a:r>
              <a:rPr lang="zh-CN" altLang="en-US" sz="1200" b="0" i="0" kern="1200" dirty="0">
                <a:solidFill>
                  <a:schemeClr val="tx1"/>
                </a:solidFill>
                <a:effectLst/>
                <a:latin typeface="+mn-lt"/>
                <a:ea typeface="+mn-ea"/>
                <a:cs typeface="+mn-cs"/>
              </a:rPr>
              <a:t>应用场合，对于类似上述的场合，如果用其它解决方案，一方面不能提供自动的高可用性方案，同时也远远没有</a:t>
            </a:r>
            <a:r>
              <a:rPr lang="en-US" sz="1200" b="0" i="0" kern="1200" dirty="0" err="1">
                <a:solidFill>
                  <a:schemeClr val="tx1"/>
                </a:solidFill>
                <a:effectLst/>
                <a:latin typeface="+mn-lt"/>
                <a:ea typeface="+mn-ea"/>
                <a:cs typeface="+mn-cs"/>
              </a:rPr>
              <a:t>Paxos</a:t>
            </a:r>
            <a:r>
              <a:rPr lang="zh-CN" altLang="en-US" sz="1200" b="0" i="0" kern="1200" dirty="0">
                <a:solidFill>
                  <a:schemeClr val="tx1"/>
                </a:solidFill>
                <a:effectLst/>
                <a:latin typeface="+mn-lt"/>
                <a:ea typeface="+mn-ea"/>
                <a:cs typeface="+mn-cs"/>
              </a:rPr>
              <a:t>实现简单及优雅。</a:t>
            </a:r>
          </a:p>
          <a:p>
            <a:r>
              <a:rPr lang="en-US" sz="1200" b="0" i="0" kern="1200" dirty="0">
                <a:solidFill>
                  <a:schemeClr val="tx1"/>
                </a:solidFill>
                <a:effectLst/>
                <a:latin typeface="+mn-lt"/>
                <a:ea typeface="+mn-ea"/>
                <a:cs typeface="+mn-cs"/>
              </a:rPr>
              <a:t>Yahoo!</a:t>
            </a:r>
            <a:r>
              <a:rPr lang="zh-CN" altLang="en-US" sz="1200" b="0" i="0" kern="1200" dirty="0">
                <a:solidFill>
                  <a:schemeClr val="tx1"/>
                </a:solidFill>
                <a:effectLst/>
                <a:latin typeface="+mn-lt"/>
                <a:ea typeface="+mn-ea"/>
                <a:cs typeface="+mn-cs"/>
              </a:rPr>
              <a:t>开源的</a:t>
            </a:r>
            <a:r>
              <a:rPr lang="en-US" sz="1200" b="0" i="0" kern="1200" dirty="0" err="1">
                <a:solidFill>
                  <a:schemeClr val="tx1"/>
                </a:solidFill>
                <a:effectLst/>
                <a:latin typeface="+mn-lt"/>
                <a:ea typeface="+mn-ea"/>
                <a:cs typeface="+mn-cs"/>
              </a:rPr>
              <a:t>ZooKeeper</a:t>
            </a:r>
            <a:r>
              <a:rPr lang="en-US" sz="1200" b="0" i="0" kern="1200" dirty="0">
                <a:solidFill>
                  <a:schemeClr val="tx1"/>
                </a:solidFill>
                <a:effectLst/>
                <a:latin typeface="+mn-lt"/>
                <a:ea typeface="+mn-ea"/>
                <a:cs typeface="+mn-cs"/>
              </a:rPr>
              <a:t> [5]</a:t>
            </a:r>
            <a:r>
              <a:rPr lang="zh-CN" altLang="en-US" sz="1200" b="0" i="0" kern="1200" dirty="0">
                <a:solidFill>
                  <a:schemeClr val="tx1"/>
                </a:solidFill>
                <a:effectLst/>
                <a:latin typeface="+mn-lt"/>
                <a:ea typeface="+mn-ea"/>
                <a:cs typeface="+mn-cs"/>
              </a:rPr>
              <a:t>是一个开源的类</a:t>
            </a:r>
            <a:r>
              <a:rPr lang="en-US" sz="1200" b="0" i="0" kern="1200" dirty="0" err="1">
                <a:solidFill>
                  <a:schemeClr val="tx1"/>
                </a:solidFill>
                <a:effectLst/>
                <a:latin typeface="+mn-lt"/>
                <a:ea typeface="+mn-ea"/>
                <a:cs typeface="+mn-cs"/>
              </a:rPr>
              <a:t>Paxos</a:t>
            </a:r>
            <a:r>
              <a:rPr lang="zh-CN" altLang="en-US" sz="1200" b="0" i="0" kern="1200" dirty="0">
                <a:solidFill>
                  <a:schemeClr val="tx1"/>
                </a:solidFill>
                <a:effectLst/>
                <a:latin typeface="+mn-lt"/>
                <a:ea typeface="+mn-ea"/>
                <a:cs typeface="+mn-cs"/>
              </a:rPr>
              <a:t>实现。它的编程接口看起来很像一个可提供强一致性保证的分布式小文件系统。对上面所有的场合都可以适用。但可惜的是，</a:t>
            </a:r>
            <a:r>
              <a:rPr lang="en-US" sz="1200" b="0" i="0" kern="1200" dirty="0" err="1">
                <a:solidFill>
                  <a:schemeClr val="tx1"/>
                </a:solidFill>
                <a:effectLst/>
                <a:latin typeface="+mn-lt"/>
                <a:ea typeface="+mn-ea"/>
                <a:cs typeface="+mn-cs"/>
              </a:rPr>
              <a:t>ZooKeeper</a:t>
            </a:r>
            <a:r>
              <a:rPr lang="zh-CN" altLang="en-US" sz="1200" b="0" i="0" kern="1200" dirty="0">
                <a:solidFill>
                  <a:schemeClr val="tx1"/>
                </a:solidFill>
                <a:effectLst/>
                <a:latin typeface="+mn-lt"/>
                <a:ea typeface="+mn-ea"/>
                <a:cs typeface="+mn-cs"/>
              </a:rPr>
              <a:t>并不是遵循</a:t>
            </a:r>
            <a:r>
              <a:rPr lang="en-US" sz="1200" b="0" i="0" kern="1200" dirty="0" err="1">
                <a:solidFill>
                  <a:schemeClr val="tx1"/>
                </a:solidFill>
                <a:effectLst/>
                <a:latin typeface="+mn-lt"/>
                <a:ea typeface="+mn-ea"/>
                <a:cs typeface="+mn-cs"/>
              </a:rPr>
              <a:t>Paxos</a:t>
            </a:r>
            <a:r>
              <a:rPr lang="zh-CN" altLang="en-US" sz="1200" b="0" i="0" kern="1200" dirty="0">
                <a:solidFill>
                  <a:schemeClr val="tx1"/>
                </a:solidFill>
                <a:effectLst/>
                <a:latin typeface="+mn-lt"/>
                <a:ea typeface="+mn-ea"/>
                <a:cs typeface="+mn-cs"/>
              </a:rPr>
              <a:t>协议，而是基于自身设计并优化的一个</a:t>
            </a:r>
            <a:r>
              <a:rPr lang="en-US" altLang="zh-CN" sz="1200" b="0" i="0" kern="1200" dirty="0">
                <a:solidFill>
                  <a:schemeClr val="tx1"/>
                </a:solidFill>
                <a:effectLst/>
                <a:latin typeface="+mn-lt"/>
                <a:ea typeface="+mn-ea"/>
                <a:cs typeface="+mn-cs"/>
              </a:rPr>
              <a:t>2 </a:t>
            </a:r>
            <a:r>
              <a:rPr lang="en-US" sz="1200" b="0" i="0" kern="1200" dirty="0">
                <a:solidFill>
                  <a:schemeClr val="tx1"/>
                </a:solidFill>
                <a:effectLst/>
                <a:latin typeface="+mn-lt"/>
                <a:ea typeface="+mn-ea"/>
                <a:cs typeface="+mn-cs"/>
              </a:rPr>
              <a:t>phase commit</a:t>
            </a:r>
            <a:r>
              <a:rPr lang="zh-CN" altLang="en-US" sz="1200" b="0" i="0" kern="1200" dirty="0">
                <a:solidFill>
                  <a:schemeClr val="tx1"/>
                </a:solidFill>
                <a:effectLst/>
                <a:latin typeface="+mn-lt"/>
                <a:ea typeface="+mn-ea"/>
                <a:cs typeface="+mn-cs"/>
              </a:rPr>
              <a:t>的协议，因此它的理论</a:t>
            </a:r>
            <a:r>
              <a:rPr lang="en-US" altLang="zh-CN" sz="1200" b="0" i="0" kern="1200" dirty="0">
                <a:solidFill>
                  <a:schemeClr val="tx1"/>
                </a:solidFill>
                <a:effectLst/>
                <a:latin typeface="+mn-lt"/>
                <a:ea typeface="+mn-ea"/>
                <a:cs typeface="+mn-cs"/>
              </a:rPr>
              <a:t>[6]</a:t>
            </a:r>
            <a:r>
              <a:rPr lang="zh-CN" altLang="en-US" sz="1200" b="0" i="0" kern="1200" dirty="0">
                <a:solidFill>
                  <a:schemeClr val="tx1"/>
                </a:solidFill>
                <a:effectLst/>
                <a:latin typeface="+mn-lt"/>
                <a:ea typeface="+mn-ea"/>
                <a:cs typeface="+mn-cs"/>
              </a:rPr>
              <a:t>并未经过完全证明。但由于</a:t>
            </a:r>
            <a:r>
              <a:rPr lang="en-US" sz="1200" b="0" i="0" kern="1200" dirty="0" err="1">
                <a:solidFill>
                  <a:schemeClr val="tx1"/>
                </a:solidFill>
                <a:effectLst/>
                <a:latin typeface="+mn-lt"/>
                <a:ea typeface="+mn-ea"/>
                <a:cs typeface="+mn-cs"/>
              </a:rPr>
              <a:t>ZooKeeper</a:t>
            </a:r>
            <a:r>
              <a:rPr lang="zh-CN" altLang="en-US" sz="1200" b="0" i="0" kern="1200" dirty="0">
                <a:solidFill>
                  <a:schemeClr val="tx1"/>
                </a:solidFill>
                <a:effectLst/>
                <a:latin typeface="+mn-lt"/>
                <a:ea typeface="+mn-ea"/>
                <a:cs typeface="+mn-cs"/>
              </a:rPr>
              <a:t>在</a:t>
            </a:r>
            <a:r>
              <a:rPr lang="en-US" sz="1200" b="0" i="0" kern="1200" dirty="0">
                <a:solidFill>
                  <a:schemeClr val="tx1"/>
                </a:solidFill>
                <a:effectLst/>
                <a:latin typeface="+mn-lt"/>
                <a:ea typeface="+mn-ea"/>
                <a:cs typeface="+mn-cs"/>
              </a:rPr>
              <a:t>Yahoo!</a:t>
            </a:r>
            <a:r>
              <a:rPr lang="zh-CN" altLang="en-US" sz="1200" b="0" i="0" kern="1200" dirty="0">
                <a:solidFill>
                  <a:schemeClr val="tx1"/>
                </a:solidFill>
                <a:effectLst/>
                <a:latin typeface="+mn-lt"/>
                <a:ea typeface="+mn-ea"/>
                <a:cs typeface="+mn-cs"/>
              </a:rPr>
              <a:t>内部已经成功应用在</a:t>
            </a:r>
            <a:r>
              <a:rPr lang="en-US" sz="1200" b="0" i="0" kern="1200" dirty="0" err="1">
                <a:solidFill>
                  <a:schemeClr val="tx1"/>
                </a:solidFill>
                <a:effectLst/>
                <a:latin typeface="+mn-lt"/>
                <a:ea typeface="+mn-ea"/>
                <a:cs typeface="+mn-cs"/>
              </a:rPr>
              <a:t>HBase</a:t>
            </a:r>
            <a:r>
              <a:rPr lang="en-US" sz="1200" b="0" i="0" kern="1200" dirty="0">
                <a:solidFill>
                  <a:schemeClr val="tx1"/>
                </a:solidFill>
                <a:effectLst/>
                <a:latin typeface="+mn-lt"/>
                <a:ea typeface="+mn-ea"/>
                <a:cs typeface="+mn-cs"/>
              </a:rPr>
              <a:t>, Yahoo! Message Broker, Fetch Service of Yahoo! crawler</a:t>
            </a:r>
            <a:r>
              <a:rPr lang="zh-CN" altLang="en-US" sz="1200" b="0" i="0" kern="1200" dirty="0">
                <a:solidFill>
                  <a:schemeClr val="tx1"/>
                </a:solidFill>
                <a:effectLst/>
                <a:latin typeface="+mn-lt"/>
                <a:ea typeface="+mn-ea"/>
                <a:cs typeface="+mn-cs"/>
              </a:rPr>
              <a:t>等系统上，因此完全可以放心采用。</a:t>
            </a:r>
          </a:p>
          <a:p>
            <a:br>
              <a:rPr lang="zh-CN" altLang="en-US" dirty="0"/>
            </a:br>
            <a:r>
              <a:rPr lang="en-US" altLang="zh-CN" dirty="0"/>
              <a:t>https://</a:t>
            </a:r>
            <a:r>
              <a:rPr lang="en-US" altLang="zh-CN" dirty="0" err="1"/>
              <a:t>timyang.net</a:t>
            </a:r>
            <a:r>
              <a:rPr lang="en-US" altLang="zh-CN" dirty="0"/>
              <a:t>/distributed/</a:t>
            </a:r>
            <a:r>
              <a:rPr lang="en-US" altLang="zh-CN" dirty="0" err="1"/>
              <a:t>paxos</a:t>
            </a:r>
            <a:r>
              <a:rPr lang="en-US" altLang="zh-CN" dirty="0"/>
              <a:t>-scenarios/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br>
              <a:rPr lang="zh-CN" altLang="en-US" dirty="0"/>
            </a:br>
            <a:endParaRPr lang="en-US" dirty="0"/>
          </a:p>
          <a:p>
            <a:endParaRPr lang="en-US" dirty="0"/>
          </a:p>
        </p:txBody>
      </p:sp>
      <p:sp>
        <p:nvSpPr>
          <p:cNvPr id="4" name="Slide Number Placeholder 3"/>
          <p:cNvSpPr>
            <a:spLocks noGrp="1"/>
          </p:cNvSpPr>
          <p:nvPr>
            <p:ph type="sldNum" sz="quarter" idx="10"/>
          </p:nvPr>
        </p:nvSpPr>
        <p:spPr/>
        <p:txBody>
          <a:bodyPr/>
          <a:lstStyle/>
          <a:p>
            <a:fld id="{C4EBD0BC-2004-AD47-BD1B-2BF6FEFE159F}" type="slidenum">
              <a:rPr lang="en-US" smtClean="0"/>
              <a:t>19</a:t>
            </a:fld>
            <a:endParaRPr lang="en-US"/>
          </a:p>
        </p:txBody>
      </p:sp>
    </p:spTree>
    <p:extLst>
      <p:ext uri="{BB962C8B-B14F-4D97-AF65-F5344CB8AC3E}">
        <p14:creationId xmlns:p14="http://schemas.microsoft.com/office/powerpoint/2010/main" val="151313346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t>8/9/21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42361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157CC2-0FC8-4686-B024-99790E0F5162}" type="datetimeFigureOut">
              <a:rPr lang="en-US" smtClean="0"/>
              <a:t>8/9/21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536256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t>8/9/21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358651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8/9/21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405082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smtClean="0"/>
              <a:t>8/9/21</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4355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8/9/21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4937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8/9/21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072378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7919A6-33EB-49BD-A62F-1FA56B9F9712}" type="datetimeFigureOut">
              <a:rPr lang="en-US" smtClean="0"/>
              <a:t>8/9/21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81886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8/9/21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92262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A16AA21-1863-4931-97CB-99D0A168701B}" type="datetimeFigureOut">
              <a:rPr lang="en-US" smtClean="0"/>
              <a:t>8/9/21</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483897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772C379-9A7C-4C87-A116-CBE9F58B04C5}" type="datetimeFigureOut">
              <a:rPr lang="en-US" smtClean="0"/>
              <a:t>8/9/21</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16615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smtClean="0"/>
              <a:t>8/9/21</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77551537"/>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images2018.cnblogs.com/blog/2625/201804/2625-20180415221645217-1497024421.pn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EB79E-1F14-A844-97FE-227C9478067E}"/>
              </a:ext>
            </a:extLst>
          </p:cNvPr>
          <p:cNvSpPr>
            <a:spLocks noGrp="1"/>
          </p:cNvSpPr>
          <p:nvPr>
            <p:ph type="ctrTitle"/>
          </p:nvPr>
        </p:nvSpPr>
        <p:spPr>
          <a:xfrm>
            <a:off x="1051560" y="1940223"/>
            <a:ext cx="9966960" cy="3035808"/>
          </a:xfrm>
        </p:spPr>
        <p:txBody>
          <a:bodyPr/>
          <a:lstStyle/>
          <a:p>
            <a:r>
              <a:rPr lang="en-US" altLang="zh-CN" b="1" dirty="0"/>
              <a:t>Distributed Timer service</a:t>
            </a:r>
            <a:br>
              <a:rPr lang="zh-CN" altLang="en-US" b="1" dirty="0"/>
            </a:br>
            <a:endParaRPr lang="en-US" dirty="0"/>
          </a:p>
        </p:txBody>
      </p:sp>
      <p:sp>
        <p:nvSpPr>
          <p:cNvPr id="3" name="Subtitle 2">
            <a:extLst>
              <a:ext uri="{FF2B5EF4-FFF2-40B4-BE49-F238E27FC236}">
                <a16:creationId xmlns:a16="http://schemas.microsoft.com/office/drawing/2014/main" id="{1F115376-A995-BE4C-B7CE-A9E805C24F2C}"/>
              </a:ext>
            </a:extLst>
          </p:cNvPr>
          <p:cNvSpPr>
            <a:spLocks noGrp="1"/>
          </p:cNvSpPr>
          <p:nvPr>
            <p:ph type="subTitle" idx="1"/>
          </p:nvPr>
        </p:nvSpPr>
        <p:spPr>
          <a:xfrm>
            <a:off x="1069848" y="4389119"/>
            <a:ext cx="9318336" cy="2071641"/>
          </a:xfrm>
        </p:spPr>
        <p:txBody>
          <a:bodyPr>
            <a:normAutofit fontScale="92500" lnSpcReduction="10000"/>
          </a:bodyPr>
          <a:lstStyle/>
          <a:p>
            <a:pPr fontAlgn="base"/>
            <a:endParaRPr lang="en-US" dirty="0"/>
          </a:p>
          <a:p>
            <a:pPr fontAlgn="ctr"/>
            <a:r>
              <a:rPr lang="zh-CN" altLang="en-US" dirty="0"/>
              <a:t>王今朗</a:t>
            </a:r>
            <a:r>
              <a:rPr lang="zh-Hans" altLang="en-US" dirty="0"/>
              <a:t> 量子实验室</a:t>
            </a:r>
            <a:endParaRPr lang="en-US" dirty="0"/>
          </a:p>
          <a:p>
            <a:pPr fontAlgn="ctr"/>
            <a:r>
              <a:rPr lang="zh-CN" altLang="en-US" dirty="0"/>
              <a:t>王月明</a:t>
            </a:r>
            <a:r>
              <a:rPr lang="zh-Hans" altLang="en-US" dirty="0"/>
              <a:t> 企业中台产品部</a:t>
            </a:r>
            <a:endParaRPr lang="en-US" dirty="0"/>
          </a:p>
          <a:p>
            <a:pPr fontAlgn="ctr"/>
            <a:r>
              <a:rPr lang="zh-CN" altLang="en-US" dirty="0"/>
              <a:t>谢烁红</a:t>
            </a:r>
            <a:r>
              <a:rPr lang="zh-Hans" altLang="en-US" dirty="0"/>
              <a:t> 医疗健康部</a:t>
            </a:r>
            <a:endParaRPr lang="en-US" dirty="0"/>
          </a:p>
          <a:p>
            <a:pPr fontAlgn="ctr"/>
            <a:r>
              <a:rPr lang="zh-CN" altLang="en-US" dirty="0"/>
              <a:t>周国轩</a:t>
            </a:r>
            <a:r>
              <a:rPr lang="zh-Hans" altLang="en-US" dirty="0"/>
              <a:t> </a:t>
            </a:r>
            <a:r>
              <a:rPr lang="zh-CN" altLang="en-US" dirty="0"/>
              <a:t>平台研发部</a:t>
            </a:r>
            <a:endParaRPr lang="en-US" dirty="0"/>
          </a:p>
          <a:p>
            <a:endParaRPr lang="en-US" dirty="0"/>
          </a:p>
        </p:txBody>
      </p:sp>
    </p:spTree>
    <p:extLst>
      <p:ext uri="{BB962C8B-B14F-4D97-AF65-F5344CB8AC3E}">
        <p14:creationId xmlns:p14="http://schemas.microsoft.com/office/powerpoint/2010/main" val="6776914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30A2A-77A9-C843-8B89-42CEAA80ECBD}"/>
              </a:ext>
            </a:extLst>
          </p:cNvPr>
          <p:cNvSpPr>
            <a:spLocks noGrp="1"/>
          </p:cNvSpPr>
          <p:nvPr>
            <p:ph type="title"/>
          </p:nvPr>
        </p:nvSpPr>
        <p:spPr/>
        <p:txBody>
          <a:bodyPr/>
          <a:lstStyle/>
          <a:p>
            <a:r>
              <a:rPr lang="zh-Hans" altLang="en-US" dirty="0"/>
              <a:t>拜占庭问题</a:t>
            </a:r>
            <a:endParaRPr lang="en-US" dirty="0"/>
          </a:p>
        </p:txBody>
      </p:sp>
      <p:sp>
        <p:nvSpPr>
          <p:cNvPr id="3" name="Content Placeholder 2">
            <a:extLst>
              <a:ext uri="{FF2B5EF4-FFF2-40B4-BE49-F238E27FC236}">
                <a16:creationId xmlns:a16="http://schemas.microsoft.com/office/drawing/2014/main" id="{83654E92-77D9-A340-BDE3-4AE594D945A8}"/>
              </a:ext>
            </a:extLst>
          </p:cNvPr>
          <p:cNvSpPr>
            <a:spLocks noGrp="1"/>
          </p:cNvSpPr>
          <p:nvPr>
            <p:ph idx="1"/>
          </p:nvPr>
        </p:nvSpPr>
        <p:spPr>
          <a:xfrm>
            <a:off x="1069848" y="1796716"/>
            <a:ext cx="10058400" cy="4860758"/>
          </a:xfrm>
        </p:spPr>
        <p:txBody>
          <a:bodyPr>
            <a:normAutofit/>
          </a:bodyPr>
          <a:lstStyle/>
          <a:p>
            <a:endParaRPr lang="en-US" dirty="0"/>
          </a:p>
        </p:txBody>
      </p:sp>
      <p:pic>
        <p:nvPicPr>
          <p:cNvPr id="1026" name="Picture 2" descr="image">
            <a:hlinkClick r:id="rId3"/>
            <a:extLst>
              <a:ext uri="{FF2B5EF4-FFF2-40B4-BE49-F238E27FC236}">
                <a16:creationId xmlns:a16="http://schemas.microsoft.com/office/drawing/2014/main" id="{7297AE6A-9A2E-0D4F-9614-6BD770A1B3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3299" y="1655345"/>
            <a:ext cx="41656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1139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9313E-7535-9948-8E39-362A2CC3A537}"/>
              </a:ext>
            </a:extLst>
          </p:cNvPr>
          <p:cNvSpPr>
            <a:spLocks noGrp="1"/>
          </p:cNvSpPr>
          <p:nvPr>
            <p:ph type="title"/>
          </p:nvPr>
        </p:nvSpPr>
        <p:spPr/>
        <p:txBody>
          <a:bodyPr/>
          <a:lstStyle/>
          <a:p>
            <a:r>
              <a:rPr lang="en-US" altLang="zh-Hans" dirty="0" err="1"/>
              <a:t>Paxos</a:t>
            </a:r>
            <a:endParaRPr lang="en-US" dirty="0"/>
          </a:p>
        </p:txBody>
      </p:sp>
      <p:sp>
        <p:nvSpPr>
          <p:cNvPr id="3" name="Content Placeholder 2">
            <a:extLst>
              <a:ext uri="{FF2B5EF4-FFF2-40B4-BE49-F238E27FC236}">
                <a16:creationId xmlns:a16="http://schemas.microsoft.com/office/drawing/2014/main" id="{94D39097-BBE9-6149-A191-F7CAE5496DE6}"/>
              </a:ext>
            </a:extLst>
          </p:cNvPr>
          <p:cNvSpPr>
            <a:spLocks noGrp="1"/>
          </p:cNvSpPr>
          <p:nvPr>
            <p:ph idx="1"/>
          </p:nvPr>
        </p:nvSpPr>
        <p:spPr>
          <a:xfrm>
            <a:off x="1063752" y="2093976"/>
            <a:ext cx="10052304" cy="3855563"/>
          </a:xfrm>
        </p:spPr>
        <p:txBody>
          <a:bodyPr>
            <a:normAutofit/>
          </a:bodyPr>
          <a:lstStyle/>
          <a:p>
            <a:pPr marL="0" indent="0">
              <a:buNone/>
            </a:pPr>
            <a:r>
              <a:rPr lang="en-US" altLang="zh-CN" dirty="0" err="1"/>
              <a:t>paxos</a:t>
            </a:r>
            <a:r>
              <a:rPr lang="zh-CN" altLang="zh-CN" dirty="0"/>
              <a:t>算法目标是解决分布式环境下数据一致性的问题，算法中总共有三类角色，即</a:t>
            </a:r>
            <a:r>
              <a:rPr lang="en-US" altLang="zh-CN" dirty="0"/>
              <a:t>proposers</a:t>
            </a:r>
            <a:r>
              <a:rPr lang="zh-CN" altLang="zh-CN" dirty="0"/>
              <a:t>，</a:t>
            </a:r>
            <a:r>
              <a:rPr lang="en-US" altLang="zh-CN" dirty="0"/>
              <a:t>acceptors</a:t>
            </a:r>
            <a:r>
              <a:rPr lang="zh-CN" altLang="zh-CN" dirty="0"/>
              <a:t>和</a:t>
            </a:r>
            <a:r>
              <a:rPr lang="en-US" altLang="zh-CN" dirty="0"/>
              <a:t>learners</a:t>
            </a:r>
            <a:r>
              <a:rPr lang="zh-CN" altLang="zh-CN" dirty="0"/>
              <a:t>，实际的实现中，一个进程可能承担三种角色中的一个或多个。这些角色之间通过发送消息的方式来相互通信</a:t>
            </a:r>
            <a:r>
              <a:rPr lang="zh-CN" altLang="en-US" dirty="0"/>
              <a:t>。</a:t>
            </a:r>
            <a:endParaRPr lang="zh-CN" altLang="zh-CN" dirty="0"/>
          </a:p>
          <a:p>
            <a:pPr marL="0" indent="0">
              <a:buNone/>
            </a:pPr>
            <a:r>
              <a:rPr lang="zh-CN" altLang="zh-CN" dirty="0"/>
              <a:t>三个角色的功能如下：</a:t>
            </a:r>
          </a:p>
          <a:p>
            <a:pPr lvl="0"/>
            <a:r>
              <a:rPr lang="en-US" altLang="zh-CN" dirty="0"/>
              <a:t>proposer</a:t>
            </a:r>
            <a:r>
              <a:rPr lang="zh-CN" altLang="zh-CN" dirty="0"/>
              <a:t>（提议者）：接入和协调，对收到的客户端请求发起二阶段提议</a:t>
            </a:r>
          </a:p>
          <a:p>
            <a:pPr lvl="0"/>
            <a:r>
              <a:rPr lang="en-US" altLang="zh-CN" dirty="0"/>
              <a:t>acceptor</a:t>
            </a:r>
            <a:r>
              <a:rPr lang="zh-CN" altLang="zh-CN" dirty="0"/>
              <a:t>（接收者）：投票协商和存储数据，对提议值进行投票并接受达成的共识的值，然后对共识值进行存储</a:t>
            </a:r>
          </a:p>
          <a:p>
            <a:pPr lvl="0"/>
            <a:r>
              <a:rPr lang="en-US" altLang="zh-CN" dirty="0"/>
              <a:t>learner</a:t>
            </a:r>
            <a:r>
              <a:rPr lang="zh-CN" altLang="zh-CN" dirty="0"/>
              <a:t>（学习者）：存储数据，不参与共识协商，只对接收的共识的值进行存储保存</a:t>
            </a:r>
          </a:p>
          <a:p>
            <a:endParaRPr lang="en-US" dirty="0"/>
          </a:p>
        </p:txBody>
      </p:sp>
    </p:spTree>
    <p:extLst>
      <p:ext uri="{BB962C8B-B14F-4D97-AF65-F5344CB8AC3E}">
        <p14:creationId xmlns:p14="http://schemas.microsoft.com/office/powerpoint/2010/main" val="2096953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9313E-7535-9948-8E39-362A2CC3A537}"/>
              </a:ext>
            </a:extLst>
          </p:cNvPr>
          <p:cNvSpPr>
            <a:spLocks noGrp="1"/>
          </p:cNvSpPr>
          <p:nvPr>
            <p:ph type="title"/>
          </p:nvPr>
        </p:nvSpPr>
        <p:spPr/>
        <p:txBody>
          <a:bodyPr/>
          <a:lstStyle/>
          <a:p>
            <a:r>
              <a:rPr lang="en-US" altLang="zh-Hans" dirty="0" err="1"/>
              <a:t>Paxos</a:t>
            </a:r>
            <a:endParaRPr lang="en-US" dirty="0"/>
          </a:p>
        </p:txBody>
      </p:sp>
      <p:pic>
        <p:nvPicPr>
          <p:cNvPr id="5" name="图片 4">
            <a:extLst>
              <a:ext uri="{FF2B5EF4-FFF2-40B4-BE49-F238E27FC236}">
                <a16:creationId xmlns:a16="http://schemas.microsoft.com/office/drawing/2014/main" id="{9D72AD3F-AFA7-400E-9E7A-5EA2EF83D51D}"/>
              </a:ext>
            </a:extLst>
          </p:cNvPr>
          <p:cNvPicPr/>
          <p:nvPr/>
        </p:nvPicPr>
        <p:blipFill>
          <a:blip r:embed="rId2"/>
          <a:stretch>
            <a:fillRect/>
          </a:stretch>
        </p:blipFill>
        <p:spPr>
          <a:xfrm>
            <a:off x="794624" y="1885538"/>
            <a:ext cx="4185501" cy="4186136"/>
          </a:xfrm>
          <a:prstGeom prst="rect">
            <a:avLst/>
          </a:prstGeom>
        </p:spPr>
      </p:pic>
      <p:sp>
        <p:nvSpPr>
          <p:cNvPr id="6" name="文本框 5">
            <a:extLst>
              <a:ext uri="{FF2B5EF4-FFF2-40B4-BE49-F238E27FC236}">
                <a16:creationId xmlns:a16="http://schemas.microsoft.com/office/drawing/2014/main" id="{3F8DA14A-BAD3-4A39-98C1-282939E58078}"/>
              </a:ext>
            </a:extLst>
          </p:cNvPr>
          <p:cNvSpPr txBox="1"/>
          <p:nvPr/>
        </p:nvSpPr>
        <p:spPr>
          <a:xfrm>
            <a:off x="4605175" y="6204091"/>
            <a:ext cx="1757917" cy="338554"/>
          </a:xfrm>
          <a:prstGeom prst="rect">
            <a:avLst/>
          </a:prstGeom>
          <a:noFill/>
        </p:spPr>
        <p:txBody>
          <a:bodyPr wrap="none" rtlCol="0">
            <a:spAutoFit/>
          </a:bodyPr>
          <a:lstStyle/>
          <a:p>
            <a:r>
              <a:rPr lang="en-US" altLang="zh-CN" sz="1600" dirty="0" err="1"/>
              <a:t>Paxos</a:t>
            </a:r>
            <a:r>
              <a:rPr lang="zh-CN" altLang="zh-CN" sz="1600" dirty="0"/>
              <a:t>算法时序图</a:t>
            </a:r>
            <a:endParaRPr lang="zh-CN" altLang="en-US" sz="2000" dirty="0"/>
          </a:p>
        </p:txBody>
      </p:sp>
      <p:pic>
        <p:nvPicPr>
          <p:cNvPr id="9" name="图片 8">
            <a:extLst>
              <a:ext uri="{FF2B5EF4-FFF2-40B4-BE49-F238E27FC236}">
                <a16:creationId xmlns:a16="http://schemas.microsoft.com/office/drawing/2014/main" id="{4C80B283-43BE-4BA2-A58B-2C3A513DD4EE}"/>
              </a:ext>
            </a:extLst>
          </p:cNvPr>
          <p:cNvPicPr/>
          <p:nvPr/>
        </p:nvPicPr>
        <p:blipFill>
          <a:blip r:embed="rId3"/>
          <a:stretch>
            <a:fillRect/>
          </a:stretch>
        </p:blipFill>
        <p:spPr>
          <a:xfrm>
            <a:off x="5696423" y="1885537"/>
            <a:ext cx="6200641" cy="4119337"/>
          </a:xfrm>
          <a:prstGeom prst="rect">
            <a:avLst/>
          </a:prstGeom>
        </p:spPr>
      </p:pic>
    </p:spTree>
    <p:extLst>
      <p:ext uri="{BB962C8B-B14F-4D97-AF65-F5344CB8AC3E}">
        <p14:creationId xmlns:p14="http://schemas.microsoft.com/office/powerpoint/2010/main" val="1035819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C6190-F30C-3B40-8FCE-36AB392F3342}"/>
              </a:ext>
            </a:extLst>
          </p:cNvPr>
          <p:cNvSpPr>
            <a:spLocks noGrp="1"/>
          </p:cNvSpPr>
          <p:nvPr>
            <p:ph type="title"/>
          </p:nvPr>
        </p:nvSpPr>
        <p:spPr/>
        <p:txBody>
          <a:bodyPr/>
          <a:lstStyle/>
          <a:p>
            <a:r>
              <a:rPr lang="en-US" altLang="zh-Hans" dirty="0" err="1"/>
              <a:t>Paxos</a:t>
            </a:r>
            <a:endParaRPr lang="en-US" dirty="0"/>
          </a:p>
        </p:txBody>
      </p:sp>
      <p:sp>
        <p:nvSpPr>
          <p:cNvPr id="3" name="Content Placeholder 2">
            <a:extLst>
              <a:ext uri="{FF2B5EF4-FFF2-40B4-BE49-F238E27FC236}">
                <a16:creationId xmlns:a16="http://schemas.microsoft.com/office/drawing/2014/main" id="{DCA363C6-5C6A-9E42-870F-A6341D8A1E34}"/>
              </a:ext>
            </a:extLst>
          </p:cNvPr>
          <p:cNvSpPr>
            <a:spLocks noGrp="1"/>
          </p:cNvSpPr>
          <p:nvPr>
            <p:ph idx="1"/>
          </p:nvPr>
        </p:nvSpPr>
        <p:spPr/>
        <p:txBody>
          <a:bodyPr/>
          <a:lstStyle/>
          <a:p>
            <a:r>
              <a:rPr lang="zh-Hans" altLang="en-US" dirty="0"/>
              <a:t>在我们的算法里面，删除掉了</a:t>
            </a:r>
            <a:r>
              <a:rPr lang="en-US" altLang="zh-Hans" dirty="0"/>
              <a:t>learner</a:t>
            </a:r>
            <a:r>
              <a:rPr lang="zh-Hans" altLang="en-US" dirty="0"/>
              <a:t>的角色，每个机器都能分别扮演</a:t>
            </a:r>
            <a:r>
              <a:rPr lang="en-US" altLang="zh-Hans" dirty="0"/>
              <a:t>proposer</a:t>
            </a:r>
            <a:r>
              <a:rPr lang="zh-Hans" altLang="en-US" dirty="0"/>
              <a:t>和</a:t>
            </a:r>
            <a:r>
              <a:rPr lang="en-US" altLang="zh-Hans" dirty="0"/>
              <a:t>acceptor</a:t>
            </a:r>
            <a:r>
              <a:rPr lang="zh-Hans" altLang="en-US" dirty="0"/>
              <a:t>的角色。因为每个机器都要执行任务，并且提交结果。</a:t>
            </a:r>
            <a:endParaRPr lang="en-US" altLang="zh-Hans" dirty="0"/>
          </a:p>
          <a:p>
            <a:endParaRPr lang="en-US" dirty="0"/>
          </a:p>
        </p:txBody>
      </p:sp>
      <p:graphicFrame>
        <p:nvGraphicFramePr>
          <p:cNvPr id="4" name="Table 3">
            <a:extLst>
              <a:ext uri="{FF2B5EF4-FFF2-40B4-BE49-F238E27FC236}">
                <a16:creationId xmlns:a16="http://schemas.microsoft.com/office/drawing/2014/main" id="{5E80C142-F802-2D4F-9DD1-C751BB516C5C}"/>
              </a:ext>
            </a:extLst>
          </p:cNvPr>
          <p:cNvGraphicFramePr>
            <a:graphicFrameLocks noGrp="1"/>
          </p:cNvGraphicFramePr>
          <p:nvPr/>
        </p:nvGraphicFramePr>
        <p:xfrm>
          <a:off x="3332162" y="2940685"/>
          <a:ext cx="5534025" cy="2411730"/>
        </p:xfrm>
        <a:graphic>
          <a:graphicData uri="http://schemas.openxmlformats.org/drawingml/2006/table">
            <a:tbl>
              <a:tblPr/>
              <a:tblGrid>
                <a:gridCol w="2390775">
                  <a:extLst>
                    <a:ext uri="{9D8B030D-6E8A-4147-A177-3AD203B41FA5}">
                      <a16:colId xmlns:a16="http://schemas.microsoft.com/office/drawing/2014/main" val="1292681497"/>
                    </a:ext>
                  </a:extLst>
                </a:gridCol>
                <a:gridCol w="3143250">
                  <a:extLst>
                    <a:ext uri="{9D8B030D-6E8A-4147-A177-3AD203B41FA5}">
                      <a16:colId xmlns:a16="http://schemas.microsoft.com/office/drawing/2014/main" val="199350491"/>
                    </a:ext>
                  </a:extLst>
                </a:gridCol>
              </a:tblGrid>
              <a:tr h="390525">
                <a:tc>
                  <a:txBody>
                    <a:bodyPr/>
                    <a:lstStyle/>
                    <a:p>
                      <a:pPr algn="l" fontAlgn="base"/>
                      <a:endParaRPr lang="en-US" sz="1100" b="0" i="0" spc="0">
                        <a:solidFill>
                          <a:srgbClr val="333333"/>
                        </a:solidFill>
                        <a:effectLst/>
                        <a:latin typeface="Helvetica Neue" panose="02000503000000020004" pitchFamily="2" charset="0"/>
                      </a:endParaRPr>
                    </a:p>
                    <a:p>
                      <a:pPr algn="l"/>
                      <a:r>
                        <a:rPr lang="en-US" sz="1100" b="0" i="0" spc="0">
                          <a:solidFill>
                            <a:srgbClr val="333333"/>
                          </a:solidFill>
                          <a:effectLst/>
                          <a:latin typeface="Helvetica Neue" panose="02000503000000020004" pitchFamily="2" charset="0"/>
                        </a:rPr>
                        <a:t>proposer</a:t>
                      </a:r>
                      <a:endParaRPr lang="en-US">
                        <a:effectLst/>
                      </a:endParaRPr>
                    </a:p>
                  </a:txBody>
                  <a:tcPr marL="38100" marR="38100" marT="38100" marB="2857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tc>
                  <a:txBody>
                    <a:bodyPr/>
                    <a:lstStyle/>
                    <a:p>
                      <a:pPr algn="l" fontAlgn="base"/>
                      <a:endParaRPr lang="en-US" sz="1100" b="0" i="0" spc="0">
                        <a:solidFill>
                          <a:srgbClr val="333333"/>
                        </a:solidFill>
                        <a:effectLst/>
                        <a:latin typeface="Helvetica Neue" panose="02000503000000020004" pitchFamily="2" charset="0"/>
                      </a:endParaRPr>
                    </a:p>
                    <a:p>
                      <a:pPr algn="l"/>
                      <a:r>
                        <a:rPr lang="en-US" sz="1100" b="0" i="0" spc="0">
                          <a:solidFill>
                            <a:srgbClr val="333333"/>
                          </a:solidFill>
                          <a:effectLst/>
                          <a:latin typeface="Helvetica Neue" panose="02000503000000020004" pitchFamily="2" charset="0"/>
                        </a:rPr>
                        <a:t>acceptors</a:t>
                      </a:r>
                      <a:endParaRPr lang="en-US">
                        <a:effectLst/>
                      </a:endParaRPr>
                    </a:p>
                  </a:txBody>
                  <a:tcPr marL="38100" marR="38100" marT="38100" marB="2857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566212102"/>
                  </a:ext>
                </a:extLst>
              </a:tr>
              <a:tr h="257175">
                <a:tc>
                  <a:txBody>
                    <a:bodyPr/>
                    <a:lstStyle/>
                    <a:p>
                      <a:pPr algn="l" fontAlgn="base"/>
                      <a:endParaRPr lang="en-US" sz="1100" b="0" i="0" spc="0">
                        <a:solidFill>
                          <a:srgbClr val="333333"/>
                        </a:solidFill>
                        <a:effectLst/>
                        <a:latin typeface="Helvetica Neue" panose="02000503000000020004" pitchFamily="2" charset="0"/>
                      </a:endParaRPr>
                    </a:p>
                    <a:p>
                      <a:pPr algn="l"/>
                      <a:r>
                        <a:rPr lang="en-US" sz="1100" b="0" i="0" spc="0">
                          <a:solidFill>
                            <a:srgbClr val="333333"/>
                          </a:solidFill>
                          <a:effectLst/>
                          <a:latin typeface="Helvetica Neue" panose="02000503000000020004" pitchFamily="2" charset="0"/>
                        </a:rPr>
                        <a:t>A</a:t>
                      </a:r>
                      <a:endParaRPr lang="en-US">
                        <a:effectLst/>
                      </a:endParaRPr>
                    </a:p>
                  </a:txBody>
                  <a:tcPr marL="38100" marR="38100" marT="38100" marB="2857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tc>
                  <a:txBody>
                    <a:bodyPr/>
                    <a:lstStyle/>
                    <a:p>
                      <a:pPr algn="l" fontAlgn="base"/>
                      <a:endParaRPr lang="en-US" sz="1100" b="0" i="0" spc="0">
                        <a:solidFill>
                          <a:srgbClr val="333333"/>
                        </a:solidFill>
                        <a:effectLst/>
                        <a:latin typeface="Helvetica Neue" panose="02000503000000020004" pitchFamily="2" charset="0"/>
                      </a:endParaRPr>
                    </a:p>
                    <a:p>
                      <a:pPr algn="l"/>
                      <a:r>
                        <a:rPr lang="en-US" sz="1100" b="0" i="0" spc="0">
                          <a:solidFill>
                            <a:srgbClr val="333333"/>
                          </a:solidFill>
                          <a:effectLst/>
                          <a:latin typeface="Helvetica Neue" panose="02000503000000020004" pitchFamily="2" charset="0"/>
                        </a:rPr>
                        <a:t>B, C, D, E</a:t>
                      </a:r>
                      <a:endParaRPr lang="en-US">
                        <a:effectLst/>
                      </a:endParaRPr>
                    </a:p>
                  </a:txBody>
                  <a:tcPr marL="38100" marR="38100" marT="38100" marB="2857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3265638710"/>
                  </a:ext>
                </a:extLst>
              </a:tr>
              <a:tr h="257175">
                <a:tc>
                  <a:txBody>
                    <a:bodyPr/>
                    <a:lstStyle/>
                    <a:p>
                      <a:pPr algn="l" fontAlgn="base"/>
                      <a:endParaRPr lang="en-US" sz="1100" b="0" i="0" spc="0">
                        <a:solidFill>
                          <a:srgbClr val="333333"/>
                        </a:solidFill>
                        <a:effectLst/>
                        <a:latin typeface="Helvetica Neue" panose="02000503000000020004" pitchFamily="2" charset="0"/>
                      </a:endParaRPr>
                    </a:p>
                    <a:p>
                      <a:pPr algn="l"/>
                      <a:r>
                        <a:rPr lang="en-US" sz="1100" b="0" i="0" spc="0">
                          <a:solidFill>
                            <a:srgbClr val="333333"/>
                          </a:solidFill>
                          <a:effectLst/>
                          <a:latin typeface="Helvetica Neue" panose="02000503000000020004" pitchFamily="2" charset="0"/>
                        </a:rPr>
                        <a:t>B</a:t>
                      </a:r>
                      <a:endParaRPr lang="en-US">
                        <a:effectLst/>
                      </a:endParaRPr>
                    </a:p>
                  </a:txBody>
                  <a:tcPr marL="38100" marR="38100" marT="38100" marB="2857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tc>
                  <a:txBody>
                    <a:bodyPr/>
                    <a:lstStyle/>
                    <a:p>
                      <a:pPr algn="l" fontAlgn="base"/>
                      <a:endParaRPr lang="en-US" sz="1100" b="0" i="0" spc="0">
                        <a:solidFill>
                          <a:srgbClr val="333333"/>
                        </a:solidFill>
                        <a:effectLst/>
                        <a:latin typeface="Helvetica Neue" panose="02000503000000020004" pitchFamily="2" charset="0"/>
                      </a:endParaRPr>
                    </a:p>
                    <a:p>
                      <a:pPr algn="l"/>
                      <a:r>
                        <a:rPr lang="en-US" sz="1100" b="0" i="0" spc="0">
                          <a:solidFill>
                            <a:srgbClr val="333333"/>
                          </a:solidFill>
                          <a:effectLst/>
                          <a:latin typeface="Helvetica Neue" panose="02000503000000020004" pitchFamily="2" charset="0"/>
                        </a:rPr>
                        <a:t>A, C, D, E</a:t>
                      </a:r>
                      <a:endParaRPr lang="en-US">
                        <a:effectLst/>
                      </a:endParaRPr>
                    </a:p>
                  </a:txBody>
                  <a:tcPr marL="38100" marR="38100" marT="38100" marB="2857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2587374535"/>
                  </a:ext>
                </a:extLst>
              </a:tr>
              <a:tr h="257175">
                <a:tc>
                  <a:txBody>
                    <a:bodyPr/>
                    <a:lstStyle/>
                    <a:p>
                      <a:pPr algn="l" fontAlgn="base"/>
                      <a:endParaRPr lang="en-US" sz="1100" b="0" i="0" spc="0">
                        <a:solidFill>
                          <a:srgbClr val="333333"/>
                        </a:solidFill>
                        <a:effectLst/>
                        <a:latin typeface="Helvetica Neue" panose="02000503000000020004" pitchFamily="2" charset="0"/>
                      </a:endParaRPr>
                    </a:p>
                    <a:p>
                      <a:pPr algn="l"/>
                      <a:r>
                        <a:rPr lang="en-US" sz="1100" b="0" i="0" spc="0">
                          <a:solidFill>
                            <a:srgbClr val="333333"/>
                          </a:solidFill>
                          <a:effectLst/>
                          <a:latin typeface="Helvetica Neue" panose="02000503000000020004" pitchFamily="2" charset="0"/>
                        </a:rPr>
                        <a:t>C</a:t>
                      </a:r>
                      <a:endParaRPr lang="en-US">
                        <a:effectLst/>
                      </a:endParaRPr>
                    </a:p>
                  </a:txBody>
                  <a:tcPr marL="38100" marR="38100" marT="38100" marB="2857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tc>
                  <a:txBody>
                    <a:bodyPr/>
                    <a:lstStyle/>
                    <a:p>
                      <a:pPr algn="l" fontAlgn="base"/>
                      <a:endParaRPr lang="en-US" sz="1100" b="0" i="0" spc="0">
                        <a:solidFill>
                          <a:srgbClr val="333333"/>
                        </a:solidFill>
                        <a:effectLst/>
                        <a:latin typeface="Helvetica Neue" panose="02000503000000020004" pitchFamily="2" charset="0"/>
                      </a:endParaRPr>
                    </a:p>
                    <a:p>
                      <a:pPr algn="l"/>
                      <a:r>
                        <a:rPr lang="en-US" sz="1100" b="0" i="0" spc="0">
                          <a:solidFill>
                            <a:srgbClr val="333333"/>
                          </a:solidFill>
                          <a:effectLst/>
                          <a:latin typeface="Helvetica Neue" panose="02000503000000020004" pitchFamily="2" charset="0"/>
                        </a:rPr>
                        <a:t>A, B, D, E</a:t>
                      </a:r>
                      <a:endParaRPr lang="en-US">
                        <a:effectLst/>
                      </a:endParaRPr>
                    </a:p>
                  </a:txBody>
                  <a:tcPr marL="38100" marR="38100" marT="38100" marB="2857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4183063071"/>
                  </a:ext>
                </a:extLst>
              </a:tr>
              <a:tr h="257175">
                <a:tc>
                  <a:txBody>
                    <a:bodyPr/>
                    <a:lstStyle/>
                    <a:p>
                      <a:pPr algn="l" fontAlgn="base"/>
                      <a:endParaRPr lang="en-US" sz="1100" b="0" i="0" spc="0">
                        <a:solidFill>
                          <a:srgbClr val="333333"/>
                        </a:solidFill>
                        <a:effectLst/>
                        <a:latin typeface="Helvetica Neue" panose="02000503000000020004" pitchFamily="2" charset="0"/>
                      </a:endParaRPr>
                    </a:p>
                    <a:p>
                      <a:pPr algn="l"/>
                      <a:r>
                        <a:rPr lang="en-US" sz="1100" b="0" i="0" spc="0">
                          <a:solidFill>
                            <a:srgbClr val="333333"/>
                          </a:solidFill>
                          <a:effectLst/>
                          <a:latin typeface="Helvetica Neue" panose="02000503000000020004" pitchFamily="2" charset="0"/>
                        </a:rPr>
                        <a:t>D</a:t>
                      </a:r>
                      <a:endParaRPr lang="en-US">
                        <a:effectLst/>
                      </a:endParaRPr>
                    </a:p>
                  </a:txBody>
                  <a:tcPr marL="38100" marR="38100" marT="38100" marB="2857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tc>
                  <a:txBody>
                    <a:bodyPr/>
                    <a:lstStyle/>
                    <a:p>
                      <a:pPr algn="l" fontAlgn="base"/>
                      <a:endParaRPr lang="en-US" sz="1100" b="0" i="0" spc="0">
                        <a:solidFill>
                          <a:srgbClr val="333333"/>
                        </a:solidFill>
                        <a:effectLst/>
                        <a:latin typeface="Helvetica Neue" panose="02000503000000020004" pitchFamily="2" charset="0"/>
                      </a:endParaRPr>
                    </a:p>
                    <a:p>
                      <a:pPr algn="l"/>
                      <a:r>
                        <a:rPr lang="en-US" sz="1100" b="0" i="0" spc="0">
                          <a:solidFill>
                            <a:srgbClr val="333333"/>
                          </a:solidFill>
                          <a:effectLst/>
                          <a:latin typeface="Helvetica Neue" panose="02000503000000020004" pitchFamily="2" charset="0"/>
                        </a:rPr>
                        <a:t>A, B, C, E</a:t>
                      </a:r>
                      <a:endParaRPr lang="en-US">
                        <a:effectLst/>
                      </a:endParaRPr>
                    </a:p>
                  </a:txBody>
                  <a:tcPr marL="38100" marR="38100" marT="38100" marB="2857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263612911"/>
                  </a:ext>
                </a:extLst>
              </a:tr>
              <a:tr h="257175">
                <a:tc>
                  <a:txBody>
                    <a:bodyPr/>
                    <a:lstStyle/>
                    <a:p>
                      <a:pPr algn="l" fontAlgn="base"/>
                      <a:endParaRPr lang="en-US" sz="1100" b="0" i="0" spc="0">
                        <a:solidFill>
                          <a:srgbClr val="333333"/>
                        </a:solidFill>
                        <a:effectLst/>
                        <a:latin typeface="Helvetica Neue" panose="02000503000000020004" pitchFamily="2" charset="0"/>
                      </a:endParaRPr>
                    </a:p>
                    <a:p>
                      <a:pPr algn="l"/>
                      <a:r>
                        <a:rPr lang="en-US" sz="1100" b="0" i="0" spc="0">
                          <a:solidFill>
                            <a:srgbClr val="333333"/>
                          </a:solidFill>
                          <a:effectLst/>
                          <a:latin typeface="Helvetica Neue" panose="02000503000000020004" pitchFamily="2" charset="0"/>
                        </a:rPr>
                        <a:t>E</a:t>
                      </a:r>
                      <a:endParaRPr lang="en-US">
                        <a:effectLst/>
                      </a:endParaRPr>
                    </a:p>
                  </a:txBody>
                  <a:tcPr marL="38100" marR="38100" marT="38100" marB="2857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tc>
                  <a:txBody>
                    <a:bodyPr/>
                    <a:lstStyle/>
                    <a:p>
                      <a:pPr algn="l" fontAlgn="base"/>
                      <a:endParaRPr lang="en-US" sz="1100" b="0" i="0" spc="0" dirty="0">
                        <a:solidFill>
                          <a:srgbClr val="333333"/>
                        </a:solidFill>
                        <a:effectLst/>
                        <a:latin typeface="Helvetica Neue" panose="02000503000000020004" pitchFamily="2" charset="0"/>
                      </a:endParaRPr>
                    </a:p>
                    <a:p>
                      <a:pPr algn="l"/>
                      <a:r>
                        <a:rPr lang="en-US" sz="1100" b="0" i="0" spc="0" dirty="0">
                          <a:solidFill>
                            <a:srgbClr val="333333"/>
                          </a:solidFill>
                          <a:effectLst/>
                          <a:latin typeface="Helvetica Neue" panose="02000503000000020004" pitchFamily="2" charset="0"/>
                        </a:rPr>
                        <a:t>A, B, C, D</a:t>
                      </a:r>
                      <a:endParaRPr lang="en-US" dirty="0">
                        <a:effectLst/>
                      </a:endParaRPr>
                    </a:p>
                  </a:txBody>
                  <a:tcPr marL="38100" marR="38100" marT="38100" marB="2857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273374363"/>
                  </a:ext>
                </a:extLst>
              </a:tr>
            </a:tbl>
          </a:graphicData>
        </a:graphic>
      </p:graphicFrame>
    </p:spTree>
    <p:extLst>
      <p:ext uri="{BB962C8B-B14F-4D97-AF65-F5344CB8AC3E}">
        <p14:creationId xmlns:p14="http://schemas.microsoft.com/office/powerpoint/2010/main" val="440569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13CA6-F700-BE42-8752-9C6D81F8DC3B}"/>
              </a:ext>
            </a:extLst>
          </p:cNvPr>
          <p:cNvSpPr>
            <a:spLocks noGrp="1"/>
          </p:cNvSpPr>
          <p:nvPr>
            <p:ph type="title"/>
          </p:nvPr>
        </p:nvSpPr>
        <p:spPr>
          <a:xfrm>
            <a:off x="941511" y="338819"/>
            <a:ext cx="10058400" cy="1609344"/>
          </a:xfrm>
        </p:spPr>
        <p:txBody>
          <a:bodyPr/>
          <a:lstStyle/>
          <a:p>
            <a:r>
              <a:rPr lang="zh-Hans" altLang="en-US" dirty="0"/>
              <a:t>类图</a:t>
            </a:r>
            <a:endParaRPr lang="en-US" dirty="0"/>
          </a:p>
        </p:txBody>
      </p:sp>
      <p:pic>
        <p:nvPicPr>
          <p:cNvPr id="8" name="Picture 7">
            <a:extLst>
              <a:ext uri="{FF2B5EF4-FFF2-40B4-BE49-F238E27FC236}">
                <a16:creationId xmlns:a16="http://schemas.microsoft.com/office/drawing/2014/main" id="{E863BBCF-229A-4841-847A-763B79AEF7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5095" y="0"/>
            <a:ext cx="8726905" cy="6858845"/>
          </a:xfrm>
          <a:prstGeom prst="rect">
            <a:avLst/>
          </a:prstGeom>
        </p:spPr>
      </p:pic>
    </p:spTree>
    <p:extLst>
      <p:ext uri="{BB962C8B-B14F-4D97-AF65-F5344CB8AC3E}">
        <p14:creationId xmlns:p14="http://schemas.microsoft.com/office/powerpoint/2010/main" val="24353462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A510A-6501-114B-9D69-03D6F73B5AA8}"/>
              </a:ext>
            </a:extLst>
          </p:cNvPr>
          <p:cNvSpPr>
            <a:spLocks noGrp="1"/>
          </p:cNvSpPr>
          <p:nvPr>
            <p:ph type="title"/>
          </p:nvPr>
        </p:nvSpPr>
        <p:spPr/>
        <p:txBody>
          <a:bodyPr/>
          <a:lstStyle/>
          <a:p>
            <a:r>
              <a:rPr lang="zh-Hans" altLang="en-US" dirty="0"/>
              <a:t>时间轮</a:t>
            </a:r>
            <a:endParaRPr lang="en-US" dirty="0"/>
          </a:p>
        </p:txBody>
      </p:sp>
      <p:sp>
        <p:nvSpPr>
          <p:cNvPr id="3" name="Content Placeholder 2">
            <a:extLst>
              <a:ext uri="{FF2B5EF4-FFF2-40B4-BE49-F238E27FC236}">
                <a16:creationId xmlns:a16="http://schemas.microsoft.com/office/drawing/2014/main" id="{3FD0E486-F425-9943-AA18-7D4FD6012405}"/>
              </a:ext>
            </a:extLst>
          </p:cNvPr>
          <p:cNvSpPr>
            <a:spLocks noGrp="1"/>
          </p:cNvSpPr>
          <p:nvPr>
            <p:ph idx="1"/>
          </p:nvPr>
        </p:nvSpPr>
        <p:spPr>
          <a:xfrm>
            <a:off x="1063752" y="1904591"/>
            <a:ext cx="10058400" cy="857462"/>
          </a:xfrm>
        </p:spPr>
        <p:txBody>
          <a:bodyPr>
            <a:normAutofit/>
          </a:bodyPr>
          <a:lstStyle/>
          <a:p>
            <a:pPr marL="0" indent="0">
              <a:buNone/>
            </a:pPr>
            <a:r>
              <a:rPr lang="zh-CN" altLang="zh-CN" dirty="0"/>
              <a:t>下图是一个</a:t>
            </a:r>
            <a:r>
              <a:rPr lang="en-US" altLang="zh-CN" dirty="0" err="1"/>
              <a:t>tickMs</a:t>
            </a:r>
            <a:r>
              <a:rPr lang="zh-CN" altLang="zh-CN" dirty="0"/>
              <a:t>为</a:t>
            </a:r>
            <a:r>
              <a:rPr lang="en-US" altLang="zh-CN" dirty="0"/>
              <a:t>1s</a:t>
            </a:r>
            <a:r>
              <a:rPr lang="zh-CN" altLang="zh-CN" dirty="0"/>
              <a:t>，</a:t>
            </a:r>
            <a:r>
              <a:rPr lang="en-US" altLang="zh-CN" dirty="0" err="1"/>
              <a:t>wheelSize</a:t>
            </a:r>
            <a:r>
              <a:rPr lang="zh-CN" altLang="zh-CN" dirty="0"/>
              <a:t>等于</a:t>
            </a:r>
            <a:r>
              <a:rPr lang="en-US" altLang="zh-CN" dirty="0"/>
              <a:t>60</a:t>
            </a:r>
            <a:r>
              <a:rPr lang="zh-CN" altLang="zh-CN" dirty="0"/>
              <a:t>的时间轮，每一格里面放的是一个定时任务链表，链表里面存有真正的任务项：</a:t>
            </a:r>
          </a:p>
          <a:p>
            <a:endParaRPr lang="en-US" dirty="0"/>
          </a:p>
        </p:txBody>
      </p:sp>
      <p:pic>
        <p:nvPicPr>
          <p:cNvPr id="4" name="图片 3">
            <a:extLst>
              <a:ext uri="{FF2B5EF4-FFF2-40B4-BE49-F238E27FC236}">
                <a16:creationId xmlns:a16="http://schemas.microsoft.com/office/drawing/2014/main" id="{CD6AB230-6676-475E-BD08-FC0C1F078A12}"/>
              </a:ext>
            </a:extLst>
          </p:cNvPr>
          <p:cNvPicPr/>
          <p:nvPr/>
        </p:nvPicPr>
        <p:blipFill>
          <a:blip r:embed="rId3"/>
          <a:stretch>
            <a:fillRect/>
          </a:stretch>
        </p:blipFill>
        <p:spPr>
          <a:xfrm>
            <a:off x="2885700" y="2903456"/>
            <a:ext cx="5560715" cy="2773050"/>
          </a:xfrm>
          <a:prstGeom prst="rect">
            <a:avLst/>
          </a:prstGeom>
        </p:spPr>
      </p:pic>
    </p:spTree>
    <p:extLst>
      <p:ext uri="{BB962C8B-B14F-4D97-AF65-F5344CB8AC3E}">
        <p14:creationId xmlns:p14="http://schemas.microsoft.com/office/powerpoint/2010/main" val="1281304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3DF6F-2BBA-CF47-875F-6FC67DC7D702}"/>
              </a:ext>
            </a:extLst>
          </p:cNvPr>
          <p:cNvSpPr>
            <a:spLocks noGrp="1"/>
          </p:cNvSpPr>
          <p:nvPr>
            <p:ph type="title"/>
          </p:nvPr>
        </p:nvSpPr>
        <p:spPr/>
        <p:txBody>
          <a:bodyPr/>
          <a:lstStyle/>
          <a:p>
            <a:r>
              <a:rPr lang="zh-Hans" altLang="en-US" dirty="0"/>
              <a:t>时间轮结构</a:t>
            </a:r>
            <a:endParaRPr lang="en-US" dirty="0"/>
          </a:p>
        </p:txBody>
      </p:sp>
      <p:pic>
        <p:nvPicPr>
          <p:cNvPr id="5" name="Content Placeholder 4">
            <a:extLst>
              <a:ext uri="{FF2B5EF4-FFF2-40B4-BE49-F238E27FC236}">
                <a16:creationId xmlns:a16="http://schemas.microsoft.com/office/drawing/2014/main" id="{FDC5FE6B-2F38-A148-B729-192631E477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42488" y="2120900"/>
            <a:ext cx="5113374" cy="4051300"/>
          </a:xfrm>
        </p:spPr>
      </p:pic>
    </p:spTree>
    <p:extLst>
      <p:ext uri="{BB962C8B-B14F-4D97-AF65-F5344CB8AC3E}">
        <p14:creationId xmlns:p14="http://schemas.microsoft.com/office/powerpoint/2010/main" val="792675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D6AEE-F042-CA4A-9D1F-176EF0B14C4E}"/>
              </a:ext>
            </a:extLst>
          </p:cNvPr>
          <p:cNvSpPr>
            <a:spLocks noGrp="1"/>
          </p:cNvSpPr>
          <p:nvPr>
            <p:ph type="title"/>
          </p:nvPr>
        </p:nvSpPr>
        <p:spPr/>
        <p:txBody>
          <a:bodyPr/>
          <a:lstStyle/>
          <a:p>
            <a:r>
              <a:rPr lang="zh-Hans" altLang="en-US" dirty="0"/>
              <a:t>时间轮流程图</a:t>
            </a:r>
            <a:endParaRPr lang="en-US" dirty="0"/>
          </a:p>
        </p:txBody>
      </p:sp>
      <p:pic>
        <p:nvPicPr>
          <p:cNvPr id="5" name="Content Placeholder 4">
            <a:extLst>
              <a:ext uri="{FF2B5EF4-FFF2-40B4-BE49-F238E27FC236}">
                <a16:creationId xmlns:a16="http://schemas.microsoft.com/office/drawing/2014/main" id="{CD87332A-4BAE-8B4A-ADA1-F75A3840B0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08059" y="139810"/>
            <a:ext cx="3365794" cy="6605895"/>
          </a:xfrm>
        </p:spPr>
      </p:pic>
      <p:pic>
        <p:nvPicPr>
          <p:cNvPr id="9" name="Picture 8">
            <a:extLst>
              <a:ext uri="{FF2B5EF4-FFF2-40B4-BE49-F238E27FC236}">
                <a16:creationId xmlns:a16="http://schemas.microsoft.com/office/drawing/2014/main" id="{85A96688-5268-8647-A92B-05B04DBE57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417" y="2438798"/>
            <a:ext cx="7366000" cy="3175000"/>
          </a:xfrm>
          <a:prstGeom prst="rect">
            <a:avLst/>
          </a:prstGeom>
        </p:spPr>
      </p:pic>
    </p:spTree>
    <p:extLst>
      <p:ext uri="{BB962C8B-B14F-4D97-AF65-F5344CB8AC3E}">
        <p14:creationId xmlns:p14="http://schemas.microsoft.com/office/powerpoint/2010/main" val="2410091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95538-4E7E-9A44-9222-0DCB9DB69AD5}"/>
              </a:ext>
            </a:extLst>
          </p:cNvPr>
          <p:cNvSpPr>
            <a:spLocks noGrp="1"/>
          </p:cNvSpPr>
          <p:nvPr>
            <p:ph type="title"/>
          </p:nvPr>
        </p:nvSpPr>
        <p:spPr/>
        <p:txBody>
          <a:bodyPr/>
          <a:lstStyle/>
          <a:p>
            <a:r>
              <a:rPr lang="zh-Hans" altLang="en-US" dirty="0"/>
              <a:t>结果分析</a:t>
            </a:r>
            <a:endParaRPr lang="en-US" dirty="0"/>
          </a:p>
        </p:txBody>
      </p:sp>
      <p:sp>
        <p:nvSpPr>
          <p:cNvPr id="3" name="Content Placeholder 2">
            <a:extLst>
              <a:ext uri="{FF2B5EF4-FFF2-40B4-BE49-F238E27FC236}">
                <a16:creationId xmlns:a16="http://schemas.microsoft.com/office/drawing/2014/main" id="{437717DD-05D0-2647-8F58-94B8495B5B1B}"/>
              </a:ext>
            </a:extLst>
          </p:cNvPr>
          <p:cNvSpPr>
            <a:spLocks noGrp="1"/>
          </p:cNvSpPr>
          <p:nvPr>
            <p:ph idx="1"/>
          </p:nvPr>
        </p:nvSpPr>
        <p:spPr/>
        <p:txBody>
          <a:bodyPr/>
          <a:lstStyle/>
          <a:p>
            <a:r>
              <a:rPr lang="zh-Hans" altLang="en-US" dirty="0"/>
              <a:t>单机</a:t>
            </a:r>
            <a:r>
              <a:rPr lang="zh-CN" altLang="en-US" dirty="0"/>
              <a:t>注册</a:t>
            </a:r>
            <a:r>
              <a:rPr lang="en-US" altLang="zh-CN" dirty="0"/>
              <a:t>1w</a:t>
            </a:r>
            <a:r>
              <a:rPr lang="zh-CN" altLang="en-US" dirty="0"/>
              <a:t>个任务花费总时长</a:t>
            </a:r>
            <a:r>
              <a:rPr lang="en-US" altLang="zh-CN" dirty="0"/>
              <a:t>232ms</a:t>
            </a:r>
            <a:r>
              <a:rPr lang="zh-CN" altLang="en-US" dirty="0"/>
              <a:t>，平均</a:t>
            </a:r>
            <a:r>
              <a:rPr lang="en-US" altLang="zh-CN" dirty="0"/>
              <a:t>0.023ms</a:t>
            </a:r>
            <a:r>
              <a:rPr lang="zh-CN" altLang="en-US" dirty="0"/>
              <a:t>注册一个任务</a:t>
            </a:r>
          </a:p>
          <a:p>
            <a:r>
              <a:rPr lang="zh-CN" altLang="en-US" dirty="0"/>
              <a:t>最后只用了三台机器</a:t>
            </a:r>
            <a:r>
              <a:rPr lang="zh-Hans" altLang="en-US" dirty="0"/>
              <a:t>测试，测试结果 </a:t>
            </a:r>
            <a:r>
              <a:rPr lang="en-US" altLang="zh-Hans" dirty="0"/>
              <a:t>16mins</a:t>
            </a:r>
            <a:r>
              <a:rPr lang="zh-Hans" altLang="en-US" dirty="0"/>
              <a:t>，</a:t>
            </a:r>
            <a:r>
              <a:rPr lang="en-US" altLang="zh-Hans" dirty="0"/>
              <a:t>1w</a:t>
            </a:r>
            <a:r>
              <a:rPr lang="zh-Hans" altLang="en-US" dirty="0"/>
              <a:t>个任务全部写完</a:t>
            </a:r>
            <a:r>
              <a:rPr lang="en-US" altLang="zh-Hans" dirty="0"/>
              <a:t>csv</a:t>
            </a:r>
          </a:p>
          <a:p>
            <a:r>
              <a:rPr lang="zh-Hans" altLang="en-US" dirty="0"/>
              <a:t>因为今天上午办公网络断掉了，没有测试更大数据量的</a:t>
            </a:r>
            <a:r>
              <a:rPr lang="en-US" altLang="zh-Hans" dirty="0"/>
              <a:t>csv</a:t>
            </a:r>
            <a:endParaRPr lang="zh-CN" altLang="en-US" dirty="0"/>
          </a:p>
          <a:p>
            <a:pPr marL="0" indent="0">
              <a:buNone/>
            </a:pPr>
            <a:endParaRPr lang="en-US" dirty="0"/>
          </a:p>
        </p:txBody>
      </p:sp>
    </p:spTree>
    <p:extLst>
      <p:ext uri="{BB962C8B-B14F-4D97-AF65-F5344CB8AC3E}">
        <p14:creationId xmlns:p14="http://schemas.microsoft.com/office/powerpoint/2010/main" val="2250345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EE889-A080-8B48-91B6-D0A8B53B3207}"/>
              </a:ext>
            </a:extLst>
          </p:cNvPr>
          <p:cNvSpPr>
            <a:spLocks noGrp="1"/>
          </p:cNvSpPr>
          <p:nvPr>
            <p:ph type="title"/>
          </p:nvPr>
        </p:nvSpPr>
        <p:spPr/>
        <p:txBody>
          <a:bodyPr/>
          <a:lstStyle/>
          <a:p>
            <a:r>
              <a:rPr lang="zh-Hans" altLang="en-US" dirty="0"/>
              <a:t>谢谢</a:t>
            </a:r>
            <a:endParaRPr lang="en-US" dirty="0"/>
          </a:p>
        </p:txBody>
      </p:sp>
      <p:sp>
        <p:nvSpPr>
          <p:cNvPr id="3" name="Text Placeholder 2">
            <a:extLst>
              <a:ext uri="{FF2B5EF4-FFF2-40B4-BE49-F238E27FC236}">
                <a16:creationId xmlns:a16="http://schemas.microsoft.com/office/drawing/2014/main" id="{43BA3AB9-E46B-F647-8533-E6B1134DECA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673307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F42FE-B300-E349-AAEE-C5A60C52DCC8}"/>
              </a:ext>
            </a:extLst>
          </p:cNvPr>
          <p:cNvSpPr>
            <a:spLocks noGrp="1"/>
          </p:cNvSpPr>
          <p:nvPr>
            <p:ph type="title"/>
          </p:nvPr>
        </p:nvSpPr>
        <p:spPr/>
        <p:txBody>
          <a:bodyPr/>
          <a:lstStyle/>
          <a:p>
            <a:r>
              <a:rPr lang="zh-Hans" altLang="en-US" dirty="0"/>
              <a:t>背景</a:t>
            </a:r>
            <a:endParaRPr lang="en-US" dirty="0"/>
          </a:p>
        </p:txBody>
      </p:sp>
      <p:sp>
        <p:nvSpPr>
          <p:cNvPr id="3" name="Content Placeholder 2">
            <a:extLst>
              <a:ext uri="{FF2B5EF4-FFF2-40B4-BE49-F238E27FC236}">
                <a16:creationId xmlns:a16="http://schemas.microsoft.com/office/drawing/2014/main" id="{D3EB3A5D-31A1-3B44-A133-274F37B128DF}"/>
              </a:ext>
            </a:extLst>
          </p:cNvPr>
          <p:cNvSpPr>
            <a:spLocks noGrp="1"/>
          </p:cNvSpPr>
          <p:nvPr>
            <p:ph idx="1"/>
          </p:nvPr>
        </p:nvSpPr>
        <p:spPr/>
        <p:txBody>
          <a:bodyPr/>
          <a:lstStyle/>
          <a:p>
            <a:r>
              <a:rPr lang="zh-CN" altLang="en-US" dirty="0"/>
              <a:t>计时器在互联网业务中具有非常丰富的应用场景，如延时类需求（下单后半小时超时，游戏开始后</a:t>
            </a:r>
            <a:r>
              <a:rPr lang="en-US" altLang="zh-CN" dirty="0"/>
              <a:t>30</a:t>
            </a:r>
            <a:r>
              <a:rPr lang="zh-CN" altLang="en-US" dirty="0"/>
              <a:t>秒结束）、会话超时需求（会话超时转接、结束、预提醒）、定时类需求（游戏发布提醒、秒杀开始提醒）、邮件提醒等，他们都有个共同点，即是延时触发某个事件，对于一些广泛且海量的业务需求，实现一个通用且可靠的计时器服务是一件非常有意义的事情。</a:t>
            </a:r>
          </a:p>
          <a:p>
            <a:endParaRPr lang="en-US" dirty="0"/>
          </a:p>
        </p:txBody>
      </p:sp>
    </p:spTree>
    <p:extLst>
      <p:ext uri="{BB962C8B-B14F-4D97-AF65-F5344CB8AC3E}">
        <p14:creationId xmlns:p14="http://schemas.microsoft.com/office/powerpoint/2010/main" val="1263720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0FC64-8636-DE46-9085-EE5D6221ED01}"/>
              </a:ext>
            </a:extLst>
          </p:cNvPr>
          <p:cNvSpPr>
            <a:spLocks noGrp="1"/>
          </p:cNvSpPr>
          <p:nvPr>
            <p:ph type="title"/>
          </p:nvPr>
        </p:nvSpPr>
        <p:spPr/>
        <p:txBody>
          <a:bodyPr/>
          <a:lstStyle/>
          <a:p>
            <a:r>
              <a:rPr lang="zh-Hans" altLang="en-US" dirty="0"/>
              <a:t>需求分析</a:t>
            </a:r>
            <a:endParaRPr lang="en-US" dirty="0"/>
          </a:p>
        </p:txBody>
      </p:sp>
      <p:sp>
        <p:nvSpPr>
          <p:cNvPr id="3" name="Content Placeholder 2">
            <a:extLst>
              <a:ext uri="{FF2B5EF4-FFF2-40B4-BE49-F238E27FC236}">
                <a16:creationId xmlns:a16="http://schemas.microsoft.com/office/drawing/2014/main" id="{682BACBF-1B7A-3748-A888-5B35D9A65309}"/>
              </a:ext>
            </a:extLst>
          </p:cNvPr>
          <p:cNvSpPr>
            <a:spLocks noGrp="1"/>
          </p:cNvSpPr>
          <p:nvPr>
            <p:ph idx="1"/>
          </p:nvPr>
        </p:nvSpPr>
        <p:spPr>
          <a:xfrm>
            <a:off x="1069848" y="2175196"/>
            <a:ext cx="5788152" cy="4050792"/>
          </a:xfrm>
        </p:spPr>
        <p:txBody>
          <a:bodyPr/>
          <a:lstStyle/>
          <a:p>
            <a:r>
              <a:rPr lang="zh-CN" altLang="en-US" dirty="0"/>
              <a:t>请设计和实现一个简化的计时系统，它是一个可扩展的分布式服务，其大致架构如</a:t>
            </a:r>
            <a:r>
              <a:rPr lang="zh-Hans" altLang="en-US" dirty="0"/>
              <a:t>右图</a:t>
            </a:r>
            <a:r>
              <a:rPr lang="zh-CN" altLang="en-US" dirty="0"/>
              <a:t>：</a:t>
            </a:r>
          </a:p>
          <a:p>
            <a:r>
              <a:rPr lang="zh-CN" altLang="en-US" dirty="0"/>
              <a:t>系统需保证：每个节点都能够接收计时任务输入，同时妥善保管每一个输入的任务，并保证任意节点接收到的任务，系统都将准时触发。</a:t>
            </a:r>
          </a:p>
          <a:p>
            <a:endParaRPr lang="en-US" dirty="0"/>
          </a:p>
        </p:txBody>
      </p:sp>
      <p:pic>
        <p:nvPicPr>
          <p:cNvPr id="7" name="Picture 4" descr="https://docimg3.docs.qq.com/image/hnlZvr8AkoCesvbxJnzSng?w=390&amp;h=357">
            <a:extLst>
              <a:ext uri="{FF2B5EF4-FFF2-40B4-BE49-F238E27FC236}">
                <a16:creationId xmlns:a16="http://schemas.microsoft.com/office/drawing/2014/main" id="{EC4204D7-2559-BC46-BA17-7EF671657C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0843" y="2093976"/>
            <a:ext cx="4131433" cy="3781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510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5C06-7337-A64D-88EA-E5CD2BB67677}"/>
              </a:ext>
            </a:extLst>
          </p:cNvPr>
          <p:cNvSpPr>
            <a:spLocks noGrp="1"/>
          </p:cNvSpPr>
          <p:nvPr>
            <p:ph type="title"/>
          </p:nvPr>
        </p:nvSpPr>
        <p:spPr/>
        <p:txBody>
          <a:bodyPr/>
          <a:lstStyle/>
          <a:p>
            <a:r>
              <a:rPr lang="zh-Hans" altLang="en-US" dirty="0"/>
              <a:t>输入</a:t>
            </a:r>
            <a:r>
              <a:rPr lang="en-US" altLang="zh-Hans" dirty="0"/>
              <a:t>/</a:t>
            </a:r>
            <a:r>
              <a:rPr lang="zh-Hans" altLang="en-US" dirty="0"/>
              <a:t>输出</a:t>
            </a:r>
            <a:endParaRPr lang="en-US" dirty="0"/>
          </a:p>
        </p:txBody>
      </p:sp>
      <p:sp>
        <p:nvSpPr>
          <p:cNvPr id="3" name="Content Placeholder 2">
            <a:extLst>
              <a:ext uri="{FF2B5EF4-FFF2-40B4-BE49-F238E27FC236}">
                <a16:creationId xmlns:a16="http://schemas.microsoft.com/office/drawing/2014/main" id="{C489D509-DD65-1E42-8B86-4D6F857C3B41}"/>
              </a:ext>
            </a:extLst>
          </p:cNvPr>
          <p:cNvSpPr>
            <a:spLocks noGrp="1"/>
          </p:cNvSpPr>
          <p:nvPr>
            <p:ph idx="1"/>
          </p:nvPr>
        </p:nvSpPr>
        <p:spPr/>
        <p:txBody>
          <a:bodyPr/>
          <a:lstStyle/>
          <a:p>
            <a:r>
              <a:rPr lang="zh-CN" altLang="en-US" dirty="0"/>
              <a:t>输入数据从各机器上事先准备的</a:t>
            </a:r>
            <a:r>
              <a:rPr lang="en-US" dirty="0"/>
              <a:t>csv</a:t>
            </a:r>
            <a:r>
              <a:rPr lang="zh-CN" altLang="en-US" dirty="0"/>
              <a:t>文件读取，各文件中数据无交集</a:t>
            </a:r>
            <a:endParaRPr lang="en-US" altLang="zh-CN" dirty="0"/>
          </a:p>
          <a:p>
            <a:r>
              <a:rPr lang="zh-Hans" altLang="en-US" dirty="0"/>
              <a:t>输入：</a:t>
            </a:r>
            <a:endParaRPr lang="zh-CN" altLang="en-US" dirty="0"/>
          </a:p>
          <a:p>
            <a:endParaRPr lang="en-US" dirty="0"/>
          </a:p>
          <a:p>
            <a:endParaRPr lang="en-US" dirty="0"/>
          </a:p>
          <a:p>
            <a:pPr marL="0" indent="0">
              <a:buNone/>
            </a:pPr>
            <a:endParaRPr lang="en-US" dirty="0"/>
          </a:p>
          <a:p>
            <a:r>
              <a:rPr lang="zh-CN" altLang="en-US" dirty="0"/>
              <a:t>输出数据会集中在系统其中一台机器上，可自行配置任务触发时间和触发顺序，如：</a:t>
            </a:r>
          </a:p>
          <a:p>
            <a:endParaRPr lang="en-US" dirty="0"/>
          </a:p>
        </p:txBody>
      </p:sp>
      <p:graphicFrame>
        <p:nvGraphicFramePr>
          <p:cNvPr id="5" name="Table 4">
            <a:extLst>
              <a:ext uri="{FF2B5EF4-FFF2-40B4-BE49-F238E27FC236}">
                <a16:creationId xmlns:a16="http://schemas.microsoft.com/office/drawing/2014/main" id="{A12B1CF1-0EA4-1442-A574-93A58BAA6BB8}"/>
              </a:ext>
            </a:extLst>
          </p:cNvPr>
          <p:cNvGraphicFramePr>
            <a:graphicFrameLocks noGrp="1"/>
          </p:cNvGraphicFramePr>
          <p:nvPr>
            <p:extLst>
              <p:ext uri="{D42A27DB-BD31-4B8C-83A1-F6EECF244321}">
                <p14:modId xmlns:p14="http://schemas.microsoft.com/office/powerpoint/2010/main" val="113284126"/>
              </p:ext>
            </p:extLst>
          </p:nvPr>
        </p:nvGraphicFramePr>
        <p:xfrm>
          <a:off x="2430045" y="2693385"/>
          <a:ext cx="5734050" cy="1205865"/>
        </p:xfrm>
        <a:graphic>
          <a:graphicData uri="http://schemas.openxmlformats.org/drawingml/2006/table">
            <a:tbl>
              <a:tblPr/>
              <a:tblGrid>
                <a:gridCol w="2867025">
                  <a:extLst>
                    <a:ext uri="{9D8B030D-6E8A-4147-A177-3AD203B41FA5}">
                      <a16:colId xmlns:a16="http://schemas.microsoft.com/office/drawing/2014/main" val="3173755622"/>
                    </a:ext>
                  </a:extLst>
                </a:gridCol>
                <a:gridCol w="2867025">
                  <a:extLst>
                    <a:ext uri="{9D8B030D-6E8A-4147-A177-3AD203B41FA5}">
                      <a16:colId xmlns:a16="http://schemas.microsoft.com/office/drawing/2014/main" val="4077536078"/>
                    </a:ext>
                  </a:extLst>
                </a:gridCol>
              </a:tblGrid>
              <a:tr h="257175">
                <a:tc>
                  <a:txBody>
                    <a:bodyPr/>
                    <a:lstStyle/>
                    <a:p>
                      <a:pPr algn="l" fontAlgn="base"/>
                      <a:endParaRPr lang="en-US" sz="1100" b="0" i="0" spc="0">
                        <a:solidFill>
                          <a:srgbClr val="333333"/>
                        </a:solidFill>
                        <a:effectLst/>
                        <a:latin typeface="Helvetica Neue" panose="02000503000000020004" pitchFamily="2" charset="0"/>
                      </a:endParaRPr>
                    </a:p>
                    <a:p>
                      <a:pPr algn="l"/>
                      <a:r>
                        <a:rPr lang="en-US" sz="1100" b="0" i="0" spc="0">
                          <a:solidFill>
                            <a:srgbClr val="333333"/>
                          </a:solidFill>
                          <a:effectLst/>
                          <a:latin typeface="Helvetica Neue" panose="02000503000000020004" pitchFamily="2" charset="0"/>
                        </a:rPr>
                        <a:t>task-1</a:t>
                      </a:r>
                      <a:endParaRPr lang="en-US">
                        <a:effectLst/>
                      </a:endParaRPr>
                    </a:p>
                  </a:txBody>
                  <a:tcPr marL="38100" marR="38100" marT="38100" marB="2857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tc>
                  <a:txBody>
                    <a:bodyPr/>
                    <a:lstStyle/>
                    <a:p>
                      <a:pPr algn="l" fontAlgn="base"/>
                      <a:endParaRPr lang="en-US" sz="1100" b="0" i="0" spc="0">
                        <a:solidFill>
                          <a:srgbClr val="333333"/>
                        </a:solidFill>
                        <a:effectLst/>
                        <a:latin typeface="Helvetica Neue" panose="02000503000000020004" pitchFamily="2" charset="0"/>
                      </a:endParaRPr>
                    </a:p>
                    <a:p>
                      <a:pPr algn="l"/>
                      <a:r>
                        <a:rPr lang="en-US" sz="1100" b="0" i="0" spc="0">
                          <a:solidFill>
                            <a:srgbClr val="333333"/>
                          </a:solidFill>
                          <a:effectLst/>
                          <a:latin typeface="Helvetica Neue" panose="02000503000000020004" pitchFamily="2" charset="0"/>
                        </a:rPr>
                        <a:t>8</a:t>
                      </a:r>
                      <a:endParaRPr lang="en-US">
                        <a:effectLst/>
                      </a:endParaRPr>
                    </a:p>
                  </a:txBody>
                  <a:tcPr marL="38100" marR="38100" marT="38100" marB="2857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085123523"/>
                  </a:ext>
                </a:extLst>
              </a:tr>
              <a:tr h="257175">
                <a:tc>
                  <a:txBody>
                    <a:bodyPr/>
                    <a:lstStyle/>
                    <a:p>
                      <a:pPr algn="l" fontAlgn="base"/>
                      <a:endParaRPr lang="en-US" sz="1100" b="0" i="0" spc="0">
                        <a:solidFill>
                          <a:srgbClr val="333333"/>
                        </a:solidFill>
                        <a:effectLst/>
                        <a:latin typeface="Helvetica Neue" panose="02000503000000020004" pitchFamily="2" charset="0"/>
                      </a:endParaRPr>
                    </a:p>
                    <a:p>
                      <a:pPr algn="l"/>
                      <a:r>
                        <a:rPr lang="en-US" sz="1100" b="0" i="0" spc="0">
                          <a:solidFill>
                            <a:srgbClr val="333333"/>
                          </a:solidFill>
                          <a:effectLst/>
                          <a:latin typeface="Helvetica Neue" panose="02000503000000020004" pitchFamily="2" charset="0"/>
                        </a:rPr>
                        <a:t>task-2</a:t>
                      </a:r>
                      <a:endParaRPr lang="en-US">
                        <a:effectLst/>
                      </a:endParaRPr>
                    </a:p>
                  </a:txBody>
                  <a:tcPr marL="38100" marR="38100" marT="38100" marB="2857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tc>
                  <a:txBody>
                    <a:bodyPr/>
                    <a:lstStyle/>
                    <a:p>
                      <a:pPr algn="l" fontAlgn="base"/>
                      <a:endParaRPr lang="en-US" sz="1100" b="0" i="0" spc="0">
                        <a:solidFill>
                          <a:srgbClr val="333333"/>
                        </a:solidFill>
                        <a:effectLst/>
                        <a:latin typeface="Helvetica Neue" panose="02000503000000020004" pitchFamily="2" charset="0"/>
                      </a:endParaRPr>
                    </a:p>
                    <a:p>
                      <a:pPr algn="l"/>
                      <a:r>
                        <a:rPr lang="en-US" sz="1100" b="0" i="0" spc="0">
                          <a:solidFill>
                            <a:srgbClr val="333333"/>
                          </a:solidFill>
                          <a:effectLst/>
                          <a:latin typeface="Helvetica Neue" panose="02000503000000020004" pitchFamily="2" charset="0"/>
                        </a:rPr>
                        <a:t>9</a:t>
                      </a:r>
                      <a:endParaRPr lang="en-US">
                        <a:effectLst/>
                      </a:endParaRPr>
                    </a:p>
                  </a:txBody>
                  <a:tcPr marL="38100" marR="38100" marT="38100" marB="2857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2356837862"/>
                  </a:ext>
                </a:extLst>
              </a:tr>
              <a:tr h="257175">
                <a:tc>
                  <a:txBody>
                    <a:bodyPr/>
                    <a:lstStyle/>
                    <a:p>
                      <a:pPr algn="l" fontAlgn="base"/>
                      <a:endParaRPr lang="en-US" sz="1100" b="0" i="0" spc="0" dirty="0">
                        <a:solidFill>
                          <a:srgbClr val="333333"/>
                        </a:solidFill>
                        <a:effectLst/>
                        <a:latin typeface="Helvetica Neue" panose="02000503000000020004" pitchFamily="2" charset="0"/>
                      </a:endParaRPr>
                    </a:p>
                    <a:p>
                      <a:pPr algn="l"/>
                      <a:r>
                        <a:rPr lang="en-US" sz="1100" b="0" i="0" spc="0" dirty="0">
                          <a:solidFill>
                            <a:srgbClr val="333333"/>
                          </a:solidFill>
                          <a:effectLst/>
                          <a:latin typeface="Helvetica Neue" panose="02000503000000020004" pitchFamily="2" charset="0"/>
                        </a:rPr>
                        <a:t>task-5</a:t>
                      </a:r>
                      <a:endParaRPr lang="en-US" dirty="0">
                        <a:effectLst/>
                      </a:endParaRPr>
                    </a:p>
                  </a:txBody>
                  <a:tcPr marL="38100" marR="38100" marT="38100" marB="2857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tc>
                  <a:txBody>
                    <a:bodyPr/>
                    <a:lstStyle/>
                    <a:p>
                      <a:pPr algn="l" fontAlgn="base"/>
                      <a:endParaRPr lang="en-US" sz="1100" b="0" i="0" spc="0" dirty="0">
                        <a:solidFill>
                          <a:srgbClr val="333333"/>
                        </a:solidFill>
                        <a:effectLst/>
                        <a:latin typeface="Helvetica Neue" panose="02000503000000020004" pitchFamily="2" charset="0"/>
                      </a:endParaRPr>
                    </a:p>
                    <a:p>
                      <a:pPr algn="l"/>
                      <a:r>
                        <a:rPr lang="en-US" sz="1100" b="0" i="0" spc="0" dirty="0">
                          <a:solidFill>
                            <a:srgbClr val="333333"/>
                          </a:solidFill>
                          <a:effectLst/>
                          <a:latin typeface="Helvetica Neue" panose="02000503000000020004" pitchFamily="2" charset="0"/>
                        </a:rPr>
                        <a:t>10</a:t>
                      </a:r>
                      <a:endParaRPr lang="en-US" dirty="0">
                        <a:effectLst/>
                      </a:endParaRPr>
                    </a:p>
                  </a:txBody>
                  <a:tcPr marL="38100" marR="38100" marT="38100" marB="2857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262383098"/>
                  </a:ext>
                </a:extLst>
              </a:tr>
            </a:tbl>
          </a:graphicData>
        </a:graphic>
      </p:graphicFrame>
      <p:graphicFrame>
        <p:nvGraphicFramePr>
          <p:cNvPr id="6" name="Table 5">
            <a:extLst>
              <a:ext uri="{FF2B5EF4-FFF2-40B4-BE49-F238E27FC236}">
                <a16:creationId xmlns:a16="http://schemas.microsoft.com/office/drawing/2014/main" id="{AB6D85F2-17E7-214D-B492-28BDCE47B6D6}"/>
              </a:ext>
            </a:extLst>
          </p:cNvPr>
          <p:cNvGraphicFramePr>
            <a:graphicFrameLocks noGrp="1"/>
          </p:cNvGraphicFramePr>
          <p:nvPr>
            <p:extLst>
              <p:ext uri="{D42A27DB-BD31-4B8C-83A1-F6EECF244321}">
                <p14:modId xmlns:p14="http://schemas.microsoft.com/office/powerpoint/2010/main" val="3275641569"/>
              </p:ext>
            </p:extLst>
          </p:nvPr>
        </p:nvGraphicFramePr>
        <p:xfrm>
          <a:off x="2430045" y="4896945"/>
          <a:ext cx="5734050" cy="1607820"/>
        </p:xfrm>
        <a:graphic>
          <a:graphicData uri="http://schemas.openxmlformats.org/drawingml/2006/table">
            <a:tbl>
              <a:tblPr/>
              <a:tblGrid>
                <a:gridCol w="1447800">
                  <a:extLst>
                    <a:ext uri="{9D8B030D-6E8A-4147-A177-3AD203B41FA5}">
                      <a16:colId xmlns:a16="http://schemas.microsoft.com/office/drawing/2014/main" val="2675028378"/>
                    </a:ext>
                  </a:extLst>
                </a:gridCol>
                <a:gridCol w="1428750">
                  <a:extLst>
                    <a:ext uri="{9D8B030D-6E8A-4147-A177-3AD203B41FA5}">
                      <a16:colId xmlns:a16="http://schemas.microsoft.com/office/drawing/2014/main" val="2638746981"/>
                    </a:ext>
                  </a:extLst>
                </a:gridCol>
                <a:gridCol w="1428750">
                  <a:extLst>
                    <a:ext uri="{9D8B030D-6E8A-4147-A177-3AD203B41FA5}">
                      <a16:colId xmlns:a16="http://schemas.microsoft.com/office/drawing/2014/main" val="4130602726"/>
                    </a:ext>
                  </a:extLst>
                </a:gridCol>
                <a:gridCol w="1428750">
                  <a:extLst>
                    <a:ext uri="{9D8B030D-6E8A-4147-A177-3AD203B41FA5}">
                      <a16:colId xmlns:a16="http://schemas.microsoft.com/office/drawing/2014/main" val="2393780953"/>
                    </a:ext>
                  </a:extLst>
                </a:gridCol>
              </a:tblGrid>
              <a:tr h="257175">
                <a:tc>
                  <a:txBody>
                    <a:bodyPr/>
                    <a:lstStyle/>
                    <a:p>
                      <a:pPr algn="l" fontAlgn="base"/>
                      <a:endParaRPr lang="en-US" sz="1100" b="0" i="0" spc="0">
                        <a:solidFill>
                          <a:srgbClr val="333333"/>
                        </a:solidFill>
                        <a:effectLst/>
                        <a:latin typeface="Helvetica Neue" panose="02000503000000020004" pitchFamily="2" charset="0"/>
                      </a:endParaRPr>
                    </a:p>
                    <a:p>
                      <a:pPr algn="l"/>
                      <a:r>
                        <a:rPr lang="en-US" sz="1100" b="0" i="0" spc="0">
                          <a:solidFill>
                            <a:srgbClr val="333333"/>
                          </a:solidFill>
                          <a:effectLst/>
                          <a:latin typeface="Helvetica Neue" panose="02000503000000020004" pitchFamily="2" charset="0"/>
                        </a:rPr>
                        <a:t>task-9</a:t>
                      </a:r>
                      <a:endParaRPr lang="en-US">
                        <a:effectLst/>
                      </a:endParaRPr>
                    </a:p>
                  </a:txBody>
                  <a:tcPr marL="38100" marR="38100" marT="38100" marB="2857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tc>
                  <a:txBody>
                    <a:bodyPr/>
                    <a:lstStyle/>
                    <a:p>
                      <a:pPr algn="l" fontAlgn="base"/>
                      <a:endParaRPr lang="en-US" sz="1100" b="0" i="0" spc="0">
                        <a:solidFill>
                          <a:srgbClr val="333333"/>
                        </a:solidFill>
                        <a:effectLst/>
                        <a:latin typeface="Helvetica Neue" panose="02000503000000020004" pitchFamily="2" charset="0"/>
                      </a:endParaRPr>
                    </a:p>
                    <a:p>
                      <a:pPr algn="l"/>
                      <a:r>
                        <a:rPr lang="en-US" sz="1100" b="0" i="0" spc="0">
                          <a:solidFill>
                            <a:srgbClr val="333333"/>
                          </a:solidFill>
                          <a:effectLst/>
                          <a:latin typeface="Helvetica Neue" panose="02000503000000020004" pitchFamily="2" charset="0"/>
                        </a:rPr>
                        <a:t>10</a:t>
                      </a:r>
                      <a:endParaRPr lang="en-US">
                        <a:effectLst/>
                      </a:endParaRPr>
                    </a:p>
                  </a:txBody>
                  <a:tcPr marL="38100" marR="38100" marT="38100" marB="2857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tc>
                  <a:txBody>
                    <a:bodyPr/>
                    <a:lstStyle/>
                    <a:p>
                      <a:pPr algn="l" fontAlgn="base"/>
                      <a:endParaRPr lang="en-US" sz="1100" b="0" i="0" spc="0">
                        <a:solidFill>
                          <a:srgbClr val="333333"/>
                        </a:solidFill>
                        <a:effectLst/>
                        <a:latin typeface="Helvetica Neue" panose="02000503000000020004" pitchFamily="2" charset="0"/>
                      </a:endParaRPr>
                    </a:p>
                    <a:p>
                      <a:pPr algn="l"/>
                      <a:r>
                        <a:rPr lang="en-US" sz="1100" b="0" i="0" spc="0">
                          <a:solidFill>
                            <a:srgbClr val="333333"/>
                          </a:solidFill>
                          <a:effectLst/>
                          <a:latin typeface="Helvetica Neue" panose="02000503000000020004" pitchFamily="2" charset="0"/>
                        </a:rPr>
                        <a:t>1627297416</a:t>
                      </a:r>
                      <a:endParaRPr lang="en-US">
                        <a:effectLst/>
                      </a:endParaRPr>
                    </a:p>
                  </a:txBody>
                  <a:tcPr marL="38100" marR="38100" marT="38100" marB="2857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tc>
                  <a:txBody>
                    <a:bodyPr/>
                    <a:lstStyle/>
                    <a:p>
                      <a:pPr algn="l" fontAlgn="base"/>
                      <a:endParaRPr lang="en-US" sz="1100" b="0" i="0" spc="0">
                        <a:solidFill>
                          <a:srgbClr val="333333"/>
                        </a:solidFill>
                        <a:effectLst/>
                        <a:latin typeface="Helvetica Neue" panose="02000503000000020004" pitchFamily="2" charset="0"/>
                      </a:endParaRPr>
                    </a:p>
                    <a:p>
                      <a:pPr algn="l"/>
                      <a:r>
                        <a:rPr lang="en-US" sz="1100" b="0" i="0" spc="0">
                          <a:solidFill>
                            <a:srgbClr val="333333"/>
                          </a:solidFill>
                          <a:effectLst/>
                          <a:latin typeface="Helvetica Neue" panose="02000503000000020004" pitchFamily="2" charset="0"/>
                        </a:rPr>
                        <a:t>1627297426</a:t>
                      </a:r>
                      <a:endParaRPr lang="en-US">
                        <a:effectLst/>
                      </a:endParaRPr>
                    </a:p>
                  </a:txBody>
                  <a:tcPr marL="38100" marR="38100" marT="38100" marB="2857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36417751"/>
                  </a:ext>
                </a:extLst>
              </a:tr>
              <a:tr h="257175">
                <a:tc>
                  <a:txBody>
                    <a:bodyPr/>
                    <a:lstStyle/>
                    <a:p>
                      <a:pPr algn="l" fontAlgn="base"/>
                      <a:endParaRPr lang="en-US" sz="1100" b="0" i="0" spc="0">
                        <a:solidFill>
                          <a:srgbClr val="333333"/>
                        </a:solidFill>
                        <a:effectLst/>
                        <a:latin typeface="Helvetica Neue" panose="02000503000000020004" pitchFamily="2" charset="0"/>
                      </a:endParaRPr>
                    </a:p>
                    <a:p>
                      <a:pPr algn="l"/>
                      <a:r>
                        <a:rPr lang="en-US" sz="1100" b="0" i="0" spc="0">
                          <a:solidFill>
                            <a:srgbClr val="333333"/>
                          </a:solidFill>
                          <a:effectLst/>
                          <a:latin typeface="Helvetica Neue" panose="02000503000000020004" pitchFamily="2" charset="0"/>
                        </a:rPr>
                        <a:t>task-1</a:t>
                      </a:r>
                      <a:endParaRPr lang="en-US">
                        <a:effectLst/>
                      </a:endParaRPr>
                    </a:p>
                  </a:txBody>
                  <a:tcPr marL="38100" marR="38100" marT="38100" marB="2857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tc>
                  <a:txBody>
                    <a:bodyPr/>
                    <a:lstStyle/>
                    <a:p>
                      <a:pPr algn="l" fontAlgn="base"/>
                      <a:endParaRPr lang="en-US" sz="1100" b="0" i="0" spc="0">
                        <a:solidFill>
                          <a:srgbClr val="333333"/>
                        </a:solidFill>
                        <a:effectLst/>
                        <a:latin typeface="Helvetica Neue" panose="02000503000000020004" pitchFamily="2" charset="0"/>
                      </a:endParaRPr>
                    </a:p>
                    <a:p>
                      <a:pPr algn="l"/>
                      <a:r>
                        <a:rPr lang="en-US" sz="1100" b="0" i="0" spc="0">
                          <a:solidFill>
                            <a:srgbClr val="333333"/>
                          </a:solidFill>
                          <a:effectLst/>
                          <a:latin typeface="Helvetica Neue" panose="02000503000000020004" pitchFamily="2" charset="0"/>
                        </a:rPr>
                        <a:t>8</a:t>
                      </a:r>
                      <a:endParaRPr lang="en-US">
                        <a:effectLst/>
                      </a:endParaRPr>
                    </a:p>
                  </a:txBody>
                  <a:tcPr marL="38100" marR="38100" marT="38100" marB="2857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tc>
                  <a:txBody>
                    <a:bodyPr/>
                    <a:lstStyle/>
                    <a:p>
                      <a:pPr algn="l" fontAlgn="base"/>
                      <a:endParaRPr lang="en-US" sz="1100" b="0" i="0" spc="0">
                        <a:solidFill>
                          <a:srgbClr val="333333"/>
                        </a:solidFill>
                        <a:effectLst/>
                        <a:latin typeface="Helvetica Neue" panose="02000503000000020004" pitchFamily="2" charset="0"/>
                      </a:endParaRPr>
                    </a:p>
                    <a:p>
                      <a:pPr algn="l"/>
                      <a:r>
                        <a:rPr lang="en-US" sz="1100" b="0" i="0" spc="0">
                          <a:solidFill>
                            <a:srgbClr val="333333"/>
                          </a:solidFill>
                          <a:effectLst/>
                          <a:latin typeface="Helvetica Neue" panose="02000503000000020004" pitchFamily="2" charset="0"/>
                        </a:rPr>
                        <a:t>1627297416</a:t>
                      </a:r>
                      <a:endParaRPr lang="en-US">
                        <a:effectLst/>
                      </a:endParaRPr>
                    </a:p>
                  </a:txBody>
                  <a:tcPr marL="38100" marR="38100" marT="38100" marB="2857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tc>
                  <a:txBody>
                    <a:bodyPr/>
                    <a:lstStyle/>
                    <a:p>
                      <a:pPr algn="l" fontAlgn="base"/>
                      <a:endParaRPr lang="en-US" sz="1100" b="0" i="0" spc="0">
                        <a:solidFill>
                          <a:srgbClr val="333333"/>
                        </a:solidFill>
                        <a:effectLst/>
                        <a:latin typeface="Helvetica Neue" panose="02000503000000020004" pitchFamily="2" charset="0"/>
                      </a:endParaRPr>
                    </a:p>
                    <a:p>
                      <a:pPr algn="l"/>
                      <a:r>
                        <a:rPr lang="en-US" sz="1100" b="0" i="0" spc="0">
                          <a:solidFill>
                            <a:srgbClr val="333333"/>
                          </a:solidFill>
                          <a:effectLst/>
                          <a:latin typeface="Helvetica Neue" panose="02000503000000020004" pitchFamily="2" charset="0"/>
                        </a:rPr>
                        <a:t>1627297424</a:t>
                      </a:r>
                      <a:endParaRPr lang="en-US">
                        <a:effectLst/>
                      </a:endParaRPr>
                    </a:p>
                  </a:txBody>
                  <a:tcPr marL="38100" marR="38100" marT="38100" marB="2857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4082894479"/>
                  </a:ext>
                </a:extLst>
              </a:tr>
              <a:tr h="257175">
                <a:tc>
                  <a:txBody>
                    <a:bodyPr/>
                    <a:lstStyle/>
                    <a:p>
                      <a:pPr algn="l" fontAlgn="base"/>
                      <a:endParaRPr lang="en-US" sz="1100" b="0" i="0" spc="0">
                        <a:solidFill>
                          <a:srgbClr val="333333"/>
                        </a:solidFill>
                        <a:effectLst/>
                        <a:latin typeface="Helvetica Neue" panose="02000503000000020004" pitchFamily="2" charset="0"/>
                      </a:endParaRPr>
                    </a:p>
                    <a:p>
                      <a:pPr algn="l"/>
                      <a:r>
                        <a:rPr lang="en-US" sz="1100" b="0" i="0" spc="0">
                          <a:solidFill>
                            <a:srgbClr val="333333"/>
                          </a:solidFill>
                          <a:effectLst/>
                          <a:latin typeface="Helvetica Neue" panose="02000503000000020004" pitchFamily="2" charset="0"/>
                        </a:rPr>
                        <a:t>task-7</a:t>
                      </a:r>
                      <a:endParaRPr lang="en-US">
                        <a:effectLst/>
                      </a:endParaRPr>
                    </a:p>
                  </a:txBody>
                  <a:tcPr marL="38100" marR="38100" marT="38100" marB="2857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tc>
                  <a:txBody>
                    <a:bodyPr/>
                    <a:lstStyle/>
                    <a:p>
                      <a:pPr algn="l" fontAlgn="base"/>
                      <a:endParaRPr lang="en-US" sz="1100" b="0" i="0" spc="0">
                        <a:solidFill>
                          <a:srgbClr val="333333"/>
                        </a:solidFill>
                        <a:effectLst/>
                        <a:latin typeface="Helvetica Neue" panose="02000503000000020004" pitchFamily="2" charset="0"/>
                      </a:endParaRPr>
                    </a:p>
                    <a:p>
                      <a:pPr algn="l"/>
                      <a:r>
                        <a:rPr lang="en-US" sz="1100" b="0" i="0" spc="0">
                          <a:solidFill>
                            <a:srgbClr val="333333"/>
                          </a:solidFill>
                          <a:effectLst/>
                          <a:latin typeface="Helvetica Neue" panose="02000503000000020004" pitchFamily="2" charset="0"/>
                        </a:rPr>
                        <a:t>6</a:t>
                      </a:r>
                      <a:endParaRPr lang="en-US">
                        <a:effectLst/>
                      </a:endParaRPr>
                    </a:p>
                  </a:txBody>
                  <a:tcPr marL="38100" marR="38100" marT="38100" marB="2857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tc>
                  <a:txBody>
                    <a:bodyPr/>
                    <a:lstStyle/>
                    <a:p>
                      <a:pPr algn="l" fontAlgn="base"/>
                      <a:endParaRPr lang="en-US" sz="1100" b="0" i="0" spc="0">
                        <a:solidFill>
                          <a:srgbClr val="333333"/>
                        </a:solidFill>
                        <a:effectLst/>
                        <a:latin typeface="Helvetica Neue" panose="02000503000000020004" pitchFamily="2" charset="0"/>
                      </a:endParaRPr>
                    </a:p>
                    <a:p>
                      <a:pPr algn="l"/>
                      <a:r>
                        <a:rPr lang="en-US" sz="1100" b="0" i="0" spc="0">
                          <a:solidFill>
                            <a:srgbClr val="333333"/>
                          </a:solidFill>
                          <a:effectLst/>
                          <a:latin typeface="Helvetica Neue" panose="02000503000000020004" pitchFamily="2" charset="0"/>
                        </a:rPr>
                        <a:t>1627297416</a:t>
                      </a:r>
                      <a:endParaRPr lang="en-US">
                        <a:effectLst/>
                      </a:endParaRPr>
                    </a:p>
                  </a:txBody>
                  <a:tcPr marL="38100" marR="38100" marT="38100" marB="2857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tc>
                  <a:txBody>
                    <a:bodyPr/>
                    <a:lstStyle/>
                    <a:p>
                      <a:pPr algn="l" fontAlgn="base"/>
                      <a:endParaRPr lang="en-US" sz="1100" b="0" i="0" spc="0">
                        <a:solidFill>
                          <a:srgbClr val="333333"/>
                        </a:solidFill>
                        <a:effectLst/>
                        <a:latin typeface="Helvetica Neue" panose="02000503000000020004" pitchFamily="2" charset="0"/>
                      </a:endParaRPr>
                    </a:p>
                    <a:p>
                      <a:pPr algn="l"/>
                      <a:r>
                        <a:rPr lang="en-US" sz="1100" b="0" i="0" spc="0">
                          <a:solidFill>
                            <a:srgbClr val="333333"/>
                          </a:solidFill>
                          <a:effectLst/>
                          <a:latin typeface="Helvetica Neue" panose="02000503000000020004" pitchFamily="2" charset="0"/>
                        </a:rPr>
                        <a:t>1627297422</a:t>
                      </a:r>
                      <a:endParaRPr lang="en-US">
                        <a:effectLst/>
                      </a:endParaRPr>
                    </a:p>
                  </a:txBody>
                  <a:tcPr marL="38100" marR="38100" marT="38100" marB="2857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3952398839"/>
                  </a:ext>
                </a:extLst>
              </a:tr>
              <a:tr h="390525">
                <a:tc>
                  <a:txBody>
                    <a:bodyPr/>
                    <a:lstStyle/>
                    <a:p>
                      <a:pPr algn="l" fontAlgn="base"/>
                      <a:endParaRPr lang="en-US" sz="1100" b="0" i="0" spc="0">
                        <a:solidFill>
                          <a:srgbClr val="333333"/>
                        </a:solidFill>
                        <a:effectLst/>
                        <a:latin typeface="Helvetica Neue" panose="02000503000000020004" pitchFamily="2" charset="0"/>
                      </a:endParaRPr>
                    </a:p>
                    <a:p>
                      <a:pPr algn="l"/>
                      <a:r>
                        <a:rPr lang="en-US" sz="1100" b="0" i="0" spc="0">
                          <a:solidFill>
                            <a:srgbClr val="333333"/>
                          </a:solidFill>
                          <a:effectLst/>
                          <a:latin typeface="Helvetica Neue" panose="02000503000000020004" pitchFamily="2" charset="0"/>
                        </a:rPr>
                        <a:t>task-10</a:t>
                      </a:r>
                      <a:endParaRPr lang="en-US">
                        <a:effectLst/>
                      </a:endParaRPr>
                    </a:p>
                  </a:txBody>
                  <a:tcPr marL="38100" marR="38100" marT="38100" marB="2857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tc>
                  <a:txBody>
                    <a:bodyPr/>
                    <a:lstStyle/>
                    <a:p>
                      <a:pPr algn="l" fontAlgn="base"/>
                      <a:endParaRPr lang="en-US" sz="1100" b="0" i="0" spc="0">
                        <a:solidFill>
                          <a:srgbClr val="333333"/>
                        </a:solidFill>
                        <a:effectLst/>
                        <a:latin typeface="Helvetica Neue" panose="02000503000000020004" pitchFamily="2" charset="0"/>
                      </a:endParaRPr>
                    </a:p>
                    <a:p>
                      <a:pPr algn="l"/>
                      <a:r>
                        <a:rPr lang="en-US" sz="1100" b="0" i="0" spc="0">
                          <a:solidFill>
                            <a:srgbClr val="333333"/>
                          </a:solidFill>
                          <a:effectLst/>
                          <a:latin typeface="Helvetica Neue" panose="02000503000000020004" pitchFamily="2" charset="0"/>
                        </a:rPr>
                        <a:t>3</a:t>
                      </a:r>
                      <a:endParaRPr lang="en-US">
                        <a:effectLst/>
                      </a:endParaRPr>
                    </a:p>
                  </a:txBody>
                  <a:tcPr marL="38100" marR="38100" marT="38100" marB="2857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tc>
                  <a:txBody>
                    <a:bodyPr/>
                    <a:lstStyle/>
                    <a:p>
                      <a:pPr algn="l" fontAlgn="base"/>
                      <a:endParaRPr lang="en-US" sz="1100" b="0" i="0" spc="0">
                        <a:solidFill>
                          <a:srgbClr val="333333"/>
                        </a:solidFill>
                        <a:effectLst/>
                        <a:latin typeface="Helvetica Neue" panose="02000503000000020004" pitchFamily="2" charset="0"/>
                      </a:endParaRPr>
                    </a:p>
                    <a:p>
                      <a:pPr algn="l"/>
                      <a:r>
                        <a:rPr lang="en-US" sz="1100" b="0" i="0" spc="0">
                          <a:solidFill>
                            <a:srgbClr val="333333"/>
                          </a:solidFill>
                          <a:effectLst/>
                          <a:latin typeface="Helvetica Neue" panose="02000503000000020004" pitchFamily="2" charset="0"/>
                        </a:rPr>
                        <a:t>1627297416</a:t>
                      </a:r>
                      <a:endParaRPr lang="en-US">
                        <a:effectLst/>
                      </a:endParaRPr>
                    </a:p>
                  </a:txBody>
                  <a:tcPr marL="38100" marR="38100" marT="38100" marB="2857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tc>
                  <a:txBody>
                    <a:bodyPr/>
                    <a:lstStyle/>
                    <a:p>
                      <a:pPr algn="l" fontAlgn="base"/>
                      <a:endParaRPr lang="en-US" sz="1100" b="0" i="0" spc="0" dirty="0">
                        <a:solidFill>
                          <a:srgbClr val="333333"/>
                        </a:solidFill>
                        <a:effectLst/>
                        <a:latin typeface="Helvetica Neue" panose="02000503000000020004" pitchFamily="2" charset="0"/>
                      </a:endParaRPr>
                    </a:p>
                    <a:p>
                      <a:pPr algn="l"/>
                      <a:r>
                        <a:rPr lang="en-US" sz="1100" b="0" i="0" spc="0" dirty="0">
                          <a:solidFill>
                            <a:srgbClr val="333333"/>
                          </a:solidFill>
                          <a:effectLst/>
                          <a:latin typeface="Helvetica Neue" panose="02000503000000020004" pitchFamily="2" charset="0"/>
                        </a:rPr>
                        <a:t>1627297419</a:t>
                      </a:r>
                      <a:endParaRPr lang="en-US" dirty="0">
                        <a:effectLst/>
                      </a:endParaRPr>
                    </a:p>
                  </a:txBody>
                  <a:tcPr marL="38100" marR="38100" marT="38100" marB="2857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4207309278"/>
                  </a:ext>
                </a:extLst>
              </a:tr>
            </a:tbl>
          </a:graphicData>
        </a:graphic>
      </p:graphicFrame>
    </p:spTree>
    <p:extLst>
      <p:ext uri="{BB962C8B-B14F-4D97-AF65-F5344CB8AC3E}">
        <p14:creationId xmlns:p14="http://schemas.microsoft.com/office/powerpoint/2010/main" val="4025577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0C71A-0D3B-024D-B63B-A8CB033CEDF8}"/>
              </a:ext>
            </a:extLst>
          </p:cNvPr>
          <p:cNvSpPr>
            <a:spLocks noGrp="1"/>
          </p:cNvSpPr>
          <p:nvPr>
            <p:ph type="title"/>
          </p:nvPr>
        </p:nvSpPr>
        <p:spPr/>
        <p:txBody>
          <a:bodyPr/>
          <a:lstStyle/>
          <a:p>
            <a:r>
              <a:rPr lang="zh-Hans" altLang="en-US" dirty="0"/>
              <a:t>组内分工</a:t>
            </a:r>
            <a:endParaRPr lang="en-US" dirty="0"/>
          </a:p>
        </p:txBody>
      </p:sp>
      <p:graphicFrame>
        <p:nvGraphicFramePr>
          <p:cNvPr id="5" name="Content Placeholder 4">
            <a:extLst>
              <a:ext uri="{FF2B5EF4-FFF2-40B4-BE49-F238E27FC236}">
                <a16:creationId xmlns:a16="http://schemas.microsoft.com/office/drawing/2014/main" id="{D4382DFE-984C-0A41-A3A9-2D79A9D93914}"/>
              </a:ext>
            </a:extLst>
          </p:cNvPr>
          <p:cNvGraphicFramePr>
            <a:graphicFrameLocks noGrp="1"/>
          </p:cNvGraphicFramePr>
          <p:nvPr>
            <p:ph idx="1"/>
            <p:extLst>
              <p:ext uri="{D42A27DB-BD31-4B8C-83A1-F6EECF244321}">
                <p14:modId xmlns:p14="http://schemas.microsoft.com/office/powerpoint/2010/main" val="1766084191"/>
              </p:ext>
            </p:extLst>
          </p:nvPr>
        </p:nvGraphicFramePr>
        <p:xfrm>
          <a:off x="1069848" y="2093975"/>
          <a:ext cx="6662447" cy="3825560"/>
        </p:xfrm>
        <a:graphic>
          <a:graphicData uri="http://schemas.openxmlformats.org/drawingml/2006/table">
            <a:tbl>
              <a:tblPr/>
              <a:tblGrid>
                <a:gridCol w="1998734">
                  <a:extLst>
                    <a:ext uri="{9D8B030D-6E8A-4147-A177-3AD203B41FA5}">
                      <a16:colId xmlns:a16="http://schemas.microsoft.com/office/drawing/2014/main" val="181928275"/>
                    </a:ext>
                  </a:extLst>
                </a:gridCol>
                <a:gridCol w="4663713">
                  <a:extLst>
                    <a:ext uri="{9D8B030D-6E8A-4147-A177-3AD203B41FA5}">
                      <a16:colId xmlns:a16="http://schemas.microsoft.com/office/drawing/2014/main" val="1027491958"/>
                    </a:ext>
                  </a:extLst>
                </a:gridCol>
              </a:tblGrid>
              <a:tr h="956390">
                <a:tc>
                  <a:txBody>
                    <a:bodyPr/>
                    <a:lstStyle/>
                    <a:p>
                      <a:pPr algn="l" fontAlgn="base"/>
                      <a:endParaRPr lang="zh-CN" altLang="en-US" sz="1400" b="0" i="0" spc="0">
                        <a:solidFill>
                          <a:srgbClr val="333333"/>
                        </a:solidFill>
                        <a:effectLst/>
                        <a:latin typeface="Helvetica Neue" panose="02000503000000020004" pitchFamily="2" charset="0"/>
                      </a:endParaRPr>
                    </a:p>
                    <a:p>
                      <a:pPr algn="l"/>
                      <a:r>
                        <a:rPr lang="zh-CN" altLang="en-US" sz="1600" b="0" i="0" spc="0">
                          <a:solidFill>
                            <a:srgbClr val="333333"/>
                          </a:solidFill>
                          <a:effectLst/>
                          <a:latin typeface="Helvetica Neue" panose="02000503000000020004" pitchFamily="2" charset="0"/>
                        </a:rPr>
                        <a:t>王今朗</a:t>
                      </a:r>
                      <a:endParaRPr lang="zh-CN" altLang="en-US" sz="2400">
                        <a:effectLst/>
                      </a:endParaRPr>
                    </a:p>
                  </a:txBody>
                  <a:tcPr marL="38100" marR="38100" marT="38100" marB="2857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tc>
                  <a:txBody>
                    <a:bodyPr/>
                    <a:lstStyle/>
                    <a:p>
                      <a:pPr algn="l" fontAlgn="base"/>
                      <a:endParaRPr lang="zh-CN" altLang="en-US" sz="1400" b="0" i="0" spc="0">
                        <a:solidFill>
                          <a:srgbClr val="333333"/>
                        </a:solidFill>
                        <a:effectLst/>
                        <a:latin typeface="Helvetica Neue" panose="02000503000000020004" pitchFamily="2" charset="0"/>
                      </a:endParaRPr>
                    </a:p>
                    <a:p>
                      <a:pPr algn="l"/>
                      <a:r>
                        <a:rPr lang="zh-CN" altLang="en-US" sz="1600" b="0" i="0" spc="0">
                          <a:solidFill>
                            <a:srgbClr val="333333"/>
                          </a:solidFill>
                          <a:effectLst/>
                          <a:latin typeface="Helvetica Neue" panose="02000503000000020004" pitchFamily="2" charset="0"/>
                        </a:rPr>
                        <a:t>架构设计、时间轮数据结构、</a:t>
                      </a:r>
                      <a:r>
                        <a:rPr lang="en-US" sz="1600" b="0" i="0" spc="0">
                          <a:solidFill>
                            <a:srgbClr val="333333"/>
                          </a:solidFill>
                          <a:effectLst/>
                          <a:latin typeface="Helvetica Neue" panose="02000503000000020004" pitchFamily="2" charset="0"/>
                        </a:rPr>
                        <a:t>rpc</a:t>
                      </a:r>
                      <a:r>
                        <a:rPr lang="zh-CN" altLang="en-US" sz="1600" b="0" i="0" spc="0">
                          <a:solidFill>
                            <a:srgbClr val="333333"/>
                          </a:solidFill>
                          <a:effectLst/>
                          <a:latin typeface="Helvetica Neue" panose="02000503000000020004" pitchFamily="2" charset="0"/>
                        </a:rPr>
                        <a:t>通讯</a:t>
                      </a:r>
                      <a:endParaRPr lang="zh-CN" altLang="en-US" sz="2400">
                        <a:effectLst/>
                      </a:endParaRPr>
                    </a:p>
                  </a:txBody>
                  <a:tcPr marL="38100" marR="38100" marT="38100" marB="2857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3683058094"/>
                  </a:ext>
                </a:extLst>
              </a:tr>
              <a:tr h="956390">
                <a:tc>
                  <a:txBody>
                    <a:bodyPr/>
                    <a:lstStyle/>
                    <a:p>
                      <a:pPr algn="l" fontAlgn="base"/>
                      <a:endParaRPr lang="zh-CN" altLang="en-US" sz="1400" b="0" i="0" spc="0">
                        <a:solidFill>
                          <a:srgbClr val="333333"/>
                        </a:solidFill>
                        <a:effectLst/>
                        <a:latin typeface="Helvetica Neue" panose="02000503000000020004" pitchFamily="2" charset="0"/>
                      </a:endParaRPr>
                    </a:p>
                    <a:p>
                      <a:pPr algn="l"/>
                      <a:r>
                        <a:rPr lang="zh-CN" altLang="en-US" sz="1600" b="0" i="0" spc="0">
                          <a:solidFill>
                            <a:srgbClr val="333333"/>
                          </a:solidFill>
                          <a:effectLst/>
                          <a:latin typeface="Helvetica Neue" panose="02000503000000020004" pitchFamily="2" charset="0"/>
                        </a:rPr>
                        <a:t>王月明</a:t>
                      </a:r>
                      <a:endParaRPr lang="zh-CN" altLang="en-US" sz="2400">
                        <a:effectLst/>
                      </a:endParaRPr>
                    </a:p>
                  </a:txBody>
                  <a:tcPr marL="38100" marR="38100" marT="38100" marB="2857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tc>
                  <a:txBody>
                    <a:bodyPr/>
                    <a:lstStyle/>
                    <a:p>
                      <a:pPr algn="l" fontAlgn="base"/>
                      <a:endParaRPr lang="zh-CN" altLang="en-US" sz="1400" b="0" i="0" spc="0" dirty="0">
                        <a:solidFill>
                          <a:srgbClr val="333333"/>
                        </a:solidFill>
                        <a:effectLst/>
                        <a:latin typeface="Helvetica Neue" panose="02000503000000020004" pitchFamily="2" charset="0"/>
                      </a:endParaRPr>
                    </a:p>
                    <a:p>
                      <a:pPr algn="l"/>
                      <a:r>
                        <a:rPr lang="zh-CN" altLang="en-US" sz="1600" b="0" i="0" spc="0" dirty="0">
                          <a:solidFill>
                            <a:srgbClr val="333333"/>
                          </a:solidFill>
                          <a:effectLst/>
                          <a:latin typeface="Helvetica Neue" panose="02000503000000020004" pitchFamily="2" charset="0"/>
                        </a:rPr>
                        <a:t>容灾、</a:t>
                      </a:r>
                      <a:r>
                        <a:rPr lang="en-US" sz="1600" b="0" i="0" spc="0" dirty="0" err="1">
                          <a:solidFill>
                            <a:srgbClr val="333333"/>
                          </a:solidFill>
                          <a:effectLst/>
                          <a:latin typeface="Helvetica Neue" panose="02000503000000020004" pitchFamily="2" charset="0"/>
                        </a:rPr>
                        <a:t>ppt</a:t>
                      </a:r>
                      <a:endParaRPr lang="en-US" sz="2400" dirty="0">
                        <a:effectLst/>
                      </a:endParaRPr>
                    </a:p>
                  </a:txBody>
                  <a:tcPr marL="38100" marR="38100" marT="38100" marB="2857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85887975"/>
                  </a:ext>
                </a:extLst>
              </a:tr>
              <a:tr h="956390">
                <a:tc>
                  <a:txBody>
                    <a:bodyPr/>
                    <a:lstStyle/>
                    <a:p>
                      <a:pPr algn="l" fontAlgn="base"/>
                      <a:endParaRPr lang="zh-CN" altLang="en-US" sz="1400" b="0" i="0" spc="0">
                        <a:solidFill>
                          <a:srgbClr val="333333"/>
                        </a:solidFill>
                        <a:effectLst/>
                        <a:latin typeface="Helvetica Neue" panose="02000503000000020004" pitchFamily="2" charset="0"/>
                      </a:endParaRPr>
                    </a:p>
                    <a:p>
                      <a:pPr algn="l"/>
                      <a:r>
                        <a:rPr lang="zh-CN" altLang="en-US" sz="1600" b="0" i="0" spc="0">
                          <a:solidFill>
                            <a:srgbClr val="333333"/>
                          </a:solidFill>
                          <a:effectLst/>
                          <a:latin typeface="Helvetica Neue" panose="02000503000000020004" pitchFamily="2" charset="0"/>
                        </a:rPr>
                        <a:t>谢烁红</a:t>
                      </a:r>
                      <a:endParaRPr lang="zh-CN" altLang="en-US" sz="2400">
                        <a:effectLst/>
                      </a:endParaRPr>
                    </a:p>
                  </a:txBody>
                  <a:tcPr marL="38100" marR="38100" marT="38100" marB="2857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tc>
                  <a:txBody>
                    <a:bodyPr/>
                    <a:lstStyle/>
                    <a:p>
                      <a:pPr algn="l" fontAlgn="base"/>
                      <a:endParaRPr lang="en-US" sz="1400" b="0" i="0" spc="0" dirty="0">
                        <a:solidFill>
                          <a:srgbClr val="333333"/>
                        </a:solidFill>
                        <a:effectLst/>
                        <a:latin typeface="Helvetica Neue" panose="02000503000000020004" pitchFamily="2" charset="0"/>
                      </a:endParaRPr>
                    </a:p>
                    <a:p>
                      <a:pPr algn="l"/>
                      <a:r>
                        <a:rPr lang="en-US" sz="1600" b="0" i="0" spc="0" dirty="0" err="1">
                          <a:solidFill>
                            <a:srgbClr val="333333"/>
                          </a:solidFill>
                          <a:effectLst/>
                          <a:latin typeface="Helvetica Neue" panose="02000503000000020004" pitchFamily="2" charset="0"/>
                        </a:rPr>
                        <a:t>paxos</a:t>
                      </a:r>
                      <a:r>
                        <a:rPr lang="en-US" sz="1600" b="0" i="0" spc="0" dirty="0">
                          <a:solidFill>
                            <a:srgbClr val="333333"/>
                          </a:solidFill>
                          <a:effectLst/>
                          <a:latin typeface="Helvetica Neue" panose="02000503000000020004" pitchFamily="2" charset="0"/>
                        </a:rPr>
                        <a:t>、</a:t>
                      </a:r>
                      <a:r>
                        <a:rPr lang="zh-CN" altLang="en-US" sz="1600" b="0" i="0" spc="0" dirty="0">
                          <a:solidFill>
                            <a:srgbClr val="333333"/>
                          </a:solidFill>
                          <a:effectLst/>
                          <a:latin typeface="Helvetica Neue" panose="02000503000000020004" pitchFamily="2" charset="0"/>
                        </a:rPr>
                        <a:t>测试数据生成</a:t>
                      </a:r>
                      <a:endParaRPr lang="zh-CN" altLang="en-US" sz="2400" dirty="0">
                        <a:effectLst/>
                      </a:endParaRPr>
                    </a:p>
                  </a:txBody>
                  <a:tcPr marL="38100" marR="38100" marT="38100" marB="2857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096378932"/>
                  </a:ext>
                </a:extLst>
              </a:tr>
              <a:tr h="956390">
                <a:tc>
                  <a:txBody>
                    <a:bodyPr/>
                    <a:lstStyle/>
                    <a:p>
                      <a:pPr algn="l" fontAlgn="base"/>
                      <a:endParaRPr lang="zh-CN" altLang="en-US" sz="1400" b="0" i="0" spc="0" dirty="0">
                        <a:solidFill>
                          <a:srgbClr val="333333"/>
                        </a:solidFill>
                        <a:effectLst/>
                        <a:latin typeface="Helvetica Neue" panose="02000503000000020004" pitchFamily="2" charset="0"/>
                      </a:endParaRPr>
                    </a:p>
                    <a:p>
                      <a:pPr algn="l"/>
                      <a:r>
                        <a:rPr lang="zh-CN" altLang="en-US" sz="1600" b="0" i="0" spc="0" dirty="0">
                          <a:solidFill>
                            <a:srgbClr val="333333"/>
                          </a:solidFill>
                          <a:effectLst/>
                          <a:latin typeface="Helvetica Neue" panose="02000503000000020004" pitchFamily="2" charset="0"/>
                        </a:rPr>
                        <a:t>周国轩</a:t>
                      </a:r>
                      <a:endParaRPr lang="zh-CN" altLang="en-US" sz="2400" dirty="0">
                        <a:effectLst/>
                      </a:endParaRPr>
                    </a:p>
                  </a:txBody>
                  <a:tcPr marL="38100" marR="38100" marT="38100" marB="2857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tc>
                  <a:txBody>
                    <a:bodyPr/>
                    <a:lstStyle/>
                    <a:p>
                      <a:pPr algn="l" fontAlgn="base"/>
                      <a:endParaRPr lang="zh-CN" altLang="en-US" sz="1400" b="0" i="0" spc="0" dirty="0">
                        <a:solidFill>
                          <a:srgbClr val="333333"/>
                        </a:solidFill>
                        <a:effectLst/>
                        <a:latin typeface="Helvetica Neue" panose="02000503000000020004" pitchFamily="2" charset="0"/>
                      </a:endParaRPr>
                    </a:p>
                    <a:p>
                      <a:pPr algn="l"/>
                      <a:r>
                        <a:rPr lang="zh-CN" altLang="en-US" sz="1600" b="0" i="0" spc="0" dirty="0">
                          <a:solidFill>
                            <a:srgbClr val="333333"/>
                          </a:solidFill>
                          <a:effectLst/>
                          <a:latin typeface="Helvetica Neue" panose="02000503000000020004" pitchFamily="2" charset="0"/>
                        </a:rPr>
                        <a:t>文档、读写</a:t>
                      </a:r>
                      <a:r>
                        <a:rPr lang="en-US" sz="1600" b="0" i="0" spc="0" dirty="0">
                          <a:solidFill>
                            <a:srgbClr val="333333"/>
                          </a:solidFill>
                          <a:effectLst/>
                          <a:latin typeface="Helvetica Neue" panose="02000503000000020004" pitchFamily="2" charset="0"/>
                        </a:rPr>
                        <a:t>csv file</a:t>
                      </a:r>
                      <a:endParaRPr lang="en-US" sz="2400" dirty="0">
                        <a:effectLst/>
                      </a:endParaRPr>
                    </a:p>
                  </a:txBody>
                  <a:tcPr marL="38100" marR="38100" marT="38100" marB="2857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2539408803"/>
                  </a:ext>
                </a:extLst>
              </a:tr>
            </a:tbl>
          </a:graphicData>
        </a:graphic>
      </p:graphicFrame>
    </p:spTree>
    <p:extLst>
      <p:ext uri="{BB962C8B-B14F-4D97-AF65-F5344CB8AC3E}">
        <p14:creationId xmlns:p14="http://schemas.microsoft.com/office/powerpoint/2010/main" val="1292167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13CA6-F700-BE42-8752-9C6D81F8DC3B}"/>
              </a:ext>
            </a:extLst>
          </p:cNvPr>
          <p:cNvSpPr>
            <a:spLocks noGrp="1"/>
          </p:cNvSpPr>
          <p:nvPr>
            <p:ph type="title"/>
          </p:nvPr>
        </p:nvSpPr>
        <p:spPr/>
        <p:txBody>
          <a:bodyPr/>
          <a:lstStyle/>
          <a:p>
            <a:r>
              <a:rPr lang="zh-Hans" altLang="en-US" dirty="0"/>
              <a:t>系统设计</a:t>
            </a:r>
            <a:endParaRPr lang="en-US" dirty="0"/>
          </a:p>
        </p:txBody>
      </p:sp>
      <p:sp>
        <p:nvSpPr>
          <p:cNvPr id="5" name="Content Placeholder 2">
            <a:extLst>
              <a:ext uri="{FF2B5EF4-FFF2-40B4-BE49-F238E27FC236}">
                <a16:creationId xmlns:a16="http://schemas.microsoft.com/office/drawing/2014/main" id="{665E86DE-9729-464A-B031-8379A58DA373}"/>
              </a:ext>
            </a:extLst>
          </p:cNvPr>
          <p:cNvSpPr txBox="1">
            <a:spLocks/>
          </p:cNvSpPr>
          <p:nvPr/>
        </p:nvSpPr>
        <p:spPr>
          <a:xfrm>
            <a:off x="1069848" y="2093976"/>
            <a:ext cx="10058400" cy="4050792"/>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nSpc>
                <a:spcPct val="150000"/>
              </a:lnSpc>
            </a:pPr>
            <a:r>
              <a:rPr lang="zh-CN" altLang="zh-CN" dirty="0"/>
              <a:t>五台机器，每个机器都有互斥的</a:t>
            </a:r>
            <a:r>
              <a:rPr lang="en-US" altLang="zh-CN" dirty="0"/>
              <a:t>csv</a:t>
            </a:r>
            <a:r>
              <a:rPr lang="zh-CN" altLang="zh-CN" dirty="0"/>
              <a:t>文件。逐行读取</a:t>
            </a:r>
            <a:r>
              <a:rPr lang="en-US" altLang="zh-CN" dirty="0"/>
              <a:t>csv</a:t>
            </a:r>
            <a:r>
              <a:rPr lang="zh-CN" altLang="zh-CN" dirty="0"/>
              <a:t>文件，每一行的任务，发布（注册）到本机的时间轮数据结构里（</a:t>
            </a:r>
            <a:r>
              <a:rPr lang="en-US" altLang="zh-CN" b="1" dirty="0" err="1">
                <a:solidFill>
                  <a:srgbClr val="FF0000"/>
                </a:solidFill>
              </a:rPr>
              <a:t>timeWheel</a:t>
            </a:r>
            <a:r>
              <a:rPr lang="zh-CN" altLang="zh-CN" dirty="0"/>
              <a:t>），以及通过</a:t>
            </a:r>
            <a:r>
              <a:rPr lang="en-US" altLang="zh-CN" dirty="0" err="1"/>
              <a:t>rpc</a:t>
            </a:r>
            <a:r>
              <a:rPr lang="zh-CN" altLang="zh-CN" dirty="0"/>
              <a:t>发布到另外两个机器。</a:t>
            </a:r>
          </a:p>
          <a:p>
            <a:pPr>
              <a:lnSpc>
                <a:spcPct val="150000"/>
              </a:lnSpc>
            </a:pPr>
            <a:r>
              <a:rPr lang="zh-CN" altLang="zh-CN" dirty="0"/>
              <a:t>在执行任务的时候，要检查任务是否已经执行过（本地维护一个</a:t>
            </a:r>
            <a:r>
              <a:rPr lang="en-US" altLang="zh-CN" dirty="0"/>
              <a:t>map</a:t>
            </a:r>
            <a:r>
              <a:rPr lang="zh-CN" altLang="zh-CN" dirty="0"/>
              <a:t>保存执行过的任务编号），再去执行，保证每个任务只执行一次。</a:t>
            </a:r>
            <a:endParaRPr lang="en-US" altLang="zh-CN" dirty="0"/>
          </a:p>
          <a:p>
            <a:pPr>
              <a:lnSpc>
                <a:spcPct val="150000"/>
              </a:lnSpc>
            </a:pPr>
            <a:r>
              <a:rPr lang="zh-CN" altLang="zh-CN" dirty="0"/>
              <a:t>执行完任务，把任务通过</a:t>
            </a:r>
            <a:r>
              <a:rPr lang="zh-Hans" altLang="en-US" dirty="0"/>
              <a:t> </a:t>
            </a:r>
            <a:r>
              <a:rPr lang="en-US" altLang="zh-CN" b="1" dirty="0" err="1">
                <a:solidFill>
                  <a:srgbClr val="FF0000"/>
                </a:solidFill>
              </a:rPr>
              <a:t>paxos</a:t>
            </a:r>
            <a:r>
              <a:rPr lang="zh-Hans" altLang="en-US" dirty="0"/>
              <a:t> </a:t>
            </a:r>
            <a:r>
              <a:rPr lang="zh-CN" altLang="zh-CN" dirty="0"/>
              <a:t>一致性算法，保存在每个机器的</a:t>
            </a:r>
            <a:r>
              <a:rPr lang="en-US" altLang="zh-CN" dirty="0"/>
              <a:t>log</a:t>
            </a:r>
            <a:r>
              <a:rPr lang="zh-CN" altLang="zh-CN" dirty="0"/>
              <a:t>里（按照</a:t>
            </a:r>
            <a:r>
              <a:rPr lang="en-US" altLang="zh-CN" dirty="0"/>
              <a:t>output</a:t>
            </a:r>
            <a:r>
              <a:rPr lang="zh-CN" altLang="zh-CN" dirty="0"/>
              <a:t>的格式）。</a:t>
            </a:r>
            <a:endParaRPr lang="en-US" altLang="zh-CN" dirty="0"/>
          </a:p>
          <a:p>
            <a:pPr>
              <a:lnSpc>
                <a:spcPct val="150000"/>
              </a:lnSpc>
            </a:pPr>
            <a:r>
              <a:rPr lang="zh-CN" altLang="zh-CN" dirty="0"/>
              <a:t>如果发生宕机，机器重新从</a:t>
            </a:r>
            <a:r>
              <a:rPr lang="zh-Hans" altLang="en-US" dirty="0"/>
              <a:t>结果</a:t>
            </a:r>
            <a:r>
              <a:rPr lang="zh-CN" altLang="zh-CN" dirty="0"/>
              <a:t>里读取已完成的任务放到本地的</a:t>
            </a:r>
            <a:r>
              <a:rPr lang="en-US" altLang="zh-CN" dirty="0"/>
              <a:t>map</a:t>
            </a:r>
            <a:r>
              <a:rPr lang="zh-CN" altLang="zh-CN" dirty="0"/>
              <a:t>中。</a:t>
            </a:r>
          </a:p>
          <a:p>
            <a:endParaRPr lang="en-US" dirty="0"/>
          </a:p>
        </p:txBody>
      </p:sp>
    </p:spTree>
    <p:extLst>
      <p:ext uri="{BB962C8B-B14F-4D97-AF65-F5344CB8AC3E}">
        <p14:creationId xmlns:p14="http://schemas.microsoft.com/office/powerpoint/2010/main" val="2392506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13CA6-F700-BE42-8752-9C6D81F8DC3B}"/>
              </a:ext>
            </a:extLst>
          </p:cNvPr>
          <p:cNvSpPr>
            <a:spLocks noGrp="1"/>
          </p:cNvSpPr>
          <p:nvPr>
            <p:ph type="title"/>
          </p:nvPr>
        </p:nvSpPr>
        <p:spPr>
          <a:xfrm>
            <a:off x="1069848" y="-12670"/>
            <a:ext cx="10058400" cy="1609344"/>
          </a:xfrm>
        </p:spPr>
        <p:txBody>
          <a:bodyPr/>
          <a:lstStyle/>
          <a:p>
            <a:r>
              <a:rPr lang="zh-Hans" altLang="en-US" dirty="0"/>
              <a:t>系统设计</a:t>
            </a:r>
            <a:endParaRPr lang="en-US" dirty="0"/>
          </a:p>
        </p:txBody>
      </p:sp>
      <p:sp>
        <p:nvSpPr>
          <p:cNvPr id="4" name="文本框 3">
            <a:extLst>
              <a:ext uri="{FF2B5EF4-FFF2-40B4-BE49-F238E27FC236}">
                <a16:creationId xmlns:a16="http://schemas.microsoft.com/office/drawing/2014/main" id="{DC16EE2F-8494-4EA3-87F2-2D040B7C7DD9}"/>
              </a:ext>
            </a:extLst>
          </p:cNvPr>
          <p:cNvSpPr txBox="1"/>
          <p:nvPr/>
        </p:nvSpPr>
        <p:spPr>
          <a:xfrm>
            <a:off x="1687807" y="1435025"/>
            <a:ext cx="8964151" cy="646331"/>
          </a:xfrm>
          <a:prstGeom prst="rect">
            <a:avLst/>
          </a:prstGeom>
          <a:noFill/>
        </p:spPr>
        <p:txBody>
          <a:bodyPr wrap="square" rtlCol="0">
            <a:spAutoFit/>
          </a:bodyPr>
          <a:lstStyle/>
          <a:p>
            <a:r>
              <a:rPr lang="zh-CN" altLang="zh-CN" dirty="0"/>
              <a:t>系统运行的大致流程如下图，由</a:t>
            </a:r>
            <a:r>
              <a:rPr lang="en-US" altLang="zh-CN" dirty="0" err="1"/>
              <a:t>paxos</a:t>
            </a:r>
            <a:r>
              <a:rPr lang="zh-CN" altLang="zh-CN" dirty="0"/>
              <a:t>算法</a:t>
            </a:r>
            <a:r>
              <a:rPr lang="zh-CN" altLang="en-US" dirty="0"/>
              <a:t>保证</a:t>
            </a:r>
            <a:r>
              <a:rPr lang="zh-CN" altLang="zh-CN" dirty="0"/>
              <a:t>最终所有机器的日志文件</a:t>
            </a:r>
            <a:r>
              <a:rPr lang="zh-CN" altLang="en-US" dirty="0"/>
              <a:t>一致</a:t>
            </a:r>
            <a:r>
              <a:rPr lang="zh-CN" altLang="zh-CN" dirty="0"/>
              <a:t>。</a:t>
            </a:r>
          </a:p>
          <a:p>
            <a:endParaRPr lang="zh-CN" altLang="en-US" dirty="0"/>
          </a:p>
        </p:txBody>
      </p:sp>
      <p:pic>
        <p:nvPicPr>
          <p:cNvPr id="5" name="图片 4">
            <a:extLst>
              <a:ext uri="{FF2B5EF4-FFF2-40B4-BE49-F238E27FC236}">
                <a16:creationId xmlns:a16="http://schemas.microsoft.com/office/drawing/2014/main" id="{144B49D9-000A-46B1-9784-C76A9B0AE9E8}"/>
              </a:ext>
            </a:extLst>
          </p:cNvPr>
          <p:cNvPicPr/>
          <p:nvPr/>
        </p:nvPicPr>
        <p:blipFill>
          <a:blip r:embed="rId3"/>
          <a:stretch>
            <a:fillRect/>
          </a:stretch>
        </p:blipFill>
        <p:spPr>
          <a:xfrm>
            <a:off x="2494949" y="2081356"/>
            <a:ext cx="7515325" cy="4544033"/>
          </a:xfrm>
          <a:prstGeom prst="rect">
            <a:avLst/>
          </a:prstGeom>
        </p:spPr>
      </p:pic>
    </p:spTree>
    <p:extLst>
      <p:ext uri="{BB962C8B-B14F-4D97-AF65-F5344CB8AC3E}">
        <p14:creationId xmlns:p14="http://schemas.microsoft.com/office/powerpoint/2010/main" val="774331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13CA6-F700-BE42-8752-9C6D81F8DC3B}"/>
              </a:ext>
            </a:extLst>
          </p:cNvPr>
          <p:cNvSpPr>
            <a:spLocks noGrp="1"/>
          </p:cNvSpPr>
          <p:nvPr>
            <p:ph type="title"/>
          </p:nvPr>
        </p:nvSpPr>
        <p:spPr>
          <a:xfrm>
            <a:off x="941511" y="338819"/>
            <a:ext cx="10058400" cy="1609344"/>
          </a:xfrm>
        </p:spPr>
        <p:txBody>
          <a:bodyPr/>
          <a:lstStyle/>
          <a:p>
            <a:r>
              <a:rPr lang="zh-Hans" altLang="en-US" dirty="0"/>
              <a:t>类图</a:t>
            </a:r>
            <a:endParaRPr lang="en-US" dirty="0"/>
          </a:p>
        </p:txBody>
      </p:sp>
      <p:pic>
        <p:nvPicPr>
          <p:cNvPr id="8" name="Picture 7">
            <a:extLst>
              <a:ext uri="{FF2B5EF4-FFF2-40B4-BE49-F238E27FC236}">
                <a16:creationId xmlns:a16="http://schemas.microsoft.com/office/drawing/2014/main" id="{E863BBCF-229A-4841-847A-763B79AEF7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5095" y="0"/>
            <a:ext cx="8726905" cy="6858845"/>
          </a:xfrm>
          <a:prstGeom prst="rect">
            <a:avLst/>
          </a:prstGeom>
        </p:spPr>
      </p:pic>
    </p:spTree>
    <p:extLst>
      <p:ext uri="{BB962C8B-B14F-4D97-AF65-F5344CB8AC3E}">
        <p14:creationId xmlns:p14="http://schemas.microsoft.com/office/powerpoint/2010/main" val="3469316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04E0D-4DF2-3443-865E-B13A72C338EB}"/>
              </a:ext>
            </a:extLst>
          </p:cNvPr>
          <p:cNvSpPr>
            <a:spLocks noGrp="1"/>
          </p:cNvSpPr>
          <p:nvPr>
            <p:ph type="title"/>
          </p:nvPr>
        </p:nvSpPr>
        <p:spPr>
          <a:xfrm>
            <a:off x="1069848" y="691528"/>
            <a:ext cx="10058400" cy="1609344"/>
          </a:xfrm>
        </p:spPr>
        <p:txBody>
          <a:bodyPr/>
          <a:lstStyle/>
          <a:p>
            <a:r>
              <a:rPr lang="en-US" altLang="zh-Hans" dirty="0" err="1"/>
              <a:t>Paxos</a:t>
            </a:r>
            <a:endParaRPr lang="en-US" dirty="0"/>
          </a:p>
        </p:txBody>
      </p:sp>
      <p:sp>
        <p:nvSpPr>
          <p:cNvPr id="3" name="Content Placeholder 2">
            <a:extLst>
              <a:ext uri="{FF2B5EF4-FFF2-40B4-BE49-F238E27FC236}">
                <a16:creationId xmlns:a16="http://schemas.microsoft.com/office/drawing/2014/main" id="{D1CFAB18-7603-2A4B-A2BD-CC0E0DE6EEC3}"/>
              </a:ext>
            </a:extLst>
          </p:cNvPr>
          <p:cNvSpPr>
            <a:spLocks noGrp="1"/>
          </p:cNvSpPr>
          <p:nvPr>
            <p:ph idx="1"/>
          </p:nvPr>
        </p:nvSpPr>
        <p:spPr>
          <a:xfrm>
            <a:off x="1069848" y="2300872"/>
            <a:ext cx="10058400" cy="4050792"/>
          </a:xfrm>
        </p:spPr>
        <p:txBody>
          <a:bodyPr/>
          <a:lstStyle/>
          <a:p>
            <a:r>
              <a:rPr lang="en-US" dirty="0" err="1"/>
              <a:t>Paxos</a:t>
            </a:r>
            <a:r>
              <a:rPr lang="en-US" dirty="0"/>
              <a:t> </a:t>
            </a:r>
            <a:r>
              <a:rPr lang="zh-CN" altLang="en-US" dirty="0"/>
              <a:t>就是一个在异步通信环境，并容忍在只有多数派机器存活的情况下，仍然能完成一个一致性写入的协议</a:t>
            </a:r>
            <a:endParaRPr lang="en-US" dirty="0"/>
          </a:p>
        </p:txBody>
      </p:sp>
    </p:spTree>
    <p:extLst>
      <p:ext uri="{BB962C8B-B14F-4D97-AF65-F5344CB8AC3E}">
        <p14:creationId xmlns:p14="http://schemas.microsoft.com/office/powerpoint/2010/main" val="37446716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391</TotalTime>
  <Words>1697</Words>
  <Application>Microsoft Macintosh PowerPoint</Application>
  <PresentationFormat>Widescreen</PresentationFormat>
  <Paragraphs>189</Paragraphs>
  <Slides>19</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等线</vt:lpstr>
      <vt:lpstr>方正姚体</vt:lpstr>
      <vt:lpstr>Calibri</vt:lpstr>
      <vt:lpstr>Helvetica Neue</vt:lpstr>
      <vt:lpstr>Rockwell</vt:lpstr>
      <vt:lpstr>Rockwell Condensed</vt:lpstr>
      <vt:lpstr>Rockwell Extra Bold</vt:lpstr>
      <vt:lpstr>Wingdings</vt:lpstr>
      <vt:lpstr>Wood Type</vt:lpstr>
      <vt:lpstr>Distributed Timer service </vt:lpstr>
      <vt:lpstr>背景</vt:lpstr>
      <vt:lpstr>需求分析</vt:lpstr>
      <vt:lpstr>输入/输出</vt:lpstr>
      <vt:lpstr>组内分工</vt:lpstr>
      <vt:lpstr>系统设计</vt:lpstr>
      <vt:lpstr>系统设计</vt:lpstr>
      <vt:lpstr>类图</vt:lpstr>
      <vt:lpstr>Paxos</vt:lpstr>
      <vt:lpstr>拜占庭问题</vt:lpstr>
      <vt:lpstr>Paxos</vt:lpstr>
      <vt:lpstr>Paxos</vt:lpstr>
      <vt:lpstr>Paxos</vt:lpstr>
      <vt:lpstr>类图</vt:lpstr>
      <vt:lpstr>时间轮</vt:lpstr>
      <vt:lpstr>时间轮结构</vt:lpstr>
      <vt:lpstr>时间轮流程图</vt:lpstr>
      <vt:lpstr>结果分析</vt:lpstr>
      <vt:lpstr>谢谢</vt:lpstr>
    </vt:vector>
  </TitlesOfParts>
  <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分布式定时器</dc:title>
  <dc:creator>Wang Jinlang</dc:creator>
  <cp:lastModifiedBy>Wang Jinlang</cp:lastModifiedBy>
  <cp:revision>70</cp:revision>
  <dcterms:created xsi:type="dcterms:W3CDTF">2021-08-08T03:11:58Z</dcterms:created>
  <dcterms:modified xsi:type="dcterms:W3CDTF">2021-08-09T08:15:25Z</dcterms:modified>
</cp:coreProperties>
</file>