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63" r:id="rId4"/>
    <p:sldId id="258" r:id="rId5"/>
    <p:sldId id="264" r:id="rId6"/>
    <p:sldId id="265" r:id="rId7"/>
    <p:sldId id="266" r:id="rId8"/>
  </p:sldIdLst>
  <p:sldSz cx="12192000" cy="6858000"/>
  <p:notesSz cx="6858000" cy="9144000"/>
  <p:embeddedFontLst>
    <p:embeddedFont>
      <p:font typeface="Koverwatch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7A7D-333A-460D-87A5-31F50A70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A953B-0F86-48A6-933D-61374D80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9344D-3BC8-4244-803E-AB647A15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CE82B-E064-457A-9FA3-1D4839FB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D8A14-2494-43C8-A6D9-E291E593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3AF85-E912-4CC3-8E1D-B1336DE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6D781-30E1-44F7-BB1B-FEDBBB53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9C015-66AE-4F15-B61C-00D4F7B5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77DFB-5950-43D6-81EE-96CCFCD4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5972-709A-4817-AB6C-4D78EC64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F988F-D7F6-4B94-9568-6FEFC75D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EFEC3-A3CC-4B43-88E7-58ABBF57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DBED2-06C7-4B76-91EC-0DD1EA5B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BE441-C724-4C7C-8262-E73FA02B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4E17B-9221-4688-955A-49B2B357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D717D-9127-45BB-96E9-489EA595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FF477-95DD-41C0-A5C7-7567B4B6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B6611-E64A-48E9-89D8-DA819371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14C61-1452-4955-922C-DA7CB416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0117C-F2AC-4E73-800B-57E28AF1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2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4D6A-2082-43A9-B4E8-AC5E4327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D3260-1DA8-4BD8-902F-5D52951B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82533-B150-437A-B553-1F51D7D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8DF21-5E79-42A5-A620-74C05523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C8B7-5DAD-4F44-9888-5464E9F5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3BDA-D527-4689-B131-C0583A00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5AFFB-31E6-4B02-BB29-0B6A1F38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611F9-7AF9-4656-9F84-E17D13E5A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8C5AD-1ED9-45E5-B7CB-4502F04A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95603-4FD1-4EE3-BA13-14D1D441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75D56-C533-4CF1-A574-EFD46B24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0D78-DD2C-4016-99CC-3B7D2BF0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DC327-C759-4C39-8EC5-710F3B7F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2F8BF-12C9-4823-80AB-FFFE1ACC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7A282C-4C09-4EB9-9F37-BF401A309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4F3D0-E1B0-4E4D-A4A6-F2F65BE1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741D54-BB4E-431B-ACB0-B1EDF470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587A5B-5BE8-4FBE-A5CA-71E3FB2B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25EE0-748F-46B5-9EE6-EB7D0790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BD50B-A0A4-4E91-B031-90677AAB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8EF8B6-00F1-48E8-816D-343343FD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A1B53-4B70-4C4C-A9B0-B4EC0CB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E2D88-DB4F-4308-94B4-A031B922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9E586-D953-44CB-B37C-FED8C4B6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53C4E-7DCF-4DAF-AFF3-57E59E13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F5FD0-462B-4CD9-BBD3-06F0C399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C7D2D-7ECD-43C8-898D-93C4BBC5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8A69-D6F3-467F-A79F-56996B29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66249-151A-4FBA-8B09-79A7798F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3B1AA-8A74-4D85-9BFE-59383008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3835-9E37-4EC2-A467-33422903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C2FF5-D1DD-496C-8B3D-ADDD0804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AF47A-80CF-43D5-85E3-A3E95C87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694E5-5108-495A-B30E-FFBF27B0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52839-717D-4A95-BE93-C6079B57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F88B8-F47C-4FA1-80A5-B39302E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C6918-9451-4D9C-B06B-27B7FF0C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F3FFC-755F-47D7-B39B-BF93DE6B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362F41-3BA8-4F8B-B10A-22DFD7AE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52E8D-A5BC-4C32-A5F7-8D5C2AF5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42B4E-4170-4F3D-9BFD-50C0A16A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E04A-ECEF-4D3E-B184-B1444B3FAD15}" type="datetimeFigureOut">
              <a:rPr lang="ko-KR" altLang="en-US" smtClean="0"/>
              <a:t>2020-10-08(Thu)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1DD36-B10B-4CBE-9F1B-64E32DFF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1C430-0460-41DA-A40D-C2777DF6B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4AD0-70CC-40BE-BE33-357B31C6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defRPr/>
                </a:pPr>
                <a:r>
                  <a:rPr lang="en-US" altLang="ko-KR" sz="1600" kern="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</a:t>
                </a:r>
                <a:r>
                  <a:rPr lang="en-US" altLang="ko-KR" kern="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2D GAME PROGRAMMING #02</a:t>
                </a:r>
                <a:endParaRPr lang="en-US" altLang="ko-KR" sz="1600" b="1" kern="0" dirty="0">
                  <a:solidFill>
                    <a:prstClr val="white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  <a:p>
                <a:pPr latinLnBrk="0">
                  <a:defRPr/>
                </a:pPr>
                <a:r>
                  <a:rPr lang="en-US" altLang="ko-KR" sz="5000" b="1" kern="0" dirty="0">
                    <a:solidFill>
                      <a:prstClr val="white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  <a:reflection blurRad="6350" stA="55000" endA="300" endPos="45500" dir="5400000" sy="-100000" algn="bl" rotWithShape="0"/>
                    </a:effectLst>
                    <a:latin typeface="Koverwatch" panose="02020603020101020101" pitchFamily="18" charset="-127"/>
                    <a:ea typeface="Koverwatch" panose="02020603020101020101" pitchFamily="18" charset="-127"/>
                  </a:rPr>
                  <a:t>Term Project 1</a:t>
                </a:r>
                <a:r>
                  <a:rPr lang="ko-KR" altLang="en-US" sz="5000" b="1" kern="0" dirty="0">
                    <a:solidFill>
                      <a:prstClr val="white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  <a:reflection blurRad="6350" stA="55000" endA="300" endPos="45500" dir="5400000" sy="-100000" algn="bl" rotWithShape="0"/>
                    </a:effectLst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차 발표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4435946" y="4248403"/>
            <a:ext cx="3242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게임공학과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2017180038 </a:t>
            </a:r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전종우</a:t>
            </a: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5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컨셉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9E88B-BFD5-438E-9156-C8FC6243A507}"/>
              </a:ext>
            </a:extLst>
          </p:cNvPr>
          <p:cNvSpPr txBox="1"/>
          <p:nvPr/>
        </p:nvSpPr>
        <p:spPr>
          <a:xfrm>
            <a:off x="124140" y="1285049"/>
            <a:ext cx="11886152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 게임은 대부분 알고 있는 </a:t>
            </a:r>
            <a:r>
              <a:rPr lang="ko-KR" altLang="en-US" sz="2400" dirty="0" err="1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마리오</a:t>
            </a:r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게임을 변형하여</a:t>
            </a:r>
            <a:r>
              <a:rPr lang="en-US" altLang="ko-KR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목표지점에 도착하면</a:t>
            </a:r>
            <a:r>
              <a:rPr lang="en-US" altLang="ko-KR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클리어 하는 것이 아닌</a:t>
            </a:r>
            <a:endParaRPr lang="en-US" altLang="ko-KR" sz="2400" dirty="0">
              <a:solidFill>
                <a:srgbClr val="00B0F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필드 위에 존재하는 모든 코인을 획득하고 탈출하여 클리어 하는 게임으로 기존과는 다른 개념의 게임입니다</a:t>
            </a:r>
            <a:r>
              <a:rPr lang="en-US" altLang="ko-KR" sz="2400" dirty="0">
                <a:solidFill>
                  <a:srgbClr val="00B0F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1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부터 시작하며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총 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스테이트가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있으며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특정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스테이트에서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어떤 조건을 만족하면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히든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진입할 수 있습니다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간 이동은 자유롭다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게임을 클리어 하기 위해서는 모든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존재하는 코인을 획득해야 한다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플레이어는 게임시작 시 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개의 생명을 갖고 시작한다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각각의 게임 </a:t>
            </a:r>
            <a:r>
              <a:rPr lang="ko-KR" altLang="en-US" sz="21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스테이트에는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장애물과 상자들이 존재하며 장애물과 충돌 시에는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생명이 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개씩 감소한다</a:t>
            </a:r>
            <a:r>
              <a:rPr lang="en-US" altLang="ko-KR" sz="21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r"/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r"/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조작키 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방향키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(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상하좌우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) –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이동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스페이스 바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- </a:t>
            </a:r>
            <a:r>
              <a:rPr lang="ko-KR" altLang="en-US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점프</a:t>
            </a:r>
            <a:endParaRPr lang="en-US" altLang="ko-KR" sz="2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en-US" altLang="ko-KR" sz="22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2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9188EC-F57F-4964-A1C8-CD27B7026AEF}"/>
              </a:ext>
            </a:extLst>
          </p:cNvPr>
          <p:cNvGrpSpPr/>
          <p:nvPr/>
        </p:nvGrpSpPr>
        <p:grpSpPr>
          <a:xfrm>
            <a:off x="7654002" y="5133870"/>
            <a:ext cx="4308715" cy="1405304"/>
            <a:chOff x="215715" y="4905269"/>
            <a:chExt cx="4308715" cy="140530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1459253-6CAC-41A8-B07C-47FA12B13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15" y="4905269"/>
              <a:ext cx="4308715" cy="140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3D8A3519-2476-4F6A-88A6-F22F5B0698D8}"/>
                </a:ext>
              </a:extLst>
            </p:cNvPr>
            <p:cNvSpPr/>
            <p:nvPr/>
          </p:nvSpPr>
          <p:spPr>
            <a:xfrm>
              <a:off x="984738" y="5967671"/>
              <a:ext cx="1055077" cy="342902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4BD36144-A118-4E16-91FE-E811EA204545}"/>
                </a:ext>
              </a:extLst>
            </p:cNvPr>
            <p:cNvSpPr/>
            <p:nvPr/>
          </p:nvSpPr>
          <p:spPr>
            <a:xfrm>
              <a:off x="3050931" y="5794131"/>
              <a:ext cx="597877" cy="516442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0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5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개발 범위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BE238B-EA2F-4B0B-869C-668737DB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14081"/>
              </p:ext>
            </p:extLst>
          </p:nvPr>
        </p:nvGraphicFramePr>
        <p:xfrm>
          <a:off x="888999" y="1217670"/>
          <a:ext cx="10617202" cy="517360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39926">
                  <a:extLst>
                    <a:ext uri="{9D8B030D-6E8A-4147-A177-3AD203B41FA5}">
                      <a16:colId xmlns:a16="http://schemas.microsoft.com/office/drawing/2014/main" val="666286927"/>
                    </a:ext>
                  </a:extLst>
                </a:gridCol>
                <a:gridCol w="4338638">
                  <a:extLst>
                    <a:ext uri="{9D8B030D-6E8A-4147-A177-3AD203B41FA5}">
                      <a16:colId xmlns:a16="http://schemas.microsoft.com/office/drawing/2014/main" val="919871721"/>
                    </a:ext>
                  </a:extLst>
                </a:gridCol>
                <a:gridCol w="4338638">
                  <a:extLst>
                    <a:ext uri="{9D8B030D-6E8A-4147-A177-3AD203B41FA5}">
                      <a16:colId xmlns:a16="http://schemas.microsoft.com/office/drawing/2014/main" val="3273464804"/>
                    </a:ext>
                  </a:extLst>
                </a:gridCol>
              </a:tblGrid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461290"/>
                  </a:ext>
                </a:extLst>
              </a:tr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방향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상하좌우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55772"/>
                  </a:ext>
                </a:extLst>
              </a:tr>
              <a:tr h="1812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UI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Esc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를 통해 타이틀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스테이트로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우측 상단에 톱니바퀴 도형을 그린 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클릭 시 사운드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ON/OFF,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타이틀 화면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 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옵션 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ui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5523"/>
                  </a:ext>
                </a:extLst>
              </a:tr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각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스테이트의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배경음악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객체와 장애물 충돌 시 비명소리 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060"/>
                  </a:ext>
                </a:extLst>
              </a:tr>
              <a:tr h="9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제자리에 있거나 직선으로 움직이는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원 또는 곡선을 그리며 움직이는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134063"/>
                  </a:ext>
                </a:extLst>
              </a:tr>
              <a:tr h="60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IdLE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이동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사망 등의 애니메이션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8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4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예상 게임 흐름 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6B8BC-5E6F-48EA-A943-F88B15D70B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09290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6" name="그림 5" descr="장식, 기차, 케이크, 앉아있는이(가) 표시된 사진&#10;&#10;자동 생성된 설명">
            <a:extLst>
              <a:ext uri="{FF2B5EF4-FFF2-40B4-BE49-F238E27FC236}">
                <a16:creationId xmlns:a16="http://schemas.microsoft.com/office/drawing/2014/main" id="{00E77992-6946-45FE-970B-43B5BEE093F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1" y="2092908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F946C7-03E5-4F34-B1F3-8737BBB21F03}"/>
              </a:ext>
            </a:extLst>
          </p:cNvPr>
          <p:cNvSpPr/>
          <p:nvPr/>
        </p:nvSpPr>
        <p:spPr>
          <a:xfrm>
            <a:off x="757989" y="4688050"/>
            <a:ext cx="29642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실행 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로고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스테이트부터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시작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5B3724-3023-4789-842F-2640BD5BF6F6}"/>
              </a:ext>
            </a:extLst>
          </p:cNvPr>
          <p:cNvSpPr/>
          <p:nvPr/>
        </p:nvSpPr>
        <p:spPr>
          <a:xfrm>
            <a:off x="6371389" y="4688050"/>
            <a:ext cx="1401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타이틀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C569AE-163B-40CA-BAA1-61466793FC97}"/>
              </a:ext>
            </a:extLst>
          </p:cNvPr>
          <p:cNvSpPr/>
          <p:nvPr/>
        </p:nvSpPr>
        <p:spPr>
          <a:xfrm>
            <a:off x="4019542" y="2778319"/>
            <a:ext cx="12731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초 뒤 자동으로 전환</a:t>
            </a:r>
            <a:endParaRPr lang="en-US" altLang="ko-KR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FD6AEF-1C35-45CA-8C4B-81BCA711E659}"/>
              </a:ext>
            </a:extLst>
          </p:cNvPr>
          <p:cNvSpPr/>
          <p:nvPr/>
        </p:nvSpPr>
        <p:spPr>
          <a:xfrm>
            <a:off x="7374917" y="2971732"/>
            <a:ext cx="1497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시작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483765-33DD-4060-ACF4-ECA5992FD4EB}"/>
              </a:ext>
            </a:extLst>
          </p:cNvPr>
          <p:cNvSpPr/>
          <p:nvPr/>
        </p:nvSpPr>
        <p:spPr>
          <a:xfrm>
            <a:off x="7374917" y="3472957"/>
            <a:ext cx="1497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조작법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8C6DA-B46F-4A72-86B9-06479EB3B961}"/>
              </a:ext>
            </a:extLst>
          </p:cNvPr>
          <p:cNvSpPr/>
          <p:nvPr/>
        </p:nvSpPr>
        <p:spPr>
          <a:xfrm>
            <a:off x="7374917" y="3959364"/>
            <a:ext cx="14971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종료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54ADC3-AF12-4912-AC03-A474AD6BFD09}"/>
              </a:ext>
            </a:extLst>
          </p:cNvPr>
          <p:cNvSpPr/>
          <p:nvPr/>
        </p:nvSpPr>
        <p:spPr>
          <a:xfrm>
            <a:off x="6362598" y="2165191"/>
            <a:ext cx="28749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Mario Escape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C5F39AF-345A-4DEF-80A8-DEC7CB239D41}"/>
              </a:ext>
            </a:extLst>
          </p:cNvPr>
          <p:cNvSpPr/>
          <p:nvPr/>
        </p:nvSpPr>
        <p:spPr>
          <a:xfrm>
            <a:off x="8959360" y="2971732"/>
            <a:ext cx="958363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Click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A71DFD-FAA3-4BC3-AE9F-1D980F0EF13E}"/>
              </a:ext>
            </a:extLst>
          </p:cNvPr>
          <p:cNvSpPr/>
          <p:nvPr/>
        </p:nvSpPr>
        <p:spPr>
          <a:xfrm>
            <a:off x="9973201" y="2998044"/>
            <a:ext cx="17219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로 전환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BD0D2DA-7400-40E4-947D-D000FFE3D568}"/>
              </a:ext>
            </a:extLst>
          </p:cNvPr>
          <p:cNvSpPr/>
          <p:nvPr/>
        </p:nvSpPr>
        <p:spPr>
          <a:xfrm>
            <a:off x="4215430" y="3141067"/>
            <a:ext cx="881328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35D4426-196A-4022-9BAD-E83C805533CD}"/>
              </a:ext>
            </a:extLst>
          </p:cNvPr>
          <p:cNvSpPr/>
          <p:nvPr/>
        </p:nvSpPr>
        <p:spPr>
          <a:xfrm>
            <a:off x="8959361" y="3499865"/>
            <a:ext cx="958361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Click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7F3DF4A-65F1-4DF5-99F5-A2639FD0E672}"/>
              </a:ext>
            </a:extLst>
          </p:cNvPr>
          <p:cNvSpPr/>
          <p:nvPr/>
        </p:nvSpPr>
        <p:spPr>
          <a:xfrm>
            <a:off x="8959361" y="4005555"/>
            <a:ext cx="958361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Click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AB7EC0-B46F-49C5-A158-23835218C382}"/>
              </a:ext>
            </a:extLst>
          </p:cNvPr>
          <p:cNvSpPr/>
          <p:nvPr/>
        </p:nvSpPr>
        <p:spPr>
          <a:xfrm>
            <a:off x="9794346" y="3449320"/>
            <a:ext cx="21675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전환은 없고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타이틀 </a:t>
            </a:r>
            <a:r>
              <a:rPr lang="ko-KR" altLang="en-US" sz="1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스테이트에서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조작법 출력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3E84CF-59C5-4467-BBF7-B111AB0C89FF}"/>
              </a:ext>
            </a:extLst>
          </p:cNvPr>
          <p:cNvSpPr/>
          <p:nvPr/>
        </p:nvSpPr>
        <p:spPr>
          <a:xfrm>
            <a:off x="10258535" y="4051697"/>
            <a:ext cx="11512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프로그램 종료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9749816-524C-4C4B-ACCD-88BD9B69A59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78" y="1288709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건물, 컴퓨터, 앉아있는, 회로이(가) 표시된 사진&#10;&#10;자동 생성된 설명">
            <a:extLst>
              <a:ext uri="{FF2B5EF4-FFF2-40B4-BE49-F238E27FC236}">
                <a16:creationId xmlns:a16="http://schemas.microsoft.com/office/drawing/2014/main" id="{04A9FF50-9823-459A-9EA6-9CB91720663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42" y="1288709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>
            <a:noAutofit/>
          </a:bodyPr>
          <a:lstStyle/>
          <a:p>
            <a:pPr lvl="1"/>
            <a:r>
              <a:rPr lang="ko-KR" altLang="en-US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예상 게임 흐름 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946C7-03E5-4F34-B1F3-8737BBB21F03}"/>
              </a:ext>
            </a:extLst>
          </p:cNvPr>
          <p:cNvSpPr/>
          <p:nvPr/>
        </p:nvSpPr>
        <p:spPr>
          <a:xfrm>
            <a:off x="7269547" y="172430"/>
            <a:ext cx="4706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모든 스크린샷은 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Copy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한 게임의 스크린샷을 이용하였습니다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" name="그림 3" descr="컴퓨터, 모니터, 플레이어, 공이(가) 표시된 사진&#10;&#10;자동 생성된 설명">
            <a:extLst>
              <a:ext uri="{FF2B5EF4-FFF2-40B4-BE49-F238E27FC236}">
                <a16:creationId xmlns:a16="http://schemas.microsoft.com/office/drawing/2014/main" id="{A779F314-75A4-4A7C-9CD5-54292C2DF7F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2" y="1292813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B41C5DA6-723D-4833-8733-E0F3EE48AED1}"/>
              </a:ext>
            </a:extLst>
          </p:cNvPr>
          <p:cNvSpPr/>
          <p:nvPr/>
        </p:nvSpPr>
        <p:spPr>
          <a:xfrm>
            <a:off x="5829006" y="3065677"/>
            <a:ext cx="957037" cy="355844"/>
          </a:xfrm>
          <a:prstGeom prst="borderCallout1">
            <a:avLst>
              <a:gd name="adj1" fmla="val -67168"/>
              <a:gd name="adj2" fmla="val -58725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SPACE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로 점프</a:t>
            </a: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3196BE2-955D-4852-8AE2-A0516FC301C7}"/>
              </a:ext>
            </a:extLst>
          </p:cNvPr>
          <p:cNvSpPr/>
          <p:nvPr/>
        </p:nvSpPr>
        <p:spPr>
          <a:xfrm>
            <a:off x="6657673" y="1505263"/>
            <a:ext cx="982633" cy="1041202"/>
          </a:xfrm>
          <a:prstGeom prst="donut">
            <a:avLst>
              <a:gd name="adj" fmla="val 51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설명선: 선 32">
            <a:extLst>
              <a:ext uri="{FF2B5EF4-FFF2-40B4-BE49-F238E27FC236}">
                <a16:creationId xmlns:a16="http://schemas.microsoft.com/office/drawing/2014/main" id="{D2DE683D-FB1C-45A6-9689-79686AC77858}"/>
              </a:ext>
            </a:extLst>
          </p:cNvPr>
          <p:cNvSpPr/>
          <p:nvPr/>
        </p:nvSpPr>
        <p:spPr>
          <a:xfrm>
            <a:off x="5416062" y="730069"/>
            <a:ext cx="1241611" cy="444076"/>
          </a:xfrm>
          <a:prstGeom prst="borderCallout1">
            <a:avLst>
              <a:gd name="adj1" fmla="val 210028"/>
              <a:gd name="adj2" fmla="val 114577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코인과 충돌 시 획득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D8F4E5A-BD65-4B32-A071-800D76D89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89" y="1787486"/>
            <a:ext cx="225115" cy="2214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44849B7-DECD-4C26-8986-7AC623116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43" y="2061876"/>
            <a:ext cx="225115" cy="22148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951FFD0-5AAF-412E-8C41-C6DC7A746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92" y="2061876"/>
            <a:ext cx="225115" cy="22148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B0F8FE-0C23-47A1-A2CD-EB247A759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78" y="1787486"/>
            <a:ext cx="225115" cy="221484"/>
          </a:xfrm>
          <a:prstGeom prst="rect">
            <a:avLst/>
          </a:prstGeom>
        </p:spPr>
      </p:pic>
      <p:sp>
        <p:nvSpPr>
          <p:cNvPr id="47" name="설명선: 선 46">
            <a:extLst>
              <a:ext uri="{FF2B5EF4-FFF2-40B4-BE49-F238E27FC236}">
                <a16:creationId xmlns:a16="http://schemas.microsoft.com/office/drawing/2014/main" id="{7F4FA148-F583-402A-A73A-0D67C8843733}"/>
              </a:ext>
            </a:extLst>
          </p:cNvPr>
          <p:cNvSpPr/>
          <p:nvPr/>
        </p:nvSpPr>
        <p:spPr>
          <a:xfrm>
            <a:off x="9743310" y="2430818"/>
            <a:ext cx="1273452" cy="529037"/>
          </a:xfrm>
          <a:prstGeom prst="borderCallout1">
            <a:avLst>
              <a:gd name="adj1" fmla="val -61212"/>
              <a:gd name="adj2" fmla="val -51737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장애물에 닿으면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생명이 감소함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B41961-7070-4621-AC9D-652D829829D6}"/>
              </a:ext>
            </a:extLst>
          </p:cNvPr>
          <p:cNvSpPr/>
          <p:nvPr/>
        </p:nvSpPr>
        <p:spPr>
          <a:xfrm>
            <a:off x="3634543" y="2132137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6FC0E9E-F3A1-4486-8325-06A74097993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694399" y="408024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F481195-C9B9-4C96-902A-A17DA3FC1F64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876019" y="4080244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829128-93E3-469C-BDBF-A920B0221C74}"/>
              </a:ext>
            </a:extLst>
          </p:cNvPr>
          <p:cNvSpPr/>
          <p:nvPr/>
        </p:nvSpPr>
        <p:spPr>
          <a:xfrm>
            <a:off x="1902912" y="5274756"/>
            <a:ext cx="29963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각 스테이지에는 위와 같은 장애물들이 존재함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이외에도 다른 장애물을 넣을 예정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장애물과 충돌 시 생명이 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개씩 감소하며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시작 시  생명은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50F4685-F9B0-4B3C-A60E-3013B790A117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057639" y="408024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522BA8F-5D4A-4A27-8207-1D5B1E80268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02" y="4080244"/>
            <a:ext cx="1080000" cy="1080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924EF3-C493-46E1-B9E9-9B16328FB619}"/>
              </a:ext>
            </a:extLst>
          </p:cNvPr>
          <p:cNvSpPr/>
          <p:nvPr/>
        </p:nvSpPr>
        <p:spPr>
          <a:xfrm>
            <a:off x="7695987" y="5276601"/>
            <a:ext cx="22541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장애물 외에도 다른 객체들을 넣어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각 스테이지를 진행하도록 설정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59" name="그림 58" descr="키보드, 전자기기, 실내, 앉아있는이(가) 표시된 사진&#10;&#10;자동 생성된 설명">
            <a:extLst>
              <a:ext uri="{FF2B5EF4-FFF2-40B4-BE49-F238E27FC236}">
                <a16:creationId xmlns:a16="http://schemas.microsoft.com/office/drawing/2014/main" id="{8AA057E9-1280-4089-97A7-EA8C06805BE8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52" y="4080244"/>
            <a:ext cx="1080000" cy="10800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79B6596D-ACE4-428B-A891-8A5AB11D290C}"/>
              </a:ext>
            </a:extLst>
          </p:cNvPr>
          <p:cNvSpPr/>
          <p:nvPr/>
        </p:nvSpPr>
        <p:spPr>
          <a:xfrm>
            <a:off x="809598" y="1217670"/>
            <a:ext cx="493965" cy="314247"/>
          </a:xfrm>
          <a:prstGeom prst="frame">
            <a:avLst>
              <a:gd name="adj1" fmla="val 160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573246DD-9C2C-467C-B817-DA03FE420D02}"/>
              </a:ext>
            </a:extLst>
          </p:cNvPr>
          <p:cNvSpPr/>
          <p:nvPr/>
        </p:nvSpPr>
        <p:spPr>
          <a:xfrm>
            <a:off x="1950422" y="1688061"/>
            <a:ext cx="1087849" cy="444076"/>
          </a:xfrm>
          <a:prstGeom prst="borderCallout1">
            <a:avLst>
              <a:gd name="adj1" fmla="val -33500"/>
              <a:gd name="adj2" fmla="val -73126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verwatch" panose="02020603020101020101" pitchFamily="18" charset="-127"/>
                <a:ea typeface="Koverwatch" panose="02020603020101020101" pitchFamily="18" charset="-127"/>
              </a:rPr>
              <a:t>현재 생명과 모아야 하는 코인 수 출력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CE928A-FA5E-4BDA-AA26-105E392E43D9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>
            <a:off x="2010672" y="1408436"/>
            <a:ext cx="483675" cy="279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액자 34">
            <a:extLst>
              <a:ext uri="{FF2B5EF4-FFF2-40B4-BE49-F238E27FC236}">
                <a16:creationId xmlns:a16="http://schemas.microsoft.com/office/drawing/2014/main" id="{8DE76B79-66B0-469F-8F93-C9DD3B04835F}"/>
              </a:ext>
            </a:extLst>
          </p:cNvPr>
          <p:cNvSpPr/>
          <p:nvPr/>
        </p:nvSpPr>
        <p:spPr>
          <a:xfrm>
            <a:off x="1516707" y="1251312"/>
            <a:ext cx="493965" cy="314247"/>
          </a:xfrm>
          <a:prstGeom prst="frame">
            <a:avLst>
              <a:gd name="adj1" fmla="val 160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21629F-32C8-4190-A316-BD72BFD0A35C}"/>
              </a:ext>
            </a:extLst>
          </p:cNvPr>
          <p:cNvSpPr/>
          <p:nvPr/>
        </p:nvSpPr>
        <p:spPr>
          <a:xfrm>
            <a:off x="5553012" y="3839666"/>
            <a:ext cx="12330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게임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A4995EC3-2724-44B2-AAE4-AE61158E98B5}"/>
              </a:ext>
            </a:extLst>
          </p:cNvPr>
          <p:cNvSpPr/>
          <p:nvPr/>
        </p:nvSpPr>
        <p:spPr>
          <a:xfrm>
            <a:off x="3941117" y="2552813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1524101F-4F73-43AD-A72A-708D1E9A83B4}"/>
              </a:ext>
            </a:extLst>
          </p:cNvPr>
          <p:cNvSpPr/>
          <p:nvPr/>
        </p:nvSpPr>
        <p:spPr>
          <a:xfrm>
            <a:off x="7522363" y="2546465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4F818E-FFE9-4C16-8902-B77A71B67ABD}"/>
              </a:ext>
            </a:extLst>
          </p:cNvPr>
          <p:cNvSpPr/>
          <p:nvPr/>
        </p:nvSpPr>
        <p:spPr>
          <a:xfrm>
            <a:off x="7221075" y="2959855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C037FA7F-A34F-4DA9-B532-1926FEE01D49}"/>
              </a:ext>
            </a:extLst>
          </p:cNvPr>
          <p:cNvSpPr/>
          <p:nvPr/>
        </p:nvSpPr>
        <p:spPr>
          <a:xfrm>
            <a:off x="11140835" y="3190687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6F3535-A92E-4705-9469-C51B6C271B11}"/>
              </a:ext>
            </a:extLst>
          </p:cNvPr>
          <p:cNvSpPr/>
          <p:nvPr/>
        </p:nvSpPr>
        <p:spPr>
          <a:xfrm>
            <a:off x="9761931" y="3156249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99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예상 게임 흐름 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946C7-03E5-4F34-B1F3-8737BBB21F03}"/>
              </a:ext>
            </a:extLst>
          </p:cNvPr>
          <p:cNvSpPr/>
          <p:nvPr/>
        </p:nvSpPr>
        <p:spPr>
          <a:xfrm>
            <a:off x="7269547" y="172430"/>
            <a:ext cx="4706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모든 스크린샷은 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Copy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한 게임의 스크린샷을 이용하였습니다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8" name="그림 7" descr="도로, 모니터, 공, 컴퓨터이(가) 표시된 사진&#10;&#10;자동 생성된 설명">
            <a:extLst>
              <a:ext uri="{FF2B5EF4-FFF2-40B4-BE49-F238E27FC236}">
                <a16:creationId xmlns:a16="http://schemas.microsoft.com/office/drawing/2014/main" id="{09CA32F6-FE16-41C1-B97B-5FB0A8B67F8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65" y="1292813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실내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8D57B43-98C2-4525-9173-6A05BEBFD65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74" y="3957000"/>
            <a:ext cx="36000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53641E-BF77-48C2-9ADE-78A8B55984D4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6" y="1292813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설명선: 선 46">
            <a:extLst>
              <a:ext uri="{FF2B5EF4-FFF2-40B4-BE49-F238E27FC236}">
                <a16:creationId xmlns:a16="http://schemas.microsoft.com/office/drawing/2014/main" id="{7F4FA148-F583-402A-A73A-0D67C8843733}"/>
              </a:ext>
            </a:extLst>
          </p:cNvPr>
          <p:cNvSpPr/>
          <p:nvPr/>
        </p:nvSpPr>
        <p:spPr>
          <a:xfrm>
            <a:off x="5357023" y="2787789"/>
            <a:ext cx="1358102" cy="585492"/>
          </a:xfrm>
          <a:prstGeom prst="borderCallout1">
            <a:avLst>
              <a:gd name="adj1" fmla="val -122215"/>
              <a:gd name="adj2" fmla="val 135667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특정 조건을 만족하면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새로운 사건 발생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E8701C3-4740-46F7-B4B2-E1D5DB3120E9}"/>
              </a:ext>
            </a:extLst>
          </p:cNvPr>
          <p:cNvCxnSpPr>
            <a:cxnSpLocks/>
          </p:cNvCxnSpPr>
          <p:nvPr/>
        </p:nvCxnSpPr>
        <p:spPr>
          <a:xfrm>
            <a:off x="3798277" y="1556238"/>
            <a:ext cx="2191987" cy="12315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설명선: 선 50">
            <a:extLst>
              <a:ext uri="{FF2B5EF4-FFF2-40B4-BE49-F238E27FC236}">
                <a16:creationId xmlns:a16="http://schemas.microsoft.com/office/drawing/2014/main" id="{3FA55AFE-69C8-461B-A1AD-F62EBF9C76F7}"/>
              </a:ext>
            </a:extLst>
          </p:cNvPr>
          <p:cNvSpPr/>
          <p:nvPr/>
        </p:nvSpPr>
        <p:spPr>
          <a:xfrm>
            <a:off x="8071647" y="4924253"/>
            <a:ext cx="1901027" cy="1276521"/>
          </a:xfrm>
          <a:prstGeom prst="borderCallout1">
            <a:avLst>
              <a:gd name="adj1" fmla="val -43926"/>
              <a:gd name="adj2" fmla="val -43683"/>
              <a:gd name="adj3" fmla="val 2103"/>
              <a:gd name="adj4" fmla="val 45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게임 클리어를 하기위한 출구</a:t>
            </a:r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endParaRPr lang="en-US" altLang="ko-KR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모든 게임 </a:t>
            </a:r>
            <a:r>
              <a:rPr lang="ko-KR" altLang="en-US" sz="14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스테이트에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존재하는 코인을 획득한 경우에 오픈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867DBB7-1234-435E-BCF6-E8C6146BAF41}"/>
              </a:ext>
            </a:extLst>
          </p:cNvPr>
          <p:cNvSpPr/>
          <p:nvPr/>
        </p:nvSpPr>
        <p:spPr>
          <a:xfrm>
            <a:off x="7491046" y="4130962"/>
            <a:ext cx="1081454" cy="402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75ACA0-61E6-4642-88C2-18478D08C4CE}"/>
              </a:ext>
            </a:extLst>
          </p:cNvPr>
          <p:cNvSpPr/>
          <p:nvPr/>
        </p:nvSpPr>
        <p:spPr>
          <a:xfrm>
            <a:off x="8572500" y="4130962"/>
            <a:ext cx="16193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엔딩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8455BFC-BF91-4047-9B61-1212989CB659}"/>
              </a:ext>
            </a:extLst>
          </p:cNvPr>
          <p:cNvSpPr/>
          <p:nvPr/>
        </p:nvSpPr>
        <p:spPr>
          <a:xfrm rot="16200000">
            <a:off x="7052955" y="1111626"/>
            <a:ext cx="894851" cy="461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</a:t>
            </a:r>
            <a:endParaRPr lang="ko-KR" altLang="en-US" sz="1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328F3E-7644-4BF5-BA48-F82FF23F19D1}"/>
              </a:ext>
            </a:extLst>
          </p:cNvPr>
          <p:cNvSpPr/>
          <p:nvPr/>
        </p:nvSpPr>
        <p:spPr>
          <a:xfrm>
            <a:off x="5653399" y="814052"/>
            <a:ext cx="16161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히든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86F84AAA-DBFE-4AD7-B5EE-919B36143634}"/>
              </a:ext>
            </a:extLst>
          </p:cNvPr>
          <p:cNvSpPr/>
          <p:nvPr/>
        </p:nvSpPr>
        <p:spPr>
          <a:xfrm>
            <a:off x="2007387" y="3021220"/>
            <a:ext cx="765757" cy="35206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AUTO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4751CA-A05E-4BB9-B317-F964B106D747}"/>
              </a:ext>
            </a:extLst>
          </p:cNvPr>
          <p:cNvSpPr/>
          <p:nvPr/>
        </p:nvSpPr>
        <p:spPr>
          <a:xfrm>
            <a:off x="2773144" y="2911616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915A58-5414-4A78-8A0D-167BD735C125}"/>
              </a:ext>
            </a:extLst>
          </p:cNvPr>
          <p:cNvSpPr/>
          <p:nvPr/>
        </p:nvSpPr>
        <p:spPr>
          <a:xfrm>
            <a:off x="7731214" y="1344616"/>
            <a:ext cx="1378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영역 밖으로 이동시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다음 게임 </a:t>
            </a:r>
            <a:r>
              <a:rPr lang="ko-KR" alt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스테이트로</a:t>
            </a:r>
            <a:r>
              <a:rPr lang="ko-KR" alt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 전환</a:t>
            </a:r>
            <a:endParaRPr lang="en-US" altLang="ko-K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2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ko-KR" altLang="en-US" sz="2500" b="1" dirty="0">
                <a:solidFill>
                  <a:prstClr val="white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개발 일정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BE238B-EA2F-4B0B-869C-668737DB2885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1210721"/>
          <a:ext cx="10617201" cy="518054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666286927"/>
                    </a:ext>
                  </a:extLst>
                </a:gridCol>
                <a:gridCol w="7534276">
                  <a:extLst>
                    <a:ext uri="{9D8B030D-6E8A-4147-A177-3AD203B41FA5}">
                      <a16:colId xmlns:a16="http://schemas.microsoft.com/office/drawing/2014/main" val="919871721"/>
                    </a:ext>
                  </a:extLst>
                </a:gridCol>
              </a:tblGrid>
              <a:tr h="568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1290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로고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타이틀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55772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 객체 설정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 움직임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5523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1, 2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의 모든 객체 설정 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060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3, 4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의 모든 객체 설정 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4063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히든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스테이트의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모든 객체 설정 및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87583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6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객체간 충돌체크 및 상호작용 이벤트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69558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7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 계획대로 진행되지 않는 것을 대비하여 부족한 부분에 시간 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65602"/>
                  </a:ext>
                </a:extLst>
              </a:tr>
              <a:tr h="576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8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최종 점검 및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6925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BEF4F67-4003-4725-9CF1-7C1C0AA6C68B}"/>
              </a:ext>
            </a:extLst>
          </p:cNvPr>
          <p:cNvSpPr/>
          <p:nvPr/>
        </p:nvSpPr>
        <p:spPr>
          <a:xfrm>
            <a:off x="7320439" y="715890"/>
            <a:ext cx="41857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* </a:t>
            </a:r>
            <a:r>
              <a:rPr lang="ko-KR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</a:rPr>
              <a:t>업무는 진행상황에 따라 유동적으로 변경 될 수 있음</a:t>
            </a:r>
            <a:endParaRPr lang="en-US" altLang="ko-KR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06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488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맑은 고딕</vt:lpstr>
      <vt:lpstr>Koverwatch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종우</dc:creator>
  <cp:lastModifiedBy>전 종우</cp:lastModifiedBy>
  <cp:revision>28</cp:revision>
  <dcterms:created xsi:type="dcterms:W3CDTF">2020-10-05T13:04:05Z</dcterms:created>
  <dcterms:modified xsi:type="dcterms:W3CDTF">2020-10-08T13:12:00Z</dcterms:modified>
</cp:coreProperties>
</file>