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52"/>
  </p:notesMasterIdLst>
  <p:sldIdLst>
    <p:sldId id="256" r:id="rId3"/>
    <p:sldId id="316" r:id="rId4"/>
    <p:sldId id="317" r:id="rId5"/>
    <p:sldId id="320" r:id="rId6"/>
    <p:sldId id="322" r:id="rId7"/>
    <p:sldId id="321" r:id="rId8"/>
    <p:sldId id="323" r:id="rId9"/>
    <p:sldId id="376" r:id="rId10"/>
    <p:sldId id="377" r:id="rId11"/>
    <p:sldId id="324" r:id="rId12"/>
    <p:sldId id="325" r:id="rId13"/>
    <p:sldId id="326" r:id="rId14"/>
    <p:sldId id="373" r:id="rId15"/>
    <p:sldId id="374" r:id="rId16"/>
    <p:sldId id="327" r:id="rId17"/>
    <p:sldId id="328" r:id="rId18"/>
    <p:sldId id="318" r:id="rId19"/>
    <p:sldId id="375" r:id="rId20"/>
    <p:sldId id="329" r:id="rId21"/>
    <p:sldId id="330" r:id="rId22"/>
    <p:sldId id="343" r:id="rId23"/>
    <p:sldId id="344" r:id="rId24"/>
    <p:sldId id="345" r:id="rId25"/>
    <p:sldId id="346" r:id="rId26"/>
    <p:sldId id="347" r:id="rId27"/>
    <p:sldId id="348" r:id="rId28"/>
    <p:sldId id="349" r:id="rId29"/>
    <p:sldId id="357" r:id="rId30"/>
    <p:sldId id="358" r:id="rId31"/>
    <p:sldId id="359" r:id="rId32"/>
    <p:sldId id="360" r:id="rId33"/>
    <p:sldId id="361" r:id="rId34"/>
    <p:sldId id="362" r:id="rId35"/>
    <p:sldId id="350" r:id="rId36"/>
    <p:sldId id="351" r:id="rId37"/>
    <p:sldId id="352" r:id="rId38"/>
    <p:sldId id="355" r:id="rId39"/>
    <p:sldId id="353" r:id="rId40"/>
    <p:sldId id="354" r:id="rId41"/>
    <p:sldId id="363" r:id="rId42"/>
    <p:sldId id="364" r:id="rId43"/>
    <p:sldId id="365" r:id="rId44"/>
    <p:sldId id="366" r:id="rId45"/>
    <p:sldId id="367" r:id="rId46"/>
    <p:sldId id="368" r:id="rId47"/>
    <p:sldId id="369" r:id="rId48"/>
    <p:sldId id="370" r:id="rId49"/>
    <p:sldId id="372" r:id="rId50"/>
    <p:sldId id="371" r:id="rId51"/>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3" qsCatId="simple" csTypeId="urn:microsoft.com/office/officeart/2005/8/colors/accent1_2#3" csCatId="accent1" phldr="1"/>
      <dgm:spPr/>
      <dgm:t>
        <a:bodyPr/>
        <a:lstStyle/>
        <a:p>
          <a:endParaRPr lang="zh-CN" altLang="en-US"/>
        </a:p>
      </dgm:t>
    </dgm:pt>
    <dgm:pt modelId="{B39E45CA-4B90-4BA5-AC4B-EBDCA7F79487}">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2.2 DLL</a:t>
          </a:r>
          <a:r>
            <a:rPr lang="zh-CN" altLang="en-US" sz="2800" dirty="0" smtClean="0">
              <a:latin typeface="微软雅黑" panose="020B0503020204020204" pitchFamily="34" charset="-122"/>
              <a:ea typeface="微软雅黑" panose="020B0503020204020204" pitchFamily="34" charset="-122"/>
            </a:rPr>
            <a:t>地狱</a:t>
          </a:r>
          <a:endParaRPr lang="zh-CN" altLang="en-US" sz="2800" dirty="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2.3 </a:t>
          </a:r>
          <a:r>
            <a:rPr lang="zh-CN" altLang="en-US" sz="2800" dirty="0" smtClean="0">
              <a:latin typeface="微软雅黑" panose="020B0503020204020204" pitchFamily="34" charset="-122"/>
              <a:ea typeface="微软雅黑" panose="020B0503020204020204" pitchFamily="34" charset="-122"/>
            </a:rPr>
            <a:t>动态链接库原理</a:t>
          </a:r>
          <a:endParaRPr lang="zh-CN" altLang="en-US" sz="2800" dirty="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2.4 </a:t>
          </a:r>
          <a:r>
            <a:rPr lang="zh-CN" altLang="en-US" sz="2800" dirty="0" smtClean="0">
              <a:latin typeface="微软雅黑" panose="020B0503020204020204" pitchFamily="34" charset="-122"/>
              <a:ea typeface="微软雅黑" panose="020B0503020204020204" pitchFamily="34" charset="-122"/>
            </a:rPr>
            <a:t>托管与非托管</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2.1 </a:t>
          </a:r>
          <a:r>
            <a:rPr lang="zh-CN" altLang="en-US" sz="2800" dirty="0" smtClean="0">
              <a:latin typeface="微软雅黑" panose="020B0503020204020204" pitchFamily="34" charset="-122"/>
              <a:ea typeface="微软雅黑" panose="020B0503020204020204" pitchFamily="34" charset="-122"/>
            </a:rPr>
            <a:t>静态链接与动态链接</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2.5 </a:t>
          </a:r>
          <a:r>
            <a:rPr lang="zh-CN" altLang="en-US" sz="2800" dirty="0" smtClean="0">
              <a:latin typeface="微软雅黑" panose="020B0503020204020204" pitchFamily="34" charset="-122"/>
              <a:ea typeface="微软雅黑" panose="020B0503020204020204" pitchFamily="34" charset="-122"/>
            </a:rPr>
            <a:t>程序示例</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BDA9855D-7D78-437D-BD78-790FC97E081F}" type="pres">
      <dgm:prSet presAssocID="{0EB4CFA3-2877-4CD2-8638-6B78E74A3005}" presName="txShp" presStyleLbl="node1" presStyleIdx="0" presStyleCnt="5">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907B27B-B246-4928-AC93-8A19B8E86AA6}" type="pres">
      <dgm:prSet presAssocID="{B39E45CA-4B90-4BA5-AC4B-EBDCA7F79487}" presName="txShp" presStyleLbl="node1" presStyleIdx="1"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4905F94-283E-4E2E-B949-4A5102C3F22E}" type="pres">
      <dgm:prSet presAssocID="{130D3908-710E-4E1A-B7D8-47B8EA36ED4A}" presName="txShp" presStyleLbl="node1" presStyleIdx="2" presStyleCnt="5">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4A90FFE2-DE88-4B0D-886D-0593F18265A5}" type="pres">
      <dgm:prSet presAssocID="{19643720-2B40-4681-B6AA-424E0E901AAB}" presName="txShp" presStyleLbl="node1" presStyleIdx="3" presStyleCnt="5">
        <dgm:presLayoutVars>
          <dgm:bulletEnabled val="1"/>
        </dgm:presLayoutVars>
      </dgm:prSet>
      <dgm:spPr/>
      <dgm:t>
        <a:bodyPr/>
        <a:lstStyle/>
        <a:p>
          <a:endParaRPr lang="zh-CN" altLang="en-US"/>
        </a:p>
      </dgm:t>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E8B453A4-10D1-497E-82A0-9CF5B372D781}" type="pres">
      <dgm:prSet presAssocID="{67E65F80-B749-4552-AFF6-AA62DB839F3C}" presName="txShp" presStyleLbl="node1" presStyleIdx="4" presStyleCnt="5">
        <dgm:presLayoutVars>
          <dgm:bulletEnabled val="1"/>
        </dgm:presLayoutVars>
      </dgm:prSet>
      <dgm:spPr/>
      <dgm:t>
        <a:bodyPr/>
        <a:lstStyle/>
        <a:p>
          <a:endParaRPr lang="zh-CN" altLang="en-US"/>
        </a:p>
      </dgm:t>
    </dgm:pt>
  </dgm:ptLst>
  <dgm:cxnLst>
    <dgm:cxn modelId="{864E5C82-B3C8-474C-B1E4-42B78DDCD522}" type="presOf" srcId="{C0DAA090-DC2F-4A5B-84CF-FE23997C0F8D}" destId="{DDE2EFAC-FD0A-43B9-9885-8F584F8B2687}"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33A53B55-5868-4CCC-85AD-17C7FB71C2FC}" srcId="{C0DAA090-DC2F-4A5B-84CF-FE23997C0F8D}" destId="{19643720-2B40-4681-B6AA-424E0E901AAB}" srcOrd="3" destOrd="0" parTransId="{06FC63D7-59F4-4FCF-BA3C-82CA82021EE0}" sibTransId="{1397822D-B5D6-4C7A-B9A1-9207CFE945C4}"/>
    <dgm:cxn modelId="{9FBF72B5-1C28-40F2-89C3-08AFB13D3E4E}" type="presOf" srcId="{0EB4CFA3-2877-4CD2-8638-6B78E74A3005}" destId="{BDA9855D-7D78-437D-BD78-790FC97E081F}"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7C5B7F7-7EBB-4570-917D-335ACBCC009B}" type="presOf" srcId="{67E65F80-B749-4552-AFF6-AA62DB839F3C}" destId="{E8B453A4-10D1-497E-82A0-9CF5B372D781}"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86628A9E-22D6-4C60-8249-0BFE480BFF5A}" srcId="{C0DAA090-DC2F-4A5B-84CF-FE23997C0F8D}" destId="{B39E45CA-4B90-4BA5-AC4B-EBDCA7F79487}" srcOrd="1" destOrd="0" parTransId="{AF02B0CB-D4D3-4689-AF3F-63B0CF0E9DB7}" sibTransId="{E62A0279-F5C6-468D-A5C5-4AC2E078B623}"/>
    <dgm:cxn modelId="{B69EE3B7-6352-4D18-85A0-6F0541D9B5D3}" type="presOf" srcId="{130D3908-710E-4E1A-B7D8-47B8EA36ED4A}" destId="{34905F94-283E-4E2E-B949-4A5102C3F22E}" srcOrd="0" destOrd="0" presId="urn:microsoft.com/office/officeart/2005/8/layout/vList3"/>
    <dgm:cxn modelId="{851E7807-5DCB-450F-91CB-BC7CE976400B}" srcId="{C0DAA090-DC2F-4A5B-84CF-FE23997C0F8D}" destId="{130D3908-710E-4E1A-B7D8-47B8EA36ED4A}" srcOrd="2" destOrd="0" parTransId="{42EC6CF3-FF18-437E-8D44-AA882D54CEE0}" sibTransId="{9007DD70-9C54-4477-9E19-C04AF4AA79E1}"/>
    <dgm:cxn modelId="{57B5F7F3-A8A8-450D-BF33-D78E8B90296E}" srcId="{C0DAA090-DC2F-4A5B-84CF-FE23997C0F8D}" destId="{0EB4CFA3-2877-4CD2-8638-6B78E74A3005}" srcOrd="0" destOrd="0" parTransId="{78E91C60-98EE-4736-9F1F-0A4515469F8E}" sibTransId="{063BDEB1-4B9A-40B2-B26D-744EA8FDC352}"/>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2.1 </a:t>
          </a:r>
          <a:r>
            <a:rPr lang="zh-CN" altLang="en-US" sz="2800" kern="1200" dirty="0" smtClean="0">
              <a:latin typeface="微软雅黑" panose="020B0503020204020204" pitchFamily="34" charset="-122"/>
              <a:ea typeface="微软雅黑" panose="020B0503020204020204" pitchFamily="34" charset="-122"/>
            </a:rPr>
            <a:t>静态链接与动态链接</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2.2 DLL</a:t>
          </a:r>
          <a:r>
            <a:rPr lang="zh-CN" altLang="en-US" sz="2800" kern="1200" dirty="0" smtClean="0">
              <a:latin typeface="微软雅黑" panose="020B0503020204020204" pitchFamily="34" charset="-122"/>
              <a:ea typeface="微软雅黑" panose="020B0503020204020204" pitchFamily="34" charset="-122"/>
            </a:rPr>
            <a:t>地狱</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2.3 </a:t>
          </a:r>
          <a:r>
            <a:rPr lang="zh-CN" altLang="en-US" sz="2800" kern="1200" dirty="0" smtClean="0">
              <a:latin typeface="微软雅黑" panose="020B0503020204020204" pitchFamily="34" charset="-122"/>
              <a:ea typeface="微软雅黑" panose="020B0503020204020204" pitchFamily="34" charset="-122"/>
            </a:rPr>
            <a:t>动态链接库原理</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2.4 </a:t>
          </a:r>
          <a:r>
            <a:rPr lang="zh-CN" altLang="en-US" sz="2800" kern="1200" dirty="0" smtClean="0">
              <a:latin typeface="微软雅黑" panose="020B0503020204020204" pitchFamily="34" charset="-122"/>
              <a:ea typeface="微软雅黑" panose="020B0503020204020204" pitchFamily="34" charset="-122"/>
            </a:rPr>
            <a:t>托管与非托管</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2.5 </a:t>
          </a:r>
          <a:r>
            <a:rPr lang="zh-CN" altLang="en-US" sz="2800" kern="1200" dirty="0" smtClean="0">
              <a:latin typeface="微软雅黑" panose="020B0503020204020204" pitchFamily="34" charset="-122"/>
              <a:ea typeface="微软雅黑" panose="020B0503020204020204" pitchFamily="34" charset="-122"/>
            </a:rPr>
            <a:t>程序示例</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2018/11/9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5" dirty="0">
                <a:solidFill>
                  <a:schemeClr val="accent2">
                    <a:lumMod val="60000"/>
                    <a:lumOff val="40000"/>
                  </a:schemeClr>
                </a:solidFill>
                <a:latin typeface="微软雅黑" panose="020B0503020204020204" pitchFamily="34" charset="-122"/>
                <a:ea typeface="微软雅黑" panose="020B0503020204020204" pitchFamily="34" charset="-122"/>
              </a:rPr>
              <a:t>博观约取 厚积薄发</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200">
                <a:solidFill>
                  <a:schemeClr val="accent1"/>
                </a:solidFill>
              </a:defRPr>
            </a:lvl1pPr>
          </a:lstStyle>
          <a:p>
            <a:r>
              <a:rPr lang="en-US" altLang="zh-CN" dirty="0" smtClean="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800" b="0">
                <a:solidFill>
                  <a:schemeClr val="tx1"/>
                </a:solidFill>
              </a:defRPr>
            </a:lvl1pPr>
            <a:lvl2pPr>
              <a:lnSpc>
                <a:spcPct val="100000"/>
              </a:lnSpc>
              <a:spcAft>
                <a:spcPts val="0"/>
              </a:spcAft>
              <a:defRPr sz="2400">
                <a:solidFill>
                  <a:schemeClr val="tx1"/>
                </a:solidFill>
              </a:defRPr>
            </a:lvl2pPr>
            <a:lvl3pPr>
              <a:lnSpc>
                <a:spcPct val="100000"/>
              </a:lnSpc>
              <a:spcAft>
                <a:spcPts val="0"/>
              </a:spcAft>
              <a:defRPr sz="2000">
                <a:solidFill>
                  <a:schemeClr val="tx1"/>
                </a:solidFill>
              </a:defRPr>
            </a:lvl3pPr>
            <a:lvl4pPr>
              <a:lnSpc>
                <a:spcPct val="100000"/>
              </a:lnSpc>
              <a:spcAft>
                <a:spcPts val="0"/>
              </a:spcAft>
              <a:defRPr sz="1800">
                <a:solidFill>
                  <a:schemeClr val="tx1"/>
                </a:solidFill>
              </a:defRPr>
            </a:lvl4pPr>
            <a:lvl5pPr>
              <a:lnSpc>
                <a:spcPct val="100000"/>
              </a:lnSpc>
              <a:spcAft>
                <a:spcPts val="0"/>
              </a:spcAft>
              <a:defRPr sz="1800">
                <a:solidFill>
                  <a:schemeClr val="tx1"/>
                </a:solidFill>
              </a:defRPr>
            </a:lvl5pPr>
          </a:lstStyle>
          <a:p>
            <a:pPr lvl="0"/>
            <a:r>
              <a:rPr lang="en-US" altLang="zh-CN" dirty="0" smtClean="0"/>
              <a:t>Add text here</a:t>
            </a:r>
            <a:endParaRPr lang="zh-CN" altLang="en-US" dirty="0" smtClean="0"/>
          </a:p>
          <a:p>
            <a:pPr lvl="1"/>
            <a:r>
              <a:rPr lang="en-US" altLang="zh-CN" dirty="0" smtClean="0"/>
              <a:t>Add text here</a:t>
            </a:r>
          </a:p>
          <a:p>
            <a:pPr lvl="2"/>
            <a:r>
              <a:rPr lang="en-US" altLang="zh-CN" dirty="0" smtClean="0"/>
              <a:t>Add text here</a:t>
            </a:r>
          </a:p>
          <a:p>
            <a:pPr lvl="3"/>
            <a:r>
              <a:rPr lang="en-US" altLang="zh-CN" dirty="0" smtClean="0"/>
              <a:t>Add text here</a:t>
            </a:r>
          </a:p>
          <a:p>
            <a:pPr lvl="4"/>
            <a:r>
              <a:rPr lang="en-US" altLang="zh-CN" dirty="0" smtClean="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a:t>
            </a:r>
            <a:r>
              <a:rPr lang="en-US" altLang="zh-CN" sz="1400" dirty="0" smtClean="0">
                <a:solidFill>
                  <a:schemeClr val="accent2"/>
                </a:solidFill>
              </a:rPr>
              <a:t>2018</a:t>
            </a:r>
            <a:endParaRPr lang="en-US" altLang="zh-CN" sz="1400" dirty="0">
              <a:solidFill>
                <a:schemeClr val="accent2"/>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771235"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2.1 </a:t>
            </a:r>
            <a:r>
              <a:rPr lang="zh-CN" altLang="en-US" sz="2135" b="1" dirty="0" smtClean="0">
                <a:solidFill>
                  <a:srgbClr val="1C4885"/>
                </a:solidFill>
                <a:latin typeface="微软雅黑" panose="020B0503020204020204" pitchFamily="34" charset="-122"/>
                <a:ea typeface="微软雅黑" panose="020B0503020204020204" pitchFamily="34" charset="-122"/>
              </a:rPr>
              <a:t>动态链接与静态链接</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4"/>
            <a:ext cx="251585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2.2 DLL</a:t>
            </a:r>
            <a:r>
              <a:rPr lang="zh-CN" altLang="en-US" sz="2135" b="1" dirty="0" smtClean="0">
                <a:solidFill>
                  <a:srgbClr val="1C4885"/>
                </a:solidFill>
                <a:latin typeface="微软雅黑" panose="020B0503020204020204" pitchFamily="34" charset="-122"/>
                <a:ea typeface="微软雅黑" panose="020B0503020204020204" pitchFamily="34" charset="-122"/>
              </a:rPr>
              <a:t>地狱</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4"/>
            <a:ext cx="3196458"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2.3 </a:t>
            </a:r>
            <a:r>
              <a:rPr lang="zh-CN" altLang="en-US" sz="2135" b="1" dirty="0" smtClean="0">
                <a:solidFill>
                  <a:srgbClr val="1C4885"/>
                </a:solidFill>
                <a:latin typeface="微软雅黑" panose="020B0503020204020204" pitchFamily="34" charset="-122"/>
                <a:ea typeface="微软雅黑" panose="020B0503020204020204" pitchFamily="34" charset="-122"/>
              </a:rPr>
              <a:t>动态链接库原理</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447028"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2.4 </a:t>
            </a:r>
            <a:r>
              <a:rPr lang="zh-CN" altLang="en-US" sz="2135" b="1" dirty="0" smtClean="0">
                <a:solidFill>
                  <a:srgbClr val="1C4885"/>
                </a:solidFill>
                <a:latin typeface="微软雅黑" panose="020B0503020204020204" pitchFamily="34" charset="-122"/>
                <a:ea typeface="微软雅黑" panose="020B0503020204020204" pitchFamily="34" charset="-122"/>
              </a:rPr>
              <a:t>托管与非托管</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2.5 </a:t>
            </a:r>
            <a:r>
              <a:rPr lang="zh-CN" altLang="en-US" sz="2135" b="1" dirty="0" smtClean="0">
                <a:solidFill>
                  <a:srgbClr val="1C4885"/>
                </a:solidFill>
                <a:latin typeface="微软雅黑" panose="020B0503020204020204" pitchFamily="34" charset="-122"/>
                <a:ea typeface="微软雅黑" panose="020B0503020204020204" pitchFamily="34" charset="-122"/>
              </a:rPr>
              <a:t>程序示例</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3765" rtl="0" eaLnBrk="1" latinLnBrk="0" hangingPunct="1">
        <a:lnSpc>
          <a:spcPct val="90000"/>
        </a:lnSpc>
        <a:spcBef>
          <a:spcPct val="0"/>
        </a:spcBef>
        <a:buNone/>
        <a:defRPr sz="4400"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rgbClr val="002060"/>
          </a:solidFill>
          <a:latin typeface="微软雅黑" panose="020B0503020204020204" pitchFamily="34" charset="-122"/>
          <a:ea typeface="微软雅黑" panose="020B0503020204020204" pitchFamily="34" charset="-122"/>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rgbClr val="002060"/>
          </a:solidFill>
          <a:latin typeface="微软雅黑" panose="020B0503020204020204" pitchFamily="34" charset="-122"/>
          <a:ea typeface="微软雅黑" panose="020B0503020204020204" pitchFamily="34" charset="-122"/>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rgbClr val="002060"/>
          </a:solidFill>
          <a:latin typeface="微软雅黑" panose="020B0503020204020204" pitchFamily="34" charset="-122"/>
          <a:ea typeface="微软雅黑" panose="020B0503020204020204" pitchFamily="34" charset="-122"/>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4pPr>
      <a:lvl5pPr marL="20567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5pPr>
      <a:lvl6pPr marL="25139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smtClean="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5" dirty="0"/>
              <a:t>FALL </a:t>
            </a:r>
            <a:r>
              <a:rPr lang="en-US" sz="1335" dirty="0" smtClean="0"/>
              <a:t>201</a:t>
            </a:r>
            <a:r>
              <a:rPr lang="en-US" altLang="zh-CN" sz="1335" dirty="0" smtClean="0"/>
              <a:t>8</a:t>
            </a:r>
            <a:endParaRPr lang="en-US" sz="1335"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5"/>
              <a:t>‹#›</a:t>
            </a:fld>
            <a:endParaRPr lang="en-US" sz="1335"/>
          </a:p>
        </p:txBody>
      </p:sp>
      <p:grpSp>
        <p:nvGrpSpPr>
          <p:cNvPr id="28" name="组合 27"/>
          <p:cNvGrpSpPr/>
          <p:nvPr/>
        </p:nvGrpSpPr>
        <p:grpSpPr>
          <a:xfrm>
            <a:off x="9689264" y="55021"/>
            <a:ext cx="2424432"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5" b="1" dirty="0" smtClean="0">
                  <a:solidFill>
                    <a:srgbClr val="1C4885"/>
                  </a:solidFill>
                  <a:latin typeface="微软雅黑" panose="020B0503020204020204" pitchFamily="34" charset="-122"/>
                  <a:ea typeface="微软雅黑" panose="020B0503020204020204" pitchFamily="34" charset="-122"/>
                </a:rPr>
                <a:t>动态链接库</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5" b="1" dirty="0" smtClean="0">
                  <a:solidFill>
                    <a:schemeClr val="bg1"/>
                  </a:solidFill>
                  <a:latin typeface="微软雅黑" panose="020B0503020204020204" pitchFamily="34" charset="-122"/>
                  <a:ea typeface="微软雅黑" panose="020B0503020204020204" pitchFamily="34" charset="-122"/>
                </a:rPr>
                <a:t>2</a:t>
              </a:r>
              <a:endParaRPr lang="en-US" altLang="zh-CN" sz="2135" b="1" dirty="0">
                <a:solidFill>
                  <a:schemeClr val="bg1"/>
                </a:solidFill>
                <a:latin typeface="微软雅黑" panose="020B0503020204020204" pitchFamily="34" charset="-122"/>
                <a:ea typeface="微软雅黑" panose="020B0503020204020204" pitchFamily="34" charset="-122"/>
              </a:endParaRPr>
            </a:p>
          </p:txBody>
        </p:sp>
      </p:gr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txStyles>
    <p:titleStyle>
      <a:lvl1pPr algn="l" rtl="0" eaLnBrk="1" fontAlgn="base" hangingPunct="1">
        <a:lnSpc>
          <a:spcPct val="90000"/>
        </a:lnSpc>
        <a:spcBef>
          <a:spcPct val="0"/>
        </a:spcBef>
        <a:spcAft>
          <a:spcPct val="0"/>
        </a:spcAft>
        <a:defRPr sz="44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09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1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1" fontAlgn="base" hangingPunct="1">
        <a:lnSpc>
          <a:spcPct val="90000"/>
        </a:lnSpc>
        <a:spcBef>
          <a:spcPts val="1000"/>
        </a:spcBef>
        <a:spcAft>
          <a:spcPct val="0"/>
        </a:spcAft>
        <a:buFont typeface="Wingdings" panose="05000000000000000000" charset="0"/>
        <a:buChar char=""/>
        <a:defRPr sz="2800">
          <a:solidFill>
            <a:srgbClr val="002060"/>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500"/>
        </a:spcBef>
        <a:spcAft>
          <a:spcPct val="0"/>
        </a:spcAft>
        <a:buFont typeface="宋体" panose="02010600030101010101" pitchFamily="2" charset="-122"/>
        <a:buChar char="–"/>
        <a:defRPr sz="2400">
          <a:solidFill>
            <a:srgbClr val="002060"/>
          </a:solidFill>
          <a:latin typeface="微软雅黑" panose="020B0503020204020204" pitchFamily="34" charset="-122"/>
          <a:ea typeface="微软雅黑" panose="020B0503020204020204" pitchFamily="34" charset="-122"/>
        </a:defRPr>
      </a:lvl2pPr>
      <a:lvl3pPr marL="1142365" indent="-228600" algn="l" rtl="0" eaLnBrk="1" fontAlgn="base" hangingPunct="1">
        <a:lnSpc>
          <a:spcPct val="90000"/>
        </a:lnSpc>
        <a:spcBef>
          <a:spcPts val="500"/>
        </a:spcBef>
        <a:spcAft>
          <a:spcPct val="0"/>
        </a:spcAft>
        <a:buFont typeface="Wingdings" panose="05000000000000000000" charset="0"/>
        <a:buChar char=""/>
        <a:defRPr sz="2000">
          <a:solidFill>
            <a:srgbClr val="002060"/>
          </a:solidFill>
          <a:latin typeface="微软雅黑" panose="020B0503020204020204" pitchFamily="34" charset="-122"/>
          <a:ea typeface="微软雅黑" panose="020B0503020204020204" pitchFamily="34" charset="-122"/>
        </a:defRPr>
      </a:lvl3pPr>
      <a:lvl4pPr marL="15995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4pPr>
      <a:lvl5pPr marL="20567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5pPr>
      <a:lvl6pPr marL="25139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53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5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0965" algn="l" defTabSz="913765" rtl="0" eaLnBrk="1" latinLnBrk="0" hangingPunct="1">
        <a:defRPr sz="1865" kern="1200">
          <a:solidFill>
            <a:schemeClr val="tx1"/>
          </a:solidFill>
          <a:latin typeface="+mn-lt"/>
          <a:ea typeface="+mn-ea"/>
          <a:cs typeface="+mn-cs"/>
        </a:defRPr>
      </a:lvl4pPr>
      <a:lvl5pPr marL="1828165" algn="l" defTabSz="913765" rtl="0" eaLnBrk="1" latinLnBrk="0" hangingPunct="1">
        <a:defRPr sz="1865" kern="1200">
          <a:solidFill>
            <a:schemeClr val="tx1"/>
          </a:solidFill>
          <a:latin typeface="+mn-lt"/>
          <a:ea typeface="+mn-ea"/>
          <a:cs typeface="+mn-cs"/>
        </a:defRPr>
      </a:lvl5pPr>
      <a:lvl6pPr marL="2285365" algn="l" defTabSz="913765" rtl="0" eaLnBrk="1" latinLnBrk="0" hangingPunct="1">
        <a:defRPr sz="1865" kern="1200">
          <a:solidFill>
            <a:schemeClr val="tx1"/>
          </a:solidFill>
          <a:latin typeface="+mn-lt"/>
          <a:ea typeface="+mn-ea"/>
          <a:cs typeface="+mn-cs"/>
        </a:defRPr>
      </a:lvl6pPr>
      <a:lvl7pPr marL="2742565"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6965" algn="l" defTabSz="913765"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smtClean="0">
                <a:solidFill>
                  <a:schemeClr val="accent1">
                    <a:lumMod val="75000"/>
                  </a:schemeClr>
                </a:solidFill>
              </a:rPr>
              <a:t>Windows</a:t>
            </a:r>
            <a:r>
              <a:rPr lang="zh-CN" altLang="en-US" sz="3200" dirty="0" smtClean="0">
                <a:solidFill>
                  <a:schemeClr val="accent1">
                    <a:lumMod val="75000"/>
                  </a:schemeClr>
                </a:solidFill>
              </a:rPr>
              <a:t>编程实践</a:t>
            </a:r>
            <a:endParaRPr lang="zh-CN" altLang="en-US" sz="3200" dirty="0">
              <a:solidFill>
                <a:schemeClr val="accent1">
                  <a:lumMod val="75000"/>
                </a:schemeClr>
              </a:solidFill>
            </a:endParaRP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smtClean="0">
                <a:solidFill>
                  <a:schemeClr val="tx1"/>
                </a:solidFill>
              </a:rPr>
              <a:t>计算机学院</a:t>
            </a:r>
            <a:endParaRPr lang="en-US" altLang="zh-CN" sz="2400" dirty="0" smtClean="0">
              <a:solidFill>
                <a:schemeClr val="tx1"/>
              </a:solidFill>
            </a:endParaRPr>
          </a:p>
          <a:p>
            <a:pPr marL="0" indent="0" algn="r">
              <a:buNone/>
            </a:pPr>
            <a:r>
              <a:rPr lang="zh-CN" altLang="en-US" sz="2400" dirty="0" smtClean="0">
                <a:solidFill>
                  <a:schemeClr val="tx1"/>
                </a:solidFill>
              </a:rPr>
              <a:t>胡继承</a:t>
            </a:r>
            <a:endParaRPr lang="en-US" altLang="zh-CN" sz="2400" dirty="0" smtClean="0">
              <a:solidFill>
                <a:schemeClr val="tx1"/>
              </a:solidFill>
            </a:endParaRPr>
          </a:p>
          <a:p>
            <a:pPr marL="0" indent="0" algn="r">
              <a:buNone/>
            </a:pPr>
            <a:r>
              <a:rPr lang="en-US" altLang="zh-CN" sz="2400" dirty="0" smtClean="0">
                <a:solidFill>
                  <a:schemeClr val="tx1"/>
                </a:solidFill>
              </a:rPr>
              <a:t>jicheng @ yahoo . </a:t>
            </a:r>
            <a:r>
              <a:rPr lang="en-US" altLang="zh-CN" sz="2400" dirty="0">
                <a:solidFill>
                  <a:schemeClr val="tx1"/>
                </a:solidFill>
              </a:rPr>
              <a:t>c</a:t>
            </a:r>
            <a:r>
              <a:rPr lang="en-US" altLang="zh-CN" sz="2400" dirty="0" smtClean="0">
                <a:solidFill>
                  <a:schemeClr val="tx1"/>
                </a:solidFill>
              </a:rPr>
              <a:t>om</a:t>
            </a:r>
          </a:p>
          <a:p>
            <a:pPr marL="0" indent="0" algn="r">
              <a:buNone/>
            </a:pPr>
            <a:r>
              <a:rPr lang="en-US" altLang="zh-CN" sz="2400" dirty="0">
                <a:solidFill>
                  <a:schemeClr val="tx1"/>
                </a:solidFill>
              </a:rPr>
              <a:t>https://</a:t>
            </a:r>
            <a:r>
              <a:rPr lang="en-US" altLang="zh-CN" sz="2400" dirty="0" smtClean="0">
                <a:solidFill>
                  <a:schemeClr val="tx1"/>
                </a:solidFill>
              </a:rPr>
              <a:t>github.com/jichenghu/</a:t>
            </a:r>
          </a:p>
        </p:txBody>
      </p:sp>
      <p:sp>
        <p:nvSpPr>
          <p:cNvPr id="4" name="文本框 3"/>
          <p:cNvSpPr txBox="1"/>
          <p:nvPr/>
        </p:nvSpPr>
        <p:spPr>
          <a:xfrm>
            <a:off x="381660" y="978011"/>
            <a:ext cx="6453051" cy="1200329"/>
          </a:xfrm>
          <a:prstGeom prst="rect">
            <a:avLst/>
          </a:prstGeom>
          <a:noFill/>
        </p:spPr>
        <p:txBody>
          <a:bodyPr wrap="square" rtlCol="0">
            <a:spAutoFit/>
          </a:bodyPr>
          <a:lstStyle/>
          <a:p>
            <a:r>
              <a:rPr lang="en-US" altLang="zh-CN" sz="7200" dirty="0" smtClean="0">
                <a:solidFill>
                  <a:schemeClr val="accent1">
                    <a:lumMod val="75000"/>
                  </a:schemeClr>
                </a:solidFill>
                <a:latin typeface="微软雅黑" panose="020B0503020204020204" pitchFamily="34" charset="-122"/>
                <a:ea typeface="微软雅黑" panose="020B0503020204020204" pitchFamily="34" charset="-122"/>
              </a:rPr>
              <a:t>2  </a:t>
            </a:r>
            <a:r>
              <a:rPr lang="zh-CN" altLang="en-US" sz="7200" dirty="0" smtClean="0">
                <a:solidFill>
                  <a:schemeClr val="accent1">
                    <a:lumMod val="75000"/>
                  </a:schemeClr>
                </a:solidFill>
                <a:latin typeface="微软雅黑" panose="020B0503020204020204" pitchFamily="34" charset="-122"/>
                <a:ea typeface="微软雅黑" panose="020B0503020204020204" pitchFamily="34" charset="-122"/>
              </a:rPr>
              <a:t>动态链接库</a:t>
            </a:r>
            <a:endParaRPr lang="zh-CN" altLang="en-US" sz="7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887026"/>
            <a:ext cx="5568950" cy="693737"/>
          </a:xfrm>
        </p:spPr>
        <p:txBody>
          <a:bodyPr>
            <a:normAutofit/>
          </a:bodyPr>
          <a:lstStyle/>
          <a:p>
            <a:r>
              <a:rPr lang="zh-CN" altLang="en-US" dirty="0"/>
              <a:t>运行时动态链接</a:t>
            </a:r>
            <a:endParaRPr lang="zh-CN" altLang="en-US" dirty="0" smtClean="0"/>
          </a:p>
        </p:txBody>
      </p:sp>
      <p:sp>
        <p:nvSpPr>
          <p:cNvPr id="2" name="内容占位符 1"/>
          <p:cNvSpPr>
            <a:spLocks noGrp="1"/>
          </p:cNvSpPr>
          <p:nvPr>
            <p:ph idx="4294967295"/>
          </p:nvPr>
        </p:nvSpPr>
        <p:spPr>
          <a:xfrm>
            <a:off x="1192695" y="2323907"/>
            <a:ext cx="8902650" cy="3155950"/>
          </a:xfrm>
        </p:spPr>
        <p:txBody>
          <a:bodyPr>
            <a:noAutofit/>
          </a:bodyPr>
          <a:lstStyle/>
          <a:p>
            <a:pPr marL="0" indent="0">
              <a:lnSpc>
                <a:spcPct val="150000"/>
              </a:lnSpc>
              <a:buNone/>
            </a:pPr>
            <a:r>
              <a:rPr lang="zh-CN" altLang="en-US" sz="2400" dirty="0"/>
              <a:t>使用运行时动态链接，运行时可以通过LoadLibrary或LoadLibraryEx函数载入DLL。DLL载入后，模块可以通过调用GetProcAddress获取DLL函数的入口地址，然后就可以通过返回的函数指针调用DLL中的函数了。如此即可</a:t>
            </a:r>
            <a:r>
              <a:rPr lang="zh-CN" altLang="en-US" sz="2400" dirty="0">
                <a:solidFill>
                  <a:srgbClr val="C00000"/>
                </a:solidFill>
              </a:rPr>
              <a:t>避免导入库</a:t>
            </a:r>
            <a:r>
              <a:rPr lang="zh-CN" altLang="en-US" sz="2400" dirty="0" smtClean="0"/>
              <a:t>文件。</a:t>
            </a:r>
            <a:endParaRPr lang="zh-CN" alt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29135"/>
            <a:ext cx="8778240" cy="693737"/>
          </a:xfrm>
        </p:spPr>
        <p:txBody>
          <a:bodyPr>
            <a:normAutofit fontScale="90000"/>
          </a:bodyPr>
          <a:lstStyle/>
          <a:p>
            <a:r>
              <a:rPr lang="zh-CN" altLang="en-US" dirty="0" smtClean="0"/>
              <a:t>静态链接与动态链接二者</a:t>
            </a:r>
            <a:r>
              <a:rPr lang="zh-CN" altLang="en-US" dirty="0"/>
              <a:t>优点及不足</a:t>
            </a:r>
            <a:endParaRPr lang="zh-CN" altLang="en-US" dirty="0" smtClean="0"/>
          </a:p>
        </p:txBody>
      </p:sp>
      <p:sp>
        <p:nvSpPr>
          <p:cNvPr id="2" name="内容占位符 1"/>
          <p:cNvSpPr>
            <a:spLocks noGrp="1"/>
          </p:cNvSpPr>
          <p:nvPr>
            <p:ph idx="4294967295"/>
          </p:nvPr>
        </p:nvSpPr>
        <p:spPr>
          <a:xfrm>
            <a:off x="1685676" y="1066828"/>
            <a:ext cx="9747250" cy="5507038"/>
          </a:xfrm>
        </p:spPr>
        <p:txBody>
          <a:bodyPr>
            <a:noAutofit/>
          </a:bodyPr>
          <a:lstStyle/>
          <a:p>
            <a:pPr marL="0">
              <a:lnSpc>
                <a:spcPct val="150000"/>
              </a:lnSpc>
              <a:buNone/>
            </a:pPr>
            <a:r>
              <a:rPr lang="zh-CN" altLang="en-US" sz="2400" b="1" dirty="0"/>
              <a:t>静态链接库的优点：</a:t>
            </a:r>
          </a:p>
          <a:p>
            <a:pPr marL="0">
              <a:lnSpc>
                <a:spcPct val="150000"/>
              </a:lnSpc>
              <a:buNone/>
            </a:pPr>
            <a:r>
              <a:rPr lang="zh-CN" altLang="en-US" sz="2000" dirty="0"/>
              <a:t>(1)     代码装载速度快，执行速度略比动态链接库快； </a:t>
            </a:r>
          </a:p>
          <a:p>
            <a:pPr marL="0">
              <a:lnSpc>
                <a:spcPct val="150000"/>
              </a:lnSpc>
              <a:buNone/>
            </a:pPr>
            <a:r>
              <a:rPr lang="zh-CN" altLang="en-US" sz="2000" dirty="0"/>
              <a:t>(2)     只需保证在开发者的计算机中有正确的.LIB文件，在以二进制形式发布程序时不需考虑在用户的计算机上.LIB文件是否存在及版本问题，可避免DLL地狱等问题</a:t>
            </a:r>
            <a:r>
              <a:rPr lang="zh-CN" altLang="en-US" sz="2000" dirty="0" smtClean="0"/>
              <a:t>。</a:t>
            </a:r>
            <a:endParaRPr lang="en-US" altLang="zh-CN" sz="2000" dirty="0" smtClean="0"/>
          </a:p>
          <a:p>
            <a:pPr marL="0">
              <a:lnSpc>
                <a:spcPct val="150000"/>
              </a:lnSpc>
              <a:buNone/>
            </a:pPr>
            <a:r>
              <a:rPr lang="zh-CN" altLang="en-US" sz="2400" b="1" dirty="0"/>
              <a:t>  动态链接库的</a:t>
            </a:r>
            <a:r>
              <a:rPr lang="zh-CN" altLang="en-US" sz="2400" b="1" dirty="0" smtClean="0"/>
              <a:t>优点：</a:t>
            </a:r>
            <a:r>
              <a:rPr lang="zh-CN" altLang="en-US" sz="2400" b="1" dirty="0"/>
              <a:t> </a:t>
            </a:r>
          </a:p>
          <a:p>
            <a:pPr marL="0">
              <a:lnSpc>
                <a:spcPct val="150000"/>
              </a:lnSpc>
              <a:buNone/>
            </a:pPr>
            <a:r>
              <a:rPr lang="zh-CN" altLang="en-US" sz="2000" dirty="0"/>
              <a:t>(1)     更加节省内存并减少页面交换； </a:t>
            </a:r>
          </a:p>
          <a:p>
            <a:pPr marL="0">
              <a:lnSpc>
                <a:spcPct val="150000"/>
              </a:lnSpc>
              <a:buNone/>
            </a:pPr>
            <a:r>
              <a:rPr lang="zh-CN" altLang="en-US" sz="2000" dirty="0"/>
              <a:t>(2)     DLL文件与EXE文件独立，只要输出接口不变（即名称、参数、返回值类型和调用约定不变），更换DLL文件不会对EXE文件造成任何影响，因而极大地提高了可维护性和可扩展性； </a:t>
            </a:r>
          </a:p>
          <a:p>
            <a:pPr marL="0">
              <a:lnSpc>
                <a:spcPct val="150000"/>
              </a:lnSpc>
              <a:buNone/>
            </a:pPr>
            <a:r>
              <a:rPr lang="zh-CN" altLang="en-US" sz="2000" dirty="0"/>
              <a:t>(3)     不同编程语言编写的程序只要按照函数调用约定就可以调用同一个DLL函数</a:t>
            </a:r>
            <a:r>
              <a:rPr lang="zh-CN" altLang="en-US" sz="2000" dirty="0" smtClean="0"/>
              <a:t>。</a:t>
            </a:r>
            <a:endParaRPr lang="zh-CN" alt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796322" y="1072661"/>
            <a:ext cx="8596313" cy="5151925"/>
          </a:xfrm>
        </p:spPr>
        <p:txBody>
          <a:bodyPr>
            <a:noAutofit/>
          </a:bodyPr>
          <a:lstStyle/>
          <a:p>
            <a:pPr marL="0">
              <a:lnSpc>
                <a:spcPct val="150000"/>
              </a:lnSpc>
              <a:buNone/>
            </a:pPr>
            <a:r>
              <a:rPr lang="zh-CN" altLang="en-US" sz="2400" b="1" dirty="0"/>
              <a:t>不足之处 </a:t>
            </a:r>
          </a:p>
          <a:p>
            <a:pPr marL="0">
              <a:lnSpc>
                <a:spcPct val="150000"/>
              </a:lnSpc>
              <a:buNone/>
            </a:pPr>
            <a:r>
              <a:rPr lang="zh-CN" altLang="en-US" sz="2000" dirty="0"/>
              <a:t>(1)     使用静态链接生成的可执行文件体积较大，包含相同的公共代码，造成浪费； </a:t>
            </a:r>
          </a:p>
          <a:p>
            <a:pPr marL="0">
              <a:lnSpc>
                <a:spcPct val="150000"/>
              </a:lnSpc>
              <a:buNone/>
            </a:pPr>
            <a:r>
              <a:rPr lang="zh-CN" altLang="en-US" sz="2000" dirty="0"/>
              <a:t>(2)     使用动态链接库的应用程序不是自完备的，它依赖的DLL模块也要存在，如果使用载入时动态链接，程序启动时发现DLL不存在，系统将终止程序并给出错误信息。而使用运行时动态链接，系统不会终止，但由于DLL中的导出函数不可用，程序会加载失败； </a:t>
            </a:r>
          </a:p>
          <a:p>
            <a:pPr marL="0">
              <a:lnSpc>
                <a:spcPct val="150000"/>
              </a:lnSpc>
              <a:buNone/>
            </a:pPr>
            <a:r>
              <a:rPr lang="zh-CN" altLang="en-US" sz="2000" dirty="0"/>
              <a:t>(3)     使用动态链接库可能造成DLL地狱。</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8788" y="564545"/>
            <a:ext cx="3138115" cy="4874150"/>
            <a:chOff x="661283" y="1407380"/>
            <a:chExt cx="3138115" cy="4874150"/>
          </a:xfrm>
        </p:grpSpPr>
        <p:sp>
          <p:nvSpPr>
            <p:cNvPr id="2" name="流程图: 多文档 1"/>
            <p:cNvSpPr/>
            <p:nvPr/>
          </p:nvSpPr>
          <p:spPr>
            <a:xfrm>
              <a:off x="1709531" y="1407380"/>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矩形 2"/>
            <p:cNvSpPr/>
            <p:nvPr/>
          </p:nvSpPr>
          <p:spPr>
            <a:xfrm>
              <a:off x="1864581" y="258417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4" name="椭圆 3"/>
            <p:cNvSpPr/>
            <p:nvPr/>
          </p:nvSpPr>
          <p:spPr>
            <a:xfrm>
              <a:off x="1789043" y="3371353"/>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汇编代码</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.s</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矩形 6"/>
            <p:cNvSpPr/>
            <p:nvPr/>
          </p:nvSpPr>
          <p:spPr>
            <a:xfrm>
              <a:off x="1864581" y="426189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汇编</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器</a:t>
              </a:r>
            </a:p>
          </p:txBody>
        </p:sp>
        <p:sp>
          <p:nvSpPr>
            <p:cNvPr id="9" name="椭圆 8"/>
            <p:cNvSpPr/>
            <p:nvPr/>
          </p:nvSpPr>
          <p:spPr>
            <a:xfrm>
              <a:off x="178904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目标代码</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.o</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椭圆 9"/>
            <p:cNvSpPr/>
            <p:nvPr/>
          </p:nvSpPr>
          <p:spPr>
            <a:xfrm>
              <a:off x="66128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其它目标代码</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椭圆 10"/>
            <p:cNvSpPr/>
            <p:nvPr/>
          </p:nvSpPr>
          <p:spPr>
            <a:xfrm>
              <a:off x="291680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库</a:t>
              </a:r>
            </a:p>
          </p:txBody>
        </p:sp>
        <p:sp>
          <p:nvSpPr>
            <p:cNvPr id="12" name="矩形 11"/>
            <p:cNvSpPr/>
            <p:nvPr/>
          </p:nvSpPr>
          <p:spPr>
            <a:xfrm>
              <a:off x="1864581" y="593962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链接</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器</a:t>
              </a:r>
            </a:p>
          </p:txBody>
        </p:sp>
      </p:grpSp>
      <p:sp>
        <p:nvSpPr>
          <p:cNvPr id="6" name="下箭头 5"/>
          <p:cNvSpPr/>
          <p:nvPr/>
        </p:nvSpPr>
        <p:spPr>
          <a:xfrm>
            <a:off x="1612125" y="129606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下箭头 13"/>
          <p:cNvSpPr/>
          <p:nvPr/>
        </p:nvSpPr>
        <p:spPr>
          <a:xfrm>
            <a:off x="1612124" y="208723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5" name="下箭头 14"/>
          <p:cNvSpPr/>
          <p:nvPr/>
        </p:nvSpPr>
        <p:spPr>
          <a:xfrm>
            <a:off x="1612124" y="2973791"/>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6" name="下箭头 15"/>
          <p:cNvSpPr/>
          <p:nvPr/>
        </p:nvSpPr>
        <p:spPr>
          <a:xfrm>
            <a:off x="1612124" y="376097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7" name="下箭头 16"/>
          <p:cNvSpPr/>
          <p:nvPr/>
        </p:nvSpPr>
        <p:spPr>
          <a:xfrm>
            <a:off x="1612124" y="465151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8" name="下箭头 17"/>
          <p:cNvSpPr/>
          <p:nvPr/>
        </p:nvSpPr>
        <p:spPr>
          <a:xfrm>
            <a:off x="1612124" y="5438695"/>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椭圆 12"/>
          <p:cNvSpPr/>
          <p:nvPr/>
        </p:nvSpPr>
        <p:spPr>
          <a:xfrm>
            <a:off x="976683" y="5883968"/>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可执行程序、</a:t>
            </a:r>
            <a:r>
              <a:rPr lang="zh-CN" altLang="en-US" sz="1200" dirty="0">
                <a:solidFill>
                  <a:srgbClr val="002060"/>
                </a:solidFill>
                <a:latin typeface="微软雅黑" panose="020B0503020204020204" pitchFamily="34" charset="-122"/>
                <a:ea typeface="微软雅黑" panose="020B0503020204020204" pitchFamily="34" charset="-122"/>
              </a:rPr>
              <a:t>静态</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库、</a:t>
            </a:r>
            <a:r>
              <a:rPr kumimoji="0" lang="en-US" altLang="zh-CN" sz="1200" b="0" i="0" u="none" strike="noStrike" cap="none" normalizeH="0" baseline="0" dirty="0" err="1" smtClean="0">
                <a:ln>
                  <a:noFill/>
                </a:ln>
                <a:solidFill>
                  <a:srgbClr val="002060"/>
                </a:solidFill>
                <a:effectLst/>
                <a:latin typeface="微软雅黑" panose="020B0503020204020204" pitchFamily="34" charset="-122"/>
                <a:ea typeface="微软雅黑" panose="020B0503020204020204" pitchFamily="34" charset="-122"/>
              </a:rPr>
              <a:t>dll</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20" name="肘形连接符 19"/>
          <p:cNvCxnSpPr>
            <a:stCxn id="10" idx="4"/>
            <a:endCxn id="12" idx="1"/>
          </p:cNvCxnSpPr>
          <p:nvPr/>
        </p:nvCxnSpPr>
        <p:spPr>
          <a:xfrm rot="16200000" flipH="1">
            <a:off x="60297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cxnSp>
        <p:nvCxnSpPr>
          <p:cNvPr id="25" name="肘形连接符 24"/>
          <p:cNvCxnSpPr>
            <a:stCxn id="11" idx="4"/>
            <a:endCxn id="12" idx="3"/>
          </p:cNvCxnSpPr>
          <p:nvPr/>
        </p:nvCxnSpPr>
        <p:spPr>
          <a:xfrm rot="5400000">
            <a:off x="209649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grpSp>
        <p:nvGrpSpPr>
          <p:cNvPr id="31" name="组合 30"/>
          <p:cNvGrpSpPr/>
          <p:nvPr/>
        </p:nvGrpSpPr>
        <p:grpSpPr>
          <a:xfrm>
            <a:off x="2214692" y="987970"/>
            <a:ext cx="1200971" cy="3355433"/>
            <a:chOff x="2787187" y="1393492"/>
            <a:chExt cx="1200971" cy="3355433"/>
          </a:xfrm>
        </p:grpSpPr>
        <p:sp>
          <p:nvSpPr>
            <p:cNvPr id="29" name="左大括号 28"/>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0" name="文本框 29"/>
            <p:cNvSpPr txBox="1"/>
            <p:nvPr/>
          </p:nvSpPr>
          <p:spPr>
            <a:xfrm>
              <a:off x="2824376" y="2934040"/>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编译过程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grpSp>
      <p:sp>
        <p:nvSpPr>
          <p:cNvPr id="8" name="下弧形箭头 7"/>
          <p:cNvSpPr/>
          <p:nvPr/>
        </p:nvSpPr>
        <p:spPr>
          <a:xfrm>
            <a:off x="1612124" y="6384892"/>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9" name="矩形 18"/>
          <p:cNvSpPr/>
          <p:nvPr/>
        </p:nvSpPr>
        <p:spPr>
          <a:xfrm>
            <a:off x="2471860" y="5661331"/>
            <a:ext cx="1559451" cy="723561"/>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21" name="椭圆 20"/>
          <p:cNvSpPr/>
          <p:nvPr/>
        </p:nvSpPr>
        <p:spPr>
          <a:xfrm>
            <a:off x="2957885" y="5883968"/>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可执行</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程序</a:t>
            </a:r>
          </a:p>
        </p:txBody>
      </p:sp>
      <p:sp>
        <p:nvSpPr>
          <p:cNvPr id="28" name="文本框 27"/>
          <p:cNvSpPr txBox="1"/>
          <p:nvPr/>
        </p:nvSpPr>
        <p:spPr>
          <a:xfrm>
            <a:off x="25246" y="4990743"/>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链接过程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sp>
        <p:nvSpPr>
          <p:cNvPr id="32" name="左大括号 31"/>
          <p:cNvSpPr/>
          <p:nvPr/>
        </p:nvSpPr>
        <p:spPr>
          <a:xfrm flipH="1">
            <a:off x="4158863" y="5795664"/>
            <a:ext cx="82490" cy="454893"/>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3" name="文本框 32"/>
          <p:cNvSpPr txBox="1"/>
          <p:nvPr/>
        </p:nvSpPr>
        <p:spPr>
          <a:xfrm>
            <a:off x="4031311" y="5883968"/>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执行过程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sp>
        <p:nvSpPr>
          <p:cNvPr id="34" name="左大括号 33"/>
          <p:cNvSpPr/>
          <p:nvPr/>
        </p:nvSpPr>
        <p:spPr>
          <a:xfrm>
            <a:off x="976683" y="4467790"/>
            <a:ext cx="173531" cy="1416178"/>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44" name="下箭头 43"/>
          <p:cNvSpPr/>
          <p:nvPr/>
        </p:nvSpPr>
        <p:spPr>
          <a:xfrm>
            <a:off x="7098489" y="161358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45" name="下箭头 44"/>
          <p:cNvSpPr/>
          <p:nvPr/>
        </p:nvSpPr>
        <p:spPr>
          <a:xfrm>
            <a:off x="7098488" y="2404750"/>
            <a:ext cx="91439" cy="520017"/>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46" name="下箭头 45"/>
          <p:cNvSpPr/>
          <p:nvPr/>
        </p:nvSpPr>
        <p:spPr>
          <a:xfrm>
            <a:off x="7098488" y="3712294"/>
            <a:ext cx="91439" cy="497275"/>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48" name="下箭头 47"/>
          <p:cNvSpPr/>
          <p:nvPr/>
        </p:nvSpPr>
        <p:spPr>
          <a:xfrm>
            <a:off x="7098488" y="4586061"/>
            <a:ext cx="91439" cy="828248"/>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grpSp>
        <p:nvGrpSpPr>
          <p:cNvPr id="64" name="组合 63"/>
          <p:cNvGrpSpPr/>
          <p:nvPr/>
        </p:nvGrpSpPr>
        <p:grpSpPr>
          <a:xfrm>
            <a:off x="6421843" y="882065"/>
            <a:ext cx="1444727" cy="5034501"/>
            <a:chOff x="6421843" y="882065"/>
            <a:chExt cx="1444727" cy="5034501"/>
          </a:xfrm>
        </p:grpSpPr>
        <p:sp>
          <p:nvSpPr>
            <p:cNvPr id="36" name="流程图: 多文档 35"/>
            <p:cNvSpPr/>
            <p:nvPr/>
          </p:nvSpPr>
          <p:spPr>
            <a:xfrm>
              <a:off x="6623400" y="882065"/>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37" name="矩形 36"/>
            <p:cNvSpPr/>
            <p:nvPr/>
          </p:nvSpPr>
          <p:spPr>
            <a:xfrm>
              <a:off x="6778450" y="205885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38" name="椭圆 37"/>
            <p:cNvSpPr/>
            <p:nvPr/>
          </p:nvSpPr>
          <p:spPr>
            <a:xfrm>
              <a:off x="6421843" y="2927729"/>
              <a:ext cx="1444727" cy="7746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程序集</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MSIL</a:t>
              </a:r>
              <a:r>
                <a:rPr lang="zh-CN" altLang="en-US" sz="1200" dirty="0" smtClean="0">
                  <a:solidFill>
                    <a:srgbClr val="002060"/>
                  </a:solidFill>
                  <a:latin typeface="微软雅黑" panose="020B0503020204020204" pitchFamily="34" charset="-122"/>
                  <a:ea typeface="微软雅黑" panose="020B0503020204020204" pitchFamily="34" charset="-122"/>
                </a:rPr>
                <a:t>、</a:t>
              </a:r>
              <a:r>
                <a:rPr lang="en-US" altLang="zh-CN" sz="1200" dirty="0" err="1" smtClean="0">
                  <a:solidFill>
                    <a:srgbClr val="002060"/>
                  </a:solidFill>
                  <a:latin typeface="微软雅黑" panose="020B0503020204020204" pitchFamily="34" charset="-122"/>
                  <a:ea typeface="微软雅黑" panose="020B0503020204020204" pitchFamily="34" charset="-122"/>
                </a:rPr>
                <a:t>dll</a:t>
              </a:r>
              <a:r>
                <a:rPr lang="zh-CN" altLang="en-US" sz="1200" dirty="0" smtClean="0">
                  <a:solidFill>
                    <a:srgbClr val="002060"/>
                  </a:solidFill>
                  <a:latin typeface="微软雅黑" panose="020B0503020204020204" pitchFamily="34" charset="-122"/>
                  <a:ea typeface="微软雅黑" panose="020B0503020204020204" pitchFamily="34" charset="-122"/>
                </a:rPr>
                <a:t>、</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元数据、资源</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39" name="矩形 38"/>
            <p:cNvSpPr/>
            <p:nvPr/>
          </p:nvSpPr>
          <p:spPr>
            <a:xfrm>
              <a:off x="6778450" y="4234207"/>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JIT</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编译</a:t>
              </a:r>
            </a:p>
          </p:txBody>
        </p:sp>
        <p:sp>
          <p:nvSpPr>
            <p:cNvPr id="50" name="椭圆 49"/>
            <p:cNvSpPr/>
            <p:nvPr/>
          </p:nvSpPr>
          <p:spPr>
            <a:xfrm>
              <a:off x="6466434" y="5415642"/>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本机代码</a:t>
              </a:r>
            </a:p>
          </p:txBody>
        </p:sp>
      </p:grpSp>
      <p:grpSp>
        <p:nvGrpSpPr>
          <p:cNvPr id="53" name="组合 52"/>
          <p:cNvGrpSpPr/>
          <p:nvPr/>
        </p:nvGrpSpPr>
        <p:grpSpPr>
          <a:xfrm>
            <a:off x="7985058" y="1144092"/>
            <a:ext cx="1200971" cy="3192485"/>
            <a:chOff x="2787187" y="1393492"/>
            <a:chExt cx="1200971" cy="3355433"/>
          </a:xfrm>
        </p:grpSpPr>
        <p:sp>
          <p:nvSpPr>
            <p:cNvPr id="54" name="左大括号 53"/>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55" name="文本框 54"/>
            <p:cNvSpPr txBox="1"/>
            <p:nvPr/>
          </p:nvSpPr>
          <p:spPr>
            <a:xfrm>
              <a:off x="2824376" y="2934040"/>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编译过程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grpSp>
      <p:sp>
        <p:nvSpPr>
          <p:cNvPr id="56" name="下弧形箭头 55"/>
          <p:cNvSpPr/>
          <p:nvPr/>
        </p:nvSpPr>
        <p:spPr>
          <a:xfrm>
            <a:off x="7144207" y="5926514"/>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59" name="左大括号 58"/>
          <p:cNvSpPr/>
          <p:nvPr/>
        </p:nvSpPr>
        <p:spPr>
          <a:xfrm flipH="1">
            <a:off x="9745193" y="3125331"/>
            <a:ext cx="161073" cy="2778167"/>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60" name="文本框 59"/>
          <p:cNvSpPr txBox="1"/>
          <p:nvPr/>
        </p:nvSpPr>
        <p:spPr>
          <a:xfrm>
            <a:off x="9730255" y="4346046"/>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执行过程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7902535" y="4965596"/>
            <a:ext cx="1692307" cy="946198"/>
            <a:chOff x="8984568" y="5563082"/>
            <a:chExt cx="1692307" cy="946198"/>
          </a:xfrm>
        </p:grpSpPr>
        <p:sp>
          <p:nvSpPr>
            <p:cNvPr id="57" name="矩形 56"/>
            <p:cNvSpPr/>
            <p:nvPr/>
          </p:nvSpPr>
          <p:spPr>
            <a:xfrm>
              <a:off x="8984568" y="5563082"/>
              <a:ext cx="1692307" cy="946198"/>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58" name="椭圆 57"/>
            <p:cNvSpPr/>
            <p:nvPr/>
          </p:nvSpPr>
          <p:spPr>
            <a:xfrm>
              <a:off x="9603449" y="6008355"/>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本机代码</a:t>
              </a:r>
            </a:p>
          </p:txBody>
        </p:sp>
        <p:sp>
          <p:nvSpPr>
            <p:cNvPr id="62" name="矩形 61"/>
            <p:cNvSpPr/>
            <p:nvPr/>
          </p:nvSpPr>
          <p:spPr>
            <a:xfrm>
              <a:off x="9333300" y="5785718"/>
              <a:ext cx="1306268" cy="688929"/>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CLR</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65" name="文本框 64"/>
          <p:cNvSpPr txBox="1"/>
          <p:nvPr/>
        </p:nvSpPr>
        <p:spPr>
          <a:xfrm>
            <a:off x="4524292" y="65619"/>
            <a:ext cx="1685677" cy="369332"/>
          </a:xfrm>
          <a:prstGeom prst="rect">
            <a:avLst/>
          </a:prstGeom>
          <a:noFill/>
        </p:spPr>
        <p:txBody>
          <a:bodyPr wrap="square" rtlCol="0">
            <a:spAutoFit/>
          </a:bodyPr>
          <a:lstStyle/>
          <a:p>
            <a:pPr algn="ctr"/>
            <a:r>
              <a:rPr lang="zh-CN" altLang="en-US" sz="1800" dirty="0" smtClean="0">
                <a:solidFill>
                  <a:srgbClr val="002060"/>
                </a:solidFill>
                <a:latin typeface="微软雅黑" panose="020B0503020204020204" pitchFamily="34" charset="-122"/>
                <a:ea typeface="微软雅黑" panose="020B0503020204020204" pitchFamily="34" charset="-122"/>
              </a:rPr>
              <a:t>一点补充</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487446" y="942686"/>
            <a:ext cx="4889500" cy="693737"/>
          </a:xfrm>
        </p:spPr>
        <p:txBody>
          <a:bodyPr>
            <a:normAutofit/>
          </a:bodyPr>
          <a:lstStyle/>
          <a:p>
            <a:pPr eaLnBrk="1" hangingPunct="1"/>
            <a:r>
              <a:rPr lang="en-US" altLang="zh-CN" dirty="0" smtClean="0"/>
              <a:t>C# </a:t>
            </a:r>
            <a:r>
              <a:rPr lang="zh-CN" altLang="en-US" dirty="0" smtClean="0"/>
              <a:t>托管程序集</a:t>
            </a:r>
          </a:p>
        </p:txBody>
      </p:sp>
      <p:sp>
        <p:nvSpPr>
          <p:cNvPr id="3" name="矩形 2"/>
          <p:cNvSpPr/>
          <p:nvPr/>
        </p:nvSpPr>
        <p:spPr>
          <a:xfrm>
            <a:off x="2586183" y="2142836"/>
            <a:ext cx="5837382" cy="3426691"/>
          </a:xfrm>
          <a:prstGeom prst="rect">
            <a:avLst/>
          </a:prstGeom>
          <a:noFill/>
          <a:ln w="12700" cap="flat" cmpd="sng" algn="ctr">
            <a:solidFill>
              <a:srgbClr val="002060"/>
            </a:solidFill>
            <a:prstDash val="solid"/>
            <a:round/>
            <a:headEnd type="none" w="med" len="med"/>
            <a:tailEnd type="none" w="med" len="med"/>
          </a:ln>
        </p:spPr>
        <p:txBody>
          <a:bodyPr vert="horz" wrap="square" lIns="0" tIns="180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8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托管程序集</a:t>
            </a:r>
          </a:p>
        </p:txBody>
      </p:sp>
      <p:grpSp>
        <p:nvGrpSpPr>
          <p:cNvPr id="6" name="组合 5"/>
          <p:cNvGrpSpPr/>
          <p:nvPr/>
        </p:nvGrpSpPr>
        <p:grpSpPr>
          <a:xfrm>
            <a:off x="4608945" y="3038764"/>
            <a:ext cx="1182254" cy="1413163"/>
            <a:chOff x="526473" y="3038764"/>
            <a:chExt cx="1182254" cy="1413163"/>
          </a:xfrm>
        </p:grpSpPr>
        <p:sp>
          <p:nvSpPr>
            <p:cNvPr id="4" name="矩形 3"/>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5" name="矩形 4"/>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CLR</a:t>
              </a:r>
              <a:r>
                <a:rPr lang="zh-CN" altLang="en-US" sz="1200" dirty="0" smtClean="0">
                  <a:solidFill>
                    <a:srgbClr val="002060"/>
                  </a:solidFill>
                  <a:latin typeface="微软雅黑" panose="020B0503020204020204" pitchFamily="34" charset="-122"/>
                  <a:ea typeface="微软雅黑" panose="020B0503020204020204" pitchFamily="34" charset="-122"/>
                </a:rPr>
                <a:t>头</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2932546" y="3038764"/>
            <a:ext cx="1182254" cy="1413163"/>
            <a:chOff x="526473" y="3038764"/>
            <a:chExt cx="1182254" cy="1413163"/>
          </a:xfrm>
        </p:grpSpPr>
        <p:sp>
          <p:nvSpPr>
            <p:cNvPr id="10" name="矩形 9"/>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1" name="矩形 10"/>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CLR</a:t>
              </a:r>
              <a:r>
                <a:rPr lang="zh-CN" altLang="en-US" sz="1200" dirty="0" smtClean="0">
                  <a:solidFill>
                    <a:srgbClr val="002060"/>
                  </a:solidFill>
                  <a:latin typeface="微软雅黑" panose="020B0503020204020204" pitchFamily="34" charset="-122"/>
                  <a:ea typeface="微软雅黑" panose="020B0503020204020204" pitchFamily="34" charset="-122"/>
                </a:rPr>
                <a:t>头</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6285344" y="3038764"/>
            <a:ext cx="1182254" cy="1413163"/>
            <a:chOff x="526473" y="3038764"/>
            <a:chExt cx="1182254" cy="1413163"/>
          </a:xfrm>
        </p:grpSpPr>
        <p:sp>
          <p:nvSpPr>
            <p:cNvPr id="13" name="矩形 12"/>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4" name="矩形 13"/>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CLR</a:t>
              </a:r>
              <a:r>
                <a:rPr lang="zh-CN" altLang="en-US" sz="1200" dirty="0" smtClean="0">
                  <a:solidFill>
                    <a:srgbClr val="002060"/>
                  </a:solidFill>
                  <a:latin typeface="微软雅黑" panose="020B0503020204020204" pitchFamily="34" charset="-122"/>
                  <a:ea typeface="微软雅黑" panose="020B0503020204020204" pitchFamily="34" charset="-122"/>
                </a:rPr>
                <a:t>头</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467598" y="3606845"/>
            <a:ext cx="1256145" cy="276999"/>
          </a:xfrm>
          <a:prstGeom prst="rect">
            <a:avLst/>
          </a:prstGeom>
          <a:noFill/>
        </p:spPr>
        <p:txBody>
          <a:bodyPr wrap="square" rtlCol="0">
            <a:spAutoFit/>
          </a:bodyPr>
          <a:lstStyle/>
          <a:p>
            <a:pPr algn="ctr"/>
            <a:r>
              <a:rPr lang="en-US" altLang="zh-CN" sz="1200" dirty="0" smtClean="0">
                <a:solidFill>
                  <a:srgbClr val="002060"/>
                </a:solidFill>
                <a:latin typeface="微软雅黑" panose="020B0503020204020204" pitchFamily="34" charset="-122"/>
                <a:ea typeface="微软雅黑" panose="020B0503020204020204" pitchFamily="34" charset="-122"/>
              </a:rPr>
              <a:t>……</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5" name="矩形 14"/>
          <p:cNvSpPr/>
          <p:nvPr/>
        </p:nvSpPr>
        <p:spPr>
          <a:xfrm>
            <a:off x="3756893" y="4756727"/>
            <a:ext cx="3495962" cy="54494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资源文件（图片、文本等）</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ctrTitle" idx="4294967295"/>
          </p:nvPr>
        </p:nvSpPr>
        <p:spPr>
          <a:xfrm>
            <a:off x="644056" y="838656"/>
            <a:ext cx="8448675" cy="990144"/>
          </a:xfrm>
        </p:spPr>
        <p:txBody>
          <a:bodyPr>
            <a:normAutofit/>
          </a:bodyPr>
          <a:lstStyle/>
          <a:p>
            <a:pPr eaLnBrk="1" hangingPunct="1"/>
            <a:r>
              <a:rPr lang="zh-CN" altLang="en-US" dirty="0" smtClean="0"/>
              <a:t>什么是</a:t>
            </a:r>
            <a:r>
              <a:rPr lang="en-US" altLang="zh-CN" dirty="0" smtClean="0"/>
              <a:t>DLL</a:t>
            </a:r>
            <a:r>
              <a:rPr lang="zh-CN" altLang="en-US" dirty="0" smtClean="0"/>
              <a:t>地狱？</a:t>
            </a:r>
          </a:p>
        </p:txBody>
      </p:sp>
      <p:sp>
        <p:nvSpPr>
          <p:cNvPr id="3" name="内容占位符 2"/>
          <p:cNvSpPr>
            <a:spLocks noGrp="1"/>
          </p:cNvSpPr>
          <p:nvPr>
            <p:ph type="subTitle" idx="4294967295"/>
          </p:nvPr>
        </p:nvSpPr>
        <p:spPr>
          <a:xfrm>
            <a:off x="2215662" y="2111183"/>
            <a:ext cx="7983687" cy="3311608"/>
          </a:xfrm>
        </p:spPr>
        <p:txBody>
          <a:bodyPr/>
          <a:lstStyle/>
          <a:p>
            <a:pPr marL="0">
              <a:lnSpc>
                <a:spcPct val="150000"/>
              </a:lnSpc>
              <a:buNone/>
            </a:pPr>
            <a:r>
              <a:rPr lang="zh-CN" altLang="en-US" sz="2400" dirty="0" smtClean="0"/>
              <a:t>         DLL</a:t>
            </a:r>
            <a:r>
              <a:rPr lang="zh-CN" altLang="en-US" sz="2400" dirty="0"/>
              <a:t> 地狱（DLL Hell）是指因为系统文件被覆盖而让整个系统像是掉进了地狱。</a:t>
            </a:r>
          </a:p>
          <a:p>
            <a:pPr marL="0">
              <a:lnSpc>
                <a:spcPct val="150000"/>
              </a:lnSpc>
              <a:buNone/>
            </a:pPr>
            <a:r>
              <a:rPr lang="zh-CN" altLang="en-US" sz="2400" dirty="0"/>
              <a:t>         简单地讲，DLL地狱是指当多个应用程序试图共享一个公用组件时，如某个DLL或某个组件对象模型（COM）类，所引发的一系列问题。</a:t>
            </a:r>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399430" y="1406360"/>
            <a:ext cx="9369425" cy="3817647"/>
          </a:xfrm>
        </p:spPr>
        <p:txBody>
          <a:bodyPr>
            <a:normAutofit/>
          </a:bodyPr>
          <a:lstStyle/>
          <a:p>
            <a:pPr marL="0" indent="0">
              <a:lnSpc>
                <a:spcPct val="100000"/>
              </a:lnSpc>
              <a:buNone/>
            </a:pPr>
            <a:r>
              <a:rPr lang="zh-CN" altLang="en-US" sz="2400" dirty="0"/>
              <a:t>最典型的情况是，某个应用程序将要安装一个新版本的共享组件，而该组件与机器上的现有版本不向后兼容。虽然刚安装的应用程序运行正常，但原来依赖前一版本共享组件的应用程序也许已无法再工作。在某些情况下，问题的起因更加难以预料。比如，当用户浏览某些web站点时会同时下载某个Microsoft ActiveX控件。如果下载该控件，它将替换机器上原有的任何版本的控件。如果机器上的某个应用程序恰好使用该控件，则很可能也会停止工作。 在许多情况下，用户需要很长时间才会发现应用程序已停止工作。结果往往很难记起是何时的机器变化影响到了该应用程序</a:t>
            </a:r>
            <a:r>
              <a:rPr lang="zh-CN" altLang="en-US" sz="2400" dirty="0" smtClean="0"/>
              <a:t>。</a:t>
            </a:r>
            <a:endParaRPr lang="zh-CN" altLang="zh-CN" sz="2400" dirty="0"/>
          </a:p>
          <a:p>
            <a:pPr marL="0" indent="0">
              <a:buNone/>
              <a:defRPr/>
            </a:pP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470990" y="1383526"/>
            <a:ext cx="9619201" cy="4161873"/>
          </a:xfrm>
        </p:spPr>
        <p:txBody>
          <a:bodyPr/>
          <a:lstStyle/>
          <a:p>
            <a:pPr marL="0" indent="0">
              <a:buNone/>
            </a:pPr>
            <a:r>
              <a:rPr lang="zh-CN" altLang="en-US" sz="2400" dirty="0"/>
              <a:t>在</a:t>
            </a:r>
            <a:r>
              <a:rPr lang="en-US" altLang="zh-CN" sz="2400" dirty="0" err="1"/>
              <a:t>.Net</a:t>
            </a:r>
            <a:r>
              <a:rPr lang="en-US" altLang="zh-CN" sz="2400" dirty="0"/>
              <a:t> </a:t>
            </a:r>
            <a:r>
              <a:rPr lang="zh-CN" altLang="en-US" sz="2400" dirty="0"/>
              <a:t>平台中采用自我描述与版本管理功能，实现 </a:t>
            </a:r>
            <a:r>
              <a:rPr lang="en-US" altLang="zh-CN" sz="2400" dirty="0"/>
              <a:t>Side by Side </a:t>
            </a:r>
            <a:r>
              <a:rPr lang="zh-CN" altLang="en-US" sz="2400" dirty="0"/>
              <a:t>技术，应用程序安装成功就不必担心 </a:t>
            </a:r>
            <a:r>
              <a:rPr lang="en-US" altLang="zh-CN" sz="2400" dirty="0"/>
              <a:t>DLL </a:t>
            </a:r>
            <a:r>
              <a:rPr lang="zh-CN" altLang="en-US" sz="2400" dirty="0"/>
              <a:t>的更新问题，它允许一个 </a:t>
            </a:r>
            <a:r>
              <a:rPr lang="en-US" altLang="zh-CN" sz="2400" dirty="0"/>
              <a:t>DLL </a:t>
            </a:r>
            <a:r>
              <a:rPr lang="zh-CN" altLang="en-US" sz="2400" dirty="0"/>
              <a:t>的多个编译版本在同一台机器上运行，每一个应用程序可使用指定的 </a:t>
            </a:r>
            <a:r>
              <a:rPr lang="en-US" altLang="zh-CN" sz="2400" dirty="0"/>
              <a:t>DLL </a:t>
            </a:r>
            <a:r>
              <a:rPr lang="zh-CN" altLang="en-US" sz="2400" dirty="0"/>
              <a:t>编译版本，不再发生 </a:t>
            </a:r>
            <a:r>
              <a:rPr lang="en-US" altLang="zh-CN" sz="2400" dirty="0"/>
              <a:t>DLL Hell </a:t>
            </a:r>
            <a:r>
              <a:rPr lang="zh-CN" altLang="en-US" sz="2400" dirty="0"/>
              <a:t>问题。</a:t>
            </a:r>
            <a:endParaRPr lang="zh-CN" altLang="zh-CN" sz="2400" dirty="0"/>
          </a:p>
          <a:p>
            <a:pPr marL="0" indent="0">
              <a:buNone/>
            </a:pP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ctrTitle" idx="4294967295"/>
          </p:nvPr>
        </p:nvSpPr>
        <p:spPr>
          <a:xfrm>
            <a:off x="2926080" y="67380"/>
            <a:ext cx="6170212" cy="433552"/>
          </a:xfrm>
        </p:spPr>
        <p:txBody>
          <a:bodyPr>
            <a:normAutofit/>
          </a:bodyPr>
          <a:lstStyle/>
          <a:p>
            <a:pPr eaLnBrk="1" hangingPunct="1"/>
            <a:r>
              <a:rPr lang="zh-CN" altLang="en-US" sz="1800" dirty="0" smtClean="0"/>
              <a:t>示例：有效管理动态链接库是大型软件项目的工作目标之一</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670" y="484189"/>
            <a:ext cx="8359865" cy="7998808"/>
          </a:xfrm>
          <a:prstGeom prst="rect">
            <a:avLst/>
          </a:prstGeom>
        </p:spPr>
      </p:pic>
      <p:sp>
        <p:nvSpPr>
          <p:cNvPr id="4" name="文本框 3"/>
          <p:cNvSpPr txBox="1"/>
          <p:nvPr/>
        </p:nvSpPr>
        <p:spPr>
          <a:xfrm>
            <a:off x="9298119" y="640002"/>
            <a:ext cx="2893881" cy="6186309"/>
          </a:xfrm>
          <a:prstGeom prst="rect">
            <a:avLst/>
          </a:prstGeom>
          <a:noFill/>
        </p:spPr>
        <p:txBody>
          <a:bodyPr wrap="square" rtlCol="0">
            <a:spAutoFit/>
          </a:bodyPr>
          <a:lstStyle/>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工程的项目配置中使用宏来设置</a:t>
            </a:r>
            <a:r>
              <a:rPr lang="en-US" altLang="zh-CN" sz="1800" dirty="0" smtClean="0">
                <a:solidFill>
                  <a:srgbClr val="002060"/>
                </a:solidFill>
                <a:latin typeface="微软雅黑" panose="020B0503020204020204" pitchFamily="34" charset="-122"/>
                <a:ea typeface="微软雅黑" panose="020B0503020204020204" pitchFamily="34" charset="-122"/>
              </a:rPr>
              <a:t>DLL</a:t>
            </a:r>
            <a:r>
              <a:rPr lang="zh-CN" altLang="en-US" sz="1800" dirty="0" smtClean="0">
                <a:solidFill>
                  <a:srgbClr val="002060"/>
                </a:solidFill>
                <a:latin typeface="微软雅黑" panose="020B0503020204020204" pitchFamily="34" charset="-122"/>
                <a:ea typeface="微软雅黑" panose="020B0503020204020204" pitchFamily="34" charset="-122"/>
              </a:rPr>
              <a:t>的输出位置</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en-US" altLang="zh-CN" sz="1800" dirty="0" smtClean="0">
                <a:solidFill>
                  <a:srgbClr val="002060"/>
                </a:solidFill>
                <a:latin typeface="微软雅黑" panose="020B0503020204020204" pitchFamily="34" charset="-122"/>
                <a:ea typeface="微软雅黑" panose="020B0503020204020204" pitchFamily="34" charset="-122"/>
              </a:rPr>
              <a:t>Debug</a:t>
            </a:r>
            <a:r>
              <a:rPr lang="zh-CN" altLang="en-US" sz="1800" dirty="0" smtClean="0">
                <a:solidFill>
                  <a:srgbClr val="002060"/>
                </a:solidFill>
                <a:latin typeface="微软雅黑" panose="020B0503020204020204" pitchFamily="34" charset="-122"/>
                <a:ea typeface="微软雅黑" panose="020B0503020204020204" pitchFamily="34" charset="-122"/>
              </a:rPr>
              <a:t>版本的目标名称要区别于</a:t>
            </a:r>
            <a:r>
              <a:rPr lang="en-US" altLang="zh-CN" sz="1800" dirty="0" smtClean="0">
                <a:solidFill>
                  <a:srgbClr val="002060"/>
                </a:solidFill>
                <a:latin typeface="微软雅黑" panose="020B0503020204020204" pitchFamily="34" charset="-122"/>
                <a:ea typeface="微软雅黑" panose="020B0503020204020204" pitchFamily="34" charset="-122"/>
              </a:rPr>
              <a:t>Release</a:t>
            </a:r>
            <a:r>
              <a:rPr lang="zh-CN" altLang="en-US" sz="1800" dirty="0" smtClean="0">
                <a:solidFill>
                  <a:srgbClr val="002060"/>
                </a:solidFill>
                <a:latin typeface="微软雅黑" panose="020B0503020204020204" pitchFamily="34" charset="-122"/>
                <a:ea typeface="微软雅黑" panose="020B0503020204020204" pitchFamily="34" charset="-122"/>
              </a:rPr>
              <a:t>版本</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目标的名称也可以使用宏，例如</a:t>
            </a:r>
            <a:r>
              <a:rPr lang="en-US" altLang="zh-CN" sz="1800" dirty="0" smtClean="0">
                <a:solidFill>
                  <a:srgbClr val="002060"/>
                </a:solidFill>
                <a:latin typeface="微软雅黑" panose="020B0503020204020204" pitchFamily="34" charset="-122"/>
                <a:ea typeface="微软雅黑" panose="020B0503020204020204" pitchFamily="34" charset="-122"/>
              </a:rPr>
              <a:t>$(</a:t>
            </a:r>
            <a:r>
              <a:rPr lang="en-US" altLang="zh-CN" sz="1800" dirty="0" err="1" smtClean="0">
                <a:solidFill>
                  <a:srgbClr val="002060"/>
                </a:solidFill>
                <a:latin typeface="微软雅黑" panose="020B0503020204020204" pitchFamily="34" charset="-122"/>
                <a:ea typeface="微软雅黑" panose="020B0503020204020204" pitchFamily="34" charset="-122"/>
              </a:rPr>
              <a:t>ProjectName</a:t>
            </a:r>
            <a:r>
              <a:rPr lang="en-US" altLang="zh-CN" sz="1800" dirty="0" smtClean="0">
                <a:solidFill>
                  <a:srgbClr val="002060"/>
                </a:solidFill>
                <a:latin typeface="微软雅黑" panose="020B0503020204020204" pitchFamily="34" charset="-122"/>
                <a:ea typeface="微软雅黑" panose="020B0503020204020204" pitchFamily="34" charset="-122"/>
              </a:rPr>
              <a:t>)d</a:t>
            </a: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注意字符集的一致性</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可以考虑使用</a:t>
            </a:r>
            <a:r>
              <a:rPr lang="en-US" altLang="zh-CN" sz="1800" dirty="0" smtClean="0">
                <a:solidFill>
                  <a:srgbClr val="002060"/>
                </a:solidFill>
                <a:latin typeface="微软雅黑" panose="020B0503020204020204" pitchFamily="34" charset="-122"/>
                <a:ea typeface="微软雅黑" panose="020B0503020204020204" pitchFamily="34" charset="-122"/>
              </a:rPr>
              <a:t>.props</a:t>
            </a:r>
            <a:r>
              <a:rPr lang="zh-CN" altLang="en-US" sz="1800" dirty="0" smtClean="0">
                <a:solidFill>
                  <a:srgbClr val="002060"/>
                </a:solidFill>
                <a:latin typeface="微软雅黑" panose="020B0503020204020204" pitchFamily="34" charset="-122"/>
                <a:ea typeface="微软雅黑" panose="020B0503020204020204" pitchFamily="34" charset="-122"/>
              </a:rPr>
              <a:t>来管理配置</a:t>
            </a:r>
            <a:r>
              <a:rPr lang="en-US" altLang="zh-CN" sz="1800" dirty="0" smtClean="0">
                <a:solidFill>
                  <a:srgbClr val="002060"/>
                </a:solidFill>
                <a:latin typeface="微软雅黑" panose="020B0503020204020204" pitchFamily="34" charset="-122"/>
                <a:ea typeface="微软雅黑" panose="020B0503020204020204" pitchFamily="34" charset="-122"/>
              </a:rPr>
              <a:t>,</a:t>
            </a:r>
            <a:r>
              <a:rPr lang="zh-CN" altLang="en-US" sz="1800" dirty="0" smtClean="0">
                <a:solidFill>
                  <a:srgbClr val="002060"/>
                </a:solidFill>
                <a:latin typeface="微软雅黑" panose="020B0503020204020204" pitchFamily="34" charset="-122"/>
                <a:ea typeface="微软雅黑" panose="020B0503020204020204" pitchFamily="34" charset="-122"/>
              </a:rPr>
              <a:t>例如机器学习平台</a:t>
            </a:r>
            <a:r>
              <a:rPr lang="en-US" altLang="zh-CN" sz="1800" dirty="0" err="1" smtClean="0">
                <a:solidFill>
                  <a:srgbClr val="002060"/>
                </a:solidFill>
                <a:latin typeface="微软雅黑" panose="020B0503020204020204" pitchFamily="34" charset="-122"/>
                <a:ea typeface="微软雅黑" panose="020B0503020204020204" pitchFamily="34" charset="-122"/>
              </a:rPr>
              <a:t>caffe</a:t>
            </a:r>
            <a:r>
              <a:rPr lang="zh-CN" altLang="en-US" sz="1800" dirty="0" smtClean="0">
                <a:solidFill>
                  <a:srgbClr val="002060"/>
                </a:solidFill>
                <a:latin typeface="微软雅黑" panose="020B0503020204020204" pitchFamily="34" charset="-122"/>
                <a:ea typeface="微软雅黑" panose="020B0503020204020204" pitchFamily="34" charset="-122"/>
              </a:rPr>
              <a:t>就是</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例：下载安装</a:t>
            </a:r>
            <a:r>
              <a:rPr lang="en-US" altLang="zh-CN" sz="1800" dirty="0" err="1" smtClean="0">
                <a:solidFill>
                  <a:srgbClr val="002060"/>
                </a:solidFill>
                <a:latin typeface="微软雅黑" panose="020B0503020204020204" pitchFamily="34" charset="-122"/>
                <a:ea typeface="微软雅黑" panose="020B0503020204020204" pitchFamily="34" charset="-122"/>
              </a:rPr>
              <a:t>opencv</a:t>
            </a:r>
            <a:r>
              <a:rPr lang="en-US" altLang="zh-CN" sz="1800" dirty="0" smtClean="0">
                <a:solidFill>
                  <a:srgbClr val="002060"/>
                </a:solidFill>
                <a:latin typeface="微软雅黑" panose="020B0503020204020204" pitchFamily="34" charset="-122"/>
                <a:ea typeface="微软雅黑" panose="020B0503020204020204" pitchFamily="34" charset="-122"/>
              </a:rPr>
              <a:t>-master</a:t>
            </a:r>
            <a:r>
              <a:rPr lang="zh-CN" altLang="en-US" sz="1800" dirty="0" smtClean="0">
                <a:solidFill>
                  <a:srgbClr val="002060"/>
                </a:solidFill>
                <a:latin typeface="微软雅黑" panose="020B0503020204020204" pitchFamily="34" charset="-122"/>
                <a:ea typeface="微软雅黑" panose="020B0503020204020204" pitchFamily="34" charset="-122"/>
              </a:rPr>
              <a:t>版本</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例：下载安装</a:t>
            </a:r>
            <a:r>
              <a:rPr lang="en-US" altLang="zh-CN" sz="1800" dirty="0" err="1" smtClean="0">
                <a:solidFill>
                  <a:srgbClr val="002060"/>
                </a:solidFill>
                <a:latin typeface="微软雅黑" panose="020B0503020204020204" pitchFamily="34" charset="-122"/>
                <a:ea typeface="微软雅黑" panose="020B0503020204020204" pitchFamily="34" charset="-122"/>
              </a:rPr>
              <a:t>opencv_contrib</a:t>
            </a:r>
            <a:r>
              <a:rPr lang="en-US" altLang="zh-CN" sz="1800" dirty="0" smtClean="0">
                <a:solidFill>
                  <a:srgbClr val="002060"/>
                </a:solidFill>
                <a:latin typeface="微软雅黑" panose="020B0503020204020204" pitchFamily="34" charset="-122"/>
                <a:ea typeface="微软雅黑" panose="020B0503020204020204" pitchFamily="34" charset="-122"/>
              </a:rPr>
              <a:t>-master</a:t>
            </a:r>
            <a:r>
              <a:rPr lang="zh-CN" altLang="en-US" sz="1800" dirty="0" smtClean="0">
                <a:solidFill>
                  <a:srgbClr val="002060"/>
                </a:solidFill>
                <a:latin typeface="微软雅黑" panose="020B0503020204020204" pitchFamily="34" charset="-122"/>
                <a:ea typeface="微软雅黑" panose="020B0503020204020204" pitchFamily="34" charset="-122"/>
              </a:rPr>
              <a:t>版本使用其</a:t>
            </a:r>
            <a:r>
              <a:rPr lang="en-US" altLang="zh-CN" sz="1800" dirty="0" smtClean="0">
                <a:solidFill>
                  <a:srgbClr val="002060"/>
                </a:solidFill>
                <a:latin typeface="微软雅黑" panose="020B0503020204020204" pitchFamily="34" charset="-122"/>
                <a:ea typeface="微软雅黑" panose="020B0503020204020204" pitchFamily="34" charset="-122"/>
              </a:rPr>
              <a:t>xfeatures2d</a:t>
            </a:r>
            <a:r>
              <a:rPr lang="zh-CN" altLang="en-US" sz="1800" dirty="0" smtClean="0">
                <a:solidFill>
                  <a:srgbClr val="002060"/>
                </a:solidFill>
                <a:latin typeface="微软雅黑" panose="020B0503020204020204" pitchFamily="34" charset="-122"/>
                <a:ea typeface="微软雅黑" panose="020B0503020204020204" pitchFamily="34" charset="-122"/>
              </a:rPr>
              <a:t>在自己的项目中提取图像特征：</a:t>
            </a:r>
            <a:r>
              <a:rPr lang="en-US" altLang="zh-CN" sz="1800" dirty="0" smtClean="0">
                <a:solidFill>
                  <a:srgbClr val="002060"/>
                </a:solidFill>
                <a:latin typeface="微软雅黑" panose="020B0503020204020204" pitchFamily="34" charset="-122"/>
                <a:ea typeface="微软雅黑" panose="020B0503020204020204" pitchFamily="34" charset="-122"/>
              </a:rPr>
              <a:t>SIFT</a:t>
            </a:r>
            <a:r>
              <a:rPr lang="zh-CN" altLang="en-US" sz="1800" dirty="0" smtClean="0">
                <a:solidFill>
                  <a:srgbClr val="002060"/>
                </a:solidFill>
                <a:latin typeface="微软雅黑" panose="020B0503020204020204" pitchFamily="34" charset="-122"/>
                <a:ea typeface="微软雅黑" panose="020B0503020204020204" pitchFamily="34" charset="-122"/>
              </a:rPr>
              <a:t>及</a:t>
            </a:r>
            <a:r>
              <a:rPr lang="en-US" altLang="zh-CN" sz="1800" dirty="0" smtClean="0">
                <a:solidFill>
                  <a:srgbClr val="002060"/>
                </a:solidFill>
                <a:latin typeface="微软雅黑" panose="020B0503020204020204" pitchFamily="34" charset="-122"/>
                <a:ea typeface="微软雅黑" panose="020B0503020204020204" pitchFamily="34" charset="-122"/>
              </a:rPr>
              <a:t>SURF</a:t>
            </a: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66978" y="608731"/>
            <a:ext cx="4065588" cy="693737"/>
          </a:xfrm>
        </p:spPr>
        <p:txBody>
          <a:bodyPr>
            <a:normAutofit/>
          </a:bodyPr>
          <a:lstStyle/>
          <a:p>
            <a:pPr lvl="0"/>
            <a:r>
              <a:rPr lang="zh-CN" altLang="en-US" dirty="0" smtClean="0"/>
              <a:t>基本原理</a:t>
            </a:r>
            <a:endParaRPr lang="zh-CN" altLang="en-US" dirty="0"/>
          </a:p>
        </p:txBody>
      </p:sp>
      <p:sp>
        <p:nvSpPr>
          <p:cNvPr id="2" name="内容占位符 1"/>
          <p:cNvSpPr>
            <a:spLocks noGrp="1"/>
          </p:cNvSpPr>
          <p:nvPr>
            <p:ph idx="4294967295"/>
          </p:nvPr>
        </p:nvSpPr>
        <p:spPr>
          <a:xfrm>
            <a:off x="369888" y="1746250"/>
            <a:ext cx="11137900" cy="5111750"/>
          </a:xfrm>
        </p:spPr>
        <p:txBody>
          <a:bodyPr>
            <a:normAutofit/>
          </a:bodyPr>
          <a:lstStyle/>
          <a:p>
            <a:pPr marL="609600" indent="-609600"/>
            <a:r>
              <a:rPr lang="zh-CN" altLang="en-US" sz="2400" dirty="0"/>
              <a:t>动态链接库</a:t>
            </a:r>
            <a:r>
              <a:rPr lang="en-US" altLang="zh-CN" sz="2400" dirty="0"/>
              <a:t>(DLL)</a:t>
            </a:r>
            <a:r>
              <a:rPr lang="zh-CN" altLang="en-US" sz="2400" dirty="0"/>
              <a:t>意思为</a:t>
            </a:r>
            <a:r>
              <a:rPr lang="en-US" altLang="zh-CN" sz="2400" dirty="0"/>
              <a:t>Dynamic Link Library</a:t>
            </a:r>
            <a:r>
              <a:rPr lang="zh-CN" altLang="en-US" sz="2400" dirty="0"/>
              <a:t>，这是</a:t>
            </a:r>
            <a:r>
              <a:rPr lang="en-US" altLang="zh-CN" sz="2400" dirty="0"/>
              <a:t>Windows</a:t>
            </a:r>
            <a:r>
              <a:rPr lang="zh-CN" altLang="en-US" sz="2400" dirty="0"/>
              <a:t>系统平台上提供的一种较有效的编程和运行机制，用户可以将独立的程序模块创建为较小的</a:t>
            </a:r>
            <a:r>
              <a:rPr lang="en-US" altLang="zh-CN" sz="2400" dirty="0"/>
              <a:t>DLL(Dynamic Linkable Library)</a:t>
            </a:r>
            <a:r>
              <a:rPr lang="zh-CN" altLang="en-US" sz="2400" dirty="0"/>
              <a:t>文件，并可对它们单独编译和测试，</a:t>
            </a:r>
            <a:r>
              <a:rPr lang="en-US" altLang="zh-CN" sz="2400" dirty="0"/>
              <a:t>DLL</a:t>
            </a:r>
            <a:r>
              <a:rPr lang="zh-CN" altLang="en-US" sz="2400" dirty="0"/>
              <a:t>就是一个包含可由多个程序同时使用的代码和数据的库。</a:t>
            </a:r>
          </a:p>
          <a:p>
            <a:pPr marL="609600" indent="-609600"/>
            <a:r>
              <a:rPr lang="en-US" altLang="zh-CN" sz="2400" dirty="0"/>
              <a:t>DLL</a:t>
            </a:r>
            <a:r>
              <a:rPr lang="zh-CN" altLang="en-US" sz="2400" dirty="0"/>
              <a:t>模块可以同时被多个应用程序使用，</a:t>
            </a:r>
            <a:r>
              <a:rPr lang="en-US" altLang="zh-CN" sz="2400" dirty="0"/>
              <a:t>DLL</a:t>
            </a:r>
            <a:r>
              <a:rPr lang="zh-CN" altLang="en-US" sz="2400" dirty="0"/>
              <a:t>实现了代码封装性，它的编制与具体的编程语言及编译器无关，不同编程语言生成的</a:t>
            </a:r>
            <a:r>
              <a:rPr lang="en-US" altLang="zh-CN" sz="2400" dirty="0"/>
              <a:t>DLL</a:t>
            </a:r>
            <a:r>
              <a:rPr lang="zh-CN" altLang="en-US" sz="2400" dirty="0"/>
              <a:t>函数可以互相调用</a:t>
            </a:r>
            <a:r>
              <a:rPr lang="zh-CN" altLang="en-US" sz="2400" dirty="0" smtClean="0"/>
              <a:t>。</a:t>
            </a:r>
            <a:endParaRPr lang="en-US" altLang="zh-CN" sz="2400" dirty="0" smtClean="0"/>
          </a:p>
          <a:p>
            <a:pPr marL="609600" indent="-609600"/>
            <a:r>
              <a:rPr lang="zh-CN" altLang="en-US" sz="2400" dirty="0"/>
              <a:t>减少了</a:t>
            </a:r>
            <a:r>
              <a:rPr lang="en-US" altLang="zh-CN" sz="2400" dirty="0"/>
              <a:t>EXE</a:t>
            </a:r>
            <a:r>
              <a:rPr lang="zh-CN" altLang="en-US" sz="2400" dirty="0"/>
              <a:t>文件的大小和对内存空间的需求，是一种软件复用技术。</a:t>
            </a:r>
          </a:p>
          <a:p>
            <a:pPr marL="609600" indent="-609600"/>
            <a:endParaRPr lang="zh-CN" altLang="en-US" sz="2400" dirty="0"/>
          </a:p>
          <a:p>
            <a:pPr>
              <a:buFont typeface="Wingdings" panose="05000000000000000000" pitchFamily="2" charset="2"/>
              <a:buChar char="Ø"/>
            </a:pPr>
            <a:endParaRPr lang="zh-CN" altLang="zh-CN" sz="2400" dirty="0"/>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smtClean="0"/>
              <a:t>内容提要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283888" y="219117"/>
            <a:ext cx="6885830" cy="693737"/>
          </a:xfrm>
        </p:spPr>
        <p:txBody>
          <a:bodyPr>
            <a:normAutofit/>
          </a:bodyPr>
          <a:lstStyle/>
          <a:p>
            <a:pPr lvl="0"/>
            <a:r>
              <a:rPr lang="en-US" altLang="zh-CN" dirty="0" smtClean="0"/>
              <a:t>Windows</a:t>
            </a:r>
            <a:r>
              <a:rPr lang="zh-CN" altLang="en-US" dirty="0" smtClean="0"/>
              <a:t>中主要的</a:t>
            </a:r>
            <a:r>
              <a:rPr lang="en-US" altLang="zh-CN" dirty="0" err="1" smtClean="0"/>
              <a:t>dll</a:t>
            </a:r>
            <a:endParaRPr lang="zh-CN" altLang="en-US" dirty="0"/>
          </a:p>
        </p:txBody>
      </p:sp>
      <p:sp>
        <p:nvSpPr>
          <p:cNvPr id="3" name="内容占位符 2"/>
          <p:cNvSpPr>
            <a:spLocks noGrp="1"/>
          </p:cNvSpPr>
          <p:nvPr>
            <p:ph idx="4294967295"/>
          </p:nvPr>
        </p:nvSpPr>
        <p:spPr>
          <a:xfrm>
            <a:off x="1757238" y="1031875"/>
            <a:ext cx="9590088" cy="1528763"/>
          </a:xfrm>
        </p:spPr>
        <p:txBody>
          <a:bodyPr>
            <a:normAutofit/>
          </a:bodyPr>
          <a:lstStyle/>
          <a:p>
            <a:r>
              <a:rPr lang="en-US" altLang="zh-CN" sz="2400" dirty="0" smtClean="0"/>
              <a:t>Windows API</a:t>
            </a:r>
            <a:r>
              <a:rPr lang="zh-CN" altLang="en-US" sz="2400" dirty="0" smtClean="0"/>
              <a:t>主要以</a:t>
            </a:r>
            <a:r>
              <a:rPr lang="en-US" altLang="zh-CN" sz="2400" dirty="0" err="1" smtClean="0"/>
              <a:t>dll</a:t>
            </a:r>
            <a:r>
              <a:rPr lang="zh-CN" altLang="en-US" sz="2400" dirty="0" smtClean="0"/>
              <a:t>的形式封装并提供底层功能调用</a:t>
            </a:r>
            <a:endParaRPr lang="en-US" altLang="zh-CN" sz="2400" dirty="0" smtClean="0"/>
          </a:p>
          <a:p>
            <a:r>
              <a:rPr lang="zh-CN" altLang="en-US" sz="2400" dirty="0"/>
              <a:t>各种驱动程序文件如</a:t>
            </a:r>
            <a:r>
              <a:rPr lang="en-US" altLang="zh-CN" sz="2400" dirty="0"/>
              <a:t>KEYBOARD.DRV</a:t>
            </a:r>
            <a:r>
              <a:rPr lang="zh-CN" altLang="en-US" sz="2400" dirty="0"/>
              <a:t>、</a:t>
            </a:r>
            <a:r>
              <a:rPr lang="en-US" altLang="zh-CN" sz="2400" dirty="0"/>
              <a:t>SYSTEM.DRV</a:t>
            </a:r>
            <a:r>
              <a:rPr lang="zh-CN" altLang="en-US" sz="2400" dirty="0"/>
              <a:t>和</a:t>
            </a:r>
            <a:r>
              <a:rPr lang="en-US" altLang="zh-CN" sz="2400" dirty="0"/>
              <a:t>MOUSE.DRV</a:t>
            </a:r>
            <a:r>
              <a:rPr lang="zh-CN" altLang="en-US" sz="2400" dirty="0" smtClean="0"/>
              <a:t>和音视频及</a:t>
            </a:r>
            <a:r>
              <a:rPr lang="zh-CN" altLang="en-US" sz="2400" dirty="0"/>
              <a:t>打印机驱动程序也都是动态链接库，还有以</a:t>
            </a:r>
            <a:r>
              <a:rPr lang="en-US" altLang="zh-CN" sz="2400" dirty="0"/>
              <a:t>.FON</a:t>
            </a:r>
            <a:r>
              <a:rPr lang="zh-CN" altLang="en-US" sz="2400" dirty="0"/>
              <a:t>、</a:t>
            </a:r>
            <a:r>
              <a:rPr lang="en-US" altLang="zh-CN" sz="2400" dirty="0"/>
              <a:t>.SYS</a:t>
            </a:r>
            <a:r>
              <a:rPr lang="zh-CN" altLang="en-US" sz="2400" dirty="0"/>
              <a:t>和许多以</a:t>
            </a:r>
            <a:r>
              <a:rPr lang="en-US" altLang="zh-CN" sz="2400" dirty="0"/>
              <a:t>.EXE</a:t>
            </a:r>
            <a:r>
              <a:rPr lang="zh-CN" altLang="en-US" sz="2400" dirty="0"/>
              <a:t>为扩展名的系统文件都可以是</a:t>
            </a:r>
            <a:r>
              <a:rPr lang="en-US" altLang="zh-CN" sz="2400" dirty="0"/>
              <a:t>DLL</a:t>
            </a:r>
            <a:endParaRPr lang="zh-CN" altLang="en-US" sz="2400" dirty="0"/>
          </a:p>
        </p:txBody>
      </p:sp>
      <p:graphicFrame>
        <p:nvGraphicFramePr>
          <p:cNvPr id="6" name="Group 65"/>
          <p:cNvGraphicFramePr/>
          <p:nvPr/>
        </p:nvGraphicFramePr>
        <p:xfrm>
          <a:off x="2752624" y="2560638"/>
          <a:ext cx="7766165" cy="4317520"/>
        </p:xfrm>
        <a:graphic>
          <a:graphicData uri="http://schemas.openxmlformats.org/drawingml/2006/table">
            <a:tbl>
              <a:tblPr/>
              <a:tblGrid>
                <a:gridCol w="2587135">
                  <a:extLst>
                    <a:ext uri="{9D8B030D-6E8A-4147-A177-3AD203B41FA5}">
                      <a16:colId xmlns:a16="http://schemas.microsoft.com/office/drawing/2014/main" val="20000"/>
                    </a:ext>
                  </a:extLst>
                </a:gridCol>
                <a:gridCol w="5179030">
                  <a:extLst>
                    <a:ext uri="{9D8B030D-6E8A-4147-A177-3AD203B41FA5}">
                      <a16:colId xmlns:a16="http://schemas.microsoft.com/office/drawing/2014/main" val="20001"/>
                    </a:ext>
                  </a:extLst>
                </a:gridCol>
              </a:tblGrid>
              <a:tr h="63929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KERNEL32.DLL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低级内核函数，用于内存管理、任务管理、资源控制等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7443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USER32.DLL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windows</a:t>
                      </a:r>
                      <a:r>
                        <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管理有关的函数，消息、菜单、光标、计时器、通信，钩子等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7443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GDI32.DLL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图形设备接口库。</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7284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ODBC32.DLL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ODBC</a:t>
                      </a:r>
                      <a:r>
                        <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功能</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7284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Ws2_32.dll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sv-SE" altLang="zh-CN"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socket</a:t>
                      </a:r>
                      <a:r>
                        <a:rPr kumimoji="0" lang="zh-CN" altLang="sv-SE"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通信功能</a:t>
                      </a:r>
                      <a:endParaRPr kumimoji="0" lang="zh-CN" altLang="en-US"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869473"/>
            <a:ext cx="4979679" cy="814388"/>
          </a:xfrm>
        </p:spPr>
        <p:txBody>
          <a:bodyPr>
            <a:normAutofit/>
          </a:bodyPr>
          <a:lstStyle/>
          <a:p>
            <a:pPr eaLnBrk="1" hangingPunct="1"/>
            <a:r>
              <a:rPr lang="en-US" altLang="zh-CN" dirty="0" smtClean="0"/>
              <a:t>C#</a:t>
            </a:r>
            <a:r>
              <a:rPr lang="zh-CN" altLang="en-US" dirty="0" smtClean="0"/>
              <a:t>的函数参数</a:t>
            </a:r>
            <a:r>
              <a:rPr lang="en-US" altLang="zh-CN" dirty="0" smtClean="0"/>
              <a:t>(3</a:t>
            </a:r>
            <a:r>
              <a:rPr lang="zh-CN" altLang="en-US" dirty="0"/>
              <a:t>种</a:t>
            </a:r>
            <a:r>
              <a:rPr lang="en-US" altLang="zh-CN" dirty="0" smtClean="0"/>
              <a:t>)</a:t>
            </a:r>
            <a:r>
              <a:rPr lang="zh-CN" altLang="en-US" dirty="0" smtClean="0"/>
              <a:t>：</a:t>
            </a:r>
          </a:p>
        </p:txBody>
      </p:sp>
      <p:sp>
        <p:nvSpPr>
          <p:cNvPr id="14340" name="Rectangle 3"/>
          <p:cNvSpPr>
            <a:spLocks noGrp="1" noChangeArrowheads="1"/>
          </p:cNvSpPr>
          <p:nvPr>
            <p:ph idx="4294967295"/>
          </p:nvPr>
        </p:nvSpPr>
        <p:spPr>
          <a:xfrm>
            <a:off x="548640" y="2218207"/>
            <a:ext cx="2154238" cy="2357437"/>
          </a:xfrm>
        </p:spPr>
        <p:txBody>
          <a:bodyPr>
            <a:noAutofit/>
          </a:bodyPr>
          <a:lstStyle/>
          <a:p>
            <a:pPr eaLnBrk="1" hangingPunct="1"/>
            <a:r>
              <a:rPr lang="en-US" altLang="zh-CN" sz="4000" dirty="0" smtClean="0"/>
              <a:t>a.</a:t>
            </a:r>
            <a:r>
              <a:rPr lang="zh-CN" altLang="en-US" sz="4000" dirty="0" smtClean="0"/>
              <a:t>传值</a:t>
            </a:r>
          </a:p>
          <a:p>
            <a:pPr eaLnBrk="1" hangingPunct="1"/>
            <a:r>
              <a:rPr lang="en-US" altLang="zh-CN" sz="4000" dirty="0" err="1" smtClean="0"/>
              <a:t>b.ref</a:t>
            </a:r>
            <a:r>
              <a:rPr lang="en-US" altLang="zh-CN" sz="4000" dirty="0" smtClean="0"/>
              <a:t> </a:t>
            </a:r>
          </a:p>
          <a:p>
            <a:pPr eaLnBrk="1" hangingPunct="1"/>
            <a:r>
              <a:rPr lang="en-US" altLang="zh-CN" sz="4000" dirty="0" err="1" smtClean="0"/>
              <a:t>c.out</a:t>
            </a:r>
            <a:endParaRPr lang="en-US" altLang="zh-CN" sz="4000" dirty="0" smtClean="0"/>
          </a:p>
        </p:txBody>
      </p:sp>
      <p:grpSp>
        <p:nvGrpSpPr>
          <p:cNvPr id="9" name="组合 8"/>
          <p:cNvGrpSpPr/>
          <p:nvPr/>
        </p:nvGrpSpPr>
        <p:grpSpPr>
          <a:xfrm>
            <a:off x="4979680" y="1033463"/>
            <a:ext cx="5789537" cy="5193744"/>
            <a:chOff x="2785120" y="626199"/>
            <a:chExt cx="5789537" cy="5193744"/>
          </a:xfrm>
        </p:grpSpPr>
        <p:sp>
          <p:nvSpPr>
            <p:cNvPr id="2" name="圆角矩形 1"/>
            <p:cNvSpPr/>
            <p:nvPr/>
          </p:nvSpPr>
          <p:spPr>
            <a:xfrm>
              <a:off x="7910422" y="1371600"/>
              <a:ext cx="664235" cy="3416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mtClean="0">
                  <a:latin typeface="微软雅黑" panose="020B0503020204020204" pitchFamily="34" charset="-122"/>
                  <a:ea typeface="微软雅黑" panose="020B0503020204020204" pitchFamily="34" charset="-122"/>
                </a:rPr>
                <a:t>函数执行</a:t>
              </a:r>
              <a:endParaRPr lang="zh-CN" altLang="en-US">
                <a:latin typeface="微软雅黑" panose="020B0503020204020204" pitchFamily="34" charset="-122"/>
                <a:ea typeface="微软雅黑" panose="020B0503020204020204" pitchFamily="34" charset="-122"/>
              </a:endParaRPr>
            </a:p>
          </p:txBody>
        </p:sp>
        <p:sp>
          <p:nvSpPr>
            <p:cNvPr id="3" name="下箭头 2"/>
            <p:cNvSpPr/>
            <p:nvPr/>
          </p:nvSpPr>
          <p:spPr>
            <a:xfrm>
              <a:off x="4385189" y="626199"/>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4385189" y="3611581"/>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3826791" y="2907084"/>
              <a:ext cx="1910426" cy="483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函数调用</a:t>
              </a:r>
              <a:endParaRPr lang="zh-CN" altLang="en-US">
                <a:latin typeface="微软雅黑" panose="020B0503020204020204" pitchFamily="34" charset="-122"/>
                <a:ea typeface="微软雅黑" panose="020B0503020204020204" pitchFamily="34" charset="-122"/>
              </a:endParaRPr>
            </a:p>
          </p:txBody>
        </p:sp>
        <p:sp>
          <p:nvSpPr>
            <p:cNvPr id="5" name="右箭头 4"/>
            <p:cNvSpPr/>
            <p:nvPr/>
          </p:nvSpPr>
          <p:spPr>
            <a:xfrm rot="19498418">
              <a:off x="5979082" y="1783894"/>
              <a:ext cx="1690778" cy="65560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右箭头 9"/>
            <p:cNvSpPr/>
            <p:nvPr/>
          </p:nvSpPr>
          <p:spPr>
            <a:xfrm rot="12629778">
              <a:off x="5892492" y="3621570"/>
              <a:ext cx="1690778" cy="65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rot="19589981">
              <a:off x="5520616" y="1358969"/>
              <a:ext cx="2504835" cy="369332"/>
            </a:xfrm>
            <a:prstGeom prst="rect">
              <a:avLst/>
            </a:prstGeom>
            <a:noFill/>
          </p:spPr>
          <p:txBody>
            <a:bodyPr wrap="square" rtlCol="0">
              <a:spAutoFit/>
            </a:bodyPr>
            <a:lstStyle/>
            <a:p>
              <a:r>
                <a:rPr lang="zh-CN" altLang="en-US" smtClean="0">
                  <a:latin typeface="微软雅黑" panose="020B0503020204020204" pitchFamily="34" charset="-122"/>
                  <a:ea typeface="微软雅黑" panose="020B0503020204020204" pitchFamily="34" charset="-122"/>
                </a:rPr>
                <a:t>拷贝变量地址（引用）</a:t>
              </a:r>
              <a:endParaRPr lang="zh-CN" altLang="en-US">
                <a:latin typeface="微软雅黑" panose="020B0503020204020204" pitchFamily="34" charset="-122"/>
                <a:ea typeface="微软雅黑" panose="020B0503020204020204" pitchFamily="34" charset="-122"/>
              </a:endParaRPr>
            </a:p>
          </p:txBody>
        </p:sp>
        <p:sp>
          <p:nvSpPr>
            <p:cNvPr id="8" name="圆角矩形 7"/>
            <p:cNvSpPr/>
            <p:nvPr/>
          </p:nvSpPr>
          <p:spPr>
            <a:xfrm>
              <a:off x="2785120" y="1352872"/>
              <a:ext cx="1443013" cy="345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变量地址</a:t>
              </a:r>
              <a:endParaRPr lang="zh-CN" altLang="en-US">
                <a:latin typeface="微软雅黑" panose="020B0503020204020204" pitchFamily="34" charset="-122"/>
                <a:ea typeface="微软雅黑" panose="020B0503020204020204" pitchFamily="34" charset="-122"/>
              </a:endParaRPr>
            </a:p>
          </p:txBody>
        </p:sp>
        <p:sp>
          <p:nvSpPr>
            <p:cNvPr id="13" name="文本框 12"/>
            <p:cNvSpPr txBox="1"/>
            <p:nvPr/>
          </p:nvSpPr>
          <p:spPr>
            <a:xfrm rot="1741632">
              <a:off x="5816332" y="4346928"/>
              <a:ext cx="1569660" cy="369332"/>
            </a:xfrm>
            <a:prstGeom prst="rect">
              <a:avLst/>
            </a:prstGeom>
            <a:noFill/>
          </p:spPr>
          <p:txBody>
            <a:bodyPr wrap="none" rtlCol="0">
              <a:spAutoFit/>
            </a:bodyPr>
            <a:lstStyle/>
            <a:p>
              <a:r>
                <a:rPr lang="zh-CN" altLang="en-US" smtClean="0">
                  <a:latin typeface="微软雅黑" panose="020B0503020204020204" pitchFamily="34" charset="-122"/>
                  <a:ea typeface="微软雅黑" panose="020B0503020204020204" pitchFamily="34" charset="-122"/>
                </a:rPr>
                <a:t>拷贝结果的值</a:t>
              </a:r>
              <a:endParaRPr lang="zh-CN" altLang="en-US">
                <a:latin typeface="微软雅黑" panose="020B0503020204020204" pitchFamily="34" charset="-122"/>
                <a:ea typeface="微软雅黑" panose="020B0503020204020204" pitchFamily="34" charset="-122"/>
              </a:endParaRPr>
            </a:p>
          </p:txBody>
        </p:sp>
        <p:sp>
          <p:nvSpPr>
            <p:cNvPr id="14" name="圆角矩形 13"/>
            <p:cNvSpPr/>
            <p:nvPr/>
          </p:nvSpPr>
          <p:spPr>
            <a:xfrm>
              <a:off x="2785120" y="2320351"/>
              <a:ext cx="1354209" cy="345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变量值</a:t>
              </a:r>
              <a:endParaRPr lang="zh-CN" altLang="en-US">
                <a:latin typeface="微软雅黑" panose="020B0503020204020204" pitchFamily="34" charset="-122"/>
                <a:ea typeface="微软雅黑" panose="020B0503020204020204" pitchFamily="34" charset="-122"/>
              </a:endParaRPr>
            </a:p>
          </p:txBody>
        </p:sp>
        <p:sp>
          <p:nvSpPr>
            <p:cNvPr id="12" name="下箭头 11"/>
            <p:cNvSpPr/>
            <p:nvPr/>
          </p:nvSpPr>
          <p:spPr>
            <a:xfrm>
              <a:off x="3346885" y="1697928"/>
              <a:ext cx="273075" cy="622423"/>
            </a:xfrm>
            <a:prstGeom prst="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767715"/>
            <a:ext cx="4961614" cy="814388"/>
          </a:xfrm>
        </p:spPr>
        <p:txBody>
          <a:bodyPr/>
          <a:lstStyle/>
          <a:p>
            <a:pPr eaLnBrk="1" hangingPunct="1"/>
            <a:r>
              <a:rPr lang="zh-CN" altLang="en-US" dirty="0" smtClean="0"/>
              <a:t>函数参数</a:t>
            </a:r>
            <a:r>
              <a:rPr lang="en-US" altLang="zh-CN" dirty="0" smtClean="0"/>
              <a:t>out</a:t>
            </a:r>
            <a:r>
              <a:rPr lang="zh-CN" altLang="en-US" dirty="0" smtClean="0"/>
              <a:t>方式</a:t>
            </a:r>
          </a:p>
        </p:txBody>
      </p:sp>
      <p:sp>
        <p:nvSpPr>
          <p:cNvPr id="2" name="Rectangle 1"/>
          <p:cNvSpPr>
            <a:spLocks noChangeArrowheads="1"/>
          </p:cNvSpPr>
          <p:nvPr/>
        </p:nvSpPr>
        <p:spPr bwMode="auto">
          <a:xfrm>
            <a:off x="3107894" y="2550045"/>
            <a:ext cx="712985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smtClean="0">
                <a:ln>
                  <a:noFill/>
                </a:ln>
                <a:solidFill>
                  <a:srgbClr val="002060"/>
                </a:solidFill>
                <a:effectLst/>
                <a:latin typeface="Arial Unicode MS" panose="020B0604020202020204" pitchFamily="34" charset="-122"/>
              </a:rPr>
              <a:t>int WINAPI GetWindowText( _In_   HWND hWnd,</a:t>
            </a:r>
            <a:endParaRPr kumimoji="0" lang="en-US" altLang="zh-CN" sz="4000" b="0" i="0" u="none" strike="noStrike" cap="none" normalizeH="0" baseline="0" dirty="0" smtClean="0">
              <a:ln>
                <a:noFill/>
              </a:ln>
              <a:solidFill>
                <a:srgbClr val="002060"/>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smtClean="0">
                <a:ln>
                  <a:noFill/>
                </a:ln>
                <a:solidFill>
                  <a:srgbClr val="002060"/>
                </a:solidFill>
                <a:effectLst/>
                <a:latin typeface="Arial Unicode MS" panose="020B0604020202020204" pitchFamily="34" charset="-122"/>
              </a:rPr>
              <a:t> _Out_  LPTSTR lpString, </a:t>
            </a:r>
            <a:endParaRPr kumimoji="0" lang="en-US" altLang="zh-CN" sz="4000" b="0" i="0" u="none" strike="noStrike" cap="none" normalizeH="0" baseline="0" dirty="0" smtClean="0">
              <a:ln>
                <a:noFill/>
              </a:ln>
              <a:solidFill>
                <a:srgbClr val="002060"/>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smtClean="0">
                <a:ln>
                  <a:noFill/>
                </a:ln>
                <a:solidFill>
                  <a:srgbClr val="002060"/>
                </a:solidFill>
                <a:effectLst/>
                <a:latin typeface="Arial Unicode MS" panose="020B0604020202020204" pitchFamily="34" charset="-122"/>
              </a:rPr>
              <a:t>_In_   int nMaxCount ); </a:t>
            </a:r>
            <a:endParaRPr kumimoji="0" lang="zh-CN" altLang="zh-CN" sz="4000" b="0" i="0" u="none" strike="noStrike" cap="none" normalizeH="0" baseline="0" dirty="0" smtClean="0">
              <a:ln>
                <a:noFill/>
              </a:ln>
              <a:solidFill>
                <a:srgbClr val="002060"/>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452582" y="711200"/>
            <a:ext cx="4484536" cy="719138"/>
          </a:xfrm>
        </p:spPr>
        <p:txBody>
          <a:bodyPr/>
          <a:lstStyle/>
          <a:p>
            <a:pPr eaLnBrk="1" hangingPunct="1"/>
            <a:r>
              <a:rPr lang="en-US" altLang="zh-CN" dirty="0" err="1" smtClean="0"/>
              <a:t>dll</a:t>
            </a:r>
            <a:r>
              <a:rPr lang="en-US" altLang="zh-CN" dirty="0" smtClean="0"/>
              <a:t> </a:t>
            </a:r>
            <a:r>
              <a:rPr lang="zh-CN" altLang="en-US" dirty="0" smtClean="0"/>
              <a:t>的引用计数</a:t>
            </a:r>
          </a:p>
        </p:txBody>
      </p:sp>
      <p:sp>
        <p:nvSpPr>
          <p:cNvPr id="15364" name="Rectangle 3"/>
          <p:cNvSpPr>
            <a:spLocks noGrp="1" noChangeArrowheads="1"/>
          </p:cNvSpPr>
          <p:nvPr>
            <p:ph idx="4294967295"/>
          </p:nvPr>
        </p:nvSpPr>
        <p:spPr>
          <a:xfrm>
            <a:off x="2151189" y="2133967"/>
            <a:ext cx="6641829" cy="3269305"/>
          </a:xfrm>
        </p:spPr>
        <p:txBody>
          <a:bodyPr>
            <a:noAutofit/>
          </a:bodyPr>
          <a:lstStyle/>
          <a:p>
            <a:pPr eaLnBrk="1" hangingPunct="1">
              <a:buFont typeface="Wingdings" panose="05000000000000000000" pitchFamily="2" charset="2"/>
              <a:buChar char="p"/>
            </a:pPr>
            <a:r>
              <a:rPr lang="en-US" altLang="zh-CN" sz="2800" dirty="0" smtClean="0"/>
              <a:t>   DLL</a:t>
            </a:r>
            <a:r>
              <a:rPr lang="zh-CN" altLang="en-US" sz="2800" dirty="0" smtClean="0"/>
              <a:t>在内存中只有一个实例，系统为每个</a:t>
            </a:r>
            <a:r>
              <a:rPr lang="en-US" altLang="zh-CN" sz="2800" dirty="0" smtClean="0"/>
              <a:t>DLL</a:t>
            </a:r>
            <a:r>
              <a:rPr lang="zh-CN" altLang="en-US" sz="2800" dirty="0" smtClean="0"/>
              <a:t>维护一个线程级的引用计数</a:t>
            </a:r>
            <a:endParaRPr lang="en-US" altLang="zh-CN" sz="2800" dirty="0" smtClean="0"/>
          </a:p>
          <a:p>
            <a:pPr eaLnBrk="1" hangingPunct="1">
              <a:buFont typeface="Wingdings" panose="05000000000000000000" pitchFamily="2" charset="2"/>
              <a:buChar char="p"/>
            </a:pPr>
            <a:r>
              <a:rPr lang="zh-CN" altLang="en-US" sz="2800" dirty="0" smtClean="0"/>
              <a:t>   一个线程载入了某</a:t>
            </a:r>
            <a:r>
              <a:rPr lang="en-US" altLang="zh-CN" sz="2800" dirty="0" smtClean="0"/>
              <a:t>DLL</a:t>
            </a:r>
            <a:r>
              <a:rPr lang="zh-CN" altLang="en-US" sz="2800" dirty="0" smtClean="0"/>
              <a:t>，其引用计数将会加 </a:t>
            </a:r>
            <a:r>
              <a:rPr lang="en-US" altLang="zh-CN" sz="2800" dirty="0" smtClean="0"/>
              <a:t>1</a:t>
            </a:r>
          </a:p>
          <a:p>
            <a:pPr eaLnBrk="1" hangingPunct="1">
              <a:buFont typeface="Wingdings" panose="05000000000000000000" pitchFamily="2" charset="2"/>
              <a:buChar char="p"/>
            </a:pPr>
            <a:r>
              <a:rPr lang="zh-CN" altLang="en-US" sz="2800" dirty="0" smtClean="0"/>
              <a:t>   程序终止或者引用计数变为</a:t>
            </a:r>
            <a:r>
              <a:rPr lang="en-US" altLang="zh-CN" sz="2800" dirty="0" smtClean="0"/>
              <a:t>0</a:t>
            </a:r>
            <a:r>
              <a:rPr lang="zh-CN" altLang="en-US" sz="2800" dirty="0" smtClean="0"/>
              <a:t>（仅指运行时载入动态链接库），</a:t>
            </a:r>
            <a:r>
              <a:rPr lang="en-US" altLang="zh-CN" sz="2800" dirty="0" smtClean="0"/>
              <a:t>DLL</a:t>
            </a:r>
            <a:r>
              <a:rPr lang="zh-CN" altLang="en-US" sz="2800" dirty="0" smtClean="0"/>
              <a:t>就会释放占用程序的虚地址空间</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572655" y="730584"/>
            <a:ext cx="6273579" cy="701675"/>
          </a:xfrm>
        </p:spPr>
        <p:txBody>
          <a:bodyPr/>
          <a:lstStyle/>
          <a:p>
            <a:pPr eaLnBrk="1" hangingPunct="1"/>
            <a:r>
              <a:rPr lang="en-US" altLang="zh-CN" dirty="0" smtClean="0"/>
              <a:t>windows</a:t>
            </a:r>
            <a:r>
              <a:rPr lang="zh-CN" altLang="en-US" dirty="0" smtClean="0"/>
              <a:t>的虚地址映射</a:t>
            </a:r>
          </a:p>
        </p:txBody>
      </p:sp>
      <p:sp>
        <p:nvSpPr>
          <p:cNvPr id="16388" name="Rectangle 3"/>
          <p:cNvSpPr>
            <a:spLocks noGrp="1" noChangeArrowheads="1"/>
          </p:cNvSpPr>
          <p:nvPr>
            <p:ph idx="4294967295"/>
          </p:nvPr>
        </p:nvSpPr>
        <p:spPr>
          <a:xfrm>
            <a:off x="2574696" y="1922013"/>
            <a:ext cx="7772400" cy="4114800"/>
          </a:xfrm>
        </p:spPr>
        <p:txBody>
          <a:bodyPr/>
          <a:lstStyle/>
          <a:p>
            <a:pPr eaLnBrk="1" hangingPunct="1">
              <a:buFont typeface="Wingdings" panose="05000000000000000000" pitchFamily="2" charset="2"/>
              <a:buChar char="p"/>
            </a:pPr>
            <a:r>
              <a:rPr lang="en-US" altLang="zh-CN" sz="2800" dirty="0" smtClean="0"/>
              <a:t>   Windows </a:t>
            </a:r>
            <a:r>
              <a:rPr lang="zh-CN" altLang="en-US" sz="2800" dirty="0" smtClean="0"/>
              <a:t>提供</a:t>
            </a:r>
            <a:r>
              <a:rPr lang="zh-CN" altLang="en-US" sz="2800" dirty="0"/>
              <a:t>内部的</a:t>
            </a:r>
            <a:r>
              <a:rPr lang="zh-CN" altLang="en-US" sz="2800" dirty="0" smtClean="0"/>
              <a:t>地址映射的</a:t>
            </a:r>
            <a:r>
              <a:rPr lang="zh-CN" altLang="en-US" sz="2800" dirty="0"/>
              <a:t>工作</a:t>
            </a:r>
            <a:r>
              <a:rPr lang="zh-CN" altLang="en-US" sz="2800" dirty="0" smtClean="0"/>
              <a:t>，一</a:t>
            </a:r>
            <a:r>
              <a:rPr lang="zh-CN" altLang="en-US" sz="2800" dirty="0"/>
              <a:t>个</a:t>
            </a:r>
            <a:r>
              <a:rPr lang="en-US" altLang="zh-CN" sz="2800" dirty="0"/>
              <a:t>DLL</a:t>
            </a:r>
            <a:r>
              <a:rPr lang="zh-CN" altLang="en-US" sz="2800" dirty="0"/>
              <a:t>文件被加载后在物理内存中只占一个固定区域，有多个进程使用同一个</a:t>
            </a:r>
            <a:r>
              <a:rPr lang="en-US" altLang="zh-CN" sz="2800" dirty="0"/>
              <a:t>DLL</a:t>
            </a:r>
            <a:r>
              <a:rPr lang="zh-CN" altLang="en-US" sz="2800" dirty="0"/>
              <a:t>文件，</a:t>
            </a:r>
            <a:r>
              <a:rPr lang="en-US" altLang="zh-CN" sz="2800" dirty="0"/>
              <a:t>Windows</a:t>
            </a:r>
            <a:r>
              <a:rPr lang="zh-CN" altLang="en-US" sz="2800" dirty="0"/>
              <a:t>将这个</a:t>
            </a:r>
            <a:r>
              <a:rPr lang="en-US" altLang="zh-CN" sz="2800" dirty="0"/>
              <a:t>DLL</a:t>
            </a:r>
            <a:r>
              <a:rPr lang="zh-CN" altLang="en-US" sz="2800" dirty="0"/>
              <a:t>的内存地址空间通过地址映射后提供给各个</a:t>
            </a:r>
            <a:r>
              <a:rPr lang="zh-CN" altLang="en-US" sz="2800" dirty="0" smtClean="0"/>
              <a:t>进程</a:t>
            </a:r>
            <a:endParaRPr lang="en-US" altLang="zh-CN" sz="2800" dirty="0" smtClean="0"/>
          </a:p>
          <a:p>
            <a:pPr eaLnBrk="1" hangingPunct="1">
              <a:buFont typeface="Wingdings" panose="05000000000000000000" pitchFamily="2" charset="2"/>
              <a:buChar char="p"/>
            </a:pPr>
            <a:r>
              <a:rPr lang="zh-CN" altLang="en-US" sz="2800" dirty="0" smtClean="0"/>
              <a:t>   进程</a:t>
            </a:r>
            <a:r>
              <a:rPr lang="zh-CN" altLang="en-US" sz="2800" dirty="0"/>
              <a:t>代码地址与</a:t>
            </a:r>
            <a:r>
              <a:rPr lang="en-US" altLang="zh-CN" sz="2800" dirty="0"/>
              <a:t>DLL</a:t>
            </a:r>
            <a:r>
              <a:rPr lang="zh-CN" altLang="en-US" sz="2800" dirty="0"/>
              <a:t>映射后地址构成的是进程</a:t>
            </a:r>
            <a:r>
              <a:rPr lang="zh-CN" altLang="en-US" sz="2800" dirty="0" smtClean="0"/>
              <a:t>的虚地址空间</a:t>
            </a:r>
            <a:r>
              <a:rPr lang="zh-CN" altLang="en-US" sz="2800" dirty="0"/>
              <a:t>，进程在自己的虚地址空间中好像是自己独自在使用这个</a:t>
            </a:r>
            <a:r>
              <a:rPr lang="en-US" altLang="zh-CN" sz="2800" dirty="0"/>
              <a:t>DLL</a:t>
            </a:r>
            <a:r>
              <a:rPr lang="zh-CN" altLang="en-US" sz="2800" dirty="0"/>
              <a:t>文件，使用</a:t>
            </a:r>
            <a:r>
              <a:rPr lang="en-US" altLang="zh-CN" sz="2800" dirty="0"/>
              <a:t>DLL</a:t>
            </a:r>
            <a:r>
              <a:rPr lang="zh-CN" altLang="en-US" sz="2800" dirty="0"/>
              <a:t>中的函数与程序自身的函数没有</a:t>
            </a:r>
            <a:r>
              <a:rPr lang="zh-CN" altLang="en-US" sz="2800" dirty="0" smtClean="0"/>
              <a:t>区别</a:t>
            </a:r>
            <a:endParaRPr lang="zh-CN" altLang="en-US"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036789" y="1097468"/>
            <a:ext cx="4152900" cy="5162550"/>
          </a:xfrm>
          <a:prstGeom prst="rect">
            <a:avLst/>
          </a:prstGeom>
        </p:spPr>
      </p:pic>
      <p:sp>
        <p:nvSpPr>
          <p:cNvPr id="17411" name="Rectangle 2"/>
          <p:cNvSpPr>
            <a:spLocks noGrp="1" noChangeArrowheads="1"/>
          </p:cNvSpPr>
          <p:nvPr>
            <p:ph type="title" idx="4294967295"/>
          </p:nvPr>
        </p:nvSpPr>
        <p:spPr>
          <a:xfrm>
            <a:off x="0" y="720437"/>
            <a:ext cx="3959750" cy="754063"/>
          </a:xfrm>
        </p:spPr>
        <p:txBody>
          <a:bodyPr/>
          <a:lstStyle/>
          <a:p>
            <a:pPr eaLnBrk="1" hangingPunct="1"/>
            <a:r>
              <a:rPr lang="en-US" altLang="zh-CN" dirty="0" smtClean="0"/>
              <a:t>DLL</a:t>
            </a:r>
            <a:r>
              <a:rPr lang="zh-CN" altLang="en-US" dirty="0" smtClean="0"/>
              <a:t>文件的定位</a:t>
            </a:r>
          </a:p>
        </p:txBody>
      </p:sp>
      <p:sp>
        <p:nvSpPr>
          <p:cNvPr id="17412" name="Rectangle 3"/>
          <p:cNvSpPr>
            <a:spLocks noGrp="1" noChangeArrowheads="1"/>
          </p:cNvSpPr>
          <p:nvPr>
            <p:ph idx="4294967295"/>
          </p:nvPr>
        </p:nvSpPr>
        <p:spPr>
          <a:xfrm>
            <a:off x="498121" y="1686264"/>
            <a:ext cx="7971624" cy="4566748"/>
          </a:xfrm>
        </p:spPr>
        <p:txBody>
          <a:bodyPr>
            <a:normAutofit/>
          </a:bodyPr>
          <a:lstStyle/>
          <a:p>
            <a:pPr eaLnBrk="1" hangingPunct="1">
              <a:buFont typeface="Wingdings" panose="05000000000000000000" pitchFamily="2" charset="2"/>
              <a:buChar char="p"/>
            </a:pPr>
            <a:r>
              <a:rPr lang="zh-CN" altLang="en-US" sz="2800" dirty="0" smtClean="0"/>
              <a:t>   包含</a:t>
            </a:r>
            <a:r>
              <a:rPr lang="en-US" altLang="zh-CN" sz="2800" dirty="0" smtClean="0"/>
              <a:t>EXE</a:t>
            </a:r>
            <a:r>
              <a:rPr lang="zh-CN" altLang="en-US" sz="2800" dirty="0" smtClean="0"/>
              <a:t>文件的目录</a:t>
            </a:r>
          </a:p>
          <a:p>
            <a:pPr eaLnBrk="1" hangingPunct="1">
              <a:buFont typeface="Wingdings" panose="05000000000000000000" pitchFamily="2" charset="2"/>
              <a:buChar char="p"/>
            </a:pPr>
            <a:r>
              <a:rPr lang="zh-CN" altLang="en-US" sz="2800" dirty="0" smtClean="0"/>
              <a:t>   进程的当前工作目录</a:t>
            </a:r>
          </a:p>
          <a:p>
            <a:pPr eaLnBrk="1" hangingPunct="1">
              <a:buFont typeface="Wingdings" panose="05000000000000000000" pitchFamily="2" charset="2"/>
              <a:buChar char="p"/>
            </a:pPr>
            <a:r>
              <a:rPr lang="en-US" altLang="zh-CN" sz="2800" dirty="0" smtClean="0"/>
              <a:t>   Windows</a:t>
            </a:r>
            <a:r>
              <a:rPr lang="zh-CN" altLang="en-US" sz="2800" dirty="0" smtClean="0"/>
              <a:t>系统目录</a:t>
            </a:r>
          </a:p>
          <a:p>
            <a:pPr eaLnBrk="1" hangingPunct="1">
              <a:buFont typeface="Wingdings" panose="05000000000000000000" pitchFamily="2" charset="2"/>
              <a:buChar char="p"/>
            </a:pPr>
            <a:r>
              <a:rPr lang="en-US" altLang="zh-CN" sz="2800" dirty="0" smtClean="0"/>
              <a:t>   Windows</a:t>
            </a:r>
            <a:r>
              <a:rPr lang="zh-CN" altLang="en-US" sz="2800" dirty="0" smtClean="0"/>
              <a:t>目录</a:t>
            </a:r>
          </a:p>
          <a:p>
            <a:pPr eaLnBrk="1" hangingPunct="1">
              <a:buFont typeface="Wingdings" panose="05000000000000000000" pitchFamily="2" charset="2"/>
              <a:buChar char="p"/>
            </a:pPr>
            <a:r>
              <a:rPr lang="en-US" altLang="zh-CN" sz="2800" dirty="0" smtClean="0"/>
              <a:t>   Path</a:t>
            </a:r>
            <a:r>
              <a:rPr lang="zh-CN" altLang="en-US" sz="2800" dirty="0" smtClean="0"/>
              <a:t>环境变量中的一系列目录 </a:t>
            </a:r>
            <a:endParaRPr lang="en-US" altLang="zh-CN" sz="2800" dirty="0" smtClean="0"/>
          </a:p>
          <a:p>
            <a:pPr eaLnBrk="1" hangingPunct="1">
              <a:buFont typeface="Wingdings" panose="05000000000000000000" pitchFamily="2" charset="2"/>
              <a:buChar char="p"/>
            </a:pPr>
            <a:endParaRPr lang="en-US" altLang="zh-CN" sz="2800" dirty="0" smtClean="0"/>
          </a:p>
          <a:p>
            <a:pPr eaLnBrk="1" hangingPunct="1">
              <a:buFont typeface="Wingdings" panose="05000000000000000000" pitchFamily="2" charset="2"/>
              <a:buChar char="p"/>
            </a:pPr>
            <a:endParaRPr lang="en-US" altLang="zh-CN" sz="2800" dirty="0"/>
          </a:p>
          <a:p>
            <a:pPr marL="0" indent="0" eaLnBrk="1" hangingPunct="1">
              <a:buNone/>
            </a:pPr>
            <a:endParaRPr lang="en-US" altLang="zh-CN" sz="2800" dirty="0" smtClean="0"/>
          </a:p>
          <a:p>
            <a:pPr marL="0" indent="0" eaLnBrk="1" hangingPunct="1">
              <a:buNone/>
            </a:pPr>
            <a:r>
              <a:rPr lang="zh-CN" altLang="en-US" sz="2800" dirty="0" smtClean="0"/>
              <a:t>问题：载入时动态链接能否指定特定位置的</a:t>
            </a:r>
            <a:r>
              <a:rPr lang="en-US" altLang="zh-CN" sz="2800" dirty="0" smtClean="0"/>
              <a:t>DLL</a:t>
            </a:r>
            <a:r>
              <a:rPr lang="zh-CN" altLang="en-US" sz="2800" dirty="0" smtClean="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142629" y="413068"/>
            <a:ext cx="3951798" cy="814387"/>
          </a:xfrm>
        </p:spPr>
        <p:txBody>
          <a:bodyPr/>
          <a:lstStyle/>
          <a:p>
            <a:pPr eaLnBrk="1" hangingPunct="1"/>
            <a:r>
              <a:rPr lang="zh-CN" altLang="en-US" dirty="0" smtClean="0"/>
              <a:t>托管与非托管</a:t>
            </a:r>
          </a:p>
        </p:txBody>
      </p:sp>
      <p:sp>
        <p:nvSpPr>
          <p:cNvPr id="19460" name="Rectangle 3"/>
          <p:cNvSpPr>
            <a:spLocks noGrp="1" noChangeArrowheads="1"/>
          </p:cNvSpPr>
          <p:nvPr>
            <p:ph idx="4294967295"/>
          </p:nvPr>
        </p:nvSpPr>
        <p:spPr>
          <a:xfrm>
            <a:off x="1613552" y="1431730"/>
            <a:ext cx="9580921" cy="3916126"/>
          </a:xfrm>
        </p:spPr>
        <p:txBody>
          <a:bodyPr>
            <a:normAutofit/>
          </a:bodyPr>
          <a:lstStyle/>
          <a:p>
            <a:pPr eaLnBrk="1" hangingPunct="1">
              <a:buFont typeface="Wingdings" panose="05000000000000000000" pitchFamily="2" charset="2"/>
              <a:buChar char="p"/>
            </a:pPr>
            <a:r>
              <a:rPr lang="zh-CN" altLang="en-US" sz="2000" dirty="0" smtClean="0"/>
              <a:t>   托管代码与非托管代码是微软针对运行中的</a:t>
            </a:r>
            <a:r>
              <a:rPr lang="en-US" altLang="zh-CN" sz="2000" dirty="0" smtClean="0"/>
              <a:t>windows</a:t>
            </a:r>
            <a:r>
              <a:rPr lang="zh-CN" altLang="en-US" sz="2000" dirty="0" smtClean="0"/>
              <a:t>程序与公共语言运行库的关系进行的一种划分</a:t>
            </a:r>
            <a:endParaRPr lang="en-US" altLang="zh-CN" sz="2000" dirty="0" smtClean="0"/>
          </a:p>
          <a:p>
            <a:pPr>
              <a:buFont typeface="Wingdings" panose="05000000000000000000" pitchFamily="2" charset="2"/>
              <a:buChar char="p"/>
            </a:pPr>
            <a:r>
              <a:rPr lang="zh-CN" altLang="en-US" sz="2000" dirty="0" smtClean="0"/>
              <a:t>   托管代码</a:t>
            </a:r>
            <a:endParaRPr lang="en-US" altLang="zh-CN" sz="2000" dirty="0" smtClean="0"/>
          </a:p>
          <a:p>
            <a:pPr marL="457200" lvl="1" indent="0">
              <a:buNone/>
            </a:pPr>
            <a:r>
              <a:rPr lang="en-US" altLang="zh-CN" sz="1600" dirty="0"/>
              <a:t>	</a:t>
            </a:r>
            <a:r>
              <a:rPr lang="zh-CN" altLang="en-US" sz="1600" dirty="0" smtClean="0"/>
              <a:t>由</a:t>
            </a:r>
            <a:r>
              <a:rPr lang="zh-CN" altLang="en-US" sz="1600" dirty="0"/>
              <a:t>公共语言运行</a:t>
            </a:r>
            <a:r>
              <a:rPr lang="zh-CN" altLang="en-US" sz="1600" dirty="0" smtClean="0"/>
              <a:t>库</a:t>
            </a:r>
            <a:r>
              <a:rPr lang="en-US" altLang="zh-CN" sz="1600" dirty="0" smtClean="0"/>
              <a:t>CLR(Common Language Runtime)</a:t>
            </a:r>
            <a:r>
              <a:rPr lang="zh-CN" altLang="en-US" sz="1600" dirty="0" smtClean="0"/>
              <a:t>环境</a:t>
            </a:r>
            <a:r>
              <a:rPr lang="zh-CN" altLang="en-US" sz="1600" dirty="0"/>
              <a:t>（而不是直接由操作系统）执行的代码。托管代码应用程序可以获得公共语言运行库服务，例如自动垃圾回收、运行库类型检查和安全支持等。这些服务帮助提供独立于平台和语言的、统一的托管代码应用程序行为。</a:t>
            </a:r>
          </a:p>
          <a:p>
            <a:pPr eaLnBrk="1" hangingPunct="1">
              <a:buFont typeface="Wingdings" panose="05000000000000000000" pitchFamily="2" charset="2"/>
              <a:buChar char="p"/>
            </a:pPr>
            <a:r>
              <a:rPr lang="zh-CN" altLang="en-US" sz="2000" dirty="0" smtClean="0"/>
              <a:t>   非托管代码</a:t>
            </a:r>
            <a:endParaRPr lang="en-US" altLang="zh-CN" sz="2000" dirty="0" smtClean="0"/>
          </a:p>
          <a:p>
            <a:pPr marL="457200" lvl="1" indent="0">
              <a:buNone/>
            </a:pPr>
            <a:r>
              <a:rPr lang="en-US" altLang="zh-CN" sz="1600" dirty="0" smtClean="0"/>
              <a:t>	</a:t>
            </a:r>
            <a:r>
              <a:rPr lang="zh-CN" altLang="en-US" sz="1600" dirty="0" smtClean="0"/>
              <a:t>非</a:t>
            </a:r>
            <a:r>
              <a:rPr lang="zh-CN" altLang="en-US" sz="1600" dirty="0"/>
              <a:t>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a:t>
            </a:r>
            <a:r>
              <a:rPr lang="zh-CN" altLang="en-US" sz="1600" dirty="0" smtClean="0"/>
              <a:t>生成的非</a:t>
            </a:r>
            <a:r>
              <a:rPr lang="zh-CN" altLang="en-US" sz="1600" dirty="0"/>
              <a:t>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是机器可以直接执行的二进制代码，在这些程序中，用户必须自己提供内存的申请和释放，要保证指针引用的正确性，进行类型检查等功能，稍有不慎即容易发生地址越界，内存泄露等错误，而且机器也难由这些错误中恢复回来</a:t>
            </a:r>
            <a:r>
              <a:rPr lang="zh-CN" altLang="en-US" sz="1600" dirty="0" smtClean="0"/>
              <a:t>。</a:t>
            </a:r>
            <a:endParaRPr lang="zh-CN" altLang="en-US" sz="1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609600"/>
            <a:ext cx="5080883" cy="787400"/>
          </a:xfrm>
        </p:spPr>
        <p:txBody>
          <a:bodyPr/>
          <a:lstStyle/>
          <a:p>
            <a:pPr eaLnBrk="1" hangingPunct="1"/>
            <a:r>
              <a:rPr lang="zh-CN" altLang="en-US" dirty="0" smtClean="0"/>
              <a:t>托管与非托管区别</a:t>
            </a:r>
          </a:p>
        </p:txBody>
      </p:sp>
      <p:sp>
        <p:nvSpPr>
          <p:cNvPr id="22532" name="Rectangle 3"/>
          <p:cNvSpPr>
            <a:spLocks noGrp="1" noChangeArrowheads="1"/>
          </p:cNvSpPr>
          <p:nvPr>
            <p:ph idx="4294967295"/>
          </p:nvPr>
        </p:nvSpPr>
        <p:spPr>
          <a:xfrm>
            <a:off x="1959073" y="2201528"/>
            <a:ext cx="8623300" cy="1466850"/>
          </a:xfrm>
        </p:spPr>
        <p:txBody>
          <a:bodyPr>
            <a:normAutofit/>
          </a:bodyPr>
          <a:lstStyle/>
          <a:p>
            <a:pPr eaLnBrk="1" hangingPunct="1">
              <a:buFont typeface="Wingdings" panose="05000000000000000000" pitchFamily="2" charset="2"/>
              <a:buChar char="p"/>
            </a:pPr>
            <a:r>
              <a:rPr lang="zh-CN" altLang="en-US" sz="2800" dirty="0" smtClean="0"/>
              <a:t>   托管代码中不推荐使用指针</a:t>
            </a:r>
            <a:endParaRPr lang="en-US" altLang="zh-CN" sz="2800" dirty="0" smtClean="0"/>
          </a:p>
          <a:p>
            <a:pPr eaLnBrk="1" hangingPunct="1">
              <a:buFont typeface="Wingdings" panose="05000000000000000000" pitchFamily="2" charset="2"/>
              <a:buChar char="p"/>
            </a:pPr>
            <a:r>
              <a:rPr lang="en-US" altLang="zh-CN" sz="2800" dirty="0"/>
              <a:t> </a:t>
            </a:r>
            <a:r>
              <a:rPr lang="en-US" altLang="zh-CN" sz="2800" dirty="0" smtClean="0"/>
              <a:t>  </a:t>
            </a:r>
            <a:r>
              <a:rPr lang="zh-CN" altLang="en-US" sz="2800" dirty="0" smtClean="0"/>
              <a:t>非托管代码可以使用指针来直接读取内存</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63611" y="704645"/>
            <a:ext cx="6528021" cy="779463"/>
          </a:xfrm>
        </p:spPr>
        <p:txBody>
          <a:bodyPr/>
          <a:lstStyle/>
          <a:p>
            <a:pPr eaLnBrk="1" hangingPunct="1"/>
            <a:r>
              <a:rPr lang="zh-CN" altLang="en-US" dirty="0" smtClean="0"/>
              <a:t>调用托管的动态链接库</a:t>
            </a:r>
          </a:p>
        </p:txBody>
      </p:sp>
      <p:sp>
        <p:nvSpPr>
          <p:cNvPr id="5" name="Rectangle 57"/>
          <p:cNvSpPr txBox="1">
            <a:spLocks noChangeArrowheads="1"/>
          </p:cNvSpPr>
          <p:nvPr/>
        </p:nvSpPr>
        <p:spPr>
          <a:xfrm>
            <a:off x="347550" y="287658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rPr>
              <a:t>使用</a:t>
            </a:r>
            <a:r>
              <a:rPr lang="en-US" altLang="zh-CN" sz="2800" dirty="0" smtClean="0">
                <a:solidFill>
                  <a:srgbClr val="002060"/>
                </a:solidFill>
              </a:rPr>
              <a:t>C#</a:t>
            </a:r>
            <a:r>
              <a:rPr lang="zh-CN" altLang="en-US" sz="2800" dirty="0" smtClean="0">
                <a:solidFill>
                  <a:srgbClr val="002060"/>
                </a:solidFill>
              </a:rPr>
              <a:t>创建类库</a:t>
            </a:r>
            <a:r>
              <a:rPr lang="en-US" altLang="zh-CN" sz="2800" dirty="0" smtClean="0">
                <a:solidFill>
                  <a:srgbClr val="002060"/>
                </a:solidFill>
              </a:rPr>
              <a:t>(DLL)</a:t>
            </a:r>
          </a:p>
        </p:txBody>
      </p:sp>
      <p:pic>
        <p:nvPicPr>
          <p:cNvPr id="6" name="Picture 58" descr="dll-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847" y="1967942"/>
            <a:ext cx="64484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630859"/>
            <a:ext cx="6575729" cy="779463"/>
          </a:xfrm>
        </p:spPr>
        <p:txBody>
          <a:bodyPr/>
          <a:lstStyle/>
          <a:p>
            <a:pPr eaLnBrk="1" hangingPunct="1"/>
            <a:r>
              <a:rPr lang="zh-CN" altLang="en-US" dirty="0" smtClean="0"/>
              <a:t>调用托管的动态链接库</a:t>
            </a:r>
          </a:p>
        </p:txBody>
      </p:sp>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zh-CN" altLang="en-US" sz="3100" dirty="0"/>
          </a:p>
          <a:p>
            <a:pPr eaLnBrk="1" hangingPunct="1"/>
            <a:endParaRPr lang="zh-CN" altLang="en-US" sz="2800"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18" y="3060981"/>
            <a:ext cx="7853905" cy="2783663"/>
          </a:xfrm>
          <a:prstGeom prst="rect">
            <a:avLst/>
          </a:prstGeom>
        </p:spPr>
      </p:pic>
      <p:sp>
        <p:nvSpPr>
          <p:cNvPr id="5" name="Rectangle 3"/>
          <p:cNvSpPr txBox="1">
            <a:spLocks noChangeArrowheads="1"/>
          </p:cNvSpPr>
          <p:nvPr/>
        </p:nvSpPr>
        <p:spPr>
          <a:xfrm>
            <a:off x="455572" y="1955704"/>
            <a:ext cx="9447813" cy="846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应用反射机制，可以得到托管</a:t>
            </a:r>
            <a:r>
              <a:rPr lang="en-US" altLang="zh-CN" sz="2800" dirty="0" err="1" smtClean="0">
                <a:solidFill>
                  <a:srgbClr val="002060"/>
                </a:solidFill>
                <a:latin typeface="微软雅黑" panose="020B0503020204020204" pitchFamily="34" charset="-122"/>
                <a:ea typeface="微软雅黑" panose="020B0503020204020204" pitchFamily="34" charset="-122"/>
              </a:rPr>
              <a:t>dll</a:t>
            </a:r>
            <a:r>
              <a:rPr lang="zh-CN" altLang="en-US" sz="2800" dirty="0" smtClean="0">
                <a:solidFill>
                  <a:srgbClr val="002060"/>
                </a:solidFill>
                <a:latin typeface="微软雅黑" panose="020B0503020204020204" pitchFamily="34" charset="-122"/>
                <a:ea typeface="微软雅黑" panose="020B0503020204020204" pitchFamily="34" charset="-122"/>
              </a:rPr>
              <a:t>文件中的类方法和属性。</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487446" y="942686"/>
            <a:ext cx="4889500" cy="693737"/>
          </a:xfrm>
        </p:spPr>
        <p:txBody>
          <a:bodyPr>
            <a:normAutofit/>
          </a:bodyPr>
          <a:lstStyle/>
          <a:p>
            <a:pPr eaLnBrk="1" hangingPunct="1"/>
            <a:r>
              <a:rPr lang="zh-CN" altLang="en-US" dirty="0" smtClean="0"/>
              <a:t>分别编译与链接</a:t>
            </a:r>
          </a:p>
        </p:txBody>
      </p:sp>
      <p:sp>
        <p:nvSpPr>
          <p:cNvPr id="8" name="Rectangle 3"/>
          <p:cNvSpPr txBox="1">
            <a:spLocks noChangeArrowheads="1"/>
          </p:cNvSpPr>
          <p:nvPr/>
        </p:nvSpPr>
        <p:spPr>
          <a:xfrm>
            <a:off x="2083242" y="1867438"/>
            <a:ext cx="8587408" cy="399437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u"/>
            </a:pPr>
            <a:r>
              <a:rPr lang="zh-CN" altLang="en-US" sz="2400" dirty="0" smtClean="0">
                <a:solidFill>
                  <a:srgbClr val="002060"/>
                </a:solidFill>
                <a:latin typeface="微软雅黑" panose="020B0503020204020204" pitchFamily="34" charset="-122"/>
                <a:ea typeface="微软雅黑" panose="020B0503020204020204" pitchFamily="34" charset="-122"/>
                <a:sym typeface="+mn-ea"/>
              </a:rPr>
              <a:t>大多数</a:t>
            </a:r>
            <a:r>
              <a:rPr lang="zh-CN" altLang="en-US" sz="2400" dirty="0">
                <a:solidFill>
                  <a:srgbClr val="002060"/>
                </a:solidFill>
                <a:latin typeface="微软雅黑" panose="020B0503020204020204" pitchFamily="34" charset="-122"/>
                <a:ea typeface="微软雅黑" panose="020B0503020204020204" pitchFamily="34" charset="-122"/>
                <a:sym typeface="+mn-ea"/>
              </a:rPr>
              <a:t>高级语言都支持分别编译</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a:t>
            </a:r>
            <a:r>
              <a:rPr lang="en-US" altLang="zh-CN" sz="2400" dirty="0" smtClean="0">
                <a:solidFill>
                  <a:srgbClr val="002060"/>
                </a:solidFill>
                <a:latin typeface="微软雅黑" panose="020B0503020204020204" pitchFamily="34" charset="-122"/>
                <a:ea typeface="微软雅黑" panose="020B0503020204020204" pitchFamily="34" charset="-122"/>
                <a:sym typeface="+mn-ea"/>
              </a:rPr>
              <a:t>separate compiling</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a:t>
            </a:r>
            <a:endParaRPr lang="en-US" altLang="zh-CN" sz="2400" dirty="0" smtClean="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smtClean="0">
                <a:solidFill>
                  <a:srgbClr val="002060"/>
                </a:solidFill>
                <a:latin typeface="微软雅黑" panose="020B0503020204020204" pitchFamily="34" charset="-122"/>
                <a:ea typeface="微软雅黑" panose="020B0503020204020204" pitchFamily="34" charset="-122"/>
                <a:sym typeface="+mn-ea"/>
              </a:rPr>
              <a:t>程序员</a:t>
            </a:r>
            <a:r>
              <a:rPr lang="zh-CN" altLang="en-US" sz="2400" dirty="0">
                <a:solidFill>
                  <a:srgbClr val="002060"/>
                </a:solidFill>
                <a:latin typeface="微软雅黑" panose="020B0503020204020204" pitchFamily="34" charset="-122"/>
                <a:ea typeface="微软雅黑" panose="020B0503020204020204" pitchFamily="34" charset="-122"/>
                <a:sym typeface="+mn-ea"/>
              </a:rPr>
              <a:t>可以显式地把程序划分为独立的模块或文件，然后由编译器（</a:t>
            </a:r>
            <a:r>
              <a:rPr lang="en-US" altLang="zh-CN" sz="2400" dirty="0">
                <a:solidFill>
                  <a:srgbClr val="002060"/>
                </a:solidFill>
                <a:latin typeface="微软雅黑" panose="020B0503020204020204" pitchFamily="34" charset="-122"/>
                <a:ea typeface="微软雅黑" panose="020B0503020204020204" pitchFamily="34" charset="-122"/>
                <a:sym typeface="+mn-ea"/>
              </a:rPr>
              <a:t>compiler</a:t>
            </a:r>
            <a:r>
              <a:rPr lang="zh-CN" altLang="en-US" sz="2400" dirty="0">
                <a:solidFill>
                  <a:srgbClr val="002060"/>
                </a:solidFill>
                <a:latin typeface="微软雅黑" panose="020B0503020204020204" pitchFamily="34" charset="-122"/>
                <a:ea typeface="微软雅黑" panose="020B0503020204020204" pitchFamily="34" charset="-122"/>
                <a:sym typeface="+mn-ea"/>
              </a:rPr>
              <a:t>）对每个独立部分分别进行</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编译</a:t>
            </a:r>
            <a:endParaRPr lang="en-US" altLang="zh-CN" sz="2400" dirty="0" smtClean="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smtClean="0">
                <a:solidFill>
                  <a:srgbClr val="002060"/>
                </a:solidFill>
                <a:latin typeface="微软雅黑" panose="020B0503020204020204" pitchFamily="34" charset="-122"/>
                <a:ea typeface="微软雅黑" panose="020B0503020204020204" pitchFamily="34" charset="-122"/>
                <a:sym typeface="+mn-ea"/>
              </a:rPr>
              <a:t>编译后</a:t>
            </a:r>
            <a:r>
              <a:rPr lang="zh-CN" altLang="en-US" sz="2400" dirty="0">
                <a:solidFill>
                  <a:srgbClr val="002060"/>
                </a:solidFill>
                <a:latin typeface="微软雅黑" panose="020B0503020204020204" pitchFamily="34" charset="-122"/>
                <a:ea typeface="微软雅黑" panose="020B0503020204020204" pitchFamily="34" charset="-122"/>
                <a:sym typeface="+mn-ea"/>
              </a:rPr>
              <a:t>，由链接器（</a:t>
            </a:r>
            <a:r>
              <a:rPr lang="en-US" altLang="zh-CN" sz="2400" dirty="0">
                <a:solidFill>
                  <a:srgbClr val="002060"/>
                </a:solidFill>
                <a:latin typeface="微软雅黑" panose="020B0503020204020204" pitchFamily="34" charset="-122"/>
                <a:ea typeface="微软雅黑" panose="020B0503020204020204" pitchFamily="34" charset="-122"/>
                <a:sym typeface="+mn-ea"/>
              </a:rPr>
              <a:t>Linker</a:t>
            </a:r>
            <a:r>
              <a:rPr lang="zh-CN" altLang="en-US" sz="2400" dirty="0">
                <a:solidFill>
                  <a:srgbClr val="002060"/>
                </a:solidFill>
                <a:latin typeface="微软雅黑" panose="020B0503020204020204" pitchFamily="34" charset="-122"/>
                <a:ea typeface="微软雅黑" panose="020B0503020204020204" pitchFamily="34" charset="-122"/>
                <a:sym typeface="+mn-ea"/>
              </a:rPr>
              <a:t>）</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把独立</a:t>
            </a:r>
            <a:r>
              <a:rPr lang="zh-CN" altLang="en-US" sz="2400" dirty="0">
                <a:solidFill>
                  <a:srgbClr val="002060"/>
                </a:solidFill>
                <a:latin typeface="微软雅黑" panose="020B0503020204020204" pitchFamily="34" charset="-122"/>
                <a:ea typeface="微软雅黑" panose="020B0503020204020204" pitchFamily="34" charset="-122"/>
                <a:sym typeface="+mn-ea"/>
              </a:rPr>
              <a:t>编译单元链接（</a:t>
            </a:r>
            <a:r>
              <a:rPr lang="en-US" altLang="zh-CN" sz="2400" dirty="0">
                <a:solidFill>
                  <a:srgbClr val="002060"/>
                </a:solidFill>
                <a:latin typeface="微软雅黑" panose="020B0503020204020204" pitchFamily="34" charset="-122"/>
                <a:ea typeface="微软雅黑" panose="020B0503020204020204" pitchFamily="34" charset="-122"/>
                <a:sym typeface="+mn-ea"/>
              </a:rPr>
              <a:t>Linking</a:t>
            </a:r>
            <a:r>
              <a:rPr lang="zh-CN" altLang="en-US" sz="2400" dirty="0">
                <a:solidFill>
                  <a:srgbClr val="002060"/>
                </a:solidFill>
                <a:latin typeface="微软雅黑" panose="020B0503020204020204" pitchFamily="34" charset="-122"/>
                <a:ea typeface="微软雅黑" panose="020B0503020204020204" pitchFamily="34" charset="-122"/>
                <a:sym typeface="+mn-ea"/>
              </a:rPr>
              <a:t>）到</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一起</a:t>
            </a:r>
            <a:endParaRPr lang="en-US" altLang="zh-CN" sz="2400" dirty="0" smtClean="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smtClean="0">
                <a:solidFill>
                  <a:srgbClr val="002060"/>
                </a:solidFill>
                <a:latin typeface="微软雅黑" panose="020B0503020204020204" pitchFamily="34" charset="-122"/>
                <a:ea typeface="微软雅黑" panose="020B0503020204020204" pitchFamily="34" charset="-122"/>
                <a:sym typeface="+mn-ea"/>
              </a:rPr>
              <a:t>链接</a:t>
            </a:r>
            <a:r>
              <a:rPr lang="zh-CN" altLang="en-US" sz="2400" dirty="0">
                <a:solidFill>
                  <a:srgbClr val="002060"/>
                </a:solidFill>
                <a:latin typeface="微软雅黑" panose="020B0503020204020204" pitchFamily="34" charset="-122"/>
                <a:ea typeface="微软雅黑" panose="020B0503020204020204" pitchFamily="34" charset="-122"/>
                <a:sym typeface="+mn-ea"/>
              </a:rPr>
              <a:t>方式有两种：静态链接、动态</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链接</a:t>
            </a:r>
            <a:endParaRPr lang="zh-CN" altLang="en-US" sz="2400" dirty="0">
              <a:solidFill>
                <a:srgbClr val="002060"/>
              </a:solidFill>
              <a:latin typeface="微软雅黑" panose="020B0503020204020204" pitchFamily="34" charset="-122"/>
              <a:ea typeface="微软雅黑" panose="020B0503020204020204" pitchFamily="34" charset="-122"/>
              <a:sym typeface="+mn-ea"/>
            </a:endParaRPr>
          </a:p>
          <a:p>
            <a:pPr algn="just"/>
            <a:endParaRPr lang="zh-CN" altLang="zh-CN" sz="2400" dirty="0" smtClean="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135172" y="526111"/>
            <a:ext cx="1341438" cy="709613"/>
          </a:xfrm>
        </p:spPr>
        <p:txBody>
          <a:bodyPr/>
          <a:lstStyle/>
          <a:p>
            <a:pPr eaLnBrk="1" hangingPunct="1"/>
            <a:r>
              <a:rPr lang="zh-CN" altLang="en-US" dirty="0" smtClean="0"/>
              <a:t>反射</a:t>
            </a:r>
          </a:p>
        </p:txBody>
      </p:sp>
      <p:sp>
        <p:nvSpPr>
          <p:cNvPr id="25604" name="Rectangle 3"/>
          <p:cNvSpPr>
            <a:spLocks noGrp="1" noChangeArrowheads="1"/>
          </p:cNvSpPr>
          <p:nvPr>
            <p:ph idx="4294967295"/>
          </p:nvPr>
        </p:nvSpPr>
        <p:spPr>
          <a:xfrm>
            <a:off x="2540000" y="2127944"/>
            <a:ext cx="8214861" cy="2555875"/>
          </a:xfrm>
        </p:spPr>
        <p:txBody>
          <a:bodyPr>
            <a:normAutofit/>
          </a:bodyPr>
          <a:lstStyle/>
          <a:p>
            <a:pPr eaLnBrk="1" hangingPunct="1">
              <a:buFont typeface="Wingdings" panose="05000000000000000000" pitchFamily="2" charset="2"/>
              <a:buChar char="p"/>
            </a:pPr>
            <a:r>
              <a:rPr lang="zh-CN" altLang="en-US" sz="2800" dirty="0" smtClean="0"/>
              <a:t>   通过 </a:t>
            </a:r>
            <a:r>
              <a:rPr lang="en-US" altLang="zh-CN" sz="2800" dirty="0" err="1" smtClean="0"/>
              <a:t>System.Reflection</a:t>
            </a:r>
            <a:r>
              <a:rPr lang="en-US" altLang="zh-CN" sz="2800" dirty="0" smtClean="0"/>
              <a:t> </a:t>
            </a:r>
            <a:r>
              <a:rPr lang="zh-CN" altLang="en-US" sz="2800" dirty="0" smtClean="0"/>
              <a:t>命名空间中的类以及 </a:t>
            </a:r>
            <a:r>
              <a:rPr lang="en-US" altLang="zh-CN" sz="2800" dirty="0" err="1" smtClean="0"/>
              <a:t>System.Type</a:t>
            </a:r>
            <a:r>
              <a:rPr lang="zh-CN" altLang="en-US" sz="2800" dirty="0" smtClean="0"/>
              <a:t>，可以获取有关已加载的程序集和在其中定义的类型（如类、接口和值类型）的信息</a:t>
            </a:r>
            <a:endParaRPr lang="en-US" altLang="zh-CN" sz="2800" dirty="0" smtClean="0"/>
          </a:p>
          <a:p>
            <a:pPr eaLnBrk="1" hangingPunct="1">
              <a:buFont typeface="Wingdings" panose="05000000000000000000" pitchFamily="2" charset="2"/>
              <a:buChar char="p"/>
            </a:pPr>
            <a:r>
              <a:rPr lang="zh-CN" altLang="en-US" sz="2800" dirty="0" smtClean="0"/>
              <a:t>    可以使用反射在运行时创建类型实例，调用和访问这些实例</a:t>
            </a:r>
          </a:p>
        </p:txBody>
      </p:sp>
      <p:sp>
        <p:nvSpPr>
          <p:cNvPr id="2" name="文本框 1"/>
          <p:cNvSpPr txBox="1"/>
          <p:nvPr/>
        </p:nvSpPr>
        <p:spPr>
          <a:xfrm>
            <a:off x="5051425" y="5958840"/>
            <a:ext cx="6100445" cy="368300"/>
          </a:xfrm>
          <a:prstGeom prst="rect">
            <a:avLst/>
          </a:prstGeom>
          <a:noFill/>
        </p:spPr>
        <p:txBody>
          <a:bodyPr wrap="square" rtlCol="0">
            <a:spAutoFit/>
          </a:bodyPr>
          <a:lstStyle/>
          <a:p>
            <a:pPr algn="l"/>
            <a:r>
              <a:rPr lang="en-US" altLang="zh-CN" sz="1800">
                <a:solidFill>
                  <a:srgbClr val="FF0000"/>
                </a:solidFill>
                <a:latin typeface="微软雅黑" panose="020B0503020204020204" pitchFamily="34" charset="-122"/>
                <a:ea typeface="微软雅黑" panose="020B0503020204020204" pitchFamily="34" charset="-122"/>
              </a:rPr>
              <a:t>c++</a:t>
            </a:r>
            <a:r>
              <a:rPr lang="zh-CN" altLang="en-US" sz="1800">
                <a:solidFill>
                  <a:srgbClr val="FF0000"/>
                </a:solidFill>
                <a:latin typeface="微软雅黑" panose="020B0503020204020204" pitchFamily="34" charset="-122"/>
                <a:ea typeface="微软雅黑" panose="020B0503020204020204" pitchFamily="34" charset="-122"/>
              </a:rPr>
              <a:t>需要用户自己实现反射，但模板类给了更强大的能力</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0" y="527492"/>
            <a:ext cx="6035040" cy="814388"/>
          </a:xfrm>
        </p:spPr>
        <p:txBody>
          <a:bodyPr/>
          <a:lstStyle/>
          <a:p>
            <a:pPr eaLnBrk="1" hangingPunct="1"/>
            <a:r>
              <a:rPr lang="zh-CN" altLang="en-US" dirty="0" smtClean="0"/>
              <a:t>反射的用途</a:t>
            </a:r>
          </a:p>
        </p:txBody>
      </p:sp>
      <p:sp>
        <p:nvSpPr>
          <p:cNvPr id="26628" name="Text Box 4"/>
          <p:cNvSpPr txBox="1">
            <a:spLocks noChangeArrowheads="1"/>
          </p:cNvSpPr>
          <p:nvPr/>
        </p:nvSpPr>
        <p:spPr bwMode="auto">
          <a:xfrm>
            <a:off x="1356380" y="1884914"/>
            <a:ext cx="963489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Assembly </a:t>
            </a:r>
            <a:r>
              <a:rPr lang="zh-CN" altLang="en-US" sz="2400" dirty="0">
                <a:solidFill>
                  <a:srgbClr val="002060"/>
                </a:solidFill>
                <a:latin typeface="微软雅黑" panose="020B0503020204020204" pitchFamily="34" charset="-122"/>
                <a:ea typeface="微软雅黑" panose="020B0503020204020204" pitchFamily="34" charset="-122"/>
              </a:rPr>
              <a:t>定义和加载程序集，加载在程序集清单中列出的模块，</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以及从此程序集中查找类型并创建该类型的实例。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Module </a:t>
            </a:r>
            <a:r>
              <a:rPr lang="zh-CN" altLang="en-US" sz="2400" dirty="0">
                <a:solidFill>
                  <a:srgbClr val="002060"/>
                </a:solidFill>
                <a:latin typeface="微软雅黑" panose="020B0503020204020204" pitchFamily="34" charset="-122"/>
                <a:ea typeface="微软雅黑" panose="020B0503020204020204" pitchFamily="34" charset="-122"/>
              </a:rPr>
              <a:t>发现以下信息：包含模块的程序集以及模块中的类等。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您还可以获取在模块上定义的所有全局方法或其他特定的非全局方法。</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ConstructorInfo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发现以下信息：构造函数的名称、参数、访问修饰符</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GetConstructors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dirty="0" err="1">
                <a:solidFill>
                  <a:srgbClr val="002060"/>
                </a:solidFill>
                <a:latin typeface="微软雅黑" panose="020B0503020204020204" pitchFamily="34" charset="-122"/>
                <a:ea typeface="微软雅黑" panose="020B0503020204020204" pitchFamily="34" charset="-122"/>
              </a:rPr>
              <a:t>GetConstructor</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方法来调用特定的构造函数。</a:t>
            </a:r>
          </a:p>
        </p:txBody>
      </p:sp>
      <p:sp>
        <p:nvSpPr>
          <p:cNvPr id="2" name="文本框 1"/>
          <p:cNvSpPr txBox="1"/>
          <p:nvPr/>
        </p:nvSpPr>
        <p:spPr>
          <a:xfrm>
            <a:off x="5051425" y="5958840"/>
            <a:ext cx="6100445" cy="368300"/>
          </a:xfrm>
          <a:prstGeom prst="rect">
            <a:avLst/>
          </a:prstGeom>
          <a:noFill/>
        </p:spPr>
        <p:txBody>
          <a:bodyPr wrap="square" rtlCol="0">
            <a:spAutoFit/>
          </a:bodyPr>
          <a:lstStyle/>
          <a:p>
            <a:pPr algn="l"/>
            <a:r>
              <a:rPr lang="en-US" altLang="zh-CN" sz="1800">
                <a:solidFill>
                  <a:srgbClr val="FF0000"/>
                </a:solidFill>
                <a:latin typeface="微软雅黑" panose="020B0503020204020204" pitchFamily="34" charset="-122"/>
                <a:ea typeface="微软雅黑" panose="020B0503020204020204" pitchFamily="34" charset="-122"/>
              </a:rPr>
              <a:t>c++</a:t>
            </a:r>
            <a:r>
              <a:rPr lang="zh-CN" altLang="en-US" sz="1800">
                <a:solidFill>
                  <a:srgbClr val="FF0000"/>
                </a:solidFill>
                <a:latin typeface="微软雅黑" panose="020B0503020204020204" pitchFamily="34" charset="-122"/>
                <a:ea typeface="微软雅黑" panose="020B0503020204020204" pitchFamily="34" charset="-122"/>
              </a:rPr>
              <a:t>需要用户自己实现反射，但模板类给了更强大的能力</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0" y="616723"/>
            <a:ext cx="6361043" cy="700088"/>
          </a:xfrm>
        </p:spPr>
        <p:txBody>
          <a:bodyPr/>
          <a:lstStyle/>
          <a:p>
            <a:pPr eaLnBrk="1" hangingPunct="1"/>
            <a:r>
              <a:rPr lang="zh-CN" altLang="en-US" dirty="0" smtClean="0"/>
              <a:t>反射的用途</a:t>
            </a:r>
          </a:p>
        </p:txBody>
      </p:sp>
      <p:sp>
        <p:nvSpPr>
          <p:cNvPr id="27652" name="Text Box 3"/>
          <p:cNvSpPr txBox="1">
            <a:spLocks noChangeArrowheads="1"/>
          </p:cNvSpPr>
          <p:nvPr/>
        </p:nvSpPr>
        <p:spPr bwMode="auto">
          <a:xfrm>
            <a:off x="2040685" y="1979855"/>
            <a:ext cx="92015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MethodInfo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发现以下信息：方法的名称、返回类型、参数、</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访问修饰符（如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p>
          <a:p>
            <a:pPr eaLnBrk="1" hangingPunct="1">
              <a:spcBef>
                <a:spcPct val="0"/>
              </a:spcBef>
              <a:buClrTx/>
              <a:buSzTx/>
              <a:buFontTx/>
              <a:buNone/>
            </a:pP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GetMethods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p>
          <a:p>
            <a:pPr eaLnBrk="1" hangingPunct="1">
              <a:spcBef>
                <a:spcPct val="0"/>
              </a:spcBef>
              <a:buClrTx/>
              <a:buSzTx/>
              <a:buFontTx/>
              <a:buNone/>
            </a:pPr>
            <a:r>
              <a:rPr lang="en-US" altLang="zh-CN" sz="2400" dirty="0" err="1">
                <a:solidFill>
                  <a:srgbClr val="002060"/>
                </a:solidFill>
                <a:latin typeface="微软雅黑" panose="020B0503020204020204" pitchFamily="34" charset="-122"/>
                <a:ea typeface="微软雅黑" panose="020B0503020204020204" pitchFamily="34" charset="-122"/>
              </a:rPr>
              <a:t>GetMethod</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方法来调用特定的方法。</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FieldInfo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发现以下信息：字段的名称、访问修饰符和实现</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详细信息（如 </a:t>
            </a:r>
            <a:r>
              <a:rPr lang="en-US" altLang="zh-CN" sz="2400" b="1" dirty="0">
                <a:solidFill>
                  <a:srgbClr val="002060"/>
                </a:solidFill>
                <a:latin typeface="微软雅黑" panose="020B0503020204020204" pitchFamily="34" charset="-122"/>
                <a:ea typeface="微软雅黑" panose="020B0503020204020204" pitchFamily="34" charset="-122"/>
              </a:rPr>
              <a:t>static</a:t>
            </a:r>
            <a:r>
              <a:rPr lang="zh-CN" altLang="en-US" sz="2400" dirty="0">
                <a:solidFill>
                  <a:srgbClr val="002060"/>
                </a:solidFill>
                <a:latin typeface="微软雅黑" panose="020B0503020204020204" pitchFamily="34" charset="-122"/>
                <a:ea typeface="微软雅黑" panose="020B0503020204020204" pitchFamily="34" charset="-122"/>
              </a:rPr>
              <a:t>）等；并获取或设置字段值。</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EventInfo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发现以下信息：事件的名称、事件处理程序</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数据类型、自定义属性、声明类型和反射类型等；并添加或</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移除事件处理程序。</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0" y="1355725"/>
            <a:ext cx="6091238" cy="725488"/>
          </a:xfrm>
        </p:spPr>
        <p:txBody>
          <a:bodyPr/>
          <a:lstStyle/>
          <a:p>
            <a:pPr eaLnBrk="1" hangingPunct="1"/>
            <a:r>
              <a:rPr lang="zh-CN" altLang="en-US" dirty="0" smtClean="0"/>
              <a:t>反射的用途</a:t>
            </a:r>
          </a:p>
        </p:txBody>
      </p:sp>
      <p:sp>
        <p:nvSpPr>
          <p:cNvPr id="28676" name="Text Box 3"/>
          <p:cNvSpPr txBox="1">
            <a:spLocks noChangeArrowheads="1"/>
          </p:cNvSpPr>
          <p:nvPr/>
        </p:nvSpPr>
        <p:spPr bwMode="auto">
          <a:xfrm>
            <a:off x="1948584" y="2904699"/>
            <a:ext cx="911018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PropertyInfo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发现以下信息：属性的名称、数据类型、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声明类型、反射类型和只读或可写状态等；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并获取或设置属性值。</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ParameterInfo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发现以下信息：参数的名称、数据类型、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参数是输入参数还是输出参数，以及参数在方法签名中的位置等。</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789885"/>
            <a:ext cx="6885830" cy="779463"/>
          </a:xfrm>
        </p:spPr>
        <p:txBody>
          <a:bodyPr/>
          <a:lstStyle/>
          <a:p>
            <a:pPr eaLnBrk="1" hangingPunct="1"/>
            <a:r>
              <a:rPr lang="zh-CN" altLang="en-US" dirty="0" smtClean="0"/>
              <a:t>调用非托管的动态链接库</a:t>
            </a:r>
          </a:p>
        </p:txBody>
      </p:sp>
      <p:sp>
        <p:nvSpPr>
          <p:cNvPr id="30724" name="Rectangle 3"/>
          <p:cNvSpPr>
            <a:spLocks noGrp="1" noChangeArrowheads="1"/>
          </p:cNvSpPr>
          <p:nvPr>
            <p:ph idx="4294967295"/>
          </p:nvPr>
        </p:nvSpPr>
        <p:spPr>
          <a:xfrm>
            <a:off x="2189018" y="1810327"/>
            <a:ext cx="9541164" cy="4509414"/>
          </a:xfrm>
        </p:spPr>
        <p:txBody>
          <a:bodyPr>
            <a:normAutofit fontScale="70000" lnSpcReduction="20000"/>
          </a:bodyPr>
          <a:lstStyle/>
          <a:p>
            <a:pPr eaLnBrk="1" hangingPunct="1">
              <a:buFont typeface="Wingdings" panose="05000000000000000000" pitchFamily="2" charset="2"/>
              <a:buChar char="p"/>
            </a:pPr>
            <a:r>
              <a:rPr lang="zh-CN" altLang="en-US" sz="3100" dirty="0" smtClean="0"/>
              <a:t>   控件不能满足用户所有需求</a:t>
            </a:r>
          </a:p>
          <a:p>
            <a:pPr marL="400050" lvl="1" indent="0">
              <a:buNone/>
            </a:pPr>
            <a:r>
              <a:rPr lang="zh-CN" altLang="en-US" sz="3100" dirty="0" smtClean="0"/>
              <a:t>例如</a:t>
            </a:r>
            <a:r>
              <a:rPr lang="en-US" altLang="zh-CN" sz="3100" dirty="0" err="1" smtClean="0"/>
              <a:t>ListView</a:t>
            </a:r>
            <a:r>
              <a:rPr lang="zh-CN" altLang="en-US" sz="3100" dirty="0" smtClean="0"/>
              <a:t>中文本如何实现多行显示</a:t>
            </a:r>
          </a:p>
          <a:p>
            <a:pPr marL="400050" lvl="1" indent="0">
              <a:buNone/>
            </a:pPr>
            <a:r>
              <a:rPr lang="zh-CN" altLang="en-US" sz="3100" dirty="0" smtClean="0"/>
              <a:t>例如一个</a:t>
            </a:r>
            <a:r>
              <a:rPr lang="en-US" altLang="zh-CN" sz="3100" dirty="0" err="1" smtClean="0"/>
              <a:t>ListBox</a:t>
            </a:r>
            <a:r>
              <a:rPr lang="zh-CN" altLang="en-US" sz="3100" dirty="0" smtClean="0"/>
              <a:t>控件的鼠标滚动事件，这可通过</a:t>
            </a:r>
            <a:r>
              <a:rPr lang="en-US" altLang="zh-CN" sz="3100" dirty="0" smtClean="0"/>
              <a:t>Windows</a:t>
            </a:r>
            <a:r>
              <a:rPr lang="zh-CN" altLang="en-US" sz="3100" dirty="0" smtClean="0"/>
              <a:t>的</a:t>
            </a:r>
            <a:r>
              <a:rPr lang="en-US" altLang="zh-CN" sz="3100" dirty="0" smtClean="0"/>
              <a:t>API</a:t>
            </a:r>
            <a:r>
              <a:rPr lang="zh-CN" altLang="en-US" sz="3100" dirty="0" smtClean="0"/>
              <a:t>实现。</a:t>
            </a:r>
            <a:endParaRPr lang="en-US" altLang="zh-CN" sz="3100" dirty="0" smtClean="0"/>
          </a:p>
          <a:p>
            <a:pPr eaLnBrk="1" hangingPunct="1"/>
            <a:endParaRPr lang="en-US" altLang="zh-CN" sz="3100" dirty="0"/>
          </a:p>
          <a:p>
            <a:pPr>
              <a:buFont typeface="Wingdings" panose="05000000000000000000" pitchFamily="2" charset="2"/>
              <a:buChar char="p"/>
            </a:pPr>
            <a:r>
              <a:rPr lang="zh-CN" altLang="en-US" sz="3100" dirty="0" smtClean="0"/>
              <a:t>   也</a:t>
            </a:r>
            <a:r>
              <a:rPr lang="zh-CN" altLang="en-US" sz="3100" dirty="0"/>
              <a:t>有部分功能用框架类不太合适，例如与窗体消息处理密切相关的功能</a:t>
            </a:r>
            <a:r>
              <a:rPr lang="zh-CN" altLang="en-US" sz="3100" dirty="0" smtClean="0"/>
              <a:t>，涉及</a:t>
            </a:r>
            <a:r>
              <a:rPr lang="zh-CN" altLang="en-US" sz="3100" dirty="0"/>
              <a:t>到</a:t>
            </a:r>
            <a:r>
              <a:rPr lang="en-US" altLang="zh-CN" sz="3100" dirty="0"/>
              <a:t>windows</a:t>
            </a:r>
            <a:r>
              <a:rPr lang="zh-CN" altLang="en-US" sz="3100" dirty="0"/>
              <a:t>核心的运作，要开发这些功能的程序还是要依赖</a:t>
            </a:r>
            <a:r>
              <a:rPr lang="en-US" altLang="zh-CN" sz="3100" dirty="0" smtClean="0"/>
              <a:t>Windows </a:t>
            </a:r>
            <a:r>
              <a:rPr lang="zh-CN" altLang="en-US" sz="3100" dirty="0" smtClean="0"/>
              <a:t>的</a:t>
            </a:r>
            <a:r>
              <a:rPr lang="en-US" altLang="zh-CN" sz="3100" dirty="0"/>
              <a:t>API</a:t>
            </a:r>
            <a:r>
              <a:rPr lang="zh-CN" altLang="en-US" sz="3100" dirty="0" smtClean="0"/>
              <a:t>。</a:t>
            </a:r>
            <a:endParaRPr lang="en-US" altLang="zh-CN" sz="3100" dirty="0" smtClean="0"/>
          </a:p>
          <a:p>
            <a:endParaRPr lang="en-US" altLang="zh-CN" sz="3100" dirty="0" smtClean="0"/>
          </a:p>
          <a:p>
            <a:pPr>
              <a:buFont typeface="Wingdings" panose="05000000000000000000" pitchFamily="2" charset="2"/>
              <a:buChar char="p"/>
            </a:pPr>
            <a:r>
              <a:rPr lang="zh-CN" altLang="en-US" sz="3100" dirty="0" smtClean="0"/>
              <a:t>   调用其它语言如</a:t>
            </a:r>
            <a:r>
              <a:rPr lang="en-US" altLang="zh-CN" sz="3100" dirty="0" err="1" smtClean="0"/>
              <a:t>c++</a:t>
            </a:r>
            <a:r>
              <a:rPr lang="zh-CN" altLang="en-US" sz="3100" dirty="0" smtClean="0"/>
              <a:t>所编写动态链接库</a:t>
            </a:r>
            <a:endParaRPr lang="en-US" altLang="zh-CN" sz="3100" dirty="0" smtClean="0"/>
          </a:p>
          <a:p>
            <a:endParaRPr lang="en-US" altLang="zh-CN" sz="3100" dirty="0"/>
          </a:p>
          <a:p>
            <a:pPr>
              <a:buFont typeface="Wingdings" panose="05000000000000000000" pitchFamily="2" charset="2"/>
              <a:buChar char="p"/>
            </a:pPr>
            <a:r>
              <a:rPr lang="en-US" altLang="zh-CN" sz="3200" dirty="0" smtClean="0"/>
              <a:t>   [ </a:t>
            </a:r>
            <a:r>
              <a:rPr lang="en-US" altLang="zh-CN" sz="3200" dirty="0" err="1"/>
              <a:t>DllImport</a:t>
            </a:r>
            <a:r>
              <a:rPr lang="en-US" altLang="zh-CN" sz="3200" dirty="0"/>
              <a:t>( </a:t>
            </a:r>
            <a:r>
              <a:rPr lang="en-US" altLang="zh-CN" sz="3200" dirty="0" smtClean="0">
                <a:latin typeface="Arial" panose="020B0604020202020204" pitchFamily="34" charset="0"/>
              </a:rPr>
              <a:t>“</a:t>
            </a:r>
            <a:r>
              <a:rPr lang="en-US" altLang="zh-CN" sz="3200" dirty="0" smtClean="0"/>
              <a:t>xxxxx.dll</a:t>
            </a:r>
            <a:r>
              <a:rPr lang="en-US" altLang="zh-CN" sz="3200" dirty="0"/>
              <a:t>", </a:t>
            </a:r>
            <a:r>
              <a:rPr lang="en-US" altLang="zh-CN" sz="3200" dirty="0" err="1"/>
              <a:t>EntryPoint</a:t>
            </a:r>
            <a:r>
              <a:rPr lang="en-US" altLang="zh-CN" sz="3200" dirty="0" smtClean="0"/>
              <a:t>=“</a:t>
            </a:r>
            <a:r>
              <a:rPr lang="en-US" altLang="zh-CN" sz="3200" dirty="0" err="1" smtClean="0"/>
              <a:t>yyy</a:t>
            </a:r>
            <a:r>
              <a:rPr lang="en-US" altLang="zh-CN" sz="3200" dirty="0" smtClean="0"/>
              <a:t>" </a:t>
            </a:r>
            <a:r>
              <a:rPr lang="en-US" altLang="zh-CN" sz="3200" dirty="0"/>
              <a:t>)] </a:t>
            </a:r>
            <a:endParaRPr lang="en-US" altLang="zh-CN" sz="3200" dirty="0" smtClean="0"/>
          </a:p>
          <a:p>
            <a:pPr>
              <a:spcBef>
                <a:spcPct val="0"/>
              </a:spcBef>
              <a:buClrTx/>
              <a:buSzTx/>
              <a:buNone/>
            </a:pPr>
            <a:r>
              <a:rPr lang="en-US" altLang="zh-CN" sz="3200" dirty="0"/>
              <a:t>public static extern </a:t>
            </a:r>
            <a:r>
              <a:rPr lang="en-US" altLang="zh-CN" sz="3200" dirty="0" err="1"/>
              <a:t>int</a:t>
            </a:r>
            <a:r>
              <a:rPr lang="en-US" altLang="zh-CN" sz="3200" dirty="0"/>
              <a:t> </a:t>
            </a:r>
            <a:r>
              <a:rPr lang="en-US" altLang="zh-CN" sz="3200" dirty="0" err="1" smtClean="0"/>
              <a:t>MessageBox</a:t>
            </a:r>
            <a:r>
              <a:rPr lang="en-US" altLang="zh-CN" sz="3200" dirty="0" smtClean="0"/>
              <a:t>(</a:t>
            </a:r>
            <a:r>
              <a:rPr lang="en-US" altLang="zh-CN" sz="3200" dirty="0" err="1" smtClean="0"/>
              <a:t>int</a:t>
            </a:r>
            <a:r>
              <a:rPr lang="en-US" altLang="zh-CN" sz="3200" dirty="0" smtClean="0"/>
              <a:t> </a:t>
            </a:r>
            <a:r>
              <a:rPr lang="en-US" altLang="zh-CN" sz="3200" dirty="0"/>
              <a:t>h, string m, string c, </a:t>
            </a:r>
            <a:r>
              <a:rPr lang="en-US" altLang="zh-CN" sz="3200" dirty="0" err="1"/>
              <a:t>int</a:t>
            </a:r>
            <a:r>
              <a:rPr lang="en-US" altLang="zh-CN" sz="3200" dirty="0"/>
              <a:t> type);</a:t>
            </a:r>
          </a:p>
          <a:p>
            <a:endParaRPr lang="en-US" altLang="zh-CN" sz="3200" dirty="0"/>
          </a:p>
          <a:p>
            <a:endParaRPr lang="zh-CN" altLang="en-US" sz="3100" dirty="0"/>
          </a:p>
          <a:p>
            <a:pPr eaLnBrk="1" hangingPunct="1"/>
            <a:endParaRPr lang="zh-CN" altLang="en-US" sz="28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0" y="769234"/>
            <a:ext cx="11137900" cy="720725"/>
          </a:xfrm>
        </p:spPr>
        <p:txBody>
          <a:bodyPr/>
          <a:lstStyle/>
          <a:p>
            <a:r>
              <a:rPr lang="en-US" altLang="zh-CN" dirty="0" err="1" smtClean="0"/>
              <a:t>DllImport</a:t>
            </a:r>
            <a:r>
              <a:rPr lang="zh-CN" altLang="en-US" dirty="0" smtClean="0"/>
              <a:t>属性</a:t>
            </a:r>
            <a:endParaRPr lang="en-US" altLang="zh-CN" dirty="0" smtClean="0"/>
          </a:p>
        </p:txBody>
      </p:sp>
      <p:sp>
        <p:nvSpPr>
          <p:cNvPr id="38916" name="Rectangle 3"/>
          <p:cNvSpPr>
            <a:spLocks noGrp="1" noChangeArrowheads="1"/>
          </p:cNvSpPr>
          <p:nvPr>
            <p:ph idx="4294967295"/>
          </p:nvPr>
        </p:nvSpPr>
        <p:spPr>
          <a:xfrm>
            <a:off x="785091" y="2216727"/>
            <a:ext cx="10991273" cy="3801707"/>
          </a:xfrm>
        </p:spPr>
        <p:txBody>
          <a:bodyPr>
            <a:normAutofit/>
          </a:bodyPr>
          <a:lstStyle/>
          <a:p>
            <a:pPr eaLnBrk="1" hangingPunct="1">
              <a:buFont typeface="Wingdings" panose="05000000000000000000" pitchFamily="2" charset="2"/>
              <a:buChar char="p"/>
            </a:pPr>
            <a:r>
              <a:rPr lang="en-US" altLang="zh-CN" sz="3100" dirty="0" smtClean="0"/>
              <a:t>  [ </a:t>
            </a:r>
            <a:r>
              <a:rPr lang="en-US" altLang="zh-CN" sz="3100" dirty="0" err="1" smtClean="0"/>
              <a:t>DllImport</a:t>
            </a:r>
            <a:r>
              <a:rPr lang="en-US" altLang="zh-CN" sz="3100" dirty="0" smtClean="0"/>
              <a:t>( </a:t>
            </a:r>
            <a:r>
              <a:rPr lang="en-US" altLang="zh-CN" sz="3100" dirty="0">
                <a:latin typeface="Arial" panose="020B0604020202020204" pitchFamily="34" charset="0"/>
              </a:rPr>
              <a:t>"</a:t>
            </a:r>
            <a:r>
              <a:rPr lang="en-US" altLang="zh-CN" sz="3100" dirty="0" smtClean="0"/>
              <a:t>kernel32.dll",EntryPoint="</a:t>
            </a:r>
            <a:r>
              <a:rPr lang="en-US" altLang="zh-CN" sz="3100" dirty="0" err="1" smtClean="0"/>
              <a:t>GetVersionEx</a:t>
            </a:r>
            <a:r>
              <a:rPr lang="en-US" altLang="zh-CN" sz="3100" dirty="0" smtClean="0"/>
              <a:t>" )] </a:t>
            </a:r>
          </a:p>
          <a:p>
            <a:pPr lvl="1"/>
            <a:r>
              <a:rPr lang="en-US" altLang="zh-CN" sz="3100" dirty="0" smtClean="0"/>
              <a:t>“</a:t>
            </a:r>
            <a:r>
              <a:rPr lang="en-US" altLang="zh-CN" sz="3100" dirty="0" err="1" smtClean="0"/>
              <a:t>DllImport</a:t>
            </a:r>
            <a:r>
              <a:rPr lang="en-US" altLang="zh-CN" sz="3100" dirty="0" smtClean="0"/>
              <a:t>”</a:t>
            </a:r>
            <a:r>
              <a:rPr lang="zh-CN" altLang="en-US" sz="3100" dirty="0" smtClean="0"/>
              <a:t>属性用来从不可控代码中调用一个方法，它指定了</a:t>
            </a:r>
            <a:r>
              <a:rPr lang="en-US" altLang="zh-CN" sz="3100" dirty="0" smtClean="0"/>
              <a:t>DLL</a:t>
            </a:r>
            <a:r>
              <a:rPr lang="zh-CN" altLang="en-US" sz="3100" dirty="0" smtClean="0"/>
              <a:t>的相对</a:t>
            </a:r>
            <a:r>
              <a:rPr lang="en-US" altLang="zh-CN" sz="3100" dirty="0" smtClean="0"/>
              <a:t>/</a:t>
            </a:r>
            <a:r>
              <a:rPr lang="zh-CN" altLang="en-US" sz="3100" dirty="0" smtClean="0"/>
              <a:t>绝对地址</a:t>
            </a:r>
            <a:r>
              <a:rPr lang="en-US" altLang="zh-CN" sz="3100" dirty="0" smtClean="0"/>
              <a:t>;</a:t>
            </a:r>
          </a:p>
          <a:p>
            <a:pPr lvl="1"/>
            <a:r>
              <a:rPr lang="en-US" altLang="zh-CN" sz="3100" dirty="0" err="1" smtClean="0"/>
              <a:t>EntryPoint</a:t>
            </a:r>
            <a:r>
              <a:rPr lang="zh-CN" altLang="en-US" sz="3100" dirty="0"/>
              <a:t>指示要调用的 </a:t>
            </a:r>
            <a:r>
              <a:rPr lang="en-US" altLang="zh-CN" sz="3100" dirty="0"/>
              <a:t>DLL </a:t>
            </a:r>
            <a:r>
              <a:rPr lang="zh-CN" altLang="en-US" sz="3100" dirty="0"/>
              <a:t>入口点的名称或序号</a:t>
            </a:r>
            <a:r>
              <a:rPr lang="en-US" altLang="zh-CN" sz="3100" dirty="0"/>
              <a:t>---DLL</a:t>
            </a:r>
            <a:r>
              <a:rPr lang="zh-CN" altLang="en-US" sz="3100" dirty="0"/>
              <a:t>中的函数</a:t>
            </a:r>
            <a:r>
              <a:rPr lang="zh-CN" altLang="en-US" sz="3100" dirty="0" smtClean="0"/>
              <a:t>指针</a:t>
            </a:r>
            <a:endParaRPr lang="en-US" altLang="zh-CN" sz="3100" dirty="0" smtClean="0"/>
          </a:p>
          <a:p>
            <a:pPr lvl="1"/>
            <a:r>
              <a:rPr lang="en-US" altLang="zh-CN" sz="3100" dirty="0" err="1" smtClean="0"/>
              <a:t>CharSet</a:t>
            </a:r>
            <a:r>
              <a:rPr lang="zh-CN" altLang="en-US" sz="3100" dirty="0" smtClean="0"/>
              <a:t>控制调用函数的名称版本</a:t>
            </a:r>
            <a:endParaRPr lang="en-US" altLang="zh-CN" sz="3100" dirty="0" smtClean="0"/>
          </a:p>
          <a:p>
            <a:pPr lvl="1"/>
            <a:r>
              <a:rPr lang="en-US" altLang="zh-CN" sz="3100" dirty="0" err="1" smtClean="0"/>
              <a:t>CallingConvention</a:t>
            </a:r>
            <a:r>
              <a:rPr lang="zh-CN" altLang="en-US" sz="3100" dirty="0" smtClean="0"/>
              <a:t>指示向非托管实现传递方法参数</a:t>
            </a:r>
            <a:endParaRPr lang="zh-CN" altLang="en-US" sz="3100" dirty="0"/>
          </a:p>
          <a:p>
            <a:pPr marL="457200" lvl="1" indent="0">
              <a:buNone/>
            </a:pPr>
            <a:endParaRPr lang="zh-CN" altLang="en-US" sz="3100" dirty="0" smtClean="0"/>
          </a:p>
          <a:p>
            <a:pPr eaLnBrk="1" hangingPunct="1"/>
            <a:endParaRPr lang="en-US" altLang="zh-CN" sz="24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0" y="0"/>
            <a:ext cx="8597900" cy="1320800"/>
          </a:xfrm>
        </p:spPr>
        <p:txBody>
          <a:bodyPr/>
          <a:lstStyle/>
          <a:p>
            <a:pPr eaLnBrk="1" hangingPunct="1"/>
            <a:r>
              <a:rPr lang="en-US" altLang="zh-CN" dirty="0" err="1" smtClean="0"/>
              <a:t>DllImport</a:t>
            </a:r>
            <a:r>
              <a:rPr lang="zh-CN" altLang="en-US" dirty="0" smtClean="0"/>
              <a:t>函数</a:t>
            </a:r>
            <a:r>
              <a:rPr lang="en-US" altLang="zh-CN" dirty="0" smtClean="0"/>
              <a:t>wrapper</a:t>
            </a:r>
          </a:p>
        </p:txBody>
      </p:sp>
      <p:sp>
        <p:nvSpPr>
          <p:cNvPr id="40964" name="Rectangle 3"/>
          <p:cNvSpPr>
            <a:spLocks noGrp="1" noChangeArrowheads="1"/>
          </p:cNvSpPr>
          <p:nvPr>
            <p:ph idx="4294967295"/>
          </p:nvPr>
        </p:nvSpPr>
        <p:spPr>
          <a:xfrm>
            <a:off x="1200647" y="1118221"/>
            <a:ext cx="9686925" cy="5902325"/>
          </a:xfrm>
        </p:spPr>
        <p:txBody>
          <a:bodyPr>
            <a:normAutofit fontScale="92500" lnSpcReduction="20000"/>
          </a:bodyPr>
          <a:lstStyle/>
          <a:p>
            <a:r>
              <a:rPr lang="zh-CN" altLang="en-US" sz="3200" dirty="0"/>
              <a:t>调用非托管的动态链接库需要使用 </a:t>
            </a:r>
            <a:r>
              <a:rPr lang="en-US" altLang="zh-CN" sz="3200" dirty="0"/>
              <a:t>Interop </a:t>
            </a:r>
            <a:r>
              <a:rPr lang="zh-CN" altLang="en-US" sz="3200" dirty="0" smtClean="0"/>
              <a:t>服务</a:t>
            </a:r>
            <a:endParaRPr lang="en-US" altLang="zh-CN" sz="3200" dirty="0" smtClean="0"/>
          </a:p>
          <a:p>
            <a:r>
              <a:rPr lang="en-US" altLang="zh-CN" sz="3200" dirty="0"/>
              <a:t>extern </a:t>
            </a:r>
            <a:r>
              <a:rPr lang="zh-CN" altLang="en-US" sz="3200" dirty="0"/>
              <a:t>修饰符用于声明在外部实现的</a:t>
            </a:r>
            <a:r>
              <a:rPr lang="zh-CN" altLang="en-US" sz="3200" dirty="0" smtClean="0"/>
              <a:t>方法，与 </a:t>
            </a:r>
            <a:r>
              <a:rPr lang="en-US" altLang="zh-CN" sz="3200" dirty="0" err="1"/>
              <a:t>DllImport</a:t>
            </a:r>
            <a:r>
              <a:rPr lang="en-US" altLang="zh-CN" sz="3200" dirty="0"/>
              <a:t> </a:t>
            </a:r>
            <a:r>
              <a:rPr lang="zh-CN" altLang="en-US" sz="3200" dirty="0"/>
              <a:t>属性一起</a:t>
            </a:r>
            <a:r>
              <a:rPr lang="zh-CN" altLang="en-US" sz="3200" dirty="0" smtClean="0"/>
              <a:t>使用，且将</a:t>
            </a:r>
            <a:r>
              <a:rPr lang="zh-CN" altLang="en-US" sz="3200" dirty="0"/>
              <a:t>方法声明为 </a:t>
            </a:r>
            <a:r>
              <a:rPr lang="en-US" altLang="zh-CN" sz="3200" dirty="0"/>
              <a:t>static</a:t>
            </a:r>
          </a:p>
          <a:p>
            <a:pPr marL="0" indent="0">
              <a:buNone/>
            </a:pPr>
            <a:r>
              <a:rPr lang="en-US" altLang="zh-CN" sz="3200" dirty="0" smtClean="0"/>
              <a:t>[</a:t>
            </a:r>
            <a:r>
              <a:rPr lang="en-US" altLang="zh-CN" sz="3200" dirty="0" err="1"/>
              <a:t>DllImport</a:t>
            </a:r>
            <a:r>
              <a:rPr lang="en-US" altLang="zh-CN" sz="3200" dirty="0"/>
              <a:t>("User32.dll")]</a:t>
            </a:r>
          </a:p>
          <a:p>
            <a:pPr marL="0" indent="0">
              <a:buNone/>
            </a:pPr>
            <a:r>
              <a:rPr lang="en-US" altLang="zh-CN" sz="3200" dirty="0"/>
              <a:t>public </a:t>
            </a:r>
            <a:r>
              <a:rPr lang="en-US" altLang="zh-CN" sz="3200" b="1" dirty="0">
                <a:solidFill>
                  <a:schemeClr val="accent5"/>
                </a:solidFill>
              </a:rPr>
              <a:t>static extern</a:t>
            </a:r>
            <a:r>
              <a:rPr lang="en-US" altLang="zh-CN" sz="3200" dirty="0"/>
              <a:t> </a:t>
            </a:r>
            <a:r>
              <a:rPr lang="en-US" altLang="zh-CN" sz="3200" dirty="0" err="1"/>
              <a:t>int</a:t>
            </a:r>
            <a:r>
              <a:rPr lang="en-US" altLang="zh-CN" sz="3200" dirty="0"/>
              <a:t> </a:t>
            </a:r>
            <a:r>
              <a:rPr lang="en-US" altLang="zh-CN" sz="3200" dirty="0" err="1" smtClean="0"/>
              <a:t>MessageBox</a:t>
            </a:r>
            <a:r>
              <a:rPr lang="en-US" altLang="zh-CN" sz="3200" dirty="0" smtClean="0"/>
              <a:t>(</a:t>
            </a:r>
            <a:r>
              <a:rPr lang="en-US" altLang="zh-CN" sz="3200" dirty="0" err="1" smtClean="0"/>
              <a:t>int</a:t>
            </a:r>
            <a:r>
              <a:rPr lang="en-US" altLang="zh-CN" sz="3200" dirty="0" smtClean="0"/>
              <a:t> </a:t>
            </a:r>
            <a:r>
              <a:rPr lang="en-US" altLang="zh-CN" sz="3200" dirty="0"/>
              <a:t>h, string m, string c, </a:t>
            </a:r>
            <a:r>
              <a:rPr lang="en-US" altLang="zh-CN" sz="3200" dirty="0" err="1"/>
              <a:t>int</a:t>
            </a:r>
            <a:r>
              <a:rPr lang="en-US" altLang="zh-CN" sz="3200" dirty="0"/>
              <a:t> type);</a:t>
            </a:r>
          </a:p>
          <a:p>
            <a:pPr eaLnBrk="1" hangingPunct="1"/>
            <a:endParaRPr lang="en-US" altLang="zh-CN" sz="3200" dirty="0" smtClean="0"/>
          </a:p>
          <a:p>
            <a:pPr eaLnBrk="1" hangingPunct="1"/>
            <a:r>
              <a:rPr lang="zh-CN" altLang="en-US" sz="3200" dirty="0" smtClean="0"/>
              <a:t>函数返回值及函数参数类型与创建动态链接库中的函数参数保持一致</a:t>
            </a:r>
          </a:p>
          <a:p>
            <a:pPr lvl="1"/>
            <a:r>
              <a:rPr lang="zh-CN" altLang="en-US" sz="2600" dirty="0"/>
              <a:t>数值型直接用对应的就可</a:t>
            </a:r>
            <a:r>
              <a:rPr lang="zh-CN" altLang="en-US" dirty="0"/>
              <a:t>（</a:t>
            </a:r>
            <a:r>
              <a:rPr lang="en-US" altLang="zh-CN" dirty="0"/>
              <a:t>DWORD -&gt; </a:t>
            </a:r>
            <a:r>
              <a:rPr lang="en-US" altLang="zh-CN" dirty="0" err="1"/>
              <a:t>int</a:t>
            </a:r>
            <a:r>
              <a:rPr lang="en-US" altLang="zh-CN" dirty="0"/>
              <a:t> , WORD -&gt; Int16</a:t>
            </a:r>
            <a:r>
              <a:rPr lang="zh-CN" altLang="en-US" dirty="0"/>
              <a:t>）</a:t>
            </a:r>
            <a:endParaRPr lang="zh-CN" altLang="en-US" sz="1400" dirty="0"/>
          </a:p>
          <a:p>
            <a:pPr lvl="1"/>
            <a:r>
              <a:rPr lang="en-US" altLang="zh-CN" sz="2600" dirty="0"/>
              <a:t>API</a:t>
            </a:r>
            <a:r>
              <a:rPr lang="zh-CN" altLang="en-US" sz="2600" dirty="0"/>
              <a:t>中字符串指针类型</a:t>
            </a:r>
            <a:r>
              <a:rPr lang="en-US" altLang="zh-CN" dirty="0" smtClean="0"/>
              <a:t>-&gt; </a:t>
            </a:r>
            <a:r>
              <a:rPr lang="en-US" altLang="zh-CN" dirty="0" err="1" smtClean="0"/>
              <a:t>.net</a:t>
            </a:r>
            <a:r>
              <a:rPr lang="zh-CN" altLang="en-US" dirty="0" smtClean="0"/>
              <a:t>中</a:t>
            </a:r>
            <a:r>
              <a:rPr lang="en-US" altLang="zh-CN" dirty="0" smtClean="0"/>
              <a:t>string</a:t>
            </a:r>
          </a:p>
          <a:p>
            <a:pPr lvl="1"/>
            <a:r>
              <a:rPr lang="en-US" altLang="zh-CN" sz="2600" dirty="0"/>
              <a:t>API</a:t>
            </a:r>
            <a:r>
              <a:rPr lang="zh-CN" altLang="en-US" sz="2600" dirty="0"/>
              <a:t>中句柄 </a:t>
            </a:r>
            <a:r>
              <a:rPr lang="en-US" altLang="zh-CN" sz="2600" dirty="0"/>
              <a:t>(</a:t>
            </a:r>
            <a:r>
              <a:rPr lang="en-US" altLang="zh-CN" sz="2600" dirty="0" err="1"/>
              <a:t>dWord</a:t>
            </a:r>
            <a:r>
              <a:rPr lang="en-US" altLang="zh-CN" sz="2600" dirty="0"/>
              <a:t>)  --&gt; </a:t>
            </a:r>
            <a:r>
              <a:rPr lang="en-US" altLang="zh-CN" sz="2600" dirty="0" err="1"/>
              <a:t>.net</a:t>
            </a:r>
            <a:r>
              <a:rPr lang="zh-CN" altLang="en-US" sz="2600" dirty="0"/>
              <a:t>中</a:t>
            </a:r>
            <a:r>
              <a:rPr lang="en-US" altLang="zh-CN" sz="2600" dirty="0" err="1"/>
              <a:t>IntPtr</a:t>
            </a:r>
            <a:endParaRPr lang="en-US" altLang="zh-CN" sz="2600" dirty="0"/>
          </a:p>
          <a:p>
            <a:pPr lvl="1"/>
            <a:r>
              <a:rPr lang="en-US" altLang="zh-CN" sz="2600" dirty="0"/>
              <a:t>API</a:t>
            </a:r>
            <a:r>
              <a:rPr lang="zh-CN" altLang="en-US" sz="2600" dirty="0"/>
              <a:t>中结构</a:t>
            </a:r>
            <a:r>
              <a:rPr lang="en-US" altLang="zh-CN" sz="2600" dirty="0" err="1"/>
              <a:t>struct</a:t>
            </a:r>
            <a:r>
              <a:rPr lang="en-US" altLang="zh-CN" sz="2600" dirty="0"/>
              <a:t>   --&gt; </a:t>
            </a:r>
            <a:r>
              <a:rPr lang="en-US" altLang="zh-CN" sz="2600" dirty="0" err="1"/>
              <a:t>.net</a:t>
            </a:r>
            <a:r>
              <a:rPr lang="zh-CN" altLang="en-US" sz="2600" dirty="0"/>
              <a:t>中结构或者类。注意这种情况下，要先用</a:t>
            </a:r>
            <a:r>
              <a:rPr lang="en-US" altLang="zh-CN" sz="2600" dirty="0" err="1"/>
              <a:t>StructLayout</a:t>
            </a:r>
            <a:r>
              <a:rPr lang="zh-CN" altLang="en-US" sz="2600" dirty="0"/>
              <a:t>特性限定声明结构或类，虽然比较复杂，在用到时查示例就好，不需死记</a:t>
            </a:r>
          </a:p>
          <a:p>
            <a:pPr eaLnBrk="1" hangingPunct="1"/>
            <a:endParaRPr lang="en-US" altLang="zh-CN" sz="2800" dirty="0"/>
          </a:p>
          <a:p>
            <a:pPr eaLnBrk="1" hangingPunct="1"/>
            <a:endParaRPr lang="en-US" altLang="zh-CN" sz="2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1303844" y="457200"/>
          <a:ext cx="9170290" cy="6400800"/>
        </p:xfrm>
        <a:graphic>
          <a:graphicData uri="http://schemas.openxmlformats.org/drawingml/2006/table">
            <a:tbl>
              <a:tblPr firstRow="1" firstCol="1" bandRow="1">
                <a:tableStyleId>{5C22544A-7EE6-4342-B048-85BDC9FD1C3A}</a:tableStyleId>
              </a:tblPr>
              <a:tblGrid>
                <a:gridCol w="2035972">
                  <a:extLst>
                    <a:ext uri="{9D8B030D-6E8A-4147-A177-3AD203B41FA5}">
                      <a16:colId xmlns:a16="http://schemas.microsoft.com/office/drawing/2014/main" val="20000"/>
                    </a:ext>
                  </a:extLst>
                </a:gridCol>
                <a:gridCol w="1749712">
                  <a:extLst>
                    <a:ext uri="{9D8B030D-6E8A-4147-A177-3AD203B41FA5}">
                      <a16:colId xmlns:a16="http://schemas.microsoft.com/office/drawing/2014/main" val="20001"/>
                    </a:ext>
                  </a:extLst>
                </a:gridCol>
                <a:gridCol w="2171086">
                  <a:extLst>
                    <a:ext uri="{9D8B030D-6E8A-4147-A177-3AD203B41FA5}">
                      <a16:colId xmlns:a16="http://schemas.microsoft.com/office/drawing/2014/main" val="20002"/>
                    </a:ext>
                  </a:extLst>
                </a:gridCol>
                <a:gridCol w="3213520">
                  <a:extLst>
                    <a:ext uri="{9D8B030D-6E8A-4147-A177-3AD203B41FA5}">
                      <a16:colId xmlns:a16="http://schemas.microsoft.com/office/drawing/2014/main" val="20003"/>
                    </a:ext>
                  </a:extLst>
                </a:gridCol>
              </a:tblGrid>
              <a:tr h="564156">
                <a:tc>
                  <a:txBody>
                    <a:bodyPr/>
                    <a:lstStyle/>
                    <a:p>
                      <a:pPr algn="l">
                        <a:spcAft>
                          <a:spcPts val="0"/>
                        </a:spcAft>
                      </a:pPr>
                      <a:r>
                        <a:rPr lang="en-US" sz="2000" kern="0" dirty="0">
                          <a:effectLst/>
                        </a:rPr>
                        <a:t>Unmanaged type in </a:t>
                      </a:r>
                      <a:r>
                        <a:rPr lang="en-US" sz="2000" kern="0" dirty="0" err="1">
                          <a:effectLst/>
                        </a:rPr>
                        <a:t>Wtypes.h</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Unmanaged C language type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Managed class name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Description</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2078">
                <a:tc rowSpan="2">
                  <a:txBody>
                    <a:bodyPr/>
                    <a:lstStyle/>
                    <a:p>
                      <a:pPr algn="l">
                        <a:spcAft>
                          <a:spcPts val="0"/>
                        </a:spcAft>
                      </a:pPr>
                      <a:r>
                        <a:rPr lang="en-US" sz="2000" kern="0">
                          <a:effectLst/>
                        </a:rPr>
                        <a:t>HANDLE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a:effectLst/>
                        </a:rPr>
                        <a:t>void*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dirty="0" err="1">
                          <a:effectLst/>
                        </a:rPr>
                        <a:t>System.IntPtr</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a:txBody>
                    <a:bodyPr/>
                    <a:lstStyle/>
                    <a:p>
                      <a:pPr algn="l">
                        <a:spcAft>
                          <a:spcPts val="0"/>
                        </a:spcAft>
                      </a:pPr>
                      <a:r>
                        <a:rPr lang="en-US" sz="2000" kern="0">
                          <a:effectLst/>
                        </a:rPr>
                        <a:t>32 bits on 32-bit OS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91519">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algn="l">
                        <a:spcAft>
                          <a:spcPts val="0"/>
                        </a:spcAft>
                      </a:pPr>
                      <a:r>
                        <a:rPr lang="en-US" sz="2000" kern="0">
                          <a:effectLst/>
                        </a:rPr>
                        <a:t>, 64 bits on 64-bit OS.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90591">
                <a:tc>
                  <a:txBody>
                    <a:bodyPr/>
                    <a:lstStyle/>
                    <a:p>
                      <a:pPr algn="l">
                        <a:spcAft>
                          <a:spcPts val="0"/>
                        </a:spcAft>
                      </a:pPr>
                      <a:r>
                        <a:rPr lang="en-US" sz="2000" kern="0" dirty="0">
                          <a:effectLst/>
                        </a:rPr>
                        <a:t>BYTE</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System.Byte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8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2078">
                <a:tc>
                  <a:txBody>
                    <a:bodyPr/>
                    <a:lstStyle/>
                    <a:p>
                      <a:pPr algn="l">
                        <a:spcAft>
                          <a:spcPts val="0"/>
                        </a:spcAft>
                      </a:pPr>
                      <a:r>
                        <a:rPr lang="en-US" sz="2000" kern="0">
                          <a:effectLst/>
                        </a:rPr>
                        <a:t>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System.Int16</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90591">
                <a:tc>
                  <a:txBody>
                    <a:bodyPr/>
                    <a:lstStyle/>
                    <a:p>
                      <a:pPr algn="l">
                        <a:spcAft>
                          <a:spcPts val="0"/>
                        </a:spcAft>
                      </a:pPr>
                      <a:r>
                        <a:rPr lang="en-US" sz="2000" kern="0">
                          <a:effectLst/>
                        </a:rPr>
                        <a:t>WORD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System.UInt16</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82078">
                <a:tc>
                  <a:txBody>
                    <a:bodyPr/>
                    <a:lstStyle/>
                    <a:p>
                      <a:pPr algn="l">
                        <a:spcAft>
                          <a:spcPts val="0"/>
                        </a:spcAft>
                      </a:pPr>
                      <a:r>
                        <a:rPr lang="en-US" sz="2000" kern="0">
                          <a:effectLst/>
                        </a:rPr>
                        <a:t>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282078">
                <a:tc>
                  <a:txBody>
                    <a:bodyPr/>
                    <a:lstStyle/>
                    <a:p>
                      <a:pPr algn="l">
                        <a:spcAft>
                          <a:spcPts val="0"/>
                        </a:spcAft>
                      </a:pPr>
                      <a:r>
                        <a:rPr lang="en-US" sz="2000" kern="0">
                          <a:effectLst/>
                        </a:rPr>
                        <a:t>UINT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82078">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282078">
                <a:tc>
                  <a:txBody>
                    <a:bodyPr/>
                    <a:lstStyle/>
                    <a:p>
                      <a:pPr algn="l">
                        <a:spcAft>
                          <a:spcPts val="0"/>
                        </a:spcAft>
                      </a:pPr>
                      <a:r>
                        <a:rPr lang="en-US" sz="2000" kern="0">
                          <a:effectLst/>
                        </a:rPr>
                        <a:t>BOOL</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290591">
                <a:tc>
                  <a:txBody>
                    <a:bodyPr/>
                    <a:lstStyle/>
                    <a:p>
                      <a:pPr algn="l">
                        <a:spcAft>
                          <a:spcPts val="0"/>
                        </a:spcAft>
                      </a:pPr>
                      <a:r>
                        <a:rPr lang="en-US" sz="2000" kern="0">
                          <a:effectLst/>
                        </a:rPr>
                        <a:t>DWORD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290591">
                <a:tc>
                  <a:txBody>
                    <a:bodyPr/>
                    <a:lstStyle/>
                    <a:p>
                      <a:pPr algn="l">
                        <a:spcAft>
                          <a:spcPts val="0"/>
                        </a:spcAft>
                      </a:pPr>
                      <a:r>
                        <a:rPr lang="en-US" sz="2000" kern="0">
                          <a:effectLst/>
                        </a:rPr>
                        <a:t>ULONG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282078">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r h="291519">
                <a:tc>
                  <a:txBody>
                    <a:bodyPr/>
                    <a:lstStyle/>
                    <a:p>
                      <a:pPr algn="l">
                        <a:spcAft>
                          <a:spcPts val="0"/>
                        </a:spcAft>
                      </a:pPr>
                      <a:r>
                        <a:rPr lang="en-US" sz="2000" kern="0">
                          <a:effectLst/>
                        </a:rPr>
                        <a:t>WCHAR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3"/>
                  </a:ext>
                </a:extLst>
              </a:tr>
              <a:tr h="282078">
                <a:tc>
                  <a:txBody>
                    <a:bodyPr/>
                    <a:lstStyle/>
                    <a:p>
                      <a:pPr algn="l">
                        <a:spcAft>
                          <a:spcPts val="0"/>
                        </a:spcAft>
                      </a:pPr>
                      <a:r>
                        <a:rPr lang="en-US" sz="2000" kern="0">
                          <a:effectLst/>
                        </a:rPr>
                        <a:t>LPSTR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4"/>
                  </a:ext>
                </a:extLst>
              </a:tr>
              <a:tr h="282078">
                <a:tc>
                  <a:txBody>
                    <a:bodyPr/>
                    <a:lstStyle/>
                    <a:p>
                      <a:pPr algn="l">
                        <a:spcAft>
                          <a:spcPts val="0"/>
                        </a:spcAft>
                      </a:pPr>
                      <a:r>
                        <a:rPr lang="en-US" sz="2000" kern="0">
                          <a:effectLst/>
                        </a:rPr>
                        <a:t>LPCSTR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Const 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5"/>
                  </a:ext>
                </a:extLst>
              </a:tr>
              <a:tr h="291519">
                <a:tc>
                  <a:txBody>
                    <a:bodyPr/>
                    <a:lstStyle/>
                    <a:p>
                      <a:pPr algn="l">
                        <a:spcAft>
                          <a:spcPts val="0"/>
                        </a:spcAft>
                      </a:pPr>
                      <a:r>
                        <a:rPr lang="en-US" sz="2000" kern="0">
                          <a:effectLst/>
                        </a:rPr>
                        <a:t>LPWSTR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6"/>
                  </a:ext>
                </a:extLst>
              </a:tr>
              <a:tr h="291519">
                <a:tc>
                  <a:txBody>
                    <a:bodyPr/>
                    <a:lstStyle/>
                    <a:p>
                      <a:pPr algn="l">
                        <a:spcAft>
                          <a:spcPts val="0"/>
                        </a:spcAft>
                      </a:pPr>
                      <a:r>
                        <a:rPr lang="en-US" sz="2000" kern="0">
                          <a:effectLst/>
                        </a:rPr>
                        <a:t>LPCWSTR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Const 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7"/>
                  </a:ext>
                </a:extLst>
              </a:tr>
              <a:tr h="282078">
                <a:tc>
                  <a:txBody>
                    <a:bodyPr/>
                    <a:lstStyle/>
                    <a:p>
                      <a:pPr algn="l">
                        <a:spcAft>
                          <a:spcPts val="0"/>
                        </a:spcAft>
                      </a:pPr>
                      <a:r>
                        <a:rPr lang="en-US" sz="2000" kern="0">
                          <a:effectLst/>
                        </a:rPr>
                        <a:t>FLOAT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Float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System.Single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8"/>
                  </a:ext>
                </a:extLst>
              </a:tr>
              <a:tr h="282078">
                <a:tc>
                  <a:txBody>
                    <a:bodyPr/>
                    <a:lstStyle/>
                    <a:p>
                      <a:pPr algn="l">
                        <a:spcAft>
                          <a:spcPts val="0"/>
                        </a:spcAft>
                      </a:pPr>
                      <a:r>
                        <a:rPr lang="en-US" sz="2000" kern="0">
                          <a:effectLst/>
                        </a:rPr>
                        <a:t>DOUBLE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Double</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a:effectLst/>
                        </a:rPr>
                        <a:t>System.Double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64 bits</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p:cxnSp>
        <p:nvCxnSpPr>
          <p:cNvPr id="3" name="直接连接符 2"/>
          <p:cNvCxnSpPr/>
          <p:nvPr/>
        </p:nvCxnSpPr>
        <p:spPr>
          <a:xfrm>
            <a:off x="580292" y="4396154"/>
            <a:ext cx="11016762"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4" name="文本框 3"/>
          <p:cNvSpPr txBox="1"/>
          <p:nvPr/>
        </p:nvSpPr>
        <p:spPr>
          <a:xfrm>
            <a:off x="28948" y="3991708"/>
            <a:ext cx="1301262" cy="276999"/>
          </a:xfrm>
          <a:prstGeom prst="rect">
            <a:avLst/>
          </a:prstGeom>
          <a:noFill/>
        </p:spPr>
        <p:txBody>
          <a:bodyPr wrap="square" rtlCol="0">
            <a:spAutoFit/>
          </a:bodyPr>
          <a:lstStyle/>
          <a:p>
            <a:pPr algn="ctr"/>
            <a:r>
              <a:rPr lang="zh-CN" altLang="en-US" sz="1200" dirty="0" smtClean="0">
                <a:solidFill>
                  <a:srgbClr val="002060"/>
                </a:solidFill>
                <a:latin typeface="微软雅黑" panose="020B0503020204020204" pitchFamily="34" charset="-122"/>
                <a:ea typeface="微软雅黑" panose="020B0503020204020204" pitchFamily="34" charset="-122"/>
              </a:rPr>
              <a:t>内存表示相同</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8948" y="4642339"/>
            <a:ext cx="1301262" cy="276999"/>
          </a:xfrm>
          <a:prstGeom prst="rect">
            <a:avLst/>
          </a:prstGeom>
          <a:noFill/>
        </p:spPr>
        <p:txBody>
          <a:bodyPr wrap="square" rtlCol="0">
            <a:spAutoFit/>
          </a:bodyPr>
          <a:lstStyle/>
          <a:p>
            <a:pPr algn="ctr"/>
            <a:r>
              <a:rPr lang="zh-CN" altLang="en-US" sz="1200" dirty="0" smtClean="0">
                <a:solidFill>
                  <a:srgbClr val="002060"/>
                </a:solidFill>
                <a:latin typeface="微软雅黑" panose="020B0503020204020204" pitchFamily="34" charset="-122"/>
                <a:ea typeface="微软雅黑" panose="020B0503020204020204" pitchFamily="34" charset="-122"/>
              </a:rPr>
              <a:t>内存表示</a:t>
            </a:r>
            <a:r>
              <a:rPr lang="zh-CN" altLang="en-US" sz="1200" dirty="0">
                <a:solidFill>
                  <a:srgbClr val="002060"/>
                </a:solidFill>
                <a:latin typeface="微软雅黑" panose="020B0503020204020204" pitchFamily="34" charset="-122"/>
                <a:ea typeface="微软雅黑" panose="020B0503020204020204" pitchFamily="34" charset="-122"/>
              </a:rPr>
              <a:t>不</a:t>
            </a:r>
            <a:r>
              <a:rPr lang="zh-CN" altLang="en-US" sz="1200" dirty="0" smtClean="0">
                <a:solidFill>
                  <a:srgbClr val="002060"/>
                </a:solidFill>
                <a:latin typeface="微软雅黑" panose="020B0503020204020204" pitchFamily="34" charset="-122"/>
                <a:ea typeface="微软雅黑" panose="020B0503020204020204" pitchFamily="34" charset="-122"/>
              </a:rPr>
              <a:t>同</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8" name="矩形 7"/>
          <p:cNvSpPr/>
          <p:nvPr/>
        </p:nvSpPr>
        <p:spPr>
          <a:xfrm>
            <a:off x="10526896" y="3899375"/>
            <a:ext cx="1603560" cy="369332"/>
          </a:xfrm>
          <a:prstGeom prst="rect">
            <a:avLst/>
          </a:prstGeom>
        </p:spPr>
        <p:txBody>
          <a:bodyPr wrap="square">
            <a:spAutoFit/>
          </a:bodyPr>
          <a:lstStyle/>
          <a:p>
            <a:r>
              <a:rPr lang="en-US" altLang="zh-CN" sz="1800" dirty="0" err="1">
                <a:solidFill>
                  <a:srgbClr val="002060"/>
                </a:solidFill>
                <a:latin typeface="Segoe UI" panose="020B0502040204020203" pitchFamily="34" charset="0"/>
              </a:rPr>
              <a:t>b</a:t>
            </a:r>
            <a:r>
              <a:rPr lang="en-US" altLang="zh-CN" sz="1800" dirty="0" err="1" smtClean="0">
                <a:solidFill>
                  <a:srgbClr val="002060"/>
                </a:solidFill>
                <a:latin typeface="Segoe UI" panose="020B0502040204020203" pitchFamily="34" charset="0"/>
              </a:rPr>
              <a:t>littable</a:t>
            </a:r>
            <a:r>
              <a:rPr lang="en-US" altLang="zh-CN" sz="1800" dirty="0" smtClean="0">
                <a:solidFill>
                  <a:srgbClr val="002060"/>
                </a:solidFill>
                <a:latin typeface="Segoe UI" panose="020B0502040204020203" pitchFamily="34" charset="0"/>
              </a:rPr>
              <a:t> type</a:t>
            </a:r>
            <a:r>
              <a:rPr lang="en-US" altLang="zh-CN" sz="1800" dirty="0">
                <a:solidFill>
                  <a:srgbClr val="000000"/>
                </a:solidFill>
                <a:latin typeface="Segoe UI" panose="020B0502040204020203" pitchFamily="34" charset="0"/>
              </a:rPr>
              <a:t> </a:t>
            </a:r>
            <a:endParaRPr lang="en-US" altLang="zh-CN" sz="1800" b="0" i="0" dirty="0">
              <a:solidFill>
                <a:srgbClr val="000000"/>
              </a:solidFill>
              <a:effectLst/>
              <a:latin typeface="Segoe UI" panose="020B0502040204020203"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6473" y="1231920"/>
            <a:ext cx="4359216" cy="3842722"/>
            <a:chOff x="221411" y="603849"/>
            <a:chExt cx="4359216" cy="3842722"/>
          </a:xfrm>
        </p:grpSpPr>
        <p:sp>
          <p:nvSpPr>
            <p:cNvPr id="9" name="圆角矩形 8"/>
            <p:cNvSpPr/>
            <p:nvPr/>
          </p:nvSpPr>
          <p:spPr>
            <a:xfrm>
              <a:off x="221411" y="603849"/>
              <a:ext cx="4359216" cy="3842722"/>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3693319"/>
            </a:xfrm>
            <a:prstGeom prst="rect">
              <a:avLst/>
            </a:prstGeom>
          </p:spPr>
          <p:txBody>
            <a:bodyPr wrap="square">
              <a:spAutoFit/>
            </a:bodyPr>
            <a:lstStyle/>
            <a:p>
              <a:r>
                <a:rPr lang="zh-CN" altLang="en-US"/>
                <a:t>[StructLayout(LayoutKind.Sequential)]</a:t>
              </a:r>
            </a:p>
            <a:p>
              <a:r>
                <a:rPr lang="zh-CN" altLang="en-US" smtClean="0"/>
                <a:t>public </a:t>
              </a:r>
              <a:r>
                <a:rPr lang="zh-CN" altLang="en-US"/>
                <a:t>struct KEYBDINPUT</a:t>
              </a:r>
            </a:p>
            <a:p>
              <a:r>
                <a:rPr lang="zh-CN" altLang="en-US" smtClean="0"/>
                <a:t>{</a:t>
              </a:r>
              <a:endParaRPr lang="zh-CN" altLang="en-US"/>
            </a:p>
            <a:p>
              <a:r>
                <a:rPr lang="zh-CN" altLang="en-US"/>
                <a:t>     </a:t>
              </a:r>
              <a:r>
                <a:rPr lang="zh-CN" altLang="en-US" smtClean="0"/>
                <a:t>public </a:t>
              </a:r>
              <a:r>
                <a:rPr lang="zh-CN" altLang="en-US"/>
                <a:t>short wVk;</a:t>
              </a:r>
            </a:p>
            <a:p>
              <a:r>
                <a:rPr lang="zh-CN" altLang="en-US"/>
                <a:t>     </a:t>
              </a:r>
              <a:r>
                <a:rPr lang="zh-CN" altLang="en-US" smtClean="0"/>
                <a:t>public </a:t>
              </a:r>
              <a:r>
                <a:rPr lang="zh-CN" altLang="en-US"/>
                <a:t>short wScan</a:t>
              </a:r>
              <a:r>
                <a:rPr lang="zh-CN" altLang="en-US" smtClean="0"/>
                <a:t>;</a:t>
              </a:r>
              <a:endParaRPr lang="zh-CN" altLang="en-US"/>
            </a:p>
            <a:p>
              <a:r>
                <a:rPr lang="zh-CN" altLang="en-US"/>
                <a:t>     </a:t>
              </a:r>
              <a:r>
                <a:rPr lang="zh-CN" altLang="en-US" smtClean="0"/>
                <a:t>// </a:t>
              </a:r>
              <a:r>
                <a:rPr lang="zh-CN" altLang="en-US"/>
                <a:t>KEYEVENTF_EXTENDEDKEY 0x0001</a:t>
              </a:r>
            </a:p>
            <a:p>
              <a:r>
                <a:rPr lang="zh-CN" altLang="en-US"/>
                <a:t>     </a:t>
              </a:r>
              <a:r>
                <a:rPr lang="zh-CN" altLang="en-US" smtClean="0"/>
                <a:t>// </a:t>
              </a:r>
              <a:r>
                <a:rPr lang="zh-CN" altLang="en-US"/>
                <a:t>KEYEVENTF_KEYUP 0x0002</a:t>
              </a:r>
            </a:p>
            <a:p>
              <a:r>
                <a:rPr lang="zh-CN" altLang="en-US"/>
                <a:t>     </a:t>
              </a:r>
              <a:r>
                <a:rPr lang="zh-CN" altLang="en-US" smtClean="0"/>
                <a:t>// </a:t>
              </a:r>
              <a:r>
                <a:rPr lang="zh-CN" altLang="en-US"/>
                <a:t>KEYEVENTF_SCANCODE 0x0008</a:t>
              </a:r>
            </a:p>
            <a:p>
              <a:r>
                <a:rPr lang="zh-CN" altLang="en-US"/>
                <a:t>     </a:t>
              </a:r>
              <a:r>
                <a:rPr lang="zh-CN" altLang="en-US" smtClean="0"/>
                <a:t>// </a:t>
              </a:r>
              <a:r>
                <a:rPr lang="zh-CN" altLang="en-US"/>
                <a:t>KEYEVENTF_UNICODE 0x0004</a:t>
              </a:r>
            </a:p>
            <a:p>
              <a:r>
                <a:rPr lang="zh-CN" altLang="en-US"/>
                <a:t>     </a:t>
              </a:r>
              <a:r>
                <a:rPr lang="zh-CN" altLang="en-US" smtClean="0"/>
                <a:t>public </a:t>
              </a:r>
              <a:r>
                <a:rPr lang="zh-CN" altLang="en-US"/>
                <a:t>int dwFlags</a:t>
              </a:r>
              <a:r>
                <a:rPr lang="zh-CN" altLang="en-US" smtClean="0"/>
                <a:t>;</a:t>
              </a:r>
              <a:endParaRPr lang="zh-CN" altLang="en-US"/>
            </a:p>
            <a:p>
              <a:r>
                <a:rPr lang="zh-CN" altLang="en-US"/>
                <a:t>     </a:t>
              </a:r>
              <a:r>
                <a:rPr lang="zh-CN" altLang="en-US" smtClean="0"/>
                <a:t>public </a:t>
              </a:r>
              <a:r>
                <a:rPr lang="zh-CN" altLang="en-US"/>
                <a:t>int time;</a:t>
              </a:r>
            </a:p>
            <a:p>
              <a:r>
                <a:rPr lang="zh-CN" altLang="en-US"/>
                <a:t>     </a:t>
              </a:r>
              <a:r>
                <a:rPr lang="zh-CN" altLang="en-US" smtClean="0"/>
                <a:t>public </a:t>
              </a:r>
              <a:r>
                <a:rPr lang="zh-CN" altLang="en-US"/>
                <a:t>IntPtr dwExtraInfo;</a:t>
              </a:r>
            </a:p>
            <a:p>
              <a:r>
                <a:rPr lang="zh-CN" altLang="en-US" smtClean="0"/>
                <a:t>}</a:t>
              </a:r>
              <a:endParaRPr lang="zh-CN" altLang="en-US"/>
            </a:p>
          </p:txBody>
        </p:sp>
      </p:grpSp>
      <p:grpSp>
        <p:nvGrpSpPr>
          <p:cNvPr id="2" name="组合 1"/>
          <p:cNvGrpSpPr/>
          <p:nvPr/>
        </p:nvGrpSpPr>
        <p:grpSpPr>
          <a:xfrm>
            <a:off x="6280813" y="1562477"/>
            <a:ext cx="4275828" cy="3512165"/>
            <a:chOff x="5006196" y="934405"/>
            <a:chExt cx="4275828" cy="3512165"/>
          </a:xfrm>
        </p:grpSpPr>
        <p:sp>
          <p:nvSpPr>
            <p:cNvPr id="12" name="圆角矩形 11"/>
            <p:cNvSpPr/>
            <p:nvPr/>
          </p:nvSpPr>
          <p:spPr>
            <a:xfrm>
              <a:off x="5009072" y="934405"/>
              <a:ext cx="4272952" cy="3512165"/>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677656"/>
            </a:xfrm>
            <a:prstGeom prst="rect">
              <a:avLst/>
            </a:prstGeom>
          </p:spPr>
          <p:txBody>
            <a:bodyPr wrap="square">
              <a:spAutoFit/>
            </a:bodyPr>
            <a:lstStyle/>
            <a:p>
              <a:r>
                <a:rPr lang="en-US" altLang="zh-CN" dirty="0" err="1" smtClean="0"/>
                <a:t>typedef</a:t>
              </a:r>
              <a:r>
                <a:rPr lang="en-US" altLang="zh-CN" dirty="0" smtClean="0"/>
                <a:t> </a:t>
              </a:r>
              <a:r>
                <a:rPr lang="en-US" altLang="zh-CN" dirty="0" err="1"/>
                <a:t>struct</a:t>
              </a:r>
              <a:r>
                <a:rPr lang="en-US" altLang="zh-CN" dirty="0"/>
                <a:t> </a:t>
              </a:r>
              <a:r>
                <a:rPr lang="en-US" altLang="zh-CN" dirty="0" err="1"/>
                <a:t>tagKEYBDINPUT</a:t>
              </a:r>
              <a:r>
                <a:rPr lang="en-US" altLang="zh-CN" dirty="0"/>
                <a:t> </a:t>
              </a:r>
            </a:p>
            <a:p>
              <a:r>
                <a:rPr lang="en-US" altLang="zh-CN" dirty="0"/>
                <a:t> </a:t>
              </a:r>
              <a:r>
                <a:rPr lang="en-US" altLang="zh-CN" dirty="0" smtClean="0"/>
                <a:t>{</a:t>
              </a:r>
              <a:endParaRPr lang="en-US" altLang="zh-CN" dirty="0"/>
            </a:p>
            <a:p>
              <a:r>
                <a:rPr lang="en-US" altLang="zh-CN" dirty="0"/>
                <a:t>    </a:t>
              </a:r>
              <a:r>
                <a:rPr lang="en-US" altLang="zh-CN" dirty="0" smtClean="0"/>
                <a:t>WORD      </a:t>
              </a:r>
              <a:r>
                <a:rPr lang="en-US" altLang="zh-CN" dirty="0" err="1"/>
                <a:t>wVk</a:t>
              </a:r>
              <a:r>
                <a:rPr lang="en-US" altLang="zh-CN" dirty="0"/>
                <a:t>;</a:t>
              </a:r>
            </a:p>
            <a:p>
              <a:r>
                <a:rPr lang="en-US" altLang="zh-CN" dirty="0"/>
                <a:t>    </a:t>
              </a:r>
              <a:r>
                <a:rPr lang="en-US" altLang="zh-CN" dirty="0" smtClean="0"/>
                <a:t>WORD      </a:t>
              </a:r>
              <a:r>
                <a:rPr lang="en-US" altLang="zh-CN" dirty="0" err="1"/>
                <a:t>wScan</a:t>
              </a:r>
              <a:r>
                <a:rPr lang="en-US" altLang="zh-CN" dirty="0"/>
                <a:t>;</a:t>
              </a:r>
            </a:p>
            <a:p>
              <a:r>
                <a:rPr lang="zh-CN" altLang="en-US" dirty="0"/>
                <a:t>    </a:t>
              </a:r>
              <a:r>
                <a:rPr lang="zh-CN" altLang="en-US" dirty="0" smtClean="0"/>
                <a:t>// </a:t>
              </a:r>
              <a:r>
                <a:rPr lang="zh-CN" altLang="en-US" dirty="0"/>
                <a:t>KEYEVENTF_EXTENDEDKEY 0x0001</a:t>
              </a:r>
            </a:p>
            <a:p>
              <a:r>
                <a:rPr lang="zh-CN" altLang="en-US" dirty="0"/>
                <a:t>    </a:t>
              </a:r>
              <a:r>
                <a:rPr lang="zh-CN" altLang="en-US" dirty="0" smtClean="0"/>
                <a:t>// </a:t>
              </a:r>
              <a:r>
                <a:rPr lang="zh-CN" altLang="en-US" dirty="0"/>
                <a:t>KEYEVENTF_KEYUP 0x0002</a:t>
              </a:r>
            </a:p>
            <a:p>
              <a:r>
                <a:rPr lang="zh-CN" altLang="en-US" dirty="0"/>
                <a:t>    </a:t>
              </a:r>
              <a:r>
                <a:rPr lang="zh-CN" altLang="en-US" dirty="0" smtClean="0"/>
                <a:t>// </a:t>
              </a:r>
              <a:r>
                <a:rPr lang="zh-CN" altLang="en-US" dirty="0"/>
                <a:t>KEYEVENTF_SCANCODE 0x0008</a:t>
              </a:r>
            </a:p>
            <a:p>
              <a:r>
                <a:rPr lang="zh-CN" altLang="en-US" dirty="0"/>
                <a:t>    </a:t>
              </a:r>
              <a:r>
                <a:rPr lang="zh-CN" altLang="en-US" dirty="0" smtClean="0"/>
                <a:t>// </a:t>
              </a:r>
              <a:r>
                <a:rPr lang="zh-CN" altLang="en-US" dirty="0"/>
                <a:t>KEYEVENTF_UNICODE 0x0004</a:t>
              </a:r>
              <a:endParaRPr lang="en-US" altLang="zh-CN" dirty="0"/>
            </a:p>
            <a:p>
              <a:r>
                <a:rPr lang="en-US" altLang="zh-CN" dirty="0"/>
                <a:t>    </a:t>
              </a:r>
              <a:r>
                <a:rPr lang="en-US" altLang="zh-CN" dirty="0" smtClean="0"/>
                <a:t>DWORD     </a:t>
              </a:r>
              <a:r>
                <a:rPr lang="en-US" altLang="zh-CN" dirty="0" err="1"/>
                <a:t>dwFlags</a:t>
              </a:r>
              <a:r>
                <a:rPr lang="en-US" altLang="zh-CN" dirty="0"/>
                <a:t>;</a:t>
              </a:r>
            </a:p>
            <a:p>
              <a:r>
                <a:rPr lang="en-US" altLang="zh-CN" dirty="0"/>
                <a:t>    </a:t>
              </a:r>
              <a:r>
                <a:rPr lang="en-US" altLang="zh-CN" dirty="0" smtClean="0"/>
                <a:t>DWORD     </a:t>
              </a:r>
              <a:r>
                <a:rPr lang="en-US" altLang="zh-CN" dirty="0"/>
                <a:t>time;</a:t>
              </a:r>
            </a:p>
            <a:p>
              <a:r>
                <a:rPr lang="en-US" altLang="zh-CN" dirty="0"/>
                <a:t>    </a:t>
              </a:r>
              <a:r>
                <a:rPr lang="en-US" altLang="zh-CN" dirty="0" smtClean="0"/>
                <a:t>ULONG_PTR </a:t>
              </a:r>
              <a:r>
                <a:rPr lang="en-US" altLang="zh-CN" dirty="0" err="1"/>
                <a:t>dwExtraInfo</a:t>
              </a:r>
              <a:r>
                <a:rPr lang="en-US" altLang="zh-CN" dirty="0"/>
                <a:t>;</a:t>
              </a:r>
            </a:p>
            <a:p>
              <a:r>
                <a:rPr lang="en-US" altLang="zh-CN" dirty="0"/>
                <a:t> </a:t>
              </a:r>
              <a:r>
                <a:rPr lang="en-US" altLang="zh-CN" dirty="0" smtClean="0"/>
                <a:t>} </a:t>
              </a:r>
              <a:r>
                <a:rPr lang="en-US" altLang="zh-CN" dirty="0"/>
                <a:t>KEYBDINPUT, *PKEYBDINPUT;</a:t>
              </a:r>
              <a:endParaRPr lang="zh-CN" altLang="en-US" dirty="0"/>
            </a:p>
          </p:txBody>
        </p:sp>
      </p:grpSp>
      <p:sp>
        <p:nvSpPr>
          <p:cNvPr id="10" name="圆角矩形标注 9"/>
          <p:cNvSpPr/>
          <p:nvPr/>
        </p:nvSpPr>
        <p:spPr>
          <a:xfrm>
            <a:off x="4055024" y="5374430"/>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
        <p:nvSpPr>
          <p:cNvPr id="14" name="圆角矩形标注 13"/>
          <p:cNvSpPr/>
          <p:nvPr/>
        </p:nvSpPr>
        <p:spPr>
          <a:xfrm>
            <a:off x="9555976" y="5374431"/>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
        <p:nvSpPr>
          <p:cNvPr id="5" name="文本框 4"/>
          <p:cNvSpPr txBox="1"/>
          <p:nvPr/>
        </p:nvSpPr>
        <p:spPr>
          <a:xfrm>
            <a:off x="4528820" y="795655"/>
            <a:ext cx="7152005" cy="275590"/>
          </a:xfrm>
          <a:prstGeom prst="rect">
            <a:avLst/>
          </a:prstGeom>
          <a:noFill/>
        </p:spPr>
        <p:txBody>
          <a:bodyPr wrap="square" rtlCol="0">
            <a:spAutoFit/>
          </a:bodyPr>
          <a:lstStyle/>
          <a:p>
            <a:pPr algn="ctr"/>
            <a:r>
              <a:rPr lang="zh-CN" altLang="en-US" sz="1200">
                <a:solidFill>
                  <a:srgbClr val="002060"/>
                </a:solidFill>
                <a:latin typeface="微软雅黑" panose="020B0503020204020204" pitchFamily="34" charset="-122"/>
                <a:ea typeface="微软雅黑" panose="020B0503020204020204" pitchFamily="34" charset="-122"/>
              </a:rPr>
              <a:t>参见：</a:t>
            </a:r>
            <a:r>
              <a:rPr lang="en-US" altLang="zh-CN" sz="1200">
                <a:solidFill>
                  <a:srgbClr val="002060"/>
                </a:solidFill>
                <a:latin typeface="微软雅黑" panose="020B0503020204020204" pitchFamily="34" charset="-122"/>
                <a:ea typeface="微软雅黑" panose="020B0503020204020204" pitchFamily="34" charset="-122"/>
              </a:rPr>
              <a:t>https://docs.microsoft.com/en-us/windows/api/winuser/ns-winuser-tagkeybdinput</a:t>
            </a:r>
          </a:p>
        </p:txBody>
      </p:sp>
      <p:sp>
        <p:nvSpPr>
          <p:cNvPr id="6" name="线形标注 3(带边框和强调线) 5"/>
          <p:cNvSpPr/>
          <p:nvPr/>
        </p:nvSpPr>
        <p:spPr>
          <a:xfrm>
            <a:off x="854075" y="2495550"/>
            <a:ext cx="3008630" cy="854710"/>
          </a:xfrm>
          <a:prstGeom prst="accentBorderCallout3">
            <a:avLst>
              <a:gd name="adj1" fmla="val 47994"/>
              <a:gd name="adj2" fmla="val -2173"/>
              <a:gd name="adj3" fmla="val 63224"/>
              <a:gd name="adj4" fmla="val -14520"/>
              <a:gd name="adj5" fmla="val 100000"/>
              <a:gd name="adj6" fmla="val -14204"/>
              <a:gd name="adj7" fmla="val 117236"/>
              <a:gd name="adj8" fmla="val 2785"/>
            </a:avLst>
          </a:prstGeom>
          <a:noFill/>
          <a:ln w="12700" cap="flat" cmpd="sng" algn="ctr">
            <a:solidFill>
              <a:srgbClr val="FF0000"/>
            </a:solidFill>
            <a:prstDash val="solid"/>
            <a:round/>
            <a:headEnd type="none" w="med" len="med"/>
            <a:tailEnd type="none" w="med" len="med"/>
          </a:ln>
        </p:spPr>
        <p:txBody>
          <a:bodyPr vert="horz" wrap="square" lIns="0" tIns="0" rIns="0" bIns="0" numCol="1"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线形标注 3(带边框和强调线) 6"/>
          <p:cNvSpPr/>
          <p:nvPr/>
        </p:nvSpPr>
        <p:spPr>
          <a:xfrm>
            <a:off x="6403340" y="2531110"/>
            <a:ext cx="3008630" cy="854710"/>
          </a:xfrm>
          <a:prstGeom prst="accentBorderCallout3">
            <a:avLst>
              <a:gd name="adj1" fmla="val 47994"/>
              <a:gd name="adj2" fmla="val -2173"/>
              <a:gd name="adj3" fmla="val 63224"/>
              <a:gd name="adj4" fmla="val -14520"/>
              <a:gd name="adj5" fmla="val 100000"/>
              <a:gd name="adj6" fmla="val -14204"/>
              <a:gd name="adj7" fmla="val 117236"/>
              <a:gd name="adj8" fmla="val 2785"/>
            </a:avLst>
          </a:prstGeom>
          <a:noFill/>
          <a:ln w="12700" cap="flat" cmpd="sng" algn="ctr">
            <a:solidFill>
              <a:srgbClr val="FF0000"/>
            </a:solidFill>
            <a:prstDash val="solid"/>
            <a:round/>
            <a:headEnd type="none" w="med" len="med"/>
            <a:tailEnd type="none" w="med" len="med"/>
          </a:ln>
        </p:spPr>
        <p:txBody>
          <a:bodyPr vert="horz" wrap="square" lIns="0" tIns="0" rIns="0" bIns="0" numCol="1"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47909" y="1439653"/>
            <a:ext cx="4359216" cy="3011724"/>
            <a:chOff x="221411" y="603849"/>
            <a:chExt cx="4359216" cy="3011724"/>
          </a:xfrm>
        </p:grpSpPr>
        <p:sp>
          <p:nvSpPr>
            <p:cNvPr id="9" name="圆角矩形 8"/>
            <p:cNvSpPr/>
            <p:nvPr/>
          </p:nvSpPr>
          <p:spPr>
            <a:xfrm>
              <a:off x="221411" y="603849"/>
              <a:ext cx="4359216" cy="3011724"/>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2862322"/>
            </a:xfrm>
            <a:prstGeom prst="rect">
              <a:avLst/>
            </a:prstGeom>
          </p:spPr>
          <p:txBody>
            <a:bodyPr wrap="square">
              <a:spAutoFit/>
            </a:bodyPr>
            <a:lstStyle/>
            <a:p>
              <a:r>
                <a:rPr lang="en-US" altLang="zh-CN"/>
                <a:t> [StructLayout(LayoutKind.Sequential)]</a:t>
              </a:r>
            </a:p>
            <a:p>
              <a:r>
                <a:rPr lang="en-US" altLang="zh-CN"/>
                <a:t> </a:t>
              </a:r>
              <a:r>
                <a:rPr lang="en-US" altLang="zh-CN" smtClean="0"/>
                <a:t>public </a:t>
              </a:r>
              <a:r>
                <a:rPr lang="en-US" altLang="zh-CN"/>
                <a:t>struct MOUSEINPUT</a:t>
              </a:r>
            </a:p>
            <a:p>
              <a:r>
                <a:rPr lang="zh-CN" altLang="en-US"/>
                <a:t> </a:t>
              </a:r>
              <a:r>
                <a:rPr lang="en-US" altLang="zh-CN" smtClean="0"/>
                <a:t>{</a:t>
              </a:r>
              <a:endParaRPr lang="en-US" altLang="zh-CN"/>
            </a:p>
            <a:p>
              <a:r>
                <a:rPr lang="en-US" altLang="zh-CN"/>
                <a:t>     </a:t>
              </a:r>
              <a:r>
                <a:rPr lang="en-US" altLang="zh-CN" smtClean="0"/>
                <a:t>public </a:t>
              </a:r>
              <a:r>
                <a:rPr lang="en-US" altLang="zh-CN"/>
                <a:t>int dx;</a:t>
              </a:r>
            </a:p>
            <a:p>
              <a:r>
                <a:rPr lang="en-US" altLang="zh-CN"/>
                <a:t>     </a:t>
              </a:r>
              <a:r>
                <a:rPr lang="en-US" altLang="zh-CN" smtClean="0"/>
                <a:t>public </a:t>
              </a:r>
              <a:r>
                <a:rPr lang="en-US" altLang="zh-CN"/>
                <a:t>int dy;</a:t>
              </a:r>
            </a:p>
            <a:p>
              <a:r>
                <a:rPr lang="en-US" altLang="zh-CN"/>
                <a:t>     </a:t>
              </a:r>
              <a:r>
                <a:rPr lang="en-US" altLang="zh-CN" smtClean="0"/>
                <a:t>public </a:t>
              </a:r>
              <a:r>
                <a:rPr lang="en-US" altLang="zh-CN"/>
                <a:t>int mouseData;</a:t>
              </a:r>
            </a:p>
            <a:p>
              <a:r>
                <a:rPr lang="en-US" altLang="zh-CN"/>
                <a:t>     </a:t>
              </a:r>
              <a:r>
                <a:rPr lang="en-US" altLang="zh-CN" smtClean="0"/>
                <a:t>public </a:t>
              </a:r>
              <a:r>
                <a:rPr lang="en-US" altLang="zh-CN"/>
                <a:t>int dwFlags;</a:t>
              </a:r>
            </a:p>
            <a:p>
              <a:r>
                <a:rPr lang="en-US" altLang="zh-CN"/>
                <a:t>     </a:t>
              </a:r>
              <a:r>
                <a:rPr lang="en-US" altLang="zh-CN" smtClean="0"/>
                <a:t>public </a:t>
              </a:r>
              <a:r>
                <a:rPr lang="en-US" altLang="zh-CN"/>
                <a:t>int time;</a:t>
              </a:r>
            </a:p>
            <a:p>
              <a:r>
                <a:rPr lang="en-US" altLang="zh-CN"/>
                <a:t>     </a:t>
              </a:r>
              <a:r>
                <a:rPr lang="en-US" altLang="zh-CN" smtClean="0"/>
                <a:t>public </a:t>
              </a:r>
              <a:r>
                <a:rPr lang="en-US" altLang="zh-CN"/>
                <a:t>IntPtr dwExtraInfo;</a:t>
              </a:r>
            </a:p>
            <a:p>
              <a:r>
                <a:rPr lang="zh-CN" altLang="en-US"/>
                <a:t>  </a:t>
              </a:r>
              <a:r>
                <a:rPr lang="en-US" altLang="zh-CN" smtClean="0"/>
                <a:t>}</a:t>
              </a:r>
              <a:endParaRPr lang="zh-CN" altLang="en-US"/>
            </a:p>
          </p:txBody>
        </p:sp>
      </p:grpSp>
      <p:grpSp>
        <p:nvGrpSpPr>
          <p:cNvPr id="4" name="组合 3"/>
          <p:cNvGrpSpPr/>
          <p:nvPr/>
        </p:nvGrpSpPr>
        <p:grpSpPr>
          <a:xfrm>
            <a:off x="6576378" y="1770209"/>
            <a:ext cx="4275828" cy="2681168"/>
            <a:chOff x="5006196" y="934406"/>
            <a:chExt cx="4275828" cy="2681168"/>
          </a:xfrm>
        </p:grpSpPr>
        <p:sp>
          <p:nvSpPr>
            <p:cNvPr id="12" name="圆角矩形 11"/>
            <p:cNvSpPr/>
            <p:nvPr/>
          </p:nvSpPr>
          <p:spPr>
            <a:xfrm>
              <a:off x="5009072" y="934406"/>
              <a:ext cx="4272952" cy="2681168"/>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031325"/>
            </a:xfrm>
            <a:prstGeom prst="rect">
              <a:avLst/>
            </a:prstGeom>
          </p:spPr>
          <p:txBody>
            <a:bodyPr wrap="square">
              <a:spAutoFit/>
            </a:bodyPr>
            <a:lstStyle/>
            <a:p>
              <a:r>
                <a:rPr lang="en-US" altLang="zh-CN" dirty="0" err="1" smtClean="0"/>
                <a:t>typedef</a:t>
              </a:r>
              <a:r>
                <a:rPr lang="en-US" altLang="zh-CN" dirty="0" smtClean="0"/>
                <a:t> </a:t>
              </a:r>
              <a:r>
                <a:rPr lang="en-US" altLang="zh-CN" dirty="0" err="1"/>
                <a:t>struct</a:t>
              </a:r>
              <a:r>
                <a:rPr lang="en-US" altLang="zh-CN" dirty="0"/>
                <a:t> </a:t>
              </a:r>
              <a:r>
                <a:rPr lang="en-US" altLang="zh-CN" dirty="0" err="1"/>
                <a:t>tagMOUSEINPUT</a:t>
              </a:r>
              <a:r>
                <a:rPr lang="en-US" altLang="zh-CN" dirty="0"/>
                <a:t> </a:t>
              </a:r>
              <a:endParaRPr lang="en-US" altLang="zh-CN" dirty="0" smtClean="0"/>
            </a:p>
            <a:p>
              <a:r>
                <a:rPr lang="en-US" altLang="zh-CN" dirty="0" smtClean="0"/>
                <a:t>{</a:t>
              </a:r>
              <a:endParaRPr lang="en-US" altLang="zh-CN" dirty="0"/>
            </a:p>
            <a:p>
              <a:r>
                <a:rPr lang="en-US" altLang="zh-CN" dirty="0"/>
                <a:t>  LONG      dx;</a:t>
              </a:r>
            </a:p>
            <a:p>
              <a:r>
                <a:rPr lang="en-US" altLang="zh-CN" dirty="0"/>
                <a:t>  LONG      </a:t>
              </a:r>
              <a:r>
                <a:rPr lang="en-US" altLang="zh-CN" dirty="0" err="1"/>
                <a:t>dy</a:t>
              </a:r>
              <a:r>
                <a:rPr lang="en-US" altLang="zh-CN" dirty="0"/>
                <a:t>;</a:t>
              </a:r>
            </a:p>
            <a:p>
              <a:r>
                <a:rPr lang="en-US" altLang="zh-CN" dirty="0"/>
                <a:t>  DWORD     </a:t>
              </a:r>
              <a:r>
                <a:rPr lang="en-US" altLang="zh-CN" dirty="0" err="1"/>
                <a:t>mouseData</a:t>
              </a:r>
              <a:r>
                <a:rPr lang="en-US" altLang="zh-CN" dirty="0"/>
                <a:t>;</a:t>
              </a:r>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MOUSEINPUT, *PMOUSEINPUT;</a:t>
              </a:r>
              <a:endParaRPr lang="zh-CN" altLang="en-US" dirty="0"/>
            </a:p>
          </p:txBody>
        </p:sp>
      </p:grpSp>
      <p:sp>
        <p:nvSpPr>
          <p:cNvPr id="10" name="圆角矩形标注 9"/>
          <p:cNvSpPr/>
          <p:nvPr/>
        </p:nvSpPr>
        <p:spPr>
          <a:xfrm>
            <a:off x="4106460" y="4723978"/>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
        <p:nvSpPr>
          <p:cNvPr id="14" name="圆角矩形标注 13"/>
          <p:cNvSpPr/>
          <p:nvPr/>
        </p:nvSpPr>
        <p:spPr>
          <a:xfrm>
            <a:off x="9851541" y="4723979"/>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
        <p:nvSpPr>
          <p:cNvPr id="2" name="矩形 1"/>
          <p:cNvSpPr/>
          <p:nvPr/>
        </p:nvSpPr>
        <p:spPr>
          <a:xfrm>
            <a:off x="547068" y="5047659"/>
            <a:ext cx="2374368" cy="523220"/>
          </a:xfrm>
          <a:prstGeom prst="rect">
            <a:avLst/>
          </a:prstGeom>
        </p:spPr>
        <p:txBody>
          <a:bodyPr wrap="none">
            <a:spAutoFit/>
          </a:bodyPr>
          <a:lstStyle/>
          <a:p>
            <a:r>
              <a:rPr lang="en-US" altLang="zh-CN" sz="2800" dirty="0" err="1" smtClean="0">
                <a:solidFill>
                  <a:srgbClr val="002060"/>
                </a:solidFill>
                <a:latin typeface="Segoe UI" panose="020B0502040204020203" pitchFamily="34" charset="0"/>
              </a:rPr>
              <a:t>Blittable</a:t>
            </a:r>
            <a:r>
              <a:rPr lang="en-US" altLang="zh-CN" sz="2800" dirty="0" smtClean="0">
                <a:solidFill>
                  <a:srgbClr val="002060"/>
                </a:solidFill>
                <a:latin typeface="Segoe UI" panose="020B0502040204020203" pitchFamily="34" charset="0"/>
              </a:rPr>
              <a:t> Data</a:t>
            </a:r>
            <a:r>
              <a:rPr lang="en-US" altLang="zh-CN" dirty="0">
                <a:solidFill>
                  <a:srgbClr val="000000"/>
                </a:solidFill>
                <a:latin typeface="Segoe UI" panose="020B0502040204020203" pitchFamily="34" charset="0"/>
              </a:rPr>
              <a:t> </a:t>
            </a:r>
            <a:endParaRPr lang="en-US" altLang="zh-CN" b="0" i="0" dirty="0">
              <a:solidFill>
                <a:srgbClr val="000000"/>
              </a:solidFill>
              <a:effectLst/>
              <a:latin typeface="Segoe UI" panose="020B0502040204020203" pitchFamily="34" charset="0"/>
            </a:endParaRPr>
          </a:p>
        </p:txBody>
      </p:sp>
      <p:sp>
        <p:nvSpPr>
          <p:cNvPr id="11" name="矩形 10"/>
          <p:cNvSpPr/>
          <p:nvPr/>
        </p:nvSpPr>
        <p:spPr>
          <a:xfrm>
            <a:off x="1882468" y="5674935"/>
            <a:ext cx="8802410" cy="830997"/>
          </a:xfrm>
          <a:prstGeom prst="rect">
            <a:avLst/>
          </a:prstGeom>
        </p:spPr>
        <p:txBody>
          <a:bodyPr wrap="none">
            <a:spAutoFit/>
          </a:bodyPr>
          <a:lstStyle/>
          <a:p>
            <a:r>
              <a:rPr lang="zh-CN" altLang="en-US" sz="2400" dirty="0" smtClean="0">
                <a:solidFill>
                  <a:srgbClr val="002060"/>
                </a:solidFill>
                <a:latin typeface="微软雅黑" panose="020B0503020204020204" pitchFamily="34" charset="-122"/>
                <a:ea typeface="微软雅黑" panose="020B0503020204020204" pitchFamily="34" charset="-122"/>
              </a:rPr>
              <a:t>在托管代码与非托管代码中的数据类型具有相同的计算机表示，</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r>
              <a:rPr lang="zh-CN" altLang="en-US" sz="2400" dirty="0" smtClean="0">
                <a:solidFill>
                  <a:srgbClr val="002060"/>
                </a:solidFill>
                <a:latin typeface="微软雅黑" panose="020B0503020204020204" pitchFamily="34" charset="-122"/>
                <a:ea typeface="微软雅黑" panose="020B0503020204020204" pitchFamily="34" charset="-122"/>
              </a:rPr>
              <a:t>这些数据在参数传递时无须转化即可使用。</a:t>
            </a:r>
            <a:endParaRPr lang="en-US" altLang="zh-CN" sz="2400" b="0" i="0" dirty="0">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445273" y="632585"/>
            <a:ext cx="4889500" cy="693737"/>
          </a:xfrm>
        </p:spPr>
        <p:txBody>
          <a:bodyPr>
            <a:normAutofit/>
          </a:bodyPr>
          <a:lstStyle/>
          <a:p>
            <a:r>
              <a:rPr lang="zh-CN" altLang="en-US" dirty="0"/>
              <a:t>链接方式</a:t>
            </a:r>
            <a:endParaRPr lang="zh-CN" altLang="en-US" dirty="0" smtClean="0"/>
          </a:p>
        </p:txBody>
      </p:sp>
      <p:sp>
        <p:nvSpPr>
          <p:cNvPr id="2" name="内容占位符 1"/>
          <p:cNvSpPr>
            <a:spLocks noGrp="1"/>
          </p:cNvSpPr>
          <p:nvPr>
            <p:ph idx="4294967295"/>
          </p:nvPr>
        </p:nvSpPr>
        <p:spPr>
          <a:xfrm>
            <a:off x="1924215" y="1502106"/>
            <a:ext cx="8596313" cy="5095875"/>
          </a:xfrm>
        </p:spPr>
        <p:txBody>
          <a:bodyPr>
            <a:noAutofit/>
          </a:bodyPr>
          <a:lstStyle/>
          <a:p>
            <a:pPr>
              <a:lnSpc>
                <a:spcPct val="150000"/>
              </a:lnSpc>
            </a:pPr>
            <a:r>
              <a:rPr lang="zh-CN" altLang="en-US" sz="2400" b="1" dirty="0" smtClean="0">
                <a:sym typeface="+mn-ea"/>
              </a:rPr>
              <a:t>静态</a:t>
            </a:r>
            <a:r>
              <a:rPr lang="zh-CN" altLang="en-US" sz="2400" b="1" dirty="0">
                <a:sym typeface="+mn-ea"/>
              </a:rPr>
              <a:t>链接方式</a:t>
            </a:r>
            <a:r>
              <a:rPr lang="zh-CN" altLang="en-US" sz="2400" dirty="0">
                <a:sym typeface="+mn-ea"/>
              </a:rPr>
              <a:t>：在程序开发中，将各种目标模块（.OBJ）文件</a:t>
            </a:r>
            <a:r>
              <a:rPr lang="zh-CN" altLang="en-US" sz="2400" dirty="0" smtClean="0">
                <a:sym typeface="+mn-ea"/>
              </a:rPr>
              <a:t>、静态库</a:t>
            </a:r>
            <a:r>
              <a:rPr lang="zh-CN" altLang="en-US" sz="2400" dirty="0">
                <a:sym typeface="+mn-ea"/>
              </a:rPr>
              <a:t>（.LIB）文件，以及已编译的资源（.RES）文件链接在一起，以便创建Windows的.EXE</a:t>
            </a:r>
            <a:r>
              <a:rPr lang="zh-CN" altLang="en-US" sz="2400" dirty="0" smtClean="0">
                <a:sym typeface="+mn-ea"/>
              </a:rPr>
              <a:t>文件</a:t>
            </a:r>
            <a:endParaRPr lang="zh-CN" altLang="en-US" sz="2400" dirty="0">
              <a:sym typeface="+mn-ea"/>
            </a:endParaRPr>
          </a:p>
          <a:p>
            <a:pPr>
              <a:lnSpc>
                <a:spcPct val="150000"/>
              </a:lnSpc>
            </a:pPr>
            <a:endParaRPr lang="en-US" altLang="zh-CN" sz="2400" b="1" dirty="0" smtClean="0">
              <a:sym typeface="+mn-ea"/>
            </a:endParaRPr>
          </a:p>
          <a:p>
            <a:pPr>
              <a:lnSpc>
                <a:spcPct val="150000"/>
              </a:lnSpc>
            </a:pPr>
            <a:r>
              <a:rPr lang="zh-CN" altLang="en-US" sz="2400" b="1" dirty="0" smtClean="0">
                <a:sym typeface="+mn-ea"/>
              </a:rPr>
              <a:t>动态</a:t>
            </a:r>
            <a:r>
              <a:rPr lang="zh-CN" altLang="en-US" sz="2400" b="1" dirty="0">
                <a:sym typeface="+mn-ea"/>
              </a:rPr>
              <a:t>链接方式</a:t>
            </a:r>
            <a:r>
              <a:rPr lang="zh-CN" altLang="en-US" sz="2400" dirty="0">
                <a:sym typeface="+mn-ea"/>
              </a:rPr>
              <a:t>：在程序运行时，Windows把一个模块中的函数调用链接到库模块中的实际函数上的</a:t>
            </a:r>
            <a:r>
              <a:rPr lang="zh-CN" altLang="en-US" sz="2400" dirty="0" smtClean="0">
                <a:sym typeface="+mn-ea"/>
              </a:rPr>
              <a:t>过程</a:t>
            </a:r>
            <a:endParaRPr lang="zh-CN" altLang="en-US" sz="2400" dirty="0">
              <a:sym typeface="+mn-e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63611" y="385287"/>
            <a:ext cx="6694998" cy="779463"/>
          </a:xfrm>
        </p:spPr>
        <p:txBody>
          <a:bodyPr/>
          <a:lstStyle/>
          <a:p>
            <a:pPr eaLnBrk="1" hangingPunct="1"/>
            <a:r>
              <a:rPr lang="zh-CN" altLang="en-US" dirty="0" smtClean="0"/>
              <a:t>调用非托管的动态链接库</a:t>
            </a:r>
          </a:p>
        </p:txBody>
      </p:sp>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5" name="Rectangle 57"/>
          <p:cNvSpPr txBox="1">
            <a:spLocks noChangeArrowheads="1"/>
          </p:cNvSpPr>
          <p:nvPr/>
        </p:nvSpPr>
        <p:spPr>
          <a:xfrm>
            <a:off x="419112" y="982634"/>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t>使用</a:t>
            </a:r>
            <a:r>
              <a:rPr lang="en-US" altLang="zh-CN" sz="2800" dirty="0" smtClean="0"/>
              <a:t>C++</a:t>
            </a:r>
            <a:r>
              <a:rPr lang="zh-CN" altLang="en-US" sz="2800" dirty="0" smtClean="0"/>
              <a:t>创建类库</a:t>
            </a:r>
            <a:r>
              <a:rPr lang="en-US" altLang="zh-CN" sz="2800" dirty="0" smtClean="0"/>
              <a:t>(DLL)</a:t>
            </a:r>
          </a:p>
        </p:txBody>
      </p:sp>
      <p:sp>
        <p:nvSpPr>
          <p:cNvPr id="2" name="文本框 1"/>
          <p:cNvSpPr txBox="1"/>
          <p:nvPr/>
        </p:nvSpPr>
        <p:spPr>
          <a:xfrm>
            <a:off x="7704523" y="1123950"/>
            <a:ext cx="4317023" cy="307777"/>
          </a:xfrm>
          <a:prstGeom prst="rect">
            <a:avLst/>
          </a:prstGeom>
          <a:noFill/>
        </p:spPr>
        <p:txBody>
          <a:bodyPr wrap="square" rtlCol="0">
            <a:spAutoFit/>
          </a:bodyPr>
          <a:lstStyle/>
          <a:p>
            <a:r>
              <a:rPr lang="zh-CN" altLang="en-US" dirty="0" smtClean="0">
                <a:solidFill>
                  <a:srgbClr val="C00000"/>
                </a:solidFill>
              </a:rPr>
              <a:t>参考 </a:t>
            </a:r>
            <a:r>
              <a:rPr lang="en-US" altLang="zh-CN" dirty="0" smtClean="0">
                <a:solidFill>
                  <a:srgbClr val="C00000"/>
                </a:solidFill>
              </a:rPr>
              <a:t>https</a:t>
            </a:r>
            <a:r>
              <a:rPr lang="en-US" altLang="zh-CN" dirty="0">
                <a:solidFill>
                  <a:srgbClr val="C00000"/>
                </a:solidFill>
              </a:rPr>
              <a:t>://www.cnblogs.com/94cool/p/5772376.html</a:t>
            </a:r>
            <a:endParaRPr lang="zh-CN" altLang="en-US" dirty="0">
              <a:solidFill>
                <a:srgbClr val="C00000"/>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3642"/>
            <a:ext cx="6230219" cy="5706271"/>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999" y="1574615"/>
            <a:ext cx="9097645" cy="554432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6464" y="1565089"/>
            <a:ext cx="6525536" cy="5553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29035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t>添加头文件</a:t>
            </a:r>
            <a:r>
              <a:rPr lang="en-US" altLang="zh-CN" sz="2800" dirty="0" smtClean="0"/>
              <a:t>*.h</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5" y="866284"/>
            <a:ext cx="6173061" cy="414395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482" y="1845558"/>
            <a:ext cx="6428729" cy="3917822"/>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3092" y="2833758"/>
            <a:ext cx="7616342" cy="39197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548975"/>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修改源文件</a:t>
            </a:r>
            <a:r>
              <a:rPr lang="en-US" altLang="zh-CN" sz="2800" dirty="0" smtClean="0">
                <a:solidFill>
                  <a:srgbClr val="002060"/>
                </a:solidFill>
                <a:latin typeface="微软雅黑" panose="020B0503020204020204" pitchFamily="34" charset="-122"/>
                <a:ea typeface="微软雅黑" panose="020B0503020204020204" pitchFamily="34" charset="-122"/>
              </a:rPr>
              <a:t>*.</a:t>
            </a:r>
            <a:r>
              <a:rPr lang="en-US" altLang="zh-CN" sz="2800" dirty="0" err="1" smtClean="0">
                <a:solidFill>
                  <a:srgbClr val="002060"/>
                </a:solidFill>
                <a:latin typeface="微软雅黑" panose="020B0503020204020204" pitchFamily="34" charset="-122"/>
                <a:ea typeface="微软雅黑" panose="020B0503020204020204" pitchFamily="34" charset="-122"/>
              </a:rPr>
              <a:t>cpp</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1" y="1276273"/>
            <a:ext cx="9754961" cy="5010849"/>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34555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添加导出定义</a:t>
            </a:r>
            <a:r>
              <a:rPr lang="en-US" altLang="zh-CN" sz="2800" dirty="0" smtClean="0">
                <a:solidFill>
                  <a:srgbClr val="002060"/>
                </a:solidFill>
                <a:latin typeface="微软雅黑" panose="020B0503020204020204" pitchFamily="34" charset="-122"/>
                <a:ea typeface="微软雅黑" panose="020B0503020204020204" pitchFamily="34" charset="-122"/>
              </a:rPr>
              <a:t>*.</a:t>
            </a:r>
            <a:r>
              <a:rPr lang="en-US" altLang="zh-CN" sz="2800" dirty="0" err="1" smtClean="0">
                <a:solidFill>
                  <a:srgbClr val="002060"/>
                </a:solidFill>
                <a:latin typeface="微软雅黑" panose="020B0503020204020204" pitchFamily="34" charset="-122"/>
                <a:ea typeface="微软雅黑" panose="020B0503020204020204" pitchFamily="34" charset="-122"/>
              </a:rPr>
              <a:t>def</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84" y="939644"/>
            <a:ext cx="9097645" cy="554432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341" y="1847151"/>
            <a:ext cx="9754961" cy="50108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1431637" y="1036037"/>
            <a:ext cx="8907463" cy="1070528"/>
          </a:xfrm>
        </p:spPr>
        <p:txBody>
          <a:bodyPr>
            <a:noAutofit/>
          </a:bodyPr>
          <a:lstStyle/>
          <a:p>
            <a:r>
              <a:rPr lang="en-US" altLang="zh-CN" sz="2200" b="1" dirty="0"/>
              <a:t>Debug</a:t>
            </a:r>
            <a:r>
              <a:rPr lang="zh-CN" altLang="en-US" sz="2200" b="1" dirty="0"/>
              <a:t>模式下生成的</a:t>
            </a:r>
            <a:r>
              <a:rPr lang="en-US" altLang="zh-CN" sz="2200" b="1" dirty="0"/>
              <a:t>DLL</a:t>
            </a:r>
            <a:r>
              <a:rPr lang="zh-CN" altLang="en-US" sz="2200" b="1" dirty="0"/>
              <a:t>有时会出问题</a:t>
            </a:r>
            <a:endParaRPr lang="en-US" altLang="zh-CN" sz="2200" dirty="0"/>
          </a:p>
          <a:p>
            <a:r>
              <a:rPr lang="en-US" altLang="zh-CN" sz="2200" b="1" dirty="0" smtClean="0"/>
              <a:t>Release</a:t>
            </a:r>
            <a:r>
              <a:rPr lang="zh-CN" altLang="en-US" sz="2200" b="1" dirty="0"/>
              <a:t>模式下生成的</a:t>
            </a:r>
            <a:r>
              <a:rPr lang="en-US" altLang="zh-CN" sz="2200" b="1" dirty="0"/>
              <a:t>DLL</a:t>
            </a:r>
            <a:r>
              <a:rPr lang="zh-CN" altLang="en-US" sz="2200" b="1" dirty="0"/>
              <a:t>才是最终的</a:t>
            </a:r>
            <a:r>
              <a:rPr lang="zh-CN" altLang="en-US" sz="2200" b="1" dirty="0" smtClean="0"/>
              <a:t>，</a:t>
            </a:r>
            <a:r>
              <a:rPr lang="zh-CN" altLang="en-US" sz="2200" dirty="0" smtClean="0"/>
              <a:t>先</a:t>
            </a:r>
            <a:r>
              <a:rPr lang="zh-CN" altLang="en-US" sz="2200" dirty="0"/>
              <a:t>将解决方案切换到</a:t>
            </a:r>
            <a:r>
              <a:rPr lang="en-US" altLang="zh-CN" sz="2200" dirty="0"/>
              <a:t>Release</a:t>
            </a:r>
            <a:r>
              <a:rPr lang="zh-CN" altLang="en-US" sz="2200" dirty="0"/>
              <a:t>模式，再在</a:t>
            </a:r>
            <a:r>
              <a:rPr lang="en-US" altLang="zh-CN" sz="2200" dirty="0" err="1"/>
              <a:t>CreateDLL</a:t>
            </a:r>
            <a:r>
              <a:rPr lang="zh-CN" altLang="en-US" sz="2200" dirty="0"/>
              <a:t>项目名称上右击选择</a:t>
            </a:r>
            <a:r>
              <a:rPr lang="en-US" altLang="zh-CN" sz="2200" dirty="0"/>
              <a:t>【</a:t>
            </a:r>
            <a:r>
              <a:rPr lang="zh-CN" altLang="en-US" sz="2200" dirty="0"/>
              <a:t>生成</a:t>
            </a:r>
            <a:r>
              <a:rPr lang="en-US" altLang="zh-CN" sz="2200" dirty="0"/>
              <a:t>】</a:t>
            </a:r>
            <a:r>
              <a:rPr lang="zh-CN" altLang="en-US" sz="2200" dirty="0"/>
              <a:t>或</a:t>
            </a:r>
            <a:r>
              <a:rPr lang="en-US" altLang="zh-CN" sz="2200" dirty="0"/>
              <a:t>【</a:t>
            </a:r>
            <a:r>
              <a:rPr lang="zh-CN" altLang="en-US" sz="2200" dirty="0"/>
              <a:t>重新生成</a:t>
            </a:r>
            <a:r>
              <a:rPr lang="en-US" altLang="zh-CN" sz="2200" dirty="0"/>
              <a:t>】</a:t>
            </a:r>
            <a:endParaRPr lang="en-US" altLang="zh-CN" sz="2200" dirty="0" smtClean="0"/>
          </a:p>
          <a:p>
            <a:endParaRPr lang="en-US" altLang="zh-CN" sz="2200" dirty="0"/>
          </a:p>
          <a:p>
            <a:endParaRPr lang="zh-CN" altLang="en-US" sz="2200" dirty="0"/>
          </a:p>
          <a:p>
            <a:pPr eaLnBrk="1" hangingPunct="1"/>
            <a:endParaRPr lang="zh-CN" altLang="en-US" sz="2200" dirty="0" smtClean="0"/>
          </a:p>
        </p:txBody>
      </p:sp>
      <p:sp>
        <p:nvSpPr>
          <p:cNvPr id="11" name="Rectangle 57"/>
          <p:cNvSpPr txBox="1">
            <a:spLocks noChangeArrowheads="1"/>
          </p:cNvSpPr>
          <p:nvPr/>
        </p:nvSpPr>
        <p:spPr>
          <a:xfrm>
            <a:off x="0" y="451402"/>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编译生成</a:t>
            </a:r>
            <a:r>
              <a:rPr lang="en-US" altLang="zh-CN" sz="2800" dirty="0" err="1" smtClean="0">
                <a:solidFill>
                  <a:srgbClr val="002060"/>
                </a:solidFill>
                <a:latin typeface="微软雅黑" panose="020B0503020204020204" pitchFamily="34" charset="-122"/>
                <a:ea typeface="微软雅黑" panose="020B0503020204020204" pitchFamily="34" charset="-122"/>
              </a:rPr>
              <a:t>dll</a:t>
            </a:r>
            <a:r>
              <a:rPr lang="zh-CN" altLang="en-US" sz="2800" dirty="0" smtClean="0">
                <a:solidFill>
                  <a:srgbClr val="002060"/>
                </a:solidFill>
                <a:latin typeface="微软雅黑" panose="020B0503020204020204" pitchFamily="34" charset="-122"/>
                <a:ea typeface="微软雅黑" panose="020B0503020204020204" pitchFamily="34" charset="-122"/>
              </a:rPr>
              <a:t>文件</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156" y="2134273"/>
            <a:ext cx="8826818" cy="4723727"/>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417452"/>
            <a:ext cx="6792686" cy="649287"/>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使用</a:t>
            </a:r>
            <a:r>
              <a:rPr lang="en-US" altLang="zh-CN" sz="2800" dirty="0" err="1" smtClean="0">
                <a:solidFill>
                  <a:srgbClr val="002060"/>
                </a:solidFill>
                <a:latin typeface="微软雅黑" panose="020B0503020204020204" pitchFamily="34" charset="-122"/>
                <a:ea typeface="微软雅黑" panose="020B0503020204020204" pitchFamily="34" charset="-122"/>
              </a:rPr>
              <a:t>dll</a:t>
            </a:r>
            <a:r>
              <a:rPr lang="zh-CN" altLang="en-US" sz="2800" dirty="0" smtClean="0">
                <a:solidFill>
                  <a:srgbClr val="002060"/>
                </a:solidFill>
                <a:latin typeface="微软雅黑" panose="020B0503020204020204" pitchFamily="34" charset="-122"/>
                <a:ea typeface="微软雅黑" panose="020B0503020204020204" pitchFamily="34" charset="-122"/>
              </a:rPr>
              <a:t>函数查看器查看导出函数和参数是否正确</a:t>
            </a:r>
            <a:endParaRPr lang="en-US" altLang="zh-CN" sz="2800" dirty="0" smtClean="0">
              <a:solidFill>
                <a:srgbClr val="002060"/>
              </a:solidFill>
              <a:latin typeface="微软雅黑" panose="020B0503020204020204" pitchFamily="34" charset="-122"/>
              <a:ea typeface="微软雅黑" panose="020B0503020204020204" pitchFamily="34" charset="-122"/>
            </a:endParaRPr>
          </a:p>
          <a:p>
            <a:r>
              <a:rPr lang="zh-CN" altLang="en-US" sz="2800" dirty="0" smtClean="0">
                <a:solidFill>
                  <a:srgbClr val="002060"/>
                </a:solidFill>
                <a:latin typeface="微软雅黑" panose="020B0503020204020204" pitchFamily="34" charset="-122"/>
                <a:ea typeface="微软雅黑" panose="020B0503020204020204" pitchFamily="34" charset="-122"/>
              </a:rPr>
              <a:t>也可使用</a:t>
            </a:r>
            <a:r>
              <a:rPr lang="en-US" altLang="zh-CN" sz="2800" dirty="0" err="1">
                <a:solidFill>
                  <a:srgbClr val="002060"/>
                </a:solidFill>
                <a:latin typeface="微软雅黑" panose="020B0503020204020204" pitchFamily="34" charset="-122"/>
                <a:ea typeface="微软雅黑" panose="020B0503020204020204" pitchFamily="34" charset="-122"/>
              </a:rPr>
              <a:t>dumpbin</a:t>
            </a:r>
            <a:r>
              <a:rPr lang="en-US" altLang="zh-CN" sz="2800" dirty="0">
                <a:solidFill>
                  <a:srgbClr val="002060"/>
                </a:solidFill>
                <a:latin typeface="微软雅黑" panose="020B0503020204020204" pitchFamily="34" charset="-122"/>
                <a:ea typeface="微软雅黑" panose="020B0503020204020204" pitchFamily="34" charset="-122"/>
              </a:rPr>
              <a:t> -exports xx.dll</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0208" y="742096"/>
            <a:ext cx="7287642" cy="6115904"/>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47448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rPr>
              <a:t>C#</a:t>
            </a:r>
            <a:r>
              <a:rPr lang="zh-CN" altLang="en-US" sz="2800" b="1" dirty="0">
                <a:solidFill>
                  <a:srgbClr val="002060"/>
                </a:solidFill>
              </a:rPr>
              <a:t>项目调用</a:t>
            </a:r>
            <a:r>
              <a:rPr lang="en-US" altLang="zh-CN" sz="2800" b="1" dirty="0">
                <a:solidFill>
                  <a:srgbClr val="002060"/>
                </a:solidFill>
              </a:rPr>
              <a:t>C++</a:t>
            </a:r>
            <a:r>
              <a:rPr lang="zh-CN" altLang="en-US" sz="2800" b="1" dirty="0">
                <a:solidFill>
                  <a:srgbClr val="002060"/>
                </a:solidFill>
              </a:rPr>
              <a:t>创建</a:t>
            </a:r>
            <a:r>
              <a:rPr lang="en-US" altLang="zh-CN" sz="2800" b="1" dirty="0">
                <a:solidFill>
                  <a:srgbClr val="002060"/>
                </a:solidFill>
              </a:rPr>
              <a:t>DLL</a:t>
            </a:r>
            <a:endParaRPr lang="en-US" altLang="zh-CN" sz="2800" dirty="0" smtClean="0">
              <a:solidFill>
                <a:srgbClr val="002060"/>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1" y="1124310"/>
            <a:ext cx="9754961" cy="5201376"/>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7"/>
          <p:cNvSpPr txBox="1">
            <a:spLocks noChangeArrowheads="1"/>
          </p:cNvSpPr>
          <p:nvPr/>
        </p:nvSpPr>
        <p:spPr>
          <a:xfrm>
            <a:off x="794328" y="102811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smtClean="0">
                <a:solidFill>
                  <a:srgbClr val="002060"/>
                </a:solidFill>
                <a:latin typeface="微软雅黑" panose="020B0503020204020204" pitchFamily="34" charset="-122"/>
                <a:ea typeface="微软雅黑" panose="020B0503020204020204" pitchFamily="34" charset="-122"/>
              </a:rPr>
              <a:t>项目中定义</a:t>
            </a:r>
            <a:r>
              <a:rPr lang="en-US" altLang="zh-CN" sz="2800" b="1" dirty="0" err="1" smtClean="0">
                <a:solidFill>
                  <a:srgbClr val="002060"/>
                </a:solidFill>
                <a:latin typeface="微软雅黑" panose="020B0503020204020204" pitchFamily="34" charset="-122"/>
                <a:ea typeface="微软雅黑" panose="020B0503020204020204" pitchFamily="34" charset="-122"/>
              </a:rPr>
              <a:t>DllImport</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1570182" y="2469010"/>
            <a:ext cx="8820727" cy="2677656"/>
          </a:xfrm>
          <a:prstGeom prst="rect">
            <a:avLst/>
          </a:prstGeom>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class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DllTest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testAdd</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testAdd</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testMulti</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testMulti</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444239"/>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smtClean="0">
                <a:solidFill>
                  <a:srgbClr val="002060"/>
                </a:solidFill>
                <a:latin typeface="微软雅黑" panose="020B0503020204020204" pitchFamily="34" charset="-122"/>
                <a:ea typeface="微软雅黑" panose="020B0503020204020204" pitchFamily="34" charset="-122"/>
              </a:rPr>
              <a:t>项目中调试</a:t>
            </a:r>
            <a:r>
              <a:rPr lang="en-US" altLang="zh-CN" sz="2800" b="1" dirty="0" err="1" smtClean="0">
                <a:solidFill>
                  <a:srgbClr val="002060"/>
                </a:solidFill>
                <a:latin typeface="微软雅黑" panose="020B0503020204020204" pitchFamily="34" charset="-122"/>
                <a:ea typeface="微软雅黑" panose="020B0503020204020204" pitchFamily="34" charset="-122"/>
              </a:rPr>
              <a:t>c++</a:t>
            </a:r>
            <a:r>
              <a:rPr lang="zh-CN" altLang="en-US" sz="2800" b="1" dirty="0" smtClean="0">
                <a:solidFill>
                  <a:srgbClr val="002060"/>
                </a:solidFill>
                <a:latin typeface="微软雅黑" panose="020B0503020204020204" pitchFamily="34" charset="-122"/>
                <a:ea typeface="微软雅黑" panose="020B0503020204020204" pitchFamily="34" charset="-122"/>
              </a:rPr>
              <a:t>项目</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83803" y="1184797"/>
            <a:ext cx="7092006" cy="523220"/>
          </a:xfrm>
          <a:prstGeom prst="rect">
            <a:avLst/>
          </a:prstGeom>
          <a:noFill/>
        </p:spPr>
        <p:txBody>
          <a:bodyPr wrap="none" rtlCol="0">
            <a:spAutoFit/>
          </a:bodyPr>
          <a:lstStyle/>
          <a:p>
            <a:r>
              <a:rPr lang="en-US" altLang="zh-CN" dirty="0" smtClean="0">
                <a:solidFill>
                  <a:srgbClr val="002060"/>
                </a:solidFill>
                <a:latin typeface="微软雅黑" panose="020B0503020204020204" pitchFamily="34" charset="-122"/>
                <a:ea typeface="微软雅黑" panose="020B0503020204020204" pitchFamily="34" charset="-122"/>
              </a:rPr>
              <a:t>1.</a:t>
            </a:r>
            <a:r>
              <a:rPr lang="zh-CN" altLang="en-US" dirty="0" smtClean="0">
                <a:solidFill>
                  <a:srgbClr val="002060"/>
                </a:solidFill>
                <a:latin typeface="微软雅黑" panose="020B0503020204020204" pitchFamily="34" charset="-122"/>
                <a:ea typeface="微软雅黑" panose="020B0503020204020204" pitchFamily="34" charset="-122"/>
              </a:rPr>
              <a:t>需</a:t>
            </a:r>
            <a:r>
              <a:rPr lang="zh-CN" altLang="en-US"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工程右键</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属性</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调试</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启动调试器</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中选中</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启动本机代码调试</a:t>
            </a:r>
            <a:r>
              <a:rPr lang="en-US" altLang="zh-CN" dirty="0" smtClean="0">
                <a:solidFill>
                  <a:srgbClr val="002060"/>
                </a:solidFill>
                <a:latin typeface="微软雅黑" panose="020B0503020204020204" pitchFamily="34" charset="-122"/>
                <a:ea typeface="微软雅黑" panose="020B0503020204020204" pitchFamily="34" charset="-122"/>
              </a:rPr>
              <a:t>】</a:t>
            </a:r>
          </a:p>
          <a:p>
            <a:r>
              <a:rPr lang="en-US" altLang="zh-CN" dirty="0" smtClean="0">
                <a:solidFill>
                  <a:srgbClr val="002060"/>
                </a:solidFill>
                <a:latin typeface="微软雅黑" panose="020B0503020204020204" pitchFamily="34" charset="-122"/>
                <a:ea typeface="微软雅黑" panose="020B0503020204020204" pitchFamily="34" charset="-122"/>
              </a:rPr>
              <a:t>2.</a:t>
            </a:r>
            <a:r>
              <a:rPr lang="zh-CN" altLang="en-US"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项目的源码中设置断点，在</a:t>
            </a:r>
            <a:r>
              <a:rPr lang="en-US" altLang="zh-CN" dirty="0">
                <a:solidFill>
                  <a:srgbClr val="002060"/>
                </a:solidFill>
                <a:latin typeface="微软雅黑" panose="020B0503020204020204" pitchFamily="34" charset="-122"/>
                <a:ea typeface="微软雅黑" panose="020B0503020204020204" pitchFamily="34" charset="-122"/>
              </a:rPr>
              <a:t>Debug</a:t>
            </a:r>
            <a:r>
              <a:rPr lang="zh-CN" altLang="en-US" dirty="0">
                <a:solidFill>
                  <a:srgbClr val="002060"/>
                </a:solidFill>
                <a:latin typeface="微软雅黑" panose="020B0503020204020204" pitchFamily="34" charset="-122"/>
                <a:ea typeface="微软雅黑" panose="020B0503020204020204" pitchFamily="34" charset="-122"/>
              </a:rPr>
              <a:t>模式下运行</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程序会自动跳到断点处</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54670"/>
            <a:ext cx="7930911" cy="408937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227" y="2154670"/>
            <a:ext cx="8317367" cy="44429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753331"/>
            <a:ext cx="11137900" cy="720725"/>
          </a:xfrm>
        </p:spPr>
        <p:txBody>
          <a:bodyPr/>
          <a:lstStyle/>
          <a:p>
            <a:r>
              <a:rPr lang="zh-CN" altLang="en-US" dirty="0" smtClean="0"/>
              <a:t>上机练习作业</a:t>
            </a:r>
            <a:endParaRPr lang="zh-CN" altLang="en-US" dirty="0"/>
          </a:p>
        </p:txBody>
      </p:sp>
      <p:sp>
        <p:nvSpPr>
          <p:cNvPr id="3" name="内容占位符 2"/>
          <p:cNvSpPr>
            <a:spLocks noGrp="1"/>
          </p:cNvSpPr>
          <p:nvPr>
            <p:ph idx="4294967295"/>
          </p:nvPr>
        </p:nvSpPr>
        <p:spPr>
          <a:xfrm>
            <a:off x="1160889" y="1924215"/>
            <a:ext cx="10652419" cy="4384509"/>
          </a:xfrm>
        </p:spPr>
        <p:txBody>
          <a:bodyPr/>
          <a:lstStyle/>
          <a:p>
            <a:pPr>
              <a:buFont typeface="Wingdings" panose="05000000000000000000" pitchFamily="2" charset="2"/>
              <a:buChar char="p"/>
            </a:pPr>
            <a:r>
              <a:rPr lang="zh-CN" altLang="en-US" dirty="0" smtClean="0"/>
              <a:t>  使用</a:t>
            </a:r>
            <a:r>
              <a:rPr lang="en-US" altLang="zh-CN" dirty="0" smtClean="0"/>
              <a:t>windows</a:t>
            </a:r>
            <a:r>
              <a:rPr lang="zh-CN" altLang="en-US" dirty="0" smtClean="0"/>
              <a:t>操作系统提供的</a:t>
            </a:r>
            <a:r>
              <a:rPr lang="en-US" altLang="zh-CN" dirty="0" smtClean="0"/>
              <a:t>DLL</a:t>
            </a:r>
            <a:r>
              <a:rPr lang="zh-CN" altLang="en-US" dirty="0" smtClean="0"/>
              <a:t>，实现对注册表的操作</a:t>
            </a:r>
            <a:endParaRPr lang="en-US" altLang="zh-CN" dirty="0" smtClean="0"/>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smtClean="0"/>
              <a:t>  使用</a:t>
            </a:r>
            <a:r>
              <a:rPr lang="en-US" altLang="zh-CN" dirty="0" smtClean="0"/>
              <a:t>C++</a:t>
            </a:r>
            <a:r>
              <a:rPr lang="zh-CN" altLang="en-US" dirty="0" smtClean="0"/>
              <a:t>创建</a:t>
            </a:r>
            <a:r>
              <a:rPr lang="en-US" altLang="zh-CN" dirty="0" smtClean="0"/>
              <a:t>DLL</a:t>
            </a:r>
            <a:r>
              <a:rPr lang="zh-CN" altLang="en-US" dirty="0" smtClean="0"/>
              <a:t>实现简单的功能，并在</a:t>
            </a:r>
            <a:r>
              <a:rPr lang="en-US" altLang="zh-CN" dirty="0" smtClean="0"/>
              <a:t>C#</a:t>
            </a:r>
            <a:r>
              <a:rPr lang="zh-CN" altLang="en-US" dirty="0" smtClean="0"/>
              <a:t>环境下调用该</a:t>
            </a:r>
            <a:r>
              <a:rPr lang="en-US" altLang="zh-CN" dirty="0" smtClean="0"/>
              <a:t>DLL</a:t>
            </a:r>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smtClean="0"/>
              <a:t>  使用</a:t>
            </a:r>
            <a:r>
              <a:rPr lang="en-US" altLang="zh-CN" dirty="0" smtClean="0"/>
              <a:t>C#</a:t>
            </a:r>
            <a:r>
              <a:rPr lang="zh-CN" altLang="en-US" dirty="0" smtClean="0"/>
              <a:t>创建</a:t>
            </a:r>
            <a:r>
              <a:rPr lang="en-US" altLang="zh-CN" dirty="0" smtClean="0"/>
              <a:t>DLL</a:t>
            </a:r>
            <a:r>
              <a:rPr lang="zh-CN" altLang="en-US" dirty="0" smtClean="0"/>
              <a:t>实现简单的功能，并在</a:t>
            </a:r>
            <a:r>
              <a:rPr lang="en-US" altLang="zh-CN" dirty="0" smtClean="0"/>
              <a:t>C#</a:t>
            </a:r>
            <a:r>
              <a:rPr lang="zh-CN" altLang="en-US" dirty="0" smtClean="0"/>
              <a:t>环境下调用该</a:t>
            </a:r>
            <a:r>
              <a:rPr lang="en-US" altLang="zh-CN" dirty="0" smtClean="0"/>
              <a:t>DLL</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590261" y="1311275"/>
            <a:ext cx="8930267" cy="4652203"/>
          </a:xfrm>
        </p:spPr>
        <p:txBody>
          <a:bodyPr>
            <a:noAutofit/>
          </a:bodyPr>
          <a:lstStyle/>
          <a:p>
            <a:pPr>
              <a:lnSpc>
                <a:spcPct val="150000"/>
              </a:lnSpc>
              <a:buFont typeface="Wingdings" panose="05000000000000000000" pitchFamily="2" charset="2"/>
              <a:buChar char="p"/>
            </a:pPr>
            <a:r>
              <a:rPr lang="zh-CN" altLang="en-US" sz="2400" dirty="0" smtClean="0"/>
              <a:t>   静态</a:t>
            </a:r>
            <a:r>
              <a:rPr lang="zh-CN" altLang="en-US" sz="2400" dirty="0"/>
              <a:t>链接库（简称LIB）与动态链接库（简称DLL）都是共享代码的</a:t>
            </a:r>
            <a:r>
              <a:rPr lang="zh-CN" altLang="en-US" sz="2400" dirty="0" smtClean="0"/>
              <a:t>方式</a:t>
            </a:r>
            <a:endParaRPr lang="en-US" altLang="zh-CN" sz="2400" dirty="0" smtClean="0"/>
          </a:p>
          <a:p>
            <a:pPr>
              <a:lnSpc>
                <a:spcPct val="150000"/>
              </a:lnSpc>
              <a:buFont typeface="Wingdings" panose="05000000000000000000" pitchFamily="2" charset="2"/>
              <a:buChar char="p"/>
            </a:pPr>
            <a:r>
              <a:rPr lang="zh-CN" altLang="en-US" sz="2400" dirty="0" smtClean="0"/>
              <a:t>   如果</a:t>
            </a:r>
            <a:r>
              <a:rPr lang="zh-CN" altLang="en-US" sz="2400" dirty="0"/>
              <a:t>使用静态链接库（也称静态库</a:t>
            </a:r>
            <a:r>
              <a:rPr lang="zh-CN" altLang="en-US" sz="2400" dirty="0" smtClean="0"/>
              <a:t>），.</a:t>
            </a:r>
            <a:r>
              <a:rPr lang="zh-CN" altLang="en-US" sz="2400" dirty="0"/>
              <a:t>LIB文件中的指令都会被直接包含到最终生成的.EXE文件</a:t>
            </a:r>
            <a:r>
              <a:rPr lang="zh-CN" altLang="en-US" sz="2400" dirty="0" smtClean="0"/>
              <a:t>中</a:t>
            </a:r>
            <a:endParaRPr lang="en-US" altLang="zh-CN" sz="2400" dirty="0" smtClean="0"/>
          </a:p>
          <a:p>
            <a:pPr>
              <a:lnSpc>
                <a:spcPct val="150000"/>
              </a:lnSpc>
              <a:buFont typeface="Wingdings" panose="05000000000000000000" pitchFamily="2" charset="2"/>
              <a:buChar char="p"/>
            </a:pPr>
            <a:r>
              <a:rPr lang="zh-CN" altLang="en-US" sz="2400" dirty="0" smtClean="0"/>
              <a:t>   若是</a:t>
            </a:r>
            <a:r>
              <a:rPr lang="zh-CN" altLang="en-US" sz="2400" dirty="0"/>
              <a:t>使用.DLL文件，该.DLL文件中的代码不必被包含在最终的.EXE文件中，.EXE文件执行时可以“动态”地载入和</a:t>
            </a:r>
            <a:r>
              <a:rPr lang="zh-CN" altLang="en-US" sz="2400" dirty="0" smtClean="0"/>
              <a:t>卸载与</a:t>
            </a:r>
            <a:r>
              <a:rPr lang="zh-CN" altLang="en-US" sz="2400" dirty="0"/>
              <a:t>.EXE文件独立的.DLL</a:t>
            </a:r>
            <a:r>
              <a:rPr lang="zh-CN" altLang="en-US" sz="2400" dirty="0" smtClean="0"/>
              <a:t>文件</a:t>
            </a:r>
            <a:endParaRPr lang="zh-CN" altLang="en-US" sz="2400" dirty="0"/>
          </a:p>
          <a:p>
            <a:pPr>
              <a:buFont typeface="Wingdings" panose="05000000000000000000" pitchFamily="2" charset="2"/>
              <a:buChar char="p"/>
            </a:pPr>
            <a:endParaRPr lang="zh-CN" altLang="zh-C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601941" y="1006297"/>
            <a:ext cx="4889500" cy="693737"/>
          </a:xfrm>
        </p:spPr>
        <p:txBody>
          <a:bodyPr>
            <a:normAutofit/>
          </a:bodyPr>
          <a:lstStyle/>
          <a:p>
            <a:r>
              <a:rPr lang="zh-CN" altLang="en-US" dirty="0"/>
              <a:t>动态链接方式</a:t>
            </a:r>
            <a:endParaRPr lang="zh-CN" altLang="en-US" dirty="0" smtClean="0"/>
          </a:p>
        </p:txBody>
      </p:sp>
      <p:sp>
        <p:nvSpPr>
          <p:cNvPr id="2" name="内容占位符 1"/>
          <p:cNvSpPr>
            <a:spLocks noGrp="1"/>
          </p:cNvSpPr>
          <p:nvPr>
            <p:ph idx="4294967295"/>
          </p:nvPr>
        </p:nvSpPr>
        <p:spPr>
          <a:xfrm>
            <a:off x="2262698" y="2349914"/>
            <a:ext cx="8527222" cy="2858190"/>
          </a:xfrm>
        </p:spPr>
        <p:txBody>
          <a:bodyPr>
            <a:noAutofit/>
          </a:bodyPr>
          <a:lstStyle/>
          <a:p>
            <a:pPr marL="0">
              <a:lnSpc>
                <a:spcPct val="150000"/>
              </a:lnSpc>
              <a:buNone/>
            </a:pPr>
            <a:r>
              <a:rPr lang="zh-CN" altLang="en-US" sz="2400" dirty="0"/>
              <a:t>链接一个DLL有两种方式：</a:t>
            </a:r>
          </a:p>
          <a:p>
            <a:pPr marL="0">
              <a:lnSpc>
                <a:spcPct val="150000"/>
              </a:lnSpc>
              <a:buNone/>
            </a:pPr>
            <a:r>
              <a:rPr lang="zh-CN" altLang="en-US" sz="2400" dirty="0"/>
              <a:t> </a:t>
            </a:r>
            <a:r>
              <a:rPr lang="en-US" altLang="zh-CN" sz="2400" dirty="0" smtClean="0"/>
              <a:t>1</a:t>
            </a:r>
            <a:r>
              <a:rPr lang="zh-CN" altLang="en-US" sz="2400" dirty="0"/>
              <a:t>、载入时动态链接（Load-Time Dynamic Linking）</a:t>
            </a:r>
          </a:p>
          <a:p>
            <a:pPr marL="0">
              <a:lnSpc>
                <a:spcPct val="150000"/>
              </a:lnSpc>
              <a:buNone/>
            </a:pPr>
            <a:r>
              <a:rPr lang="zh-CN" altLang="en-US" sz="2400" dirty="0"/>
              <a:t> </a:t>
            </a:r>
            <a:r>
              <a:rPr lang="en-US" altLang="zh-CN" sz="2400" dirty="0" smtClean="0"/>
              <a:t>2</a:t>
            </a:r>
            <a:r>
              <a:rPr lang="zh-CN" altLang="en-US" sz="2400" dirty="0"/>
              <a:t>、运行时动态链接（Run-Time Dynamic Linking）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673502" y="855222"/>
            <a:ext cx="5568950" cy="693737"/>
          </a:xfrm>
        </p:spPr>
        <p:txBody>
          <a:bodyPr>
            <a:normAutofit/>
          </a:bodyPr>
          <a:lstStyle/>
          <a:p>
            <a:r>
              <a:rPr lang="zh-CN" altLang="en-US" dirty="0"/>
              <a:t>载入时动态链接</a:t>
            </a:r>
            <a:endParaRPr lang="zh-CN" altLang="en-US" dirty="0" smtClean="0"/>
          </a:p>
        </p:txBody>
      </p:sp>
      <p:sp>
        <p:nvSpPr>
          <p:cNvPr id="2" name="内容占位符 1"/>
          <p:cNvSpPr>
            <a:spLocks noGrp="1"/>
          </p:cNvSpPr>
          <p:nvPr>
            <p:ph idx="4294967295"/>
          </p:nvPr>
        </p:nvSpPr>
        <p:spPr>
          <a:xfrm>
            <a:off x="1876508" y="1854779"/>
            <a:ext cx="8596313" cy="3879850"/>
          </a:xfrm>
        </p:spPr>
        <p:txBody>
          <a:bodyPr>
            <a:noAutofit/>
          </a:bodyPr>
          <a:lstStyle/>
          <a:p>
            <a:pPr marL="0">
              <a:lnSpc>
                <a:spcPct val="150000"/>
              </a:lnSpc>
              <a:buNone/>
            </a:pPr>
            <a:r>
              <a:rPr lang="zh-CN" altLang="en-US" sz="2400" dirty="0"/>
              <a:t>使用载入时动态链接，调用模块可以像调用本模块中的函数一样直接使用导出函数名调用DLL中的函数。这需要在链接时将函数所在DLL的</a:t>
            </a:r>
            <a:r>
              <a:rPr lang="zh-CN" altLang="en-US" sz="2400" dirty="0">
                <a:solidFill>
                  <a:srgbClr val="C00000"/>
                </a:solidFill>
              </a:rPr>
              <a:t>导入库</a:t>
            </a:r>
            <a:r>
              <a:rPr lang="en-US" altLang="zh-CN" sz="2400" dirty="0">
                <a:solidFill>
                  <a:srgbClr val="C00000"/>
                </a:solidFill>
              </a:rPr>
              <a:t>(Import Library)</a:t>
            </a:r>
            <a:r>
              <a:rPr lang="zh-CN" altLang="en-US" sz="2400" dirty="0"/>
              <a:t>链接到可执行文件中，导入库向系统提供了载入DLL时所需的信息及用于定位DLL函数的地址符号。（相当于注册，当作API函数来使用，其实API函数就存放在系统DLL当中</a:t>
            </a:r>
            <a:r>
              <a:rPr lang="zh-CN" altLang="en-US" sz="2400" dirty="0" smtClean="0">
                <a:sym typeface="+mn-ea"/>
              </a:rPr>
              <a:t>）</a:t>
            </a:r>
            <a:endParaRPr lang="zh-CN" altLang="en-US" sz="2400" dirty="0"/>
          </a:p>
        </p:txBody>
      </p:sp>
      <p:sp>
        <p:nvSpPr>
          <p:cNvPr id="3" name="文本框 2"/>
          <p:cNvSpPr txBox="1"/>
          <p:nvPr/>
        </p:nvSpPr>
        <p:spPr>
          <a:xfrm>
            <a:off x="5107305" y="5734685"/>
            <a:ext cx="6221095" cy="645160"/>
          </a:xfrm>
          <a:prstGeom prst="rect">
            <a:avLst/>
          </a:prstGeom>
          <a:noFill/>
        </p:spPr>
        <p:txBody>
          <a:bodyPr wrap="square" rtlCol="0">
            <a:spAutoFit/>
          </a:bodyPr>
          <a:lstStyle/>
          <a:p>
            <a:pPr algn="l"/>
            <a:r>
              <a:rPr lang="zh-CN" altLang="en-US" sz="1800" dirty="0">
                <a:solidFill>
                  <a:srgbClr val="FF0000"/>
                </a:solidFill>
                <a:latin typeface="微软雅黑" panose="020B0503020204020204" pitchFamily="34" charset="-122"/>
                <a:ea typeface="微软雅黑" panose="020B0503020204020204" pitchFamily="34" charset="-122"/>
              </a:rPr>
              <a:t>作业：生成导入库</a:t>
            </a:r>
            <a:r>
              <a:rPr lang="en-US" altLang="zh-CN" sz="1800" dirty="0">
                <a:solidFill>
                  <a:srgbClr val="FF0000"/>
                </a:solidFill>
                <a:latin typeface="微软雅黑" panose="020B0503020204020204" pitchFamily="34" charset="-122"/>
                <a:ea typeface="微软雅黑" panose="020B0503020204020204" pitchFamily="34" charset="-122"/>
              </a:rPr>
              <a:t>(import library)</a:t>
            </a:r>
            <a:r>
              <a:rPr lang="zh-CN" altLang="en-US" sz="1800" dirty="0">
                <a:solidFill>
                  <a:srgbClr val="FF0000"/>
                </a:solidFill>
                <a:latin typeface="微软雅黑" panose="020B0503020204020204" pitchFamily="34" charset="-122"/>
                <a:ea typeface="微软雅黑" panose="020B0503020204020204" pitchFamily="34" charset="-122"/>
              </a:rPr>
              <a:t>路径及名称在哪里设置？</a:t>
            </a:r>
          </a:p>
          <a:p>
            <a:pPr algn="l"/>
            <a:r>
              <a:rPr lang="zh-CN" altLang="en-US" sz="1800" dirty="0">
                <a:solidFill>
                  <a:srgbClr val="FF0000"/>
                </a:solidFill>
                <a:latin typeface="微软雅黑" panose="020B0503020204020204" pitchFamily="34" charset="-122"/>
                <a:ea typeface="微软雅黑" panose="020B0503020204020204" pitchFamily="34" charset="-122"/>
              </a:rPr>
              <a:t>优化这个教学幻灯片，上传到</a:t>
            </a:r>
            <a:r>
              <a:rPr lang="en-US" altLang="zh-CN" sz="1800" dirty="0" err="1">
                <a:solidFill>
                  <a:srgbClr val="FF0000"/>
                </a:solidFill>
                <a:latin typeface="微软雅黑" panose="020B0503020204020204" pitchFamily="34" charset="-122"/>
                <a:ea typeface="微软雅黑" panose="020B0503020204020204" pitchFamily="34" charset="-122"/>
              </a:rPr>
              <a:t>github</a:t>
            </a:r>
            <a:r>
              <a:rPr lang="zh-CN" altLang="en-US" sz="1800" dirty="0">
                <a:solidFill>
                  <a:srgbClr val="FF0000"/>
                </a:solidFill>
                <a:latin typeface="微软雅黑" panose="020B0503020204020204" pitchFamily="34" charset="-122"/>
                <a:ea typeface="微软雅黑" panose="020B0503020204020204" pitchFamily="34" charset="-122"/>
              </a:rPr>
              <a:t>，邮件通知我</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2129245" y="802971"/>
            <a:ext cx="8046721" cy="725384"/>
          </a:xfrm>
        </p:spPr>
        <p:txBody>
          <a:bodyPr>
            <a:normAutofit/>
          </a:bodyPr>
          <a:lstStyle/>
          <a:p>
            <a:r>
              <a:rPr lang="zh-CN" altLang="en-US" sz="3200" dirty="0" smtClean="0"/>
              <a:t>设置生成</a:t>
            </a:r>
            <a:r>
              <a:rPr lang="zh-CN" altLang="en-US" sz="3200" dirty="0"/>
              <a:t>导入库</a:t>
            </a:r>
            <a:r>
              <a:rPr lang="en-US" altLang="zh-CN" sz="3200" dirty="0"/>
              <a:t>(import library)</a:t>
            </a:r>
            <a:r>
              <a:rPr lang="zh-CN" altLang="en-US" sz="3200" dirty="0"/>
              <a:t>路径及</a:t>
            </a:r>
            <a:r>
              <a:rPr lang="zh-CN" altLang="en-US" sz="3200" dirty="0" smtClean="0"/>
              <a:t>名称</a:t>
            </a:r>
            <a:endParaRPr lang="zh-CN" altLang="en-US" sz="4800" dirty="0" smtClean="0"/>
          </a:p>
        </p:txBody>
      </p:sp>
      <p:pic>
        <p:nvPicPr>
          <p:cNvPr id="4" name="内容占位符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122024" y="1665469"/>
            <a:ext cx="8352762" cy="4739108"/>
          </a:xfrm>
        </p:spPr>
      </p:pic>
      <p:sp>
        <p:nvSpPr>
          <p:cNvPr id="3" name="文本框 2"/>
          <p:cNvSpPr txBox="1"/>
          <p:nvPr/>
        </p:nvSpPr>
        <p:spPr>
          <a:xfrm>
            <a:off x="5107305" y="5734685"/>
            <a:ext cx="6221095" cy="369332"/>
          </a:xfrm>
          <a:prstGeom prst="rect">
            <a:avLst/>
          </a:prstGeom>
          <a:noFill/>
        </p:spPr>
        <p:txBody>
          <a:bodyPr wrap="square" rtlCol="0">
            <a:spAutoFit/>
          </a:bodyPr>
          <a:lstStyle/>
          <a:p>
            <a:pPr algn="l"/>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280162" y="3019360"/>
            <a:ext cx="1841862" cy="1015663"/>
          </a:xfrm>
          <a:prstGeom prst="rect">
            <a:avLst/>
          </a:prstGeom>
          <a:noFill/>
        </p:spPr>
        <p:txBody>
          <a:bodyPr wrap="square" rtlCol="0">
            <a:spAutoFit/>
          </a:bodyPr>
          <a:lstStyle/>
          <a:p>
            <a:r>
              <a:rPr lang="zh-CN" altLang="en-US" sz="2000" dirty="0">
                <a:solidFill>
                  <a:srgbClr val="002060"/>
                </a:solidFill>
                <a:latin typeface="微软雅黑" panose="020B0503020204020204" pitchFamily="34" charset="-122"/>
                <a:ea typeface="微软雅黑" panose="020B0503020204020204" pitchFamily="34" charset="-122"/>
              </a:rPr>
              <a:t>第一</a:t>
            </a:r>
            <a:r>
              <a:rPr lang="zh-CN" altLang="en-US" sz="2000" dirty="0" smtClean="0">
                <a:solidFill>
                  <a:srgbClr val="002060"/>
                </a:solidFill>
                <a:latin typeface="微软雅黑" panose="020B0503020204020204" pitchFamily="34" charset="-122"/>
                <a:ea typeface="微软雅黑" panose="020B0503020204020204" pitchFamily="34" charset="-122"/>
              </a:rPr>
              <a:t>步：</a:t>
            </a:r>
            <a:endParaRPr lang="en-US" altLang="zh-CN" sz="2000" dirty="0" smtClean="0">
              <a:solidFill>
                <a:srgbClr val="002060"/>
              </a:solidFill>
              <a:latin typeface="微软雅黑" panose="020B0503020204020204" pitchFamily="34" charset="-122"/>
              <a:ea typeface="微软雅黑" panose="020B0503020204020204" pitchFamily="34" charset="-122"/>
            </a:endParaRPr>
          </a:p>
          <a:p>
            <a:r>
              <a:rPr lang="zh-CN" altLang="en-US" sz="2000" dirty="0" smtClean="0">
                <a:solidFill>
                  <a:srgbClr val="002060"/>
                </a:solidFill>
                <a:latin typeface="微软雅黑" panose="020B0503020204020204" pitchFamily="34" charset="-122"/>
                <a:ea typeface="微软雅黑" panose="020B0503020204020204" pitchFamily="34" charset="-122"/>
              </a:rPr>
              <a:t>右击项目名，选择属性</a:t>
            </a:r>
            <a:endParaRPr lang="zh-CN" altLang="en-US" sz="2000" dirty="0">
              <a:solidFill>
                <a:srgbClr val="002060"/>
              </a:solidFill>
              <a:latin typeface="微软雅黑" panose="020B0503020204020204" pitchFamily="34" charset="-122"/>
              <a:ea typeface="微软雅黑" panose="020B0503020204020204" pitchFamily="34" charset="-122"/>
            </a:endParaRPr>
          </a:p>
        </p:txBody>
      </p:sp>
      <p:cxnSp>
        <p:nvCxnSpPr>
          <p:cNvPr id="7" name="直接箭头连接符 6"/>
          <p:cNvCxnSpPr/>
          <p:nvPr/>
        </p:nvCxnSpPr>
        <p:spPr>
          <a:xfrm flipV="1">
            <a:off x="3722914" y="6257109"/>
            <a:ext cx="522515" cy="339634"/>
          </a:xfrm>
          <a:prstGeom prst="straightConnector1">
            <a:avLst/>
          </a:prstGeom>
          <a:ln w="38100">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8" name="文本框 7"/>
          <p:cNvSpPr txBox="1"/>
          <p:nvPr/>
        </p:nvSpPr>
        <p:spPr>
          <a:xfrm>
            <a:off x="3722914" y="6458243"/>
            <a:ext cx="875212" cy="276999"/>
          </a:xfrm>
          <a:prstGeom prst="rect">
            <a:avLst/>
          </a:prstGeom>
          <a:noFill/>
        </p:spPr>
        <p:txBody>
          <a:bodyPr wrap="square" rtlCol="0">
            <a:spAutoFit/>
          </a:bodyPr>
          <a:lstStyle/>
          <a:p>
            <a:pPr algn="ctr"/>
            <a:r>
              <a:rPr lang="zh-CN" altLang="en-US" sz="1200" dirty="0" smtClean="0">
                <a:solidFill>
                  <a:srgbClr val="002060"/>
                </a:solidFill>
                <a:latin typeface="微软雅黑" panose="020B0503020204020204" pitchFamily="34" charset="-122"/>
                <a:ea typeface="微软雅黑" panose="020B0503020204020204" pitchFamily="34" charset="-122"/>
              </a:rPr>
              <a:t>点击属性</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5105162"/>
      </p:ext>
    </p:ext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blinds(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2129245" y="802971"/>
            <a:ext cx="8046721" cy="725384"/>
          </a:xfrm>
        </p:spPr>
        <p:txBody>
          <a:bodyPr>
            <a:normAutofit/>
          </a:bodyPr>
          <a:lstStyle/>
          <a:p>
            <a:r>
              <a:rPr lang="zh-CN" altLang="en-US" sz="3200" dirty="0" smtClean="0"/>
              <a:t>设置生成</a:t>
            </a:r>
            <a:r>
              <a:rPr lang="zh-CN" altLang="en-US" sz="3200" dirty="0"/>
              <a:t>导入库</a:t>
            </a:r>
            <a:r>
              <a:rPr lang="en-US" altLang="zh-CN" sz="3200" dirty="0"/>
              <a:t>(import library)</a:t>
            </a:r>
            <a:r>
              <a:rPr lang="zh-CN" altLang="en-US" sz="3200" dirty="0"/>
              <a:t>路径及</a:t>
            </a:r>
            <a:r>
              <a:rPr lang="zh-CN" altLang="en-US" sz="3200" dirty="0" smtClean="0"/>
              <a:t>名称</a:t>
            </a:r>
            <a:endParaRPr lang="zh-CN" altLang="en-US" sz="4800" dirty="0" smtClean="0"/>
          </a:p>
        </p:txBody>
      </p:sp>
      <p:sp>
        <p:nvSpPr>
          <p:cNvPr id="3" name="文本框 2"/>
          <p:cNvSpPr txBox="1"/>
          <p:nvPr/>
        </p:nvSpPr>
        <p:spPr>
          <a:xfrm>
            <a:off x="5107305" y="5734685"/>
            <a:ext cx="6221095" cy="369332"/>
          </a:xfrm>
          <a:prstGeom prst="rect">
            <a:avLst/>
          </a:prstGeom>
          <a:noFill/>
        </p:spPr>
        <p:txBody>
          <a:bodyPr wrap="square" rtlCol="0">
            <a:spAutoFit/>
          </a:bodyPr>
          <a:lstStyle/>
          <a:p>
            <a:pPr algn="l"/>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280162" y="3019360"/>
            <a:ext cx="1841862" cy="1323439"/>
          </a:xfrm>
          <a:prstGeom prst="rect">
            <a:avLst/>
          </a:prstGeom>
          <a:noFill/>
        </p:spPr>
        <p:txBody>
          <a:bodyPr wrap="square" rtlCol="0">
            <a:spAutoFit/>
          </a:bodyPr>
          <a:lstStyle/>
          <a:p>
            <a:r>
              <a:rPr lang="zh-CN" altLang="en-US" sz="2000" dirty="0" smtClean="0">
                <a:solidFill>
                  <a:srgbClr val="002060"/>
                </a:solidFill>
                <a:latin typeface="微软雅黑" panose="020B0503020204020204" pitchFamily="34" charset="-122"/>
                <a:ea typeface="微软雅黑" panose="020B0503020204020204" pitchFamily="34" charset="-122"/>
              </a:rPr>
              <a:t>第二步：</a:t>
            </a:r>
            <a:endParaRPr lang="en-US" altLang="zh-CN" sz="2000" dirty="0" smtClean="0">
              <a:solidFill>
                <a:srgbClr val="002060"/>
              </a:solidFill>
              <a:latin typeface="微软雅黑" panose="020B0503020204020204" pitchFamily="34" charset="-122"/>
              <a:ea typeface="微软雅黑" panose="020B0503020204020204" pitchFamily="34" charset="-122"/>
            </a:endParaRPr>
          </a:p>
          <a:p>
            <a:r>
              <a:rPr lang="zh-CN" altLang="en-US" sz="2000" dirty="0" smtClean="0">
                <a:solidFill>
                  <a:srgbClr val="002060"/>
                </a:solidFill>
                <a:latin typeface="微软雅黑" panose="020B0503020204020204" pitchFamily="34" charset="-122"/>
                <a:ea typeface="微软雅黑" panose="020B0503020204020204" pitchFamily="34" charset="-122"/>
              </a:rPr>
              <a:t>在属性界面，点击连接器</a:t>
            </a:r>
            <a:r>
              <a:rPr lang="en-US" altLang="zh-CN" sz="2000" dirty="0" smtClean="0">
                <a:solidFill>
                  <a:srgbClr val="002060"/>
                </a:solidFill>
                <a:latin typeface="微软雅黑" panose="020B0503020204020204" pitchFamily="34" charset="-122"/>
                <a:ea typeface="微软雅黑" panose="020B0503020204020204" pitchFamily="34" charset="-122"/>
              </a:rPr>
              <a:t>-&gt;</a:t>
            </a:r>
            <a:r>
              <a:rPr lang="zh-CN" altLang="en-US" sz="2000" dirty="0" smtClean="0">
                <a:solidFill>
                  <a:srgbClr val="002060"/>
                </a:solidFill>
                <a:latin typeface="微软雅黑" panose="020B0503020204020204" pitchFamily="34" charset="-122"/>
                <a:ea typeface="微软雅黑" panose="020B0503020204020204" pitchFamily="34" charset="-122"/>
              </a:rPr>
              <a:t>高级</a:t>
            </a:r>
            <a:r>
              <a:rPr lang="en-US" altLang="zh-CN" sz="2000" dirty="0" smtClean="0">
                <a:solidFill>
                  <a:srgbClr val="002060"/>
                </a:solidFill>
                <a:latin typeface="微软雅黑" panose="020B0503020204020204" pitchFamily="34" charset="-122"/>
                <a:ea typeface="微软雅黑" panose="020B0503020204020204" pitchFamily="34" charset="-122"/>
              </a:rPr>
              <a:t>-&gt;</a:t>
            </a:r>
            <a:r>
              <a:rPr lang="zh-CN" altLang="en-US" sz="2000" dirty="0" smtClean="0">
                <a:solidFill>
                  <a:srgbClr val="002060"/>
                </a:solidFill>
                <a:latin typeface="微软雅黑" panose="020B0503020204020204" pitchFamily="34" charset="-122"/>
                <a:ea typeface="微软雅黑" panose="020B0503020204020204" pitchFamily="34" charset="-122"/>
              </a:rPr>
              <a:t>导入库</a:t>
            </a:r>
            <a:endParaRPr lang="zh-CN" altLang="en-US" sz="20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1249" y="1528355"/>
            <a:ext cx="7147151" cy="4813553"/>
          </a:xfrm>
          <a:prstGeom prst="rect">
            <a:avLst/>
          </a:prstGeom>
        </p:spPr>
      </p:pic>
      <p:cxnSp>
        <p:nvCxnSpPr>
          <p:cNvPr id="9" name="直接箭头连接符 8"/>
          <p:cNvCxnSpPr/>
          <p:nvPr/>
        </p:nvCxnSpPr>
        <p:spPr>
          <a:xfrm flipV="1">
            <a:off x="4095206" y="2895263"/>
            <a:ext cx="561703" cy="248194"/>
          </a:xfrm>
          <a:prstGeom prst="straightConnector1">
            <a:avLst/>
          </a:prstGeom>
          <a:ln w="3810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1" name="直接箭头连接符 10"/>
          <p:cNvCxnSpPr/>
          <p:nvPr/>
        </p:nvCxnSpPr>
        <p:spPr>
          <a:xfrm>
            <a:off x="3965712" y="4348729"/>
            <a:ext cx="431074" cy="0"/>
          </a:xfrm>
          <a:prstGeom prst="straightConnector1">
            <a:avLst/>
          </a:prstGeom>
          <a:ln w="3810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3" name="直接箭头连接符 12"/>
          <p:cNvCxnSpPr/>
          <p:nvPr/>
        </p:nvCxnSpPr>
        <p:spPr>
          <a:xfrm flipV="1">
            <a:off x="5682342" y="3817566"/>
            <a:ext cx="470263" cy="78377"/>
          </a:xfrm>
          <a:prstGeom prst="straightConnector1">
            <a:avLst/>
          </a:prstGeom>
          <a:ln w="38100">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73648548"/>
      </p:ext>
    </p:ext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blinds(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自定义设计方案">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32</TotalTime>
  <Words>2926</Words>
  <Application>Microsoft Office PowerPoint</Application>
  <PresentationFormat>宽屏</PresentationFormat>
  <Paragraphs>417</Paragraphs>
  <Slides>49</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49</vt:i4>
      </vt:variant>
    </vt:vector>
  </HeadingPairs>
  <TitlesOfParts>
    <vt:vector size="63" baseType="lpstr">
      <vt:lpstr>Arial Unicode MS</vt:lpstr>
      <vt:lpstr>宋体</vt:lpstr>
      <vt:lpstr>微软雅黑</vt:lpstr>
      <vt:lpstr>新宋体</vt:lpstr>
      <vt:lpstr>Arial</vt:lpstr>
      <vt:lpstr>Calibri</vt:lpstr>
      <vt:lpstr>Calibri Light</vt:lpstr>
      <vt:lpstr>Consolas</vt:lpstr>
      <vt:lpstr>Segoe UI</vt:lpstr>
      <vt:lpstr>Times New Roman</vt:lpstr>
      <vt:lpstr>Wingdings</vt:lpstr>
      <vt:lpstr>Wingdings 3</vt:lpstr>
      <vt:lpstr>自定义设计方案</vt:lpstr>
      <vt:lpstr>2_蓝色互联网</vt:lpstr>
      <vt:lpstr>Windows编程实践</vt:lpstr>
      <vt:lpstr>内容提要</vt:lpstr>
      <vt:lpstr>分别编译与链接</vt:lpstr>
      <vt:lpstr>链接方式</vt:lpstr>
      <vt:lpstr>PowerPoint 演示文稿</vt:lpstr>
      <vt:lpstr>动态链接方式</vt:lpstr>
      <vt:lpstr>载入时动态链接</vt:lpstr>
      <vt:lpstr>设置生成导入库(import library)路径及名称</vt:lpstr>
      <vt:lpstr>设置生成导入库(import library)路径及名称</vt:lpstr>
      <vt:lpstr>运行时动态链接</vt:lpstr>
      <vt:lpstr>静态链接与动态链接二者优点及不足</vt:lpstr>
      <vt:lpstr>PowerPoint 演示文稿</vt:lpstr>
      <vt:lpstr>PowerPoint 演示文稿</vt:lpstr>
      <vt:lpstr>C# 托管程序集</vt:lpstr>
      <vt:lpstr>什么是DLL地狱？</vt:lpstr>
      <vt:lpstr>PowerPoint 演示文稿</vt:lpstr>
      <vt:lpstr>PowerPoint 演示文稿</vt:lpstr>
      <vt:lpstr>示例：有效管理动态链接库是大型软件项目的工作目标之一</vt:lpstr>
      <vt:lpstr>基本原理</vt:lpstr>
      <vt:lpstr>Windows中主要的dll</vt:lpstr>
      <vt:lpstr>C#的函数参数(3种)：</vt:lpstr>
      <vt:lpstr>函数参数out方式</vt:lpstr>
      <vt:lpstr>dll 的引用计数</vt:lpstr>
      <vt:lpstr>windows的虚地址映射</vt:lpstr>
      <vt:lpstr>DLL文件的定位</vt:lpstr>
      <vt:lpstr>托管与非托管</vt:lpstr>
      <vt:lpstr>托管与非托管区别</vt:lpstr>
      <vt:lpstr>调用托管的动态链接库</vt:lpstr>
      <vt:lpstr>调用托管的动态链接库</vt:lpstr>
      <vt:lpstr>反射</vt:lpstr>
      <vt:lpstr>反射的用途</vt:lpstr>
      <vt:lpstr>反射的用途</vt:lpstr>
      <vt:lpstr>反射的用途</vt:lpstr>
      <vt:lpstr>调用非托管的动态链接库</vt:lpstr>
      <vt:lpstr>DllImport属性</vt:lpstr>
      <vt:lpstr>DllImport函数wrapper</vt:lpstr>
      <vt:lpstr>PowerPoint 演示文稿</vt:lpstr>
      <vt:lpstr>PowerPoint 演示文稿</vt:lpstr>
      <vt:lpstr>PowerPoint 演示文稿</vt:lpstr>
      <vt:lpstr>调用非托管的动态链接库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上机练习作业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李 金</cp:lastModifiedBy>
  <cp:revision>262</cp:revision>
  <dcterms:created xsi:type="dcterms:W3CDTF">2014-12-05T07:09:00Z</dcterms:created>
  <dcterms:modified xsi:type="dcterms:W3CDTF">2018-11-09T06:47:39Z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