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00980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00980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c00980b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c00980b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c00980b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c00980b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c00980b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c00980b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a7e16e2f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a7e16e2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8805bf5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8805bf5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8805bf5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8805bf5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ae4058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ae4058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af0704d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af0704d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c00980b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c00980b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00980b1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00980b1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8805bf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8805bf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8805bf5c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8805bf5c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af0704d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af0704d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前面一篇讲到用例加setup和teardown可以实现在测试用例之前或之后加入一些操作，但这种是整个脚本全局生效的，如果我想实现以下场景：</a:t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用例1需要先登录，用例2不需要登录，用例3需要先登录。很显然这就无法用setup和teardown来实现了。这就是本篇学习的目的，自定义测试用例的预置条件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af0704d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af0704d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af0704d4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af0704d4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af0704d4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af0704d4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按需选择框架提供的参数化功能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ae40583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ae40583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00980b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00980b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写log file时，不能保存历史log，现在已有解决方案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af0704d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af0704d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b071ee2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b071ee2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a721641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a721641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为什么用python？ 人生苦短、需求太多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bddf6f0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bddf6f0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c00980b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c00980b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c00980b1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c00980b1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a7e16e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a7e16e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00980b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00980b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7e16e2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7e16e2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a7e16e2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a7e16e2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a7e16e2f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a7e16e2f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a7e16e2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a7e16e2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Google Shape;53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1">
  <p:cSld name="AUTOLAYOUT_1"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2">
  <p:cSld name="AUTOLAYOUT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2530550" y="1194000"/>
            <a:ext cx="6303300" cy="1134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307875" y="1194000"/>
            <a:ext cx="2024100" cy="1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>
            <p:ph type="title"/>
          </p:nvPr>
        </p:nvSpPr>
        <p:spPr>
          <a:xfrm>
            <a:off x="307875" y="1444550"/>
            <a:ext cx="2024100" cy="297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2530550" y="1444550"/>
            <a:ext cx="6303300" cy="261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3">
  <p:cSld name="AUTOLAYOUT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0" y="1681050"/>
            <a:ext cx="9144000" cy="17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4">
  <p:cSld name="AUTOLAYOUT_4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17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7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17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布局5">
  <p:cSld name="AUTOLAYOUT_5"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pytest-dev/pytest-html" TargetMode="External"/><Relationship Id="rId4" Type="http://schemas.openxmlformats.org/officeDocument/2006/relationships/hyperlink" Target="https://developer.mozilla.org/docs/Web/Security/C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cnblogs.com/fnng/p/9919803.html" TargetMode="External"/><Relationship Id="rId4" Type="http://schemas.openxmlformats.org/officeDocument/2006/relationships/hyperlink" Target="https://github.com/jinlinxiao/pytest_demo" TargetMode="External"/><Relationship Id="rId5" Type="http://schemas.openxmlformats.org/officeDocument/2006/relationships/hyperlink" Target="https://github.com/jinlinxiao/python_log_sr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ytest-dev/pytest/release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ytest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测试框架介绍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1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jinlin.xiao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pytest的setup和teardown</a:t>
            </a:r>
            <a:endParaRPr/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311700" y="1152475"/>
            <a:ext cx="8520600" cy="21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Verdana"/>
              <a:buChar char="➢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模块级（setup_module/teardown_module）开始于模块始末，全局的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➢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函数级（setup_function/teardown_function）运行在调用函数前后（不在类中）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➢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模块里面的（setup/teardown）运行在调用方法的前后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➢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类级（setup_class/teardown_class）只在类中前后运行一次(在类中)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➢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方法级（setup_method/teardown_method）开始于方法始末（在类中）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➢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类里面的（setup/teardown）运行在调用方法的前后</a:t>
            </a:r>
            <a:endParaRPr sz="1400"/>
          </a:p>
        </p:txBody>
      </p:sp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94" name="Google Shape;294;p28"/>
          <p:cNvSpPr txBox="1"/>
          <p:nvPr>
            <p:ph idx="1" type="body"/>
          </p:nvPr>
        </p:nvSpPr>
        <p:spPr>
          <a:xfrm>
            <a:off x="311700" y="3523975"/>
            <a:ext cx="8439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CN" sz="1400"/>
              <a:t>setup_module -&gt; setup_function -&gt; setup -&gt; </a:t>
            </a:r>
            <a:r>
              <a:rPr lang="zh-CN" sz="1400">
                <a:solidFill>
                  <a:schemeClr val="accent5"/>
                </a:solidFill>
              </a:rPr>
              <a:t>case</a:t>
            </a:r>
            <a:r>
              <a:rPr lang="zh-CN" sz="1400"/>
              <a:t> -&gt; teardown -&gt; teardown_function -&gt; teardown_module</a:t>
            </a:r>
            <a:endParaRPr sz="1400"/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311700" y="3917575"/>
            <a:ext cx="84393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setup_module -&gt; setup_class -&gt; setup_method -&gt; setup -&gt; </a:t>
            </a:r>
            <a:r>
              <a:rPr lang="zh-CN" sz="1400">
                <a:solidFill>
                  <a:schemeClr val="accent5"/>
                </a:solidFill>
              </a:rPr>
              <a:t>case</a:t>
            </a:r>
            <a:r>
              <a:rPr lang="zh-CN" sz="1400"/>
              <a:t> -&gt; teardown -&gt; teardown_method -&gt; teardown_module</a:t>
            </a:r>
            <a:endParaRPr sz="1400"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311700" y="4595950"/>
            <a:ext cx="8439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CN" sz="1400"/>
              <a:t>通过运行 pytest_demo/setup_teardown_demo 下的case 再深入体会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pytest的断言assert</a:t>
            </a:r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311700" y="1152475"/>
            <a:ext cx="85206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Verdana"/>
                <a:ea typeface="Verdana"/>
                <a:cs typeface="Verdana"/>
                <a:sym typeface="Verdana"/>
              </a:rPr>
              <a:t>断言就是实际结果和期望结果去对比，是自动化测试的意义所在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Verdana"/>
                <a:ea typeface="Verdana"/>
                <a:cs typeface="Verdana"/>
                <a:sym typeface="Verdana"/>
              </a:rPr>
              <a:t>符合预期那就测试pass，不符合预期那就测试 failed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Verdana"/>
                <a:ea typeface="Verdana"/>
                <a:cs typeface="Verdana"/>
                <a:sym typeface="Verdana"/>
              </a:rPr>
              <a:t>pytest里面断言实际上就是python里面的assert断言方法，常用的有以下几种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assert xx 判断xx为真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assert not xx 判断xx不为真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assert a in b 判断b包含a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assert a == b 判断a等于b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assert a != b 判断a不等于b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断言fail时输出提示信息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311700" y="1152475"/>
            <a:ext cx="42984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test_assert_no_msg</a:t>
            </a:r>
            <a:r>
              <a:rPr lang="zh-CN" sz="1200">
                <a:solidFill>
                  <a:srgbClr val="A9B7C6"/>
                </a:solidFill>
              </a:rPr>
              <a:t>():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a = </a:t>
            </a:r>
            <a:r>
              <a:rPr lang="zh-CN" sz="1200">
                <a:solidFill>
                  <a:srgbClr val="6897BB"/>
                </a:solidFill>
              </a:rPr>
              <a:t>3</a:t>
            </a:r>
            <a:endParaRPr sz="1200">
              <a:solidFill>
                <a:srgbClr val="6897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897BB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assert </a:t>
            </a:r>
            <a:r>
              <a:rPr lang="zh-CN" sz="1200">
                <a:solidFill>
                  <a:srgbClr val="A9B7C6"/>
                </a:solidFill>
              </a:rPr>
              <a:t>a % </a:t>
            </a:r>
            <a:r>
              <a:rPr lang="zh-CN" sz="1200">
                <a:solidFill>
                  <a:srgbClr val="6897BB"/>
                </a:solidFill>
              </a:rPr>
              <a:t>2 </a:t>
            </a:r>
            <a:r>
              <a:rPr lang="zh-CN" sz="1200">
                <a:solidFill>
                  <a:srgbClr val="A9B7C6"/>
                </a:solidFill>
              </a:rPr>
              <a:t>== </a:t>
            </a:r>
            <a:r>
              <a:rPr lang="zh-CN" sz="1200">
                <a:solidFill>
                  <a:srgbClr val="6897BB"/>
                </a:solidFill>
              </a:rPr>
              <a:t>0</a:t>
            </a:r>
            <a:endParaRPr sz="1200">
              <a:solidFill>
                <a:srgbClr val="6897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97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97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test_assert_with_msg</a:t>
            </a:r>
            <a:r>
              <a:rPr lang="zh-CN" sz="1200">
                <a:solidFill>
                  <a:srgbClr val="A9B7C6"/>
                </a:solidFill>
              </a:rPr>
              <a:t>():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a = </a:t>
            </a:r>
            <a:r>
              <a:rPr lang="zh-CN" sz="1200">
                <a:solidFill>
                  <a:srgbClr val="6897BB"/>
                </a:solidFill>
              </a:rPr>
              <a:t>3</a:t>
            </a:r>
            <a:endParaRPr sz="1200">
              <a:solidFill>
                <a:srgbClr val="6897B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897BB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assert </a:t>
            </a:r>
            <a:r>
              <a:rPr lang="zh-CN" sz="1200">
                <a:solidFill>
                  <a:srgbClr val="A9B7C6"/>
                </a:solidFill>
              </a:rPr>
              <a:t>a % </a:t>
            </a:r>
            <a:r>
              <a:rPr lang="zh-CN" sz="1200">
                <a:solidFill>
                  <a:srgbClr val="6897BB"/>
                </a:solidFill>
              </a:rPr>
              <a:t>2 </a:t>
            </a:r>
            <a:r>
              <a:rPr lang="zh-CN" sz="1200">
                <a:solidFill>
                  <a:srgbClr val="A9B7C6"/>
                </a:solidFill>
              </a:rPr>
              <a:t>== </a:t>
            </a:r>
            <a:r>
              <a:rPr lang="zh-CN" sz="1200">
                <a:solidFill>
                  <a:srgbClr val="6897BB"/>
                </a:solidFill>
              </a:rPr>
              <a:t>0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A8759"/>
                </a:solidFill>
              </a:rPr>
              <a:t>"判断a为偶数，当前a的值为：%s" </a:t>
            </a:r>
            <a:r>
              <a:rPr lang="zh-CN" sz="1200">
                <a:solidFill>
                  <a:srgbClr val="A9B7C6"/>
                </a:solidFill>
              </a:rPr>
              <a:t>% a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00" y="1152463"/>
            <a:ext cx="4572000" cy="2469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异常断言</a:t>
            </a:r>
            <a:endParaRPr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311700" y="1152475"/>
            <a:ext cx="38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import </a:t>
            </a:r>
            <a:r>
              <a:rPr lang="zh-CN" sz="1200">
                <a:solidFill>
                  <a:srgbClr val="A9B7C6"/>
                </a:solidFill>
              </a:rPr>
              <a:t>pytest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test_zero_division_no_catch</a:t>
            </a:r>
            <a:r>
              <a:rPr lang="zh-CN" sz="1200">
                <a:solidFill>
                  <a:srgbClr val="A9B7C6"/>
                </a:solidFill>
              </a:rPr>
              <a:t>():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i="1" lang="zh-CN" sz="1200">
                <a:solidFill>
                  <a:srgbClr val="629755"/>
                </a:solidFill>
              </a:rPr>
              <a:t>"""断言异常"""</a:t>
            </a:r>
            <a:endParaRPr i="1" sz="1200">
              <a:solidFill>
                <a:srgbClr val="6297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solidFill>
                  <a:srgbClr val="629755"/>
                </a:solidFill>
              </a:rPr>
              <a:t>   </a:t>
            </a:r>
            <a:r>
              <a:rPr lang="zh-CN" sz="1200">
                <a:solidFill>
                  <a:srgbClr val="8888C6"/>
                </a:solidFill>
              </a:rPr>
              <a:t>print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897BB"/>
                </a:solidFill>
              </a:rPr>
              <a:t>1 </a:t>
            </a:r>
            <a:r>
              <a:rPr lang="zh-CN" sz="1200">
                <a:solidFill>
                  <a:srgbClr val="A9B7C6"/>
                </a:solidFill>
              </a:rPr>
              <a:t>/ </a:t>
            </a:r>
            <a:r>
              <a:rPr lang="zh-CN" sz="1200">
                <a:solidFill>
                  <a:srgbClr val="6897BB"/>
                </a:solidFill>
              </a:rPr>
              <a:t>0</a:t>
            </a:r>
            <a:r>
              <a:rPr lang="zh-CN" sz="1200">
                <a:solidFill>
                  <a:srgbClr val="A9B7C6"/>
                </a:solidFill>
              </a:rPr>
              <a:t>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test_zero_division</a:t>
            </a:r>
            <a:r>
              <a:rPr lang="zh-CN" sz="1200">
                <a:solidFill>
                  <a:srgbClr val="A9B7C6"/>
                </a:solidFill>
              </a:rPr>
              <a:t>():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i="1" lang="zh-CN" sz="1200">
                <a:solidFill>
                  <a:srgbClr val="629755"/>
                </a:solidFill>
              </a:rPr>
              <a:t>"""断言异常"""</a:t>
            </a:r>
            <a:endParaRPr i="1" sz="1200">
              <a:solidFill>
                <a:srgbClr val="6297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solidFill>
                  <a:srgbClr val="629755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with </a:t>
            </a:r>
            <a:r>
              <a:rPr lang="zh-CN" sz="1200">
                <a:solidFill>
                  <a:srgbClr val="A9B7C6"/>
                </a:solidFill>
              </a:rPr>
              <a:t>pytest.raises(</a:t>
            </a:r>
            <a:r>
              <a:rPr lang="zh-CN" sz="1200">
                <a:solidFill>
                  <a:srgbClr val="8888C6"/>
                </a:solidFill>
              </a:rPr>
              <a:t>ZeroDivisionError</a:t>
            </a:r>
            <a:r>
              <a:rPr lang="zh-CN" sz="1200">
                <a:solidFill>
                  <a:srgbClr val="A9B7C6"/>
                </a:solidFill>
              </a:rPr>
              <a:t>) </a:t>
            </a:r>
            <a:r>
              <a:rPr lang="zh-CN" sz="1200">
                <a:solidFill>
                  <a:srgbClr val="CC7832"/>
                </a:solidFill>
              </a:rPr>
              <a:t>as </a:t>
            </a:r>
            <a:r>
              <a:rPr lang="zh-CN" sz="1200">
                <a:solidFill>
                  <a:srgbClr val="A9B7C6"/>
                </a:solidFill>
              </a:rPr>
              <a:t>exc_info: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    </a:t>
            </a:r>
            <a:r>
              <a:rPr lang="zh-CN" sz="1200">
                <a:solidFill>
                  <a:srgbClr val="8888C6"/>
                </a:solidFill>
              </a:rPr>
              <a:t>print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897BB"/>
                </a:solidFill>
              </a:rPr>
              <a:t>1 </a:t>
            </a:r>
            <a:r>
              <a:rPr lang="zh-CN" sz="1200">
                <a:solidFill>
                  <a:srgbClr val="A9B7C6"/>
                </a:solidFill>
              </a:rPr>
              <a:t>/ </a:t>
            </a:r>
            <a:r>
              <a:rPr lang="zh-CN" sz="1200">
                <a:solidFill>
                  <a:srgbClr val="6897BB"/>
                </a:solidFill>
              </a:rPr>
              <a:t>0</a:t>
            </a:r>
            <a:r>
              <a:rPr lang="zh-CN" sz="1200">
                <a:solidFill>
                  <a:srgbClr val="A9B7C6"/>
                </a:solidFill>
              </a:rPr>
              <a:t>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lang="zh-CN" sz="1200">
                <a:solidFill>
                  <a:srgbClr val="808080"/>
                </a:solidFill>
              </a:rPr>
              <a:t># 断言异常类型type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assert </a:t>
            </a:r>
            <a:r>
              <a:rPr lang="zh-CN" sz="1200">
                <a:solidFill>
                  <a:srgbClr val="A9B7C6"/>
                </a:solidFill>
              </a:rPr>
              <a:t>exc_info.type == </a:t>
            </a:r>
            <a:r>
              <a:rPr lang="zh-CN" sz="1200">
                <a:solidFill>
                  <a:srgbClr val="8888C6"/>
                </a:solidFill>
              </a:rPr>
              <a:t>ZeroDivisionError</a:t>
            </a:r>
            <a:endParaRPr sz="1200">
              <a:solidFill>
                <a:srgbClr val="8888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888C6"/>
                </a:solidFill>
              </a:rPr>
              <a:t>   </a:t>
            </a:r>
            <a:r>
              <a:rPr lang="zh-CN" sz="1200">
                <a:solidFill>
                  <a:srgbClr val="808080"/>
                </a:solidFill>
              </a:rPr>
              <a:t># 断言异常value值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assert </a:t>
            </a:r>
            <a:r>
              <a:rPr lang="zh-CN" sz="1200">
                <a:solidFill>
                  <a:srgbClr val="6A8759"/>
                </a:solidFill>
              </a:rPr>
              <a:t>"division by zero" </a:t>
            </a:r>
            <a:r>
              <a:rPr lang="zh-CN" sz="1200">
                <a:solidFill>
                  <a:srgbClr val="CC7832"/>
                </a:solidFill>
              </a:rPr>
              <a:t>in </a:t>
            </a:r>
            <a:r>
              <a:rPr lang="zh-CN" sz="1200">
                <a:solidFill>
                  <a:srgbClr val="8888C6"/>
                </a:solidFill>
              </a:rPr>
              <a:t>str</a:t>
            </a:r>
            <a:r>
              <a:rPr lang="zh-CN" sz="1200">
                <a:solidFill>
                  <a:srgbClr val="A9B7C6"/>
                </a:solidFill>
              </a:rPr>
              <a:t>(exc_info.value)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19" name="Google Shape;3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400" y="1152475"/>
            <a:ext cx="4865750" cy="20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4155400" y="3367875"/>
            <a:ext cx="4545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1/0 会抛错：ZeroDivisionError: division by zero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test_zero_division()的预期就是有ZeroDivisionError抛出来，所以执行结果为 Passed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>
            <a:off x="313050" y="1256775"/>
            <a:ext cx="8540400" cy="2000700"/>
          </a:xfrm>
          <a:prstGeom prst="roundRect">
            <a:avLst>
              <a:gd fmla="val 7083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</a:t>
            </a:r>
            <a:r>
              <a:rPr lang="zh-CN"/>
              <a:t>执行用例的方法</a:t>
            </a:r>
            <a:endParaRPr/>
          </a:p>
        </p:txBody>
      </p:sp>
      <p:sp>
        <p:nvSpPr>
          <p:cNvPr id="327" name="Google Shape;3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28" name="Google Shape;328;p32"/>
          <p:cNvSpPr txBox="1"/>
          <p:nvPr/>
        </p:nvSpPr>
        <p:spPr>
          <a:xfrm>
            <a:off x="372350" y="1256775"/>
            <a:ext cx="40179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</a:rPr>
              <a:t>1. </a:t>
            </a:r>
            <a:r>
              <a:rPr lang="zh-CN" sz="1200">
                <a:solidFill>
                  <a:schemeClr val="lt2"/>
                </a:solidFill>
              </a:rPr>
              <a:t>执行单个用例或一个测试类或类中的单个用例</a:t>
            </a:r>
            <a:br>
              <a:rPr lang="zh-CN" sz="1200">
                <a:solidFill>
                  <a:schemeClr val="lt2"/>
                </a:solidFill>
              </a:rPr>
            </a:br>
            <a:r>
              <a:rPr lang="zh-CN" sz="1000">
                <a:highlight>
                  <a:schemeClr val="accent2"/>
                </a:highlight>
                <a:latin typeface="Verdana"/>
                <a:ea typeface="Verdana"/>
                <a:cs typeface="Verdana"/>
                <a:sym typeface="Verdana"/>
              </a:rPr>
              <a:t>pytest test_func.py::test_answer_suc   </a:t>
            </a:r>
            <a:br>
              <a:rPr lang="zh-CN" sz="1000">
                <a:highlight>
                  <a:schemeClr val="accent2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zh-CN" sz="1000">
                <a:highlight>
                  <a:schemeClr val="accent2"/>
                </a:highlight>
                <a:latin typeface="Verdana"/>
                <a:ea typeface="Verdana"/>
                <a:cs typeface="Verdana"/>
                <a:sym typeface="Verdana"/>
              </a:rPr>
              <a:t>pytest test_class.py::TestClass</a:t>
            </a:r>
            <a:br>
              <a:rPr lang="zh-CN" sz="1200">
                <a:solidFill>
                  <a:schemeClr val="lt2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CN" sz="1000">
                <a:highlight>
                  <a:schemeClr val="accent2"/>
                </a:highlight>
                <a:latin typeface="Verdana"/>
                <a:ea typeface="Verdana"/>
                <a:cs typeface="Verdana"/>
                <a:sym typeface="Verdana"/>
              </a:rPr>
              <a:t>pytest test_class.py::TestClass::test_one</a:t>
            </a:r>
            <a:endParaRPr sz="1200">
              <a:solidFill>
                <a:schemeClr val="lt2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</a:rPr>
              <a:t>2. 执行单个文件</a:t>
            </a:r>
            <a:br>
              <a:rPr lang="zh-CN" sz="1200">
                <a:solidFill>
                  <a:schemeClr val="lt2"/>
                </a:solidFill>
              </a:rPr>
            </a:b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test_sample_func.py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</a:rPr>
              <a:t>3. 执行单个目录</a:t>
            </a:r>
            <a:br>
              <a:rPr lang="zh-CN" sz="1200">
                <a:solidFill>
                  <a:schemeClr val="lt2"/>
                </a:solidFill>
              </a:rPr>
            </a:b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demo_dir/</a:t>
            </a:r>
            <a: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或 </a:t>
            </a: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cd demo_dir; pytest</a:t>
            </a:r>
            <a:endParaRPr sz="12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</a:rPr>
              <a:t>4. -k 按关键字匹配</a:t>
            </a:r>
            <a:br>
              <a:rPr lang="zh-CN" sz="1200">
                <a:solidFill>
                  <a:schemeClr val="lt2"/>
                </a:solidFill>
              </a:rPr>
            </a:br>
            <a: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在一个目录下面执行</a:t>
            </a: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-k &lt;keyword&gt;</a:t>
            </a:r>
            <a:b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-v -k http  选择某些用例</a:t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-k "not send_http"   排除某些用例</a:t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-k "http or quick"  同时匹配多个关键字</a:t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4710600" y="1256775"/>
            <a:ext cx="41217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</a:rPr>
              <a:t>5. </a:t>
            </a:r>
            <a:r>
              <a:rPr lang="zh-CN" sz="1200">
                <a:solidFill>
                  <a:schemeClr val="lt2"/>
                </a:solidFill>
              </a:rPr>
              <a:t>标记表达式</a:t>
            </a:r>
            <a:b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通过</a:t>
            </a: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mark</a:t>
            </a:r>
            <a: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标记用例优先级或类别,通过标记表达式执行满足标记的用例</a:t>
            </a: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 pytest -m &lt;mark&gt;</a:t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区分系统自带的mark和自定义的mark</a:t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-v -m "normal_p0" 执行标记normal_p0的用例</a:t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-v -m "not normal_p0" 不执行标记normal_p0的用例</a:t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EFEF2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zh-CN" sz="1200">
                <a:solidFill>
                  <a:schemeClr val="lt2"/>
                </a:solidFill>
              </a:rPr>
              <a:t>6. </a:t>
            </a:r>
            <a:r>
              <a:rPr lang="zh-CN" sz="1200">
                <a:solidFill>
                  <a:schemeClr val="lt2"/>
                </a:solidFill>
              </a:rPr>
              <a:t>从包里面运行</a:t>
            </a:r>
            <a:b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pytest --pyargs pkg.testing</a:t>
            </a:r>
            <a:b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将导入</a:t>
            </a:r>
            <a:r>
              <a:rPr lang="zh-CN" sz="1000">
                <a:highlight>
                  <a:srgbClr val="FEFEF2"/>
                </a:highlight>
                <a:latin typeface="Verdana"/>
                <a:ea typeface="Verdana"/>
                <a:cs typeface="Verdana"/>
                <a:sym typeface="Verdana"/>
              </a:rPr>
              <a:t>pkg.testing</a:t>
            </a:r>
            <a:r>
              <a:rPr lang="zh-C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并使用其文件系统位置来查找和运行测试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pytest执行用例的方法-按</a:t>
            </a:r>
            <a:r>
              <a:rPr lang="zh-CN">
                <a:solidFill>
                  <a:schemeClr val="accent4"/>
                </a:solidFill>
              </a:rPr>
              <a:t>关键字</a:t>
            </a:r>
            <a:r>
              <a:rPr lang="zh-CN"/>
              <a:t>执行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700" y="1123325"/>
            <a:ext cx="4557363" cy="3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9800"/>
            <a:ext cx="2225174" cy="35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pytest执行用例的方法-按</a:t>
            </a:r>
            <a:r>
              <a:rPr lang="zh-CN">
                <a:solidFill>
                  <a:schemeClr val="accent4"/>
                </a:solidFill>
              </a:rPr>
              <a:t>标记</a:t>
            </a:r>
            <a:r>
              <a:rPr lang="zh-CN"/>
              <a:t>执行</a:t>
            </a:r>
            <a:endParaRPr/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44" name="Google Shape;3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063"/>
            <a:ext cx="2225174" cy="350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575" y="1552275"/>
            <a:ext cx="5692874" cy="2799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pytest执行用例的方法-</a:t>
            </a:r>
            <a:r>
              <a:rPr lang="zh-CN">
                <a:solidFill>
                  <a:schemeClr val="accent4"/>
                </a:solidFill>
              </a:rPr>
              <a:t>skip</a:t>
            </a:r>
            <a:r>
              <a:rPr lang="zh-CN"/>
              <a:t>标记</a:t>
            </a:r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311700" y="1152475"/>
            <a:ext cx="3489600" cy="277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pytest.mark.skip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跳过某个用例、类、模块不执行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BB529"/>
                </a:solidFill>
              </a:rPr>
              <a:t>@pytest.mark.skip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AA4926"/>
                </a:solidFill>
              </a:rPr>
              <a:t>reason</a:t>
            </a:r>
            <a:r>
              <a:rPr lang="zh-CN" sz="1200">
                <a:solidFill>
                  <a:srgbClr val="A9B7C6"/>
                </a:solidFill>
              </a:rPr>
              <a:t>=</a:t>
            </a:r>
            <a:r>
              <a:rPr lang="zh-CN" sz="1200">
                <a:solidFill>
                  <a:srgbClr val="6A8759"/>
                </a:solidFill>
              </a:rPr>
              <a:t>"skip mark test"</a:t>
            </a:r>
            <a:r>
              <a:rPr lang="zh-CN" sz="1200">
                <a:solidFill>
                  <a:srgbClr val="A9B7C6"/>
                </a:solidFill>
              </a:rPr>
              <a:t>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test_mark_skip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94558D"/>
                </a:solidFill>
              </a:rPr>
              <a:t>self</a:t>
            </a:r>
            <a:r>
              <a:rPr lang="zh-CN" sz="1200">
                <a:solidFill>
                  <a:srgbClr val="A9B7C6"/>
                </a:solidFill>
              </a:rPr>
              <a:t>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test_skip_in_run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94558D"/>
                </a:solidFill>
              </a:rPr>
              <a:t>self</a:t>
            </a:r>
            <a:r>
              <a:rPr lang="zh-CN" sz="1200">
                <a:solidFill>
                  <a:srgbClr val="A9B7C6"/>
                </a:solidFill>
              </a:rPr>
              <a:t>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if True</a:t>
            </a:r>
            <a:r>
              <a:rPr lang="zh-CN" sz="1200">
                <a:solidFill>
                  <a:srgbClr val="A9B7C6"/>
                </a:solidFill>
              </a:rPr>
              <a:t>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    pytest.skip(</a:t>
            </a:r>
            <a:r>
              <a:rPr lang="zh-CN" sz="1200">
                <a:solidFill>
                  <a:srgbClr val="6A8759"/>
                </a:solidFill>
              </a:rPr>
              <a:t>"skip in running case."</a:t>
            </a:r>
            <a:r>
              <a:rPr lang="zh-CN" sz="1200">
                <a:solidFill>
                  <a:srgbClr val="A9B7C6"/>
                </a:solidFill>
              </a:rPr>
              <a:t>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assert True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3997000" y="1152475"/>
            <a:ext cx="4705500" cy="277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pytest.mark.skipif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带条件的跳过某个用例、类、模块不执行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RunType = </a:t>
            </a:r>
            <a:r>
              <a:rPr lang="zh-CN" sz="1200">
                <a:solidFill>
                  <a:srgbClr val="6A8759"/>
                </a:solidFill>
              </a:rPr>
              <a:t>'uat'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BB529"/>
                </a:solidFill>
              </a:rPr>
              <a:t>@pytest.mark.skipif</a:t>
            </a:r>
            <a:r>
              <a:rPr lang="zh-CN" sz="1200">
                <a:solidFill>
                  <a:srgbClr val="A9B7C6"/>
                </a:solidFill>
              </a:rPr>
              <a:t>(RunType == </a:t>
            </a:r>
            <a:r>
              <a:rPr lang="zh-CN" sz="1200">
                <a:solidFill>
                  <a:srgbClr val="6A8759"/>
                </a:solidFill>
              </a:rPr>
              <a:t>"test"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A4926"/>
                </a:solidFill>
              </a:rPr>
              <a:t>reason</a:t>
            </a:r>
            <a:r>
              <a:rPr lang="zh-CN" sz="1200">
                <a:solidFill>
                  <a:srgbClr val="A9B7C6"/>
                </a:solidFill>
              </a:rPr>
              <a:t>=</a:t>
            </a:r>
            <a:r>
              <a:rPr lang="zh-CN" sz="1200">
                <a:solidFill>
                  <a:srgbClr val="6A8759"/>
                </a:solidFill>
              </a:rPr>
              <a:t>"skip in test env"</a:t>
            </a:r>
            <a:r>
              <a:rPr lang="zh-CN" sz="1200">
                <a:solidFill>
                  <a:srgbClr val="A9B7C6"/>
                </a:solidFill>
              </a:rPr>
              <a:t>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test_mark_skip_if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94558D"/>
                </a:solidFill>
              </a:rPr>
              <a:t>self</a:t>
            </a:r>
            <a:r>
              <a:rPr lang="zh-CN" sz="1200">
                <a:solidFill>
                  <a:srgbClr val="A9B7C6"/>
                </a:solidFill>
              </a:rPr>
              <a:t>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assert </a:t>
            </a:r>
            <a:r>
              <a:rPr lang="zh-CN" sz="1200">
                <a:solidFill>
                  <a:srgbClr val="6897BB"/>
                </a:solidFill>
              </a:rPr>
              <a:t>2 </a:t>
            </a:r>
            <a:r>
              <a:rPr lang="zh-CN" sz="1200">
                <a:solidFill>
                  <a:srgbClr val="A9B7C6"/>
                </a:solidFill>
              </a:rPr>
              <a:t>&lt; </a:t>
            </a:r>
            <a:r>
              <a:rPr lang="zh-CN" sz="1200">
                <a:solidFill>
                  <a:srgbClr val="6897BB"/>
                </a:solidFill>
              </a:rPr>
              <a:t>3</a:t>
            </a:r>
            <a:endParaRPr sz="12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BB529"/>
                </a:solidFill>
              </a:rPr>
              <a:t>@pytest.mark.skipif</a:t>
            </a:r>
            <a:r>
              <a:rPr lang="zh-CN" sz="1200">
                <a:solidFill>
                  <a:srgbClr val="A9B7C6"/>
                </a:solidFill>
              </a:rPr>
              <a:t>(RunType == </a:t>
            </a:r>
            <a:r>
              <a:rPr lang="zh-CN" sz="1200">
                <a:solidFill>
                  <a:srgbClr val="6A8759"/>
                </a:solidFill>
              </a:rPr>
              <a:t>"uat"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A4926"/>
                </a:solidFill>
              </a:rPr>
              <a:t>reason</a:t>
            </a:r>
            <a:r>
              <a:rPr lang="zh-CN" sz="1200">
                <a:solidFill>
                  <a:srgbClr val="A9B7C6"/>
                </a:solidFill>
              </a:rPr>
              <a:t>=</a:t>
            </a:r>
            <a:r>
              <a:rPr lang="zh-CN" sz="1200">
                <a:solidFill>
                  <a:srgbClr val="6A8759"/>
                </a:solidFill>
              </a:rPr>
              <a:t>"skip in uat env"</a:t>
            </a:r>
            <a:r>
              <a:rPr lang="zh-CN" sz="1200">
                <a:solidFill>
                  <a:srgbClr val="A9B7C6"/>
                </a:solidFill>
              </a:rPr>
              <a:t>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class </a:t>
            </a:r>
            <a:r>
              <a:rPr lang="zh-CN" sz="1200">
                <a:solidFill>
                  <a:srgbClr val="A9B7C6"/>
                </a:solidFill>
              </a:rPr>
              <a:t>TestSkipUAT(</a:t>
            </a:r>
            <a:r>
              <a:rPr lang="zh-CN" sz="1200">
                <a:solidFill>
                  <a:srgbClr val="8888C6"/>
                </a:solidFill>
              </a:rPr>
              <a:t>object</a:t>
            </a:r>
            <a:r>
              <a:rPr lang="zh-CN" sz="1200">
                <a:solidFill>
                  <a:srgbClr val="A9B7C6"/>
                </a:solidFill>
              </a:rPr>
              <a:t>):</a:t>
            </a:r>
            <a:endParaRPr/>
          </a:p>
        </p:txBody>
      </p:sp>
      <p:sp>
        <p:nvSpPr>
          <p:cNvPr id="354" name="Google Shape;354;p35"/>
          <p:cNvSpPr txBox="1"/>
          <p:nvPr/>
        </p:nvSpPr>
        <p:spPr>
          <a:xfrm>
            <a:off x="311700" y="4191000"/>
            <a:ext cx="8243400" cy="64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A9B7C6"/>
                </a:solidFill>
              </a:rPr>
              <a:t>pytest.mark.xfail  </a:t>
            </a:r>
            <a:r>
              <a:rPr lang="zh-CN">
                <a:solidFill>
                  <a:srgbClr val="A9B7C6"/>
                </a:solidFill>
              </a:rPr>
              <a:t>标记assert失败的case</a:t>
            </a:r>
            <a:endParaRPr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A9B7C6"/>
                </a:solidFill>
              </a:rPr>
              <a:t>当case失败时，跟skip一样提示当case PASS时，标记XPASS，跟Fail一样提示</a:t>
            </a:r>
            <a:endParaRPr>
              <a:solidFill>
                <a:srgbClr val="A9B7C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pytest执行用例的方法-skip执行结果</a:t>
            </a:r>
            <a:endParaRPr/>
          </a:p>
        </p:txBody>
      </p:sp>
      <p:sp>
        <p:nvSpPr>
          <p:cNvPr id="360" name="Google Shape;36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61" name="Google Shape;3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5" y="1170125"/>
            <a:ext cx="8347359" cy="38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577" y="1050587"/>
            <a:ext cx="586809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pytest之失败重试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1、安装依赖模块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pip install pytest-rerunfailures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2、参数说明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re-run failing tests to eliminate flaky failures: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zh-CN" sz="12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--reruns</a:t>
            </a: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=RERUNS       number of times to re-run failed tests. defaults to 0.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zh-CN" sz="12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--reruns-delay</a:t>
            </a: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=RERUNS_DELAY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                        add time (seconds) delay between reruns.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3、使用效果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执行 pytest demo1/test_sample_func.py --reruns 1 --html=report.html --self-contained-html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zh-CN" sz="1200">
                <a:solidFill>
                  <a:srgbClr val="000000"/>
                </a:solidFill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demo1/test_sample_func.py </a:t>
            </a:r>
            <a:r>
              <a:rPr lang="zh-CN" sz="1200">
                <a:solidFill>
                  <a:schemeClr val="accent6"/>
                </a:solidFill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zh-CN" sz="1200">
                <a:solidFill>
                  <a:srgbClr val="FF0000"/>
                </a:solidFill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zh-CN" sz="1200">
                <a:solidFill>
                  <a:srgbClr val="000000"/>
                </a:solidFill>
                <a:highlight>
                  <a:srgbClr val="9FC5E8"/>
                </a:highlight>
                <a:latin typeface="Verdana"/>
                <a:ea typeface="Verdana"/>
                <a:cs typeface="Verdana"/>
                <a:sym typeface="Verdana"/>
              </a:rPr>
              <a:t>..</a:t>
            </a:r>
            <a:endParaRPr sz="1200">
              <a:solidFill>
                <a:srgbClr val="000000"/>
              </a:solidFill>
              <a:highlight>
                <a:srgbClr val="9FC5E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Verdana"/>
                <a:ea typeface="Verdana"/>
                <a:cs typeface="Verdana"/>
                <a:sym typeface="Verdana"/>
              </a:rPr>
              <a:t>打开report.html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70" name="Google Shape;3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75" y="3691402"/>
            <a:ext cx="6005951" cy="104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37"/>
          <p:cNvCxnSpPr/>
          <p:nvPr/>
        </p:nvCxnSpPr>
        <p:spPr>
          <a:xfrm flipH="1">
            <a:off x="7377650" y="4231375"/>
            <a:ext cx="103800" cy="33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目 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1、pytest简介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2、pytest用例编写、执行以及失败重试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3、pytest的参数化功能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4、pytest测试报告、日志功能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chemeClr val="dk1"/>
                </a:solidFill>
              </a:rPr>
              <a:t>5、pytest.ini和命令行参数介绍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</a:t>
            </a:r>
            <a:r>
              <a:rPr lang="zh-CN"/>
              <a:t>yCharm执行用例</a:t>
            </a:r>
            <a:endParaRPr/>
          </a:p>
        </p:txBody>
      </p:sp>
      <p:sp>
        <p:nvSpPr>
          <p:cNvPr id="377" name="Google Shape;377;p38"/>
          <p:cNvSpPr txBox="1"/>
          <p:nvPr>
            <p:ph idx="1" type="body"/>
          </p:nvPr>
        </p:nvSpPr>
        <p:spPr>
          <a:xfrm>
            <a:off x="311700" y="1152475"/>
            <a:ext cx="85206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配置pycharm使用pytest执行：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400"/>
              <a:t>PyCharm</a:t>
            </a:r>
            <a:r>
              <a:rPr lang="zh-CN" sz="1400"/>
              <a:t>--&gt;</a:t>
            </a:r>
            <a:r>
              <a:rPr lang="zh-CN" sz="1400"/>
              <a:t>Preferences--&gt;Tools--&gt;Python Integrated Tools</a:t>
            </a:r>
            <a:r>
              <a:rPr lang="zh-CN" sz="1400"/>
              <a:t>--&gt;</a:t>
            </a:r>
            <a:r>
              <a:rPr lang="zh-CN" sz="1400"/>
              <a:t>Default test runner</a:t>
            </a:r>
            <a:r>
              <a:rPr lang="zh-CN" sz="1400"/>
              <a:t>--&gt;选择</a:t>
            </a:r>
            <a:r>
              <a:rPr lang="zh-CN" sz="1400"/>
              <a:t>py.test</a:t>
            </a:r>
            <a:endParaRPr sz="1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125" y="1961575"/>
            <a:ext cx="5274576" cy="298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362875" y="1961500"/>
            <a:ext cx="2835000" cy="298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PyCharm利用pytest识别用例，提供执行入口，说明如下：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1、执行单个用例或单个测试类或类中的单个用例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2、执行单个文件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3、执行一个package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4、执行一个project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PyCharm执行用例-执行结果展示</a:t>
            </a:r>
            <a:endParaRPr/>
          </a:p>
        </p:txBody>
      </p:sp>
      <p:sp>
        <p:nvSpPr>
          <p:cNvPr id="386" name="Google Shape;38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388" name="Google Shape;3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5761"/>
            <a:ext cx="7543800" cy="336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935475"/>
            <a:ext cx="8689324" cy="2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pytest-fixture之conftest.py</a:t>
            </a:r>
            <a:endParaRPr/>
          </a:p>
        </p:txBody>
      </p:sp>
      <p:sp>
        <p:nvSpPr>
          <p:cNvPr id="395" name="Google Shape;395;p40"/>
          <p:cNvSpPr txBox="1"/>
          <p:nvPr>
            <p:ph idx="1" type="body"/>
          </p:nvPr>
        </p:nvSpPr>
        <p:spPr>
          <a:xfrm>
            <a:off x="311700" y="1152475"/>
            <a:ext cx="8520600" cy="1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fixture相对于setup和teardown来说应该有以下几点优势</a:t>
            </a:r>
            <a:endParaRPr sz="1400"/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zh-CN" sz="1400"/>
              <a:t>命名方式灵活，不局限于setup和teardown这几个命名</a:t>
            </a:r>
            <a:endParaRPr sz="1400"/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zh-CN" sz="1400"/>
              <a:t>conftest.py 配置里可以实现</a:t>
            </a:r>
            <a:r>
              <a:rPr lang="zh-CN" sz="1400">
                <a:solidFill>
                  <a:schemeClr val="accent1"/>
                </a:solidFill>
              </a:rPr>
              <a:t>数据共享</a:t>
            </a:r>
            <a:r>
              <a:rPr lang="zh-CN" sz="1400"/>
              <a:t>，不需要import就能自动找到一些配置</a:t>
            </a:r>
            <a:endParaRPr sz="1400">
              <a:solidFill>
                <a:schemeClr val="accent1"/>
              </a:solidFill>
            </a:endParaRPr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zh-CN" sz="1400"/>
              <a:t>scope="module" 可以实现多个.py跨文件共享前置, 每一个.py文件调用一次</a:t>
            </a:r>
            <a:endParaRPr sz="1400"/>
          </a:p>
          <a:p>
            <a:pPr indent="-3175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zh-CN" sz="1400"/>
              <a:t>scope="session" 以实现多个.py跨文件使用一个session来完成多个用例</a:t>
            </a:r>
            <a:endParaRPr sz="1400"/>
          </a:p>
        </p:txBody>
      </p:sp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97" name="Google Shape;397;p40"/>
          <p:cNvSpPr txBox="1"/>
          <p:nvPr>
            <p:ph idx="1" type="body"/>
          </p:nvPr>
        </p:nvSpPr>
        <p:spPr>
          <a:xfrm>
            <a:off x="311700" y="31495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fixture可以通过yield实现teardown功能</a:t>
            </a:r>
            <a:endParaRPr sz="1400"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311700" y="3859925"/>
            <a:ext cx="8439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CN" sz="1400"/>
              <a:t>通过运行 pytest_demo/</a:t>
            </a:r>
            <a:r>
              <a:rPr lang="zh-CN" sz="1400"/>
              <a:t>fixture_demo</a:t>
            </a:r>
            <a:r>
              <a:rPr lang="zh-CN" sz="1400"/>
              <a:t> </a:t>
            </a:r>
            <a:r>
              <a:rPr lang="zh-CN" sz="1400"/>
              <a:t>体验之后，谨慎使用fixture特性 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pytest之参数化</a:t>
            </a:r>
            <a:endParaRPr/>
          </a:p>
        </p:txBody>
      </p:sp>
      <p:sp>
        <p:nvSpPr>
          <p:cNvPr id="404" name="Google Shape;404;p41"/>
          <p:cNvSpPr txBox="1"/>
          <p:nvPr>
            <p:ph idx="1" type="body"/>
          </p:nvPr>
        </p:nvSpPr>
        <p:spPr>
          <a:xfrm>
            <a:off x="311700" y="1152475"/>
            <a:ext cx="31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import </a:t>
            </a:r>
            <a:r>
              <a:rPr lang="zh-CN" sz="1200">
                <a:solidFill>
                  <a:srgbClr val="A9B7C6"/>
                </a:solidFill>
              </a:rPr>
              <a:t>pytest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BB529"/>
                </a:solidFill>
              </a:rPr>
              <a:t>@pytest.mark.parametrize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A8759"/>
                </a:solidFill>
              </a:rPr>
              <a:t>"</a:t>
            </a:r>
            <a:r>
              <a:rPr lang="zh-CN" sz="1200">
                <a:solidFill>
                  <a:srgbClr val="6A8759"/>
                </a:solidFill>
              </a:rPr>
              <a:t>test_input</a:t>
            </a:r>
            <a:r>
              <a:rPr lang="zh-CN" sz="1200">
                <a:solidFill>
                  <a:srgbClr val="6A8759"/>
                </a:solidFill>
              </a:rPr>
              <a:t>,exp</a:t>
            </a:r>
            <a:r>
              <a:rPr lang="zh-CN" sz="1200">
                <a:solidFill>
                  <a:srgbClr val="6A8759"/>
                </a:solidFill>
              </a:rPr>
              <a:t>ected</a:t>
            </a:r>
            <a:r>
              <a:rPr lang="zh-CN" sz="1200">
                <a:solidFill>
                  <a:srgbClr val="6A8759"/>
                </a:solidFill>
              </a:rPr>
              <a:t>"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</a:t>
            </a:r>
            <a:r>
              <a:rPr lang="zh-CN" sz="1200">
                <a:solidFill>
                  <a:srgbClr val="A9B7C6"/>
                </a:solidFill>
              </a:rPr>
              <a:t>[(</a:t>
            </a:r>
            <a:r>
              <a:rPr lang="zh-CN" sz="1200">
                <a:solidFill>
                  <a:srgbClr val="6A8759"/>
                </a:solidFill>
              </a:rPr>
              <a:t>"3+5"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8</a:t>
            </a:r>
            <a:r>
              <a:rPr lang="zh-CN" sz="1200">
                <a:solidFill>
                  <a:srgbClr val="A9B7C6"/>
                </a:solidFill>
              </a:rPr>
              <a:t>)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 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A8759"/>
                </a:solidFill>
              </a:rPr>
              <a:t>"2+4"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6</a:t>
            </a:r>
            <a:r>
              <a:rPr lang="zh-CN" sz="1200">
                <a:solidFill>
                  <a:srgbClr val="A9B7C6"/>
                </a:solidFill>
              </a:rPr>
              <a:t>)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 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A8759"/>
                </a:solidFill>
              </a:rPr>
              <a:t>"6 * 9"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42</a:t>
            </a:r>
            <a:r>
              <a:rPr lang="zh-CN" sz="1200">
                <a:solidFill>
                  <a:srgbClr val="A9B7C6"/>
                </a:solidFill>
              </a:rPr>
              <a:t>)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 </a:t>
            </a:r>
            <a:r>
              <a:rPr lang="zh-CN" sz="1200">
                <a:solidFill>
                  <a:srgbClr val="A9B7C6"/>
                </a:solidFill>
              </a:rPr>
              <a:t>])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test_eval</a:t>
            </a:r>
            <a:r>
              <a:rPr lang="zh-CN" sz="1200">
                <a:solidFill>
                  <a:srgbClr val="A9B7C6"/>
                </a:solidFill>
              </a:rPr>
              <a:t>(test_input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9B7C6"/>
                </a:solidFill>
              </a:rPr>
              <a:t>expected):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assert </a:t>
            </a:r>
            <a:r>
              <a:rPr lang="zh-CN" sz="1200">
                <a:solidFill>
                  <a:srgbClr val="8888C6"/>
                </a:solidFill>
              </a:rPr>
              <a:t>eval</a:t>
            </a:r>
            <a:r>
              <a:rPr lang="zh-CN" sz="1200">
                <a:solidFill>
                  <a:srgbClr val="A9B7C6"/>
                </a:solidFill>
              </a:rPr>
              <a:t>(test_input) == expected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5" name="Google Shape;40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06" name="Google Shape;4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750" y="1247501"/>
            <a:ext cx="5212774" cy="264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pytest之参数化</a:t>
            </a:r>
            <a:endParaRPr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159300" y="1152475"/>
            <a:ext cx="5360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import </a:t>
            </a:r>
            <a:r>
              <a:rPr lang="zh-CN" sz="1200">
                <a:solidFill>
                  <a:srgbClr val="A9B7C6"/>
                </a:solidFill>
              </a:rPr>
              <a:t>pytest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BB529"/>
                </a:solidFill>
              </a:rPr>
              <a:t>@pytest.mark.parametrize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A8759"/>
                </a:solidFill>
              </a:rPr>
              <a:t>"in_param,expected"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</a:t>
            </a:r>
            <a:r>
              <a:rPr lang="zh-CN" sz="1200">
                <a:solidFill>
                  <a:srgbClr val="A9B7C6"/>
                </a:solidFill>
              </a:rPr>
              <a:t>[(</a:t>
            </a:r>
            <a:r>
              <a:rPr lang="zh-CN" sz="1200">
                <a:solidFill>
                  <a:srgbClr val="6897BB"/>
                </a:solidFill>
              </a:rPr>
              <a:t>5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8</a:t>
            </a:r>
            <a:r>
              <a:rPr lang="zh-CN" sz="1200">
                <a:solidFill>
                  <a:srgbClr val="A9B7C6"/>
                </a:solidFill>
              </a:rPr>
              <a:t>)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 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897BB"/>
                </a:solidFill>
              </a:rPr>
              <a:t>6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9</a:t>
            </a:r>
            <a:r>
              <a:rPr lang="zh-CN" sz="1200">
                <a:solidFill>
                  <a:srgbClr val="A9B7C6"/>
                </a:solidFill>
              </a:rPr>
              <a:t>)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 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897BB"/>
                </a:solidFill>
              </a:rPr>
              <a:t>12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15</a:t>
            </a:r>
            <a:r>
              <a:rPr lang="zh-CN" sz="1200">
                <a:solidFill>
                  <a:srgbClr val="A9B7C6"/>
                </a:solidFill>
              </a:rPr>
              <a:t>)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 </a:t>
            </a:r>
            <a:r>
              <a:rPr lang="zh-CN" sz="1200">
                <a:solidFill>
                  <a:srgbClr val="A9B7C6"/>
                </a:solidFill>
              </a:rPr>
              <a:t>pytest.param(</a:t>
            </a:r>
            <a:r>
              <a:rPr lang="zh-CN" sz="1200">
                <a:solidFill>
                  <a:srgbClr val="6897BB"/>
                </a:solidFill>
              </a:rPr>
              <a:t>1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5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A4926"/>
                </a:solidFill>
              </a:rPr>
              <a:t>marks</a:t>
            </a:r>
            <a:r>
              <a:rPr lang="zh-CN" sz="1200">
                <a:solidFill>
                  <a:srgbClr val="A9B7C6"/>
                </a:solidFill>
              </a:rPr>
              <a:t>=pytest.mark.xfail)</a:t>
            </a:r>
            <a:r>
              <a:rPr lang="zh-CN" sz="1200">
                <a:solidFill>
                  <a:srgbClr val="CC7832"/>
                </a:solidFill>
              </a:rPr>
              <a:t>,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                         </a:t>
            </a:r>
            <a:r>
              <a:rPr lang="zh-CN" sz="1200">
                <a:solidFill>
                  <a:srgbClr val="A9B7C6"/>
                </a:solidFill>
              </a:rPr>
              <a:t>])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test_add_3</a:t>
            </a:r>
            <a:r>
              <a:rPr lang="zh-CN" sz="1200">
                <a:solidFill>
                  <a:srgbClr val="A9B7C6"/>
                </a:solidFill>
              </a:rPr>
              <a:t>(in_param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9B7C6"/>
                </a:solidFill>
              </a:rPr>
              <a:t>expected):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i="1" lang="zh-CN" sz="1200">
                <a:solidFill>
                  <a:srgbClr val="629755"/>
                </a:solidFill>
              </a:rPr>
              <a:t>"""测试add 3之后的值"""</a:t>
            </a:r>
            <a:endParaRPr i="1" sz="1200">
              <a:solidFill>
                <a:srgbClr val="6297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solidFill>
                  <a:srgbClr val="629755"/>
                </a:solidFill>
              </a:rPr>
              <a:t>   </a:t>
            </a:r>
            <a:r>
              <a:rPr lang="zh-CN" sz="1200">
                <a:solidFill>
                  <a:srgbClr val="CC7832"/>
                </a:solidFill>
              </a:rPr>
              <a:t>assert </a:t>
            </a:r>
            <a:r>
              <a:rPr lang="zh-CN" sz="1200">
                <a:solidFill>
                  <a:srgbClr val="A9B7C6"/>
                </a:solidFill>
              </a:rPr>
              <a:t>in_param + </a:t>
            </a:r>
            <a:r>
              <a:rPr lang="zh-CN" sz="1200">
                <a:solidFill>
                  <a:srgbClr val="6897BB"/>
                </a:solidFill>
              </a:rPr>
              <a:t>3 </a:t>
            </a:r>
            <a:r>
              <a:rPr lang="zh-CN" sz="1200">
                <a:solidFill>
                  <a:srgbClr val="A9B7C6"/>
                </a:solidFill>
              </a:rPr>
              <a:t>== expected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3" name="Google Shape;41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14" name="Google Shape;4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50" y="1193375"/>
            <a:ext cx="4723283" cy="364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pytest之参数化-</a:t>
            </a:r>
            <a:r>
              <a:rPr lang="zh-CN"/>
              <a:t>组合参数</a:t>
            </a:r>
            <a:endParaRPr/>
          </a:p>
        </p:txBody>
      </p:sp>
      <p:sp>
        <p:nvSpPr>
          <p:cNvPr id="420" name="Google Shape;420;p43"/>
          <p:cNvSpPr txBox="1"/>
          <p:nvPr>
            <p:ph idx="1" type="body"/>
          </p:nvPr>
        </p:nvSpPr>
        <p:spPr>
          <a:xfrm>
            <a:off x="311700" y="1152475"/>
            <a:ext cx="360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import </a:t>
            </a:r>
            <a:r>
              <a:rPr lang="zh-CN" sz="1200">
                <a:solidFill>
                  <a:srgbClr val="A9B7C6"/>
                </a:solidFill>
              </a:rPr>
              <a:t>pytest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BB529"/>
                </a:solidFill>
              </a:rPr>
              <a:t>@pytest.mark.parametrize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A8759"/>
                </a:solidFill>
              </a:rPr>
              <a:t>"x"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9B7C6"/>
                </a:solidFill>
              </a:rPr>
              <a:t>[</a:t>
            </a:r>
            <a:r>
              <a:rPr lang="zh-CN" sz="1200">
                <a:solidFill>
                  <a:srgbClr val="6897BB"/>
                </a:solidFill>
              </a:rPr>
              <a:t>0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1</a:t>
            </a:r>
            <a:r>
              <a:rPr lang="zh-CN" sz="1200">
                <a:solidFill>
                  <a:srgbClr val="A9B7C6"/>
                </a:solidFill>
              </a:rPr>
              <a:t>])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BB529"/>
                </a:solidFill>
              </a:rPr>
              <a:t>@pytest.mark.parametrize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A8759"/>
                </a:solidFill>
              </a:rPr>
              <a:t>"y"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9B7C6"/>
                </a:solidFill>
              </a:rPr>
              <a:t>[</a:t>
            </a:r>
            <a:r>
              <a:rPr lang="zh-CN" sz="1200">
                <a:solidFill>
                  <a:srgbClr val="6897BB"/>
                </a:solidFill>
              </a:rPr>
              <a:t>2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897BB"/>
                </a:solidFill>
              </a:rPr>
              <a:t>3</a:t>
            </a:r>
            <a:r>
              <a:rPr lang="zh-CN" sz="1200">
                <a:solidFill>
                  <a:srgbClr val="A9B7C6"/>
                </a:solidFill>
              </a:rPr>
              <a:t>])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def </a:t>
            </a:r>
            <a:r>
              <a:rPr lang="zh-CN" sz="1200">
                <a:solidFill>
                  <a:srgbClr val="FFC66D"/>
                </a:solidFill>
              </a:rPr>
              <a:t>test_foo</a:t>
            </a:r>
            <a:r>
              <a:rPr lang="zh-CN" sz="1200">
                <a:solidFill>
                  <a:srgbClr val="A9B7C6"/>
                </a:solidFill>
              </a:rPr>
              <a:t>(x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9B7C6"/>
                </a:solidFill>
              </a:rPr>
              <a:t>y):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</a:t>
            </a:r>
            <a:r>
              <a:rPr lang="zh-CN" sz="1200">
                <a:solidFill>
                  <a:srgbClr val="8888C6"/>
                </a:solidFill>
              </a:rPr>
              <a:t>print</a:t>
            </a:r>
            <a:r>
              <a:rPr lang="zh-CN" sz="1200">
                <a:solidFill>
                  <a:srgbClr val="A9B7C6"/>
                </a:solidFill>
              </a:rPr>
              <a:t>(</a:t>
            </a:r>
            <a:r>
              <a:rPr lang="zh-CN" sz="1200">
                <a:solidFill>
                  <a:srgbClr val="6A8759"/>
                </a:solidFill>
              </a:rPr>
              <a:t>"测试数据组合：x-&gt;%s, y-&gt;%s" </a:t>
            </a:r>
            <a:r>
              <a:rPr lang="zh-CN" sz="1200">
                <a:solidFill>
                  <a:srgbClr val="A9B7C6"/>
                </a:solidFill>
              </a:rPr>
              <a:t>% (x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A9B7C6"/>
                </a:solidFill>
              </a:rPr>
              <a:t>y))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CC7832"/>
                </a:solidFill>
              </a:rPr>
              <a:t>if </a:t>
            </a:r>
            <a:r>
              <a:rPr lang="zh-CN" sz="1200">
                <a:solidFill>
                  <a:srgbClr val="A9B7C6"/>
                </a:solidFill>
              </a:rPr>
              <a:t>__name__ == </a:t>
            </a:r>
            <a:r>
              <a:rPr lang="zh-CN" sz="1200">
                <a:solidFill>
                  <a:srgbClr val="6A8759"/>
                </a:solidFill>
              </a:rPr>
              <a:t>"__main__"</a:t>
            </a:r>
            <a:r>
              <a:rPr lang="zh-CN" sz="1200">
                <a:solidFill>
                  <a:srgbClr val="A9B7C6"/>
                </a:solidFill>
              </a:rPr>
              <a:t>: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   pytest.main([</a:t>
            </a:r>
            <a:r>
              <a:rPr lang="zh-CN" sz="1200">
                <a:solidFill>
                  <a:srgbClr val="6A8759"/>
                </a:solidFill>
              </a:rPr>
              <a:t>"-s"</a:t>
            </a:r>
            <a:r>
              <a:rPr lang="zh-CN" sz="1200">
                <a:solidFill>
                  <a:srgbClr val="CC7832"/>
                </a:solidFill>
              </a:rPr>
              <a:t>, </a:t>
            </a:r>
            <a:r>
              <a:rPr lang="zh-CN" sz="1200">
                <a:solidFill>
                  <a:srgbClr val="6A8759"/>
                </a:solidFill>
              </a:rPr>
              <a:t>"test_param_combined.py"</a:t>
            </a:r>
            <a:r>
              <a:rPr lang="zh-CN" sz="1200">
                <a:solidFill>
                  <a:srgbClr val="A9B7C6"/>
                </a:solidFill>
              </a:rPr>
              <a:t>])</a:t>
            </a:r>
            <a:endParaRPr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1" name="Google Shape;42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22" name="Google Shape;422;p43"/>
          <p:cNvSpPr txBox="1"/>
          <p:nvPr/>
        </p:nvSpPr>
        <p:spPr>
          <a:xfrm>
            <a:off x="4823125" y="1609650"/>
            <a:ext cx="30000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2"/>
                </a:solidFill>
              </a:rPr>
              <a:t>执行结果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2"/>
                </a:solidFill>
              </a:rPr>
              <a:t>test_param_combined.py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2"/>
                </a:solidFill>
              </a:rPr>
              <a:t>.测试数据组合：x-&gt;0, y-&gt;2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2"/>
                </a:solidFill>
              </a:rPr>
              <a:t>.测试数据组合：x-&gt;1, y-&gt;2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2"/>
                </a:solidFill>
              </a:rPr>
              <a:t>.测试数据组合：x-&gt;0, y-&gt;3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2"/>
                </a:solidFill>
              </a:rPr>
              <a:t>.测试数据组合：x-&gt;1, y-&gt;3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利用pytest-html生成html报告</a:t>
            </a:r>
            <a:endParaRPr/>
          </a:p>
        </p:txBody>
      </p:sp>
      <p:sp>
        <p:nvSpPr>
          <p:cNvPr id="428" name="Google Shape;42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1、</a:t>
            </a:r>
            <a:r>
              <a:rPr lang="zh-CN"/>
              <a:t>安装pytest-html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源码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pip install pytest-html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2、使用方式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0000"/>
                </a:solidFill>
              </a:rPr>
              <a:t>--html</a:t>
            </a:r>
            <a:r>
              <a:rPr lang="zh-CN" sz="1200"/>
              <a:t>=path           create html report file at given path.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0000"/>
                </a:solidFill>
              </a:rPr>
              <a:t>--self-contained-html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                        create a self-contained html file containing all necessary styles, scripts, and images - this means that the report may not render or function where </a:t>
            </a:r>
            <a:r>
              <a:rPr lang="zh-CN" sz="1200" u="sng">
                <a:solidFill>
                  <a:schemeClr val="hlink"/>
                </a:solidFill>
                <a:hlinkClick r:id="rId4"/>
              </a:rPr>
              <a:t>CSP</a:t>
            </a:r>
            <a:r>
              <a:rPr lang="zh-CN" sz="1200"/>
              <a:t> restrictions are in place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0000"/>
                </a:solidFill>
              </a:rPr>
              <a:t>--css</a:t>
            </a:r>
            <a:r>
              <a:rPr lang="zh-CN" sz="1200"/>
              <a:t>=path            append given css file content to report style file.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示例：pytest </a:t>
            </a:r>
            <a:r>
              <a:rPr lang="zh-CN" sz="1200"/>
              <a:t>-v </a:t>
            </a:r>
            <a:r>
              <a:rPr lang="zh-CN" sz="1200"/>
              <a:t>test_skip_skipif_xfail.py </a:t>
            </a:r>
            <a:r>
              <a:rPr lang="zh-CN" sz="1200">
                <a:solidFill>
                  <a:srgbClr val="FF0000"/>
                </a:solidFill>
              </a:rPr>
              <a:t>--html=report.html</a:t>
            </a:r>
            <a:r>
              <a:rPr lang="zh-CN" sz="1200"/>
              <a:t> --self-contained-html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200"/>
              <a:t>源码的README提供了在report中</a:t>
            </a:r>
            <a:r>
              <a:rPr lang="zh-CN" sz="1200">
                <a:solidFill>
                  <a:srgbClr val="FF0000"/>
                </a:solidFill>
              </a:rPr>
              <a:t>插入截图</a:t>
            </a:r>
            <a:r>
              <a:rPr lang="zh-CN" sz="1200"/>
              <a:t>的方法</a:t>
            </a:r>
            <a:endParaRPr sz="1200"/>
          </a:p>
        </p:txBody>
      </p:sp>
      <p:sp>
        <p:nvSpPr>
          <p:cNvPr id="429" name="Google Shape;4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pytest的log</a:t>
            </a:r>
            <a:endParaRPr/>
          </a:p>
        </p:txBody>
      </p:sp>
      <p:sp>
        <p:nvSpPr>
          <p:cNvPr id="435" name="Google Shape;435;p45"/>
          <p:cNvSpPr txBox="1"/>
          <p:nvPr>
            <p:ph idx="1" type="body"/>
          </p:nvPr>
        </p:nvSpPr>
        <p:spPr>
          <a:xfrm>
            <a:off x="311700" y="1000075"/>
            <a:ext cx="8520600" cy="3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# 这个是默认选项，一下log_cli和log_file是针对控制台输出和文件输出的个性化配置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# 在用例执行失败时的日志打印,会输出到html的报告中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log_print = </a:t>
            </a:r>
            <a:r>
              <a:rPr lang="zh-CN" sz="1200">
                <a:solidFill>
                  <a:srgbClr val="6A8759"/>
                </a:solidFill>
              </a:rPr>
              <a:t>True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log_level = </a:t>
            </a:r>
            <a:r>
              <a:rPr lang="zh-CN" sz="1200">
                <a:solidFill>
                  <a:srgbClr val="6A8759"/>
                </a:solidFill>
              </a:rPr>
              <a:t>INFO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log_format = </a:t>
            </a:r>
            <a:r>
              <a:rPr lang="zh-CN" sz="1200">
                <a:solidFill>
                  <a:srgbClr val="6A8759"/>
                </a:solidFill>
              </a:rPr>
              <a:t>%(asctime)s %(filename)s:%(lineno)s %(levelname)8s failCaptured:%(message)s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log_date_format = </a:t>
            </a:r>
            <a:r>
              <a:rPr lang="zh-CN" sz="1200">
                <a:solidFill>
                  <a:srgbClr val="6A8759"/>
                </a:solidFill>
              </a:rPr>
              <a:t>%Y-%m-%d %H:%M:%S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# 修改在用例执行过程中的日志打印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log_cli = </a:t>
            </a:r>
            <a:r>
              <a:rPr lang="zh-CN" sz="1200">
                <a:solidFill>
                  <a:srgbClr val="6A8759"/>
                </a:solidFill>
              </a:rPr>
              <a:t>True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log_cli_level = </a:t>
            </a:r>
            <a:r>
              <a:rPr lang="zh-CN" sz="1200">
                <a:solidFill>
                  <a:srgbClr val="6A8759"/>
                </a:solidFill>
              </a:rPr>
              <a:t>ERROR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log_cli_format = </a:t>
            </a:r>
            <a:r>
              <a:rPr lang="zh-CN" sz="1200">
                <a:solidFill>
                  <a:srgbClr val="6A8759"/>
                </a:solidFill>
              </a:rPr>
              <a:t>%(asctime)s [%(levelname)8s] running:%(message)s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log_cli_date_format = </a:t>
            </a:r>
            <a:r>
              <a:rPr lang="zh-CN" sz="1200">
                <a:solidFill>
                  <a:srgbClr val="6A8759"/>
                </a:solidFill>
              </a:rPr>
              <a:t>%Y-%m-%d %H:%M:%S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# 将文件写入一个文件中，每次都会覆盖文件中的原有内容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log_file = </a:t>
            </a:r>
            <a:r>
              <a:rPr lang="zh-CN" sz="1200">
                <a:solidFill>
                  <a:srgbClr val="6A8759"/>
                </a:solidFill>
              </a:rPr>
              <a:t>log_demo.log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log_file_level = </a:t>
            </a:r>
            <a:r>
              <a:rPr lang="zh-CN" sz="1200">
                <a:solidFill>
                  <a:srgbClr val="6A8759"/>
                </a:solidFill>
              </a:rPr>
              <a:t>DEBUG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log_file_format = </a:t>
            </a:r>
            <a:r>
              <a:rPr lang="zh-CN" sz="1200">
                <a:solidFill>
                  <a:srgbClr val="6A8759"/>
                </a:solidFill>
              </a:rPr>
              <a:t>%(asctime)s (%(filename)s:%(lineno)s) [%(levelname)8s] file:%(message)s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log_file_date_format = </a:t>
            </a:r>
            <a:r>
              <a:rPr lang="zh-CN" sz="1200">
                <a:solidFill>
                  <a:srgbClr val="6A8759"/>
                </a:solidFill>
              </a:rPr>
              <a:t>%Y-%m-%d %H:%M:%S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6" name="Google Shape;43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pytest的</a:t>
            </a:r>
            <a:r>
              <a:rPr lang="zh-CN"/>
              <a:t>配置文件pytest.ini</a:t>
            </a:r>
            <a:endParaRPr/>
          </a:p>
        </p:txBody>
      </p:sp>
      <p:sp>
        <p:nvSpPr>
          <p:cNvPr id="442" name="Google Shape;442;p46"/>
          <p:cNvSpPr txBox="1"/>
          <p:nvPr>
            <p:ph idx="1" type="body"/>
          </p:nvPr>
        </p:nvSpPr>
        <p:spPr>
          <a:xfrm>
            <a:off x="311700" y="1152475"/>
            <a:ext cx="4581600" cy="24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pytest里面的非test文件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>
                <a:solidFill>
                  <a:schemeClr val="accent1"/>
                </a:solidFill>
              </a:rPr>
              <a:t>pytest.ini pytest的主配置文件，可以改变pytest的默认行为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CN" sz="1200">
                <a:solidFill>
                  <a:schemeClr val="accent4"/>
                </a:solidFill>
              </a:rPr>
              <a:t>conftest.py</a:t>
            </a:r>
            <a:r>
              <a:rPr lang="zh-CN" sz="1200"/>
              <a:t> 测试用例的一些fixture配置</a:t>
            </a:r>
            <a:endParaRPr sz="1200"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CN" sz="1200">
                <a:solidFill>
                  <a:schemeClr val="accent4"/>
                </a:solidFill>
              </a:rPr>
              <a:t>__init__.py</a:t>
            </a:r>
            <a:r>
              <a:rPr lang="zh-CN" sz="1200"/>
              <a:t> 识别该文件夹为python的package包</a:t>
            </a:r>
            <a:endParaRPr sz="1200"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CN" sz="1200">
                <a:solidFill>
                  <a:schemeClr val="accent4"/>
                </a:solidFill>
              </a:rPr>
              <a:t>tox.ini</a:t>
            </a:r>
            <a:r>
              <a:rPr lang="zh-CN" sz="1200"/>
              <a:t> 与pytest.ini类似，用tox工具时候才有用</a:t>
            </a:r>
            <a:endParaRPr sz="1200"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CN" sz="1200">
                <a:solidFill>
                  <a:schemeClr val="accent4"/>
                </a:solidFill>
              </a:rPr>
              <a:t>setup.cfg</a:t>
            </a:r>
            <a:r>
              <a:rPr lang="zh-CN" sz="1200"/>
              <a:t> 也是ini格式文件，影响setup.py的行为</a:t>
            </a:r>
            <a:endParaRPr sz="12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pytest --help指令可以查看pytest.ini的设置选项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将 pytest.ini 放在顶层文件夹下面即可，文件名称不能变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3" name="Google Shape;4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444" name="Google Shape;444;p46"/>
          <p:cNvSpPr txBox="1"/>
          <p:nvPr>
            <p:ph idx="1" type="body"/>
          </p:nvPr>
        </p:nvSpPr>
        <p:spPr>
          <a:xfrm>
            <a:off x="4992150" y="1137750"/>
            <a:ext cx="40290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CC7832"/>
                </a:solidFill>
              </a:rPr>
              <a:t>[pytest]</a:t>
            </a:r>
            <a:endParaRPr b="1"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78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# 可以使用pytest --markers查看到mark的定义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markers =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A8759"/>
                </a:solidFill>
              </a:rPr>
              <a:t>test_id: Run the case in test id env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A8759"/>
                </a:solidFill>
              </a:rPr>
              <a:t>uat_id: Run the case in uat id env</a:t>
            </a:r>
            <a:endParaRPr sz="1200">
              <a:solidFill>
                <a:srgbClr val="A9B7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# 禁用xfail,标记为xpass的就被强制性变成failed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xfail_strict = </a:t>
            </a:r>
            <a:r>
              <a:rPr lang="zh-CN" sz="1200">
                <a:solidFill>
                  <a:srgbClr val="6A8759"/>
                </a:solidFill>
              </a:rPr>
              <a:t>true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808080"/>
                </a:solidFill>
              </a:rPr>
              <a:t># 更改默认命令行选项,增加addopts后,直接输入pytest就会默认带上这些参数</a:t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9B7C6"/>
                </a:solidFill>
              </a:rPr>
              <a:t>addopts = </a:t>
            </a:r>
            <a:r>
              <a:rPr lang="zh-CN" sz="1200">
                <a:solidFill>
                  <a:srgbClr val="6A8759"/>
                </a:solidFill>
              </a:rPr>
              <a:t>-v --html=report.html --self-contained-html</a:t>
            </a:r>
            <a:endParaRPr sz="1200">
              <a:solidFill>
                <a:srgbClr val="6A87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45" name="Google Shape;4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0" y="3625864"/>
            <a:ext cx="4581600" cy="130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pytest-命令行参数</a:t>
            </a:r>
            <a:endParaRPr/>
          </a:p>
        </p:txBody>
      </p:sp>
      <p:sp>
        <p:nvSpPr>
          <p:cNvPr id="451" name="Google Shape;451;p47"/>
          <p:cNvSpPr txBox="1"/>
          <p:nvPr>
            <p:ph idx="1" type="body"/>
          </p:nvPr>
        </p:nvSpPr>
        <p:spPr>
          <a:xfrm>
            <a:off x="311700" y="11524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命令行参数是根据命令行选项将不同的值传递给测试函数</a:t>
            </a:r>
            <a:endParaRPr sz="1400"/>
          </a:p>
        </p:txBody>
      </p:sp>
      <p:sp>
        <p:nvSpPr>
          <p:cNvPr id="452" name="Google Shape;45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53" name="Google Shape;4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25" y="1535600"/>
            <a:ext cx="468927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450" y="1535600"/>
            <a:ext cx="406470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python的自动化测试框架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1、</a:t>
            </a:r>
            <a:r>
              <a:rPr lang="zh-CN">
                <a:solidFill>
                  <a:schemeClr val="dk1"/>
                </a:solidFill>
              </a:rPr>
              <a:t>pytest &gt; unittest  &gt; robotframework &gt; 记流水账  &gt; "hello world"小白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2、nose(nose2)跟pytest类似，只是活跃度没有pytest高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chemeClr val="dk1"/>
                </a:solidFill>
              </a:rPr>
              <a:t>3、HttpRunner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pytest-命令行参数</a:t>
            </a:r>
            <a:endParaRPr/>
          </a:p>
        </p:txBody>
      </p:sp>
      <p:sp>
        <p:nvSpPr>
          <p:cNvPr id="460" name="Google Shape;46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461" name="Google Shape;4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00" y="1590738"/>
            <a:ext cx="5682899" cy="107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00" y="3137550"/>
            <a:ext cx="5682900" cy="18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8"/>
          <p:cNvSpPr txBox="1"/>
          <p:nvPr>
            <p:ph idx="1" type="body"/>
          </p:nvPr>
        </p:nvSpPr>
        <p:spPr>
          <a:xfrm>
            <a:off x="413100" y="2743950"/>
            <a:ext cx="5985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pytest --env=uat test_param_cmd.py</a:t>
            </a:r>
            <a:endParaRPr sz="1400"/>
          </a:p>
        </p:txBody>
      </p:sp>
      <p:sp>
        <p:nvSpPr>
          <p:cNvPr id="464" name="Google Shape;464;p48"/>
          <p:cNvSpPr txBox="1"/>
          <p:nvPr>
            <p:ph idx="1" type="body"/>
          </p:nvPr>
        </p:nvSpPr>
        <p:spPr>
          <a:xfrm>
            <a:off x="413100" y="1116438"/>
            <a:ext cx="213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400">
                <a:latin typeface="Verdana"/>
                <a:ea typeface="Verdana"/>
                <a:cs typeface="Verdana"/>
                <a:sym typeface="Verdana"/>
              </a:rPr>
              <a:t>pytest -h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谢谢！</a:t>
            </a:r>
            <a:endParaRPr/>
          </a:p>
        </p:txBody>
      </p:sp>
      <p:sp>
        <p:nvSpPr>
          <p:cNvPr id="470" name="Google Shape;47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附录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50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主流接口测试框架对比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dk1"/>
                </a:solidFill>
                <a:hlinkClick r:id="rId3"/>
              </a:rPr>
              <a:t>https://www.cnblogs.com/fnng/p/9919803.html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pytest_demo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dk1"/>
                </a:solidFill>
                <a:hlinkClick r:id="rId4"/>
              </a:rPr>
              <a:t>https://github.com/jinlinxiao/pytest_demo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log_srv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u="sng">
                <a:solidFill>
                  <a:schemeClr val="dk1"/>
                </a:solidFill>
                <a:hlinkClick r:id="rId5"/>
              </a:rPr>
              <a:t>https://github.com/jinlinxiao/python_log_srv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7" name="Google Shape;47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</a:t>
            </a:r>
            <a:r>
              <a:rPr lang="zh-CN"/>
              <a:t>简介</a:t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pytest是python的一种单元测试框架，与python自带的unittest测试框架类似，但是比unittest框架使用起来更简洁，效率更高。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根据pytest的官方网站介绍，它具有如下特点：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非常容易上手，入门简单，文档丰富，文档中有很多实例可以参考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能够支持简单的单元测试和</a:t>
            </a:r>
            <a:r>
              <a:rPr lang="zh-CN" sz="1200">
                <a:solidFill>
                  <a:schemeClr val="accent5"/>
                </a:solidFill>
              </a:rPr>
              <a:t>复杂的功能测试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支持</a:t>
            </a:r>
            <a:r>
              <a:rPr lang="zh-CN" sz="1200">
                <a:solidFill>
                  <a:schemeClr val="accent5"/>
                </a:solidFill>
              </a:rPr>
              <a:t>参数化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执行测试过程中可以将某些测试case</a:t>
            </a:r>
            <a:r>
              <a:rPr lang="zh-CN" sz="1200">
                <a:solidFill>
                  <a:schemeClr val="accent5"/>
                </a:solidFill>
              </a:rPr>
              <a:t>跳过</a:t>
            </a:r>
            <a:r>
              <a:rPr lang="zh-CN" sz="1200"/>
              <a:t>（skip），或者对某些预期失败的case标记成失败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支持</a:t>
            </a:r>
            <a:r>
              <a:rPr lang="zh-CN" sz="1200">
                <a:solidFill>
                  <a:schemeClr val="accent5"/>
                </a:solidFill>
              </a:rPr>
              <a:t>重复执行(rerun)失败的case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支持运行由nose, unittest编写的测试case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可生成</a:t>
            </a:r>
            <a:r>
              <a:rPr lang="zh-CN" sz="1200">
                <a:solidFill>
                  <a:schemeClr val="accent5"/>
                </a:solidFill>
              </a:rPr>
              <a:t>html报告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方便的和持续集成工具jenkins集成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可支持</a:t>
            </a:r>
            <a:r>
              <a:rPr lang="zh-CN" sz="1200">
                <a:solidFill>
                  <a:schemeClr val="accent5"/>
                </a:solidFill>
              </a:rPr>
              <a:t>执行部分用例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具有很多第三方插件，并且可以自定义扩展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  </a:t>
            </a:r>
            <a:r>
              <a:rPr lang="zh-CN" sz="1100" u="sng">
                <a:solidFill>
                  <a:schemeClr val="hlink"/>
                </a:solidFill>
                <a:hlinkClick r:id="rId3"/>
              </a:rPr>
              <a:t>https://github.com/pytest-dev/pytest/releases</a:t>
            </a:r>
            <a:endParaRPr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150" y="1017725"/>
            <a:ext cx="6412567" cy="39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307875" y="1444550"/>
            <a:ext cx="20241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安装pytest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2530550" y="1444550"/>
            <a:ext cx="63033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安装 pip install -U pytest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查看版本号 pip show pytest 或 pytest --version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/>
              <a:t>python虚拟环境 virtualenv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virtualenv pytest_env --python=python3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600" y="531600"/>
            <a:ext cx="5697700" cy="44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快速开始</a:t>
            </a:r>
            <a:r>
              <a:rPr lang="zh-CN"/>
              <a:t>pytest-</a:t>
            </a:r>
            <a:r>
              <a:rPr lang="zh-CN"/>
              <a:t>测试函数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600" y="1728900"/>
            <a:ext cx="5697699" cy="211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2822900" cy="331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快速开始pytest-测试类</a:t>
            </a:r>
            <a:endParaRPr/>
          </a:p>
        </p:txBody>
      </p:sp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000" y="1017713"/>
            <a:ext cx="7074150" cy="402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50" y="1732625"/>
            <a:ext cx="3042800" cy="32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pytest</a:t>
            </a:r>
            <a:r>
              <a:rPr lang="zh-CN"/>
              <a:t>用例规则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测试文件以test_开头（以_test结尾也可以）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测试类以Test开头，并且</a:t>
            </a:r>
            <a:r>
              <a:rPr lang="zh-CN">
                <a:solidFill>
                  <a:srgbClr val="FF0000"/>
                </a:solidFill>
              </a:rPr>
              <a:t>不能带有 init 方法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测试函数以test_开头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断言使用assert </a:t>
            </a:r>
            <a:r>
              <a:rPr lang="zh-CN" sz="1400"/>
              <a:t>可以没有assert</a:t>
            </a:r>
            <a:endParaRPr sz="14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所有的包pakege必须要有__init__.py文件</a:t>
            </a:r>
            <a:endParaRPr/>
          </a:p>
        </p:txBody>
      </p:sp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