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11" r:id="rId15"/>
    <p:sldId id="312" r:id="rId16"/>
    <p:sldId id="313" r:id="rId17"/>
    <p:sldId id="322" r:id="rId18"/>
    <p:sldId id="323" r:id="rId19"/>
    <p:sldId id="334" r:id="rId20"/>
    <p:sldId id="335" r:id="rId21"/>
    <p:sldId id="338" r:id="rId22"/>
    <p:sldId id="339" r:id="rId23"/>
    <p:sldId id="336" r:id="rId24"/>
    <p:sldId id="337" r:id="rId25"/>
    <p:sldId id="327" r:id="rId26"/>
    <p:sldId id="328" r:id="rId27"/>
    <p:sldId id="329" r:id="rId28"/>
    <p:sldId id="330" r:id="rId29"/>
    <p:sldId id="340" r:id="rId30"/>
    <p:sldId id="33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668"/>
  </p:normalViewPr>
  <p:slideViewPr>
    <p:cSldViewPr snapToGrid="0">
      <p:cViewPr varScale="1">
        <p:scale>
          <a:sx n="155" d="100"/>
          <a:sy n="155" d="100"/>
        </p:scale>
        <p:origin x="58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Wade" userId="56d07005-45d4-4f24-afb3-351c20b10138" providerId="ADAL" clId="{FCA086C6-AE04-9C4D-9155-9970E4536703}"/>
    <pc:docChg chg="undo custSel addSld delSld modSld">
      <pc:chgData name="Sara Wade" userId="56d07005-45d4-4f24-afb3-351c20b10138" providerId="ADAL" clId="{FCA086C6-AE04-9C4D-9155-9970E4536703}" dt="2023-09-21T14:47:56.197" v="798" actId="2696"/>
      <pc:docMkLst>
        <pc:docMk/>
      </pc:docMkLst>
      <pc:sldChg chg="addSp delSp modSp new mod">
        <pc:chgData name="Sara Wade" userId="56d07005-45d4-4f24-afb3-351c20b10138" providerId="ADAL" clId="{FCA086C6-AE04-9C4D-9155-9970E4536703}" dt="2023-09-21T08:24:40.250" v="46" actId="1076"/>
        <pc:sldMkLst>
          <pc:docMk/>
          <pc:sldMk cId="4145249329" sldId="321"/>
        </pc:sldMkLst>
        <pc:spChg chg="mod">
          <ac:chgData name="Sara Wade" userId="56d07005-45d4-4f24-afb3-351c20b10138" providerId="ADAL" clId="{FCA086C6-AE04-9C4D-9155-9970E4536703}" dt="2023-09-21T08:20:36.565" v="30" actId="14100"/>
          <ac:spMkLst>
            <pc:docMk/>
            <pc:sldMk cId="4145249329" sldId="321"/>
            <ac:spMk id="2" creationId="{14581161-06F9-94DB-B600-F034D1D241FC}"/>
          </ac:spMkLst>
        </pc:spChg>
        <pc:spChg chg="del">
          <ac:chgData name="Sara Wade" userId="56d07005-45d4-4f24-afb3-351c20b10138" providerId="ADAL" clId="{FCA086C6-AE04-9C4D-9155-9970E4536703}" dt="2023-09-21T08:21:28.603" v="36" actId="478"/>
          <ac:spMkLst>
            <pc:docMk/>
            <pc:sldMk cId="4145249329" sldId="321"/>
            <ac:spMk id="3" creationId="{726B0E70-8626-74E1-C04B-C80314B88A04}"/>
          </ac:spMkLst>
        </pc:spChg>
        <pc:picChg chg="add mod">
          <ac:chgData name="Sara Wade" userId="56d07005-45d4-4f24-afb3-351c20b10138" providerId="ADAL" clId="{FCA086C6-AE04-9C4D-9155-9970E4536703}" dt="2023-09-21T08:22:02.733" v="44" actId="1076"/>
          <ac:picMkLst>
            <pc:docMk/>
            <pc:sldMk cId="4145249329" sldId="321"/>
            <ac:picMk id="4" creationId="{68B6E75D-AB49-D23C-9271-1E3CCF7AE748}"/>
          </ac:picMkLst>
        </pc:picChg>
        <pc:picChg chg="add del mod">
          <ac:chgData name="Sara Wade" userId="56d07005-45d4-4f24-afb3-351c20b10138" providerId="ADAL" clId="{FCA086C6-AE04-9C4D-9155-9970E4536703}" dt="2023-09-21T08:21:12.478" v="34" actId="21"/>
          <ac:picMkLst>
            <pc:docMk/>
            <pc:sldMk cId="4145249329" sldId="321"/>
            <ac:picMk id="5" creationId="{92EE5BEA-F098-CC74-3340-C5BFF491A0F5}"/>
          </ac:picMkLst>
        </pc:picChg>
        <pc:picChg chg="add del mod">
          <ac:chgData name="Sara Wade" userId="56d07005-45d4-4f24-afb3-351c20b10138" providerId="ADAL" clId="{FCA086C6-AE04-9C4D-9155-9970E4536703}" dt="2023-09-21T08:21:48.412" v="40" actId="478"/>
          <ac:picMkLst>
            <pc:docMk/>
            <pc:sldMk cId="4145249329" sldId="321"/>
            <ac:picMk id="6" creationId="{EA5D5002-FEBC-A464-44E2-144DAE9F0E29}"/>
          </ac:picMkLst>
        </pc:picChg>
        <pc:picChg chg="add mod">
          <ac:chgData name="Sara Wade" userId="56d07005-45d4-4f24-afb3-351c20b10138" providerId="ADAL" clId="{FCA086C6-AE04-9C4D-9155-9970E4536703}" dt="2023-09-21T08:21:59.829" v="43" actId="1076"/>
          <ac:picMkLst>
            <pc:docMk/>
            <pc:sldMk cId="4145249329" sldId="321"/>
            <ac:picMk id="7" creationId="{EF749684-5D54-9B56-8A55-C3107E4C3C43}"/>
          </ac:picMkLst>
        </pc:picChg>
        <pc:picChg chg="add mod">
          <ac:chgData name="Sara Wade" userId="56d07005-45d4-4f24-afb3-351c20b10138" providerId="ADAL" clId="{FCA086C6-AE04-9C4D-9155-9970E4536703}" dt="2023-09-21T08:24:40.250" v="46" actId="1076"/>
          <ac:picMkLst>
            <pc:docMk/>
            <pc:sldMk cId="4145249329" sldId="321"/>
            <ac:picMk id="8" creationId="{51CEC12D-8374-90D8-CF38-DB3858FD86B2}"/>
          </ac:picMkLst>
        </pc:picChg>
      </pc:sldChg>
      <pc:sldChg chg="modSp new mod">
        <pc:chgData name="Sara Wade" userId="56d07005-45d4-4f24-afb3-351c20b10138" providerId="ADAL" clId="{FCA086C6-AE04-9C4D-9155-9970E4536703}" dt="2023-09-21T10:04:43.682" v="395" actId="20577"/>
        <pc:sldMkLst>
          <pc:docMk/>
          <pc:sldMk cId="2879118731" sldId="322"/>
        </pc:sldMkLst>
        <pc:spChg chg="mod">
          <ac:chgData name="Sara Wade" userId="56d07005-45d4-4f24-afb3-351c20b10138" providerId="ADAL" clId="{FCA086C6-AE04-9C4D-9155-9970E4536703}" dt="2023-09-21T09:27:32.439" v="67" actId="20577"/>
          <ac:spMkLst>
            <pc:docMk/>
            <pc:sldMk cId="2879118731" sldId="322"/>
            <ac:spMk id="2" creationId="{7324BD3A-1B95-25DA-2F19-717C384692EF}"/>
          </ac:spMkLst>
        </pc:spChg>
        <pc:spChg chg="mod">
          <ac:chgData name="Sara Wade" userId="56d07005-45d4-4f24-afb3-351c20b10138" providerId="ADAL" clId="{FCA086C6-AE04-9C4D-9155-9970E4536703}" dt="2023-09-21T10:04:43.682" v="395" actId="20577"/>
          <ac:spMkLst>
            <pc:docMk/>
            <pc:sldMk cId="2879118731" sldId="322"/>
            <ac:spMk id="3" creationId="{4B8E0395-F315-DBA7-B4F0-48E295C46880}"/>
          </ac:spMkLst>
        </pc:spChg>
      </pc:sldChg>
      <pc:sldChg chg="modSp new del mod">
        <pc:chgData name="Sara Wade" userId="56d07005-45d4-4f24-afb3-351c20b10138" providerId="ADAL" clId="{FCA086C6-AE04-9C4D-9155-9970E4536703}" dt="2023-09-21T14:47:56.197" v="798" actId="2696"/>
        <pc:sldMkLst>
          <pc:docMk/>
          <pc:sldMk cId="1565312915" sldId="323"/>
        </pc:sldMkLst>
        <pc:spChg chg="mod">
          <ac:chgData name="Sara Wade" userId="56d07005-45d4-4f24-afb3-351c20b10138" providerId="ADAL" clId="{FCA086C6-AE04-9C4D-9155-9970E4536703}" dt="2023-09-21T13:22:15.407" v="440" actId="20577"/>
          <ac:spMkLst>
            <pc:docMk/>
            <pc:sldMk cId="1565312915" sldId="323"/>
            <ac:spMk id="2" creationId="{D85D26F6-47CE-61B1-275F-17CCF8C25C04}"/>
          </ac:spMkLst>
        </pc:spChg>
        <pc:spChg chg="mod">
          <ac:chgData name="Sara Wade" userId="56d07005-45d4-4f24-afb3-351c20b10138" providerId="ADAL" clId="{FCA086C6-AE04-9C4D-9155-9970E4536703}" dt="2023-09-21T14:47:49.714" v="797" actId="21"/>
          <ac:spMkLst>
            <pc:docMk/>
            <pc:sldMk cId="1565312915" sldId="323"/>
            <ac:spMk id="3" creationId="{FE8E03A3-EA4C-2882-9B08-33BD7F7DAC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1827-00AB-1564-0FBB-090AA684B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8206C-C50E-F961-87D3-FFA19C09D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27034-E5C3-4783-D76B-BF91DB59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828E-9D54-5940-85E2-17DAEC9E87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8E2D2-3006-A28C-9125-9CC0BD55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A8909-2C00-41A4-4F51-08C560E8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19AE-C7F3-C64B-8E0A-19FF9EEF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9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A8A9-4AAE-5028-400D-E103B0D0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69558-B76F-9DD3-62DC-1CC253388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7AD4-B2E8-49A3-FAF5-701454D7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828E-9D54-5940-85E2-17DAEC9E87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D8048-372E-15F5-662E-65B53297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0B9F-0D7D-D952-6575-8A0F1DDE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19AE-C7F3-C64B-8E0A-19FF9EEF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9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14C24-7589-379A-F8B7-B3E726C50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EF163-B460-43F7-B509-3FB7E154E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3B1E3-1780-7B6E-CEE6-AE089BEE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828E-9D54-5940-85E2-17DAEC9E87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25E81-CC9A-129F-1A57-933BAA5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8DF0-53E3-EA0B-1532-85BBF51A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19AE-C7F3-C64B-8E0A-19FF9EEF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1FF3-2513-8F3C-2F31-FA27569C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0F50C-8043-9828-7546-DCD1F727B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CBBBC-51B6-25E6-F1BA-D90E06F6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828E-9D54-5940-85E2-17DAEC9E87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EFA7B-A675-6B73-9E3B-C72732DA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23B31-6947-4B73-843B-984B863C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19AE-C7F3-C64B-8E0A-19FF9EEF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D6C0-8948-C3DF-BBE7-8BFACD10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B00E9-F329-F463-E806-281E4BC96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22AD-0FB1-C5E0-A9C9-3FD9A28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828E-9D54-5940-85E2-17DAEC9E87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EB0A3-7759-62CF-9417-D9ACF5D5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2282-E625-6B02-3010-26EA011D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19AE-C7F3-C64B-8E0A-19FF9EEF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A4C7-8FE1-DA0D-2927-3BF87BBD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2508-32C6-1DB9-FB03-2AA1C4048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62227-6756-DA34-87C2-80EFCFD14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4A14F-B23D-3504-B7EA-72716904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828E-9D54-5940-85E2-17DAEC9E87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9A033-AC24-0D08-AA38-3F294989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08F1C-A564-FA7A-7E50-B9E2D462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19AE-C7F3-C64B-8E0A-19FF9EEF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2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5B27-8866-20E2-28D3-11850B38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58B8-9536-C4B7-5A84-5558D4837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AF470-152F-1C3C-09C3-CD27EDA3B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339A9-643D-08F4-E7D7-2386D5A7D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0205B-84F4-E5C6-54CE-B99FFF857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03824-A359-B6A9-CEA8-6A2B6502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828E-9D54-5940-85E2-17DAEC9E87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9B32A-F6F1-18E1-36E7-7C442ED9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F42C7-D3AC-7F8F-571C-6A4CA9F4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19AE-C7F3-C64B-8E0A-19FF9EEF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6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B76F-A48A-55F9-DD76-3C8C8127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03FE1-9A0C-74CE-AF12-3E020EA9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828E-9D54-5940-85E2-17DAEC9E87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8EE9F-25AA-BC99-9C4A-EE320949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8C635-CF0D-AD14-6503-6F524F75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19AE-C7F3-C64B-8E0A-19FF9EEF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4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872A5-70E4-1A52-689C-8DEA595C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828E-9D54-5940-85E2-17DAEC9E87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EB8F9-9A36-4636-0E90-C2CCABD9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14424-4E34-F5EA-4490-376CA1CC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19AE-C7F3-C64B-8E0A-19FF9EEF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9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EBAD-80C7-BE10-311B-33769DE0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6CAF8-7FE3-33FD-4E87-B207D2718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CFD66-029A-4E4D-36F8-7FB80153D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70BB2-00B6-4D29-8D5E-CA4EE23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828E-9D54-5940-85E2-17DAEC9E87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AAECE-9953-6E8D-68C6-66FBAD9E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B30EC-E2D3-83F0-4875-A9AAB48A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19AE-C7F3-C64B-8E0A-19FF9EEF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8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FC1A-FDB2-CE3A-C891-CEF03AE6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1795F-E86A-3187-3586-783B29E1A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DAFE0-3E6E-A9B5-7285-D54CF7C1E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42A9A-5A20-EDDF-D69F-A425DE8E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828E-9D54-5940-85E2-17DAEC9E87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B80D1-D871-66B4-1CE4-477B5C86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13DC9-8032-83FB-5C39-42B2283A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19AE-C7F3-C64B-8E0A-19FF9EEF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7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6E540-AD8D-8340-BD7F-7D9E4DB4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341F4-C2F2-111E-E14F-D7C44FC1D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EEEB5-5628-7DD9-4F60-9CA9009E0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6828E-9D54-5940-85E2-17DAEC9E87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765B-C672-CCB6-8CE3-75926BE67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2591D-3088-B804-A37B-D5EEB57C6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19AE-C7F3-C64B-8E0A-19FF9EEF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52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935E-1F4C-42AE-C67C-954AC67C4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8B692-A36A-B178-3D8D-0174DA361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12" descr="Timeline&#10;&#10;Description automatically generated">
            <a:extLst>
              <a:ext uri="{FF2B5EF4-FFF2-40B4-BE49-F238E27FC236}">
                <a16:creationId xmlns:a16="http://schemas.microsoft.com/office/drawing/2014/main" id="{C6C85EB3-B9D6-445C-1E93-F10D9E1F6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2" r="2863" b="7333"/>
          <a:stretch/>
        </p:blipFill>
        <p:spPr>
          <a:xfrm>
            <a:off x="1198478" y="106892"/>
            <a:ext cx="10993522" cy="6657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F52A4C-C959-ACC8-524F-D6DC434F552B}"/>
              </a:ext>
            </a:extLst>
          </p:cNvPr>
          <p:cNvSpPr txBox="1"/>
          <p:nvPr/>
        </p:nvSpPr>
        <p:spPr>
          <a:xfrm>
            <a:off x="133349" y="607752"/>
            <a:ext cx="1128712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Projection strength graphs for each mouse (n=4).</a:t>
            </a:r>
          </a:p>
        </p:txBody>
      </p:sp>
    </p:spTree>
    <p:extLst>
      <p:ext uri="{BB962C8B-B14F-4D97-AF65-F5344CB8AC3E}">
        <p14:creationId xmlns:p14="http://schemas.microsoft.com/office/powerpoint/2010/main" val="151223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FC49F6-11C3-CE05-36ED-4CE7280D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29" y="485351"/>
            <a:ext cx="3475690" cy="304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0E8DE3-1B12-BDF5-DCD7-6CC8D398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322"/>
          </a:xfrm>
        </p:spPr>
        <p:txBody>
          <a:bodyPr/>
          <a:lstStyle/>
          <a:p>
            <a:pPr algn="ctr"/>
            <a:r>
              <a:rPr lang="en-US" dirty="0" err="1"/>
              <a:t>MAPseq</a:t>
            </a:r>
            <a:r>
              <a:rPr lang="en-US" dirty="0"/>
              <a:t>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15E7E-A344-85B4-7734-514243C98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282" y="446267"/>
            <a:ext cx="3568701" cy="3130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B1988-6A8F-4B49-B25D-550926F92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029" y="3534311"/>
            <a:ext cx="3475690" cy="3048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B3542-3327-91BD-A1C9-0C9DA41E8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283" y="3493516"/>
            <a:ext cx="3568700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F8C4-F65E-3EE6-5427-0F73D9BB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145"/>
          </a:xfrm>
        </p:spPr>
        <p:txBody>
          <a:bodyPr/>
          <a:lstStyle/>
          <a:p>
            <a:pPr algn="ctr"/>
            <a:r>
              <a:rPr lang="en-US" dirty="0"/>
              <a:t>Mixtures of Dirichlet-Multinomials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C20984-9DD0-2257-918E-FE72AD3C83AA}"/>
                  </a:ext>
                </a:extLst>
              </p:cNvPr>
              <p:cNvSpPr txBox="1"/>
              <p:nvPr/>
            </p:nvSpPr>
            <p:spPr>
              <a:xfrm>
                <a:off x="3476951" y="1284270"/>
                <a:ext cx="6097712" cy="453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,∙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nary>
                      <m:naryPr>
                        <m:chr m:val="∑"/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𝐷𝑖𝑟𝑀𝑢𝑙𝑡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C20984-9DD0-2257-918E-FE72AD3C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951" y="1284270"/>
                <a:ext cx="6097712" cy="453201"/>
              </a:xfrm>
              <a:prstGeom prst="rect">
                <a:avLst/>
              </a:prstGeom>
              <a:blipFill>
                <a:blip r:embed="rId2"/>
                <a:stretch>
                  <a:fillRect t="-86111" b="-1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70539C-25D0-6B76-AAB5-06BCD942C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059" y="1952089"/>
            <a:ext cx="2646941" cy="2321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884E7C-E8B5-3934-3864-D217CBF63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870" y="1952087"/>
            <a:ext cx="2646942" cy="2321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8732E-4A1F-0B8D-A88E-AF4CF554C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0812" y="1952087"/>
            <a:ext cx="2646942" cy="2321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55050B-3118-CC4A-F409-215F4861B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051" y="4412749"/>
            <a:ext cx="2646942" cy="2321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615822-C5EF-7960-2799-BAA45BB5D6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8217" y="4412749"/>
            <a:ext cx="2646943" cy="23219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43EECA-4DFE-91AA-9939-D271F01B86DB}"/>
                  </a:ext>
                </a:extLst>
              </p:cNvPr>
              <p:cNvSpPr txBox="1"/>
              <p:nvPr/>
            </p:nvSpPr>
            <p:spPr>
              <a:xfrm>
                <a:off x="534256" y="2054831"/>
                <a:ext cx="261991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0.3,0.3,0.4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5,5,5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0.9,0,0.1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0,0.9,0.1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0.3,0.3,0.4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endParaRPr lang="en-GB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43EECA-4DFE-91AA-9939-D271F01B8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56" y="2054831"/>
                <a:ext cx="2619910" cy="2308324"/>
              </a:xfrm>
              <a:prstGeom prst="rect">
                <a:avLst/>
              </a:prstGeom>
              <a:blipFill>
                <a:blip r:embed="rId8"/>
                <a:stretch>
                  <a:fillRect l="-2415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02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50E7F33-49EA-2294-6E52-191B2C2E7FD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9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Multilevel Model: Mouse-level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6AA4812-E609-9BDC-EFA6-96D8889C7917}"/>
                  </a:ext>
                </a:extLst>
              </p:cNvPr>
              <p:cNvSpPr/>
              <p:nvPr/>
            </p:nvSpPr>
            <p:spPr>
              <a:xfrm>
                <a:off x="1530849" y="1469204"/>
                <a:ext cx="1890445" cy="21267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6AA4812-E609-9BDC-EFA6-96D8889C7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49" y="1469204"/>
                <a:ext cx="1890445" cy="2126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6F1BCA-1685-81FF-103A-ABA9C75B94CF}"/>
                  </a:ext>
                </a:extLst>
              </p:cNvPr>
              <p:cNvSpPr/>
              <p:nvPr/>
            </p:nvSpPr>
            <p:spPr>
              <a:xfrm>
                <a:off x="9070368" y="1294545"/>
                <a:ext cx="1890445" cy="23014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6F1BCA-1685-81FF-103A-ABA9C75B9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368" y="1294545"/>
                <a:ext cx="1890445" cy="2301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951ACB9-0287-B40D-0619-33F269F7CE84}"/>
              </a:ext>
            </a:extLst>
          </p:cNvPr>
          <p:cNvSpPr txBox="1"/>
          <p:nvPr/>
        </p:nvSpPr>
        <p:spPr>
          <a:xfrm>
            <a:off x="5439309" y="2445250"/>
            <a:ext cx="161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093682-B343-F0BF-D1AD-C45FE8899842}"/>
                  </a:ext>
                </a:extLst>
              </p:cNvPr>
              <p:cNvSpPr txBox="1"/>
              <p:nvPr/>
            </p:nvSpPr>
            <p:spPr>
              <a:xfrm>
                <a:off x="1530848" y="1192205"/>
                <a:ext cx="18904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1                     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                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093682-B343-F0BF-D1AD-C45FE8899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48" y="1192205"/>
                <a:ext cx="1890445" cy="276999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FD0B7-8717-1A16-0D5C-D7E38F326D7B}"/>
                  </a:ext>
                </a:extLst>
              </p:cNvPr>
              <p:cNvSpPr txBox="1"/>
              <p:nvPr/>
            </p:nvSpPr>
            <p:spPr>
              <a:xfrm>
                <a:off x="1231187" y="1469204"/>
                <a:ext cx="220895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FD0B7-8717-1A16-0D5C-D7E38F326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7" y="1469204"/>
                <a:ext cx="220895" cy="2123658"/>
              </a:xfrm>
              <a:prstGeom prst="rect">
                <a:avLst/>
              </a:prstGeom>
              <a:blipFill>
                <a:blip r:embed="rId5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9E5BD6-28AC-EC41-8C53-DF0A61ADD01B}"/>
                  </a:ext>
                </a:extLst>
              </p:cNvPr>
              <p:cNvSpPr txBox="1"/>
              <p:nvPr/>
            </p:nvSpPr>
            <p:spPr>
              <a:xfrm>
                <a:off x="9070367" y="1028222"/>
                <a:ext cx="18904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1                     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                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9E5BD6-28AC-EC41-8C53-DF0A61ADD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367" y="1028222"/>
                <a:ext cx="1890445" cy="276999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5B8B0-A169-869E-0A2E-71FA24966332}"/>
                  </a:ext>
                </a:extLst>
              </p:cNvPr>
              <p:cNvSpPr txBox="1"/>
              <p:nvPr/>
            </p:nvSpPr>
            <p:spPr>
              <a:xfrm>
                <a:off x="8777552" y="1383421"/>
                <a:ext cx="220895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5B8B0-A169-869E-0A2E-71FA24966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552" y="1383421"/>
                <a:ext cx="220895" cy="2123658"/>
              </a:xfrm>
              <a:prstGeom prst="rect">
                <a:avLst/>
              </a:prstGeom>
              <a:blipFill>
                <a:blip r:embed="rId7"/>
                <a:stretch>
                  <a:fillRect r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35589F1-9C2A-C1DE-DABB-9BDE6B9AABDE}"/>
              </a:ext>
            </a:extLst>
          </p:cNvPr>
          <p:cNvSpPr/>
          <p:nvPr/>
        </p:nvSpPr>
        <p:spPr>
          <a:xfrm>
            <a:off x="1530848" y="1839074"/>
            <a:ext cx="1890445" cy="226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8E8459-F7EE-CBC9-C44E-6697A45C08BF}"/>
                  </a:ext>
                </a:extLst>
              </p:cNvPr>
              <p:cNvSpPr txBox="1"/>
              <p:nvPr/>
            </p:nvSpPr>
            <p:spPr>
              <a:xfrm>
                <a:off x="4216691" y="1734074"/>
                <a:ext cx="6097712" cy="453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,∙,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nary>
                      <m:naryPr>
                        <m:chr m:val="∑"/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𝐷𝑖𝑟𝑀𝑢𝑙𝑡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8E8459-F7EE-CBC9-C44E-6697A45C0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691" y="1734074"/>
                <a:ext cx="6097712" cy="453201"/>
              </a:xfrm>
              <a:prstGeom prst="rect">
                <a:avLst/>
              </a:prstGeom>
              <a:blipFill>
                <a:blip r:embed="rId8"/>
                <a:stretch>
                  <a:fillRect t="-81081" b="-1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09074F-3A53-53FA-FFD2-964CBF60FE7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421293" y="1952090"/>
            <a:ext cx="795398" cy="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4255FC-CF4C-C06F-6DD8-38699814D461}"/>
                  </a:ext>
                </a:extLst>
              </p:cNvPr>
              <p:cNvSpPr txBox="1"/>
              <p:nvPr/>
            </p:nvSpPr>
            <p:spPr>
              <a:xfrm>
                <a:off x="1733762" y="4176713"/>
                <a:ext cx="16875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4255FC-CF4C-C06F-6DD8-38699814D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762" y="4176713"/>
                <a:ext cx="1687531" cy="369332"/>
              </a:xfrm>
              <a:prstGeom prst="rect">
                <a:avLst/>
              </a:prstGeom>
              <a:blipFill>
                <a:blip r:embed="rId9"/>
                <a:stretch>
                  <a:fillRect r="-3731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F75812E-7656-089F-D5A3-2A50CB1F228C}"/>
              </a:ext>
            </a:extLst>
          </p:cNvPr>
          <p:cNvSpPr txBox="1"/>
          <p:nvPr/>
        </p:nvSpPr>
        <p:spPr>
          <a:xfrm>
            <a:off x="5289478" y="4110039"/>
            <a:ext cx="161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599DDA-1817-4005-74D6-1EE122294A91}"/>
                  </a:ext>
                </a:extLst>
              </p:cNvPr>
              <p:cNvSpPr txBox="1"/>
              <p:nvPr/>
            </p:nvSpPr>
            <p:spPr>
              <a:xfrm>
                <a:off x="7055777" y="4156206"/>
                <a:ext cx="60977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599DDA-1817-4005-74D6-1EE12229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7" y="4156206"/>
                <a:ext cx="6097712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970C84C-16C2-EA06-7A68-C32FE3C04E03}"/>
              </a:ext>
            </a:extLst>
          </p:cNvPr>
          <p:cNvSpPr txBox="1"/>
          <p:nvPr/>
        </p:nvSpPr>
        <p:spPr>
          <a:xfrm>
            <a:off x="226032" y="4035121"/>
            <a:ext cx="154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Mouse-level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42DBEA-5C0B-F668-8BD1-7B779E29D2A7}"/>
                  </a:ext>
                </a:extLst>
              </p:cNvPr>
              <p:cNvSpPr txBox="1"/>
              <p:nvPr/>
            </p:nvSpPr>
            <p:spPr>
              <a:xfrm>
                <a:off x="2486346" y="5178175"/>
                <a:ext cx="68631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Mice differ in the proportion of neurons for each projection profile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42DBEA-5C0B-F668-8BD1-7B779E29D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346" y="5178175"/>
                <a:ext cx="6863137" cy="646331"/>
              </a:xfrm>
              <a:prstGeom prst="rect">
                <a:avLst/>
              </a:prstGeom>
              <a:blipFill>
                <a:blip r:embed="rId11"/>
                <a:stretch>
                  <a:fillRect l="-554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3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DD159E-CD16-DDF9-7029-34AEED83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855"/>
          </a:xfrm>
        </p:spPr>
        <p:txBody>
          <a:bodyPr/>
          <a:lstStyle/>
          <a:p>
            <a:pPr algn="ctr"/>
            <a:r>
              <a:rPr lang="en-US" dirty="0"/>
              <a:t>Multilevel Model: Global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156337-7A06-6092-DE51-F5D183102A12}"/>
                  </a:ext>
                </a:extLst>
              </p:cNvPr>
              <p:cNvSpPr txBox="1"/>
              <p:nvPr/>
            </p:nvSpPr>
            <p:spPr>
              <a:xfrm>
                <a:off x="4216691" y="1734074"/>
                <a:ext cx="6097712" cy="453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,∙,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nary>
                      <m:naryPr>
                        <m:chr m:val="∑"/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𝐷𝑖𝑟𝑀𝑢𝑙𝑡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156337-7A06-6092-DE51-F5D18310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691" y="1734074"/>
                <a:ext cx="6097712" cy="453201"/>
              </a:xfrm>
              <a:prstGeom prst="rect">
                <a:avLst/>
              </a:prstGeom>
              <a:blipFill>
                <a:blip r:embed="rId2"/>
                <a:stretch>
                  <a:fillRect t="-81081" b="-1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DE5C436-4836-83DF-24D5-08CAF2D1807B}"/>
              </a:ext>
            </a:extLst>
          </p:cNvPr>
          <p:cNvSpPr txBox="1"/>
          <p:nvPr/>
        </p:nvSpPr>
        <p:spPr>
          <a:xfrm>
            <a:off x="410967" y="2681287"/>
            <a:ext cx="154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Mouse-level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CB7D6A-14EF-3019-588F-41A1C86C5FF0}"/>
                  </a:ext>
                </a:extLst>
              </p:cNvPr>
              <p:cNvSpPr txBox="1"/>
              <p:nvPr/>
            </p:nvSpPr>
            <p:spPr>
              <a:xfrm>
                <a:off x="2093357" y="2819786"/>
                <a:ext cx="16875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CB7D6A-14EF-3019-588F-41A1C86C5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357" y="2819786"/>
                <a:ext cx="1687531" cy="369332"/>
              </a:xfrm>
              <a:prstGeom prst="rect">
                <a:avLst/>
              </a:prstGeom>
              <a:blipFill>
                <a:blip r:embed="rId3"/>
                <a:stretch>
                  <a:fillRect r="-373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BE6AF85-4813-D68E-21B1-E7E383E18C1F}"/>
              </a:ext>
            </a:extLst>
          </p:cNvPr>
          <p:cNvSpPr txBox="1"/>
          <p:nvPr/>
        </p:nvSpPr>
        <p:spPr>
          <a:xfrm>
            <a:off x="5183311" y="2738104"/>
            <a:ext cx="161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FF647F-9E00-1407-EDB5-ECF2EA14ABB0}"/>
              </a:ext>
            </a:extLst>
          </p:cNvPr>
          <p:cNvSpPr txBox="1"/>
          <p:nvPr/>
        </p:nvSpPr>
        <p:spPr>
          <a:xfrm>
            <a:off x="1160980" y="3668883"/>
            <a:ext cx="154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D0D806-2C58-FF88-DC69-36EAD1766EB2}"/>
                  </a:ext>
                </a:extLst>
              </p:cNvPr>
              <p:cNvSpPr txBox="1"/>
              <p:nvPr/>
            </p:nvSpPr>
            <p:spPr>
              <a:xfrm>
                <a:off x="2568539" y="3429000"/>
                <a:ext cx="6575460" cy="1226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𝐷𝑖𝑟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𝐺𝑎𝑚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D0D806-2C58-FF88-DC69-36EAD1766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9" y="3429000"/>
                <a:ext cx="6575460" cy="1226874"/>
              </a:xfrm>
              <a:prstGeom prst="rect">
                <a:avLst/>
              </a:prstGeom>
              <a:blipFill>
                <a:blip r:embed="rId4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ECFE65-4859-F564-8B33-84A2ED55F180}"/>
                  </a:ext>
                </a:extLst>
              </p:cNvPr>
              <p:cNvSpPr txBox="1"/>
              <p:nvPr/>
            </p:nvSpPr>
            <p:spPr>
              <a:xfrm>
                <a:off x="6796354" y="2681287"/>
                <a:ext cx="60977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ECFE65-4859-F564-8B33-84A2ED55F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354" y="2681287"/>
                <a:ext cx="609771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19F4F0-61AA-F20D-D0ED-48855E3077F9}"/>
                  </a:ext>
                </a:extLst>
              </p:cNvPr>
              <p:cNvSpPr txBox="1"/>
              <p:nvPr/>
            </p:nvSpPr>
            <p:spPr>
              <a:xfrm>
                <a:off x="1561672" y="4655874"/>
                <a:ext cx="95446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 to choose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? </a:t>
                </a:r>
                <a:r>
                  <a:rPr lang="en-US" i="1" dirty="0"/>
                  <a:t>Sparse mixtures</a:t>
                </a:r>
                <a:r>
                  <a:rPr lang="en-US" dirty="0"/>
                  <a:t>: set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large and add prior/penalization to empty extra components (smaller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more sparsity)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Projection profiles: sparsity 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19F4F0-61AA-F20D-D0ED-48855E307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672" y="4655874"/>
                <a:ext cx="9544692" cy="923330"/>
              </a:xfrm>
              <a:prstGeom prst="rect">
                <a:avLst/>
              </a:prstGeom>
              <a:blipFill>
                <a:blip r:embed="rId6"/>
                <a:stretch>
                  <a:fillRect l="-266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57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</p:spPr>
        <p:txBody>
          <a:bodyPr>
            <a:normAutofit/>
          </a:bodyPr>
          <a:lstStyle/>
          <a:p>
            <a:r>
              <a:rPr lang="en-GB" sz="3600" dirty="0"/>
              <a:t>Posterior similarity matrix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4528"/>
            <a:ext cx="4827373" cy="3784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01" y="1624528"/>
            <a:ext cx="4827374" cy="378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1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Frequency plot by allocations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034"/>
            <a:ext cx="9947189" cy="267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63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</p:spPr>
        <p:txBody>
          <a:bodyPr>
            <a:normAutofit/>
          </a:bodyPr>
          <a:lstStyle/>
          <a:p>
            <a:r>
              <a:rPr lang="en-US" sz="3600" dirty="0"/>
              <a:t>Observed projection probability by allocation</a:t>
            </a:r>
            <a:endParaRPr lang="en-GB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1242"/>
            <a:ext cx="5076922" cy="50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BD3A-1B95-25DA-2F19-717C3846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Objectives/Questions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0395-F315-DBA7-B4F0-48E295C46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neurons multicast, broadcast, unicast?</a:t>
            </a:r>
          </a:p>
          <a:p>
            <a:r>
              <a:rPr lang="en-US" dirty="0"/>
              <a:t>Group of neurons to back multicast to </a:t>
            </a:r>
            <a:r>
              <a:rPr lang="en-US" dirty="0" err="1"/>
              <a:t>rsc</a:t>
            </a:r>
            <a:r>
              <a:rPr lang="en-US" dirty="0"/>
              <a:t>, vis, </a:t>
            </a:r>
            <a:r>
              <a:rPr lang="en-US" dirty="0" err="1"/>
              <a:t>ptl</a:t>
            </a:r>
            <a:r>
              <a:rPr lang="en-US" dirty="0"/>
              <a:t>? (from </a:t>
            </a:r>
            <a:r>
              <a:rPr lang="en-US" dirty="0" err="1"/>
              <a:t>mec</a:t>
            </a:r>
            <a:r>
              <a:rPr lang="en-US" dirty="0"/>
              <a:t>?)</a:t>
            </a:r>
          </a:p>
          <a:p>
            <a:r>
              <a:rPr lang="en-US" dirty="0"/>
              <a:t>Group of neurons to frontal areas – </a:t>
            </a:r>
            <a:r>
              <a:rPr lang="en-US" dirty="0" err="1"/>
              <a:t>pfc</a:t>
            </a:r>
            <a:r>
              <a:rPr lang="en-US" dirty="0"/>
              <a:t>, orb, </a:t>
            </a:r>
            <a:r>
              <a:rPr lang="en-US" dirty="0" err="1"/>
              <a:t>mo</a:t>
            </a:r>
            <a:r>
              <a:rPr lang="en-US" dirty="0"/>
              <a:t>? (from </a:t>
            </a:r>
            <a:r>
              <a:rPr lang="en-US" dirty="0" err="1"/>
              <a:t>lec</a:t>
            </a:r>
            <a:r>
              <a:rPr lang="en-US" dirty="0"/>
              <a:t>?)</a:t>
            </a:r>
          </a:p>
          <a:p>
            <a:r>
              <a:rPr lang="en-US" dirty="0"/>
              <a:t>Group of neurons to both front and back – </a:t>
            </a:r>
            <a:r>
              <a:rPr lang="en-US" dirty="0" err="1"/>
              <a:t>multicaster</a:t>
            </a:r>
            <a:r>
              <a:rPr lang="en-US" dirty="0"/>
              <a:t>? (between </a:t>
            </a:r>
            <a:r>
              <a:rPr lang="en-US" dirty="0" err="1"/>
              <a:t>mec</a:t>
            </a:r>
            <a:r>
              <a:rPr lang="en-US" dirty="0"/>
              <a:t> and </a:t>
            </a:r>
            <a:r>
              <a:rPr lang="en-US" dirty="0" err="1"/>
              <a:t>lec</a:t>
            </a:r>
            <a:r>
              <a:rPr lang="en-US" dirty="0"/>
              <a:t>?)</a:t>
            </a:r>
          </a:p>
          <a:p>
            <a:r>
              <a:rPr lang="en-US" dirty="0"/>
              <a:t>Differences between mice?</a:t>
            </a:r>
          </a:p>
        </p:txBody>
      </p:sp>
    </p:spTree>
    <p:extLst>
      <p:ext uri="{BB962C8B-B14F-4D97-AF65-F5344CB8AC3E}">
        <p14:creationId xmlns:p14="http://schemas.microsoft.com/office/powerpoint/2010/main" val="287911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021" y="260093"/>
            <a:ext cx="10515600" cy="132556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Where each cluster </a:t>
            </a:r>
            <a:r>
              <a:rPr lang="en-GB" sz="2000" dirty="0" smtClean="0"/>
              <a:t>projects (Next two slides):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021" y="1362247"/>
            <a:ext cx="7811530" cy="25672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smtClean="0"/>
              <a:t>There are seven possibilities: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Only to the front of the </a:t>
            </a:r>
            <a:r>
              <a:rPr lang="en-GB" dirty="0" smtClean="0"/>
              <a:t>brain (6/95)</a:t>
            </a:r>
            <a:endParaRPr lang="en-GB" dirty="0" smtClean="0"/>
          </a:p>
          <a:p>
            <a:r>
              <a:rPr lang="en-GB" dirty="0" smtClean="0"/>
              <a:t>Only to the middle of the </a:t>
            </a:r>
            <a:r>
              <a:rPr lang="en-GB" dirty="0" smtClean="0"/>
              <a:t>brain (3/95)</a:t>
            </a:r>
            <a:endParaRPr lang="en-GB" dirty="0" smtClean="0"/>
          </a:p>
          <a:p>
            <a:r>
              <a:rPr lang="en-GB" dirty="0" smtClean="0"/>
              <a:t>Only to the back of the </a:t>
            </a:r>
            <a:r>
              <a:rPr lang="en-GB" dirty="0" smtClean="0"/>
              <a:t>brain (6/95)</a:t>
            </a:r>
            <a:endParaRPr lang="en-GB" dirty="0" smtClean="0"/>
          </a:p>
          <a:p>
            <a:r>
              <a:rPr lang="en-GB" dirty="0" smtClean="0"/>
              <a:t>To the front and middle of the </a:t>
            </a:r>
            <a:r>
              <a:rPr lang="en-GB" dirty="0" smtClean="0"/>
              <a:t>brain (10/95)</a:t>
            </a:r>
            <a:endParaRPr lang="en-GB" dirty="0" smtClean="0"/>
          </a:p>
          <a:p>
            <a:r>
              <a:rPr lang="en-GB" dirty="0" smtClean="0"/>
              <a:t>To the middle and back of the </a:t>
            </a:r>
            <a:r>
              <a:rPr lang="en-GB" dirty="0" smtClean="0"/>
              <a:t>brain (20/95)</a:t>
            </a:r>
            <a:endParaRPr lang="en-GB" dirty="0" smtClean="0"/>
          </a:p>
          <a:p>
            <a:r>
              <a:rPr lang="en-GB" dirty="0" smtClean="0"/>
              <a:t>To the front and back of the </a:t>
            </a:r>
            <a:r>
              <a:rPr lang="en-GB" dirty="0" smtClean="0"/>
              <a:t>brain (14/95)</a:t>
            </a:r>
            <a:endParaRPr lang="en-GB" dirty="0" smtClean="0"/>
          </a:p>
          <a:p>
            <a:r>
              <a:rPr lang="en-GB" dirty="0" smtClean="0"/>
              <a:t>To the front, middle and back of the </a:t>
            </a:r>
            <a:r>
              <a:rPr lang="en-GB" dirty="0" smtClean="0"/>
              <a:t>brain (36/95)</a:t>
            </a: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2021" y="3929449"/>
            <a:ext cx="10515600" cy="94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smtClean="0"/>
              <a:t>How many regions is each cluster projecting onto (Next two slides):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1107" y="4751173"/>
            <a:ext cx="7811530" cy="1845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There are four possibilities: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r>
              <a:rPr lang="en-GB" dirty="0" smtClean="0"/>
              <a:t>Unicasting (8/95)</a:t>
            </a:r>
          </a:p>
          <a:p>
            <a:r>
              <a:rPr lang="en-GB" dirty="0" smtClean="0"/>
              <a:t>Bicasting (16/95)</a:t>
            </a:r>
            <a:endParaRPr lang="en-GB" dirty="0"/>
          </a:p>
          <a:p>
            <a:r>
              <a:rPr lang="en-GB" dirty="0" smtClean="0"/>
              <a:t>Projection to more than three, but less than all regions (71/95)</a:t>
            </a:r>
          </a:p>
          <a:p>
            <a:r>
              <a:rPr lang="en-GB" dirty="0" smtClean="0"/>
              <a:t>Broadcasting (0/95)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47298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7" y="593630"/>
            <a:ext cx="4549143" cy="2291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7" y="3156355"/>
            <a:ext cx="5088243" cy="2935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5" y="652267"/>
            <a:ext cx="4612157" cy="17624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5" y="2761466"/>
            <a:ext cx="6229427" cy="33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4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67FC-F885-A16F-F44C-E2EEFF3E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19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177233D-DC1E-E888-8F16-2CA3CD59EDDC}"/>
                  </a:ext>
                </a:extLst>
              </p:cNvPr>
              <p:cNvSpPr/>
              <p:nvPr/>
            </p:nvSpPr>
            <p:spPr>
              <a:xfrm>
                <a:off x="1530849" y="1469204"/>
                <a:ext cx="1890445" cy="21267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177233D-DC1E-E888-8F16-2CA3CD59E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49" y="1469204"/>
                <a:ext cx="1890445" cy="2126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C2C40F9-F28A-CE4B-EF2F-EA55015816FF}"/>
                  </a:ext>
                </a:extLst>
              </p:cNvPr>
              <p:cNvSpPr/>
              <p:nvPr/>
            </p:nvSpPr>
            <p:spPr>
              <a:xfrm>
                <a:off x="4077128" y="1849348"/>
                <a:ext cx="1890445" cy="17466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C2C40F9-F28A-CE4B-EF2F-EA5501581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28" y="1849348"/>
                <a:ext cx="1890445" cy="1746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E5EEFA-64D4-F4AD-2B88-4A80F82DEEC7}"/>
                  </a:ext>
                </a:extLst>
              </p:cNvPr>
              <p:cNvSpPr/>
              <p:nvPr/>
            </p:nvSpPr>
            <p:spPr>
              <a:xfrm>
                <a:off x="9070368" y="1294545"/>
                <a:ext cx="1890445" cy="23014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E5EEFA-64D4-F4AD-2B88-4A80F82DE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368" y="1294545"/>
                <a:ext cx="1890445" cy="2301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35A2E2D-3569-61E1-2532-624A876B0D8D}"/>
              </a:ext>
            </a:extLst>
          </p:cNvPr>
          <p:cNvSpPr txBox="1"/>
          <p:nvPr/>
        </p:nvSpPr>
        <p:spPr>
          <a:xfrm>
            <a:off x="6791218" y="2393879"/>
            <a:ext cx="16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D00D6F-F5AC-829F-AFC9-61FA216527BD}"/>
                  </a:ext>
                </a:extLst>
              </p:cNvPr>
              <p:cNvSpPr txBox="1"/>
              <p:nvPr/>
            </p:nvSpPr>
            <p:spPr>
              <a:xfrm>
                <a:off x="1530848" y="1192205"/>
                <a:ext cx="18904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1                     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                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D00D6F-F5AC-829F-AFC9-61FA2165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48" y="1192205"/>
                <a:ext cx="1890445" cy="276999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0DE423-C750-63B1-353B-CD2EBADAC547}"/>
                  </a:ext>
                </a:extLst>
              </p:cNvPr>
              <p:cNvSpPr txBox="1"/>
              <p:nvPr/>
            </p:nvSpPr>
            <p:spPr>
              <a:xfrm>
                <a:off x="1231187" y="1469204"/>
                <a:ext cx="220895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0DE423-C750-63B1-353B-CD2EBADA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7" y="1469204"/>
                <a:ext cx="220895" cy="2123658"/>
              </a:xfrm>
              <a:prstGeom prst="rect">
                <a:avLst/>
              </a:prstGeom>
              <a:blipFill>
                <a:blip r:embed="rId6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801B17-984F-F489-3642-EF68C965E448}"/>
                  </a:ext>
                </a:extLst>
              </p:cNvPr>
              <p:cNvSpPr txBox="1"/>
              <p:nvPr/>
            </p:nvSpPr>
            <p:spPr>
              <a:xfrm>
                <a:off x="9070367" y="1028222"/>
                <a:ext cx="18904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1                     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                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801B17-984F-F489-3642-EF68C965E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367" y="1028222"/>
                <a:ext cx="1890445" cy="276999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47A8A6-C1F0-AB3C-77E2-1A40B037E862}"/>
                  </a:ext>
                </a:extLst>
              </p:cNvPr>
              <p:cNvSpPr txBox="1"/>
              <p:nvPr/>
            </p:nvSpPr>
            <p:spPr>
              <a:xfrm>
                <a:off x="4005207" y="1621604"/>
                <a:ext cx="18904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1                     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                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47A8A6-C1F0-AB3C-77E2-1A40B037E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207" y="1621604"/>
                <a:ext cx="1890445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2DBCB5-955A-4552-401B-142C82D8A1F0}"/>
                  </a:ext>
                </a:extLst>
              </p:cNvPr>
              <p:cNvSpPr txBox="1"/>
              <p:nvPr/>
            </p:nvSpPr>
            <p:spPr>
              <a:xfrm>
                <a:off x="3845957" y="1849348"/>
                <a:ext cx="22089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2DBCB5-955A-4552-401B-142C82D8A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957" y="1849348"/>
                <a:ext cx="220895" cy="1754326"/>
              </a:xfrm>
              <a:prstGeom prst="rect">
                <a:avLst/>
              </a:prstGeom>
              <a:blipFill>
                <a:blip r:embed="rId9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4115FF-F899-E04C-F868-064545BBD2EB}"/>
                  </a:ext>
                </a:extLst>
              </p:cNvPr>
              <p:cNvSpPr txBox="1"/>
              <p:nvPr/>
            </p:nvSpPr>
            <p:spPr>
              <a:xfrm>
                <a:off x="8777552" y="1383421"/>
                <a:ext cx="220895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4115FF-F899-E04C-F868-064545BBD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552" y="1383421"/>
                <a:ext cx="220895" cy="2123658"/>
              </a:xfrm>
              <a:prstGeom prst="rect">
                <a:avLst/>
              </a:prstGeom>
              <a:blipFill>
                <a:blip r:embed="rId10"/>
                <a:stretch>
                  <a:fillRect r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DC6C50-E627-D110-3A38-7FBE83BD76EA}"/>
                  </a:ext>
                </a:extLst>
              </p:cNvPr>
              <p:cNvSpPr txBox="1"/>
              <p:nvPr/>
            </p:nvSpPr>
            <p:spPr>
              <a:xfrm>
                <a:off x="2276579" y="3801840"/>
                <a:ext cx="3989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DC6C50-E627-D110-3A38-7FBE83BD7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579" y="3801840"/>
                <a:ext cx="398982" cy="276999"/>
              </a:xfrm>
              <a:prstGeom prst="rect">
                <a:avLst/>
              </a:prstGeom>
              <a:blipFill>
                <a:blip r:embed="rId1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BDF7F8-01D5-010F-C1E2-9D7FB8C2248B}"/>
                  </a:ext>
                </a:extLst>
              </p:cNvPr>
              <p:cNvSpPr txBox="1"/>
              <p:nvPr/>
            </p:nvSpPr>
            <p:spPr>
              <a:xfrm>
                <a:off x="4822859" y="3723777"/>
                <a:ext cx="3989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BDF7F8-01D5-010F-C1E2-9D7FB8C22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59" y="3723777"/>
                <a:ext cx="398982" cy="276999"/>
              </a:xfrm>
              <a:prstGeom prst="rect">
                <a:avLst/>
              </a:prstGeom>
              <a:blipFill>
                <a:blip r:embed="rId1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3365AC-BA1F-5174-A06A-9D2338962312}"/>
                  </a:ext>
                </a:extLst>
              </p:cNvPr>
              <p:cNvSpPr txBox="1"/>
              <p:nvPr/>
            </p:nvSpPr>
            <p:spPr>
              <a:xfrm>
                <a:off x="9915421" y="3723778"/>
                <a:ext cx="3989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3365AC-BA1F-5174-A06A-9D2338962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421" y="3723778"/>
                <a:ext cx="398982" cy="276999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9AC074-D9A2-BD87-08E6-7325542746B2}"/>
                  </a:ext>
                </a:extLst>
              </p:cNvPr>
              <p:cNvSpPr txBox="1"/>
              <p:nvPr/>
            </p:nvSpPr>
            <p:spPr>
              <a:xfrm>
                <a:off x="1452082" y="4387065"/>
                <a:ext cx="9901718" cy="981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counts of neuron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to region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in mouse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total number of neurons in mouse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: total number of regions;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total number of mice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total number of counts for neuron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mouse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9AC074-D9A2-BD87-08E6-73255427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082" y="4387065"/>
                <a:ext cx="9901718" cy="981744"/>
              </a:xfrm>
              <a:prstGeom prst="rect">
                <a:avLst/>
              </a:prstGeom>
              <a:blipFill>
                <a:blip r:embed="rId14"/>
                <a:stretch>
                  <a:fillRect l="-384" t="-2564" b="-6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270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3" y="394095"/>
            <a:ext cx="4639353" cy="2468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480" y="394095"/>
            <a:ext cx="6703541" cy="4278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3" y="3066052"/>
            <a:ext cx="4793685" cy="28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32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4" y="428852"/>
            <a:ext cx="4904158" cy="2418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5" y="3102093"/>
            <a:ext cx="4551990" cy="2779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844" y="428852"/>
            <a:ext cx="4424114" cy="1562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844" y="2359483"/>
            <a:ext cx="5879794" cy="33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30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64" y="403346"/>
            <a:ext cx="4724056" cy="2618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37" y="403346"/>
            <a:ext cx="6145517" cy="3811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64" y="3151076"/>
            <a:ext cx="4725816" cy="33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80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9" y="490814"/>
            <a:ext cx="4033320" cy="2215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0" y="3112593"/>
            <a:ext cx="4782860" cy="2521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04" y="490814"/>
            <a:ext cx="4902500" cy="1623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92" y="2706130"/>
            <a:ext cx="6611377" cy="324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31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5" y="600568"/>
            <a:ext cx="4849895" cy="2117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5" y="3089367"/>
            <a:ext cx="4849895" cy="2886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35" y="600568"/>
            <a:ext cx="6036276" cy="32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34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57" y="247735"/>
            <a:ext cx="10515600" cy="611059"/>
          </a:xfrm>
        </p:spPr>
        <p:txBody>
          <a:bodyPr>
            <a:normAutofit/>
          </a:bodyPr>
          <a:lstStyle/>
          <a:p>
            <a:r>
              <a:rPr lang="en-GB" sz="2000" dirty="0" smtClean="0"/>
              <a:t>Posterior Predictive Checks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913" y="3620530"/>
            <a:ext cx="411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Boxplot below is based on zeros removed: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3" y="4153688"/>
            <a:ext cx="8075864" cy="22193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4" y="944081"/>
            <a:ext cx="8075864" cy="2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50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66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Alternatively, we could use histograms to carry out posterior predictive checks</a:t>
            </a: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5444"/>
            <a:ext cx="7892647" cy="32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88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8" y="1232500"/>
            <a:ext cx="8429987" cy="3512495"/>
          </a:xfrm>
        </p:spPr>
      </p:pic>
    </p:spTree>
    <p:extLst>
      <p:ext uri="{BB962C8B-B14F-4D97-AF65-F5344CB8AC3E}">
        <p14:creationId xmlns:p14="http://schemas.microsoft.com/office/powerpoint/2010/main" val="2929009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8" y="1103024"/>
            <a:ext cx="8393096" cy="34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9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6" y="1306641"/>
            <a:ext cx="8504383" cy="3543493"/>
          </a:xfrm>
        </p:spPr>
      </p:pic>
    </p:spTree>
    <p:extLst>
      <p:ext uri="{BB962C8B-B14F-4D97-AF65-F5344CB8AC3E}">
        <p14:creationId xmlns:p14="http://schemas.microsoft.com/office/powerpoint/2010/main" val="211490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CF40-FC04-F4B2-973A-23644E35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855"/>
          </a:xfrm>
        </p:spPr>
        <p:txBody>
          <a:bodyPr/>
          <a:lstStyle/>
          <a:p>
            <a:pPr algn="ctr"/>
            <a:r>
              <a:rPr lang="en-US" dirty="0"/>
              <a:t>Multilevel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4BD1379-ADBF-5205-9BC4-317479314AF9}"/>
                  </a:ext>
                </a:extLst>
              </p:cNvPr>
              <p:cNvSpPr/>
              <p:nvPr/>
            </p:nvSpPr>
            <p:spPr>
              <a:xfrm>
                <a:off x="1530849" y="1469204"/>
                <a:ext cx="1890445" cy="21267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4BD1379-ADBF-5205-9BC4-317479314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49" y="1469204"/>
                <a:ext cx="1890445" cy="2126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CCDB58-67C7-05B7-D65F-B1786D01C908}"/>
                  </a:ext>
                </a:extLst>
              </p:cNvPr>
              <p:cNvSpPr/>
              <p:nvPr/>
            </p:nvSpPr>
            <p:spPr>
              <a:xfrm>
                <a:off x="9070368" y="1294545"/>
                <a:ext cx="1890445" cy="23014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CCDB58-67C7-05B7-D65F-B1786D01C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368" y="1294545"/>
                <a:ext cx="1890445" cy="2301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8C55C4-23D6-3D31-87CE-52D9177E7871}"/>
              </a:ext>
            </a:extLst>
          </p:cNvPr>
          <p:cNvSpPr txBox="1"/>
          <p:nvPr/>
        </p:nvSpPr>
        <p:spPr>
          <a:xfrm>
            <a:off x="5439309" y="2445250"/>
            <a:ext cx="161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C638D5-6E0C-4BBC-AFBC-E7E2117A0592}"/>
                  </a:ext>
                </a:extLst>
              </p:cNvPr>
              <p:cNvSpPr txBox="1"/>
              <p:nvPr/>
            </p:nvSpPr>
            <p:spPr>
              <a:xfrm>
                <a:off x="1530848" y="1192205"/>
                <a:ext cx="18904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1                     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                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C638D5-6E0C-4BBC-AFBC-E7E2117A0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48" y="1192205"/>
                <a:ext cx="1890445" cy="276999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A97DFB-8205-A51E-C788-B3AA25743AFB}"/>
                  </a:ext>
                </a:extLst>
              </p:cNvPr>
              <p:cNvSpPr txBox="1"/>
              <p:nvPr/>
            </p:nvSpPr>
            <p:spPr>
              <a:xfrm>
                <a:off x="1231187" y="1469204"/>
                <a:ext cx="220895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A97DFB-8205-A51E-C788-B3AA25743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7" y="1469204"/>
                <a:ext cx="220895" cy="2123658"/>
              </a:xfrm>
              <a:prstGeom prst="rect">
                <a:avLst/>
              </a:prstGeom>
              <a:blipFill>
                <a:blip r:embed="rId5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F01DA1-D952-92C9-2A82-3FA1F3EA13F9}"/>
                  </a:ext>
                </a:extLst>
              </p:cNvPr>
              <p:cNvSpPr txBox="1"/>
              <p:nvPr/>
            </p:nvSpPr>
            <p:spPr>
              <a:xfrm>
                <a:off x="9070367" y="1028222"/>
                <a:ext cx="18904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1                     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                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F01DA1-D952-92C9-2A82-3FA1F3EA1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367" y="1028222"/>
                <a:ext cx="1890445" cy="276999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185BB6-1807-3181-6745-94CA864DFE1D}"/>
                  </a:ext>
                </a:extLst>
              </p:cNvPr>
              <p:cNvSpPr txBox="1"/>
              <p:nvPr/>
            </p:nvSpPr>
            <p:spPr>
              <a:xfrm>
                <a:off x="8777552" y="1383421"/>
                <a:ext cx="220895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185BB6-1807-3181-6745-94CA864DF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552" y="1383421"/>
                <a:ext cx="220895" cy="2123658"/>
              </a:xfrm>
              <a:prstGeom prst="rect">
                <a:avLst/>
              </a:prstGeom>
              <a:blipFill>
                <a:blip r:embed="rId7"/>
                <a:stretch>
                  <a:fillRect r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69007EE-F02B-EDF7-1794-41E5452B28A6}"/>
              </a:ext>
            </a:extLst>
          </p:cNvPr>
          <p:cNvSpPr/>
          <p:nvPr/>
        </p:nvSpPr>
        <p:spPr>
          <a:xfrm>
            <a:off x="1530848" y="1839074"/>
            <a:ext cx="1890445" cy="226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04D66C-42BE-B769-5327-5B7F98AF95F0}"/>
                  </a:ext>
                </a:extLst>
              </p:cNvPr>
              <p:cNvSpPr txBox="1"/>
              <p:nvPr/>
            </p:nvSpPr>
            <p:spPr>
              <a:xfrm>
                <a:off x="4216691" y="1734074"/>
                <a:ext cx="6097712" cy="453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,∙,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nary>
                      <m:naryPr>
                        <m:chr m:val="∑"/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𝐷𝑖𝑟𝑀𝑢𝑙𝑡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04D66C-42BE-B769-5327-5B7F98AF9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691" y="1734074"/>
                <a:ext cx="6097712" cy="453201"/>
              </a:xfrm>
              <a:prstGeom prst="rect">
                <a:avLst/>
              </a:prstGeom>
              <a:blipFill>
                <a:blip r:embed="rId8"/>
                <a:stretch>
                  <a:fillRect t="-81081" b="-1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FA9AC3-66D5-18BD-C6AA-1AC153A9DE6D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3421293" y="1952090"/>
            <a:ext cx="795398" cy="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8885E4-0C36-43CD-CA62-78F7144F2916}"/>
              </a:ext>
            </a:extLst>
          </p:cNvPr>
          <p:cNvSpPr txBox="1"/>
          <p:nvPr/>
        </p:nvSpPr>
        <p:spPr>
          <a:xfrm>
            <a:off x="226032" y="4035121"/>
            <a:ext cx="154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Mouse-level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DC8A55-9464-052A-0A4C-21430E45546D}"/>
                  </a:ext>
                </a:extLst>
              </p:cNvPr>
              <p:cNvSpPr txBox="1"/>
              <p:nvPr/>
            </p:nvSpPr>
            <p:spPr>
              <a:xfrm>
                <a:off x="1733762" y="4176713"/>
                <a:ext cx="16875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DC8A55-9464-052A-0A4C-21430E455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762" y="4176713"/>
                <a:ext cx="1687531" cy="369332"/>
              </a:xfrm>
              <a:prstGeom prst="rect">
                <a:avLst/>
              </a:prstGeom>
              <a:blipFill>
                <a:blip r:embed="rId9"/>
                <a:stretch>
                  <a:fillRect r="-3731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6F9592-0FA8-22D4-8C0C-CD54762B0BB7}"/>
                  </a:ext>
                </a:extLst>
              </p:cNvPr>
              <p:cNvSpPr txBox="1"/>
              <p:nvPr/>
            </p:nvSpPr>
            <p:spPr>
              <a:xfrm>
                <a:off x="7055777" y="4156206"/>
                <a:ext cx="60977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6F9592-0FA8-22D4-8C0C-CD54762B0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7" y="4156206"/>
                <a:ext cx="6097712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3C676DA-CFFB-B41C-B406-3DB2629A9B43}"/>
              </a:ext>
            </a:extLst>
          </p:cNvPr>
          <p:cNvSpPr txBox="1"/>
          <p:nvPr/>
        </p:nvSpPr>
        <p:spPr>
          <a:xfrm>
            <a:off x="5289478" y="4110039"/>
            <a:ext cx="161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E8C74E-DA98-2FFE-8C01-73B49586029F}"/>
              </a:ext>
            </a:extLst>
          </p:cNvPr>
          <p:cNvSpPr txBox="1"/>
          <p:nvPr/>
        </p:nvSpPr>
        <p:spPr>
          <a:xfrm>
            <a:off x="1044964" y="5512448"/>
            <a:ext cx="154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9AA77E-0900-AD38-7CB6-E3EFAF5B7758}"/>
                  </a:ext>
                </a:extLst>
              </p:cNvPr>
              <p:cNvSpPr txBox="1"/>
              <p:nvPr/>
            </p:nvSpPr>
            <p:spPr>
              <a:xfrm>
                <a:off x="2702103" y="5245177"/>
                <a:ext cx="6575460" cy="1226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𝐷𝑖𝑟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𝐺𝑎𝑚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9AA77E-0900-AD38-7CB6-E3EFAF5B7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103" y="5245177"/>
                <a:ext cx="6575460" cy="1226874"/>
              </a:xfrm>
              <a:prstGeom prst="rect">
                <a:avLst/>
              </a:prstGeom>
              <a:blipFill>
                <a:blip r:embed="rId11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877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80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EFD7-DC2F-5D47-58EA-9FC9C483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129"/>
          </a:xfrm>
        </p:spPr>
        <p:txBody>
          <a:bodyPr/>
          <a:lstStyle/>
          <a:p>
            <a:pPr algn="ctr"/>
            <a:r>
              <a:rPr lang="en-US" dirty="0"/>
              <a:t>Why Multilevel?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C7F8E-E808-ABC9-77F3-224393E0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55" y="1366461"/>
            <a:ext cx="2485358" cy="2172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E90C4E-A67B-A7AB-8BE2-DBF57CA73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42" y="1366461"/>
            <a:ext cx="2485358" cy="2172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86938-AE14-BBFA-EDCB-941F5B21B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773" y="1366461"/>
            <a:ext cx="2485358" cy="2172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09A93F-200C-5A74-0610-64D362B45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904" y="1366461"/>
            <a:ext cx="2485358" cy="2172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2F990-E50C-6B3A-EBF6-5FC469EF2429}"/>
                  </a:ext>
                </a:extLst>
              </p:cNvPr>
              <p:cNvSpPr txBox="1"/>
              <p:nvPr/>
            </p:nvSpPr>
            <p:spPr>
              <a:xfrm>
                <a:off x="1212350" y="3538946"/>
                <a:ext cx="1553117" cy="294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2F990-E50C-6B3A-EBF6-5FC469EF2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50" y="3538946"/>
                <a:ext cx="1553117" cy="294696"/>
              </a:xfrm>
              <a:prstGeom prst="rect">
                <a:avLst/>
              </a:prstGeom>
              <a:blipFill>
                <a:blip r:embed="rId6"/>
                <a:stretch>
                  <a:fillRect l="-3252" r="-487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2FE3F9-63A4-BA7E-0332-68752DE99F5F}"/>
                  </a:ext>
                </a:extLst>
              </p:cNvPr>
              <p:cNvSpPr txBox="1"/>
              <p:nvPr/>
            </p:nvSpPr>
            <p:spPr>
              <a:xfrm>
                <a:off x="4148054" y="3538946"/>
                <a:ext cx="1553117" cy="294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2FE3F9-63A4-BA7E-0332-68752DE9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054" y="3538946"/>
                <a:ext cx="1553117" cy="294696"/>
              </a:xfrm>
              <a:prstGeom prst="rect">
                <a:avLst/>
              </a:prstGeom>
              <a:blipFill>
                <a:blip r:embed="rId7"/>
                <a:stretch>
                  <a:fillRect l="-3252" r="-569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13CAC-D8E3-FD09-3751-A5F7891ABAB4}"/>
                  </a:ext>
                </a:extLst>
              </p:cNvPr>
              <p:cNvSpPr txBox="1"/>
              <p:nvPr/>
            </p:nvSpPr>
            <p:spPr>
              <a:xfrm>
                <a:off x="7069521" y="3538946"/>
                <a:ext cx="1553117" cy="294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13CAC-D8E3-FD09-3751-A5F7891AB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521" y="3538946"/>
                <a:ext cx="1553117" cy="294696"/>
              </a:xfrm>
              <a:prstGeom prst="rect">
                <a:avLst/>
              </a:prstGeom>
              <a:blipFill>
                <a:blip r:embed="rId8"/>
                <a:stretch>
                  <a:fillRect l="-3252" r="-487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08696D-9DAF-E68A-C01C-C804AF509938}"/>
                  </a:ext>
                </a:extLst>
              </p:cNvPr>
              <p:cNvSpPr txBox="1"/>
              <p:nvPr/>
            </p:nvSpPr>
            <p:spPr>
              <a:xfrm>
                <a:off x="9705024" y="3538946"/>
                <a:ext cx="1606915" cy="294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08696D-9DAF-E68A-C01C-C804AF509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024" y="3538946"/>
                <a:ext cx="1606915" cy="294696"/>
              </a:xfrm>
              <a:prstGeom prst="rect">
                <a:avLst/>
              </a:prstGeom>
              <a:blipFill>
                <a:blip r:embed="rId9"/>
                <a:stretch>
                  <a:fillRect l="-3150" r="-47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D86C26-724F-EB12-FF6F-AAE8C0189840}"/>
                  </a:ext>
                </a:extLst>
              </p:cNvPr>
              <p:cNvSpPr txBox="1"/>
              <p:nvPr/>
            </p:nvSpPr>
            <p:spPr>
              <a:xfrm>
                <a:off x="5197011" y="4194780"/>
                <a:ext cx="1331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D86C26-724F-EB12-FF6F-AAE8C0189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011" y="4194780"/>
                <a:ext cx="1331455" cy="276999"/>
              </a:xfrm>
              <a:prstGeom prst="rect">
                <a:avLst/>
              </a:prstGeom>
              <a:blipFill>
                <a:blip r:embed="rId10"/>
                <a:stretch>
                  <a:fillRect l="-3774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28DA0E-F321-27C5-343C-83B329C0F4C7}"/>
              </a:ext>
            </a:extLst>
          </p:cNvPr>
          <p:cNvCxnSpPr/>
          <p:nvPr/>
        </p:nvCxnSpPr>
        <p:spPr>
          <a:xfrm>
            <a:off x="3847398" y="4931596"/>
            <a:ext cx="431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FC5C09-F938-2FC7-365C-05D076203B85}"/>
              </a:ext>
            </a:extLst>
          </p:cNvPr>
          <p:cNvSpPr txBox="1"/>
          <p:nvPr/>
        </p:nvSpPr>
        <p:spPr>
          <a:xfrm>
            <a:off x="1988908" y="4736387"/>
            <a:ext cx="162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not pool?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91972E-C530-D933-D999-090798AC3D97}"/>
              </a:ext>
            </a:extLst>
          </p:cNvPr>
          <p:cNvSpPr txBox="1"/>
          <p:nvPr/>
        </p:nvSpPr>
        <p:spPr>
          <a:xfrm>
            <a:off x="4592548" y="4736387"/>
            <a:ext cx="247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Overestimated variance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35BAE4-777B-41BA-358B-3E0670E77CAC}"/>
              </a:ext>
            </a:extLst>
          </p:cNvPr>
          <p:cNvSpPr txBox="1"/>
          <p:nvPr/>
        </p:nvSpPr>
        <p:spPr>
          <a:xfrm>
            <a:off x="1705510" y="5491539"/>
            <a:ext cx="21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not individual?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2C1203-FBBB-F143-6C89-7CF6E7957684}"/>
              </a:ext>
            </a:extLst>
          </p:cNvPr>
          <p:cNvCxnSpPr/>
          <p:nvPr/>
        </p:nvCxnSpPr>
        <p:spPr>
          <a:xfrm>
            <a:off x="3860378" y="5669623"/>
            <a:ext cx="431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1D8BDD-8E00-F62C-0F03-CF94B7241B57}"/>
              </a:ext>
            </a:extLst>
          </p:cNvPr>
          <p:cNvSpPr txBox="1"/>
          <p:nvPr/>
        </p:nvSpPr>
        <p:spPr>
          <a:xfrm>
            <a:off x="4592548" y="5491539"/>
            <a:ext cx="247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 data, less efficient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69909E-D1D9-ABE2-0F1B-283DA00A13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60762" y="4194780"/>
            <a:ext cx="2485358" cy="21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8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8EE4-F970-8ECB-5003-0AC88F37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1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Modelling Discrete Data (R=2)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46D158-18CF-355E-562B-66C771BAD7AE}"/>
                  </a:ext>
                </a:extLst>
              </p:cNvPr>
              <p:cNvSpPr txBox="1"/>
              <p:nvPr/>
            </p:nvSpPr>
            <p:spPr>
              <a:xfrm>
                <a:off x="399481" y="1406237"/>
                <a:ext cx="2631596" cy="1951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b="1" dirty="0">
                    <a:latin typeface="Cambria Math" panose="02040503050406030204" pitchFamily="18" charset="0"/>
                  </a:rPr>
                  <a:t>Multinomial: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𝑀𝑢𝑙𝑡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The parameter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controls both mean and variance: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46D158-18CF-355E-562B-66C771BAD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81" y="1406237"/>
                <a:ext cx="2631596" cy="1951175"/>
              </a:xfrm>
              <a:prstGeom prst="rect">
                <a:avLst/>
              </a:prstGeom>
              <a:blipFill>
                <a:blip r:embed="rId2"/>
                <a:stretch>
                  <a:fillRect l="-5288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CB81C9B-1445-A7E3-7330-EF159E51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180" y="1191886"/>
            <a:ext cx="2773326" cy="2424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A0FF89-9672-03E0-F51E-2103D3783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829" y="1201756"/>
            <a:ext cx="2797773" cy="2445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A6EA90-6D2A-BA28-BE9D-0AC1538FA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559" y="3779988"/>
            <a:ext cx="2845441" cy="24872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F46AC9-5958-F38E-6A9A-F1E98E581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6781" y="3821655"/>
            <a:ext cx="2797773" cy="24455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83BDCA-F0C4-06AB-4242-3C9057BAC4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6781" y="1201756"/>
            <a:ext cx="2797773" cy="24455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41FE2B-70EF-EB7E-8BD1-27399F8B76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0828" y="3777330"/>
            <a:ext cx="2797774" cy="2445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68A9F5-220A-F023-53C9-2B7A6F377F49}"/>
                  </a:ext>
                </a:extLst>
              </p:cNvPr>
              <p:cNvSpPr txBox="1"/>
              <p:nvPr/>
            </p:nvSpPr>
            <p:spPr>
              <a:xfrm>
                <a:off x="220389" y="3841393"/>
                <a:ext cx="2989780" cy="25130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b="1" dirty="0">
                    <a:latin typeface="Cambria Math" panose="02040503050406030204" pitchFamily="18" charset="0"/>
                  </a:rPr>
                  <a:t>Dirichlet-Multinomial: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𝐷𝑖𝑟𝑀𝑢𝑙𝑡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Additional parameter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for overdispersion: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converges to </a:t>
                </a:r>
                <a:r>
                  <a:rPr lang="en-US" dirty="0" err="1"/>
                  <a:t>Mult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68A9F5-220A-F023-53C9-2B7A6F377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89" y="3841393"/>
                <a:ext cx="2989780" cy="2513060"/>
              </a:xfrm>
              <a:prstGeom prst="rect">
                <a:avLst/>
              </a:prstGeom>
              <a:blipFill>
                <a:blip r:embed="rId9"/>
                <a:stretch>
                  <a:fillRect l="-4661" t="-3015" r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60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8D6C-E932-A166-F8E2-9151DE92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10" y="163966"/>
            <a:ext cx="10515600" cy="878048"/>
          </a:xfrm>
        </p:spPr>
        <p:txBody>
          <a:bodyPr/>
          <a:lstStyle/>
          <a:p>
            <a:pPr algn="ctr"/>
            <a:r>
              <a:rPr lang="en-US" dirty="0" err="1"/>
              <a:t>MAPseq</a:t>
            </a:r>
            <a:r>
              <a:rPr lang="en-US" dirty="0"/>
              <a:t> Data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8B7B8-595D-22F8-5549-F74855F6A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90" y="832208"/>
            <a:ext cx="9674328" cy="4572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2CE6C2-5F22-3346-91E8-4C2D40F4E7B7}"/>
              </a:ext>
            </a:extLst>
          </p:cNvPr>
          <p:cNvSpPr txBox="1"/>
          <p:nvPr/>
        </p:nvSpPr>
        <p:spPr>
          <a:xfrm>
            <a:off x="2876764" y="5558319"/>
            <a:ext cx="630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Multimodality in projections                   Mixtures of </a:t>
            </a:r>
            <a:r>
              <a:rPr lang="en-US" dirty="0" err="1"/>
              <a:t>DirMult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92F947-9B00-BC92-9C79-5161C9D65343}"/>
              </a:ext>
            </a:extLst>
          </p:cNvPr>
          <p:cNvCxnSpPr/>
          <p:nvPr/>
        </p:nvCxnSpPr>
        <p:spPr>
          <a:xfrm>
            <a:off x="5681609" y="5712431"/>
            <a:ext cx="791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68A153-063B-0165-EFCB-7214464B648B}"/>
              </a:ext>
            </a:extLst>
          </p:cNvPr>
          <p:cNvSpPr txBox="1"/>
          <p:nvPr/>
        </p:nvSpPr>
        <p:spPr>
          <a:xfrm>
            <a:off x="2818543" y="5927651"/>
            <a:ext cx="630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differences across mice                   Multilevel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E551FE-A066-A62A-1F5B-DDD8B7349EDD}"/>
              </a:ext>
            </a:extLst>
          </p:cNvPr>
          <p:cNvCxnSpPr/>
          <p:nvPr/>
        </p:nvCxnSpPr>
        <p:spPr>
          <a:xfrm>
            <a:off x="5734692" y="6110604"/>
            <a:ext cx="791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4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BA3A-537B-9AD7-57E5-0EB70FFE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500"/>
          </a:xfrm>
        </p:spPr>
        <p:txBody>
          <a:bodyPr/>
          <a:lstStyle/>
          <a:p>
            <a:pPr algn="ctr"/>
            <a:r>
              <a:rPr lang="en-US" dirty="0" err="1"/>
              <a:t>MAPseq</a:t>
            </a:r>
            <a:r>
              <a:rPr lang="en-US" dirty="0"/>
              <a:t>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C624A-9A57-48DA-2CF4-8B47ED184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87" y="1222626"/>
            <a:ext cx="9930026" cy="469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0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22DC-0791-8763-A289-45299F9F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/>
          <a:lstStyle/>
          <a:p>
            <a:pPr algn="ctr"/>
            <a:r>
              <a:rPr lang="en-US" dirty="0" err="1"/>
              <a:t>MAPseq</a:t>
            </a:r>
            <a:r>
              <a:rPr lang="en-US" dirty="0"/>
              <a:t> Data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0E7AE-0F6C-8854-6F79-2815D529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59" y="1081153"/>
            <a:ext cx="10319690" cy="48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4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8CD1-BD72-C8FC-6326-32105491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662"/>
          </a:xfrm>
        </p:spPr>
        <p:txBody>
          <a:bodyPr/>
          <a:lstStyle/>
          <a:p>
            <a:pPr algn="ctr"/>
            <a:r>
              <a:rPr lang="en-US" dirty="0" err="1"/>
              <a:t>MAPseq</a:t>
            </a:r>
            <a:r>
              <a:rPr lang="en-US" dirty="0"/>
              <a:t>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8035D-D482-3F74-5EBC-3740356A8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21" y="1101701"/>
            <a:ext cx="9847357" cy="465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0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10684</TotalTime>
  <Words>1372</Words>
  <Application>Microsoft Office PowerPoint</Application>
  <PresentationFormat>Widescreen</PresentationFormat>
  <Paragraphs>196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PowerPoint Presentation</vt:lpstr>
      <vt:lpstr>Notation</vt:lpstr>
      <vt:lpstr>Multilevel Model</vt:lpstr>
      <vt:lpstr>Why Multilevel?</vt:lpstr>
      <vt:lpstr>Modelling Discrete Data (R=2)</vt:lpstr>
      <vt:lpstr>MAPseq Data </vt:lpstr>
      <vt:lpstr>MAPseq Data </vt:lpstr>
      <vt:lpstr>MAPseq Data </vt:lpstr>
      <vt:lpstr>MAPseq Data </vt:lpstr>
      <vt:lpstr>MAPseq Data</vt:lpstr>
      <vt:lpstr>Mixtures of Dirichlet-Multinomials</vt:lpstr>
      <vt:lpstr>PowerPoint Presentation</vt:lpstr>
      <vt:lpstr>Multilevel Model: Global parameters</vt:lpstr>
      <vt:lpstr>Posterior similarity matrix</vt:lpstr>
      <vt:lpstr>Frequency plot by allocations</vt:lpstr>
      <vt:lpstr>Observed projection probability by allocation</vt:lpstr>
      <vt:lpstr>Objectives/Questions</vt:lpstr>
      <vt:lpstr>Where each cluster projects (Next two slides):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Posterior Predictive Checks</vt:lpstr>
      <vt:lpstr>Alternatively, we could use histograms to carry out posterior predictive checks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Wade</dc:creator>
  <cp:lastModifiedBy>Jinlu Liu</cp:lastModifiedBy>
  <cp:revision>23</cp:revision>
  <dcterms:created xsi:type="dcterms:W3CDTF">2023-09-18T10:59:51Z</dcterms:created>
  <dcterms:modified xsi:type="dcterms:W3CDTF">2023-10-05T15:49:52Z</dcterms:modified>
</cp:coreProperties>
</file>