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405" r:id="rId3"/>
    <p:sldId id="419" r:id="rId4"/>
    <p:sldId id="258" r:id="rId5"/>
    <p:sldId id="420" r:id="rId6"/>
    <p:sldId id="265" r:id="rId7"/>
    <p:sldId id="266"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164"/>
    <p:restoredTop sz="86447"/>
  </p:normalViewPr>
  <p:slideViewPr>
    <p:cSldViewPr snapToGrid="0" snapToObjects="1">
      <p:cViewPr varScale="1">
        <p:scale>
          <a:sx n="56" d="100"/>
          <a:sy n="56" d="100"/>
        </p:scale>
        <p:origin x="184" y="12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3E0636-8A2E-4043-881A-1014A5CF3828}" type="datetimeFigureOut">
              <a:rPr lang="en-US" smtClean="0"/>
              <a:t>10/9/20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73416-B7DF-8D4F-92B3-793638796327}" type="slidenum">
              <a:rPr lang="en-US" smtClean="0"/>
              <a:t>‹#›</a:t>
            </a:fld>
            <a:endParaRPr lang="en-US"/>
          </a:p>
        </p:txBody>
      </p:sp>
    </p:spTree>
    <p:extLst>
      <p:ext uri="{BB962C8B-B14F-4D97-AF65-F5344CB8AC3E}">
        <p14:creationId xmlns:p14="http://schemas.microsoft.com/office/powerpoint/2010/main" val="117194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rxiv.org/abs/1602.04938"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hackernoon.com/dogs-wolves-data-science-and-why-machines-must-learn-like-humans-do-41c43bc7f982"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abs/1602.04938"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hackernoon.com/dogs-wolves-data-science-and-why-machines-must-learn-like-humans-do-41c43bc7f982"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rxiv.org/abs/1602.04938"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hackernoon.com/dogs-wolves-data-science-and-why-machines-must-learn-like-humans-do-41c43bc7f98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1</a:t>
            </a:fld>
            <a:endParaRPr lang="en-US"/>
          </a:p>
        </p:txBody>
      </p:sp>
    </p:spTree>
    <p:extLst>
      <p:ext uri="{BB962C8B-B14F-4D97-AF65-F5344CB8AC3E}">
        <p14:creationId xmlns:p14="http://schemas.microsoft.com/office/powerpoint/2010/main" val="150576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https://arxiv.org/abs/1602.04938</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hlinkClick r:id="rId4"/>
              </a:rPr>
              <a:t>https://hackernoon.com/dogs-wolves-data-science-and-why-machines-must-learn-like-humans-do-41c43bc7f982</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Understanding the reasons behind predictions is important in assessing trust, which is fundamental if one plans to take action based on a prediction, or when choosing to whether to deploy a new model.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Despite widespread adoption, machine learning models remain mostly black boxes. Understanding the reasons behind predictions is, however, quite important in assessing trust, which is fundamental if one plans to take action based on a prediction, or when choosing whether to deploy a new model.</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Despite widespread adoption, machine learning models remain mostly black boxes. Understanding the reasons behind predictions is, however, quite important in assessing trust, which is fundamental if one plans to take action based on a prediction, or when choosing whether to deploy a new model.</a:t>
            </a: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2</a:t>
            </a:fld>
            <a:endParaRPr lang="en-US"/>
          </a:p>
        </p:txBody>
      </p:sp>
    </p:spTree>
    <p:extLst>
      <p:ext uri="{BB962C8B-B14F-4D97-AF65-F5344CB8AC3E}">
        <p14:creationId xmlns:p14="http://schemas.microsoft.com/office/powerpoint/2010/main" val="236960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https://arxiv.org/abs/1602.04938</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hlinkClick r:id="rId4"/>
              </a:rPr>
              <a:t>https://hackernoon.com/dogs-wolves-data-science-and-why-machines-must-learn-like-humans-do-41c43bc7f982</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Understanding the reasons behind predictions is important in assessing trust, which is fundamental if one plans to take action based on a prediction, or when choosing to whether to deploy a new model.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Despite widespread adoption, machine learning models remain mostly black boxes. Understanding the reasons behind predictions is, however, quite important in assessing trust, which is fundamental if one plans to take action based on a prediction, or when choosing whether to deploy a new model.</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Despite widespread adoption, machine learning models remain mostly black boxes. Understanding the reasons behind predictions is, however, quite important in assessing trust, which is fundamental if one plans to take action based on a prediction, or when choosing whether to deploy a new model.</a:t>
            </a: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3</a:t>
            </a:fld>
            <a:endParaRPr lang="en-US"/>
          </a:p>
        </p:txBody>
      </p:sp>
    </p:spTree>
    <p:extLst>
      <p:ext uri="{BB962C8B-B14F-4D97-AF65-F5344CB8AC3E}">
        <p14:creationId xmlns:p14="http://schemas.microsoft.com/office/powerpoint/2010/main" val="392717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a:t>Python 2.2 introduced “new-style” classes, prior to that were “old-style” classes. Python 3 is a cleaned up implementation of new-style classes.</a:t>
            </a:r>
            <a:endParaRPr lang="en-US" dirty="0"/>
          </a:p>
        </p:txBody>
      </p:sp>
      <p:sp>
        <p:nvSpPr>
          <p:cNvPr id="4" name="Footer Placeholder 8"/>
          <p:cNvSpPr>
            <a:spLocks noGrp="1"/>
          </p:cNvSpPr>
          <p:nvPr>
            <p:ph type="ftr" sz="quarter" idx="4"/>
          </p:nvPr>
        </p:nvSpPr>
        <p:spPr/>
        <p:txBody>
          <a:bodyPr/>
          <a:lstStyle>
            <a:lvl1pPr algn="l">
              <a:defRPr sz="1000">
                <a:latin typeface="Segoe UI" pitchFamily="34" charset="0"/>
                <a:ea typeface="Segoe UI" pitchFamily="34" charset="0"/>
                <a:cs typeface="Segoe UI" pitchFamily="34" charset="0"/>
              </a:defRPr>
            </a:lvl1pPr>
          </a:lstStyle>
          <a:p>
            <a:r>
              <a:rPr lang="en-US">
                <a:latin typeface="+mn-lt"/>
              </a:rPr>
              <a:t>© Global Knowledge Training LLC</a:t>
            </a:r>
            <a:endParaRPr lang="en-US" dirty="0">
              <a:latin typeface="+mn-lt"/>
            </a:endParaRPr>
          </a:p>
        </p:txBody>
      </p:sp>
      <p:sp>
        <p:nvSpPr>
          <p:cNvPr id="6" name="Slide Image Placeholder 5"/>
          <p:cNvSpPr>
            <a:spLocks noGrp="1" noRot="1" noChangeAspect="1"/>
          </p:cNvSpPr>
          <p:nvPr>
            <p:ph type="sldImg"/>
          </p:nvPr>
        </p:nvSpPr>
        <p:spPr>
          <a:xfrm>
            <a:off x="685800" y="630238"/>
            <a:ext cx="5486400" cy="3086100"/>
          </a:xfrm>
        </p:spPr>
      </p:sp>
    </p:spTree>
    <p:extLst>
      <p:ext uri="{BB962C8B-B14F-4D97-AF65-F5344CB8AC3E}">
        <p14:creationId xmlns:p14="http://schemas.microsoft.com/office/powerpoint/2010/main" val="4172139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https://arxiv.org/abs/1602.04938</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hlinkClick r:id="rId4"/>
              </a:rPr>
              <a:t>https://hackernoon.com/dogs-wolves-data-science-and-why-machines-must-learn-like-humans-do-41c43bc7f982</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Understanding the reasons behind predictions is important in assessing trust, which is fundamental if one plans to take action based on a prediction, or when choosing to whether to deploy a new model.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Despite widespread adoption, machine learning models remain mostly black boxes. Understanding the reasons behind predictions is, however, quite important in assessing trust, which is fundamental if one plans to take action based on a prediction, or when choosing whether to deploy a new model.</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Despite widespread adoption, machine learning models remain mostly black boxes. Understanding the reasons behind predictions is, however, quite important in assessing trust, which is fundamental if one plans to take action based on a prediction, or when choosing whether to deploy a new model.</a:t>
            </a:r>
            <a:endParaRPr lang="en-US" dirty="0"/>
          </a:p>
        </p:txBody>
      </p:sp>
      <p:sp>
        <p:nvSpPr>
          <p:cNvPr id="4" name="Slide Number Placeholder 3"/>
          <p:cNvSpPr>
            <a:spLocks noGrp="1"/>
          </p:cNvSpPr>
          <p:nvPr>
            <p:ph type="sldNum" sz="quarter" idx="10"/>
          </p:nvPr>
        </p:nvSpPr>
        <p:spPr/>
        <p:txBody>
          <a:bodyPr/>
          <a:lstStyle/>
          <a:p>
            <a:fld id="{6B573416-B7DF-8D4F-92B3-793638796327}" type="slidenum">
              <a:rPr lang="en-US" smtClean="0"/>
              <a:t>5</a:t>
            </a:fld>
            <a:endParaRPr lang="en-US"/>
          </a:p>
        </p:txBody>
      </p:sp>
    </p:spTree>
    <p:extLst>
      <p:ext uri="{BB962C8B-B14F-4D97-AF65-F5344CB8AC3E}">
        <p14:creationId xmlns:p14="http://schemas.microsoft.com/office/powerpoint/2010/main" val="2919118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
        <p:nvSpPr>
          <p:cNvPr id="4" name="Footer Placeholder 8"/>
          <p:cNvSpPr>
            <a:spLocks noGrp="1"/>
          </p:cNvSpPr>
          <p:nvPr>
            <p:ph type="ftr" sz="quarter" idx="4"/>
          </p:nvPr>
        </p:nvSpPr>
        <p:spPr/>
        <p:txBody>
          <a:bodyPr/>
          <a:lstStyle>
            <a:lvl1pPr algn="l">
              <a:defRPr sz="1000">
                <a:latin typeface="Segoe UI" pitchFamily="34" charset="0"/>
                <a:ea typeface="Segoe UI" pitchFamily="34" charset="0"/>
                <a:cs typeface="Segoe UI" pitchFamily="34" charset="0"/>
              </a:defRPr>
            </a:lvl1pPr>
          </a:lstStyle>
          <a:p>
            <a:r>
              <a:rPr lang="en-US">
                <a:latin typeface="+mn-lt"/>
              </a:rPr>
              <a:t>© Global Knowledge Training LLC</a:t>
            </a:r>
            <a:endParaRPr lang="en-US" dirty="0">
              <a:latin typeface="+mn-lt"/>
            </a:endParaRPr>
          </a:p>
        </p:txBody>
      </p:sp>
      <p:sp>
        <p:nvSpPr>
          <p:cNvPr id="6" name="Slide Image Placeholder 5"/>
          <p:cNvSpPr>
            <a:spLocks noGrp="1" noRot="1" noChangeAspect="1"/>
          </p:cNvSpPr>
          <p:nvPr>
            <p:ph type="sldImg"/>
          </p:nvPr>
        </p:nvSpPr>
        <p:spPr>
          <a:xfrm>
            <a:off x="685800" y="630238"/>
            <a:ext cx="5486400" cy="3086100"/>
          </a:xfrm>
        </p:spPr>
      </p:sp>
    </p:spTree>
    <p:extLst>
      <p:ext uri="{BB962C8B-B14F-4D97-AF65-F5344CB8AC3E}">
        <p14:creationId xmlns:p14="http://schemas.microsoft.com/office/powerpoint/2010/main" val="3796112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dirty="0"/>
              <a:t>Class is basically a blueprint for creating instances. Each unique employee we create using our employee class will be an instance of that class (with a unique location in memory, you can print out class if needed)</a:t>
            </a:r>
          </a:p>
          <a:p>
            <a:endParaRPr lang="en-US" dirty="0"/>
          </a:p>
        </p:txBody>
      </p:sp>
      <p:sp>
        <p:nvSpPr>
          <p:cNvPr id="4" name="Footer Placeholder 8"/>
          <p:cNvSpPr>
            <a:spLocks noGrp="1"/>
          </p:cNvSpPr>
          <p:nvPr>
            <p:ph type="ftr" sz="quarter" idx="4"/>
          </p:nvPr>
        </p:nvSpPr>
        <p:spPr/>
        <p:txBody>
          <a:bodyPr/>
          <a:lstStyle>
            <a:lvl1pPr algn="l">
              <a:defRPr sz="1000">
                <a:latin typeface="Segoe UI" pitchFamily="34" charset="0"/>
                <a:ea typeface="Segoe UI" pitchFamily="34" charset="0"/>
                <a:cs typeface="Segoe UI" pitchFamily="34" charset="0"/>
              </a:defRPr>
            </a:lvl1pPr>
          </a:lstStyle>
          <a:p>
            <a:r>
              <a:rPr lang="en-US">
                <a:latin typeface="+mn-lt"/>
              </a:rPr>
              <a:t>© Global Knowledge Training LLC</a:t>
            </a:r>
            <a:endParaRPr lang="en-US" dirty="0">
              <a:latin typeface="+mn-lt"/>
            </a:endParaRPr>
          </a:p>
        </p:txBody>
      </p:sp>
      <p:sp>
        <p:nvSpPr>
          <p:cNvPr id="6" name="Slide Image Placeholder 5"/>
          <p:cNvSpPr>
            <a:spLocks noGrp="1" noRot="1" noChangeAspect="1"/>
          </p:cNvSpPr>
          <p:nvPr>
            <p:ph type="sldImg"/>
          </p:nvPr>
        </p:nvSpPr>
        <p:spPr>
          <a:xfrm>
            <a:off x="685800" y="630238"/>
            <a:ext cx="5486400" cy="3086100"/>
          </a:xfrm>
        </p:spPr>
      </p:sp>
    </p:spTree>
    <p:extLst>
      <p:ext uri="{BB962C8B-B14F-4D97-AF65-F5344CB8AC3E}">
        <p14:creationId xmlns:p14="http://schemas.microsoft.com/office/powerpoint/2010/main" val="407416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endParaRPr lang="en-US" dirty="0"/>
          </a:p>
        </p:txBody>
      </p:sp>
      <p:sp>
        <p:nvSpPr>
          <p:cNvPr id="4" name="Footer Placeholder 8"/>
          <p:cNvSpPr>
            <a:spLocks noGrp="1"/>
          </p:cNvSpPr>
          <p:nvPr>
            <p:ph type="ftr" sz="quarter" idx="4"/>
          </p:nvPr>
        </p:nvSpPr>
        <p:spPr/>
        <p:txBody>
          <a:bodyPr/>
          <a:lstStyle>
            <a:lvl1pPr algn="l">
              <a:defRPr sz="1000">
                <a:latin typeface="Segoe UI" pitchFamily="34" charset="0"/>
                <a:ea typeface="Segoe UI" pitchFamily="34" charset="0"/>
                <a:cs typeface="Segoe UI" pitchFamily="34" charset="0"/>
              </a:defRPr>
            </a:lvl1pPr>
          </a:lstStyle>
          <a:p>
            <a:r>
              <a:rPr lang="en-US">
                <a:latin typeface="+mn-lt"/>
              </a:rPr>
              <a:t>© Global Knowledge Training LLC</a:t>
            </a:r>
            <a:endParaRPr lang="en-US" dirty="0">
              <a:latin typeface="+mn-lt"/>
            </a:endParaRPr>
          </a:p>
        </p:txBody>
      </p:sp>
      <p:sp>
        <p:nvSpPr>
          <p:cNvPr id="6" name="Slide Image Placeholder 5"/>
          <p:cNvSpPr>
            <a:spLocks noGrp="1" noRot="1" noChangeAspect="1"/>
          </p:cNvSpPr>
          <p:nvPr>
            <p:ph type="sldImg"/>
          </p:nvPr>
        </p:nvSpPr>
        <p:spPr>
          <a:xfrm>
            <a:off x="685800" y="630238"/>
            <a:ext cx="5486400" cy="3086100"/>
          </a:xfrm>
        </p:spPr>
      </p:sp>
    </p:spTree>
    <p:extLst>
      <p:ext uri="{BB962C8B-B14F-4D97-AF65-F5344CB8AC3E}">
        <p14:creationId xmlns:p14="http://schemas.microsoft.com/office/powerpoint/2010/main" val="137201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63BEF8-C8D8-2848-8261-78C146860174}"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31263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63BEF8-C8D8-2848-8261-78C146860174}"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20618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63BEF8-C8D8-2848-8261-78C146860174}"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0963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63BEF8-C8D8-2848-8261-78C146860174}"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35678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3BEF8-C8D8-2848-8261-78C146860174}"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76335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63BEF8-C8D8-2848-8261-78C146860174}" type="datetimeFigureOut">
              <a:rPr lang="en-US" smtClean="0"/>
              <a:t>10/9/20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64216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63BEF8-C8D8-2848-8261-78C146860174}" type="datetimeFigureOut">
              <a:rPr lang="en-US" smtClean="0"/>
              <a:t>10/9/20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69540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63BEF8-C8D8-2848-8261-78C146860174}" type="datetimeFigureOut">
              <a:rPr lang="en-US" smtClean="0"/>
              <a:t>10/9/20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90184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3BEF8-C8D8-2848-8261-78C146860174}" type="datetimeFigureOut">
              <a:rPr lang="en-US" smtClean="0"/>
              <a:t>10/9/20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23510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63BEF8-C8D8-2848-8261-78C146860174}" type="datetimeFigureOut">
              <a:rPr lang="en-US" smtClean="0"/>
              <a:t>10/9/20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818836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63BEF8-C8D8-2848-8261-78C146860174}" type="datetimeFigureOut">
              <a:rPr lang="en-US" smtClean="0"/>
              <a:t>10/9/20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5EC77-D645-5F43-8EC8-1C74EEF76245}" type="slidenum">
              <a:rPr lang="en-US" smtClean="0"/>
              <a:t>‹#›</a:t>
            </a:fld>
            <a:endParaRPr lang="en-US"/>
          </a:p>
        </p:txBody>
      </p:sp>
    </p:spTree>
    <p:extLst>
      <p:ext uri="{BB962C8B-B14F-4D97-AF65-F5344CB8AC3E}">
        <p14:creationId xmlns:p14="http://schemas.microsoft.com/office/powerpoint/2010/main" val="1109526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3BEF8-C8D8-2848-8261-78C146860174}" type="datetimeFigureOut">
              <a:rPr lang="en-US" smtClean="0"/>
              <a:t>10/9/20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5EC77-D645-5F43-8EC8-1C74EEF76245}" type="slidenum">
              <a:rPr lang="en-US" smtClean="0"/>
              <a:t>‹#›</a:t>
            </a:fld>
            <a:endParaRPr lang="en-US"/>
          </a:p>
        </p:txBody>
      </p:sp>
    </p:spTree>
    <p:extLst>
      <p:ext uri="{BB962C8B-B14F-4D97-AF65-F5344CB8AC3E}">
        <p14:creationId xmlns:p14="http://schemas.microsoft.com/office/powerpoint/2010/main" val="1623947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000" dirty="0"/>
              <a:t>Instance of a Class Meaning</a:t>
            </a:r>
            <a:endParaRPr lang="en-US" sz="3300" dirty="0"/>
          </a:p>
        </p:txBody>
      </p:sp>
    </p:spTree>
    <p:extLst>
      <p:ext uri="{BB962C8B-B14F-4D97-AF65-F5344CB8AC3E}">
        <p14:creationId xmlns:p14="http://schemas.microsoft.com/office/powerpoint/2010/main" val="7383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662"/>
            <a:ext cx="10515600" cy="1325563"/>
          </a:xfrm>
        </p:spPr>
        <p:txBody>
          <a:bodyPr>
            <a:normAutofit/>
          </a:bodyPr>
          <a:lstStyle/>
          <a:p>
            <a:r>
              <a:rPr lang="en-US" sz="4000" dirty="0"/>
              <a:t>Procedural programming</a:t>
            </a:r>
          </a:p>
        </p:txBody>
      </p:sp>
      <p:sp>
        <p:nvSpPr>
          <p:cNvPr id="4" name="Content Placeholder 2"/>
          <p:cNvSpPr>
            <a:spLocks noGrp="1"/>
          </p:cNvSpPr>
          <p:nvPr>
            <p:ph idx="1"/>
          </p:nvPr>
        </p:nvSpPr>
        <p:spPr>
          <a:xfrm>
            <a:off x="327227" y="1673225"/>
            <a:ext cx="6244054" cy="4351338"/>
          </a:xfrm>
        </p:spPr>
        <p:txBody>
          <a:bodyPr>
            <a:noAutofit/>
          </a:bodyPr>
          <a:lstStyle/>
          <a:p>
            <a:r>
              <a:rPr lang="en-US" sz="2200" dirty="0"/>
              <a:t>Focus is to break down a programming task into a collection of variables, data structures, and subroutines</a:t>
            </a:r>
          </a:p>
          <a:p>
            <a:r>
              <a:rPr lang="en-US" sz="2200" dirty="0"/>
              <a:t>It focuses on process rather than data</a:t>
            </a:r>
          </a:p>
          <a:p>
            <a:r>
              <a:rPr lang="en-US" sz="2200" dirty="0"/>
              <a:t>It takes a problem as a sequence of things to be done such as reading, calculating, and printing.</a:t>
            </a:r>
          </a:p>
          <a:p>
            <a:r>
              <a:rPr lang="en-US" sz="2200" dirty="0"/>
              <a:t>A program is divided into a number of functions and each function has clearly defined purpose. </a:t>
            </a:r>
          </a:p>
          <a:p>
            <a:r>
              <a:rPr lang="en-US" sz="2200" dirty="0"/>
              <a:t>A program is divided into a number of functions and each function has clearly defined purpose. </a:t>
            </a:r>
          </a:p>
          <a:p>
            <a:r>
              <a:rPr lang="en-US" sz="2200" dirty="0"/>
              <a:t>Most of the functions share global data. </a:t>
            </a:r>
          </a:p>
          <a:p>
            <a:r>
              <a:rPr lang="en-US" sz="2200" dirty="0"/>
              <a:t>Data moves openly around the system from function to function. </a:t>
            </a:r>
          </a:p>
          <a:p>
            <a:endParaRPr lang="en-US" sz="2500" dirty="0"/>
          </a:p>
        </p:txBody>
      </p:sp>
      <p:pic>
        <p:nvPicPr>
          <p:cNvPr id="6" name="Picture 5">
            <a:extLst>
              <a:ext uri="{FF2B5EF4-FFF2-40B4-BE49-F238E27FC236}">
                <a16:creationId xmlns:a16="http://schemas.microsoft.com/office/drawing/2014/main" id="{EAF66D8F-BBA2-8A46-BE1B-0DD721044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692" y="1881104"/>
            <a:ext cx="3146979" cy="4040682"/>
          </a:xfrm>
          <a:prstGeom prst="rect">
            <a:avLst/>
          </a:prstGeom>
        </p:spPr>
      </p:pic>
      <p:sp>
        <p:nvSpPr>
          <p:cNvPr id="8" name="TextBox 7">
            <a:extLst>
              <a:ext uri="{FF2B5EF4-FFF2-40B4-BE49-F238E27FC236}">
                <a16:creationId xmlns:a16="http://schemas.microsoft.com/office/drawing/2014/main" id="{81B045D5-ACA1-AC4C-AC56-7C1DE2A3C9DD}"/>
              </a:ext>
            </a:extLst>
          </p:cNvPr>
          <p:cNvSpPr txBox="1"/>
          <p:nvPr/>
        </p:nvSpPr>
        <p:spPr>
          <a:xfrm>
            <a:off x="6979333" y="6024563"/>
            <a:ext cx="3759370" cy="584775"/>
          </a:xfrm>
          <a:prstGeom prst="rect">
            <a:avLst/>
          </a:prstGeom>
          <a:noFill/>
        </p:spPr>
        <p:txBody>
          <a:bodyPr wrap="square" rtlCol="0">
            <a:spAutoFit/>
          </a:bodyPr>
          <a:lstStyle/>
          <a:p>
            <a:r>
              <a:rPr lang="en-US" sz="1600" dirty="0">
                <a:latin typeface="Arial" pitchFamily="34" charset="0"/>
                <a:cs typeface="Arial" pitchFamily="34" charset="0"/>
              </a:rPr>
              <a:t>Lots of Data Science is like this, so what are the weakness of this? </a:t>
            </a:r>
          </a:p>
        </p:txBody>
      </p:sp>
    </p:spTree>
    <p:extLst>
      <p:ext uri="{BB962C8B-B14F-4D97-AF65-F5344CB8AC3E}">
        <p14:creationId xmlns:p14="http://schemas.microsoft.com/office/powerpoint/2010/main" val="422604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662"/>
            <a:ext cx="10515600" cy="1325563"/>
          </a:xfrm>
        </p:spPr>
        <p:txBody>
          <a:bodyPr>
            <a:normAutofit/>
          </a:bodyPr>
          <a:lstStyle/>
          <a:p>
            <a:r>
              <a:rPr lang="en-US" sz="4000" dirty="0"/>
              <a:t>Procedural programming</a:t>
            </a:r>
          </a:p>
        </p:txBody>
      </p:sp>
      <p:sp>
        <p:nvSpPr>
          <p:cNvPr id="4" name="Content Placeholder 2"/>
          <p:cNvSpPr>
            <a:spLocks noGrp="1"/>
          </p:cNvSpPr>
          <p:nvPr>
            <p:ph idx="1"/>
          </p:nvPr>
        </p:nvSpPr>
        <p:spPr>
          <a:xfrm>
            <a:off x="327227" y="1673225"/>
            <a:ext cx="6244054" cy="4351338"/>
          </a:xfrm>
        </p:spPr>
        <p:txBody>
          <a:bodyPr>
            <a:noAutofit/>
          </a:bodyPr>
          <a:lstStyle/>
          <a:p>
            <a:r>
              <a:rPr lang="en-US" sz="2200" dirty="0"/>
              <a:t>It emphasis on doing things. </a:t>
            </a:r>
          </a:p>
          <a:p>
            <a:r>
              <a:rPr lang="en-US" sz="2200" dirty="0"/>
              <a:t>Since every function has complete access to global variables, the new programmer can corrupt the data accidently by creating a function. </a:t>
            </a:r>
          </a:p>
          <a:p>
            <a:r>
              <a:rPr lang="en-US" sz="2200" dirty="0"/>
              <a:t>Difficult to design because the components function and data structure do not model the real world</a:t>
            </a:r>
            <a:endParaRPr lang="en-US" sz="2500" dirty="0"/>
          </a:p>
        </p:txBody>
      </p:sp>
      <p:pic>
        <p:nvPicPr>
          <p:cNvPr id="6" name="Picture 5">
            <a:extLst>
              <a:ext uri="{FF2B5EF4-FFF2-40B4-BE49-F238E27FC236}">
                <a16:creationId xmlns:a16="http://schemas.microsoft.com/office/drawing/2014/main" id="{EAF66D8F-BBA2-8A46-BE1B-0DD721044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692" y="1881104"/>
            <a:ext cx="3146979" cy="4040682"/>
          </a:xfrm>
          <a:prstGeom prst="rect">
            <a:avLst/>
          </a:prstGeom>
        </p:spPr>
      </p:pic>
      <p:sp>
        <p:nvSpPr>
          <p:cNvPr id="8" name="TextBox 7">
            <a:extLst>
              <a:ext uri="{FF2B5EF4-FFF2-40B4-BE49-F238E27FC236}">
                <a16:creationId xmlns:a16="http://schemas.microsoft.com/office/drawing/2014/main" id="{81B045D5-ACA1-AC4C-AC56-7C1DE2A3C9DD}"/>
              </a:ext>
            </a:extLst>
          </p:cNvPr>
          <p:cNvSpPr txBox="1"/>
          <p:nvPr/>
        </p:nvSpPr>
        <p:spPr>
          <a:xfrm>
            <a:off x="6979333" y="6024563"/>
            <a:ext cx="3759370" cy="584775"/>
          </a:xfrm>
          <a:prstGeom prst="rect">
            <a:avLst/>
          </a:prstGeom>
          <a:noFill/>
        </p:spPr>
        <p:txBody>
          <a:bodyPr wrap="square" rtlCol="0">
            <a:spAutoFit/>
          </a:bodyPr>
          <a:lstStyle/>
          <a:p>
            <a:r>
              <a:rPr lang="en-US" sz="1600" dirty="0">
                <a:latin typeface="Arial" pitchFamily="34" charset="0"/>
                <a:cs typeface="Arial" pitchFamily="34" charset="0"/>
              </a:rPr>
              <a:t>Lots of Data Science is like this, so what are the weakness of this? </a:t>
            </a:r>
          </a:p>
        </p:txBody>
      </p:sp>
    </p:spTree>
    <p:extLst>
      <p:ext uri="{BB962C8B-B14F-4D97-AF65-F5344CB8AC3E}">
        <p14:creationId xmlns:p14="http://schemas.microsoft.com/office/powerpoint/2010/main" val="326851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dirty="0"/>
              <a:t>Procedure vs Object Oriented</a:t>
            </a:r>
          </a:p>
        </p:txBody>
      </p:sp>
      <p:sp>
        <p:nvSpPr>
          <p:cNvPr id="14340" name="Rectangle 3"/>
          <p:cNvSpPr>
            <a:spLocks noGrp="1" noChangeArrowheads="1"/>
          </p:cNvSpPr>
          <p:nvPr>
            <p:ph idx="1"/>
          </p:nvPr>
        </p:nvSpPr>
        <p:spPr>
          <a:xfrm>
            <a:off x="312237" y="1405080"/>
            <a:ext cx="9756648" cy="5486400"/>
          </a:xfrm>
        </p:spPr>
        <p:txBody>
          <a:bodyPr>
            <a:normAutofit/>
          </a:bodyPr>
          <a:lstStyle/>
          <a:p>
            <a:endParaRPr lang="en-US" dirty="0"/>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16" y="1569672"/>
            <a:ext cx="11199280" cy="4341924"/>
          </a:xfrm>
          <a:prstGeom prst="rect">
            <a:avLst/>
          </a:prstGeom>
        </p:spPr>
      </p:pic>
    </p:spTree>
    <p:extLst>
      <p:ext uri="{BB962C8B-B14F-4D97-AF65-F5344CB8AC3E}">
        <p14:creationId xmlns:p14="http://schemas.microsoft.com/office/powerpoint/2010/main" val="321126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662"/>
            <a:ext cx="10515600" cy="1325563"/>
          </a:xfrm>
        </p:spPr>
        <p:txBody>
          <a:bodyPr>
            <a:normAutofit/>
          </a:bodyPr>
          <a:lstStyle/>
          <a:p>
            <a:r>
              <a:rPr lang="en-US" sz="4000" dirty="0"/>
              <a:t>Why OOP</a:t>
            </a:r>
          </a:p>
        </p:txBody>
      </p:sp>
      <p:sp>
        <p:nvSpPr>
          <p:cNvPr id="4" name="Content Placeholder 2"/>
          <p:cNvSpPr>
            <a:spLocks noGrp="1"/>
          </p:cNvSpPr>
          <p:nvPr>
            <p:ph idx="1"/>
          </p:nvPr>
        </p:nvSpPr>
        <p:spPr>
          <a:xfrm>
            <a:off x="327227" y="1673225"/>
            <a:ext cx="10515600" cy="4351338"/>
          </a:xfrm>
        </p:spPr>
        <p:txBody>
          <a:bodyPr>
            <a:noAutofit/>
          </a:bodyPr>
          <a:lstStyle/>
          <a:p>
            <a:r>
              <a:rPr lang="en-US" sz="2500" dirty="0"/>
              <a:t>Python 3 is fully object-oriented</a:t>
            </a:r>
          </a:p>
          <a:p>
            <a:r>
              <a:rPr lang="en-US" sz="2500" dirty="0"/>
              <a:t>Everything is a class</a:t>
            </a:r>
          </a:p>
          <a:p>
            <a:r>
              <a:rPr lang="en-US" sz="2500" dirty="0"/>
              <a:t>When programs get large, we need to partition the code into short, modular pieces which can be tested and maintained in isolation. </a:t>
            </a:r>
          </a:p>
          <a:p>
            <a:r>
              <a:rPr lang="en-US" sz="2500" dirty="0"/>
              <a:t>Code reuse: the “write once” rule. Avoiding duplication of code </a:t>
            </a:r>
            <a:br>
              <a:rPr lang="en-US" sz="2500" dirty="0"/>
            </a:br>
            <a:r>
              <a:rPr lang="en-US" sz="2500" dirty="0"/>
              <a:t>makes it easier to understand and fix. </a:t>
            </a:r>
          </a:p>
          <a:p>
            <a:r>
              <a:rPr lang="en-US" sz="2500" dirty="0"/>
              <a:t>Functions provide a way to partition the code, however, they Object oriented programing helps with that. </a:t>
            </a:r>
          </a:p>
          <a:p>
            <a:endParaRPr lang="en-US" sz="2500" dirty="0"/>
          </a:p>
        </p:txBody>
      </p:sp>
    </p:spTree>
    <p:extLst>
      <p:ext uri="{BB962C8B-B14F-4D97-AF65-F5344CB8AC3E}">
        <p14:creationId xmlns:p14="http://schemas.microsoft.com/office/powerpoint/2010/main" val="387506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dirty="0"/>
              <a:t>Real World Object</a:t>
            </a:r>
          </a:p>
        </p:txBody>
      </p:sp>
      <p:sp>
        <p:nvSpPr>
          <p:cNvPr id="14340" name="Rectangle 3"/>
          <p:cNvSpPr>
            <a:spLocks noGrp="1" noChangeArrowheads="1"/>
          </p:cNvSpPr>
          <p:nvPr>
            <p:ph idx="1"/>
          </p:nvPr>
        </p:nvSpPr>
        <p:spPr>
          <a:xfrm>
            <a:off x="312237" y="1405080"/>
            <a:ext cx="9756648" cy="5486400"/>
          </a:xfrm>
        </p:spPr>
        <p:txBody>
          <a:bodyPr>
            <a:normAutofit/>
          </a:bodyPr>
          <a:lstStyle/>
          <a:p>
            <a:endParaRPr 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62" y="1247874"/>
            <a:ext cx="8889523" cy="5420783"/>
          </a:xfrm>
          <a:prstGeom prst="rect">
            <a:avLst/>
          </a:prstGeom>
        </p:spPr>
      </p:pic>
    </p:spTree>
    <p:extLst>
      <p:ext uri="{BB962C8B-B14F-4D97-AF65-F5344CB8AC3E}">
        <p14:creationId xmlns:p14="http://schemas.microsoft.com/office/powerpoint/2010/main" val="173291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12236" y="312722"/>
            <a:ext cx="11292840" cy="646331"/>
          </a:xfrm>
        </p:spPr>
        <p:txBody>
          <a:bodyPr>
            <a:normAutofit fontScale="90000"/>
          </a:bodyPr>
          <a:lstStyle/>
          <a:p>
            <a:r>
              <a:rPr lang="en-US" b="1"/>
              <a:t>The Difference between class and instance of a class</a:t>
            </a:r>
            <a:endParaRPr lang="en-US" dirty="0"/>
          </a:p>
        </p:txBody>
      </p:sp>
      <p:sp>
        <p:nvSpPr>
          <p:cNvPr id="14340" name="Rectangle 3"/>
          <p:cNvSpPr>
            <a:spLocks noGrp="1" noChangeAspect="1" noChangeArrowheads="1"/>
          </p:cNvSpPr>
          <p:nvPr>
            <p:ph idx="1"/>
          </p:nvPr>
        </p:nvSpPr>
        <p:spPr>
          <a:xfrm>
            <a:off x="312236" y="1591494"/>
            <a:ext cx="4637975" cy="4382586"/>
          </a:xfrm>
        </p:spPr>
        <p:txBody>
          <a:bodyPr>
            <a:normAutofit/>
          </a:bodyPr>
          <a:lstStyle/>
          <a:p>
            <a:r>
              <a:rPr lang="en-US" dirty="0"/>
              <a:t>A Class is basically a blueprint for creating instances. </a:t>
            </a:r>
          </a:p>
          <a:p>
            <a:r>
              <a:rPr lang="en-US" dirty="0"/>
              <a:t>Each unique dog we create using our dog class will be an instance of that class</a:t>
            </a:r>
          </a:p>
          <a:p>
            <a:r>
              <a:rPr lang="en-US" dirty="0"/>
              <a:t>Need a blueprint to create a new dog so we don’t have to do it manually from scratch </a:t>
            </a:r>
            <a:r>
              <a:rPr lang="en-US" dirty="0" err="1"/>
              <a:t>everytime</a:t>
            </a:r>
            <a:endParaRPr lang="en-US" dirty="0"/>
          </a:p>
          <a:p>
            <a:endParaRPr lang="en-US" dirty="0"/>
          </a:p>
          <a:p>
            <a:endParaRPr lang="en-US" dirty="0"/>
          </a:p>
        </p:txBody>
      </p:sp>
      <p:pic>
        <p:nvPicPr>
          <p:cNvPr id="1026" name="Picture 2" descr="https://cdn-images-1.medium.com/max/1600/1*tLZsqwlU55pCl7KycX3fp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604" y="1629152"/>
            <a:ext cx="5904327" cy="314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06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12236" y="312722"/>
            <a:ext cx="11292840" cy="646331"/>
          </a:xfrm>
        </p:spPr>
        <p:txBody>
          <a:bodyPr>
            <a:normAutofit fontScale="90000"/>
          </a:bodyPr>
          <a:lstStyle/>
          <a:p>
            <a:r>
              <a:rPr lang="en-US" b="1"/>
              <a:t>The Difference between class and instance of a class</a:t>
            </a:r>
            <a:endParaRPr lang="en-US" dirty="0"/>
          </a:p>
        </p:txBody>
      </p:sp>
      <p:pic>
        <p:nvPicPr>
          <p:cNvPr id="1026" name="Picture 2" descr="https://cdn-images-1.medium.com/max/1600/1*tLZsqwlU55pCl7KycX3fp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87" y="1656740"/>
            <a:ext cx="6033992" cy="32113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173" y="1656740"/>
            <a:ext cx="5686284" cy="3638144"/>
          </a:xfrm>
          <a:prstGeom prst="rect">
            <a:avLst/>
          </a:prstGeom>
          <a:ln>
            <a:solidFill>
              <a:schemeClr val="tx1"/>
            </a:solidFill>
          </a:ln>
        </p:spPr>
      </p:pic>
    </p:spTree>
    <p:extLst>
      <p:ext uri="{BB962C8B-B14F-4D97-AF65-F5344CB8AC3E}">
        <p14:creationId xmlns:p14="http://schemas.microsoft.com/office/powerpoint/2010/main" val="2630856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18825</TotalTime>
  <Words>889</Words>
  <Application>Microsoft Macintosh PowerPoint</Application>
  <PresentationFormat>Widescreen</PresentationFormat>
  <Paragraphs>74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Instance of a Class Meaning</vt:lpstr>
      <vt:lpstr>Procedural programming</vt:lpstr>
      <vt:lpstr>Procedural programming</vt:lpstr>
      <vt:lpstr>Procedure vs Object Oriented</vt:lpstr>
      <vt:lpstr>Why OOP</vt:lpstr>
      <vt:lpstr>Real World Object</vt:lpstr>
      <vt:lpstr>The Difference between class and instance of a class</vt:lpstr>
      <vt:lpstr>The Difference between class and instance of a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Using Python</dc:title>
  <dc:creator>Michael Galarnyk</dc:creator>
  <cp:lastModifiedBy>michael galarnyk</cp:lastModifiedBy>
  <cp:revision>428</cp:revision>
  <cp:lastPrinted>2018-10-09T17:00:03Z</cp:lastPrinted>
  <dcterms:created xsi:type="dcterms:W3CDTF">2018-10-06T19:16:58Z</dcterms:created>
  <dcterms:modified xsi:type="dcterms:W3CDTF">2020-10-09T17:05:54Z</dcterms:modified>
</cp:coreProperties>
</file>