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296" r:id="rId3"/>
    <p:sldId id="297" r:id="rId4"/>
    <p:sldId id="331" r:id="rId5"/>
    <p:sldId id="300" r:id="rId6"/>
    <p:sldId id="325" r:id="rId7"/>
    <p:sldId id="329" r:id="rId8"/>
    <p:sldId id="328" r:id="rId9"/>
    <p:sldId id="330" r:id="rId10"/>
    <p:sldId id="313" r:id="rId11"/>
    <p:sldId id="332" r:id="rId12"/>
    <p:sldId id="347" r:id="rId13"/>
    <p:sldId id="301" r:id="rId14"/>
    <p:sldId id="350" r:id="rId15"/>
    <p:sldId id="333" r:id="rId16"/>
    <p:sldId id="348" r:id="rId17"/>
    <p:sldId id="349" r:id="rId18"/>
    <p:sldId id="335" r:id="rId19"/>
    <p:sldId id="336" r:id="rId20"/>
    <p:sldId id="337" r:id="rId21"/>
    <p:sldId id="338" r:id="rId22"/>
    <p:sldId id="305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309" r:id="rId31"/>
    <p:sldId id="319" r:id="rId32"/>
    <p:sldId id="320" r:id="rId33"/>
    <p:sldId id="294" r:id="rId34"/>
  </p:sldIdLst>
  <p:sldSz cx="9144000" cy="6858000" type="screen4x3"/>
  <p:notesSz cx="10059988" cy="6858000"/>
  <p:embeddedFontLst>
    <p:embeddedFont>
      <p:font typeface="a옛날목욕탕L" panose="02020600000000000000" pitchFamily="18" charset="-127"/>
      <p:regular r:id="rId37"/>
    </p:embeddedFont>
    <p:embeddedFont>
      <p:font typeface="D2Coding" panose="020B0609020101020101" pitchFamily="49" charset="-127"/>
      <p:regular r:id="rId38"/>
    </p:embeddedFont>
    <p:embeddedFont>
      <p:font typeface="Yoon 윤고딕 520_TT" panose="02090603020101020101" charset="-127"/>
      <p:regular r:id="rId39"/>
    </p:embeddedFont>
    <p:embeddedFont>
      <p:font typeface="Yoon 윤고딕 540_TT" panose="02090603020101020101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CE43A6-9471-42B7-A6DC-1CB39805370A}">
          <p14:sldIdLst>
            <p14:sldId id="295"/>
            <p14:sldId id="296"/>
            <p14:sldId id="297"/>
            <p14:sldId id="331"/>
            <p14:sldId id="300"/>
            <p14:sldId id="325"/>
            <p14:sldId id="329"/>
            <p14:sldId id="328"/>
            <p14:sldId id="330"/>
            <p14:sldId id="313"/>
            <p14:sldId id="332"/>
            <p14:sldId id="347"/>
            <p14:sldId id="301"/>
            <p14:sldId id="350"/>
            <p14:sldId id="333"/>
            <p14:sldId id="348"/>
            <p14:sldId id="349"/>
            <p14:sldId id="335"/>
            <p14:sldId id="336"/>
            <p14:sldId id="337"/>
            <p14:sldId id="338"/>
            <p14:sldId id="305"/>
            <p14:sldId id="257"/>
            <p14:sldId id="258"/>
            <p14:sldId id="259"/>
            <p14:sldId id="260"/>
            <p14:sldId id="261"/>
            <p14:sldId id="262"/>
            <p14:sldId id="263"/>
            <p14:sldId id="309"/>
            <p14:sldId id="319"/>
            <p14:sldId id="32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21"/>
    <a:srgbClr val="BFBFBF"/>
    <a:srgbClr val="FF7171"/>
    <a:srgbClr val="F79646"/>
    <a:srgbClr val="7D7C7C"/>
    <a:srgbClr val="231F20"/>
    <a:srgbClr val="42B9B4"/>
    <a:srgbClr val="453D3F"/>
    <a:srgbClr val="1E5653"/>
    <a:srgbClr val="66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2" autoAdjust="0"/>
  </p:normalViewPr>
  <p:slideViewPr>
    <p:cSldViewPr showGuides="1">
      <p:cViewPr varScale="1">
        <p:scale>
          <a:sx n="79" d="100"/>
          <a:sy n="79" d="100"/>
        </p:scale>
        <p:origin x="1570" y="96"/>
      </p:cViewPr>
      <p:guideLst>
        <p:guide orient="horz" pos="25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6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Sheet1!$F$2:$F$64</c:f>
              <c:numCache>
                <c:formatCode>General</c:formatCode>
                <c:ptCount val="63"/>
                <c:pt idx="0">
                  <c:v>1012</c:v>
                </c:pt>
                <c:pt idx="1">
                  <c:v>483</c:v>
                </c:pt>
                <c:pt idx="2">
                  <c:v>719</c:v>
                </c:pt>
                <c:pt idx="3">
                  <c:v>712</c:v>
                </c:pt>
                <c:pt idx="4">
                  <c:v>269</c:v>
                </c:pt>
                <c:pt idx="5">
                  <c:v>264</c:v>
                </c:pt>
                <c:pt idx="6">
                  <c:v>262</c:v>
                </c:pt>
                <c:pt idx="7">
                  <c:v>1219</c:v>
                </c:pt>
                <c:pt idx="8">
                  <c:v>343</c:v>
                </c:pt>
                <c:pt idx="9">
                  <c:v>462</c:v>
                </c:pt>
                <c:pt idx="10">
                  <c:v>309</c:v>
                </c:pt>
                <c:pt idx="11">
                  <c:v>198</c:v>
                </c:pt>
                <c:pt idx="12">
                  <c:v>230</c:v>
                </c:pt>
                <c:pt idx="13">
                  <c:v>244</c:v>
                </c:pt>
                <c:pt idx="14">
                  <c:v>341</c:v>
                </c:pt>
                <c:pt idx="15">
                  <c:v>348</c:v>
                </c:pt>
                <c:pt idx="16">
                  <c:v>337</c:v>
                </c:pt>
                <c:pt idx="17">
                  <c:v>369</c:v>
                </c:pt>
                <c:pt idx="18">
                  <c:v>273</c:v>
                </c:pt>
                <c:pt idx="19">
                  <c:v>299</c:v>
                </c:pt>
                <c:pt idx="20">
                  <c:v>335</c:v>
                </c:pt>
                <c:pt idx="21">
                  <c:v>499</c:v>
                </c:pt>
                <c:pt idx="22">
                  <c:v>436</c:v>
                </c:pt>
                <c:pt idx="23">
                  <c:v>215</c:v>
                </c:pt>
                <c:pt idx="24">
                  <c:v>190</c:v>
                </c:pt>
                <c:pt idx="25">
                  <c:v>200</c:v>
                </c:pt>
                <c:pt idx="26">
                  <c:v>248</c:v>
                </c:pt>
                <c:pt idx="27">
                  <c:v>243</c:v>
                </c:pt>
                <c:pt idx="28">
                  <c:v>1500</c:v>
                </c:pt>
                <c:pt idx="29">
                  <c:v>159</c:v>
                </c:pt>
                <c:pt idx="30">
                  <c:v>233</c:v>
                </c:pt>
                <c:pt idx="31">
                  <c:v>170</c:v>
                </c:pt>
                <c:pt idx="32">
                  <c:v>153</c:v>
                </c:pt>
                <c:pt idx="33">
                  <c:v>172</c:v>
                </c:pt>
                <c:pt idx="34">
                  <c:v>179</c:v>
                </c:pt>
                <c:pt idx="35">
                  <c:v>476</c:v>
                </c:pt>
                <c:pt idx="36">
                  <c:v>229</c:v>
                </c:pt>
                <c:pt idx="37">
                  <c:v>120</c:v>
                </c:pt>
                <c:pt idx="38">
                  <c:v>206</c:v>
                </c:pt>
                <c:pt idx="39">
                  <c:v>198</c:v>
                </c:pt>
                <c:pt idx="40">
                  <c:v>122</c:v>
                </c:pt>
                <c:pt idx="41">
                  <c:v>89</c:v>
                </c:pt>
                <c:pt idx="42">
                  <c:v>154</c:v>
                </c:pt>
                <c:pt idx="43">
                  <c:v>170</c:v>
                </c:pt>
                <c:pt idx="44">
                  <c:v>102</c:v>
                </c:pt>
                <c:pt idx="45">
                  <c:v>189</c:v>
                </c:pt>
                <c:pt idx="46">
                  <c:v>98</c:v>
                </c:pt>
                <c:pt idx="47">
                  <c:v>132</c:v>
                </c:pt>
                <c:pt idx="48">
                  <c:v>114</c:v>
                </c:pt>
                <c:pt idx="49">
                  <c:v>206</c:v>
                </c:pt>
                <c:pt idx="50">
                  <c:v>131</c:v>
                </c:pt>
                <c:pt idx="51">
                  <c:v>126</c:v>
                </c:pt>
                <c:pt idx="52">
                  <c:v>118</c:v>
                </c:pt>
                <c:pt idx="53">
                  <c:v>113</c:v>
                </c:pt>
                <c:pt idx="54">
                  <c:v>122</c:v>
                </c:pt>
                <c:pt idx="55">
                  <c:v>128</c:v>
                </c:pt>
                <c:pt idx="56">
                  <c:v>208</c:v>
                </c:pt>
                <c:pt idx="57">
                  <c:v>212</c:v>
                </c:pt>
                <c:pt idx="58">
                  <c:v>132</c:v>
                </c:pt>
                <c:pt idx="59">
                  <c:v>145</c:v>
                </c:pt>
                <c:pt idx="60">
                  <c:v>123</c:v>
                </c:pt>
                <c:pt idx="61">
                  <c:v>124</c:v>
                </c:pt>
                <c:pt idx="62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0-4497-B64B-470786D92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6073919"/>
        <c:axId val="2077606335"/>
      </c:barChart>
      <c:catAx>
        <c:axId val="86073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7606335"/>
        <c:crosses val="autoZero"/>
        <c:auto val="1"/>
        <c:lblAlgn val="ctr"/>
        <c:lblOffset val="100"/>
        <c:tickLblSkip val="10"/>
        <c:noMultiLvlLbl val="0"/>
      </c:catAx>
      <c:valAx>
        <c:axId val="2077606335"/>
        <c:scaling>
          <c:orientation val="minMax"/>
          <c:max val="1500"/>
          <c:min val="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07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3B-44F7-A5F4-24C15EE7E359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3B-44F7-A5F4-24C15EE7E359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3959264991856466"/>
                      <c:h val="0.26576852242711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63B-44F7-A5F4-24C15EE7E3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3B-44F7-A5F4-24C15EE7E3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Non-Churn</c:v>
                </c:pt>
                <c:pt idx="1">
                  <c:v>Churn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21996</c:v>
                </c:pt>
                <c:pt idx="1">
                  <c:v>18004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B-44F7-A5F4-24C15EE7E35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6:18:46.927" idx="1">
    <p:pos x="520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6:18:46.927" idx="1">
    <p:pos x="520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98332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3083-87E2-47F8-99B4-AB7B0D4E6B42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98332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BA4F-835D-4FCC-B06A-4C230E01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8914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40F-EEE1-4EDC-BA97-020483741D0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1470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5999" y="3257550"/>
            <a:ext cx="804799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8914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F67F2-CF27-44E1-9140-D11DF281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6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7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7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6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4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96A4-9D93-4A88-A96B-105A9D650DC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9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123597-725D-4A3B-BB57-C0AB75F71DAC}"/>
              </a:ext>
            </a:extLst>
          </p:cNvPr>
          <p:cNvSpPr txBox="1">
            <a:spLocks/>
          </p:cNvSpPr>
          <p:nvPr/>
        </p:nvSpPr>
        <p:spPr>
          <a:xfrm>
            <a:off x="68580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</a:t>
            </a:r>
            <a:r>
              <a:rPr lang="ko-KR" altLang="en-US" sz="4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4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4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4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Big Contest</a:t>
            </a:r>
            <a:r>
              <a:rPr lang="ko-KR" altLang="en-US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NCSOFT</a:t>
            </a:r>
            <a:b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2700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ASK-U</a:t>
            </a:r>
            <a:endParaRPr lang="ko-KR" altLang="en-US" sz="36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0740F-6ED7-4DE0-9B65-D3FAFF15C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5E6DD"/>
              </a:clrFrom>
              <a:clrTo>
                <a:srgbClr val="15E6DD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31" y="1340768"/>
            <a:ext cx="1649338" cy="164933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4F073-9CB1-40DD-A687-6A3A15EA397A}"/>
              </a:ext>
            </a:extLst>
          </p:cNvPr>
          <p:cNvSpPr txBox="1"/>
          <p:nvPr/>
        </p:nvSpPr>
        <p:spPr>
          <a:xfrm>
            <a:off x="0" y="465313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김진영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이태정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진명훈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7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27A13-D922-42A7-8630-4FE58DA09772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9EA72DE-5066-46D1-8241-56C5E2F5B62D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B33094-73F2-4F2B-A9F9-503A2A6C9394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C2C2759-CCE5-4802-AFE5-80DF232A5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05C9CF-3455-4934-9381-DA550B40FAE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Amount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Spent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Continuous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7C1C5-A372-4AC7-9162-63E65E782CE3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8309355-6D7E-49D5-A87C-32704278E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/>
          <a:stretch/>
        </p:blipFill>
        <p:spPr bwMode="auto">
          <a:xfrm>
            <a:off x="824711" y="2134344"/>
            <a:ext cx="6219825" cy="38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E7A183-719A-49CE-897B-2A1CD4CF554D}"/>
              </a:ext>
            </a:extLst>
          </p:cNvPr>
          <p:cNvSpPr/>
          <p:nvPr/>
        </p:nvSpPr>
        <p:spPr>
          <a:xfrm>
            <a:off x="3059832" y="2101044"/>
            <a:ext cx="4176464" cy="128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45EA5F-24F5-4195-AC73-E47942FFADCD}"/>
              </a:ext>
            </a:extLst>
          </p:cNvPr>
          <p:cNvSpPr txBox="1"/>
          <p:nvPr/>
        </p:nvSpPr>
        <p:spPr>
          <a:xfrm>
            <a:off x="3233845" y="2028141"/>
            <a:ext cx="5325732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실수형 연속형 값을 가진다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대부분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0~2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값을 가진다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(99.48%)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조기에 이탈하는 유저들이 많은 금액을 사용하고 나간다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0AE90-0A20-43ED-B870-B4D3FAE86C2E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Time dependent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53ED6-AE5E-478E-8ECA-57CC9E9C2921}"/>
              </a:ext>
            </a:extLst>
          </p:cNvPr>
          <p:cNvSpPr txBox="1"/>
          <p:nvPr/>
        </p:nvSpPr>
        <p:spPr>
          <a:xfrm>
            <a:off x="1907704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BFDB3-F832-4042-9A6A-3BBA98959DC6}"/>
              </a:ext>
            </a:extLst>
          </p:cNvPr>
          <p:cNvSpPr txBox="1"/>
          <p:nvPr/>
        </p:nvSpPr>
        <p:spPr>
          <a:xfrm>
            <a:off x="235880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1C61E-837E-4D0D-8007-D16D9F2389E6}"/>
              </a:ext>
            </a:extLst>
          </p:cNvPr>
          <p:cNvSpPr txBox="1"/>
          <p:nvPr/>
        </p:nvSpPr>
        <p:spPr>
          <a:xfrm>
            <a:off x="282801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B216C-AA5D-43DB-AFA2-2C0ECEE531AF}"/>
              </a:ext>
            </a:extLst>
          </p:cNvPr>
          <p:cNvSpPr txBox="1"/>
          <p:nvPr/>
        </p:nvSpPr>
        <p:spPr>
          <a:xfrm>
            <a:off x="327665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D61A9-6E69-4200-8AC4-9CA86FFEDAF2}"/>
              </a:ext>
            </a:extLst>
          </p:cNvPr>
          <p:cNvSpPr txBox="1"/>
          <p:nvPr/>
        </p:nvSpPr>
        <p:spPr>
          <a:xfrm>
            <a:off x="3725298" y="554035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BA05F-B119-400B-A9B0-16010D8B53A8}"/>
              </a:ext>
            </a:extLst>
          </p:cNvPr>
          <p:cNvSpPr txBox="1"/>
          <p:nvPr/>
        </p:nvSpPr>
        <p:spPr>
          <a:xfrm>
            <a:off x="6752128" y="5549170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44D12-21DF-487C-9F2A-024598821A4B}"/>
              </a:ext>
            </a:extLst>
          </p:cNvPr>
          <p:cNvSpPr txBox="1"/>
          <p:nvPr/>
        </p:nvSpPr>
        <p:spPr>
          <a:xfrm>
            <a:off x="630348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C9FFA-374B-4A0D-9C19-9C87F79D06D1}"/>
              </a:ext>
            </a:extLst>
          </p:cNvPr>
          <p:cNvSpPr txBox="1"/>
          <p:nvPr/>
        </p:nvSpPr>
        <p:spPr>
          <a:xfrm>
            <a:off x="5852384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9A6A3-DCF4-4CF4-95E7-61C1D2B0675E}"/>
              </a:ext>
            </a:extLst>
          </p:cNvPr>
          <p:cNvSpPr txBox="1"/>
          <p:nvPr/>
        </p:nvSpPr>
        <p:spPr>
          <a:xfrm>
            <a:off x="5425225" y="5540785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3E715-1668-45AB-878B-89CFB3D31256}"/>
              </a:ext>
            </a:extLst>
          </p:cNvPr>
          <p:cNvSpPr txBox="1"/>
          <p:nvPr/>
        </p:nvSpPr>
        <p:spPr>
          <a:xfrm>
            <a:off x="4974743" y="5540785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24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580A024-19A1-404A-9D18-D4254BDE8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445648" y="5610248"/>
            <a:ext cx="277954" cy="2779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BE9FD2-EEBB-4DE2-B4B4-71FCABA98A96}"/>
              </a:ext>
            </a:extLst>
          </p:cNvPr>
          <p:cNvSpPr txBox="1"/>
          <p:nvPr/>
        </p:nvSpPr>
        <p:spPr>
          <a:xfrm>
            <a:off x="967886" y="5091823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FC3C9-6D6F-4FCF-9943-9713C7D0F338}"/>
              </a:ext>
            </a:extLst>
          </p:cNvPr>
          <p:cNvSpPr txBox="1"/>
          <p:nvPr/>
        </p:nvSpPr>
        <p:spPr>
          <a:xfrm>
            <a:off x="967886" y="4686917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6F7A8-77F0-401D-B595-707648F37DB9}"/>
              </a:ext>
            </a:extLst>
          </p:cNvPr>
          <p:cNvSpPr txBox="1"/>
          <p:nvPr/>
        </p:nvSpPr>
        <p:spPr>
          <a:xfrm>
            <a:off x="967886" y="4277083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82A31-35EE-4515-A487-50D09FC5E249}"/>
              </a:ext>
            </a:extLst>
          </p:cNvPr>
          <p:cNvSpPr txBox="1"/>
          <p:nvPr/>
        </p:nvSpPr>
        <p:spPr>
          <a:xfrm>
            <a:off x="967886" y="3872748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E4B6D-41DD-4823-B91D-8CBB0CE881A8}"/>
              </a:ext>
            </a:extLst>
          </p:cNvPr>
          <p:cNvSpPr txBox="1"/>
          <p:nvPr/>
        </p:nvSpPr>
        <p:spPr>
          <a:xfrm>
            <a:off x="967886" y="3458608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C1A85-D662-4111-9CFE-952A23C86BDC}"/>
              </a:ext>
            </a:extLst>
          </p:cNvPr>
          <p:cNvSpPr txBox="1"/>
          <p:nvPr/>
        </p:nvSpPr>
        <p:spPr>
          <a:xfrm>
            <a:off x="967886" y="3053702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A7D53-2840-4661-8A6C-BE2CAE7F700A}"/>
              </a:ext>
            </a:extLst>
          </p:cNvPr>
          <p:cNvSpPr txBox="1"/>
          <p:nvPr/>
        </p:nvSpPr>
        <p:spPr>
          <a:xfrm>
            <a:off x="1367644" y="306444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846B0-0CBF-4F4A-821D-5C0EC486911C}"/>
              </a:ext>
            </a:extLst>
          </p:cNvPr>
          <p:cNvSpPr txBox="1"/>
          <p:nvPr/>
        </p:nvSpPr>
        <p:spPr>
          <a:xfrm>
            <a:off x="1367644" y="347427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ECE1D7-C808-48F9-9B3E-DCB39B94C7DB}"/>
              </a:ext>
            </a:extLst>
          </p:cNvPr>
          <p:cNvSpPr txBox="1"/>
          <p:nvPr/>
        </p:nvSpPr>
        <p:spPr>
          <a:xfrm>
            <a:off x="1367644" y="38829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84C19-D2D7-4D96-9AA2-3AD0D0F3BFE6}"/>
              </a:ext>
            </a:extLst>
          </p:cNvPr>
          <p:cNvSpPr txBox="1"/>
          <p:nvPr/>
        </p:nvSpPr>
        <p:spPr>
          <a:xfrm>
            <a:off x="1187624" y="427290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39998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5770-A77C-401E-AF2E-752E6D48485E}"/>
              </a:ext>
            </a:extLst>
          </p:cNvPr>
          <p:cNvSpPr txBox="1"/>
          <p:nvPr/>
        </p:nvSpPr>
        <p:spPr>
          <a:xfrm>
            <a:off x="1187624" y="467126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39999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A3283B-8F04-4FD7-9500-37D474699A19}"/>
              </a:ext>
            </a:extLst>
          </p:cNvPr>
          <p:cNvSpPr txBox="1"/>
          <p:nvPr/>
        </p:nvSpPr>
        <p:spPr>
          <a:xfrm>
            <a:off x="1187624" y="508008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40000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C84514-7E7A-4DA6-B52F-C17801A875CE}"/>
              </a:ext>
            </a:extLst>
          </p:cNvPr>
          <p:cNvCxnSpPr>
            <a:cxnSpLocks/>
          </p:cNvCxnSpPr>
          <p:nvPr/>
        </p:nvCxnSpPr>
        <p:spPr>
          <a:xfrm flipV="1">
            <a:off x="2142309" y="300123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8F48F1-9461-4AC7-8E49-CBAC554D09DA}"/>
              </a:ext>
            </a:extLst>
          </p:cNvPr>
          <p:cNvCxnSpPr/>
          <p:nvPr/>
        </p:nvCxnSpPr>
        <p:spPr>
          <a:xfrm flipV="1">
            <a:off x="259341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E24AF0-C340-43F3-AF84-D449402ED0CB}"/>
              </a:ext>
            </a:extLst>
          </p:cNvPr>
          <p:cNvCxnSpPr/>
          <p:nvPr/>
        </p:nvCxnSpPr>
        <p:spPr>
          <a:xfrm flipV="1">
            <a:off x="3062623" y="300123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86DF98-68E8-45A1-9377-8A53F3F1B162}"/>
              </a:ext>
            </a:extLst>
          </p:cNvPr>
          <p:cNvCxnSpPr/>
          <p:nvPr/>
        </p:nvCxnSpPr>
        <p:spPr>
          <a:xfrm flipV="1">
            <a:off x="351126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62CAA6F-8A32-4182-A454-3C88C0EF6BE2}"/>
              </a:ext>
            </a:extLst>
          </p:cNvPr>
          <p:cNvCxnSpPr/>
          <p:nvPr/>
        </p:nvCxnSpPr>
        <p:spPr>
          <a:xfrm flipV="1">
            <a:off x="3959903" y="303496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8396D0-6672-4145-AE0A-4EAD345662A1}"/>
              </a:ext>
            </a:extLst>
          </p:cNvPr>
          <p:cNvCxnSpPr/>
          <p:nvPr/>
        </p:nvCxnSpPr>
        <p:spPr>
          <a:xfrm flipV="1">
            <a:off x="5209348" y="2996953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1EC79E-B0A1-4906-9E6A-04F8B57E2249}"/>
              </a:ext>
            </a:extLst>
          </p:cNvPr>
          <p:cNvCxnSpPr/>
          <p:nvPr/>
        </p:nvCxnSpPr>
        <p:spPr>
          <a:xfrm flipV="1">
            <a:off x="5659830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5BEB03-C4D2-4139-892E-14F68A381C51}"/>
              </a:ext>
            </a:extLst>
          </p:cNvPr>
          <p:cNvCxnSpPr/>
          <p:nvPr/>
        </p:nvCxnSpPr>
        <p:spPr>
          <a:xfrm flipV="1">
            <a:off x="6086989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6DDAA7C-9C4C-4FB0-B35C-3181B72E5C3C}"/>
              </a:ext>
            </a:extLst>
          </p:cNvPr>
          <p:cNvCxnSpPr/>
          <p:nvPr/>
        </p:nvCxnSpPr>
        <p:spPr>
          <a:xfrm flipV="1">
            <a:off x="653809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FD3A96-84A1-4145-A2E5-D9898EE9FC1A}"/>
              </a:ext>
            </a:extLst>
          </p:cNvPr>
          <p:cNvCxnSpPr/>
          <p:nvPr/>
        </p:nvCxnSpPr>
        <p:spPr>
          <a:xfrm flipV="1">
            <a:off x="6986733" y="2996952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74711C-890A-486A-A564-328EA2364395}"/>
              </a:ext>
            </a:extLst>
          </p:cNvPr>
          <p:cNvCxnSpPr/>
          <p:nvPr/>
        </p:nvCxnSpPr>
        <p:spPr>
          <a:xfrm>
            <a:off x="1907704" y="5496729"/>
            <a:ext cx="53285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1EA6EDC-966D-4FAD-B8F8-664EF4D9A82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1979712" y="3176813"/>
            <a:ext cx="5525944" cy="30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2680423-BDDE-405D-8AE1-2D01D838EF9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3581719"/>
            <a:ext cx="5525944" cy="29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D59FA5B-C076-40F0-BF78-08AFE31A115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979712" y="3995859"/>
            <a:ext cx="5540902" cy="371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ECC1F6D-03EA-43A1-9279-D8F2E01C67E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1979712" y="4400194"/>
            <a:ext cx="5540902" cy="2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F847DC-A6EB-4CDD-AE5E-69E6B7701135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1979712" y="4810028"/>
            <a:ext cx="5571238" cy="14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376E9A4-FDA0-4297-B6EA-4E65E4BD4050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979712" y="5214934"/>
            <a:ext cx="5571238" cy="86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23636604-36C9-4693-A602-E517169A4872}"/>
              </a:ext>
            </a:extLst>
          </p:cNvPr>
          <p:cNvSpPr/>
          <p:nvPr/>
        </p:nvSpPr>
        <p:spPr>
          <a:xfrm>
            <a:off x="2093188" y="518562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EF275CD-0638-409F-A639-200989A5AE0E}"/>
              </a:ext>
            </a:extLst>
          </p:cNvPr>
          <p:cNvSpPr/>
          <p:nvPr/>
        </p:nvSpPr>
        <p:spPr>
          <a:xfrm>
            <a:off x="2546868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3899EF7-4821-4AC6-9D16-ECE5C3C1DCC6}"/>
              </a:ext>
            </a:extLst>
          </p:cNvPr>
          <p:cNvSpPr/>
          <p:nvPr/>
        </p:nvSpPr>
        <p:spPr>
          <a:xfrm>
            <a:off x="3012271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4342042-8418-484F-A6C5-3C8077DF709C}"/>
              </a:ext>
            </a:extLst>
          </p:cNvPr>
          <p:cNvSpPr/>
          <p:nvPr/>
        </p:nvSpPr>
        <p:spPr>
          <a:xfrm>
            <a:off x="3467181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39B0075-E5C7-47A0-9BB6-DCF0535AD0DA}"/>
              </a:ext>
            </a:extLst>
          </p:cNvPr>
          <p:cNvSpPr/>
          <p:nvPr/>
        </p:nvSpPr>
        <p:spPr>
          <a:xfrm>
            <a:off x="3909057" y="5187695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45CE5D9-B0E7-4F44-9479-860005906126}"/>
              </a:ext>
            </a:extLst>
          </p:cNvPr>
          <p:cNvSpPr/>
          <p:nvPr/>
        </p:nvSpPr>
        <p:spPr>
          <a:xfrm>
            <a:off x="5160838" y="5176196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42E078C-D1A4-4CD1-8769-38BC6FE74C5C}"/>
              </a:ext>
            </a:extLst>
          </p:cNvPr>
          <p:cNvSpPr/>
          <p:nvPr/>
        </p:nvSpPr>
        <p:spPr>
          <a:xfrm>
            <a:off x="5613905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03C2E4A-CAB9-43B6-BB1C-7DFDE42629EF}"/>
              </a:ext>
            </a:extLst>
          </p:cNvPr>
          <p:cNvSpPr/>
          <p:nvPr/>
        </p:nvSpPr>
        <p:spPr>
          <a:xfrm>
            <a:off x="6031420" y="518020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31F3E43-8BD4-4E26-9206-313D5A44DAC7}"/>
              </a:ext>
            </a:extLst>
          </p:cNvPr>
          <p:cNvSpPr/>
          <p:nvPr/>
        </p:nvSpPr>
        <p:spPr>
          <a:xfrm>
            <a:off x="6488614" y="518020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8B176D9-EE8B-4683-B138-A2C2082EEAF4}"/>
              </a:ext>
            </a:extLst>
          </p:cNvPr>
          <p:cNvSpPr/>
          <p:nvPr/>
        </p:nvSpPr>
        <p:spPr>
          <a:xfrm>
            <a:off x="6939359" y="5176196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403C835-B270-451D-ACFD-77BE1FD0BB9C}"/>
              </a:ext>
            </a:extLst>
          </p:cNvPr>
          <p:cNvSpPr/>
          <p:nvPr/>
        </p:nvSpPr>
        <p:spPr>
          <a:xfrm>
            <a:off x="2093188" y="4374609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65D65C-474C-49AE-B02D-4A990B55FA4A}"/>
              </a:ext>
            </a:extLst>
          </p:cNvPr>
          <p:cNvSpPr/>
          <p:nvPr/>
        </p:nvSpPr>
        <p:spPr>
          <a:xfrm>
            <a:off x="6031420" y="438253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08ADDDB-E2BA-4FFD-A189-0572DDF963B5}"/>
              </a:ext>
            </a:extLst>
          </p:cNvPr>
          <p:cNvSpPr/>
          <p:nvPr/>
        </p:nvSpPr>
        <p:spPr>
          <a:xfrm>
            <a:off x="2100416" y="477091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4F65723-A8F6-476D-A3BC-700A28F3B6D5}"/>
              </a:ext>
            </a:extLst>
          </p:cNvPr>
          <p:cNvSpPr/>
          <p:nvPr/>
        </p:nvSpPr>
        <p:spPr>
          <a:xfrm>
            <a:off x="3019499" y="477014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B6D7E5-BB90-47E6-841E-E7915753FB30}"/>
              </a:ext>
            </a:extLst>
          </p:cNvPr>
          <p:cNvSpPr/>
          <p:nvPr/>
        </p:nvSpPr>
        <p:spPr>
          <a:xfrm>
            <a:off x="3474409" y="477014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CEA8D37-32D7-49D0-AFB2-2453E5CA7147}"/>
              </a:ext>
            </a:extLst>
          </p:cNvPr>
          <p:cNvSpPr/>
          <p:nvPr/>
        </p:nvSpPr>
        <p:spPr>
          <a:xfrm>
            <a:off x="2092470" y="396009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1B785AC-0406-41C1-A5C5-B193CC14C8A7}"/>
              </a:ext>
            </a:extLst>
          </p:cNvPr>
          <p:cNvSpPr/>
          <p:nvPr/>
        </p:nvSpPr>
        <p:spPr>
          <a:xfrm>
            <a:off x="3011553" y="395932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F2CF65C-16FE-4C91-AFA9-6D2C44C9F2B5}"/>
              </a:ext>
            </a:extLst>
          </p:cNvPr>
          <p:cNvSpPr/>
          <p:nvPr/>
        </p:nvSpPr>
        <p:spPr>
          <a:xfrm>
            <a:off x="3466463" y="395932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2DB9B1-93D9-4838-AE57-7E9EC1012A76}"/>
              </a:ext>
            </a:extLst>
          </p:cNvPr>
          <p:cNvSpPr/>
          <p:nvPr/>
        </p:nvSpPr>
        <p:spPr>
          <a:xfrm>
            <a:off x="5160120" y="397797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DB1DE08-0BDB-43A6-BA7D-608F24B8E779}"/>
              </a:ext>
            </a:extLst>
          </p:cNvPr>
          <p:cNvSpPr/>
          <p:nvPr/>
        </p:nvSpPr>
        <p:spPr>
          <a:xfrm>
            <a:off x="6030702" y="3981980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D512B1E-0827-4ECF-B672-25C869C6B933}"/>
              </a:ext>
            </a:extLst>
          </p:cNvPr>
          <p:cNvSpPr/>
          <p:nvPr/>
        </p:nvSpPr>
        <p:spPr>
          <a:xfrm>
            <a:off x="6487896" y="3981980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57D8832-737E-4CF1-8C5D-9BF865813EE8}"/>
              </a:ext>
            </a:extLst>
          </p:cNvPr>
          <p:cNvSpPr/>
          <p:nvPr/>
        </p:nvSpPr>
        <p:spPr>
          <a:xfrm>
            <a:off x="6938641" y="397797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BFD970-A30E-46DF-AB62-F81177709607}"/>
              </a:ext>
            </a:extLst>
          </p:cNvPr>
          <p:cNvSpPr/>
          <p:nvPr/>
        </p:nvSpPr>
        <p:spPr>
          <a:xfrm>
            <a:off x="3011553" y="356684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AA3DD48-662B-40A5-BB56-24E857B11D32}"/>
              </a:ext>
            </a:extLst>
          </p:cNvPr>
          <p:cNvSpPr/>
          <p:nvPr/>
        </p:nvSpPr>
        <p:spPr>
          <a:xfrm>
            <a:off x="5160120" y="355818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8062577-64A8-4FBC-A7BE-E58BD5F38661}"/>
              </a:ext>
            </a:extLst>
          </p:cNvPr>
          <p:cNvSpPr/>
          <p:nvPr/>
        </p:nvSpPr>
        <p:spPr>
          <a:xfrm>
            <a:off x="6487896" y="356219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C4E6C40-1892-49FC-A40A-6D233A26C976}"/>
              </a:ext>
            </a:extLst>
          </p:cNvPr>
          <p:cNvSpPr/>
          <p:nvPr/>
        </p:nvSpPr>
        <p:spPr>
          <a:xfrm>
            <a:off x="6938641" y="355818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18B9A13-2D54-4358-BFE3-D037EB9E6CC1}"/>
              </a:ext>
            </a:extLst>
          </p:cNvPr>
          <p:cNvSpPr/>
          <p:nvPr/>
        </p:nvSpPr>
        <p:spPr>
          <a:xfrm>
            <a:off x="3917293" y="3153679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2B9EEB-2EB3-4C43-9E0A-D75929371B6C}"/>
              </a:ext>
            </a:extLst>
          </p:cNvPr>
          <p:cNvSpPr txBox="1"/>
          <p:nvPr/>
        </p:nvSpPr>
        <p:spPr>
          <a:xfrm>
            <a:off x="1046468" y="1916832"/>
            <a:ext cx="705106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명의 유저가 최대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일치의 관측치를 가진다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매일 접속하는 유저가 있는 반면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28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중 이틀만 접속하는 유저도 존재한다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A3CA733-8259-42D9-A96D-52B00EA23AAA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8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0AE90-0A20-43ED-B870-B4D3FAE86C2E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User’s Character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2B9EEB-2EB3-4C43-9E0A-D75929371B6C}"/>
              </a:ext>
            </a:extLst>
          </p:cNvPr>
          <p:cNvSpPr txBox="1"/>
          <p:nvPr/>
        </p:nvSpPr>
        <p:spPr>
          <a:xfrm>
            <a:off x="1046468" y="1916832"/>
            <a:ext cx="705106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유저마다 최소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Character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활동 이력이 존재한다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7A1C69E-65D2-42C7-A61F-AEBACB7B4D5A}"/>
              </a:ext>
            </a:extLst>
          </p:cNvPr>
          <p:cNvSpPr/>
          <p:nvPr/>
        </p:nvSpPr>
        <p:spPr>
          <a:xfrm>
            <a:off x="5443005" y="2792546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C966AFD-4730-4517-9E80-B5936E718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19" y="3280502"/>
            <a:ext cx="1466128" cy="1466128"/>
          </a:xfrm>
          <a:prstGeom prst="rect">
            <a:avLst/>
          </a:prstGeom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9AFAD7B-B0E1-44E5-A582-05AEB408E0BE}"/>
              </a:ext>
            </a:extLst>
          </p:cNvPr>
          <p:cNvCxnSpPr>
            <a:cxnSpLocks/>
          </p:cNvCxnSpPr>
          <p:nvPr/>
        </p:nvCxnSpPr>
        <p:spPr>
          <a:xfrm>
            <a:off x="3235895" y="2940850"/>
            <a:ext cx="35510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FC24F47-6799-47E4-BD4A-C2A784B035FE}"/>
              </a:ext>
            </a:extLst>
          </p:cNvPr>
          <p:cNvCxnSpPr>
            <a:cxnSpLocks/>
          </p:cNvCxnSpPr>
          <p:nvPr/>
        </p:nvCxnSpPr>
        <p:spPr>
          <a:xfrm>
            <a:off x="3235895" y="2940850"/>
            <a:ext cx="0" cy="9427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39C075D-6974-4965-808B-1B480DE697F6}"/>
              </a:ext>
            </a:extLst>
          </p:cNvPr>
          <p:cNvCxnSpPr>
            <a:cxnSpLocks/>
          </p:cNvCxnSpPr>
          <p:nvPr/>
        </p:nvCxnSpPr>
        <p:spPr>
          <a:xfrm>
            <a:off x="3235895" y="4123278"/>
            <a:ext cx="3373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4A146A-3790-4F45-8440-AA5B2FBC349B}"/>
              </a:ext>
            </a:extLst>
          </p:cNvPr>
          <p:cNvCxnSpPr>
            <a:cxnSpLocks/>
          </p:cNvCxnSpPr>
          <p:nvPr/>
        </p:nvCxnSpPr>
        <p:spPr>
          <a:xfrm>
            <a:off x="3235895" y="3874702"/>
            <a:ext cx="8877" cy="134473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1607355-50D9-4A02-B542-2175410077CB}"/>
              </a:ext>
            </a:extLst>
          </p:cNvPr>
          <p:cNvCxnSpPr>
            <a:cxnSpLocks/>
          </p:cNvCxnSpPr>
          <p:nvPr/>
        </p:nvCxnSpPr>
        <p:spPr>
          <a:xfrm>
            <a:off x="3253650" y="5208083"/>
            <a:ext cx="3373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9720793-B329-4C46-A941-68BF7B86C6A2}"/>
              </a:ext>
            </a:extLst>
          </p:cNvPr>
          <p:cNvSpPr txBox="1"/>
          <p:nvPr/>
        </p:nvSpPr>
        <p:spPr>
          <a:xfrm>
            <a:off x="3591003" y="278092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A5761B-D16A-4B0F-AB9D-7378CA11ECC4}"/>
              </a:ext>
            </a:extLst>
          </p:cNvPr>
          <p:cNvSpPr txBox="1"/>
          <p:nvPr/>
        </p:nvSpPr>
        <p:spPr>
          <a:xfrm>
            <a:off x="3591003" y="394081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5F0D9F-A53C-4883-9C87-1B08E2D598DB}"/>
              </a:ext>
            </a:extLst>
          </p:cNvPr>
          <p:cNvSpPr txBox="1"/>
          <p:nvPr/>
        </p:nvSpPr>
        <p:spPr>
          <a:xfrm>
            <a:off x="3591003" y="502341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3BA323-8805-4836-B990-AB5D446C9AAB}"/>
              </a:ext>
            </a:extLst>
          </p:cNvPr>
          <p:cNvCxnSpPr/>
          <p:nvPr/>
        </p:nvCxnSpPr>
        <p:spPr>
          <a:xfrm>
            <a:off x="4469892" y="2940850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F40BF53-3EA3-4B72-89F6-DBDDDCBA7B1E}"/>
              </a:ext>
            </a:extLst>
          </p:cNvPr>
          <p:cNvCxnSpPr>
            <a:cxnSpLocks/>
          </p:cNvCxnSpPr>
          <p:nvPr/>
        </p:nvCxnSpPr>
        <p:spPr>
          <a:xfrm>
            <a:off x="5031320" y="2965594"/>
            <a:ext cx="0" cy="8126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CB79F78-3D4C-402A-AC8A-792DE553633C}"/>
              </a:ext>
            </a:extLst>
          </p:cNvPr>
          <p:cNvCxnSpPr>
            <a:cxnSpLocks/>
          </p:cNvCxnSpPr>
          <p:nvPr/>
        </p:nvCxnSpPr>
        <p:spPr>
          <a:xfrm>
            <a:off x="5031320" y="3216058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8CE591F-102B-4CF6-A42E-226C38D26906}"/>
              </a:ext>
            </a:extLst>
          </p:cNvPr>
          <p:cNvCxnSpPr>
            <a:cxnSpLocks/>
          </p:cNvCxnSpPr>
          <p:nvPr/>
        </p:nvCxnSpPr>
        <p:spPr>
          <a:xfrm>
            <a:off x="5031320" y="3500143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F574872-BB8A-4880-9D18-F874486E72A6}"/>
              </a:ext>
            </a:extLst>
          </p:cNvPr>
          <p:cNvCxnSpPr>
            <a:cxnSpLocks/>
          </p:cNvCxnSpPr>
          <p:nvPr/>
        </p:nvCxnSpPr>
        <p:spPr>
          <a:xfrm>
            <a:off x="5031320" y="3778218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EF293B0-256E-4742-956A-9BFB2BA4881A}"/>
              </a:ext>
            </a:extLst>
          </p:cNvPr>
          <p:cNvSpPr txBox="1"/>
          <p:nvPr/>
        </p:nvSpPr>
        <p:spPr>
          <a:xfrm>
            <a:off x="5386427" y="278092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83548-81FE-48D0-9F7A-2F284E47B0AB}"/>
              </a:ext>
            </a:extLst>
          </p:cNvPr>
          <p:cNvSpPr txBox="1"/>
          <p:nvPr/>
        </p:nvSpPr>
        <p:spPr>
          <a:xfrm>
            <a:off x="5393170" y="305900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21ABD7-0462-4551-A276-F14553E8DBFE}"/>
              </a:ext>
            </a:extLst>
          </p:cNvPr>
          <p:cNvSpPr txBox="1"/>
          <p:nvPr/>
        </p:nvSpPr>
        <p:spPr>
          <a:xfrm>
            <a:off x="5393170" y="331547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BBA0AD-CD82-4C4D-B0DF-DD27ECFD9BD7}"/>
              </a:ext>
            </a:extLst>
          </p:cNvPr>
          <p:cNvSpPr txBox="1"/>
          <p:nvPr/>
        </p:nvSpPr>
        <p:spPr>
          <a:xfrm>
            <a:off x="5393170" y="356245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BE408F4-E66B-4EBF-909F-2AD4CE05EE79}"/>
              </a:ext>
            </a:extLst>
          </p:cNvPr>
          <p:cNvCxnSpPr/>
          <p:nvPr/>
        </p:nvCxnSpPr>
        <p:spPr>
          <a:xfrm>
            <a:off x="4469892" y="4123278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D38BBBC-4212-4861-A4FD-3C0778F78974}"/>
              </a:ext>
            </a:extLst>
          </p:cNvPr>
          <p:cNvSpPr txBox="1"/>
          <p:nvPr/>
        </p:nvSpPr>
        <p:spPr>
          <a:xfrm>
            <a:off x="5393170" y="3936249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F7EA53-3152-41F4-91BF-097817108B5B}"/>
              </a:ext>
            </a:extLst>
          </p:cNvPr>
          <p:cNvCxnSpPr/>
          <p:nvPr/>
        </p:nvCxnSpPr>
        <p:spPr>
          <a:xfrm>
            <a:off x="4469892" y="5199134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8885BC-BB58-4A5B-9151-E30B2666DDD9}"/>
              </a:ext>
            </a:extLst>
          </p:cNvPr>
          <p:cNvSpPr txBox="1"/>
          <p:nvPr/>
        </p:nvSpPr>
        <p:spPr>
          <a:xfrm>
            <a:off x="5443005" y="50009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#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DA29855-20CB-4F81-A57F-E0FF8C33AF53}"/>
              </a:ext>
            </a:extLst>
          </p:cNvPr>
          <p:cNvCxnSpPr>
            <a:cxnSpLocks/>
          </p:cNvCxnSpPr>
          <p:nvPr/>
        </p:nvCxnSpPr>
        <p:spPr>
          <a:xfrm>
            <a:off x="5031320" y="4140759"/>
            <a:ext cx="0" cy="61261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4F9D5F8-4D2D-4E8F-9D66-20D9011CD2CB}"/>
              </a:ext>
            </a:extLst>
          </p:cNvPr>
          <p:cNvCxnSpPr>
            <a:cxnSpLocks/>
          </p:cNvCxnSpPr>
          <p:nvPr/>
        </p:nvCxnSpPr>
        <p:spPr>
          <a:xfrm>
            <a:off x="5031320" y="4751997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06A36C1-E33F-4FE0-B940-709D55DF2C8B}"/>
              </a:ext>
            </a:extLst>
          </p:cNvPr>
          <p:cNvSpPr txBox="1"/>
          <p:nvPr/>
        </p:nvSpPr>
        <p:spPr>
          <a:xfrm>
            <a:off x="5393170" y="456657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61C24D-C8E1-46AE-8AE3-FA3889AFEA9A}"/>
              </a:ext>
            </a:extLst>
          </p:cNvPr>
          <p:cNvSpPr/>
          <p:nvPr/>
        </p:nvSpPr>
        <p:spPr>
          <a:xfrm>
            <a:off x="5443005" y="3931784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5766EDC-2B42-45D8-8BCD-E56D02E3B5DE}"/>
              </a:ext>
            </a:extLst>
          </p:cNvPr>
          <p:cNvSpPr/>
          <p:nvPr/>
        </p:nvSpPr>
        <p:spPr>
          <a:xfrm>
            <a:off x="5443005" y="5000946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3CCF13-BAC1-42D1-9049-2AD73AD3898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84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ì¬ë¬´ì¤, ì¬ì, ìë¥, ë¬¸ì, ë¸í¸ë¶, ìì , ë¶ì, ì¹ ë¡ê·¸ ë¶ì, ì¬ì ì¬ëë¤, ì¬ì ê³í">
            <a:extLst>
              <a:ext uri="{FF2B5EF4-FFF2-40B4-BE49-F238E27FC236}">
                <a16:creationId xmlns:a16="http://schemas.microsoft.com/office/drawing/2014/main" id="{C053D84D-347E-4F01-A59F-29DCA672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6466" y="-171400"/>
            <a:ext cx="11836932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</a:p>
          <a:p>
            <a:pPr algn="dist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2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3CCF13-BAC1-42D1-9049-2AD73AD3898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78AD0D-52FF-42F6-8FCE-894EE2AC0901}"/>
              </a:ext>
            </a:extLst>
          </p:cNvPr>
          <p:cNvSpPr txBox="1"/>
          <p:nvPr/>
        </p:nvSpPr>
        <p:spPr>
          <a:xfrm>
            <a:off x="755576" y="134076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우리는 다양한 가설을 설정해 성능을 향상시키려 시도했고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중 실제로 큰 향상을 보인 가설은 다음과 같습니다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790FA7-9455-4301-98A5-45AE0DB22153}"/>
              </a:ext>
            </a:extLst>
          </p:cNvPr>
          <p:cNvSpPr txBox="1"/>
          <p:nvPr/>
        </p:nvSpPr>
        <p:spPr>
          <a:xfrm>
            <a:off x="1259632" y="2405845"/>
            <a:ext cx="6547008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추가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틀린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예측값에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가중치를 두어 학습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(Modeling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설명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6DF5E-FACA-4198-A641-D7398C5724A5}"/>
              </a:ext>
            </a:extLst>
          </p:cNvPr>
          <p:cNvSpPr txBox="1"/>
          <p:nvPr/>
        </p:nvSpPr>
        <p:spPr>
          <a:xfrm>
            <a:off x="973030" y="4510183"/>
            <a:ext cx="7918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이 외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추가된 다양한 가설들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1.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죽고나서 부활을 하지 않는 유저는 게임을 포기할 가능성이 높다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2. Login, Playtime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적어지는 유저는 이탈 가능성이 높다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3.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거래량이 많아지거나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Adena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돈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변화량이 증가하는 유저는 이탈 가능성이 높다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4.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익월 결제 금액이 많을 유저는 마지막 주 활동에서 상대방에게 많이 공격받거나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   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혈맹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길드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활동이 증가한 유저일 가능성이 높다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8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68024-B76C-4BCE-98A9-EB1B7F442976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C79B-4B1F-4E6A-985D-6C6DD9B37DDF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1.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보다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더 효과적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6E3EB2-3B38-4117-A596-742D0828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4317"/>
              </p:ext>
            </p:extLst>
          </p:nvPr>
        </p:nvGraphicFramePr>
        <p:xfrm>
          <a:off x="539552" y="3212976"/>
          <a:ext cx="253741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02">
                  <a:extLst>
                    <a:ext uri="{9D8B030D-6E8A-4147-A177-3AD203B41FA5}">
                      <a16:colId xmlns:a16="http://schemas.microsoft.com/office/drawing/2014/main" val="1962898650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val="1956925663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val="2424111609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val="1449816518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val="3908072820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val="156977198"/>
                    </a:ext>
                  </a:extLst>
                </a:gridCol>
              </a:tblGrid>
              <a:tr h="39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acc_id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51528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5922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9196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6350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996266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0660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6562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C6B106-C371-48D8-81BF-E6F353D7C36C}"/>
              </a:ext>
            </a:extLst>
          </p:cNvPr>
          <p:cNvCxnSpPr/>
          <p:nvPr/>
        </p:nvCxnSpPr>
        <p:spPr>
          <a:xfrm>
            <a:off x="3419872" y="3941558"/>
            <a:ext cx="576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651CFD0-E783-49A9-A1EB-0612B8C6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99915"/>
              </p:ext>
            </p:extLst>
          </p:nvPr>
        </p:nvGraphicFramePr>
        <p:xfrm>
          <a:off x="4283968" y="3290904"/>
          <a:ext cx="4473720" cy="847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080">
                  <a:extLst>
                    <a:ext uri="{9D8B030D-6E8A-4147-A177-3AD203B41FA5}">
                      <a16:colId xmlns:a16="http://schemas.microsoft.com/office/drawing/2014/main" val="1514196554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3586199663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2729409600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3304328492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697231790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4201118891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583563981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3042551688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val="395556436"/>
                    </a:ext>
                  </a:extLst>
                </a:gridCol>
              </a:tblGrid>
              <a:tr h="252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X_28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Y_28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Z_1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Z_28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31215"/>
                  </a:ext>
                </a:extLst>
              </a:tr>
              <a:tr h="5945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Sparse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Sparse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Sparse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8533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72E47EC-3A90-4587-AB36-5F33703C5366}"/>
              </a:ext>
            </a:extLst>
          </p:cNvPr>
          <p:cNvSpPr txBox="1"/>
          <p:nvPr/>
        </p:nvSpPr>
        <p:spPr>
          <a:xfrm>
            <a:off x="1046468" y="1916832"/>
            <a:ext cx="7051064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강건한 모델을 구축하기 위해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시켜 주기로 결정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일동안 거의 접속하지 않는 유저가 많음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Sparse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하게 만듦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때문에 사람의 생활 주기를 고려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시켜 시간성을 고려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E4EE8-4833-48AC-8989-D5A79D45EF61}"/>
              </a:ext>
            </a:extLst>
          </p:cNvPr>
          <p:cNvSpPr txBox="1"/>
          <p:nvPr/>
        </p:nvSpPr>
        <p:spPr>
          <a:xfrm>
            <a:off x="3220978" y="3290904"/>
            <a:ext cx="97385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en-US" altLang="ko-KR" sz="11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Flatten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1075F3-9774-45F5-8121-4A9BE9C2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55669"/>
              </p:ext>
            </p:extLst>
          </p:nvPr>
        </p:nvGraphicFramePr>
        <p:xfrm>
          <a:off x="2942667" y="5212272"/>
          <a:ext cx="5910804" cy="57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567">
                  <a:extLst>
                    <a:ext uri="{9D8B030D-6E8A-4147-A177-3AD203B41FA5}">
                      <a16:colId xmlns:a16="http://schemas.microsoft.com/office/drawing/2014/main" val="2880443982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3143052934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927778920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2121356481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1212221292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3829704281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3711639246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2302910253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1639973028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1484876673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2317244920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val="1813469875"/>
                    </a:ext>
                  </a:extLst>
                </a:gridCol>
              </a:tblGrid>
              <a:tr h="28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X_2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X_3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37921"/>
                  </a:ext>
                </a:extLst>
              </a:tr>
              <a:tr h="2852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3375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F389A2-F5FA-452E-B6DD-EA4467C61930}"/>
              </a:ext>
            </a:extLst>
          </p:cNvPr>
          <p:cNvCxnSpPr>
            <a:cxnSpLocks/>
          </p:cNvCxnSpPr>
          <p:nvPr/>
        </p:nvCxnSpPr>
        <p:spPr>
          <a:xfrm>
            <a:off x="3311860" y="4365104"/>
            <a:ext cx="576064" cy="6480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52DF2F-899A-469F-B36C-5840C77E86A4}"/>
              </a:ext>
            </a:extLst>
          </p:cNvPr>
          <p:cNvSpPr txBox="1"/>
          <p:nvPr/>
        </p:nvSpPr>
        <p:spPr>
          <a:xfrm>
            <a:off x="3419872" y="4186353"/>
            <a:ext cx="97385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en-US" altLang="ko-KR" sz="11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Flatten</a:t>
            </a:r>
          </a:p>
        </p:txBody>
      </p:sp>
    </p:spTree>
    <p:extLst>
      <p:ext uri="{BB962C8B-B14F-4D97-AF65-F5344CB8AC3E}">
        <p14:creationId xmlns:p14="http://schemas.microsoft.com/office/powerpoint/2010/main" val="45081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48790-006B-4BC9-B0DE-618C16F1910D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C5210-7C00-40FF-B986-67BA2EB6732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2. Count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추가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B78D3-4753-409A-A2F6-F6884F39C42E}"/>
              </a:ext>
            </a:extLst>
          </p:cNvPr>
          <p:cNvSpPr txBox="1"/>
          <p:nvPr/>
        </p:nvSpPr>
        <p:spPr>
          <a:xfrm>
            <a:off x="1046468" y="1916832"/>
            <a:ext cx="705106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비모수적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접근방식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유저의 캐릭터별로 접속한 날이 같아도 활동한 플레이는 다름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일자별로 어떤 플레이를 했는지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어떤 플레이 위주로 활동을 하는지 대표할 수 있는 변수 생성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BAB77B6-4EB7-40F1-88E7-A8776B1F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32354"/>
              </p:ext>
            </p:extLst>
          </p:nvPr>
        </p:nvGraphicFramePr>
        <p:xfrm>
          <a:off x="1225324" y="3593877"/>
          <a:ext cx="2482579" cy="238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937">
                  <a:extLst>
                    <a:ext uri="{9D8B030D-6E8A-4147-A177-3AD203B41FA5}">
                      <a16:colId xmlns:a16="http://schemas.microsoft.com/office/drawing/2014/main" val="1962898650"/>
                    </a:ext>
                  </a:extLst>
                </a:gridCol>
                <a:gridCol w="431660">
                  <a:extLst>
                    <a:ext uri="{9D8B030D-6E8A-4147-A177-3AD203B41FA5}">
                      <a16:colId xmlns:a16="http://schemas.microsoft.com/office/drawing/2014/main" val="2424111609"/>
                    </a:ext>
                  </a:extLst>
                </a:gridCol>
                <a:gridCol w="792491">
                  <a:extLst>
                    <a:ext uri="{9D8B030D-6E8A-4147-A177-3AD203B41FA5}">
                      <a16:colId xmlns:a16="http://schemas.microsoft.com/office/drawing/2014/main" val="1449816518"/>
                    </a:ext>
                  </a:extLst>
                </a:gridCol>
                <a:gridCol w="792491">
                  <a:extLst>
                    <a:ext uri="{9D8B030D-6E8A-4147-A177-3AD203B41FA5}">
                      <a16:colId xmlns:a16="http://schemas.microsoft.com/office/drawing/2014/main" val="2208767763"/>
                    </a:ext>
                  </a:extLst>
                </a:gridCol>
              </a:tblGrid>
              <a:tr h="8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acc_id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장사활동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전투활동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51528"/>
                  </a:ext>
                </a:extLst>
              </a:tr>
              <a:tr h="22098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5922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0.4591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9196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0.3336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6350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11025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3854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1.2780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24470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1022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62371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91157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0.2760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996266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C3F174-96E0-4B33-AADC-E2C07F3C108D}"/>
              </a:ext>
            </a:extLst>
          </p:cNvPr>
          <p:cNvCxnSpPr/>
          <p:nvPr/>
        </p:nvCxnSpPr>
        <p:spPr>
          <a:xfrm>
            <a:off x="3923928" y="4653136"/>
            <a:ext cx="576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040DE32-3522-4971-8134-6E100A7C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9603"/>
              </p:ext>
            </p:extLst>
          </p:nvPr>
        </p:nvGraphicFramePr>
        <p:xfrm>
          <a:off x="4985898" y="4435722"/>
          <a:ext cx="3636699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039">
                  <a:extLst>
                    <a:ext uri="{9D8B030D-6E8A-4147-A177-3AD203B41FA5}">
                      <a16:colId xmlns:a16="http://schemas.microsoft.com/office/drawing/2014/main" val="1962898650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val="1449816518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val="4005839036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val="2441438801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val="302275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acc_id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Avg(</a:t>
                      </a:r>
                      <a:r>
                        <a:rPr lang="ko-KR" altLang="en-US" sz="1100" u="none" strike="noStrike" dirty="0">
                          <a:effectLst/>
                        </a:rPr>
                        <a:t>장사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515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0.3936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0.3932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/ 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5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9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37E46-3D6E-4FE1-893A-1607B9F5D29F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어떻게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선정했는가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73117-FF44-4A2C-BF65-446772443D7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51E49-8BD3-4F69-B45D-10F146213654}"/>
              </a:ext>
            </a:extLst>
          </p:cNvPr>
          <p:cNvSpPr txBox="1"/>
          <p:nvPr/>
        </p:nvSpPr>
        <p:spPr>
          <a:xfrm>
            <a:off x="755576" y="2506466"/>
            <a:ext cx="7051064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제공받은 데이터 파일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acc_id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기준으로 결합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Critical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두 가설 및 기타 가설들을 기반으로 다양하게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생성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Char_id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부캐로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나누어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(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주캐의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최고로 레벨이 높은 캐릭터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96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id="{712B3E76-D5BD-4F89-8A53-344DF18E0DF5}"/>
              </a:ext>
            </a:extLst>
          </p:cNvPr>
          <p:cNvSpPr/>
          <p:nvPr/>
        </p:nvSpPr>
        <p:spPr>
          <a:xfrm>
            <a:off x="539552" y="1916831"/>
            <a:ext cx="8064896" cy="4237427"/>
          </a:xfrm>
          <a:prstGeom prst="wedgeRoundRectCallout">
            <a:avLst>
              <a:gd name="adj1" fmla="val -35684"/>
              <a:gd name="adj2" fmla="val -58423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E43B7-0066-4F60-92BE-5DBDED67BDDF}"/>
              </a:ext>
            </a:extLst>
          </p:cNvPr>
          <p:cNvSpPr txBox="1"/>
          <p:nvPr/>
        </p:nvSpPr>
        <p:spPr>
          <a:xfrm>
            <a:off x="1115616" y="2183950"/>
            <a:ext cx="1584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Playtime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Give up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Exp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Game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Money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254B-050B-4D3F-A183-817DEA00F583}"/>
              </a:ext>
            </a:extLst>
          </p:cNvPr>
          <p:cNvSpPr txBox="1"/>
          <p:nvPr/>
        </p:nvSpPr>
        <p:spPr>
          <a:xfrm>
            <a:off x="2339752" y="220486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일일 플레이 시간의 합 군집화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624F3-A643-40D1-9A53-17857260F44E}"/>
              </a:ext>
            </a:extLst>
          </p:cNvPr>
          <p:cNvSpPr txBox="1"/>
          <p:nvPr/>
        </p:nvSpPr>
        <p:spPr>
          <a:xfrm>
            <a:off x="2339752" y="278092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 접속 패턴 군집화 및 주차 별 접속 횟수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0C12-F143-4895-B42A-EB1C2D50C5DA}"/>
              </a:ext>
            </a:extLst>
          </p:cNvPr>
          <p:cNvSpPr txBox="1"/>
          <p:nvPr/>
        </p:nvSpPr>
        <p:spPr>
          <a:xfrm>
            <a:off x="2339752" y="3306467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캐릭터 수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별 사용 캐릭터 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1DA5C-7D2D-456C-842D-B22C4694E05B}"/>
              </a:ext>
            </a:extLst>
          </p:cNvPr>
          <p:cNvSpPr txBox="1"/>
          <p:nvPr/>
        </p:nvSpPr>
        <p:spPr>
          <a:xfrm>
            <a:off x="2339752" y="3861045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죽은 횟수 대비 </a:t>
            </a:r>
            <a:r>
              <a:rPr lang="ko-KR" altLang="en-US" sz="1600" dirty="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부활받은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비율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(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부활시켜줄 친구가 있는지에 대한 사회 관계 지표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3E9DE-01E1-4683-B3F3-71013E1B8663}"/>
              </a:ext>
            </a:extLst>
          </p:cNvPr>
          <p:cNvSpPr txBox="1"/>
          <p:nvPr/>
        </p:nvSpPr>
        <p:spPr>
          <a:xfrm>
            <a:off x="2339752" y="4674622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Solo, Party, Quest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얻은 </a:t>
            </a:r>
            <a:r>
              <a:rPr lang="en-US" altLang="ko-KR" sz="1600" dirty="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Exp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군집화 후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numbering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78B72-A650-4B49-9339-DCF2D521331B}"/>
              </a:ext>
            </a:extLst>
          </p:cNvPr>
          <p:cNvSpPr txBox="1"/>
          <p:nvPr/>
        </p:nvSpPr>
        <p:spPr>
          <a:xfrm>
            <a:off x="2339752" y="537321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단위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캐릭터 단위로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game money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증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462F77-A4CD-43C0-A70A-DD0CFAE302C1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6997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말풍선: 모서리가 둥근 사각형 9">
            <a:extLst>
              <a:ext uri="{FF2B5EF4-FFF2-40B4-BE49-F238E27FC236}">
                <a16:creationId xmlns:a16="http://schemas.microsoft.com/office/drawing/2014/main" id="{7A0F1863-0EE7-4D0A-AC24-1D0AF1556BAA}"/>
              </a:ext>
            </a:extLst>
          </p:cNvPr>
          <p:cNvSpPr/>
          <p:nvPr/>
        </p:nvSpPr>
        <p:spPr>
          <a:xfrm>
            <a:off x="539552" y="4365104"/>
            <a:ext cx="8064896" cy="1769146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0806A-637F-49BD-BF9D-2F5EC899FB1E}"/>
              </a:ext>
            </a:extLst>
          </p:cNvPr>
          <p:cNvSpPr txBox="1"/>
          <p:nvPr/>
        </p:nvSpPr>
        <p:spPr>
          <a:xfrm>
            <a:off x="1115616" y="4575643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Rank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B893E-5E38-4C11-AA14-F06DCA0FB321}"/>
              </a:ext>
            </a:extLst>
          </p:cNvPr>
          <p:cNvSpPr txBox="1"/>
          <p:nvPr/>
        </p:nvSpPr>
        <p:spPr>
          <a:xfrm>
            <a:off x="2339752" y="4596554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가입한 혈맹의 랭크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A909D-E40D-4A00-B5E0-944D3BBBB325}"/>
              </a:ext>
            </a:extLst>
          </p:cNvPr>
          <p:cNvSpPr txBox="1"/>
          <p:nvPr/>
        </p:nvSpPr>
        <p:spPr>
          <a:xfrm>
            <a:off x="2339752" y="517261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가입한 혈맹의 수 및 활동일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BBCA2-5885-46BE-B6F4-0D9F242AA77A}"/>
              </a:ext>
            </a:extLst>
          </p:cNvPr>
          <p:cNvSpPr txBox="1"/>
          <p:nvPr/>
        </p:nvSpPr>
        <p:spPr>
          <a:xfrm>
            <a:off x="2339752" y="56981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a, b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 접속 횟수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3AC7A-6134-4642-9AFF-8B89C8353D6D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Combat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312A6-426E-449E-9620-A566DFE7B3DA}"/>
              </a:ext>
            </a:extLst>
          </p:cNvPr>
          <p:cNvSpPr txBox="1"/>
          <p:nvPr/>
        </p:nvSpPr>
        <p:spPr>
          <a:xfrm>
            <a:off x="683568" y="351028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Pledge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89FAA5A4-CE31-4ECC-96D1-4B2E5CC15318}"/>
              </a:ext>
            </a:extLst>
          </p:cNvPr>
          <p:cNvSpPr/>
          <p:nvPr/>
        </p:nvSpPr>
        <p:spPr>
          <a:xfrm>
            <a:off x="539552" y="1765932"/>
            <a:ext cx="8064896" cy="1646812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CB601-77A7-47BE-873E-B02395BDA37B}"/>
              </a:ext>
            </a:extLst>
          </p:cNvPr>
          <p:cNvSpPr txBox="1"/>
          <p:nvPr/>
        </p:nvSpPr>
        <p:spPr>
          <a:xfrm>
            <a:off x="1115616" y="18796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Combat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8CCD7-B97C-4E88-9900-65240DE53645}"/>
              </a:ext>
            </a:extLst>
          </p:cNvPr>
          <p:cNvSpPr txBox="1"/>
          <p:nvPr/>
        </p:nvSpPr>
        <p:spPr>
          <a:xfrm>
            <a:off x="2339752" y="190057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전투 횟수 및 유저 별 전투 데이터 편차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(STD)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2DBD9-A673-4E02-9787-5D32AE8E97B3}"/>
              </a:ext>
            </a:extLst>
          </p:cNvPr>
          <p:cNvSpPr txBox="1"/>
          <p:nvPr/>
        </p:nvSpPr>
        <p:spPr>
          <a:xfrm>
            <a:off x="2339752" y="2476639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보유한 캐릭터 평균 레벨 및 성장 정도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(max – 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DA99-0CE9-41FE-8C65-780A919A1992}"/>
              </a:ext>
            </a:extLst>
          </p:cNvPr>
          <p:cNvSpPr txBox="1"/>
          <p:nvPr/>
        </p:nvSpPr>
        <p:spPr>
          <a:xfrm>
            <a:off x="2339752" y="300218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보유한 클래스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직업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수</a:t>
            </a:r>
          </a:p>
        </p:txBody>
      </p:sp>
    </p:spTree>
    <p:extLst>
      <p:ext uri="{BB962C8B-B14F-4D97-AF65-F5344CB8AC3E}">
        <p14:creationId xmlns:p14="http://schemas.microsoft.com/office/powerpoint/2010/main" val="25384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E344BF-B5B5-491E-A4B8-05DEBBF9F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5E6DD"/>
              </a:clrFrom>
              <a:clrTo>
                <a:srgbClr val="15E6DD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5" y="502698"/>
            <a:ext cx="824670" cy="82467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73E0C-FE24-4430-BDB3-8992E0A0EFAA}"/>
              </a:ext>
            </a:extLst>
          </p:cNvPr>
          <p:cNvSpPr txBox="1"/>
          <p:nvPr/>
        </p:nvSpPr>
        <p:spPr>
          <a:xfrm>
            <a:off x="3563888" y="162880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dist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B87812-EB1B-47A0-8F35-F1BEE337F3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5" y="502698"/>
            <a:ext cx="824670" cy="8246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437118-62AB-4E6E-8E5A-E8D8DAA062D4}"/>
              </a:ext>
            </a:extLst>
          </p:cNvPr>
          <p:cNvCxnSpPr>
            <a:cxnSpLocks/>
          </p:cNvCxnSpPr>
          <p:nvPr/>
        </p:nvCxnSpPr>
        <p:spPr>
          <a:xfrm>
            <a:off x="3347864" y="166915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604422-EF4F-4D05-9E7C-08C8CFDAF50F}"/>
              </a:ext>
            </a:extLst>
          </p:cNvPr>
          <p:cNvSpPr txBox="1"/>
          <p:nvPr/>
        </p:nvSpPr>
        <p:spPr>
          <a:xfrm>
            <a:off x="3563888" y="266856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</a:p>
          <a:p>
            <a:pPr algn="dist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B95E13-7133-4F2F-90DD-301780783FF0}"/>
              </a:ext>
            </a:extLst>
          </p:cNvPr>
          <p:cNvCxnSpPr>
            <a:cxnSpLocks/>
          </p:cNvCxnSpPr>
          <p:nvPr/>
        </p:nvCxnSpPr>
        <p:spPr>
          <a:xfrm>
            <a:off x="3347864" y="274927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99029-FCA9-4E70-A7CF-7055BC8CFDB1}"/>
              </a:ext>
            </a:extLst>
          </p:cNvPr>
          <p:cNvSpPr txBox="1"/>
          <p:nvPr/>
        </p:nvSpPr>
        <p:spPr>
          <a:xfrm>
            <a:off x="3563888" y="374868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dist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모델링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B16116-DF00-4707-9554-CE0FC2D270CC}"/>
              </a:ext>
            </a:extLst>
          </p:cNvPr>
          <p:cNvCxnSpPr>
            <a:cxnSpLocks/>
          </p:cNvCxnSpPr>
          <p:nvPr/>
        </p:nvCxnSpPr>
        <p:spPr>
          <a:xfrm>
            <a:off x="3347864" y="382939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9108A9-2560-406F-8BD0-3ECFD5B17844}"/>
              </a:ext>
            </a:extLst>
          </p:cNvPr>
          <p:cNvSpPr txBox="1"/>
          <p:nvPr/>
        </p:nvSpPr>
        <p:spPr>
          <a:xfrm>
            <a:off x="3563888" y="482880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  <a:p>
            <a:pPr algn="dist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 및 시사점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3789C7-F974-4B2E-9F24-D0406EA19A43}"/>
              </a:ext>
            </a:extLst>
          </p:cNvPr>
          <p:cNvCxnSpPr>
            <a:cxnSpLocks/>
          </p:cNvCxnSpPr>
          <p:nvPr/>
        </p:nvCxnSpPr>
        <p:spPr>
          <a:xfrm>
            <a:off x="3347864" y="490951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0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id="{CDE88EBC-ABEC-4043-B28B-278ED501ED65}"/>
              </a:ext>
            </a:extLst>
          </p:cNvPr>
          <p:cNvSpPr/>
          <p:nvPr/>
        </p:nvSpPr>
        <p:spPr>
          <a:xfrm>
            <a:off x="539552" y="1895922"/>
            <a:ext cx="8064896" cy="4053342"/>
          </a:xfrm>
          <a:prstGeom prst="wedgeRoundRectCallout">
            <a:avLst>
              <a:gd name="adj1" fmla="val -35684"/>
              <a:gd name="adj2" fmla="val -58423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3A946-9386-47F1-96EE-246D5183DBFE}"/>
              </a:ext>
            </a:extLst>
          </p:cNvPr>
          <p:cNvSpPr txBox="1"/>
          <p:nvPr/>
        </p:nvSpPr>
        <p:spPr>
          <a:xfrm>
            <a:off x="1115616" y="2183953"/>
            <a:ext cx="1584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Item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Trade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/Char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Trade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 to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737D9-AC86-4BFA-BE2B-916AF3733617}"/>
              </a:ext>
            </a:extLst>
          </p:cNvPr>
          <p:cNvSpPr txBox="1"/>
          <p:nvPr/>
        </p:nvSpPr>
        <p:spPr>
          <a:xfrm>
            <a:off x="2339752" y="2204864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구매한 횟수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아이템 수량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305DF-D02F-4933-B91D-FC2B68EEF2E7}"/>
              </a:ext>
            </a:extLst>
          </p:cNvPr>
          <p:cNvSpPr txBox="1"/>
          <p:nvPr/>
        </p:nvSpPr>
        <p:spPr>
          <a:xfrm>
            <a:off x="2339752" y="291595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 </a:t>
            </a:r>
            <a:r>
              <a:rPr lang="ko-KR" altLang="en-US" sz="1600" dirty="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타입별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교환 창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상점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5D12-1F2D-40E5-8E64-D369E1F2B7DE}"/>
              </a:ext>
            </a:extLst>
          </p:cNvPr>
          <p:cNvSpPr txBox="1"/>
          <p:nvPr/>
        </p:nvSpPr>
        <p:spPr>
          <a:xfrm>
            <a:off x="2339752" y="373851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주력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부수 캐릭터로 분리하여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Item, Trade type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C27AA-D9EA-4761-9631-122D43B4B0B1}"/>
              </a:ext>
            </a:extLst>
          </p:cNvPr>
          <p:cNvSpPr txBox="1"/>
          <p:nvPr/>
        </p:nvSpPr>
        <p:spPr>
          <a:xfrm>
            <a:off x="2339752" y="445859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평균 거래 횟수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 거래 시간 및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playtime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대비 거래에 투자한 시간의 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F5A02-5E4C-45C9-9CF7-85839B13865F}"/>
              </a:ext>
            </a:extLst>
          </p:cNvPr>
          <p:cNvSpPr txBox="1"/>
          <p:nvPr/>
        </p:nvSpPr>
        <p:spPr>
          <a:xfrm>
            <a:off x="2339752" y="540575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상대의 수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비율 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장사캐릭터 간접적 판별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47935-9459-4F6C-9A32-48140EE9F4C2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Activity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id="{DAF4EDFF-E8CE-4EDF-920B-001D480E1A2B}"/>
              </a:ext>
            </a:extLst>
          </p:cNvPr>
          <p:cNvSpPr/>
          <p:nvPr/>
        </p:nvSpPr>
        <p:spPr>
          <a:xfrm>
            <a:off x="539552" y="1884894"/>
            <a:ext cx="8064896" cy="2120170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7CD36-A3DB-416F-8403-256BB49FC41E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DA-CA09-4436-89D8-11CAF8FA5545}"/>
              </a:ext>
            </a:extLst>
          </p:cNvPr>
          <p:cNvSpPr txBox="1"/>
          <p:nvPr/>
        </p:nvSpPr>
        <p:spPr>
          <a:xfrm>
            <a:off x="1115616" y="22048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Amount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Pattern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5ADDF-1B44-44AD-B35C-C154B1078012}"/>
              </a:ext>
            </a:extLst>
          </p:cNvPr>
          <p:cNvSpPr txBox="1"/>
          <p:nvPr/>
        </p:nvSpPr>
        <p:spPr>
          <a:xfrm>
            <a:off x="2339752" y="222577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</a:t>
            </a:r>
            <a:r>
              <a:rPr lang="ko-KR" altLang="en-US" sz="1600" dirty="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55A6C-2A6B-4397-8C18-58FA6A0DB5B1}"/>
              </a:ext>
            </a:extLst>
          </p:cNvPr>
          <p:cNvSpPr txBox="1"/>
          <p:nvPr/>
        </p:nvSpPr>
        <p:spPr>
          <a:xfrm>
            <a:off x="2339752" y="2801839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간의 결제 패턴 군집화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ADD79-E7E5-44B3-A25B-2665BDAF8181}"/>
              </a:ext>
            </a:extLst>
          </p:cNvPr>
          <p:cNvSpPr txBox="1"/>
          <p:nvPr/>
        </p:nvSpPr>
        <p:spPr>
          <a:xfrm>
            <a:off x="2339752" y="332738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 결제한 일 수</a:t>
            </a:r>
          </a:p>
        </p:txBody>
      </p:sp>
    </p:spTree>
    <p:extLst>
      <p:ext uri="{BB962C8B-B14F-4D97-AF65-F5344CB8AC3E}">
        <p14:creationId xmlns:p14="http://schemas.microsoft.com/office/powerpoint/2010/main" val="226480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gorithmì ëí ì´ë¯¸ì§ ê²ìê²°ê³¼">
            <a:extLst>
              <a:ext uri="{FF2B5EF4-FFF2-40B4-BE49-F238E27FC236}">
                <a16:creationId xmlns:a16="http://schemas.microsoft.com/office/drawing/2014/main" id="{21F4D798-A906-4E84-8052-160E77DD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4023"/>
            <a:ext cx="9144000" cy="85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dist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5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112474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가설검증 파트 및 </a:t>
            </a:r>
            <a:r>
              <a:rPr lang="en-US" altLang="ko-KR" dirty="0"/>
              <a:t>XGB </a:t>
            </a:r>
            <a:r>
              <a:rPr lang="ko-KR" altLang="en-US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263398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548" y="2994356"/>
            <a:ext cx="3710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 </a:t>
            </a:r>
            <a:r>
              <a:rPr lang="en-US" altLang="ko-KR" sz="1000" dirty="0"/>
              <a:t>flatten </a:t>
            </a:r>
            <a:r>
              <a:rPr lang="ko-KR" altLang="en-US" sz="1000" dirty="0"/>
              <a:t>모델 결과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929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27A13-D922-42A7-8630-4FE58DA09772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9EA72DE-5066-46D1-8241-56C5E2F5B62D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B33094-73F2-4F2B-A9F9-503A2A6C9394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C2C2759-CCE5-4802-AFE5-80DF232A5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4548" y="2994356"/>
            <a:ext cx="3710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 </a:t>
            </a:r>
            <a:r>
              <a:rPr lang="en-US" altLang="ko-KR" sz="1000" dirty="0"/>
              <a:t>flatten, count </a:t>
            </a:r>
            <a:r>
              <a:rPr lang="ko-KR" altLang="en-US" sz="1000" dirty="0"/>
              <a:t>모델 결과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926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79512" y="908720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일인 유저가 전체 기대이익의 대부분을 차지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5888"/>
            <a:ext cx="4104456" cy="375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62" y="1633919"/>
            <a:ext cx="2729598" cy="24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427984" y="908720"/>
            <a:ext cx="4644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실제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이거나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예측되는 경우 기대이익은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E86CC5-3DB6-43AE-824F-98DF92158474}"/>
                  </a:ext>
                </a:extLst>
              </p:cNvPr>
              <p:cNvSpPr/>
              <p:nvPr/>
            </p:nvSpPr>
            <p:spPr>
              <a:xfrm>
                <a:off x="4716016" y="1484784"/>
                <a:ext cx="298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E86CC5-3DB6-43AE-824F-98DF92158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484784"/>
                <a:ext cx="298934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53534-026A-4749-B144-8D5700E70DC6}"/>
                  </a:ext>
                </a:extLst>
              </p:cNvPr>
              <p:cNvSpPr/>
              <p:nvPr/>
            </p:nvSpPr>
            <p:spPr>
              <a:xfrm>
                <a:off x="5310561" y="1874711"/>
                <a:ext cx="2572948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353534-026A-4749-B144-8D5700E7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61" y="1874711"/>
                <a:ext cx="2572948" cy="378758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8"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9C32E0-AFA6-4552-8FE3-079D672958B9}"/>
                  </a:ext>
                </a:extLst>
              </p:cNvPr>
              <p:cNvSpPr/>
              <p:nvPr/>
            </p:nvSpPr>
            <p:spPr>
              <a:xfrm>
                <a:off x="4990345" y="2387214"/>
                <a:ext cx="3122971" cy="679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=64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=64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30×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2×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9C32E0-AFA6-4552-8FE3-079D67295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45" y="2387214"/>
                <a:ext cx="3122971" cy="6797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766259B-E77E-450D-94ED-83F6EB796E5C}"/>
                  </a:ext>
                </a:extLst>
              </p:cNvPr>
              <p:cNvSpPr/>
              <p:nvPr/>
            </p:nvSpPr>
            <p:spPr>
              <a:xfrm>
                <a:off x="5793739" y="4417367"/>
                <a:ext cx="2522677" cy="313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𝑠𝑝𝑒𝑛𝑡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66259B-E77E-450D-94ED-83F6EB796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39" y="4417367"/>
                <a:ext cx="2522677" cy="313612"/>
              </a:xfrm>
              <a:prstGeom prst="rect">
                <a:avLst/>
              </a:prstGeom>
              <a:blipFill rotWithShape="1">
                <a:blip r:embed="rId8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54C76A5-616B-4EFF-AE06-8311C17458F4}"/>
                  </a:ext>
                </a:extLst>
              </p:cNvPr>
              <p:cNvSpPr/>
              <p:nvPr/>
            </p:nvSpPr>
            <p:spPr>
              <a:xfrm>
                <a:off x="5580112" y="3185922"/>
                <a:ext cx="2974364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=0.3×</m:t>
                      </m:r>
                      <m:acc>
                        <m:accPr>
                          <m:chr m:val="̂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&lt;64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4C76A5-616B-4EFF-AE06-8311C1745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185922"/>
                <a:ext cx="2974364" cy="315086"/>
              </a:xfrm>
              <a:prstGeom prst="rect">
                <a:avLst/>
              </a:prstGeom>
              <a:blipFill rotWithShape="1"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9F738AA-7AF1-49D9-9CCA-9647217B4ACE}"/>
                  </a:ext>
                </a:extLst>
              </p:cNvPr>
              <p:cNvSpPr/>
              <p:nvPr/>
            </p:nvSpPr>
            <p:spPr>
              <a:xfrm>
                <a:off x="5809576" y="3769295"/>
                <a:ext cx="18480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𝑐𝑜𝑛𝑣𝑒𝑟𝑠𝑖𝑜𝑛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ko-KR" altLang="en-US" sz="2800" dirty="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76" y="3769295"/>
                <a:ext cx="1848006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9F738AA-7AF1-49D9-9CCA-9647217B4ACE}"/>
                  </a:ext>
                </a:extLst>
              </p:cNvPr>
              <p:cNvSpPr/>
              <p:nvPr/>
            </p:nvSpPr>
            <p:spPr>
              <a:xfrm>
                <a:off x="5793739" y="4777407"/>
                <a:ext cx="24618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ko-KR" altLang="en-US" sz="2800" dirty="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39" y="4777407"/>
                <a:ext cx="2461828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2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F738AA-7AF1-49D9-9CCA-9647217B4ACE}"/>
                  </a:ext>
                </a:extLst>
              </p:cNvPr>
              <p:cNvSpPr/>
              <p:nvPr/>
            </p:nvSpPr>
            <p:spPr>
              <a:xfrm>
                <a:off x="5778964" y="4109590"/>
                <a:ext cx="24630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𝑒𝑥𝑡𝑒𝑛𝑑𝑒𝑑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ko-KR" altLang="en-US" sz="2800" dirty="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64" y="4109590"/>
                <a:ext cx="246304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752020" y="1484784"/>
            <a:ext cx="4140460" cy="36201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6176" y="2476059"/>
            <a:ext cx="1745689" cy="2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80112" y="3212976"/>
            <a:ext cx="23217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83509" y="2348880"/>
            <a:ext cx="65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= 0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3193231"/>
            <a:ext cx="65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= 0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5496" y="5229200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기대이익을 최대화 하기 위한 전략</a:t>
            </a:r>
            <a:endParaRPr lang="en-US" altLang="ko-KR" sz="13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67544" y="5648761"/>
            <a:ext cx="106571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모델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높은 유저가 몰려있는 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</a:t>
            </a:r>
            <a:r>
              <a:rPr lang="en-US" altLang="ko-KR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예측 성능을 최대화 한다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높은 유저는 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결제량도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높으므로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높은 </a:t>
            </a:r>
            <a:r>
              <a:rPr lang="ko-KR" altLang="en-US" sz="1300" dirty="0" err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값의 예측 성능을 최대화 한다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  (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</a:t>
            </a:r>
            <a:r>
              <a:rPr lang="ko-KR" altLang="en-US" sz="1300" dirty="0" err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타겟</a:t>
            </a:r>
            <a:r>
              <a:rPr lang="ko-KR" altLang="en-US" sz="13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값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예측에 유리하도록 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타겟에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가중치를 적용해서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전략을 현실화한다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572000" y="1201108"/>
            <a:ext cx="464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 설명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잔존으로 정의되어 인센티브에 따른 기대이익이 없다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1765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23529" y="1124744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67472" y="80030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예측 모델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7961" y="1533588"/>
                <a:ext cx="3702031" cy="52726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음의 가중치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b="0" i="1" smtClean="0">
                            <a:latin typeface="Cambria Math"/>
                          </a:rPr>
                          <m:t>  : (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−32)∙</m:t>
                        </m:r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32−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,  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&lt;32 </m:t>
                        </m:r>
                      </m:e>
                    </m:func>
                  </m:oMath>
                </a14:m>
                <a:r>
                  <a:rPr lang="en-US" altLang="ko-KR" sz="1400" dirty="0"/>
                  <a:t> </a:t>
                </a:r>
                <a:endParaRPr lang="en-US" altLang="ko-KR" sz="1400" i="1" dirty="0">
                  <a:latin typeface="Cambria Math"/>
                </a:endParaRPr>
              </a:p>
              <a:p>
                <a:r>
                  <a:rPr lang="ko-KR" altLang="en-US" sz="11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양의 가중치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b="0" i="1" smtClean="0">
                            <a:latin typeface="Cambria Math"/>
                          </a:rPr>
                          <m:t>: </m:t>
                        </m:r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/>
                          </a:rPr>
                          <m:t>−32)∙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31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, 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𝑖𝑓</m:t>
                        </m:r>
                        <m:r>
                          <a:rPr lang="en-US" altLang="ko-KR" sz="1400" i="1">
                            <a:latin typeface="Cambria Math"/>
                          </a:rPr>
                          <m:t>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≥</m:t>
                        </m:r>
                        <m:r>
                          <a:rPr lang="en-US" altLang="ko-KR" sz="1400" i="1">
                            <a:latin typeface="Cambria Math"/>
                          </a:rPr>
                          <m:t>32 </m:t>
                        </m:r>
                      </m:e>
                    </m:func>
                  </m:oMath>
                </a14:m>
                <a:r>
                  <a:rPr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1" y="1533588"/>
                <a:ext cx="3702031" cy="527260"/>
              </a:xfrm>
              <a:prstGeom prst="rect">
                <a:avLst/>
              </a:prstGeom>
              <a:blipFill rotWithShape="1">
                <a:blip r:embed="rId2"/>
                <a:stretch>
                  <a:fillRect b="-4598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71" y="980728"/>
            <a:ext cx="3467869" cy="232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115616" y="2227511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일의 중간인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32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일을 기준으로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음과 양의 가중치를 적용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32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와의 차가 클수록 더 큰 가중치를 적용하여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1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가장 극적인 값을 갖도록 변환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03" y="5085184"/>
            <a:ext cx="2450793" cy="17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90" y="3426822"/>
            <a:ext cx="2391506" cy="160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251521" y="3280628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 결과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743534" y="3635732"/>
            <a:ext cx="5628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후처리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값이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이하인 경우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일로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64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초과인 경우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일로 변경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833561" y="4491045"/>
            <a:ext cx="366643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성능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	   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정확도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30%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상승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예측 성능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	   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정확도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10%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상승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3000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상승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X_test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278035"/>
            <a:ext cx="2105522" cy="133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0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23529" y="1124744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67472" y="80030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예측 모델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7961" y="1533588"/>
                <a:ext cx="1851015" cy="3077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가중치</a:t>
                </a:r>
                <a:r>
                  <a:rPr lang="en-US" altLang="ko-KR" sz="11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a:rPr lang="en-US" altLang="ko-KR" sz="1400">
                        <a:latin typeface="Cambria Math"/>
                      </a:rPr>
                      <m:t>1.6</m:t>
                    </m:r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1" y="1533588"/>
                <a:ext cx="185101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115616" y="191683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자연로그를 통해 값이 클수록 더 큰 가중치가 적용되도록 함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그래프와 리더보드의 점수를 바탕으로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1.6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이라는 상수 곱을 결정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23528" y="2924944"/>
            <a:ext cx="410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전략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3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무과금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유저를 제외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115616" y="3266400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무과금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유저가 전체 유저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40000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명의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40%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차지함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이로 인해 가중치를 적용해도 모든 예측 값이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가까워지는 현상이 발생하여 </a:t>
            </a:r>
            <a:r>
              <a:rPr lang="ko-KR" altLang="en-US" sz="1050" dirty="0" err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과금</a:t>
            </a:r>
            <a:r>
              <a:rPr lang="ko-KR" altLang="en-US" sz="105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유저만을 대상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모델 학습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21" y="3194942"/>
            <a:ext cx="2606357" cy="13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 rot="5400000">
            <a:off x="6440214" y="3793034"/>
            <a:ext cx="260895" cy="111700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23529" y="4472970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및 추가 전략 적용 결과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2674928" cy="20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5916391" y="5031251"/>
            <a:ext cx="2256009" cy="1494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971600" y="4905018"/>
            <a:ext cx="41044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고액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예측 성능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20%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이상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예측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rmse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몇 점 상승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3000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상승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X_test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81" y="967901"/>
            <a:ext cx="2744389" cy="189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60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167472" y="80030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종합 결과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323529" y="1124744"/>
            <a:ext cx="68407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가중치를 적용하여 리더보드의 기대이익 총합이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6000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점에서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13400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점으로 상승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ë¬¼ìí, ì§ë¬¸, ë§í¬, ê¸°í¸, ë¡ê·¸ì¸, ëì, ë¬¸ì , ëëµ, ì ë³´, ì¿¼ë¦¬, ìë£¨ì, ì´ì , ìêµ¬">
            <a:extLst>
              <a:ext uri="{FF2B5EF4-FFF2-40B4-BE49-F238E27FC236}">
                <a16:creationId xmlns:a16="http://schemas.microsoft.com/office/drawing/2014/main" id="{1ADD01A7-CA2F-48F0-9D37-D175A9FD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  <a14:imgEffect>
                      <a14:saturation sat="12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409298-40A0-4C58-802E-DD856BF16DE8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dist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3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ê²°ê³¼, ëì°¨ ëì¡°í, ë°ë¼, ì±ê³µ, ì´, ê²°ë¡ , ì´ìµ, ì¹ë¦¬, ê²°ë¡ ì´ ëì§, ë¹ì¦ëì¤, ì ëµ, ëë¡">
            <a:extLst>
              <a:ext uri="{FF2B5EF4-FFF2-40B4-BE49-F238E27FC236}">
                <a16:creationId xmlns:a16="http://schemas.microsoft.com/office/drawing/2014/main" id="{298F97C3-D825-469A-97CF-F1505BF2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0"/>
                    </a14:imgEffect>
                    <a14:imgEffect>
                      <a14:brightnessContrast brigh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  <a:p>
            <a:pPr algn="dist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 및 시사점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말풍선: 모서리가 둥근 사각형 8">
            <a:extLst>
              <a:ext uri="{FF2B5EF4-FFF2-40B4-BE49-F238E27FC236}">
                <a16:creationId xmlns:a16="http://schemas.microsoft.com/office/drawing/2014/main" id="{53A69BC4-9D84-4F4D-BE83-6D65660D0666}"/>
              </a:ext>
            </a:extLst>
          </p:cNvPr>
          <p:cNvSpPr/>
          <p:nvPr/>
        </p:nvSpPr>
        <p:spPr>
          <a:xfrm>
            <a:off x="755576" y="260648"/>
            <a:ext cx="5415440" cy="576064"/>
          </a:xfrm>
          <a:prstGeom prst="wedgeRoundRectCallout">
            <a:avLst>
              <a:gd name="adj1" fmla="val -11931"/>
              <a:gd name="adj2" fmla="val 10015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C710-4377-4C98-9BD9-7CA8AB0BD0D6}"/>
              </a:ext>
            </a:extLst>
          </p:cNvPr>
          <p:cNvSpPr txBox="1"/>
          <p:nvPr/>
        </p:nvSpPr>
        <p:spPr>
          <a:xfrm>
            <a:off x="827584" y="37475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A96C-9EAE-45EA-9F7C-A3BBF15FFD4A}"/>
              </a:ext>
            </a:extLst>
          </p:cNvPr>
          <p:cNvSpPr txBox="1"/>
          <p:nvPr/>
        </p:nvSpPr>
        <p:spPr>
          <a:xfrm>
            <a:off x="1331640" y="39071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징후를 보이는 유저의 주요 특성은 무엇인가</a:t>
            </a:r>
            <a:r>
              <a:rPr lang="en-US" altLang="ko-KR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ECBC2-D630-4D2B-8322-2AD23DE38ABD}"/>
              </a:ext>
            </a:extLst>
          </p:cNvPr>
          <p:cNvSpPr txBox="1"/>
          <p:nvPr/>
        </p:nvSpPr>
        <p:spPr>
          <a:xfrm>
            <a:off x="539552" y="4674622"/>
            <a:ext cx="672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게임머니</a:t>
            </a:r>
            <a:r>
              <a:rPr lang="ko-KR" altLang="en-US" sz="1600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관련 특성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3AA3FC88-8304-49EA-A0BD-B956640B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13773"/>
            <a:ext cx="3807572" cy="513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39552" y="1341693"/>
            <a:ext cx="6264696" cy="1314964"/>
            <a:chOff x="583918" y="1413701"/>
            <a:chExt cx="6264696" cy="13149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C95555-F24E-42D9-85BB-BA5E73E38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806546"/>
              <a:ext cx="239126" cy="2391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03BC31-DCD7-4E37-A0D3-E582E9CFE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175419"/>
              <a:ext cx="239126" cy="2391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ED3FC-46A8-45BA-9172-61D1323EEC8F}"/>
                </a:ext>
              </a:extLst>
            </p:cNvPr>
            <p:cNvSpPr txBox="1"/>
            <p:nvPr/>
          </p:nvSpPr>
          <p:spPr>
            <a:xfrm>
              <a:off x="1288620" y="1772816"/>
              <a:ext cx="532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Playtime count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2DDB3D-A2D3-4177-8D9D-260CC79467CF}"/>
                </a:ext>
              </a:extLst>
            </p:cNvPr>
            <p:cNvSpPr txBox="1"/>
            <p:nvPr/>
          </p:nvSpPr>
          <p:spPr>
            <a:xfrm>
              <a:off x="1288620" y="2132856"/>
              <a:ext cx="532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Playtime_4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510E6E-7AE4-4447-98AA-543AC9C4EB7E}"/>
                </a:ext>
              </a:extLst>
            </p:cNvPr>
            <p:cNvSpPr txBox="1"/>
            <p:nvPr/>
          </p:nvSpPr>
          <p:spPr>
            <a:xfrm>
              <a:off x="583918" y="1413701"/>
              <a:ext cx="6264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rgbClr val="F7964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접속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관련 특성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2DDB3D-A2D3-4177-8D9D-260CC79467CF}"/>
                </a:ext>
              </a:extLst>
            </p:cNvPr>
            <p:cNvSpPr txBox="1"/>
            <p:nvPr/>
          </p:nvSpPr>
          <p:spPr>
            <a:xfrm>
              <a:off x="1043608" y="2420888"/>
              <a:ext cx="532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7964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- </a:t>
              </a:r>
              <a:r>
                <a:rPr lang="ko-KR" altLang="en-US" sz="1400" b="1" dirty="0">
                  <a:solidFill>
                    <a:srgbClr val="F7964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접속 빈도 및 마지막 주 접속 여부가 중요</a:t>
              </a:r>
              <a:endPara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0C95555-F24E-42D9-85BB-BA5E73E3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4" y="3124473"/>
            <a:ext cx="239126" cy="23912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903BC31-DCD7-4E37-A0D3-E582E9CFE1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4" y="3447426"/>
            <a:ext cx="239126" cy="2391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0ED3FC-46A8-45BA-9172-61D1323EEC8F}"/>
              </a:ext>
            </a:extLst>
          </p:cNvPr>
          <p:cNvSpPr txBox="1"/>
          <p:nvPr/>
        </p:nvSpPr>
        <p:spPr>
          <a:xfrm>
            <a:off x="1251576" y="309074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Solo_exp_count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51576" y="341014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Quest_exp_count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510E6E-7AE4-4447-98AA-543AC9C4EB7E}"/>
              </a:ext>
            </a:extLst>
          </p:cNvPr>
          <p:cNvSpPr txBox="1"/>
          <p:nvPr/>
        </p:nvSpPr>
        <p:spPr>
          <a:xfrm>
            <a:off x="546874" y="273162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관련 특성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006564" y="4334624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어떠한 </a:t>
            </a:r>
            <a:r>
              <a:rPr lang="ko-KR" altLang="en-US" sz="1400" b="1" dirty="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컨텐츠에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집중하여 </a:t>
            </a:r>
            <a:r>
              <a:rPr lang="ko-KR" altLang="en-US" sz="1400" b="1" dirty="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플레이하는가가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중요</a:t>
            </a:r>
            <a:endParaRPr lang="en-US" altLang="ko-KR" sz="1400" b="1" dirty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66954" y="372954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66954" y="404894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Fishing_count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0C95555-F24E-42D9-85BB-BA5E73E3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5037896"/>
            <a:ext cx="239126" cy="2391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903BC31-DCD7-4E37-A0D3-E582E9CFE1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5360849"/>
            <a:ext cx="239126" cy="239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20ED3FC-46A8-45BA-9172-61D1323EEC8F}"/>
              </a:ext>
            </a:extLst>
          </p:cNvPr>
          <p:cNvSpPr txBox="1"/>
          <p:nvPr/>
        </p:nvSpPr>
        <p:spPr>
          <a:xfrm>
            <a:off x="1254414" y="5004166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Minus_am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54414" y="5323566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Plus_am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009402" y="624804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머니 </a:t>
            </a:r>
            <a:r>
              <a:rPr lang="ko-KR" altLang="en-US" sz="1400" b="1" dirty="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</a:t>
            </a:r>
            <a:r>
              <a: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구매물량</a:t>
            </a:r>
            <a:r>
              <a:rPr lang="en-US" altLang="ko-KR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마지막 주가 중요</a:t>
            </a:r>
            <a:endParaRPr lang="en-US" altLang="ko-KR" sz="1400" b="1" dirty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69792" y="5642966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Amount_diff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69792" y="5962366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Game_money_change_4</a:t>
            </a:r>
          </a:p>
        </p:txBody>
      </p:sp>
    </p:spTree>
    <p:extLst>
      <p:ext uri="{BB962C8B-B14F-4D97-AF65-F5344CB8AC3E}">
        <p14:creationId xmlns:p14="http://schemas.microsoft.com/office/powerpoint/2010/main" val="276556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052736"/>
            <a:ext cx="788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징후</a:t>
            </a:r>
            <a:endParaRPr lang="en-US" altLang="ko-KR" sz="3000" b="1" dirty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88" y="2054109"/>
            <a:ext cx="6954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접속 빈도가 유난히 높고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전체적인 접속빈도가 높으며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주차에 가장 높은 수치를 기록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내 다양한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컨텐츠로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자유도가 높음에도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 up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에만 집중하며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Quest, Fishing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 다양한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컨텐츠를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제공함에도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solo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사냥을 통한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 up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에만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포커싱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게임머니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변동량이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낮다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아이템 거래량이 상당히 낮으며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4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주차로 갈수록 일일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아데나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변동량이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점점 낮아진다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56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772816"/>
            <a:ext cx="2088232" cy="208823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99592" y="3786386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들어주셔서 감사합니다</a:t>
            </a: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:D</a:t>
            </a:r>
            <a:br>
              <a:rPr lang="en-US" altLang="ko-KR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endParaRPr lang="ko-KR" altLang="en-US" sz="240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AB64F9-7DBA-4652-9AC6-EDE562495EF3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F97A2ED-64D3-4B8A-BDC5-E39A20D542BC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8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pic>
        <p:nvPicPr>
          <p:cNvPr id="8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C07CAB3A-0E5F-4F98-B024-6A46503F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68" y="4581128"/>
            <a:ext cx="2237042" cy="7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67EAC-D1F4-454D-A41A-FAC3012369D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기본적인 게임 이해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0FEF7-EC65-4007-B8A8-8305825FDDE1}"/>
              </a:ext>
            </a:extLst>
          </p:cNvPr>
          <p:cNvSpPr txBox="1"/>
          <p:nvPr/>
        </p:nvSpPr>
        <p:spPr>
          <a:xfrm>
            <a:off x="755576" y="2506466"/>
            <a:ext cx="705106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1998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NCSOFT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서비스 중인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MMORPG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기준 누적 매출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 세계 누적 이용자수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천만명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757DAD-B8A1-40D0-BBFB-28E5B8AF5D0A}"/>
              </a:ext>
            </a:extLst>
          </p:cNvPr>
          <p:cNvCxnSpPr/>
          <p:nvPr/>
        </p:nvCxnSpPr>
        <p:spPr>
          <a:xfrm flipV="1">
            <a:off x="2555776" y="3573323"/>
            <a:ext cx="432483" cy="4685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E55426-81B6-4FC1-A6CB-2241037BD7B9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2843808" y="5134924"/>
            <a:ext cx="345638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353AE97-E41E-45AB-ABA0-CE4926732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10" y="3888858"/>
            <a:ext cx="1180162" cy="1180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70524B-DC22-48CE-A138-75EFC67018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000" b="30004"/>
          <a:stretch/>
        </p:blipFill>
        <p:spPr>
          <a:xfrm>
            <a:off x="1842012" y="4257887"/>
            <a:ext cx="1138626" cy="693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CE3C2DE7-12BF-45D2-A8D8-F7DC4B3324AC}"/>
              </a:ext>
            </a:extLst>
          </p:cNvPr>
          <p:cNvSpPr/>
          <p:nvPr/>
        </p:nvSpPr>
        <p:spPr>
          <a:xfrm>
            <a:off x="539552" y="2060848"/>
            <a:ext cx="6264696" cy="864096"/>
          </a:xfrm>
          <a:prstGeom prst="wedgeRoundRectCallout">
            <a:avLst>
              <a:gd name="adj1" fmla="val -10580"/>
              <a:gd name="adj2" fmla="val 81253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B4CDA-90C4-45CB-BBD0-1E651A87FE7B}"/>
              </a:ext>
            </a:extLst>
          </p:cNvPr>
          <p:cNvSpPr txBox="1"/>
          <p:nvPr/>
        </p:nvSpPr>
        <p:spPr>
          <a:xfrm>
            <a:off x="755576" y="220050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E73CD-F78D-468D-8468-FAE6F2398D9C}"/>
              </a:ext>
            </a:extLst>
          </p:cNvPr>
          <p:cNvSpPr txBox="1"/>
          <p:nvPr/>
        </p:nvSpPr>
        <p:spPr>
          <a:xfrm>
            <a:off x="1331640" y="216043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유저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하고 유저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결제금액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비례하는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부여해서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 상태로 유지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시킬 수 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50CDF7-0602-4939-886D-48E60897DF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42836"/>
            <a:ext cx="1584176" cy="15841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1E0014-0B11-4713-BADC-4F6C5BFB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25693"/>
            <a:ext cx="703820" cy="7038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53371FB-E625-4ACA-A8E3-E220EFABAD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000" b="30004"/>
          <a:stretch/>
        </p:blipFill>
        <p:spPr>
          <a:xfrm>
            <a:off x="6882574" y="4257887"/>
            <a:ext cx="1138626" cy="6930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B1418F-1564-4427-8A3A-2510917A0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4" y="4342836"/>
            <a:ext cx="1584176" cy="158417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F9CFFF-601A-4039-99EF-1F7CD1E3F95A}"/>
              </a:ext>
            </a:extLst>
          </p:cNvPr>
          <p:cNvCxnSpPr/>
          <p:nvPr/>
        </p:nvCxnSpPr>
        <p:spPr>
          <a:xfrm>
            <a:off x="2980638" y="3573323"/>
            <a:ext cx="69126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4D8F17-8B56-46AB-BD8B-0ADEE8C3DAD0}"/>
              </a:ext>
            </a:extLst>
          </p:cNvPr>
          <p:cNvSpPr txBox="1"/>
          <p:nvPr/>
        </p:nvSpPr>
        <p:spPr>
          <a:xfrm>
            <a:off x="3671900" y="3356992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후에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F3481-5045-4C57-85E0-90526C716921}"/>
              </a:ext>
            </a:extLst>
          </p:cNvPr>
          <p:cNvSpPr txBox="1"/>
          <p:nvPr/>
        </p:nvSpPr>
        <p:spPr>
          <a:xfrm>
            <a:off x="3430227" y="5508249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50F346-6998-47FB-8EF0-4890309F6CF1}"/>
              </a:ext>
            </a:extLst>
          </p:cNvPr>
          <p:cNvSpPr txBox="1"/>
          <p:nvPr/>
        </p:nvSpPr>
        <p:spPr>
          <a:xfrm>
            <a:off x="6804248" y="3802533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5C1FD-7C64-494E-88AF-8F33E95A6A0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정의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36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3A69BC4-9D84-4F4D-BE83-6D65660D0666}"/>
              </a:ext>
            </a:extLst>
          </p:cNvPr>
          <p:cNvSpPr/>
          <p:nvPr/>
        </p:nvSpPr>
        <p:spPr>
          <a:xfrm>
            <a:off x="539552" y="1412776"/>
            <a:ext cx="6264696" cy="864096"/>
          </a:xfrm>
          <a:prstGeom prst="wedgeRoundRectCallout">
            <a:avLst>
              <a:gd name="adj1" fmla="val -10580"/>
              <a:gd name="adj2" fmla="val 81253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3C710-4377-4C98-9BD9-7CA8AB0BD0D6}"/>
              </a:ext>
            </a:extLst>
          </p:cNvPr>
          <p:cNvSpPr txBox="1"/>
          <p:nvPr/>
        </p:nvSpPr>
        <p:spPr>
          <a:xfrm>
            <a:off x="755576" y="15524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4A96C-9EAE-45EA-9F7C-A3BBF15FFD4A}"/>
              </a:ext>
            </a:extLst>
          </p:cNvPr>
          <p:cNvSpPr txBox="1"/>
          <p:nvPr/>
        </p:nvSpPr>
        <p:spPr>
          <a:xfrm>
            <a:off x="1331640" y="151235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유저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하고 유저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결제금액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비례하는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인센티브를 부여해서 잔존 상태로 유지시킬 수 있는가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85FEB6-8E54-495D-9F4E-499B2B1D0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20" y="1207139"/>
            <a:ext cx="374072" cy="3740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38DA0F-D085-4DEF-B64B-8101C81AA9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00" y="1206923"/>
            <a:ext cx="374072" cy="3740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C95555-F24E-42D9-85BB-BA5E73E381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0087"/>
            <a:ext cx="239126" cy="2391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03BC31-DCD7-4E37-A0D3-E582E9CFE1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8960"/>
            <a:ext cx="239126" cy="239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0ED3FC-46A8-45BA-9172-61D1323EEC8F}"/>
              </a:ext>
            </a:extLst>
          </p:cNvPr>
          <p:cNvSpPr txBox="1"/>
          <p:nvPr/>
        </p:nvSpPr>
        <p:spPr>
          <a:xfrm>
            <a:off x="1288620" y="32849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몇 일 후에 이탈할 것인지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이탈하지 않을 유저인지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DB3D-A2D3-4177-8D9D-260CC79467CF}"/>
              </a:ext>
            </a:extLst>
          </p:cNvPr>
          <p:cNvSpPr txBox="1"/>
          <p:nvPr/>
        </p:nvSpPr>
        <p:spPr>
          <a:xfrm>
            <a:off x="1288620" y="36450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유저가 관찰 기간 동안 일평균 얼마의 금액을 결제할지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10E6E-7AE4-4447-98AA-543AC9C4EB7E}"/>
              </a:ext>
            </a:extLst>
          </p:cNvPr>
          <p:cNvSpPr txBox="1"/>
          <p:nvPr/>
        </p:nvSpPr>
        <p:spPr>
          <a:xfrm>
            <a:off x="583918" y="2873611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우리는 위의 문제를 </a:t>
            </a:r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풀기 위해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아래 두 항목을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해야 합니다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7ECBC2-D630-4D2B-8322-2AD23DE38ABD}"/>
              </a:ext>
            </a:extLst>
          </p:cNvPr>
          <p:cNvSpPr txBox="1"/>
          <p:nvPr/>
        </p:nvSpPr>
        <p:spPr>
          <a:xfrm>
            <a:off x="583918" y="4478569"/>
            <a:ext cx="67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그리고 우리는 위 문제를 </a:t>
            </a:r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풀기 전에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아래 두 명제를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해야 합니다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153C778-6E4F-49DC-BDDE-129270DED9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2" y="4978140"/>
            <a:ext cx="239126" cy="2391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2923C39-87B4-4405-80EC-89C2310254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2" y="5375144"/>
            <a:ext cx="239126" cy="2391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9F9FF10-5EEA-483F-B894-C139C06F40FF}"/>
              </a:ext>
            </a:extLst>
          </p:cNvPr>
          <p:cNvSpPr txBox="1"/>
          <p:nvPr/>
        </p:nvSpPr>
        <p:spPr>
          <a:xfrm>
            <a:off x="1282734" y="491303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기준은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1FF27-4E57-4343-909B-48623CF93889}"/>
              </a:ext>
            </a:extLst>
          </p:cNvPr>
          <p:cNvSpPr txBox="1"/>
          <p:nvPr/>
        </p:nvSpPr>
        <p:spPr>
          <a:xfrm>
            <a:off x="1282734" y="53012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유저들을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얼마나 관찰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것인지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24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23C5BC-ADCA-4FA9-82E0-23744D23A16D}"/>
              </a:ext>
            </a:extLst>
          </p:cNvPr>
          <p:cNvCxnSpPr>
            <a:cxnSpLocks/>
          </p:cNvCxnSpPr>
          <p:nvPr/>
        </p:nvCxnSpPr>
        <p:spPr>
          <a:xfrm>
            <a:off x="3923928" y="3573016"/>
            <a:ext cx="18002" cy="2092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B60777-2F10-4048-B2BD-68621E97B0FD}"/>
              </a:ext>
            </a:extLst>
          </p:cNvPr>
          <p:cNvCxnSpPr>
            <a:cxnSpLocks/>
          </p:cNvCxnSpPr>
          <p:nvPr/>
        </p:nvCxnSpPr>
        <p:spPr>
          <a:xfrm>
            <a:off x="755576" y="4149080"/>
            <a:ext cx="76328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217ADA-B28C-4638-85EA-1A251236B178}"/>
              </a:ext>
            </a:extLst>
          </p:cNvPr>
          <p:cNvSpPr txBox="1"/>
          <p:nvPr/>
        </p:nvSpPr>
        <p:spPr>
          <a:xfrm>
            <a:off x="8301518" y="39644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B78064-211A-47DD-AA46-790F1721B0EA}"/>
              </a:ext>
            </a:extLst>
          </p:cNvPr>
          <p:cNvCxnSpPr>
            <a:cxnSpLocks/>
          </p:cNvCxnSpPr>
          <p:nvPr/>
        </p:nvCxnSpPr>
        <p:spPr>
          <a:xfrm>
            <a:off x="755576" y="5725907"/>
            <a:ext cx="6120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E8DF69-887F-4015-95A1-814A7C3287CC}"/>
              </a:ext>
            </a:extLst>
          </p:cNvPr>
          <p:cNvSpPr/>
          <p:nvPr/>
        </p:nvSpPr>
        <p:spPr>
          <a:xfrm>
            <a:off x="755576" y="3573016"/>
            <a:ext cx="3096344" cy="493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활동 데이터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3C4FB1-120D-44AD-B0C1-6ADD712EEDBB}"/>
              </a:ext>
            </a:extLst>
          </p:cNvPr>
          <p:cNvSpPr/>
          <p:nvPr/>
        </p:nvSpPr>
        <p:spPr>
          <a:xfrm>
            <a:off x="3995936" y="3573016"/>
            <a:ext cx="4248472" cy="493024"/>
          </a:xfrm>
          <a:prstGeom prst="rect">
            <a:avLst/>
          </a:prstGeom>
          <a:solidFill>
            <a:srgbClr val="EBEB2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관측 기간</a:t>
            </a:r>
          </a:p>
        </p:txBody>
      </p:sp>
      <p:sp>
        <p:nvSpPr>
          <p:cNvPr id="50" name="왼쪽 중괄호 49">
            <a:extLst>
              <a:ext uri="{FF2B5EF4-FFF2-40B4-BE49-F238E27FC236}">
                <a16:creationId xmlns:a16="http://schemas.microsoft.com/office/drawing/2014/main" id="{6B052D58-7064-4B2C-BD2A-15A47E682804}"/>
              </a:ext>
            </a:extLst>
          </p:cNvPr>
          <p:cNvSpPr/>
          <p:nvPr/>
        </p:nvSpPr>
        <p:spPr>
          <a:xfrm rot="16200000">
            <a:off x="2126063" y="2927262"/>
            <a:ext cx="355375" cy="3096344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 중괄호 50">
            <a:extLst>
              <a:ext uri="{FF2B5EF4-FFF2-40B4-BE49-F238E27FC236}">
                <a16:creationId xmlns:a16="http://schemas.microsoft.com/office/drawing/2014/main" id="{1423AF0B-CE0D-4C54-A6D0-52AD56CF03CC}"/>
              </a:ext>
            </a:extLst>
          </p:cNvPr>
          <p:cNvSpPr/>
          <p:nvPr/>
        </p:nvSpPr>
        <p:spPr>
          <a:xfrm rot="16200000">
            <a:off x="5935513" y="2369497"/>
            <a:ext cx="369321" cy="42484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02997D-C088-4C93-ACBB-CA88F28401FD}"/>
              </a:ext>
            </a:extLst>
          </p:cNvPr>
          <p:cNvCxnSpPr>
            <a:cxnSpLocks/>
          </p:cNvCxnSpPr>
          <p:nvPr/>
        </p:nvCxnSpPr>
        <p:spPr>
          <a:xfrm>
            <a:off x="756768" y="4149080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3922CBC-1D49-4857-9039-8A3FA051FAFA}"/>
              </a:ext>
            </a:extLst>
          </p:cNvPr>
          <p:cNvCxnSpPr>
            <a:cxnSpLocks/>
          </p:cNvCxnSpPr>
          <p:nvPr/>
        </p:nvCxnSpPr>
        <p:spPr>
          <a:xfrm>
            <a:off x="3851920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7FCAB7-8517-4702-9AB4-C8A23308395D}"/>
              </a:ext>
            </a:extLst>
          </p:cNvPr>
          <p:cNvSpPr txBox="1"/>
          <p:nvPr/>
        </p:nvSpPr>
        <p:spPr>
          <a:xfrm>
            <a:off x="713494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1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E78E6EC-B911-4E01-B683-9DB0E1B90C8C}"/>
              </a:ext>
            </a:extLst>
          </p:cNvPr>
          <p:cNvCxnSpPr>
            <a:cxnSpLocks/>
          </p:cNvCxnSpPr>
          <p:nvPr/>
        </p:nvCxnSpPr>
        <p:spPr>
          <a:xfrm>
            <a:off x="1134196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D32DDC-BA4C-4737-815D-094B35C22A44}"/>
              </a:ext>
            </a:extLst>
          </p:cNvPr>
          <p:cNvCxnSpPr>
            <a:cxnSpLocks/>
          </p:cNvCxnSpPr>
          <p:nvPr/>
        </p:nvCxnSpPr>
        <p:spPr>
          <a:xfrm>
            <a:off x="1547664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D9F29AE-FD88-47BE-A530-874C6196CCDF}"/>
              </a:ext>
            </a:extLst>
          </p:cNvPr>
          <p:cNvCxnSpPr>
            <a:cxnSpLocks/>
          </p:cNvCxnSpPr>
          <p:nvPr/>
        </p:nvCxnSpPr>
        <p:spPr>
          <a:xfrm>
            <a:off x="1956058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6CA0076-FDAD-42CB-9C7A-9BD8DDD6D1CB}"/>
              </a:ext>
            </a:extLst>
          </p:cNvPr>
          <p:cNvCxnSpPr>
            <a:cxnSpLocks/>
          </p:cNvCxnSpPr>
          <p:nvPr/>
        </p:nvCxnSpPr>
        <p:spPr>
          <a:xfrm>
            <a:off x="3461920" y="4160185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A11FAE6-86DC-482A-84E0-1D78B5762926}"/>
              </a:ext>
            </a:extLst>
          </p:cNvPr>
          <p:cNvCxnSpPr>
            <a:cxnSpLocks/>
          </p:cNvCxnSpPr>
          <p:nvPr/>
        </p:nvCxnSpPr>
        <p:spPr>
          <a:xfrm>
            <a:off x="3064918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A4A0F81-DB27-4F76-AF21-25B598CA23B5}"/>
              </a:ext>
            </a:extLst>
          </p:cNvPr>
          <p:cNvSpPr txBox="1"/>
          <p:nvPr/>
        </p:nvSpPr>
        <p:spPr>
          <a:xfrm>
            <a:off x="1115616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2E7A7F-1F23-41AC-B01B-004B0AA4D35B}"/>
              </a:ext>
            </a:extLst>
          </p:cNvPr>
          <p:cNvSpPr txBox="1"/>
          <p:nvPr/>
        </p:nvSpPr>
        <p:spPr>
          <a:xfrm>
            <a:off x="1520184" y="4131518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362F5A-D402-460A-9A12-8977B91F283B}"/>
              </a:ext>
            </a:extLst>
          </p:cNvPr>
          <p:cNvSpPr txBox="1"/>
          <p:nvPr/>
        </p:nvSpPr>
        <p:spPr>
          <a:xfrm>
            <a:off x="3007430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C214B0-4D6B-4F70-9227-B26AA3111C49}"/>
              </a:ext>
            </a:extLst>
          </p:cNvPr>
          <p:cNvSpPr txBox="1"/>
          <p:nvPr/>
        </p:nvSpPr>
        <p:spPr>
          <a:xfrm>
            <a:off x="3418714" y="4124016"/>
            <a:ext cx="460796" cy="41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28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7454994-D428-4D7F-8900-5736AACFD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347273" y="4205129"/>
            <a:ext cx="277954" cy="277954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B6CE69D-12D8-4CCD-BF21-083A918B31D7}"/>
              </a:ext>
            </a:extLst>
          </p:cNvPr>
          <p:cNvCxnSpPr/>
          <p:nvPr/>
        </p:nvCxnSpPr>
        <p:spPr>
          <a:xfrm>
            <a:off x="3923928" y="321297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5D1B50B-2175-47B7-9E96-E6E3C2DDC2FE}"/>
              </a:ext>
            </a:extLst>
          </p:cNvPr>
          <p:cNvSpPr txBox="1"/>
          <p:nvPr/>
        </p:nvSpPr>
        <p:spPr>
          <a:xfrm>
            <a:off x="3275856" y="28981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658ADB-D567-40CA-B98F-6CC1EDEB91CE}"/>
              </a:ext>
            </a:extLst>
          </p:cNvPr>
          <p:cNvSpPr txBox="1"/>
          <p:nvPr/>
        </p:nvSpPr>
        <p:spPr>
          <a:xfrm>
            <a:off x="1907704" y="469713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D345AB-35F3-4C00-89F0-4033FC220D5A}"/>
              </a:ext>
            </a:extLst>
          </p:cNvPr>
          <p:cNvSpPr txBox="1"/>
          <p:nvPr/>
        </p:nvSpPr>
        <p:spPr>
          <a:xfrm>
            <a:off x="5724128" y="469713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C5F2DE9-FE31-4FE2-8650-866ED5067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6" y="5013282"/>
            <a:ext cx="608984" cy="608984"/>
          </a:xfrm>
          <a:prstGeom prst="rect">
            <a:avLst/>
          </a:prstGeom>
        </p:spPr>
      </p:pic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BAC66E9-671F-4D13-83AF-4C33D57A60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4770" y="4333438"/>
            <a:ext cx="56348" cy="2728590"/>
          </a:xfrm>
          <a:prstGeom prst="curvedConnector3">
            <a:avLst>
              <a:gd name="adj1" fmla="val -51210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3E58EEAC-67F0-489F-8A2B-8FEBA7C2FF89}"/>
              </a:ext>
            </a:extLst>
          </p:cNvPr>
          <p:cNvSpPr/>
          <p:nvPr/>
        </p:nvSpPr>
        <p:spPr>
          <a:xfrm rot="16200000">
            <a:off x="5172898" y="4625301"/>
            <a:ext cx="320093" cy="2728590"/>
          </a:xfrm>
          <a:prstGeom prst="leftBrac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EA12BF-50F8-48A5-9851-DE58CA4839A6}"/>
              </a:ext>
            </a:extLst>
          </p:cNvPr>
          <p:cNvSpPr txBox="1"/>
          <p:nvPr/>
        </p:nvSpPr>
        <p:spPr>
          <a:xfrm>
            <a:off x="4553646" y="6204173"/>
            <a:ext cx="175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 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29E5A3-9591-4FEC-BA3A-0991FBC4F5F4}"/>
              </a:ext>
            </a:extLst>
          </p:cNvPr>
          <p:cNvSpPr txBox="1"/>
          <p:nvPr/>
        </p:nvSpPr>
        <p:spPr>
          <a:xfrm>
            <a:off x="4198914" y="4960907"/>
            <a:ext cx="500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결제 금액 </a:t>
            </a:r>
            <a:r>
              <a:rPr lang="en-US" altLang="ko-KR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기간 동안 결제한 금액 </a:t>
            </a:r>
            <a:r>
              <a:rPr lang="en-US" altLang="ko-KR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</a:t>
            </a:r>
            <a:endParaRPr lang="en-US" altLang="ko-KR" sz="16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08091" y="127611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시점에서 과거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일간의 활동 데이터를 이용해서 모델 학습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063F1C-42D3-42E0-A0E0-5AECB98793A2}"/>
              </a:ext>
            </a:extLst>
          </p:cNvPr>
          <p:cNvSpPr txBox="1"/>
          <p:nvPr/>
        </p:nvSpPr>
        <p:spPr>
          <a:xfrm>
            <a:off x="408090" y="1690261"/>
            <a:ext cx="868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 이후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70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간의 관측을 통해 집계된 실제 고객별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시점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결제 금액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03B651-FF3B-48BD-AC4C-2471F311A9AF}"/>
              </a:ext>
            </a:extLst>
          </p:cNvPr>
          <p:cNvSpPr txBox="1"/>
          <p:nvPr/>
        </p:nvSpPr>
        <p:spPr>
          <a:xfrm>
            <a:off x="817230" y="2162531"/>
            <a:ext cx="86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동안 이탈하지 않은 유저는 잔존으로 처리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여부 판단 기간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감안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 이후 발생한 고객별 총 결제 금액을 활동 일수로 나눠 일 평균 결제 금액 집계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7CF019-7979-4FC9-9F3E-F6D410910FB6}"/>
              </a:ext>
            </a:extLst>
          </p:cNvPr>
          <p:cNvSpPr txBox="1"/>
          <p:nvPr/>
        </p:nvSpPr>
        <p:spPr>
          <a:xfrm>
            <a:off x="6451402" y="178767"/>
            <a:ext cx="193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 </a:t>
            </a:r>
            <a:r>
              <a:rPr lang="en-US" altLang="ko-KR" sz="1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NCSOFT</a:t>
            </a:r>
          </a:p>
        </p:txBody>
      </p:sp>
      <p:sp>
        <p:nvSpPr>
          <p:cNvPr id="93" name="폭발: 8pt 92">
            <a:extLst>
              <a:ext uri="{FF2B5EF4-FFF2-40B4-BE49-F238E27FC236}">
                <a16:creationId xmlns:a16="http://schemas.microsoft.com/office/drawing/2014/main" id="{01A8C351-B108-45A7-A6E2-8E3C5B015FC4}"/>
              </a:ext>
            </a:extLst>
          </p:cNvPr>
          <p:cNvSpPr/>
          <p:nvPr/>
        </p:nvSpPr>
        <p:spPr>
          <a:xfrm>
            <a:off x="6577421" y="5398731"/>
            <a:ext cx="1080110" cy="694565"/>
          </a:xfrm>
          <a:prstGeom prst="irregularSeal1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 이탈</a:t>
            </a:r>
          </a:p>
        </p:txBody>
      </p:sp>
    </p:spTree>
    <p:extLst>
      <p:ext uri="{BB962C8B-B14F-4D97-AF65-F5344CB8AC3E}">
        <p14:creationId xmlns:p14="http://schemas.microsoft.com/office/powerpoint/2010/main" val="29304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D34BF1-D5F3-4BFC-A110-B9C632D2572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만든 모델의 평가는 어떻게 할 것인가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8989F-92E1-4EF4-9004-789871FFABC6}"/>
              </a:ext>
            </a:extLst>
          </p:cNvPr>
          <p:cNvSpPr txBox="1"/>
          <p:nvPr/>
        </p:nvSpPr>
        <p:spPr>
          <a:xfrm>
            <a:off x="1046468" y="1978081"/>
            <a:ext cx="705106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단순히 이탈 예측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 금액 예측력을 높이는 것만이 목적이 아닌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자사의 </a:t>
            </a:r>
            <a:r>
              <a:rPr lang="ko-KR" altLang="en-US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기대이익을 최대화하는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것을 최종적인 목표로 삼음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C05296-42C5-4823-9673-B7DE9D844B96}"/>
                  </a:ext>
                </a:extLst>
              </p:cNvPr>
              <p:cNvSpPr/>
              <p:nvPr/>
            </p:nvSpPr>
            <p:spPr>
              <a:xfrm>
                <a:off x="4775051" y="3816619"/>
                <a:ext cx="3415679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C05296-42C5-4823-9673-B7DE9D844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51" y="3816619"/>
                <a:ext cx="3415679" cy="47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C1890330-F515-47CC-859C-B3CBF0C19750}"/>
              </a:ext>
            </a:extLst>
          </p:cNvPr>
          <p:cNvSpPr/>
          <p:nvPr/>
        </p:nvSpPr>
        <p:spPr>
          <a:xfrm>
            <a:off x="971600" y="3211948"/>
            <a:ext cx="1008112" cy="6754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생존기간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예측모델</a:t>
            </a: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DE6181A3-2228-41A0-8128-F48C20D7285E}"/>
              </a:ext>
            </a:extLst>
          </p:cNvPr>
          <p:cNvSpPr/>
          <p:nvPr/>
        </p:nvSpPr>
        <p:spPr>
          <a:xfrm>
            <a:off x="974582" y="4193724"/>
            <a:ext cx="1008112" cy="67543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일평균결제량</a:t>
            </a:r>
            <a:r>
              <a:rPr lang="ko-KR" altLang="en-US" sz="1050" dirty="0"/>
              <a:t> 예측모델</a:t>
            </a:r>
          </a:p>
        </p:txBody>
      </p:sp>
      <p:sp>
        <p:nvSpPr>
          <p:cNvPr id="5" name="화살표: 톱니 모양의 오른쪽 4">
            <a:extLst>
              <a:ext uri="{FF2B5EF4-FFF2-40B4-BE49-F238E27FC236}">
                <a16:creationId xmlns:a16="http://schemas.microsoft.com/office/drawing/2014/main" id="{D7CEE4F3-2BB4-4A3F-A652-FB1562F6BAB5}"/>
              </a:ext>
            </a:extLst>
          </p:cNvPr>
          <p:cNvSpPr/>
          <p:nvPr/>
        </p:nvSpPr>
        <p:spPr>
          <a:xfrm>
            <a:off x="2411760" y="3427765"/>
            <a:ext cx="505172" cy="243778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12EB69DF-B759-47EE-82AF-5B1FCFDF2BFD}"/>
              </a:ext>
            </a:extLst>
          </p:cNvPr>
          <p:cNvSpPr/>
          <p:nvPr/>
        </p:nvSpPr>
        <p:spPr>
          <a:xfrm>
            <a:off x="2411760" y="4409541"/>
            <a:ext cx="505172" cy="24377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0DA95D-AF40-485E-916F-6A3478689966}"/>
                  </a:ext>
                </a:extLst>
              </p:cNvPr>
              <p:cNvSpPr/>
              <p:nvPr/>
            </p:nvSpPr>
            <p:spPr>
              <a:xfrm>
                <a:off x="3275856" y="3269924"/>
                <a:ext cx="441467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0DA95D-AF40-485E-916F-6A3478689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69924"/>
                <a:ext cx="441467" cy="47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CC336F9-4E94-4870-BC83-543BB342AC41}"/>
                  </a:ext>
                </a:extLst>
              </p:cNvPr>
              <p:cNvSpPr/>
              <p:nvPr/>
            </p:nvSpPr>
            <p:spPr>
              <a:xfrm>
                <a:off x="3275855" y="4295660"/>
                <a:ext cx="456599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CC336F9-4E94-4870-BC83-543BB342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4295660"/>
                <a:ext cx="456599" cy="47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8404B221-6F5F-4FC5-842D-26E9DA724CAE}"/>
              </a:ext>
            </a:extLst>
          </p:cNvPr>
          <p:cNvSpPr/>
          <p:nvPr/>
        </p:nvSpPr>
        <p:spPr>
          <a:xfrm rot="10800000">
            <a:off x="3923930" y="3479043"/>
            <a:ext cx="576064" cy="1217542"/>
          </a:xfrm>
          <a:prstGeom prst="lef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384175E-5252-48CC-B2C3-754A1A958AB3}"/>
                  </a:ext>
                </a:extLst>
              </p:cNvPr>
              <p:cNvSpPr/>
              <p:nvPr/>
            </p:nvSpPr>
            <p:spPr>
              <a:xfrm>
                <a:off x="4575914" y="3296978"/>
                <a:ext cx="3921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384175E-5252-48CC-B2C3-754A1A958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14" y="3296978"/>
                <a:ext cx="3921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D0EEE97-D674-4C97-8046-8A624BAC958F}"/>
                  </a:ext>
                </a:extLst>
              </p:cNvPr>
              <p:cNvSpPr/>
              <p:nvPr/>
            </p:nvSpPr>
            <p:spPr>
              <a:xfrm>
                <a:off x="4572000" y="4869160"/>
                <a:ext cx="319157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𝑠𝑝𝑒𝑛𝑡</m:t>
                      </m:r>
                    </m:oMath>
                  </m:oMathPara>
                </a14:m>
                <a:endParaRPr lang="en-US" altLang="ko-KR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D0EEE97-D674-4C97-8046-8A624BAC9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69160"/>
                <a:ext cx="3191579" cy="376770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F96BC9-E3A7-4742-878F-5238592D2B1E}"/>
                  </a:ext>
                </a:extLst>
              </p:cNvPr>
              <p:cNvSpPr/>
              <p:nvPr/>
            </p:nvSpPr>
            <p:spPr>
              <a:xfrm>
                <a:off x="4594287" y="4496206"/>
                <a:ext cx="4383892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1~63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64</m:t>
                      </m:r>
                    </m:oMath>
                  </m:oMathPara>
                </a14:m>
                <a:endParaRPr lang="en-US" altLang="ko-KR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F96BC9-E3A7-4742-878F-5238592D2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7" y="4496206"/>
                <a:ext cx="4383892" cy="376770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15CEB01-CB46-4BC9-84E4-1124C6F6A8F5}"/>
                  </a:ext>
                </a:extLst>
              </p:cNvPr>
              <p:cNvSpPr/>
              <p:nvPr/>
            </p:nvSpPr>
            <p:spPr>
              <a:xfrm>
                <a:off x="4594287" y="5206691"/>
                <a:ext cx="2322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𝑐𝑜𝑛𝑣𝑒𝑟𝑠𝑖𝑜𝑛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15CEB01-CB46-4BC9-84E4-1124C6F6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7" y="5206691"/>
                <a:ext cx="2322302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F094FF-F2A4-4CD1-A959-C54895CF72C2}"/>
                  </a:ext>
                </a:extLst>
              </p:cNvPr>
              <p:cNvSpPr/>
              <p:nvPr/>
            </p:nvSpPr>
            <p:spPr>
              <a:xfrm>
                <a:off x="6795616" y="5197265"/>
                <a:ext cx="2379177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𝐼𝑛𝑠𝑒𝑛𝑡𝑖𝑣𝑒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F094FF-F2A4-4CD1-A959-C54895CF7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16" y="5197265"/>
                <a:ext cx="2379177" cy="378758"/>
              </a:xfrm>
              <a:prstGeom prst="rect">
                <a:avLst/>
              </a:prstGeom>
              <a:blipFill>
                <a:blip r:embed="rId10"/>
                <a:stretch>
                  <a:fillRect t="-6452"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1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0CBE8EB-D11C-450A-9D80-125BE1D92995}"/>
              </a:ext>
            </a:extLst>
          </p:cNvPr>
          <p:cNvSpPr txBox="1"/>
          <p:nvPr/>
        </p:nvSpPr>
        <p:spPr>
          <a:xfrm>
            <a:off x="1046468" y="1916832"/>
            <a:ext cx="7051064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유저의 비율이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1~10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그리고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일에 이탈하는 유저가 많다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단순 이탈 여부 분류보다 더 어렵다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4411502B-9021-434F-95A5-9F6507FD8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7216"/>
              </p:ext>
            </p:extLst>
          </p:nvPr>
        </p:nvGraphicFramePr>
        <p:xfrm>
          <a:off x="642354" y="3425742"/>
          <a:ext cx="6244590" cy="2551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217D06-1B7F-409C-AACB-AD10E215EC3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Survival Time : Multi Class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067B151-0DB2-4984-9C09-B707B4FCA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206686"/>
              </p:ext>
            </p:extLst>
          </p:nvPr>
        </p:nvGraphicFramePr>
        <p:xfrm>
          <a:off x="4923678" y="1615595"/>
          <a:ext cx="4152988" cy="278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233007-AD88-4FAE-808B-66192760DE82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09796-DF1B-426E-AEFB-4A0B2503DA6C}"/>
              </a:ext>
            </a:extLst>
          </p:cNvPr>
          <p:cNvSpPr txBox="1"/>
          <p:nvPr/>
        </p:nvSpPr>
        <p:spPr>
          <a:xfrm>
            <a:off x="6516216" y="2852277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Is Churn?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1BC99-B4FF-4D96-8B9C-305E59935BCC}"/>
              </a:ext>
            </a:extLst>
          </p:cNvPr>
          <p:cNvSpPr txBox="1"/>
          <p:nvPr/>
        </p:nvSpPr>
        <p:spPr>
          <a:xfrm>
            <a:off x="7497554" y="23233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Non-Churn 54.99%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8BEF9-6387-4388-BF16-EDCE7954219B}"/>
              </a:ext>
            </a:extLst>
          </p:cNvPr>
          <p:cNvSpPr txBox="1"/>
          <p:nvPr/>
        </p:nvSpPr>
        <p:spPr>
          <a:xfrm>
            <a:off x="5531450" y="343582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Churn 45.01%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720CB3-0FDB-42AE-B694-484B0706FB04}"/>
              </a:ext>
            </a:extLst>
          </p:cNvPr>
          <p:cNvCxnSpPr>
            <a:cxnSpLocks/>
          </p:cNvCxnSpPr>
          <p:nvPr/>
        </p:nvCxnSpPr>
        <p:spPr>
          <a:xfrm>
            <a:off x="7740352" y="3089733"/>
            <a:ext cx="5760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0652A-7CF3-40EE-AC66-D80CAFB84986}"/>
              </a:ext>
            </a:extLst>
          </p:cNvPr>
          <p:cNvSpPr txBox="1"/>
          <p:nvPr/>
        </p:nvSpPr>
        <p:spPr>
          <a:xfrm>
            <a:off x="6064068" y="161318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40,000 Users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94869-C509-4981-933D-9C41D9D13C21}"/>
              </a:ext>
            </a:extLst>
          </p:cNvPr>
          <p:cNvSpPr txBox="1"/>
          <p:nvPr/>
        </p:nvSpPr>
        <p:spPr>
          <a:xfrm>
            <a:off x="7845313" y="3153182"/>
            <a:ext cx="129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생존기간이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잔존으로 취급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A9F079-80F8-4F28-A3F6-A200B650C076}"/>
              </a:ext>
            </a:extLst>
          </p:cNvPr>
          <p:cNvSpPr txBox="1"/>
          <p:nvPr/>
        </p:nvSpPr>
        <p:spPr>
          <a:xfrm>
            <a:off x="67334" y="44019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frequency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55817A-5ACD-49B3-BE7B-BB6C552B56B9}"/>
              </a:ext>
            </a:extLst>
          </p:cNvPr>
          <p:cNvSpPr txBox="1"/>
          <p:nvPr/>
        </p:nvSpPr>
        <p:spPr>
          <a:xfrm>
            <a:off x="3151779" y="5816297"/>
            <a:ext cx="122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 time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8454C-8F55-4E0D-8388-8E65C77F911B}"/>
              </a:ext>
            </a:extLst>
          </p:cNvPr>
          <p:cNvCxnSpPr>
            <a:cxnSpLocks/>
          </p:cNvCxnSpPr>
          <p:nvPr/>
        </p:nvCxnSpPr>
        <p:spPr>
          <a:xfrm flipH="1">
            <a:off x="6106294" y="3760890"/>
            <a:ext cx="314828" cy="5158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07D467-4F3E-4265-A2BC-A84106F4FC62}"/>
              </a:ext>
            </a:extLst>
          </p:cNvPr>
          <p:cNvCxnSpPr>
            <a:cxnSpLocks/>
          </p:cNvCxnSpPr>
          <p:nvPr/>
        </p:nvCxnSpPr>
        <p:spPr>
          <a:xfrm flipH="1">
            <a:off x="5580112" y="4276764"/>
            <a:ext cx="52618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56DDCD-7D82-46A9-9802-834248118967}"/>
              </a:ext>
            </a:extLst>
          </p:cNvPr>
          <p:cNvSpPr txBox="1"/>
          <p:nvPr/>
        </p:nvSpPr>
        <p:spPr>
          <a:xfrm>
            <a:off x="5568039" y="4320274"/>
            <a:ext cx="170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생존기간이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1~63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이탈한 유저들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D10376-F95A-4493-8580-12FD44574B88}"/>
              </a:ext>
            </a:extLst>
          </p:cNvPr>
          <p:cNvCxnSpPr>
            <a:cxnSpLocks/>
          </p:cNvCxnSpPr>
          <p:nvPr/>
        </p:nvCxnSpPr>
        <p:spPr>
          <a:xfrm flipH="1">
            <a:off x="7747799" y="2583542"/>
            <a:ext cx="314828" cy="5158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7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1636</Words>
  <Application>Microsoft Office PowerPoint</Application>
  <PresentationFormat>화면 슬라이드 쇼(4:3)</PresentationFormat>
  <Paragraphs>433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Arial</vt:lpstr>
      <vt:lpstr>맑은 고딕</vt:lpstr>
      <vt:lpstr>Wingdings</vt:lpstr>
      <vt:lpstr>D2Coding</vt:lpstr>
      <vt:lpstr>Times New Roman</vt:lpstr>
      <vt:lpstr>Cambria Math</vt:lpstr>
      <vt:lpstr>Yoon 윤고딕 540_TT</vt:lpstr>
      <vt:lpstr>a옛날목욕탕L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미디어와 창의성 개발 과제 3 ) 교양 서적 _ 메이즈러너</dc:title>
  <dc:creator>Chunil</dc:creator>
  <cp:lastModifiedBy>Windows User</cp:lastModifiedBy>
  <cp:revision>108</cp:revision>
  <cp:lastPrinted>2014-10-05T11:07:51Z</cp:lastPrinted>
  <dcterms:created xsi:type="dcterms:W3CDTF">2014-10-05T07:26:19Z</dcterms:created>
  <dcterms:modified xsi:type="dcterms:W3CDTF">2019-09-22T11:28:48Z</dcterms:modified>
</cp:coreProperties>
</file>