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E33F88"/>
    <a:srgbClr val="F07D50"/>
    <a:srgbClr val="E23F5E"/>
    <a:srgbClr val="F6F8F9"/>
    <a:srgbClr val="F25A57"/>
    <a:srgbClr val="F89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DA1FE-9B45-4ADA-A633-0DA8839D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64D1C-A591-46D7-A82E-13D9F861B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7D37-BDD3-4769-8B5B-82A29FF1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03A18-27F3-43E6-A27D-23F34BF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26823-68C3-4914-9EBB-E4AC9869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C2685-75D4-48B5-8B9D-77A53CE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A9A4E-8FAA-48C4-9C2D-0FE9FC8C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5092A-A97B-4F33-9B03-BB878E10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36EBF-73CA-4A38-B95F-CB36A7EB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A0AEA-D73B-414E-8D79-B033FB1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9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59160E-FA43-4E54-8591-99D09F22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C9C4E-352A-48EC-ADEF-59EB70CB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B2DBB-A759-4874-B474-B8293D34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616CF-B0A9-4620-9CEC-35D0D5F2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21884-D878-4FB4-A195-D8A88021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FE086-CA58-4E09-8854-F58C8CFA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2B8D-5CA5-4652-AB60-2704BA33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1E1CE-A8CD-4B0F-ADF7-3CB72F1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DBEBF-CF2B-497E-A803-99C51B9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7BA7-5C1D-4F09-8AE7-5CEBBFC2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4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8A5FE-B4C8-44A8-A621-8A3D07F0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773BE-8C1D-42D3-9FDE-2D0E0008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E4E3F-EE1D-4832-A065-E1749454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291E3-518B-42E0-873D-A2B8F60C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D8B6-CC2A-4EFB-912C-54AC8CD8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AFA13-3A80-42C6-88D8-B86CF7F4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4A58-5697-45F6-9185-DEB5F448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DA714-628D-4512-B8A8-F7E4FEED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172F2-E2C8-4054-A0C9-524E5A99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5D6B4-14B2-455A-9E66-B60DE048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C7AD5-D6C2-492C-A10C-9F318557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8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8F8FF-065E-4A1C-A463-CA077E09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707BB-7E34-4BD4-90AC-090DED0E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E28E0-2AD3-49D0-8C6D-968A89DF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4C8896-544E-41A0-86BE-16ADF8D0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20EF8-9F5E-4C19-95A5-6830755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1B0D1E-001E-429A-92B5-4F611801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7DAE0-A78E-42E6-B22A-2E90BD60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55E84-2B56-4B83-9382-C1464B5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3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010A0-977B-499A-B389-EA22E281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52B01-0A40-4CC7-9D44-595053C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2BEFA-B86A-4E5C-A498-BAB09AC8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314E4-8C13-40EF-B1C3-9F144CD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94F0D-C61E-4CC9-9220-B0ADE57A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F14439-0684-43E5-9AE9-91917566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BFDF2-2014-4F06-9F98-427F269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E5A0-37B4-412D-B0A6-031B0BF4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4536B-155C-4816-84B9-456D01D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F8100-802F-46B9-9C6E-659F8289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3CA2E-5F12-459E-8D91-8370EF0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2CC71-F2FE-43F0-B59C-F7BB9781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21753-3D80-450D-B4CB-BB7BFABE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9C35C-6D92-4209-BD84-25B19CE0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2CDB2C-B360-4563-A9A0-646AF00B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6A9B4-2414-427E-B86F-25F4F1C8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7D873-3D35-4BC4-802B-4BBCC14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B3D06-C643-4474-826B-5EDD7694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5FAEC-AA14-4622-AB88-2BA1C59C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617CBB-6723-48E6-9C04-A77F2FBA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185EF-F379-4B8F-B564-ECFA27C5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CE74-C46D-4577-9355-63E98C6C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6C37-1661-4962-A07D-AF45F769B834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AA71B-D2FC-4BDA-9634-0A7A2FA60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99E7A-869A-4004-B27A-BC21F3F5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5580-B7C9-4BB0-9BDE-8C3A6EAA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768A40D-000B-4F3C-A2BE-715A1A3E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" y="136800"/>
            <a:ext cx="11919560" cy="65844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5455CB-A7D2-4F2F-9F26-F824DF9F66D0}"/>
              </a:ext>
            </a:extLst>
          </p:cNvPr>
          <p:cNvSpPr/>
          <p:nvPr/>
        </p:nvSpPr>
        <p:spPr>
          <a:xfrm>
            <a:off x="136220" y="136800"/>
            <a:ext cx="11919560" cy="658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8579D3-47E6-45A4-8F6F-50FAE81DF3F1}"/>
              </a:ext>
            </a:extLst>
          </p:cNvPr>
          <p:cNvSpPr/>
          <p:nvPr/>
        </p:nvSpPr>
        <p:spPr>
          <a:xfrm>
            <a:off x="136220" y="130212"/>
            <a:ext cx="4754880" cy="659757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734833-4B06-48FF-A74D-74DAC048EA44}"/>
              </a:ext>
            </a:extLst>
          </p:cNvPr>
          <p:cNvSpPr/>
          <p:nvPr/>
        </p:nvSpPr>
        <p:spPr>
          <a:xfrm>
            <a:off x="699160" y="1910080"/>
            <a:ext cx="3629000" cy="1518920"/>
          </a:xfrm>
          <a:prstGeom prst="rect">
            <a:avLst/>
          </a:prstGeom>
          <a:noFill/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7B2739-04D6-4337-BFFF-74753F6CA0B7}"/>
              </a:ext>
            </a:extLst>
          </p:cNvPr>
          <p:cNvSpPr txBox="1"/>
          <p:nvPr/>
        </p:nvSpPr>
        <p:spPr>
          <a:xfrm>
            <a:off x="542620" y="2161708"/>
            <a:ext cx="394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C7D64D-8F43-4D10-B10B-1ECDDAB8F891}"/>
              </a:ext>
            </a:extLst>
          </p:cNvPr>
          <p:cNvSpPr txBox="1"/>
          <p:nvPr/>
        </p:nvSpPr>
        <p:spPr>
          <a:xfrm>
            <a:off x="699160" y="3842664"/>
            <a:ext cx="36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이탈 유저 떡 하나 더 주기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879078-0DED-4807-97F2-64A486DB8549}"/>
              </a:ext>
            </a:extLst>
          </p:cNvPr>
          <p:cNvSpPr/>
          <p:nvPr/>
        </p:nvSpPr>
        <p:spPr>
          <a:xfrm>
            <a:off x="4891100" y="136800"/>
            <a:ext cx="7164680" cy="65975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888EA98-F52C-4880-A71C-E06228E0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9" y="3139439"/>
            <a:ext cx="1406450" cy="140645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F69CDDC-DDFB-4088-8B19-8C057A447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72" y="2432925"/>
            <a:ext cx="1349860" cy="134986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0C63181-0E1E-4775-90C4-A599CAF3E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7" y="2386122"/>
            <a:ext cx="1003354" cy="1003354"/>
          </a:xfrm>
          <a:prstGeom prst="rect">
            <a:avLst/>
          </a:prstGeom>
        </p:spPr>
      </p:pic>
      <p:pic>
        <p:nvPicPr>
          <p:cNvPr id="57" name="Picture 2" descr="ìê·¸ëì³">
            <a:extLst>
              <a:ext uri="{FF2B5EF4-FFF2-40B4-BE49-F238E27FC236}">
                <a16:creationId xmlns:a16="http://schemas.microsoft.com/office/drawing/2014/main" id="{73386C35-BECF-4889-8CFD-3DE605E28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963" b="70000" l="25600" r="79600">
                        <a14:foregroundMark x1="32933" y1="46296" x2="32933" y2="46296"/>
                        <a14:foregroundMark x1="38800" y1="46296" x2="38800" y2="46296"/>
                        <a14:foregroundMark x1="46000" y1="52222" x2="46000" y2="52222"/>
                        <a14:foregroundMark x1="49467" y1="54444" x2="49467" y2="54444"/>
                        <a14:foregroundMark x1="55600" y1="50741" x2="55600" y2="50741"/>
                        <a14:foregroundMark x1="64800" y1="47407" x2="64800" y2="4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34524" r="18367" b="38587"/>
          <a:stretch/>
        </p:blipFill>
        <p:spPr bwMode="auto">
          <a:xfrm>
            <a:off x="8982577" y="621335"/>
            <a:ext cx="265950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A65337B9-3410-49EC-94BF-99DA847E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89" y="5169200"/>
            <a:ext cx="284768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2CE5B98-2140-4A8E-B13A-26AC849BF60A}"/>
              </a:ext>
            </a:extLst>
          </p:cNvPr>
          <p:cNvSpPr txBox="1"/>
          <p:nvPr/>
        </p:nvSpPr>
        <p:spPr>
          <a:xfrm>
            <a:off x="772229" y="5254896"/>
            <a:ext cx="349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김진영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이태정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진명훈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65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1B1B087-B2A5-4C71-9B33-75F0D41EF5E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C830-6880-4D5B-B813-5FEC6C740A4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E51F-3972-4295-BB0A-DE6B220C417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55477-930A-4B3D-A34B-130DA2ED7F2A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어떤 유저가 과금을 많이 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FED30-5E2C-4B23-B163-78E1FCE0874B}"/>
              </a:ext>
            </a:extLst>
          </p:cNvPr>
          <p:cNvSpPr txBox="1"/>
          <p:nvPr/>
        </p:nvSpPr>
        <p:spPr>
          <a:xfrm>
            <a:off x="1778900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과금을 하는 이유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8B32B-A7BB-4576-B25A-9D4C0A13EF9A}"/>
              </a:ext>
            </a:extLst>
          </p:cNvPr>
          <p:cNvSpPr txBox="1"/>
          <p:nvPr/>
        </p:nvSpPr>
        <p:spPr>
          <a:xfrm>
            <a:off x="1582130" y="3146944"/>
            <a:ext cx="4401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추가적인 레벨업을 위해서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좋은 아이템을 사기 위해서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직업군이 과금이 필요해서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과금할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캐릭터가 많아서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전투에 보다 강하게 만들기 위해서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혈맹에서 보다 활약을 많이 하기 위해서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AF334-49BE-4AE2-BE70-A6E94CCB6C2D}"/>
              </a:ext>
            </a:extLst>
          </p:cNvPr>
          <p:cNvSpPr txBox="1"/>
          <p:nvPr/>
        </p:nvSpPr>
        <p:spPr>
          <a:xfrm>
            <a:off x="6829063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체크할 수 있을까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CFBC9-3CC2-44A2-91F0-4CF7571532FE}"/>
              </a:ext>
            </a:extLst>
          </p:cNvPr>
          <p:cNvSpPr txBox="1"/>
          <p:nvPr/>
        </p:nvSpPr>
        <p:spPr>
          <a:xfrm>
            <a:off x="6698140" y="3146944"/>
            <a:ext cx="4988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레벨 업 현황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거래 시간 및 거래 내역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어떤 직업군의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캐릭을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키우는지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위와 동일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 횟수 및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활약성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혈맹의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활발성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1B1B087-B2A5-4C71-9B33-75F0D41EF5E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C830-6880-4D5B-B813-5FEC6C740A4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E51F-3972-4295-BB0A-DE6B220C417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55477-930A-4B3D-A34B-130DA2ED7F2A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체크체크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F3CE9-2543-4784-837F-59FC8CF39712}"/>
              </a:ext>
            </a:extLst>
          </p:cNvPr>
          <p:cNvSpPr txBox="1"/>
          <p:nvPr/>
        </p:nvSpPr>
        <p:spPr>
          <a:xfrm>
            <a:off x="1582130" y="3131148"/>
            <a:ext cx="4286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플레이어의 활동 기록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레벨 업 현황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혈맹이 활발한 정도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플레이 타임 및 로그인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 횟수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소생 및 죽음 차이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E5F08-8AC3-4C83-9BF2-2B77E6560A9D}"/>
              </a:ext>
            </a:extLst>
          </p:cNvPr>
          <p:cNvSpPr txBox="1"/>
          <p:nvPr/>
        </p:nvSpPr>
        <p:spPr>
          <a:xfrm>
            <a:off x="6698140" y="3146944"/>
            <a:ext cx="4988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레벨 업 현황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거래 시간 및 거래 내역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어떤 직업군의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캐릭을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키우는지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위와 동일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 횟수 및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활약성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혈맹의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활발성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7CF6A-5B1D-41A6-9B2B-27B62E479901}"/>
              </a:ext>
            </a:extLst>
          </p:cNvPr>
          <p:cNvSpPr txBox="1"/>
          <p:nvPr/>
        </p:nvSpPr>
        <p:spPr>
          <a:xfrm>
            <a:off x="1778900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D2Coding" panose="020B0609020101020101" pitchFamily="49" charset="-127"/>
                <a:ea typeface="D2Coding" panose="020B0609020101020101" pitchFamily="49" charset="-127"/>
              </a:rPr>
              <a:t>이탈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231C1-A5F0-4290-8478-932F55EDDFB5}"/>
              </a:ext>
            </a:extLst>
          </p:cNvPr>
          <p:cNvSpPr txBox="1"/>
          <p:nvPr/>
        </p:nvSpPr>
        <p:spPr>
          <a:xfrm>
            <a:off x="6829063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과금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5FEFB-7CBD-4737-B8FE-7431B478AFA0}"/>
              </a:ext>
            </a:extLst>
          </p:cNvPr>
          <p:cNvSpPr txBox="1"/>
          <p:nvPr/>
        </p:nvSpPr>
        <p:spPr>
          <a:xfrm>
            <a:off x="6096000" y="865818"/>
            <a:ext cx="515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activity, combat, trade, </a:t>
            </a:r>
          </a:p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pledge, payment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8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1B1B087-B2A5-4C71-9B33-75F0D41EF5E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C830-6880-4D5B-B813-5FEC6C740A4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E51F-3972-4295-BB0A-DE6B220C417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55477-930A-4B3D-A34B-130DA2ED7F2A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40,000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명 유저의 이탈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과금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review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D4288-24BC-4A33-BE12-6B82F3CADD7C}"/>
              </a:ext>
            </a:extLst>
          </p:cNvPr>
          <p:cNvSpPr txBox="1"/>
          <p:nvPr/>
        </p:nvSpPr>
        <p:spPr>
          <a:xfrm>
            <a:off x="8263611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잔존 유저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줠라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많음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C48F176-2E7C-46ED-BAF2-3B4270313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1" y="1682371"/>
            <a:ext cx="68389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566FF97-4E55-4F7A-8072-84BC81E9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59" y="2082073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1FF8B4-8330-40E2-955C-BC32079DDB9B}"/>
              </a:ext>
            </a:extLst>
          </p:cNvPr>
          <p:cNvSpPr/>
          <p:nvPr/>
        </p:nvSpPr>
        <p:spPr>
          <a:xfrm>
            <a:off x="1342663" y="5544273"/>
            <a:ext cx="6319778" cy="586273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6F6EB0-850E-4DD3-A846-5DF3B4EC6AA2}"/>
              </a:ext>
            </a:extLst>
          </p:cNvPr>
          <p:cNvSpPr/>
          <p:nvPr/>
        </p:nvSpPr>
        <p:spPr>
          <a:xfrm>
            <a:off x="7662441" y="1905000"/>
            <a:ext cx="163130" cy="4225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1B1B087-B2A5-4C71-9B33-75F0D41EF5E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C830-6880-4D5B-B813-5FEC6C740A4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E51F-3972-4295-BB0A-DE6B220C417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55477-930A-4B3D-A34B-130DA2ED7F2A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EC979F5-52DA-432D-82BD-4C571143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4" y="1447800"/>
            <a:ext cx="6781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B14E0A-01FF-44A1-A199-8449AAC641C6}"/>
              </a:ext>
            </a:extLst>
          </p:cNvPr>
          <p:cNvSpPr txBox="1"/>
          <p:nvPr/>
        </p:nvSpPr>
        <p:spPr>
          <a:xfrm>
            <a:off x="8263611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핵과금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유저는 일찍 떠남</a:t>
            </a:r>
          </a:p>
        </p:txBody>
      </p:sp>
    </p:spTree>
    <p:extLst>
      <p:ext uri="{BB962C8B-B14F-4D97-AF65-F5344CB8AC3E}">
        <p14:creationId xmlns:p14="http://schemas.microsoft.com/office/powerpoint/2010/main" val="78354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BBD678C3-0C10-4131-B896-BD1C4CDA5F02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2BA82-F529-46B2-BED3-CED75D1C1A3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D0D8-DE42-4348-B9FA-0F154496D86D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3982-E16A-449D-BD3C-35A67BAF852F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6D8EF-5796-4276-89F9-4A496872FDF5}"/>
              </a:ext>
            </a:extLst>
          </p:cNvPr>
          <p:cNvSpPr txBox="1"/>
          <p:nvPr/>
        </p:nvSpPr>
        <p:spPr>
          <a:xfrm>
            <a:off x="8263611" y="2082073"/>
            <a:ext cx="3928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쪼깨쪼깨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써서 돈을 겁나게 쓰는 유저도 꽤 많이 존재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BB90B68A-CF07-4FEC-8537-BF6CAD18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44" y="1281316"/>
            <a:ext cx="6781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6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>
            <a:extLst>
              <a:ext uri="{FF2B5EF4-FFF2-40B4-BE49-F238E27FC236}">
                <a16:creationId xmlns:a16="http://schemas.microsoft.com/office/drawing/2014/main" id="{50D68F8F-EE7D-4DDD-A396-C55000A4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5" y="3241459"/>
            <a:ext cx="362564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11">
            <a:extLst>
              <a:ext uri="{FF2B5EF4-FFF2-40B4-BE49-F238E27FC236}">
                <a16:creationId xmlns:a16="http://schemas.microsoft.com/office/drawing/2014/main" id="{DE868EDD-24A5-4A07-B7AC-A735EAC9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58" y="3241459"/>
            <a:ext cx="365637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0B42820-D1D9-46E2-85E5-05A7D997F4A3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87859-3B9A-44DC-B375-391B10E2B9A0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231C-4C88-42B5-AD31-88653AC575F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32C12-8A25-4CF2-93B2-8031EEC2BBBF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4FE52-3B6D-4CDD-B241-742DE03BE859}"/>
              </a:ext>
            </a:extLst>
          </p:cNvPr>
          <p:cNvSpPr txBox="1"/>
          <p:nvPr/>
        </p:nvSpPr>
        <p:spPr>
          <a:xfrm>
            <a:off x="7001783" y="1220706"/>
            <a:ext cx="444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잔존 유저는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64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일 동안 과금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이탈 유저는 잔존 기간 동안 과금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때문에 일일 사용량에서는 왼쪽과 같이 크게 차이가 나지만 잔존 기간동안 총 사용량으로 따지면 비슷한 추이를 보임</a:t>
            </a:r>
          </a:p>
        </p:txBody>
      </p:sp>
    </p:spTree>
    <p:extLst>
      <p:ext uri="{BB962C8B-B14F-4D97-AF65-F5344CB8AC3E}">
        <p14:creationId xmlns:p14="http://schemas.microsoft.com/office/powerpoint/2010/main" val="385183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D36993E-1D9E-40C3-AF85-CFB3597F34A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0E636-180D-441D-9F39-77C520953E09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DC5CB-761F-4DDE-9A20-E03B6006C0B0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8E1CB-F1B9-406D-A982-E31D98C92335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347498A-D1A4-4B99-AF50-44A34659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42198"/>
            <a:ext cx="46767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AB408-4053-48B9-B4B1-AC4CB07592CC}"/>
              </a:ext>
            </a:extLst>
          </p:cNvPr>
          <p:cNvSpPr txBox="1"/>
          <p:nvPr/>
        </p:nvSpPr>
        <p:spPr>
          <a:xfrm>
            <a:off x="6514103" y="1881106"/>
            <a:ext cx="444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잔존 유저는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64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일 동안 과금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이탈 유저는 잔존 기간 동안 과금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때문에 일일 사용량에서는 왼쪽과 같이 크게 차이가 나지만 잔존 기간동안 총 사용량으로 따지면 비슷한 추이를 보임</a:t>
            </a:r>
          </a:p>
        </p:txBody>
      </p:sp>
    </p:spTree>
    <p:extLst>
      <p:ext uri="{BB962C8B-B14F-4D97-AF65-F5344CB8AC3E}">
        <p14:creationId xmlns:p14="http://schemas.microsoft.com/office/powerpoint/2010/main" val="67427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50263F4-A338-4F5E-990A-95D1A8981405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BBB23-8F0B-4372-A230-AA50485D8BFA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F044B-95DE-404B-B7EF-0542DF39303B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F853F-978C-40D8-8401-48DD9FC67C65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60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35CC0BA-130B-4DD5-B9D3-1720AA191363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18130-815E-436B-B285-06E097B20E3A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BE5D-583E-49F6-A0DD-A12E4B4F3E6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32E3C-20D3-4558-9934-1CAEE664666B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1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93C474-5CDA-4775-A456-E4479FA2CD71}"/>
              </a:ext>
            </a:extLst>
          </p:cNvPr>
          <p:cNvSpPr txBox="1"/>
          <p:nvPr/>
        </p:nvSpPr>
        <p:spPr>
          <a:xfrm>
            <a:off x="4003040" y="751115"/>
            <a:ext cx="418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ASK-U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E2AF-67DA-4284-BE98-2FB12FD82804}"/>
              </a:ext>
            </a:extLst>
          </p:cNvPr>
          <p:cNvSpPr txBox="1"/>
          <p:nvPr/>
        </p:nvSpPr>
        <p:spPr>
          <a:xfrm>
            <a:off x="548640" y="411539"/>
            <a:ext cx="5547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 라인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Intro.</a:t>
            </a:r>
          </a:p>
          <a:p>
            <a:r>
              <a:rPr lang="ko-KR" altLang="en-US" strike="sngStrike" dirty="0"/>
              <a:t>리니지에 대한 칭찬</a:t>
            </a:r>
            <a:endParaRPr lang="en-US" altLang="ko-KR" strike="sngStrike" dirty="0"/>
          </a:p>
          <a:p>
            <a:r>
              <a:rPr lang="ko-KR" altLang="en-US" strike="sngStrike" dirty="0"/>
              <a:t>리니지 특징 </a:t>
            </a:r>
            <a:r>
              <a:rPr lang="en-US" altLang="ko-KR" strike="sngStrike" dirty="0"/>
              <a:t>– </a:t>
            </a:r>
            <a:r>
              <a:rPr lang="ko-KR" altLang="en-US" strike="sngStrike" dirty="0"/>
              <a:t>혈맹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경제 활동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성장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전투</a:t>
            </a:r>
            <a:endParaRPr lang="en-US" altLang="ko-KR" strike="sngStrike" dirty="0"/>
          </a:p>
          <a:p>
            <a:r>
              <a:rPr lang="ko-KR" altLang="en-US" strike="sngStrike" dirty="0"/>
              <a:t>실제 생활같은 환경을 제공</a:t>
            </a:r>
            <a:endParaRPr lang="en-US" altLang="ko-KR" strike="sngStrike" dirty="0"/>
          </a:p>
          <a:p>
            <a:r>
              <a:rPr lang="ko-KR" altLang="en-US" strike="sngStrike" dirty="0"/>
              <a:t>그런데 이탈하는 유저가 있다고</a:t>
            </a:r>
            <a:r>
              <a:rPr lang="en-US" altLang="ko-KR" strike="sngStrike" dirty="0"/>
              <a:t>?</a:t>
            </a:r>
          </a:p>
          <a:p>
            <a:r>
              <a:rPr lang="ko-KR" altLang="en-US" strike="sngStrike" dirty="0"/>
              <a:t>이런 </a:t>
            </a:r>
            <a:r>
              <a:rPr lang="ko-KR" altLang="en-US" strike="sngStrike" dirty="0" err="1"/>
              <a:t>이런</a:t>
            </a:r>
            <a:r>
              <a:rPr lang="ko-KR" altLang="en-US" strike="sngStrike" dirty="0"/>
              <a:t> 이를 분석하여 떠나지 않고 쭉 플레이하도록 만들어 </a:t>
            </a:r>
            <a:r>
              <a:rPr lang="ko-KR" altLang="en-US" strike="sngStrike" dirty="0" err="1"/>
              <a:t>보자구</a:t>
            </a:r>
            <a:r>
              <a:rPr lang="en-US" altLang="ko-KR" strike="sngStrike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Data. &amp; EDA.</a:t>
            </a:r>
          </a:p>
          <a:p>
            <a:r>
              <a:rPr lang="ko-KR" altLang="en-US" dirty="0"/>
              <a:t>우리가 활용할 수 있는 데이터는</a:t>
            </a:r>
            <a:r>
              <a:rPr lang="en-US" altLang="ko-KR" dirty="0"/>
              <a:t>? </a:t>
            </a:r>
            <a:r>
              <a:rPr lang="ko-KR" altLang="en-US" dirty="0"/>
              <a:t>활동</a:t>
            </a:r>
            <a:r>
              <a:rPr lang="en-US" altLang="ko-KR" dirty="0"/>
              <a:t>, </a:t>
            </a: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거래</a:t>
            </a:r>
            <a:r>
              <a:rPr lang="en-US" altLang="ko-KR" dirty="0"/>
              <a:t>, </a:t>
            </a:r>
            <a:r>
              <a:rPr lang="ko-KR" altLang="en-US" dirty="0"/>
              <a:t>과금</a:t>
            </a:r>
            <a:r>
              <a:rPr lang="en-US" altLang="ko-KR" dirty="0"/>
              <a:t>, </a:t>
            </a:r>
            <a:r>
              <a:rPr lang="ko-KR" altLang="en-US" dirty="0"/>
              <a:t>혈맹</a:t>
            </a:r>
            <a:endParaRPr lang="en-US" altLang="ko-KR" dirty="0"/>
          </a:p>
          <a:p>
            <a:r>
              <a:rPr lang="ko-KR" altLang="en-US" dirty="0"/>
              <a:t>어떤 유형의 </a:t>
            </a:r>
            <a:r>
              <a:rPr lang="en-US" altLang="ko-KR" dirty="0"/>
              <a:t>feature</a:t>
            </a:r>
            <a:r>
              <a:rPr lang="ko-KR" altLang="en-US" dirty="0"/>
              <a:t>들이 존재할까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특징들을 지니고 있을까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과금하는</a:t>
            </a:r>
            <a:r>
              <a:rPr lang="ko-KR" altLang="en-US" dirty="0"/>
              <a:t> 유저들</a:t>
            </a:r>
            <a:r>
              <a:rPr lang="en-US" altLang="ko-KR" dirty="0"/>
              <a:t>, </a:t>
            </a:r>
            <a:r>
              <a:rPr lang="ko-KR" altLang="en-US" dirty="0"/>
              <a:t>이탈하는 유저들은 어떤 유저들일까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</a:p>
          <a:p>
            <a:r>
              <a:rPr lang="ko-KR" altLang="en-US" dirty="0"/>
              <a:t>기대 이익에 대한 정의와 이해도 증명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2C754-5371-45D0-8F56-00F59AB7FF70}"/>
              </a:ext>
            </a:extLst>
          </p:cNvPr>
          <p:cNvSpPr txBox="1"/>
          <p:nvPr/>
        </p:nvSpPr>
        <p:spPr>
          <a:xfrm>
            <a:off x="6360160" y="411538"/>
            <a:ext cx="5547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스토리 라인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Preprocessing &amp; Baseline.</a:t>
            </a:r>
          </a:p>
          <a:p>
            <a:pPr algn="r"/>
            <a:r>
              <a:rPr lang="ko-KR" altLang="en-US" dirty="0"/>
              <a:t>우리가 어떠한 과정을 거쳤는지</a:t>
            </a:r>
            <a:endParaRPr lang="en-US" altLang="ko-KR" dirty="0"/>
          </a:p>
          <a:p>
            <a:pPr algn="r"/>
            <a:r>
              <a:rPr lang="en-US" altLang="ko-KR" dirty="0"/>
              <a:t>Feature</a:t>
            </a:r>
            <a:r>
              <a:rPr lang="ko-KR" altLang="en-US" dirty="0"/>
              <a:t>를 어떻게 구성했는지</a:t>
            </a:r>
            <a:endParaRPr lang="en-US" altLang="ko-KR" dirty="0"/>
          </a:p>
          <a:p>
            <a:pPr algn="r"/>
            <a:r>
              <a:rPr lang="ko-KR" altLang="en-US" dirty="0"/>
              <a:t>유의미한 </a:t>
            </a:r>
            <a:r>
              <a:rPr lang="en-US" altLang="ko-KR" dirty="0"/>
              <a:t>feature</a:t>
            </a:r>
            <a:r>
              <a:rPr lang="ko-KR" altLang="en-US" dirty="0"/>
              <a:t>들엔 어떤 것들이 뽑혔는지</a:t>
            </a:r>
            <a:endParaRPr lang="en-US" altLang="ko-KR" dirty="0"/>
          </a:p>
          <a:p>
            <a:pPr algn="r"/>
            <a:r>
              <a:rPr lang="ko-KR" altLang="en-US" dirty="0"/>
              <a:t>시간에 대한 강건성에 대해 어떻게 대응했는가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Model.</a:t>
            </a:r>
          </a:p>
          <a:p>
            <a:pPr algn="r"/>
            <a:r>
              <a:rPr lang="ko-KR" altLang="en-US" dirty="0"/>
              <a:t>다양한 모델 활용 결과</a:t>
            </a:r>
            <a:endParaRPr lang="en-US" altLang="ko-KR" dirty="0"/>
          </a:p>
          <a:p>
            <a:pPr algn="r"/>
            <a:r>
              <a:rPr lang="en-US" altLang="ko-KR" dirty="0"/>
              <a:t>Logistic Regression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algn="r"/>
            <a:r>
              <a:rPr lang="ko-KR" altLang="en-US" dirty="0"/>
              <a:t>성능이 자꾸 높게 나오질 않는다</a:t>
            </a:r>
            <a:r>
              <a:rPr lang="en-US" altLang="ko-KR" dirty="0"/>
              <a:t>..</a:t>
            </a:r>
          </a:p>
          <a:p>
            <a:pPr algn="r"/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아</a:t>
            </a:r>
            <a:r>
              <a:rPr lang="en-US" altLang="ko-KR" dirty="0"/>
              <a:t>! </a:t>
            </a:r>
            <a:r>
              <a:rPr lang="ko-KR" altLang="en-US" dirty="0" err="1"/>
              <a:t>과금하는</a:t>
            </a:r>
            <a:r>
              <a:rPr lang="ko-KR" altLang="en-US" dirty="0"/>
              <a:t> 유저 편차가 너무 크구나</a:t>
            </a:r>
            <a:r>
              <a:rPr lang="en-US" altLang="ko-KR" dirty="0"/>
              <a:t>!</a:t>
            </a:r>
          </a:p>
          <a:p>
            <a:pPr algn="r"/>
            <a:r>
              <a:rPr lang="ko-KR" altLang="en-US" dirty="0"/>
              <a:t>그렇다면 어떻게 높일 수 있을까</a:t>
            </a:r>
            <a:r>
              <a:rPr lang="en-US" altLang="ko-KR" dirty="0"/>
              <a:t>?</a:t>
            </a:r>
          </a:p>
          <a:p>
            <a:pPr algn="r"/>
            <a:r>
              <a:rPr lang="ko-KR" altLang="en-US" dirty="0"/>
              <a:t>틀린 값에 대해 더욱 크게 만들어 학습시키자</a:t>
            </a:r>
            <a:r>
              <a:rPr lang="en-US" altLang="ko-KR" dirty="0"/>
              <a:t>~</a:t>
            </a:r>
          </a:p>
          <a:p>
            <a:pPr algn="r"/>
            <a:r>
              <a:rPr lang="ko-KR" altLang="en-US" dirty="0"/>
              <a:t>와 </a:t>
            </a:r>
            <a:r>
              <a:rPr lang="ko-KR" altLang="en-US" dirty="0" err="1"/>
              <a:t>효과있구나</a:t>
            </a:r>
            <a:r>
              <a:rPr lang="en-US" altLang="ko-KR" dirty="0"/>
              <a:t>~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Conclusion.</a:t>
            </a:r>
          </a:p>
          <a:p>
            <a:pPr algn="r"/>
            <a:r>
              <a:rPr lang="ko-KR" altLang="en-US" dirty="0"/>
              <a:t>결과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1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3C4B9-3323-4BBD-BB78-ED10E81A03A7}"/>
              </a:ext>
            </a:extLst>
          </p:cNvPr>
          <p:cNvSpPr txBox="1"/>
          <p:nvPr/>
        </p:nvSpPr>
        <p:spPr>
          <a:xfrm>
            <a:off x="4003040" y="751115"/>
            <a:ext cx="418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Our Slide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386D7CC-A006-4252-8F28-2F128EC7AF72}"/>
              </a:ext>
            </a:extLst>
          </p:cNvPr>
          <p:cNvSpPr/>
          <p:nvPr/>
        </p:nvSpPr>
        <p:spPr>
          <a:xfrm>
            <a:off x="968287" y="2446374"/>
            <a:ext cx="1625600" cy="162560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BB8521-4A90-487D-B141-3A79610F5EAA}"/>
              </a:ext>
            </a:extLst>
          </p:cNvPr>
          <p:cNvSpPr/>
          <p:nvPr/>
        </p:nvSpPr>
        <p:spPr>
          <a:xfrm>
            <a:off x="3125743" y="2446374"/>
            <a:ext cx="1625600" cy="162560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441AC3-9BA8-448E-AC9B-6F6EEF4BB86C}"/>
              </a:ext>
            </a:extLst>
          </p:cNvPr>
          <p:cNvSpPr/>
          <p:nvPr/>
        </p:nvSpPr>
        <p:spPr>
          <a:xfrm>
            <a:off x="5283200" y="2446374"/>
            <a:ext cx="1625600" cy="1625600"/>
          </a:xfrm>
          <a:prstGeom prst="ellipse">
            <a:avLst/>
          </a:prstGeom>
          <a:solidFill>
            <a:srgbClr val="F25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2A1D53-C286-43FF-B662-EAE95D73BE19}"/>
              </a:ext>
            </a:extLst>
          </p:cNvPr>
          <p:cNvSpPr/>
          <p:nvPr/>
        </p:nvSpPr>
        <p:spPr>
          <a:xfrm>
            <a:off x="7440657" y="2446374"/>
            <a:ext cx="1625600" cy="1625600"/>
          </a:xfrm>
          <a:prstGeom prst="ellipse">
            <a:avLst/>
          </a:prstGeom>
          <a:solidFill>
            <a:srgbClr val="E23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AF647E-04D1-467C-BB91-574F9B807BD3}"/>
              </a:ext>
            </a:extLst>
          </p:cNvPr>
          <p:cNvSpPr/>
          <p:nvPr/>
        </p:nvSpPr>
        <p:spPr>
          <a:xfrm>
            <a:off x="9598113" y="2446374"/>
            <a:ext cx="1625600" cy="1625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DAB3D-BCEA-46D3-AD3B-86845D7E0263}"/>
              </a:ext>
            </a:extLst>
          </p:cNvPr>
          <p:cNvSpPr txBox="1"/>
          <p:nvPr/>
        </p:nvSpPr>
        <p:spPr>
          <a:xfrm>
            <a:off x="1184991" y="2705176"/>
            <a:ext cx="1192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40302-6B3E-48E9-8390-1ED3C0EC9FA3}"/>
              </a:ext>
            </a:extLst>
          </p:cNvPr>
          <p:cNvSpPr txBox="1"/>
          <p:nvPr/>
        </p:nvSpPr>
        <p:spPr>
          <a:xfrm>
            <a:off x="3342447" y="2705176"/>
            <a:ext cx="1192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93646-69B2-431F-AD93-0AA63DE02B5C}"/>
              </a:ext>
            </a:extLst>
          </p:cNvPr>
          <p:cNvSpPr txBox="1"/>
          <p:nvPr/>
        </p:nvSpPr>
        <p:spPr>
          <a:xfrm>
            <a:off x="5499904" y="2705176"/>
            <a:ext cx="1192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48EB0-B572-4069-A41C-D5250BFB5D42}"/>
              </a:ext>
            </a:extLst>
          </p:cNvPr>
          <p:cNvSpPr txBox="1"/>
          <p:nvPr/>
        </p:nvSpPr>
        <p:spPr>
          <a:xfrm>
            <a:off x="7657361" y="2701876"/>
            <a:ext cx="1192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040B4-B6E7-493C-A5F2-91F2F52DA715}"/>
              </a:ext>
            </a:extLst>
          </p:cNvPr>
          <p:cNvSpPr txBox="1"/>
          <p:nvPr/>
        </p:nvSpPr>
        <p:spPr>
          <a:xfrm>
            <a:off x="9814817" y="2701876"/>
            <a:ext cx="1192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C9D41-278B-4671-BFD9-508FEA6BAE01}"/>
              </a:ext>
            </a:extLst>
          </p:cNvPr>
          <p:cNvSpPr txBox="1"/>
          <p:nvPr/>
        </p:nvSpPr>
        <p:spPr>
          <a:xfrm>
            <a:off x="772096" y="4479930"/>
            <a:ext cx="201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D9EA-B68A-4885-B9EF-D4F42412DB3D}"/>
              </a:ext>
            </a:extLst>
          </p:cNvPr>
          <p:cNvSpPr txBox="1"/>
          <p:nvPr/>
        </p:nvSpPr>
        <p:spPr>
          <a:xfrm>
            <a:off x="2929552" y="4479929"/>
            <a:ext cx="201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007E2-2A8F-41A1-A984-90566DE7D251}"/>
              </a:ext>
            </a:extLst>
          </p:cNvPr>
          <p:cNvSpPr txBox="1"/>
          <p:nvPr/>
        </p:nvSpPr>
        <p:spPr>
          <a:xfrm>
            <a:off x="5087009" y="4479929"/>
            <a:ext cx="201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Preprocess.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B0E6F-3DE5-47CE-9C13-DB412A9EB3BE}"/>
              </a:ext>
            </a:extLst>
          </p:cNvPr>
          <p:cNvSpPr txBox="1"/>
          <p:nvPr/>
        </p:nvSpPr>
        <p:spPr>
          <a:xfrm>
            <a:off x="7244467" y="4479929"/>
            <a:ext cx="201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Model.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1483B-36B4-4A17-B7FA-6538A91E14AB}"/>
              </a:ext>
            </a:extLst>
          </p:cNvPr>
          <p:cNvSpPr txBox="1"/>
          <p:nvPr/>
        </p:nvSpPr>
        <p:spPr>
          <a:xfrm>
            <a:off x="9401925" y="4479929"/>
            <a:ext cx="201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Conclusion.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B7224-75E3-4CBE-8C06-A7BED8032092}"/>
              </a:ext>
            </a:extLst>
          </p:cNvPr>
          <p:cNvSpPr/>
          <p:nvPr/>
        </p:nvSpPr>
        <p:spPr>
          <a:xfrm flipV="1">
            <a:off x="0" y="6759035"/>
            <a:ext cx="12192000" cy="989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042D7-A148-4228-864D-3F898175473A}"/>
              </a:ext>
            </a:extLst>
          </p:cNvPr>
          <p:cNvSpPr/>
          <p:nvPr/>
        </p:nvSpPr>
        <p:spPr>
          <a:xfrm>
            <a:off x="4751343" y="1434259"/>
            <a:ext cx="2689316" cy="494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lineage 1ì ëí ì´ë¯¸ì§ ê²ìê²°ê³¼">
            <a:extLst>
              <a:ext uri="{FF2B5EF4-FFF2-40B4-BE49-F238E27FC236}">
                <a16:creationId xmlns:a16="http://schemas.microsoft.com/office/drawing/2014/main" id="{1DB1D08E-48AB-4245-966D-548F09B4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B19FB1-0E65-4CFA-9730-F55165C09705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50ADD9-9D84-40A3-90A5-341BFB227484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D7E2-3907-4D20-8EB6-C3D3847F008D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5C388-0110-41AD-A1F7-38ECA8B13CEE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510EC-1B23-49BC-B446-8804C5161DE1}"/>
              </a:ext>
            </a:extLst>
          </p:cNvPr>
          <p:cNvSpPr txBox="1"/>
          <p:nvPr/>
        </p:nvSpPr>
        <p:spPr>
          <a:xfrm>
            <a:off x="1427285" y="759041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Lineage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57A397-ECC3-473D-9FE1-304E6FC68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21" y="3823537"/>
            <a:ext cx="1733870" cy="1733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7FE41D-47E6-42B4-A45B-23ED9B421BFF}"/>
              </a:ext>
            </a:extLst>
          </p:cNvPr>
          <p:cNvSpPr/>
          <p:nvPr/>
        </p:nvSpPr>
        <p:spPr>
          <a:xfrm>
            <a:off x="1910916" y="5729627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0" dirty="0">
                <a:solidFill>
                  <a:srgbClr val="37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간편한 조작 방식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45059A-36B9-4E80-83C6-A925A6E6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61" y="3945833"/>
            <a:ext cx="1489278" cy="148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68D72-8011-4E59-BF23-0928CDDFDCFA}"/>
              </a:ext>
            </a:extLst>
          </p:cNvPr>
          <p:cNvSpPr/>
          <p:nvPr/>
        </p:nvSpPr>
        <p:spPr>
          <a:xfrm>
            <a:off x="5195755" y="572962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0" dirty="0">
                <a:solidFill>
                  <a:srgbClr val="37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게임 내 </a:t>
            </a:r>
            <a:endParaRPr lang="en-US" altLang="ko-KR" i="0" dirty="0">
              <a:solidFill>
                <a:srgbClr val="373A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i="0" dirty="0">
                <a:solidFill>
                  <a:srgbClr val="37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사회 활동 형성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EE8140B-2573-4821-B54B-7E263A1A5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796" y="4068127"/>
            <a:ext cx="1489280" cy="148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EF2460-4D79-477B-BCAE-B91060341836}"/>
              </a:ext>
            </a:extLst>
          </p:cNvPr>
          <p:cNvSpPr/>
          <p:nvPr/>
        </p:nvSpPr>
        <p:spPr>
          <a:xfrm>
            <a:off x="8532192" y="572978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0" dirty="0">
                <a:solidFill>
                  <a:srgbClr val="37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가상의 특별한 </a:t>
            </a:r>
            <a:endParaRPr lang="en-US" altLang="ko-KR" i="0" dirty="0">
              <a:solidFill>
                <a:srgbClr val="373A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i="0" dirty="0">
                <a:solidFill>
                  <a:srgbClr val="37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전투 경험 부여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64B413-78FF-4FC0-BFA0-B3BB2394D093}"/>
              </a:ext>
            </a:extLst>
          </p:cNvPr>
          <p:cNvSpPr/>
          <p:nvPr/>
        </p:nvSpPr>
        <p:spPr>
          <a:xfrm>
            <a:off x="0" y="1851949"/>
            <a:ext cx="12192000" cy="15770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9085FC-73A6-466B-BD31-28A3F5B63DE9}"/>
              </a:ext>
            </a:extLst>
          </p:cNvPr>
          <p:cNvSpPr/>
          <p:nvPr/>
        </p:nvSpPr>
        <p:spPr>
          <a:xfrm>
            <a:off x="5578692" y="2085916"/>
            <a:ext cx="4822785" cy="96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현재의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2000" b="0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NCSOFT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 만든</a:t>
            </a:r>
            <a:r>
              <a:rPr lang="en-US" altLang="ko-KR" sz="2000" b="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오늘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까지도 </a:t>
            </a:r>
            <a:r>
              <a:rPr lang="en-US" altLang="ko-KR" sz="2000" b="0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NCSOFT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 책임지는 게임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4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26017D46-F403-4DE5-B1B3-420A42B0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68" y="2105776"/>
            <a:ext cx="284768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1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lineage 1ì ëí ì´ë¯¸ì§ ê²ìê²°ê³¼">
            <a:extLst>
              <a:ext uri="{FF2B5EF4-FFF2-40B4-BE49-F238E27FC236}">
                <a16:creationId xmlns:a16="http://schemas.microsoft.com/office/drawing/2014/main" id="{A7FF34F3-81C8-4F46-83FA-95CDC5EB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B8EAA9-5E8F-4376-B2BF-1E5A6E5522DE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048609C-CDB2-4D96-A709-FE49F8844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45" y="3455801"/>
            <a:ext cx="2878238" cy="28782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007F90-8F15-461A-A608-7BA893DA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44" y="3868395"/>
            <a:ext cx="2179752" cy="21797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0511FD-4072-4561-8064-E7A19A148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67" y="4834997"/>
            <a:ext cx="1263962" cy="126396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D36D946-FA3C-4313-ABDE-C0C73BDA0AFF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5546E-7698-4908-AECD-E6D4E38A36CC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DFC25-D1C8-4577-8CA3-FE1A5E8BF3EC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42E50-DBB6-406D-9C7E-2CF91DF02677}"/>
              </a:ext>
            </a:extLst>
          </p:cNvPr>
          <p:cNvSpPr txBox="1"/>
          <p:nvPr/>
        </p:nvSpPr>
        <p:spPr>
          <a:xfrm>
            <a:off x="1427285" y="759041"/>
            <a:ext cx="257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Lineage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4D9145-2891-4C8C-A33A-2FEC81825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61" y="4305201"/>
            <a:ext cx="2323554" cy="2323554"/>
          </a:xfrm>
          <a:prstGeom prst="rect">
            <a:avLst/>
          </a:prstGeom>
        </p:spPr>
      </p:pic>
      <p:pic>
        <p:nvPicPr>
          <p:cNvPr id="26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9B5D3C66-6574-49FE-B433-9896CA8C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60" y="4026689"/>
            <a:ext cx="2626295" cy="85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47F5B2-0EE1-434C-A277-2EC0A5F85CAE}"/>
              </a:ext>
            </a:extLst>
          </p:cNvPr>
          <p:cNvSpPr/>
          <p:nvPr/>
        </p:nvSpPr>
        <p:spPr>
          <a:xfrm>
            <a:off x="0" y="1851949"/>
            <a:ext cx="12192000" cy="15770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79AED-803B-4878-96DB-1A07EBFDE219}"/>
              </a:ext>
            </a:extLst>
          </p:cNvPr>
          <p:cNvSpPr txBox="1"/>
          <p:nvPr/>
        </p:nvSpPr>
        <p:spPr>
          <a:xfrm>
            <a:off x="1072587" y="2021685"/>
            <a:ext cx="10046826" cy="11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유저들은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현실 세계에서 받은 스트레스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Lineage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에서 제공하는 훌륭한 </a:t>
            </a:r>
            <a:r>
              <a:rPr lang="ko-KR" altLang="en-US" sz="2400" dirty="0">
                <a:solidFill>
                  <a:srgbClr val="E23F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가상 세계의 경험</a:t>
            </a:r>
            <a:r>
              <a:rPr lang="en-US" altLang="ko-KR" sz="2400" dirty="0">
                <a:solidFill>
                  <a:srgbClr val="E23F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dirty="0">
                <a:solidFill>
                  <a:srgbClr val="E23F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다양한 전투와 컨텐츠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들로</a:t>
            </a:r>
            <a:r>
              <a:rPr lang="ko-KR" altLang="en-US" sz="2400" dirty="0">
                <a:solidFill>
                  <a:srgbClr val="E23F5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풀 수 있습니다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D1F0C-A032-4CA8-A1ED-4B47450FB723}"/>
              </a:ext>
            </a:extLst>
          </p:cNvPr>
          <p:cNvSpPr txBox="1"/>
          <p:nvPr/>
        </p:nvSpPr>
        <p:spPr>
          <a:xfrm>
            <a:off x="5159157" y="4054824"/>
            <a:ext cx="25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그저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빛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…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갓니지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B87AF81-9F10-43D1-A539-AB1C9CCAF12E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207-EB6D-44E6-8D2D-27703AD38590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8B299-3A73-4F17-A293-C9C102908B6E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E23D2-B0AA-4633-B558-177A28AF7CCA}"/>
              </a:ext>
            </a:extLst>
          </p:cNvPr>
          <p:cNvSpPr txBox="1"/>
          <p:nvPr/>
        </p:nvSpPr>
        <p:spPr>
          <a:xfrm>
            <a:off x="1427285" y="759041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Lineage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058261-EB6A-48FE-B4AC-56F4C1F6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53" y="3917800"/>
            <a:ext cx="2530998" cy="2530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229CA5-BE2C-4158-8ABA-45AA2000F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08" y="3820058"/>
            <a:ext cx="2384573" cy="2384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A32017-D83F-4A91-A2BA-80815A936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9" y="4523772"/>
            <a:ext cx="1925027" cy="1925026"/>
          </a:xfrm>
          <a:prstGeom prst="rect">
            <a:avLst/>
          </a:prstGeom>
        </p:spPr>
      </p:pic>
      <p:pic>
        <p:nvPicPr>
          <p:cNvPr id="12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2ABEB38B-EE4B-4EAF-B301-679A6CB9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8" y="4293029"/>
            <a:ext cx="2175843" cy="7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81F41C-C100-4D86-8397-158248D356BD}"/>
              </a:ext>
            </a:extLst>
          </p:cNvPr>
          <p:cNvCxnSpPr/>
          <p:nvPr/>
        </p:nvCxnSpPr>
        <p:spPr>
          <a:xfrm>
            <a:off x="5463251" y="5002617"/>
            <a:ext cx="1909823" cy="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7C8322-D61E-49EA-8A80-F090DE48B80D}"/>
              </a:ext>
            </a:extLst>
          </p:cNvPr>
          <p:cNvCxnSpPr>
            <a:cxnSpLocks/>
          </p:cNvCxnSpPr>
          <p:nvPr/>
        </p:nvCxnSpPr>
        <p:spPr>
          <a:xfrm flipH="1">
            <a:off x="5443154" y="5486285"/>
            <a:ext cx="1909823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29EE2B-279B-4226-8E8A-1308F04BB18E}"/>
              </a:ext>
            </a:extLst>
          </p:cNvPr>
          <p:cNvSpPr txBox="1"/>
          <p:nvPr/>
        </p:nvSpPr>
        <p:spPr>
          <a:xfrm>
            <a:off x="5566103" y="5723451"/>
            <a:ext cx="166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서비스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0213-6A05-4079-A500-C282150CB7AB}"/>
              </a:ext>
            </a:extLst>
          </p:cNvPr>
          <p:cNvSpPr txBox="1"/>
          <p:nvPr/>
        </p:nvSpPr>
        <p:spPr>
          <a:xfrm>
            <a:off x="5526874" y="4463157"/>
            <a:ext cx="166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이윤 창출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0F89D-084A-48CB-AEC6-BFDFC7FE6E6C}"/>
              </a:ext>
            </a:extLst>
          </p:cNvPr>
          <p:cNvSpPr txBox="1"/>
          <p:nvPr/>
        </p:nvSpPr>
        <p:spPr>
          <a:xfrm>
            <a:off x="1072587" y="1967851"/>
            <a:ext cx="10046826" cy="11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NCSOFT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는 유저들에게 리니지 서비스를 제공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유저는 게임을 즐기며 필요시 과금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정액권을 사용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회사 수익 창출</a:t>
            </a:r>
          </a:p>
        </p:txBody>
      </p:sp>
    </p:spTree>
    <p:extLst>
      <p:ext uri="{BB962C8B-B14F-4D97-AF65-F5344CB8AC3E}">
        <p14:creationId xmlns:p14="http://schemas.microsoft.com/office/powerpoint/2010/main" val="9919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B87AF81-9F10-43D1-A539-AB1C9CCAF12E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F0207-EB6D-44E6-8D2D-27703AD38590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8B299-3A73-4F17-A293-C9C102908B6E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E23D2-B0AA-4633-B558-177A28AF7CCA}"/>
              </a:ext>
            </a:extLst>
          </p:cNvPr>
          <p:cNvSpPr txBox="1"/>
          <p:nvPr/>
        </p:nvSpPr>
        <p:spPr>
          <a:xfrm>
            <a:off x="1427285" y="759041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058261-EB6A-48FE-B4AC-56F4C1F6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53" y="3917800"/>
            <a:ext cx="2530998" cy="2530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229CA5-BE2C-4158-8ABA-45AA2000F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08" y="3820058"/>
            <a:ext cx="2384573" cy="2384573"/>
          </a:xfrm>
          <a:prstGeom prst="rect">
            <a:avLst/>
          </a:prstGeom>
        </p:spPr>
      </p:pic>
      <p:pic>
        <p:nvPicPr>
          <p:cNvPr id="12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2ABEB38B-EE4B-4EAF-B301-679A6CB9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8" y="4293029"/>
            <a:ext cx="2175843" cy="7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81F41C-C100-4D86-8397-158248D356BD}"/>
              </a:ext>
            </a:extLst>
          </p:cNvPr>
          <p:cNvCxnSpPr/>
          <p:nvPr/>
        </p:nvCxnSpPr>
        <p:spPr>
          <a:xfrm>
            <a:off x="5463251" y="5002617"/>
            <a:ext cx="1909823" cy="0"/>
          </a:xfrm>
          <a:prstGeom prst="straightConnector1">
            <a:avLst/>
          </a:prstGeom>
          <a:ln w="2222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7C8322-D61E-49EA-8A80-F090DE48B80D}"/>
              </a:ext>
            </a:extLst>
          </p:cNvPr>
          <p:cNvCxnSpPr>
            <a:cxnSpLocks/>
          </p:cNvCxnSpPr>
          <p:nvPr/>
        </p:nvCxnSpPr>
        <p:spPr>
          <a:xfrm flipH="1">
            <a:off x="5443154" y="5486285"/>
            <a:ext cx="1909823" cy="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29EE2B-279B-4226-8E8A-1308F04BB18E}"/>
              </a:ext>
            </a:extLst>
          </p:cNvPr>
          <p:cNvSpPr txBox="1"/>
          <p:nvPr/>
        </p:nvSpPr>
        <p:spPr>
          <a:xfrm>
            <a:off x="5566103" y="5723451"/>
            <a:ext cx="166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서비스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0213-6A05-4079-A500-C282150CB7AB}"/>
              </a:ext>
            </a:extLst>
          </p:cNvPr>
          <p:cNvSpPr txBox="1"/>
          <p:nvPr/>
        </p:nvSpPr>
        <p:spPr>
          <a:xfrm>
            <a:off x="5510324" y="4595470"/>
            <a:ext cx="1663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이윤 창출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D0DAD-55B0-43F6-86E4-CDB194AEF7D2}"/>
              </a:ext>
            </a:extLst>
          </p:cNvPr>
          <p:cNvSpPr txBox="1"/>
          <p:nvPr/>
        </p:nvSpPr>
        <p:spPr>
          <a:xfrm rot="1303041">
            <a:off x="10293347" y="3564974"/>
            <a:ext cx="70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1793C-92B8-4BBF-8678-74D255F44C41}"/>
              </a:ext>
            </a:extLst>
          </p:cNvPr>
          <p:cNvSpPr txBox="1"/>
          <p:nvPr/>
        </p:nvSpPr>
        <p:spPr>
          <a:xfrm>
            <a:off x="10096924" y="3473693"/>
            <a:ext cx="70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57D62B0-11C3-4B76-AEB6-7BA4C6FCA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9" y="4523772"/>
            <a:ext cx="1925027" cy="19250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4B1291-27BC-4305-B428-AD502DB86F6E}"/>
              </a:ext>
            </a:extLst>
          </p:cNvPr>
          <p:cNvSpPr/>
          <p:nvPr/>
        </p:nvSpPr>
        <p:spPr>
          <a:xfrm>
            <a:off x="1258039" y="4595470"/>
            <a:ext cx="1901850" cy="1853328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A7BA-257C-46DC-A11D-7CE3EF489AB2}"/>
              </a:ext>
            </a:extLst>
          </p:cNvPr>
          <p:cNvSpPr txBox="1"/>
          <p:nvPr/>
        </p:nvSpPr>
        <p:spPr>
          <a:xfrm>
            <a:off x="438776" y="4123662"/>
            <a:ext cx="190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Bye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…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즐거웠어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8C6A1-71CB-417C-8A63-FEB2820A8E60}"/>
              </a:ext>
            </a:extLst>
          </p:cNvPr>
          <p:cNvSpPr txBox="1"/>
          <p:nvPr/>
        </p:nvSpPr>
        <p:spPr>
          <a:xfrm>
            <a:off x="1458409" y="5218706"/>
            <a:ext cx="1501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6C77B-BC9D-4121-9034-F6D1D0FD799D}"/>
              </a:ext>
            </a:extLst>
          </p:cNvPr>
          <p:cNvSpPr txBox="1"/>
          <p:nvPr/>
        </p:nvSpPr>
        <p:spPr>
          <a:xfrm>
            <a:off x="1072587" y="1967851"/>
            <a:ext cx="10046826" cy="11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그러나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..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유저가 이탈하게 된다면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=&gt;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연쇄적인 이탈 발생 및 손해 발생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B736FF-56EF-4904-9454-164617E6396D}"/>
              </a:ext>
            </a:extLst>
          </p:cNvPr>
          <p:cNvSpPr/>
          <p:nvPr/>
        </p:nvSpPr>
        <p:spPr>
          <a:xfrm>
            <a:off x="3507130" y="2064778"/>
            <a:ext cx="775090" cy="523026"/>
          </a:xfrm>
          <a:prstGeom prst="ellipse">
            <a:avLst/>
          </a:prstGeom>
          <a:noFill/>
          <a:ln w="44450">
            <a:solidFill>
              <a:srgbClr val="E33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3C34E7-DBE7-4831-8A48-A4813CF7CFE4}"/>
              </a:ext>
            </a:extLst>
          </p:cNvPr>
          <p:cNvSpPr/>
          <p:nvPr/>
        </p:nvSpPr>
        <p:spPr>
          <a:xfrm>
            <a:off x="7005734" y="648182"/>
            <a:ext cx="4337453" cy="2442247"/>
          </a:xfrm>
          <a:prstGeom prst="roundRect">
            <a:avLst>
              <a:gd name="adj" fmla="val 3871"/>
            </a:avLst>
          </a:prstGeom>
          <a:solidFill>
            <a:srgbClr val="F6F8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C0399-8C8D-443E-A87B-0B512DDC5AE8}"/>
              </a:ext>
            </a:extLst>
          </p:cNvPr>
          <p:cNvSpPr txBox="1"/>
          <p:nvPr/>
        </p:nvSpPr>
        <p:spPr>
          <a:xfrm>
            <a:off x="7152725" y="774161"/>
            <a:ext cx="3963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33F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is_Churn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latest_login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장기 미접속자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 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 동안 접속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이면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 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일을 추가로 관찰하고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#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미접속시 이탈로 간주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today –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latest_login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&gt;= 14: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return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>
                <a:solidFill>
                  <a:srgbClr val="E33F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9204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5300D0F-2841-464B-AC37-C50BACD4CA35}"/>
              </a:ext>
            </a:extLst>
          </p:cNvPr>
          <p:cNvCxnSpPr>
            <a:cxnSpLocks/>
          </p:cNvCxnSpPr>
          <p:nvPr/>
        </p:nvCxnSpPr>
        <p:spPr>
          <a:xfrm>
            <a:off x="4128174" y="3579622"/>
            <a:ext cx="3927806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C280325-2D68-423C-8848-F3C20EB1975E}"/>
              </a:ext>
            </a:extLst>
          </p:cNvPr>
          <p:cNvSpPr/>
          <p:nvPr/>
        </p:nvSpPr>
        <p:spPr>
          <a:xfrm>
            <a:off x="2735920" y="2958867"/>
            <a:ext cx="1001714" cy="1001714"/>
          </a:xfrm>
          <a:prstGeom prst="ellipse">
            <a:avLst/>
          </a:prstGeom>
          <a:noFill/>
          <a:ln w="69850">
            <a:solidFill>
              <a:srgbClr val="E33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96A5C0-1304-4311-8188-4FEC9B6B8AB7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F08D8-FA42-48A4-9DA9-23CAF046E60D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20375-D9D8-482E-9C4E-45EE9D8595A3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10203-1A2D-4087-939B-F20733098672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A182A4-B335-420B-8F23-9CCD3DD1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0" y="2594366"/>
            <a:ext cx="3966258" cy="3966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37191-1811-45D5-B257-67AD72862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1" y="3170102"/>
            <a:ext cx="794796" cy="7947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EB85A3-A7A2-485C-91F7-C2038B904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1" y="3170102"/>
            <a:ext cx="586452" cy="5864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A1CC50-C544-4C4A-8EB6-A2BD4C859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94" y="4435856"/>
            <a:ext cx="694910" cy="6949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FCA109-BF2E-42F7-A9AA-1783935A0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71" y="3787308"/>
            <a:ext cx="826138" cy="8261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81E959-6C8D-42AD-9CAD-879267799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3" y="4569240"/>
            <a:ext cx="844948" cy="844948"/>
          </a:xfrm>
          <a:prstGeom prst="rect">
            <a:avLst/>
          </a:prstGeom>
        </p:spPr>
      </p:pic>
      <p:pic>
        <p:nvPicPr>
          <p:cNvPr id="27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id="{307BA2FC-C2B9-4338-9952-FD7BF2A7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81" y="1690707"/>
            <a:ext cx="284768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D55B11-9C7E-4881-A8EF-4515A02D1273}"/>
              </a:ext>
            </a:extLst>
          </p:cNvPr>
          <p:cNvSpPr txBox="1"/>
          <p:nvPr/>
        </p:nvSpPr>
        <p:spPr>
          <a:xfrm>
            <a:off x="4637903" y="2708477"/>
            <a:ext cx="2952187" cy="267765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Play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Login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Combat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Trade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Relation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Paid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EDB37-8F9B-4768-9157-49BCBFAD3F3F}"/>
              </a:ext>
            </a:extLst>
          </p:cNvPr>
          <p:cNvSpPr txBox="1"/>
          <p:nvPr/>
        </p:nvSpPr>
        <p:spPr>
          <a:xfrm>
            <a:off x="8263610" y="2822853"/>
            <a:ext cx="3928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유저의 게임 내 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활동 데이터 기반으로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solidFill>
                  <a:srgbClr val="E23F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이탈 이상 징후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를 탐지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그리고 </a:t>
            </a:r>
            <a:r>
              <a:rPr lang="ko-KR" altLang="en-US" sz="2400" dirty="0">
                <a:solidFill>
                  <a:srgbClr val="E33F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적절한 보상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부여</a:t>
            </a:r>
          </a:p>
        </p:txBody>
      </p:sp>
    </p:spTree>
    <p:extLst>
      <p:ext uri="{BB962C8B-B14F-4D97-AF65-F5344CB8AC3E}">
        <p14:creationId xmlns:p14="http://schemas.microsoft.com/office/powerpoint/2010/main" val="3060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DB1FBA-00EE-4F1B-9B65-06005640C9D4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89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3733E-0E45-40C6-91AA-147E20D23F50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244AC-FBD2-4C33-A691-F1431BA85AD8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Intro.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04A3-8856-4867-9F3E-37ECB58CB1CF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Churn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을 어떻게 방지할까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808EB5-CDD1-4603-B6AE-6EBC7231B7C6}"/>
              </a:ext>
            </a:extLst>
          </p:cNvPr>
          <p:cNvCxnSpPr>
            <a:cxnSpLocks/>
          </p:cNvCxnSpPr>
          <p:nvPr/>
        </p:nvCxnSpPr>
        <p:spPr>
          <a:xfrm>
            <a:off x="1822866" y="2558007"/>
            <a:ext cx="0" cy="26352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6FA188-1401-42F5-8C39-A5A26F296237}"/>
              </a:ext>
            </a:extLst>
          </p:cNvPr>
          <p:cNvCxnSpPr>
            <a:cxnSpLocks/>
          </p:cNvCxnSpPr>
          <p:nvPr/>
        </p:nvCxnSpPr>
        <p:spPr>
          <a:xfrm>
            <a:off x="4697566" y="2558007"/>
            <a:ext cx="0" cy="26352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4930C7-2589-4A34-80E9-6B608AF8BC94}"/>
              </a:ext>
            </a:extLst>
          </p:cNvPr>
          <p:cNvCxnSpPr>
            <a:cxnSpLocks/>
          </p:cNvCxnSpPr>
          <p:nvPr/>
        </p:nvCxnSpPr>
        <p:spPr>
          <a:xfrm>
            <a:off x="7521771" y="2558007"/>
            <a:ext cx="0" cy="26352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618B6-DF2E-47AB-A117-F791F4B8D0F5}"/>
              </a:ext>
            </a:extLst>
          </p:cNvPr>
          <p:cNvCxnSpPr>
            <a:cxnSpLocks/>
          </p:cNvCxnSpPr>
          <p:nvPr/>
        </p:nvCxnSpPr>
        <p:spPr>
          <a:xfrm>
            <a:off x="10373692" y="2558007"/>
            <a:ext cx="0" cy="26352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E2EE234-91C6-4EF8-9C8A-F19FD47E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89" y="2558007"/>
            <a:ext cx="914728" cy="9147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C2B66CC-A323-490C-BF52-A3831F63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40" y="2558007"/>
            <a:ext cx="827258" cy="8272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50B665-A9BB-4E3F-94FE-8A7511E1F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67" y="2573086"/>
            <a:ext cx="884570" cy="884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349B01-CD92-4900-9F3D-69D2AE9393DA}"/>
              </a:ext>
            </a:extLst>
          </p:cNvPr>
          <p:cNvSpPr txBox="1"/>
          <p:nvPr/>
        </p:nvSpPr>
        <p:spPr>
          <a:xfrm>
            <a:off x="2337602" y="3592760"/>
            <a:ext cx="180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EDA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52971-5455-45C9-AF1B-A8E715250C18}"/>
              </a:ext>
            </a:extLst>
          </p:cNvPr>
          <p:cNvSpPr txBox="1"/>
          <p:nvPr/>
        </p:nvSpPr>
        <p:spPr>
          <a:xfrm>
            <a:off x="5310020" y="3592760"/>
            <a:ext cx="180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Modeling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281D0-A977-4FD6-924A-13D768C5BBBF}"/>
              </a:ext>
            </a:extLst>
          </p:cNvPr>
          <p:cNvSpPr txBox="1"/>
          <p:nvPr/>
        </p:nvSpPr>
        <p:spPr>
          <a:xfrm>
            <a:off x="8044665" y="3592760"/>
            <a:ext cx="180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Evaluate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CD63E-59C4-4D67-9999-ACF7456B5458}"/>
              </a:ext>
            </a:extLst>
          </p:cNvPr>
          <p:cNvSpPr txBox="1"/>
          <p:nvPr/>
        </p:nvSpPr>
        <p:spPr>
          <a:xfrm>
            <a:off x="2194924" y="4323475"/>
            <a:ext cx="22613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이탈 징후를 보이는 유저의 특징을 탐색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82857E-915F-423E-AC3B-20DC8A01A768}"/>
              </a:ext>
            </a:extLst>
          </p:cNvPr>
          <p:cNvSpPr txBox="1"/>
          <p:nvPr/>
        </p:nvSpPr>
        <p:spPr>
          <a:xfrm>
            <a:off x="4861578" y="4323475"/>
            <a:ext cx="27030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이탈 유저를 판별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보상을 하기 위한 모델 구축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6E915-7A9C-408B-B78A-BCA276AFC1DA}"/>
              </a:ext>
            </a:extLst>
          </p:cNvPr>
          <p:cNvSpPr txBox="1"/>
          <p:nvPr/>
        </p:nvSpPr>
        <p:spPr>
          <a:xfrm>
            <a:off x="7607444" y="4323475"/>
            <a:ext cx="27030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구축한 모델 성능 평가 및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Robustness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2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1B1B087-B2A5-4C71-9B33-75F0D41EF5E1}"/>
              </a:ext>
            </a:extLst>
          </p:cNvPr>
          <p:cNvSpPr/>
          <p:nvPr/>
        </p:nvSpPr>
        <p:spPr>
          <a:xfrm>
            <a:off x="298113" y="236767"/>
            <a:ext cx="1044550" cy="1044550"/>
          </a:xfrm>
          <a:prstGeom prst="ellipse">
            <a:avLst/>
          </a:prstGeom>
          <a:solidFill>
            <a:srgbClr val="F0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AC830-6880-4D5B-B813-5FEC6C740A4F}"/>
              </a:ext>
            </a:extLst>
          </p:cNvPr>
          <p:cNvSpPr txBox="1"/>
          <p:nvPr/>
        </p:nvSpPr>
        <p:spPr>
          <a:xfrm>
            <a:off x="382737" y="435876"/>
            <a:ext cx="87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2E51F-3972-4295-BB0A-DE6B220C4171}"/>
              </a:ext>
            </a:extLst>
          </p:cNvPr>
          <p:cNvSpPr txBox="1"/>
          <p:nvPr/>
        </p:nvSpPr>
        <p:spPr>
          <a:xfrm>
            <a:off x="1427286" y="297376"/>
            <a:ext cx="21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&amp; EDA.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55477-930A-4B3D-A34B-130DA2ED7F2A}"/>
              </a:ext>
            </a:extLst>
          </p:cNvPr>
          <p:cNvSpPr txBox="1"/>
          <p:nvPr/>
        </p:nvSpPr>
        <p:spPr>
          <a:xfrm>
            <a:off x="1427285" y="759041"/>
            <a:ext cx="54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어떤 유저가 이탈을 할까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FED30-5E2C-4B23-B163-78E1FCE0874B}"/>
              </a:ext>
            </a:extLst>
          </p:cNvPr>
          <p:cNvSpPr txBox="1"/>
          <p:nvPr/>
        </p:nvSpPr>
        <p:spPr>
          <a:xfrm>
            <a:off x="1778900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이탈을 하는 이유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8B32B-A7BB-4576-B25A-9D4C0A13EF9A}"/>
              </a:ext>
            </a:extLst>
          </p:cNvPr>
          <p:cNvSpPr txBox="1"/>
          <p:nvPr/>
        </p:nvSpPr>
        <p:spPr>
          <a:xfrm>
            <a:off x="1582130" y="3146944"/>
            <a:ext cx="4286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재미 없어서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레벨 올리기가 힘들어서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혈맹이 활발하지 않아서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일이 생겨서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전투에서 져서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자꾸 죽어서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CCC7A-AF72-4FA1-8AFA-F535CBD08DA4}"/>
              </a:ext>
            </a:extLst>
          </p:cNvPr>
          <p:cNvSpPr txBox="1"/>
          <p:nvPr/>
        </p:nvSpPr>
        <p:spPr>
          <a:xfrm>
            <a:off x="6698140" y="3146944"/>
            <a:ext cx="4286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플레이어의 활동 기록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레벨 업 현황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혈맹이 활발한 정도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플레이 타임 및 로그인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전투 횟수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소생 및 죽음 차이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AF334-49BE-4AE2-BE70-A6E94CCB6C2D}"/>
              </a:ext>
            </a:extLst>
          </p:cNvPr>
          <p:cNvSpPr txBox="1"/>
          <p:nvPr/>
        </p:nvSpPr>
        <p:spPr>
          <a:xfrm>
            <a:off x="6829063" y="2082073"/>
            <a:ext cx="392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체크할 수 있을까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9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752</Words>
  <Application>Microsoft Office PowerPoint</Application>
  <PresentationFormat>와이드스크린</PresentationFormat>
  <Paragraphs>205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34</cp:revision>
  <dcterms:created xsi:type="dcterms:W3CDTF">2019-09-08T10:37:53Z</dcterms:created>
  <dcterms:modified xsi:type="dcterms:W3CDTF">2019-09-09T06:57:19Z</dcterms:modified>
</cp:coreProperties>
</file>