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Noto Sans CJK JP"/>
              </a:rPr>
              <a:t>메모 서식을 편집하려면 클릭하십시오</a:t>
            </a:r>
            <a:r>
              <a:rPr b="0" lang="en-US" sz="2000" spc="-1" strike="noStrike">
                <a:latin typeface="Noto Sans CJK JP"/>
              </a:rPr>
              <a:t>.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CJK JP"/>
              </a:rPr>
              <a:t>&lt;머리글&gt;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oto Sans CJK JP"/>
              </a:rPr>
              <a:t>&lt;날짜/시간&gt;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oto Sans CJK JP"/>
              </a:rPr>
              <a:t>&lt;바닥글&gt;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A62EA11-601B-4E0D-8950-7D76B9DA4D1A}" type="slidenum">
              <a:rPr b="0" lang="en-US" sz="1400" spc="-1" strike="noStrike">
                <a:latin typeface="Noto Sans CJK JP"/>
              </a:rPr>
              <a:t>&lt;숫자&gt;</a:t>
            </a:fld>
            <a:endParaRPr b="0" lang="en-US" sz="14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63B7F2-FEAE-4AC1-B83D-660DF67D7ED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42960" y="0"/>
            <a:ext cx="799920" cy="5024520"/>
            <a:chOff x="-1542960" y="0"/>
            <a:chExt cx="799920" cy="5024520"/>
          </a:xfrm>
        </p:grpSpPr>
        <p:sp>
          <p:nvSpPr>
            <p:cNvPr id="1" name="CustomShape 2"/>
            <p:cNvSpPr/>
            <p:nvPr/>
          </p:nvSpPr>
          <p:spPr>
            <a:xfrm>
              <a:off x="-1542960" y="0"/>
              <a:ext cx="799920" cy="799920"/>
            </a:xfrm>
            <a:prstGeom prst="rect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542960" y="1056240"/>
              <a:ext cx="799920" cy="799920"/>
            </a:xfrm>
            <a:prstGeom prst="rect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1542960" y="2112120"/>
              <a:ext cx="799920" cy="799920"/>
            </a:xfrm>
            <a:prstGeom prst="rect">
              <a:avLst/>
            </a:prstGeom>
            <a:solidFill>
              <a:srgbClr val="33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542960" y="3168360"/>
              <a:ext cx="799920" cy="799920"/>
            </a:xfrm>
            <a:prstGeom prst="rect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-1542960" y="4224600"/>
              <a:ext cx="799920" cy="7999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" name="Group 7"/>
          <p:cNvGrpSpPr/>
          <p:nvPr/>
        </p:nvGrpSpPr>
        <p:grpSpPr>
          <a:xfrm>
            <a:off x="0" y="1571400"/>
            <a:ext cx="8123400" cy="5286240"/>
            <a:chOff x="0" y="1571400"/>
            <a:chExt cx="8123400" cy="5286240"/>
          </a:xfrm>
        </p:grpSpPr>
        <p:sp>
          <p:nvSpPr>
            <p:cNvPr id="7" name="CustomShape 8"/>
            <p:cNvSpPr/>
            <p:nvPr/>
          </p:nvSpPr>
          <p:spPr>
            <a:xfrm>
              <a:off x="0" y="1571400"/>
              <a:ext cx="8123400" cy="5286240"/>
            </a:xfrm>
            <a:prstGeom prst="rtTriangle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510800"/>
              <a:ext cx="8123400" cy="2346840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" name="CustomShape 10"/>
          <p:cNvSpPr/>
          <p:nvPr/>
        </p:nvSpPr>
        <p:spPr>
          <a:xfrm>
            <a:off x="0" y="0"/>
            <a:ext cx="4770360" cy="6857640"/>
          </a:xfrm>
          <a:custGeom>
            <a:avLst/>
            <a:gdLst/>
            <a:ahLst/>
            <a:rect l="l" t="t" r="r" b="b"/>
            <a:pathLst>
              <a:path w="4770783" h="6858000">
                <a:moveTo>
                  <a:pt x="0" y="0"/>
                </a:moveTo>
                <a:lnTo>
                  <a:pt x="4770783" y="0"/>
                </a:lnTo>
                <a:lnTo>
                  <a:pt x="302149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5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 flipV="1" rot="16200000">
            <a:off x="-1923480" y="1923120"/>
            <a:ext cx="6857640" cy="3009600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2909520" y="2533320"/>
            <a:ext cx="2611800" cy="2611800"/>
            <a:chOff x="2909520" y="2533320"/>
            <a:chExt cx="2611800" cy="2611800"/>
          </a:xfrm>
        </p:grpSpPr>
        <p:sp>
          <p:nvSpPr>
            <p:cNvPr id="12" name="CustomShape 13"/>
            <p:cNvSpPr/>
            <p:nvPr/>
          </p:nvSpPr>
          <p:spPr>
            <a:xfrm>
              <a:off x="2909520" y="2533320"/>
              <a:ext cx="2611800" cy="26118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3136320" y="2759760"/>
              <a:ext cx="2158560" cy="2158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808080"/>
                  </a:solidFill>
                  <a:latin typeface="아리따-돋움(TTF)-Medium"/>
                  <a:ea typeface="아리따-돋움(TTF)-Medium"/>
                </a:rPr>
                <a:t>LOGO</a:t>
              </a:r>
              <a:endParaRPr b="0" lang="en-US" sz="2000" spc="-1" strike="noStrike">
                <a:latin typeface="Noto Sans CJK JP"/>
              </a:endParaRPr>
            </a:p>
          </p:txBody>
        </p:sp>
      </p:grpSp>
      <p:sp>
        <p:nvSpPr>
          <p:cNvPr id="14" name="Line 15"/>
          <p:cNvSpPr/>
          <p:nvPr/>
        </p:nvSpPr>
        <p:spPr>
          <a:xfrm flipH="1">
            <a:off x="4356000" y="0"/>
            <a:ext cx="609480" cy="2366640"/>
          </a:xfrm>
          <a:prstGeom prst="line">
            <a:avLst/>
          </a:prstGeom>
          <a:ln>
            <a:solidFill>
              <a:srgbClr val="052b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5178960" y="4723200"/>
            <a:ext cx="3356280" cy="2179440"/>
          </a:xfrm>
          <a:prstGeom prst="line">
            <a:avLst/>
          </a:prstGeom>
          <a:ln>
            <a:solidFill>
              <a:srgbClr val="7e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0" y="0"/>
            <a:ext cx="12191760" cy="3428640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-1542960" y="0"/>
            <a:ext cx="799920" cy="5024520"/>
            <a:chOff x="-1542960" y="0"/>
            <a:chExt cx="799920" cy="5024520"/>
          </a:xfrm>
        </p:grpSpPr>
        <p:sp>
          <p:nvSpPr>
            <p:cNvPr id="56" name="CustomShape 2"/>
            <p:cNvSpPr/>
            <p:nvPr/>
          </p:nvSpPr>
          <p:spPr>
            <a:xfrm>
              <a:off x="-1542960" y="0"/>
              <a:ext cx="799920" cy="799920"/>
            </a:xfrm>
            <a:prstGeom prst="rect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-1542960" y="1056240"/>
              <a:ext cx="799920" cy="799920"/>
            </a:xfrm>
            <a:prstGeom prst="rect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-1542960" y="2112120"/>
              <a:ext cx="799920" cy="799920"/>
            </a:xfrm>
            <a:prstGeom prst="rect">
              <a:avLst/>
            </a:prstGeom>
            <a:solidFill>
              <a:srgbClr val="33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-1542960" y="3168360"/>
              <a:ext cx="799920" cy="799920"/>
            </a:xfrm>
            <a:prstGeom prst="rect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-1542960" y="4224600"/>
              <a:ext cx="799920" cy="7999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1" name="Group 7"/>
          <p:cNvGrpSpPr/>
          <p:nvPr/>
        </p:nvGrpSpPr>
        <p:grpSpPr>
          <a:xfrm>
            <a:off x="0" y="6076800"/>
            <a:ext cx="12191760" cy="785880"/>
            <a:chOff x="0" y="6076800"/>
            <a:chExt cx="12191760" cy="785880"/>
          </a:xfrm>
        </p:grpSpPr>
        <p:sp>
          <p:nvSpPr>
            <p:cNvPr id="62" name="CustomShape 8"/>
            <p:cNvSpPr/>
            <p:nvPr/>
          </p:nvSpPr>
          <p:spPr>
            <a:xfrm flipH="1">
              <a:off x="1905120" y="6332400"/>
              <a:ext cx="10286640" cy="525240"/>
            </a:xfrm>
            <a:custGeom>
              <a:avLst/>
              <a:gdLst/>
              <a:ahLst/>
              <a:rect l="l" t="t" r="r" b="b"/>
              <a:pathLst>
                <a:path w="8382000" h="525534">
                  <a:moveTo>
                    <a:pt x="1322303" y="0"/>
                  </a:moveTo>
                  <a:lnTo>
                    <a:pt x="0" y="522771"/>
                  </a:lnTo>
                  <a:lnTo>
                    <a:pt x="0" y="525534"/>
                  </a:lnTo>
                  <a:lnTo>
                    <a:pt x="8382000" y="525534"/>
                  </a:lnTo>
                  <a:lnTo>
                    <a:pt x="13223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0" y="6076800"/>
              <a:ext cx="10286640" cy="780840"/>
            </a:xfrm>
            <a:prstGeom prst="rt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10"/>
            <p:cNvSpPr/>
            <p:nvPr/>
          </p:nvSpPr>
          <p:spPr>
            <a:xfrm flipH="1">
              <a:off x="10286280" y="6081840"/>
              <a:ext cx="1904760" cy="780840"/>
            </a:xfrm>
            <a:prstGeom prst="rtTriangle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5" name="PlaceHolder 11"/>
          <p:cNvSpPr>
            <a:spLocks noGrp="1"/>
          </p:cNvSpPr>
          <p:nvPr>
            <p:ph type="sldNum"/>
          </p:nvPr>
        </p:nvSpPr>
        <p:spPr>
          <a:xfrm>
            <a:off x="922032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4D5A98-5372-48A4-A2B2-146459FD4089}" type="slidenum">
              <a:rPr b="0" lang="en-US" sz="1200" spc="-1" strike="noStrike">
                <a:solidFill>
                  <a:srgbClr val="ffffff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title"/>
          </p:nvPr>
        </p:nvSpPr>
        <p:spPr>
          <a:xfrm>
            <a:off x="522720" y="430560"/>
            <a:ext cx="6282360" cy="464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Slide Headline Section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13"/>
          <p:cNvSpPr>
            <a:spLocks noGrp="1"/>
          </p:cNvSpPr>
          <p:nvPr>
            <p:ph type="body"/>
          </p:nvPr>
        </p:nvSpPr>
        <p:spPr>
          <a:xfrm>
            <a:off x="522720" y="975600"/>
            <a:ext cx="3995280" cy="2530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Brightworks.co.kr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-1542960" y="0"/>
            <a:ext cx="799920" cy="5024520"/>
            <a:chOff x="-1542960" y="0"/>
            <a:chExt cx="799920" cy="5024520"/>
          </a:xfrm>
        </p:grpSpPr>
        <p:sp>
          <p:nvSpPr>
            <p:cNvPr id="105" name="CustomShape 2"/>
            <p:cNvSpPr/>
            <p:nvPr/>
          </p:nvSpPr>
          <p:spPr>
            <a:xfrm>
              <a:off x="-1542960" y="0"/>
              <a:ext cx="799920" cy="799920"/>
            </a:xfrm>
            <a:prstGeom prst="rect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3"/>
            <p:cNvSpPr/>
            <p:nvPr/>
          </p:nvSpPr>
          <p:spPr>
            <a:xfrm>
              <a:off x="-1542960" y="1056240"/>
              <a:ext cx="799920" cy="799920"/>
            </a:xfrm>
            <a:prstGeom prst="rect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-1542960" y="2112120"/>
              <a:ext cx="799920" cy="799920"/>
            </a:xfrm>
            <a:prstGeom prst="rect">
              <a:avLst/>
            </a:prstGeom>
            <a:solidFill>
              <a:srgbClr val="33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5"/>
            <p:cNvSpPr/>
            <p:nvPr/>
          </p:nvSpPr>
          <p:spPr>
            <a:xfrm>
              <a:off x="-1542960" y="3168360"/>
              <a:ext cx="799920" cy="799920"/>
            </a:xfrm>
            <a:prstGeom prst="rect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6"/>
            <p:cNvSpPr/>
            <p:nvPr/>
          </p:nvSpPr>
          <p:spPr>
            <a:xfrm>
              <a:off x="-1542960" y="4224600"/>
              <a:ext cx="799920" cy="7999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0" name="PlaceHolder 7"/>
          <p:cNvSpPr>
            <a:spLocks noGrp="1"/>
          </p:cNvSpPr>
          <p:nvPr>
            <p:ph type="sldNum"/>
          </p:nvPr>
        </p:nvSpPr>
        <p:spPr>
          <a:xfrm>
            <a:off x="922032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25F2E0-01FB-47F4-AA22-BA2914471E16}" type="slidenum">
              <a:rPr b="0" lang="en-US" sz="1200" spc="-1" strike="noStrike">
                <a:solidFill>
                  <a:srgbClr val="ffffff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2242080" y="5560560"/>
            <a:ext cx="8774280" cy="1332720"/>
            <a:chOff x="2242080" y="5560560"/>
            <a:chExt cx="8774280" cy="1332720"/>
          </a:xfrm>
        </p:grpSpPr>
        <p:sp>
          <p:nvSpPr>
            <p:cNvPr id="112" name="CustomShape 9"/>
            <p:cNvSpPr/>
            <p:nvPr/>
          </p:nvSpPr>
          <p:spPr>
            <a:xfrm>
              <a:off x="4068360" y="5572440"/>
              <a:ext cx="6948000" cy="1320840"/>
            </a:xfrm>
            <a:prstGeom prst="triangle">
              <a:avLst>
                <a:gd name="adj" fmla="val 50000"/>
              </a:avLst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10"/>
            <p:cNvSpPr/>
            <p:nvPr/>
          </p:nvSpPr>
          <p:spPr>
            <a:xfrm>
              <a:off x="3676680" y="5560560"/>
              <a:ext cx="4079160" cy="1332360"/>
            </a:xfrm>
            <a:prstGeom prst="triangle">
              <a:avLst>
                <a:gd name="adj" fmla="val 94396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1"/>
            <p:cNvSpPr/>
            <p:nvPr/>
          </p:nvSpPr>
          <p:spPr>
            <a:xfrm>
              <a:off x="2242080" y="5572440"/>
              <a:ext cx="2828880" cy="1320840"/>
            </a:xfrm>
            <a:custGeom>
              <a:avLst/>
              <a:gdLst/>
              <a:ahLst/>
              <a:rect l="l" t="t" r="r" b="b"/>
              <a:pathLst>
                <a:path w="2829390" h="1321114">
                  <a:moveTo>
                    <a:pt x="2829390" y="1321114"/>
                  </a:moveTo>
                  <a:lnTo>
                    <a:pt x="0" y="1321114"/>
                  </a:lnTo>
                  <a:lnTo>
                    <a:pt x="2437694" y="0"/>
                  </a:lnTo>
                  <a:lnTo>
                    <a:pt x="2481804" y="23906"/>
                  </a:lnTo>
                  <a:lnTo>
                    <a:pt x="2829390" y="1321114"/>
                  </a:lnTo>
                  <a:close/>
                </a:path>
              </a:pathLst>
            </a:cu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12"/>
            <p:cNvSpPr/>
            <p:nvPr/>
          </p:nvSpPr>
          <p:spPr>
            <a:xfrm>
              <a:off x="4723920" y="5596200"/>
              <a:ext cx="2393280" cy="1296720"/>
            </a:xfrm>
            <a:custGeom>
              <a:avLst/>
              <a:gdLst/>
              <a:ahLst/>
              <a:rect l="l" t="t" r="r" b="b"/>
              <a:pathLst>
                <a:path w="2393584" h="1297208">
                  <a:moveTo>
                    <a:pt x="2393584" y="1297208"/>
                  </a:moveTo>
                  <a:lnTo>
                    <a:pt x="347586" y="1297208"/>
                  </a:lnTo>
                  <a:lnTo>
                    <a:pt x="0" y="0"/>
                  </a:lnTo>
                  <a:lnTo>
                    <a:pt x="2393584" y="1297208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12480" y="1370520"/>
            <a:ext cx="9023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아리따-돋움(TTF)-Bold"/>
                <a:ea typeface="아리따-돋움(TTF)-Bold"/>
              </a:rPr>
              <a:t>Multi Class Imbalanced Techniques</a:t>
            </a:r>
            <a:endParaRPr b="0" lang="en-US" sz="4000" spc="-1" strike="noStrike">
              <a:latin typeface="Noto Sans CJK JP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827680" y="2332440"/>
            <a:ext cx="695520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50000"/>
              </a:lnSpc>
            </a:pPr>
            <a:r>
              <a:rPr b="0" lang="en-US" sz="32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Data Preprocessing Method</a:t>
            </a:r>
            <a:endParaRPr b="0" lang="en-US" sz="3200" spc="-1" strike="noStrike">
              <a:latin typeface="Noto Sans CJK JP"/>
            </a:endParaRPr>
          </a:p>
          <a:p>
            <a:pPr algn="r">
              <a:lnSpc>
                <a:spcPct val="150000"/>
              </a:lnSpc>
            </a:pPr>
            <a:r>
              <a:rPr b="0" lang="en-US" sz="32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Algorithm Level Approaches</a:t>
            </a:r>
            <a:endParaRPr b="0" lang="en-US" sz="3200" spc="-1" strike="noStrike">
              <a:latin typeface="Noto Sans CJK JP"/>
            </a:endParaRPr>
          </a:p>
          <a:p>
            <a:pPr algn="r">
              <a:lnSpc>
                <a:spcPct val="150000"/>
              </a:lnSpc>
            </a:pPr>
            <a:r>
              <a:rPr b="0" lang="en-US" sz="32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Cost Sensitive Learning  Methods</a:t>
            </a:r>
            <a:endParaRPr b="0" lang="en-US" sz="3200" spc="-1" strike="noStrike">
              <a:latin typeface="Noto Sans CJK JP"/>
            </a:endParaRPr>
          </a:p>
          <a:p>
            <a:pPr algn="r">
              <a:lnSpc>
                <a:spcPct val="150000"/>
              </a:lnSpc>
            </a:pPr>
            <a:r>
              <a:rPr b="0" lang="en-US" sz="32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Ensemble Methods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265560" y="2953080"/>
            <a:ext cx="1799640" cy="17996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Approach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Augmentation &amp; Ensemble Methods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22720" y="1331640"/>
            <a:ext cx="7782480" cy="74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Augmentation </a:t>
            </a: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GAN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1. GAN Augmentation</a:t>
            </a:r>
            <a:endParaRPr b="0" lang="en-US" sz="24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PGGAN to augment data and train CNN models</a:t>
            </a:r>
            <a:endParaRPr b="0" lang="en-US" sz="24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Required large dataset</a:t>
            </a:r>
            <a:endParaRPr b="0" lang="en-US" sz="24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GAN Augmentation: Augmenting Training Data using Generative Adversarial Networks 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1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2. SINGAN Augmentation</a:t>
            </a:r>
            <a:endParaRPr b="0" lang="en-US" sz="24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Learn enough information to create an image from one image</a:t>
            </a:r>
            <a:endParaRPr b="0" lang="en-US" sz="24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ICCV 2019 Best paper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</p:txBody>
      </p:sp>
      <p:pic>
        <p:nvPicPr>
          <p:cNvPr id="209" name="그림 3" descr=""/>
          <p:cNvPicPr/>
          <p:nvPr/>
        </p:nvPicPr>
        <p:blipFill>
          <a:blip r:embed="rId1"/>
          <a:stretch/>
        </p:blipFill>
        <p:spPr>
          <a:xfrm>
            <a:off x="8495640" y="3946320"/>
            <a:ext cx="3072960" cy="2752920"/>
          </a:xfrm>
          <a:prstGeom prst="rect">
            <a:avLst/>
          </a:prstGeom>
          <a:ln>
            <a:noFill/>
          </a:ln>
        </p:spPr>
      </p:pic>
      <p:pic>
        <p:nvPicPr>
          <p:cNvPr id="210" name="그림 5" descr=""/>
          <p:cNvPicPr/>
          <p:nvPr/>
        </p:nvPicPr>
        <p:blipFill>
          <a:blip r:embed="rId2"/>
          <a:stretch/>
        </p:blipFill>
        <p:spPr>
          <a:xfrm>
            <a:off x="8495640" y="1162440"/>
            <a:ext cx="3072960" cy="25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Experiments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Augmentation &amp; Ensemble Methods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2720" y="1331640"/>
            <a:ext cx="5106960" cy="26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Result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Binary Classification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Model – Resnet101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Data size  : 50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Real :15  Fake : 25</a:t>
            </a:r>
            <a:endParaRPr b="0" lang="en-US" sz="2400" spc="-1" strike="noStrike">
              <a:latin typeface="Noto Sans CJK JP"/>
            </a:endParaRPr>
          </a:p>
        </p:txBody>
      </p:sp>
      <p:pic>
        <p:nvPicPr>
          <p:cNvPr id="214" name="그림 3" descr=""/>
          <p:cNvPicPr/>
          <p:nvPr/>
        </p:nvPicPr>
        <p:blipFill>
          <a:blip r:embed="rId1"/>
          <a:stretch/>
        </p:blipFill>
        <p:spPr>
          <a:xfrm>
            <a:off x="4813920" y="1978920"/>
            <a:ext cx="9917640" cy="35071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Approach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Augmentation &amp; Ensemble Methods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522720" y="1331640"/>
            <a:ext cx="10077120" cy="48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Ensemble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N classifiers with 50 datasets</a:t>
            </a:r>
            <a:endParaRPr b="0" lang="en-US" sz="28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Duplicate data</a:t>
            </a:r>
            <a:endParaRPr b="0" lang="en-US" sz="24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Model selection</a:t>
            </a:r>
            <a:endParaRPr b="0" lang="en-US" sz="2400" spc="-1" strike="noStrike">
              <a:latin typeface="Noto Sans CJK JP"/>
            </a:endParaRPr>
          </a:p>
          <a:p>
            <a:pPr lvl="2" marL="12002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Algorithm level, cost sensitive learning application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Problem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Question &amp; Answer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22720" y="1331640"/>
            <a:ext cx="960300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Duplicates character of augmented data</a:t>
            </a:r>
            <a:endParaRPr b="0" lang="en-US" sz="3200" spc="-1" strike="noStrike">
              <a:latin typeface="Noto Sans CJK JP"/>
            </a:endParaRPr>
          </a:p>
          <a:p>
            <a:pPr marL="285840" indent="-285480">
              <a:lnSpc>
                <a:spcPct val="15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Minimum of data for training</a:t>
            </a:r>
            <a:endParaRPr b="0" lang="en-US" sz="3200" spc="-1" strike="noStrike">
              <a:latin typeface="Noto Sans CJK JP"/>
            </a:endParaRPr>
          </a:p>
          <a:p>
            <a:pPr marL="285840" indent="-285480">
              <a:lnSpc>
                <a:spcPct val="15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Different approach for imbalance data</a:t>
            </a:r>
            <a:endParaRPr b="0" lang="en-US" sz="3200" spc="-1" strike="noStrike">
              <a:latin typeface="Noto Sans CJK JP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JP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JP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JP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JP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1"/>
          <p:cNvGrpSpPr/>
          <p:nvPr/>
        </p:nvGrpSpPr>
        <p:grpSpPr>
          <a:xfrm>
            <a:off x="3996000" y="2235600"/>
            <a:ext cx="4199760" cy="2386440"/>
            <a:chOff x="3996000" y="2235600"/>
            <a:chExt cx="4199760" cy="2386440"/>
          </a:xfrm>
        </p:grpSpPr>
        <p:sp>
          <p:nvSpPr>
            <p:cNvPr id="222" name="CustomShape 2"/>
            <p:cNvSpPr/>
            <p:nvPr/>
          </p:nvSpPr>
          <p:spPr>
            <a:xfrm>
              <a:off x="4811040" y="2235600"/>
              <a:ext cx="25693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52b3d"/>
                  </a:solidFill>
                  <a:latin typeface="아리따-돋움(TTF)-Bold"/>
                  <a:ea typeface="아리따-돋움(TTF)-Bold"/>
                </a:rPr>
                <a:t>Thank you</a:t>
              </a:r>
              <a:endParaRPr b="0" lang="en-US" sz="3600" spc="-1" strike="noStrike">
                <a:latin typeface="Noto Sans CJK JP"/>
              </a:endParaRPr>
            </a:p>
          </p:txBody>
        </p:sp>
        <p:sp>
          <p:nvSpPr>
            <p:cNvPr id="223" name="CustomShape 3"/>
            <p:cNvSpPr/>
            <p:nvPr/>
          </p:nvSpPr>
          <p:spPr>
            <a:xfrm>
              <a:off x="5758200" y="4032360"/>
              <a:ext cx="675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808080"/>
                  </a:solidFill>
                  <a:latin typeface="아리따-돋움(TTF)-SemiBold"/>
                  <a:ea typeface="아리따-돋움(TTF)-SemiBold"/>
                </a:rPr>
                <a:t>김명휘</a:t>
              </a:r>
              <a:endParaRPr b="0" lang="en-US" sz="1400" spc="-1" strike="noStrike">
                <a:latin typeface="Noto Sans CJK JP"/>
              </a:endParaRPr>
            </a:p>
          </p:txBody>
        </p:sp>
        <p:sp>
          <p:nvSpPr>
            <p:cNvPr id="224" name="CustomShape 4"/>
            <p:cNvSpPr/>
            <p:nvPr/>
          </p:nvSpPr>
          <p:spPr>
            <a:xfrm>
              <a:off x="3996000" y="4314600"/>
              <a:ext cx="4199760" cy="30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22720" y="430560"/>
            <a:ext cx="628236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Data Preprocessing Methods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22720" y="1035720"/>
            <a:ext cx="1001772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The data preprocessing techniques that try to balance the given samples before train the classifier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22720" y="1518480"/>
            <a:ext cx="8773200" cy="31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Resampling 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Oversampling Techniques</a:t>
            </a:r>
            <a:endParaRPr b="0" lang="en-US" sz="2000" spc="-1" strike="noStrike">
              <a:latin typeface="Noto Sans CJK JP"/>
            </a:endParaRPr>
          </a:p>
          <a:p>
            <a:pPr marL="914400">
              <a:lnSpc>
                <a:spcPct val="130000"/>
              </a:lnSpc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- add data samples in the minority class</a:t>
            </a:r>
            <a:endParaRPr b="0" lang="en-US" sz="20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Undersampling Techniques </a:t>
            </a:r>
            <a:endParaRPr b="0" lang="en-US" sz="2000" spc="-1" strike="noStrike">
              <a:latin typeface="Noto Sans CJK JP"/>
            </a:endParaRPr>
          </a:p>
          <a:p>
            <a:pPr marL="914400">
              <a:lnSpc>
                <a:spcPct val="130000"/>
              </a:lnSpc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- remove some data samples from the majority class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</p:txBody>
      </p:sp>
      <p:pic>
        <p:nvPicPr>
          <p:cNvPr id="166" name="그림 5" descr=""/>
          <p:cNvPicPr/>
          <p:nvPr/>
        </p:nvPicPr>
        <p:blipFill>
          <a:blip r:embed="rId1"/>
          <a:stretch/>
        </p:blipFill>
        <p:spPr>
          <a:xfrm>
            <a:off x="6805800" y="1802520"/>
            <a:ext cx="5032080" cy="3988440"/>
          </a:xfrm>
          <a:prstGeom prst="rect">
            <a:avLst/>
          </a:prstGeom>
          <a:ln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3664440" y="5791320"/>
            <a:ext cx="809388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3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아리따-돋움(TTF)-Light"/>
                <a:ea typeface="아리따-돋움(TTF)-Light"/>
              </a:rPr>
              <a:t>https://medium.com/quantyca/oversampling-and-undersampling-adasyn-vs-enn-60828a58db39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22720" y="430560"/>
            <a:ext cx="628236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Data Preprocessing Methods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22720" y="1035720"/>
            <a:ext cx="1001772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The data preprocessing techniques that try to balance the given samples before train the classifier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22720" y="1423800"/>
            <a:ext cx="8773200" cy="34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Augmentation 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Pixel-Level Transforms</a:t>
            </a:r>
            <a:endParaRPr b="0" lang="en-US" sz="2000" spc="-1" strike="noStrike">
              <a:latin typeface="Noto Sans CJK JP"/>
            </a:endParaRPr>
          </a:p>
          <a:p>
            <a:pPr marL="914400">
              <a:lnSpc>
                <a:spcPct val="130000"/>
              </a:lnSpc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- Blur, Jitter, Noise</a:t>
            </a:r>
            <a:endParaRPr b="0" lang="en-US" sz="20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Spatial-Level Transforms</a:t>
            </a:r>
            <a:endParaRPr b="0" lang="en-US" sz="2000" spc="-1" strike="noStrike">
              <a:latin typeface="Noto Sans CJK JP"/>
            </a:endParaRPr>
          </a:p>
          <a:p>
            <a:pPr marL="914400">
              <a:lnSpc>
                <a:spcPct val="130000"/>
              </a:lnSpc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- Flip, Rotation</a:t>
            </a:r>
            <a:endParaRPr b="0" lang="en-US" sz="20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Mix Transforms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</p:txBody>
      </p:sp>
      <p:graphicFrame>
        <p:nvGraphicFramePr>
          <p:cNvPr id="171" name="Table 4"/>
          <p:cNvGraphicFramePr/>
          <p:nvPr/>
        </p:nvGraphicFramePr>
        <p:xfrm>
          <a:off x="3183480" y="3952080"/>
          <a:ext cx="7839720" cy="2267640"/>
        </p:xfrm>
        <a:graphic>
          <a:graphicData uri="http://schemas.openxmlformats.org/drawingml/2006/table">
            <a:tbl>
              <a:tblPr/>
              <a:tblGrid>
                <a:gridCol w="873720"/>
                <a:gridCol w="6966000"/>
              </a:tblGrid>
              <a:tr h="40788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Year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Paper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0788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2018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Improved Mixed-Example Data Augmentation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788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2018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MixUp: Beyond Empirical Risk Minimization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396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2018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Data Augmentation using Random Image Cropping and Patching for Deep CNNs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788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2019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Cutmix, Augmix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788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2020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Smoothmix, Puzzlemix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2" name="그림 7" descr=""/>
          <p:cNvPicPr/>
          <p:nvPr/>
        </p:nvPicPr>
        <p:blipFill>
          <a:blip r:embed="rId1"/>
          <a:stretch/>
        </p:blipFill>
        <p:spPr>
          <a:xfrm>
            <a:off x="6265440" y="1442880"/>
            <a:ext cx="4402440" cy="24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22720" y="430560"/>
            <a:ext cx="628236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Algorithm Level Approaches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Adjust the learning toward the minority class by creating or modifying the typical machine learning algorithm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22720" y="1409400"/>
            <a:ext cx="11042280" cy="41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ML perspective 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Hierarchical SVM, Logistic Regression, etc …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Related Paper</a:t>
            </a:r>
            <a:endParaRPr b="0" lang="en-US" sz="3200" spc="-1" strike="noStrike">
              <a:latin typeface="Noto Sans CJK JP"/>
            </a:endParaRPr>
          </a:p>
          <a:p>
            <a:pPr marL="457200">
              <a:lnSpc>
                <a:spcPct val="130000"/>
              </a:lnSpc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Exploring Deep Learning Approaches to Recognize </a:t>
            </a:r>
            <a:endParaRPr b="0" lang="en-US" sz="2000" spc="-1" strike="noStrike">
              <a:latin typeface="Noto Sans CJK JP"/>
            </a:endParaRPr>
          </a:p>
          <a:p>
            <a:pPr marL="457200">
              <a:lnSpc>
                <a:spcPct val="130000"/>
              </a:lnSpc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Handwritten Arabic Texts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</p:txBody>
      </p:sp>
      <p:graphicFrame>
        <p:nvGraphicFramePr>
          <p:cNvPr id="176" name="Table 4"/>
          <p:cNvGraphicFramePr/>
          <p:nvPr/>
        </p:nvGraphicFramePr>
        <p:xfrm>
          <a:off x="751680" y="4548600"/>
          <a:ext cx="6814800" cy="1118880"/>
        </p:xfrm>
        <a:graphic>
          <a:graphicData uri="http://schemas.openxmlformats.org/drawingml/2006/table">
            <a:tbl>
              <a:tblPr/>
              <a:tblGrid>
                <a:gridCol w="1289880"/>
                <a:gridCol w="5524920"/>
              </a:tblGrid>
              <a:tr h="40788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Year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2020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396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Contribute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Adaptive data augmentation algorithm to promote class diversity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396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Method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Weight assignment according to the frequency of words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7" name="그림 3" descr=""/>
          <p:cNvPicPr/>
          <p:nvPr/>
        </p:nvPicPr>
        <p:blipFill>
          <a:blip r:embed="rId1"/>
          <a:stretch/>
        </p:blipFill>
        <p:spPr>
          <a:xfrm>
            <a:off x="7795440" y="2207520"/>
            <a:ext cx="4182120" cy="36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Cost Sensitive Learning  Methods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How to devise a cost matrix and how to associate it with the algorithm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22720" y="1409400"/>
            <a:ext cx="11042280" cy="49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Class Imbalance Problem in Data Mining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Minimizing misclassification cost</a:t>
            </a:r>
            <a:endParaRPr b="0" lang="en-US" sz="20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Add cost function to FN and FP</a:t>
            </a:r>
            <a:endParaRPr b="0" lang="en-US" sz="20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Giving FN more cost than FP in order to not to miss more minority class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Solve imbalanced learning problems using a cost matrix that accounts for misclassified costs</a:t>
            </a:r>
            <a:endParaRPr b="0" lang="en-US" sz="2000" spc="-1" strike="noStrike">
              <a:latin typeface="Noto Sans CJK JP"/>
            </a:endParaRPr>
          </a:p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How to apply in image classification?</a:t>
            </a:r>
            <a:endParaRPr b="0" lang="en-US" sz="32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3200" spc="-1" strike="noStrike">
              <a:latin typeface="Noto Sans CJK JP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1" name="Formula 4"/>
              <p:cNvSpPr txBox="1"/>
              <p:nvPr/>
            </p:nvSpPr>
            <p:spPr>
              <a:xfrm>
                <a:off x="658440" y="3596760"/>
                <a:ext cx="9448560" cy="651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𝑇𝑜𝑡𝑎𝑙</m:t>
                    </m:r>
                    <m:r>
                      <m:t xml:space="preserve">𝐶𝑜𝑠𝑡</m:t>
                    </m:r>
                    <m:r>
                      <m:t xml:space="preserve">=</m:t>
                    </m:r>
                    <m:r>
                      <m:t xml:space="preserve">𝐶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𝐹𝑃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𝐹𝑁</m:t>
                    </m:r>
                    <m:r>
                      <m:t xml:space="preserve">+</m:t>
                    </m:r>
                    <m:r>
                      <m:t xml:space="preserve">𝐶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𝐹𝑃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𝐹𝑃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82" name="CustomShape 5"/>
          <p:cNvSpPr/>
          <p:nvPr/>
        </p:nvSpPr>
        <p:spPr>
          <a:xfrm>
            <a:off x="658440" y="3596760"/>
            <a:ext cx="9448560" cy="651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 </a:t>
            </a:r>
            <a:endParaRPr b="0" lang="en-US" sz="1800" spc="-1" strike="noStrike">
              <a:latin typeface="Noto Sans CJK JP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Ensemble Methods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Hybrid techniques like combining ensemble learning with sampling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522720" y="1409400"/>
            <a:ext cx="1104228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Related Paper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Mainly used in the medical, industry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Prevent overfitting 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Binary classification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</p:txBody>
      </p:sp>
      <p:pic>
        <p:nvPicPr>
          <p:cNvPr id="186" name="그림 5" descr=""/>
          <p:cNvPicPr/>
          <p:nvPr/>
        </p:nvPicPr>
        <p:blipFill>
          <a:blip r:embed="rId1"/>
          <a:stretch/>
        </p:blipFill>
        <p:spPr>
          <a:xfrm>
            <a:off x="6513120" y="1617120"/>
            <a:ext cx="5678640" cy="4377600"/>
          </a:xfrm>
          <a:prstGeom prst="rect">
            <a:avLst/>
          </a:prstGeom>
          <a:ln>
            <a:noFill/>
          </a:ln>
        </p:spPr>
      </p:pic>
      <p:graphicFrame>
        <p:nvGraphicFramePr>
          <p:cNvPr id="187" name="Table 4"/>
          <p:cNvGraphicFramePr/>
          <p:nvPr/>
        </p:nvGraphicFramePr>
        <p:xfrm>
          <a:off x="406440" y="3610080"/>
          <a:ext cx="5866920" cy="1539360"/>
        </p:xfrm>
        <a:graphic>
          <a:graphicData uri="http://schemas.openxmlformats.org/drawingml/2006/table">
            <a:tbl>
              <a:tblPr/>
              <a:tblGrid>
                <a:gridCol w="653760"/>
                <a:gridCol w="5213160"/>
              </a:tblGrid>
              <a:tr h="72396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Year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1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Paper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72396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2019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Deep learning Ensemble for Hyperspectral Image Classification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396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2019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The Relative Performance of Ensemble Methods with DCNN for image classification 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396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2020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</a:pPr>
                      <a:r>
                        <a:rPr b="0" lang="en-US" sz="1600" spc="-1" strike="noStrike">
                          <a:solidFill>
                            <a:srgbClr val="33574f"/>
                          </a:solidFill>
                          <a:latin typeface="아리따-돋움(TTF)-Bold"/>
                          <a:ea typeface="아리따-돋움(TTF)-Bold"/>
                        </a:rPr>
                        <a:t>Breast Cancer Histopathology Image Classification Using an Ensemble of Deep Learning Models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Motivation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Augmentation &amp; Ensemble Methods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22720" y="1515600"/>
            <a:ext cx="11042280" cy="38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Augmentation  Goal : Convert from 1 to 50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Pixel Level Transforms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GAN Transforms </a:t>
            </a:r>
            <a:endParaRPr b="0" lang="en-US" sz="3200" spc="-1" strike="noStrike">
              <a:latin typeface="Noto Sans CJK JP"/>
            </a:endParaRPr>
          </a:p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Modeling Goal : Ensemble Model approach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Find methods</a:t>
            </a:r>
            <a:endParaRPr b="0" lang="en-US" sz="32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3200" spc="-1" strike="noStrike">
              <a:latin typeface="Noto Sans CJK JP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8068680" y="6189120"/>
            <a:ext cx="39283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3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아리따-돋움(TTF)-Light"/>
                <a:ea typeface="아리따-돋움(TTF)-Light"/>
              </a:rPr>
              <a:t>Albumentations – fast image augmentation library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Approach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Augmentation &amp; Ensemble Methods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522720" y="1542600"/>
            <a:ext cx="11042280" cy="26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Augmentation </a:t>
            </a: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Pixel–Level Transforms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Convert from 1 to 10~15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Difference of Aug data and Original Data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</p:txBody>
      </p:sp>
      <p:pic>
        <p:nvPicPr>
          <p:cNvPr id="195" name="그림 7" descr=""/>
          <p:cNvPicPr/>
          <p:nvPr/>
        </p:nvPicPr>
        <p:blipFill>
          <a:blip r:embed="rId1"/>
          <a:stretch/>
        </p:blipFill>
        <p:spPr>
          <a:xfrm>
            <a:off x="7028280" y="1542600"/>
            <a:ext cx="5027760" cy="467316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8128080" y="6030000"/>
            <a:ext cx="39283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3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아리따-돋움(TTF)-Light"/>
                <a:ea typeface="아리따-돋움(TTF)-Light"/>
              </a:rPr>
              <a:t>Albumentations – fast image augmentation library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22720" y="430560"/>
            <a:ext cx="7867080" cy="46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Experiments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22720" y="1035720"/>
            <a:ext cx="10593360" cy="253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808080"/>
                </a:solidFill>
                <a:latin typeface="아리따-돋움(TTF)-Medium"/>
                <a:ea typeface="아리따-돋움(TTF)-Medium"/>
              </a:rPr>
              <a:t>Augmentation &amp; Ensemble Methods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22720" y="1331640"/>
            <a:ext cx="5106960" cy="50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Result</a:t>
            </a:r>
            <a:endParaRPr b="0" lang="en-US" sz="32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Binary Classification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Model – Resnet101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Data size  : 10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It depends on the number of data</a:t>
            </a:r>
            <a:endParaRPr b="0" lang="en-US" sz="2400" spc="-1" strike="noStrike">
              <a:latin typeface="Noto Sans CJK JP"/>
            </a:endParaRPr>
          </a:p>
          <a:p>
            <a:pPr lvl="1" marL="743040" indent="-285480">
              <a:lnSpc>
                <a:spcPct val="130000"/>
              </a:lnSpc>
              <a:buClr>
                <a:srgbClr val="33574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574f"/>
                </a:solidFill>
                <a:latin typeface="아리따-돋움(TTF)-Bold"/>
                <a:ea typeface="아리따-돋움(TTF)-Bold"/>
              </a:rPr>
              <a:t>Aug and Original are similar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Noto Sans CJK JP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8068680" y="6189120"/>
            <a:ext cx="39283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3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아리따-돋움(TTF)-Light"/>
                <a:ea typeface="아리따-돋움(TTF)-Light"/>
              </a:rPr>
              <a:t>Albumentations – fast image augmentation library</a:t>
            </a:r>
            <a:endParaRPr b="0" lang="en-US" sz="1400" spc="-1" strike="noStrike">
              <a:latin typeface="Noto Sans CJK JP"/>
            </a:endParaRPr>
          </a:p>
        </p:txBody>
      </p:sp>
      <p:grpSp>
        <p:nvGrpSpPr>
          <p:cNvPr id="201" name="Group 5"/>
          <p:cNvGrpSpPr/>
          <p:nvPr/>
        </p:nvGrpSpPr>
        <p:grpSpPr>
          <a:xfrm>
            <a:off x="5732640" y="1447200"/>
            <a:ext cx="6535080" cy="4347360"/>
            <a:chOff x="5732640" y="1447200"/>
            <a:chExt cx="6535080" cy="4347360"/>
          </a:xfrm>
        </p:grpSpPr>
        <p:pic>
          <p:nvPicPr>
            <p:cNvPr id="202" name="그림 10" descr=""/>
            <p:cNvPicPr/>
            <p:nvPr/>
          </p:nvPicPr>
          <p:blipFill>
            <a:blip r:embed="rId1"/>
            <a:stretch/>
          </p:blipFill>
          <p:spPr>
            <a:xfrm>
              <a:off x="5732640" y="1447200"/>
              <a:ext cx="6383160" cy="217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3" name="그림 11" descr=""/>
            <p:cNvPicPr/>
            <p:nvPr/>
          </p:nvPicPr>
          <p:blipFill>
            <a:blip r:embed="rId2"/>
            <a:stretch/>
          </p:blipFill>
          <p:spPr>
            <a:xfrm>
              <a:off x="5732640" y="3627000"/>
              <a:ext cx="6372000" cy="2167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4" name="CustomShape 6"/>
            <p:cNvSpPr/>
            <p:nvPr/>
          </p:nvSpPr>
          <p:spPr>
            <a:xfrm>
              <a:off x="10808280" y="2667600"/>
              <a:ext cx="1459440" cy="36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3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아리따-돋움(TTF)-Light"/>
                  <a:ea typeface="아리따-돋움(TTF)-Light"/>
                </a:rPr>
                <a:t>ORIGINAL</a:t>
              </a:r>
              <a:endParaRPr b="0" lang="en-US" sz="1400" spc="-1" strike="noStrike">
                <a:latin typeface="Noto Sans CJK JP"/>
              </a:endParaRPr>
            </a:p>
          </p:txBody>
        </p:sp>
        <p:sp>
          <p:nvSpPr>
            <p:cNvPr id="205" name="CustomShape 7"/>
            <p:cNvSpPr/>
            <p:nvPr/>
          </p:nvSpPr>
          <p:spPr>
            <a:xfrm>
              <a:off x="10656000" y="5029200"/>
              <a:ext cx="1459440" cy="36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3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아리따-돋움(TTF)-Light"/>
                  <a:ea typeface="아리따-돋움(TTF)-Light"/>
                </a:rPr>
                <a:t>Augmentation</a:t>
              </a:r>
              <a:endParaRPr b="0" lang="en-US" sz="1400" spc="-1" strike="noStrike">
                <a:latin typeface="Noto Sans CJK JP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5657</TotalTime>
  <Application>LibreOffice/6.0.7.3$Linux_X86_64 LibreOffice_project/00m0$Build-3</Application>
  <Words>542</Words>
  <Paragraphs>142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2016-05-18T15:42:58Z</dcterms:created>
  <dc:creator>jun su Hwang</dc:creator>
  <dc:description/>
  <dc:language>ko-KR</dc:language>
  <cp:lastModifiedBy/>
  <dcterms:modified xsi:type="dcterms:W3CDTF">2021-10-13T18:30:04Z</dcterms:modified>
  <cp:revision>51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