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6" r:id="rId4"/>
    <p:sldId id="264" r:id="rId5"/>
    <p:sldId id="269" r:id="rId6"/>
    <p:sldId id="268" r:id="rId7"/>
    <p:sldId id="265" r:id="rId8"/>
    <p:sldId id="267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B3D"/>
    <a:srgbClr val="65A395"/>
    <a:srgbClr val="7ED6C1"/>
    <a:srgbClr val="33574F"/>
    <a:srgbClr val="F2F2F2"/>
    <a:srgbClr val="EEEEEE"/>
    <a:srgbClr val="F0F0F0"/>
    <a:srgbClr val="BCE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259" autoAdjust="0"/>
  </p:normalViewPr>
  <p:slideViewPr>
    <p:cSldViewPr snapToGrid="0">
      <p:cViewPr varScale="1">
        <p:scale>
          <a:sx n="113" d="100"/>
          <a:sy n="113" d="100"/>
        </p:scale>
        <p:origin x="594" y="96"/>
      </p:cViewPr>
      <p:guideLst>
        <p:guide orient="horz" pos="2183"/>
        <p:guide pos="3840"/>
        <p:guide pos="7310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D2AD5-33B1-43A3-84FB-4B9CAADF1194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B9D54-32FA-41A0-9CC0-516E37E44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57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B9D54-32FA-41A0-9CC0-516E37E44D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36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confidence score: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Square"/>
              </a:rPr>
              <a:t>물체를 포함한다는 예측을 얼마나 확신하는지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Square"/>
              </a:rPr>
              <a:t>박스에 대한 예측이 얼마나 정확할지를 의미</a:t>
            </a:r>
            <a:endParaRPr lang="en-US" altLang="ko-KR" b="0" i="0" dirty="0">
              <a:solidFill>
                <a:srgbClr val="000000"/>
              </a:solidFill>
              <a:effectLst/>
              <a:latin typeface="NanumSquare"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B9D54-32FA-41A0-9CC0-516E37E44D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CSPnet</a:t>
            </a:r>
            <a:r>
              <a:rPr lang="ko-KR" altLang="en-US" dirty="0"/>
              <a:t>을 사용하여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CNN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의 학습 능력을 향상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B9D54-32FA-41A0-9CC0-516E37E44D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1571483"/>
            <a:ext cx="8123583" cy="5286516"/>
            <a:chOff x="0" y="1649895"/>
            <a:chExt cx="8123583" cy="5208105"/>
          </a:xfrm>
        </p:grpSpPr>
        <p:sp>
          <p:nvSpPr>
            <p:cNvPr id="8" name="직각 삼각형 7"/>
            <p:cNvSpPr/>
            <p:nvPr/>
          </p:nvSpPr>
          <p:spPr>
            <a:xfrm>
              <a:off x="0" y="1649895"/>
              <a:ext cx="8123583" cy="5208105"/>
            </a:xfrm>
            <a:prstGeom prst="rtTriangle">
              <a:avLst/>
            </a:pr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>
              <a:off x="0" y="4545496"/>
              <a:ext cx="8123583" cy="2312504"/>
            </a:xfrm>
            <a:prstGeom prst="rt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 userDrawn="1"/>
        </p:nvSpPr>
        <p:spPr>
          <a:xfrm>
            <a:off x="0" y="0"/>
            <a:ext cx="4770783" cy="6858000"/>
          </a:xfrm>
          <a:custGeom>
            <a:avLst/>
            <a:gdLst>
              <a:gd name="connsiteX0" fmla="*/ 0 w 4770783"/>
              <a:gd name="connsiteY0" fmla="*/ 0 h 6858000"/>
              <a:gd name="connsiteX1" fmla="*/ 4770783 w 4770783"/>
              <a:gd name="connsiteY1" fmla="*/ 0 h 6858000"/>
              <a:gd name="connsiteX2" fmla="*/ 3021496 w 4770783"/>
              <a:gd name="connsiteY2" fmla="*/ 6858000 h 6858000"/>
              <a:gd name="connsiteX3" fmla="*/ 0 w 477078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0783" h="6858000">
                <a:moveTo>
                  <a:pt x="0" y="0"/>
                </a:moveTo>
                <a:lnTo>
                  <a:pt x="4770783" y="0"/>
                </a:lnTo>
                <a:lnTo>
                  <a:pt x="302149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5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 userDrawn="1"/>
        </p:nvSpPr>
        <p:spPr>
          <a:xfrm rot="16200000" flipV="1">
            <a:off x="-1924052" y="1924050"/>
            <a:ext cx="6858000" cy="3009897"/>
          </a:xfrm>
          <a:prstGeom prst="rt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2909605" y="2533233"/>
            <a:ext cx="2612284" cy="2612284"/>
            <a:chOff x="2909605" y="2533233"/>
            <a:chExt cx="2612284" cy="2612284"/>
          </a:xfrm>
        </p:grpSpPr>
        <p:sp>
          <p:nvSpPr>
            <p:cNvPr id="13" name="타원 12"/>
            <p:cNvSpPr/>
            <p:nvPr/>
          </p:nvSpPr>
          <p:spPr>
            <a:xfrm>
              <a:off x="2909605" y="2533233"/>
              <a:ext cx="2612284" cy="261228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136291" y="2759919"/>
              <a:ext cx="2158913" cy="2158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LOGO</a:t>
              </a:r>
              <a:endPara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</p:grpSp>
      <p:cxnSp>
        <p:nvCxnSpPr>
          <p:cNvPr id="15" name="직선 연결선 14"/>
          <p:cNvCxnSpPr/>
          <p:nvPr userDrawn="1"/>
        </p:nvCxnSpPr>
        <p:spPr>
          <a:xfrm flipH="1">
            <a:off x="4356100" y="0"/>
            <a:ext cx="609600" cy="2366682"/>
          </a:xfrm>
          <a:prstGeom prst="line">
            <a:avLst/>
          </a:prstGeom>
          <a:ln>
            <a:solidFill>
              <a:srgbClr val="052B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5179085" y="4723201"/>
            <a:ext cx="3356312" cy="2179777"/>
          </a:xfrm>
          <a:prstGeom prst="line">
            <a:avLst/>
          </a:prstGeom>
          <a:ln>
            <a:solidFill>
              <a:srgbClr val="7ED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각 삼각형 16"/>
          <p:cNvSpPr/>
          <p:nvPr userDrawn="1"/>
        </p:nvSpPr>
        <p:spPr>
          <a:xfrm flipV="1">
            <a:off x="0" y="-3"/>
            <a:ext cx="12192000" cy="3429001"/>
          </a:xfrm>
          <a:prstGeom prst="rt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27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6076950"/>
            <a:ext cx="12192000" cy="786039"/>
            <a:chOff x="0" y="6076950"/>
            <a:chExt cx="12192000" cy="786039"/>
          </a:xfrm>
        </p:grpSpPr>
        <p:sp>
          <p:nvSpPr>
            <p:cNvPr id="7" name="자유형 6"/>
            <p:cNvSpPr/>
            <p:nvPr/>
          </p:nvSpPr>
          <p:spPr>
            <a:xfrm flipH="1">
              <a:off x="1905000" y="6332467"/>
              <a:ext cx="10287000" cy="525534"/>
            </a:xfrm>
            <a:custGeom>
              <a:avLst/>
              <a:gdLst>
                <a:gd name="connsiteX0" fmla="*/ 1842667 w 8382000"/>
                <a:gd name="connsiteY0" fmla="*/ 0 h 496505"/>
                <a:gd name="connsiteX1" fmla="*/ 0 w 8382000"/>
                <a:gd name="connsiteY1" fmla="*/ 493742 h 496505"/>
                <a:gd name="connsiteX2" fmla="*/ 0 w 8382000"/>
                <a:gd name="connsiteY2" fmla="*/ 496505 h 496505"/>
                <a:gd name="connsiteX3" fmla="*/ 8382000 w 8382000"/>
                <a:gd name="connsiteY3" fmla="*/ 496505 h 496505"/>
                <a:gd name="connsiteX4" fmla="*/ 1842667 w 8382000"/>
                <a:gd name="connsiteY4" fmla="*/ 0 h 496505"/>
                <a:gd name="connsiteX0" fmla="*/ 1322303 w 8382000"/>
                <a:gd name="connsiteY0" fmla="*/ 0 h 525534"/>
                <a:gd name="connsiteX1" fmla="*/ 0 w 8382000"/>
                <a:gd name="connsiteY1" fmla="*/ 522771 h 525534"/>
                <a:gd name="connsiteX2" fmla="*/ 0 w 8382000"/>
                <a:gd name="connsiteY2" fmla="*/ 525534 h 525534"/>
                <a:gd name="connsiteX3" fmla="*/ 8382000 w 8382000"/>
                <a:gd name="connsiteY3" fmla="*/ 525534 h 525534"/>
                <a:gd name="connsiteX4" fmla="*/ 1322303 w 8382000"/>
                <a:gd name="connsiteY4" fmla="*/ 0 h 52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0" h="525534">
                  <a:moveTo>
                    <a:pt x="1322303" y="0"/>
                  </a:moveTo>
                  <a:lnTo>
                    <a:pt x="0" y="522771"/>
                  </a:lnTo>
                  <a:lnTo>
                    <a:pt x="0" y="525534"/>
                  </a:lnTo>
                  <a:lnTo>
                    <a:pt x="8382000" y="525534"/>
                  </a:lnTo>
                  <a:lnTo>
                    <a:pt x="1322303" y="0"/>
                  </a:lnTo>
                  <a:close/>
                </a:path>
              </a:pathLst>
            </a:cu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6076950"/>
              <a:ext cx="10287000" cy="781050"/>
            </a:xfrm>
            <a:prstGeom prst="rtTriangle">
              <a:avLst/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flipH="1">
              <a:off x="10287000" y="6081939"/>
              <a:ext cx="1905000" cy="781050"/>
            </a:xfrm>
            <a:prstGeom prst="rtTriangle">
              <a:avLst/>
            </a:pr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220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22892" y="430480"/>
            <a:ext cx="6282857" cy="464602"/>
          </a:xfrm>
          <a:prstGeom prst="rect">
            <a:avLst/>
          </a:prstGeom>
        </p:spPr>
        <p:txBody>
          <a:bodyPr anchor="ctr"/>
          <a:lstStyle>
            <a:lvl1pPr marL="0" algn="l" defTabSz="914400" rtl="0" eaLnBrk="1" latinLnBrk="1" hangingPunct="1">
              <a:defRPr lang="ko-KR" altLang="en-US" sz="3600" kern="1200" dirty="0">
                <a:gradFill>
                  <a:gsLst>
                    <a:gs pos="100000">
                      <a:srgbClr val="33574F"/>
                    </a:gs>
                    <a:gs pos="0">
                      <a:srgbClr val="33574F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>Slide Headline Section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22892" y="975590"/>
            <a:ext cx="3995738" cy="2533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buNone/>
              <a:defRPr lang="ko-KR" altLang="en-US" sz="1800" kern="120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1pPr>
            <a:lvl2pPr marL="0" algn="l" defTabSz="914400" rtl="0" eaLnBrk="1" latinLnBrk="1" hangingPunct="1">
              <a:defRPr lang="ko-KR" altLang="en-US" sz="1800" kern="120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2pPr>
            <a:lvl3pPr marL="0" algn="l" defTabSz="914400" rtl="0" eaLnBrk="1" latinLnBrk="1" hangingPunct="1">
              <a:defRPr lang="ko-KR" altLang="en-US" sz="1800" kern="120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3pPr>
            <a:lvl4pPr marL="0" algn="l" defTabSz="914400" rtl="0" eaLnBrk="1" latinLnBrk="1" hangingPunct="1">
              <a:defRPr lang="ko-KR" altLang="en-US" sz="1800" kern="120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4pPr>
            <a:lvl5pPr marL="0" algn="l" defTabSz="914400" rtl="0" eaLnBrk="1" latinLnBrk="1" hangingPunct="1">
              <a:defRPr lang="ko-KR" altLang="en-US" sz="1800" kern="120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5pPr>
          </a:lstStyle>
          <a:p>
            <a:pPr lvl="0"/>
            <a:r>
              <a:rPr lang="en-US" altLang="ko-KR" dirty="0" smtClean="0"/>
              <a:t>Brightworks.co.kr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669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220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2242059" y="5560697"/>
            <a:ext cx="8774682" cy="1332876"/>
            <a:chOff x="991306" y="5560697"/>
            <a:chExt cx="8774682" cy="1332876"/>
          </a:xfrm>
        </p:grpSpPr>
        <p:sp>
          <p:nvSpPr>
            <p:cNvPr id="13" name="이등변 삼각형 12"/>
            <p:cNvSpPr/>
            <p:nvPr/>
          </p:nvSpPr>
          <p:spPr>
            <a:xfrm>
              <a:off x="2817708" y="5572459"/>
              <a:ext cx="6948280" cy="1321114"/>
            </a:xfrm>
            <a:prstGeom prst="triangle">
              <a:avLst/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426012" y="5560697"/>
              <a:ext cx="4079456" cy="1332876"/>
            </a:xfrm>
            <a:prstGeom prst="triangle">
              <a:avLst>
                <a:gd name="adj" fmla="val 94396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991306" y="5572459"/>
              <a:ext cx="2829390" cy="1321114"/>
            </a:xfrm>
            <a:custGeom>
              <a:avLst/>
              <a:gdLst>
                <a:gd name="connsiteX0" fmla="*/ 2829390 w 2829390"/>
                <a:gd name="connsiteY0" fmla="*/ 1321114 h 1321114"/>
                <a:gd name="connsiteX1" fmla="*/ 0 w 2829390"/>
                <a:gd name="connsiteY1" fmla="*/ 1321114 h 1321114"/>
                <a:gd name="connsiteX2" fmla="*/ 2437694 w 2829390"/>
                <a:gd name="connsiteY2" fmla="*/ 0 h 1321114"/>
                <a:gd name="connsiteX3" fmla="*/ 2481804 w 2829390"/>
                <a:gd name="connsiteY3" fmla="*/ 23906 h 1321114"/>
                <a:gd name="connsiteX4" fmla="*/ 2829390 w 2829390"/>
                <a:gd name="connsiteY4" fmla="*/ 1321114 h 132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9390" h="1321114">
                  <a:moveTo>
                    <a:pt x="2829390" y="1321114"/>
                  </a:moveTo>
                  <a:lnTo>
                    <a:pt x="0" y="1321114"/>
                  </a:lnTo>
                  <a:lnTo>
                    <a:pt x="2437694" y="0"/>
                  </a:lnTo>
                  <a:lnTo>
                    <a:pt x="2481804" y="23906"/>
                  </a:lnTo>
                  <a:lnTo>
                    <a:pt x="2829390" y="1321114"/>
                  </a:lnTo>
                  <a:close/>
                </a:path>
              </a:pathLst>
            </a:cu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3473110" y="5596365"/>
              <a:ext cx="2393584" cy="1297208"/>
            </a:xfrm>
            <a:custGeom>
              <a:avLst/>
              <a:gdLst>
                <a:gd name="connsiteX0" fmla="*/ 2393584 w 2393584"/>
                <a:gd name="connsiteY0" fmla="*/ 1297208 h 1297208"/>
                <a:gd name="connsiteX1" fmla="*/ 347586 w 2393584"/>
                <a:gd name="connsiteY1" fmla="*/ 1297208 h 1297208"/>
                <a:gd name="connsiteX2" fmla="*/ 0 w 2393584"/>
                <a:gd name="connsiteY2" fmla="*/ 0 h 1297208"/>
                <a:gd name="connsiteX3" fmla="*/ 2393584 w 2393584"/>
                <a:gd name="connsiteY3" fmla="*/ 1297208 h 129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3584" h="1297208">
                  <a:moveTo>
                    <a:pt x="2393584" y="1297208"/>
                  </a:moveTo>
                  <a:lnTo>
                    <a:pt x="347586" y="1297208"/>
                  </a:lnTo>
                  <a:lnTo>
                    <a:pt x="0" y="0"/>
                  </a:lnTo>
                  <a:lnTo>
                    <a:pt x="2393584" y="1297208"/>
                  </a:lnTo>
                  <a:close/>
                </a:path>
              </a:pathLst>
            </a:cu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0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6981A-128B-499D-A1BD-52947A59EC4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1543050" y="0"/>
            <a:ext cx="800100" cy="5024612"/>
            <a:chOff x="-3143250" y="-609600"/>
            <a:chExt cx="800100" cy="5024612"/>
          </a:xfrm>
        </p:grpSpPr>
        <p:sp>
          <p:nvSpPr>
            <p:cNvPr id="8" name="직사각형 7"/>
            <p:cNvSpPr/>
            <p:nvPr/>
          </p:nvSpPr>
          <p:spPr>
            <a:xfrm>
              <a:off x="-3143250" y="-609600"/>
              <a:ext cx="800100" cy="800100"/>
            </a:xfrm>
            <a:prstGeom prst="rect">
              <a:avLst/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3143250" y="446528"/>
              <a:ext cx="800100" cy="800100"/>
            </a:xfrm>
            <a:prstGeom prst="rect">
              <a:avLst/>
            </a:pr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3143250" y="1502656"/>
              <a:ext cx="800100" cy="800100"/>
            </a:xfrm>
            <a:prstGeom prst="rect">
              <a:avLst/>
            </a:prstGeom>
            <a:solidFill>
              <a:srgbClr val="335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3143250" y="2558784"/>
              <a:ext cx="800100" cy="800100"/>
            </a:xfrm>
            <a:prstGeom prst="rect">
              <a:avLst/>
            </a:pr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3143250" y="3614912"/>
              <a:ext cx="800100" cy="8001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39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725764" y="1886902"/>
            <a:ext cx="400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Real Time Detection</a:t>
            </a:r>
            <a:endParaRPr lang="ko-KR" altLang="en-US" sz="36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9611" y="2492271"/>
            <a:ext cx="1595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CenterNet</a:t>
            </a:r>
            <a:endParaRPr lang="en-US" altLang="ko-KR" sz="2000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r>
              <a:rPr lang="en-US" altLang="ko-KR" sz="2000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HRCenterNet</a:t>
            </a:r>
            <a:endParaRPr lang="en-US" altLang="ko-KR" sz="2000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r>
              <a:rPr lang="en-US" altLang="ko-KR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YOLO </a:t>
            </a:r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v5</a:t>
            </a:r>
            <a:endParaRPr lang="en-US" altLang="ko-KR" sz="20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89843" y="411330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양진미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편승희</a:t>
            </a:r>
            <a:endParaRPr lang="ko-KR" altLang="en-US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9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CenterNet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https://github.com/xingyizhou/CenterNet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042" y="1778313"/>
            <a:ext cx="6372225" cy="1971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25" y="1309470"/>
            <a:ext cx="4115375" cy="2909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892" y="4512733"/>
            <a:ext cx="10856308" cy="1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Overlap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아닌 오직 위치만으로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Anchor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CornerNet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사용된 단 하나의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Anchor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Keypoint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Estimation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얻는 방법을 통해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Detection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중심점 하나를 찾고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bounding box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만듦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6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CenterNet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https://github.com/xingyizhou/CenterNet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25" y="1498600"/>
            <a:ext cx="9467775" cy="44840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33" y="4281128"/>
            <a:ext cx="2161117" cy="1291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46650" y="2362199"/>
            <a:ext cx="268817" cy="2582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HRCenterNet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https://github.com/Tverous/HRCenterNet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95" y="1389592"/>
            <a:ext cx="102774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https://github.com/ultralytics/yolov5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D65B6-E7C2-4F6B-95D3-CE5441C365D0}"/>
              </a:ext>
            </a:extLst>
          </p:cNvPr>
          <p:cNvSpPr txBox="1"/>
          <p:nvPr/>
        </p:nvSpPr>
        <p:spPr>
          <a:xfrm>
            <a:off x="5826033" y="1937052"/>
            <a:ext cx="594757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이미지를 </a:t>
            </a:r>
            <a:r>
              <a:rPr lang="en-US" altLang="ko-KR" sz="16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S*S </a:t>
            </a:r>
            <a:r>
              <a:rPr lang="ko-KR" altLang="en-US" sz="16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그리드로 분할</a:t>
            </a:r>
            <a:endParaRPr lang="en-US" altLang="ko-KR" sz="16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이미지 전체가 신경망을 통과하여 예측 </a:t>
            </a:r>
            <a:r>
              <a:rPr lang="ko-KR" altLang="en-US" sz="1600" dirty="0" err="1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텐서</a:t>
            </a:r>
            <a:r>
              <a:rPr lang="ko-KR" altLang="en-US" sz="16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생성 </a:t>
            </a:r>
            <a:endParaRPr lang="en-US" altLang="ko-KR" sz="16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(</a:t>
            </a:r>
            <a:r>
              <a:rPr lang="en-US" altLang="ko-KR" sz="1600" dirty="0" err="1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Bbox</a:t>
            </a:r>
            <a:r>
              <a:rPr lang="en-US" altLang="ko-KR" sz="16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정보</a:t>
            </a:r>
            <a:r>
              <a:rPr lang="en-US" altLang="ko-KR" sz="16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Confidence Score, </a:t>
            </a:r>
            <a:r>
              <a:rPr lang="ko-KR" altLang="en-US" sz="16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분류 클래스 확률</a:t>
            </a:r>
            <a:r>
              <a:rPr lang="en-US" altLang="ko-KR" sz="16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 startAt="3"/>
            </a:pPr>
            <a:r>
              <a:rPr lang="ko-KR" altLang="en-US" sz="16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그리드</a:t>
            </a:r>
            <a:r>
              <a:rPr lang="en-US" altLang="ko-KR" sz="16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별 예측 정보를 바탕으로 </a:t>
            </a:r>
            <a:r>
              <a:rPr lang="en-US" altLang="ko-KR" sz="1600" dirty="0" err="1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Bbox</a:t>
            </a:r>
            <a:r>
              <a:rPr lang="en-US" altLang="ko-KR" sz="16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조정 및 분류 수행</a:t>
            </a:r>
            <a:endParaRPr lang="en-US" altLang="ko-KR" sz="16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101C4E-B91E-4145-BCAE-B2EFA7BE5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92" y="1937052"/>
            <a:ext cx="5107199" cy="339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9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https://github.com/ultralytics/yolov5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D65B6-E7C2-4F6B-95D3-CE5441C365D0}"/>
              </a:ext>
            </a:extLst>
          </p:cNvPr>
          <p:cNvSpPr txBox="1"/>
          <p:nvPr/>
        </p:nvSpPr>
        <p:spPr>
          <a:xfrm>
            <a:off x="522892" y="1569650"/>
            <a:ext cx="10867919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Backbone: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이미지로부터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Map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추출하는 부분 →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CSPNet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Neck: Backbone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연결하는 부분으로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Map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정제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재구성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Head: Feature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바탕으로 물체의 위치를 찾는 부분</a:t>
            </a:r>
          </a:p>
        </p:txBody>
      </p:sp>
      <p:pic>
        <p:nvPicPr>
          <p:cNvPr id="3074" name="Picture 2" descr="The network architecture of Yolov5. It consists of three parts: (1)... |  Download Scientific Diagram">
            <a:extLst>
              <a:ext uri="{FF2B5EF4-FFF2-40B4-BE49-F238E27FC236}">
                <a16:creationId xmlns:a16="http://schemas.microsoft.com/office/drawing/2014/main" id="{8E72D7D5-4370-4142-859F-FC5437712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51"/>
          <a:stretch/>
        </p:blipFill>
        <p:spPr bwMode="auto">
          <a:xfrm>
            <a:off x="3891737" y="3429000"/>
            <a:ext cx="4408526" cy="2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0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COCO dataset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&gt; </a:t>
            </a:r>
            <a:r>
              <a:rPr lang="en-US" altLang="ko-KR" dirty="0" smtClean="0"/>
              <a:t>Train 4386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500</a:t>
            </a:r>
            <a:r>
              <a:rPr lang="ko-KR" altLang="en-US" dirty="0" smtClean="0"/>
              <a:t>개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196" y="2459116"/>
            <a:ext cx="2489530" cy="37380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830" y="2459116"/>
            <a:ext cx="2489530" cy="37380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465" y="2459115"/>
            <a:ext cx="2489530" cy="3738033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11201"/>
              </p:ext>
            </p:extLst>
          </p:nvPr>
        </p:nvGraphicFramePr>
        <p:xfrm>
          <a:off x="1760055" y="1473199"/>
          <a:ext cx="841308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03270">
                  <a:extLst>
                    <a:ext uri="{9D8B030D-6E8A-4147-A177-3AD203B41FA5}">
                      <a16:colId xmlns:a16="http://schemas.microsoft.com/office/drawing/2014/main" val="1722096383"/>
                    </a:ext>
                  </a:extLst>
                </a:gridCol>
                <a:gridCol w="2103270">
                  <a:extLst>
                    <a:ext uri="{9D8B030D-6E8A-4147-A177-3AD203B41FA5}">
                      <a16:colId xmlns:a16="http://schemas.microsoft.com/office/drawing/2014/main" val="3976615321"/>
                    </a:ext>
                  </a:extLst>
                </a:gridCol>
                <a:gridCol w="2103270">
                  <a:extLst>
                    <a:ext uri="{9D8B030D-6E8A-4147-A177-3AD203B41FA5}">
                      <a16:colId xmlns:a16="http://schemas.microsoft.com/office/drawing/2014/main" val="2617673684"/>
                    </a:ext>
                  </a:extLst>
                </a:gridCol>
                <a:gridCol w="2103270">
                  <a:extLst>
                    <a:ext uri="{9D8B030D-6E8A-4147-A177-3AD203B41FA5}">
                      <a16:colId xmlns:a16="http://schemas.microsoft.com/office/drawing/2014/main" val="4115190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YOLO</a:t>
                      </a:r>
                      <a:r>
                        <a:rPr lang="en-US" altLang="ko-KR" baseline="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v5</a:t>
                      </a:r>
                      <a:endParaRPr lang="ko-KR" altLang="en-US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CenterNet</a:t>
                      </a:r>
                      <a:endParaRPr lang="ko-KR" altLang="en-US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HRCenterNet</a:t>
                      </a:r>
                      <a:endParaRPr lang="ko-KR" altLang="en-US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4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정확도</a:t>
                      </a:r>
                      <a:endParaRPr lang="ko-KR" altLang="en-US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0.212(</a:t>
                      </a:r>
                      <a:r>
                        <a:rPr lang="en-US" altLang="ko-KR" dirty="0" err="1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mAP</a:t>
                      </a:r>
                      <a:r>
                        <a:rPr lang="en-US" altLang="ko-KR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endParaRPr lang="ko-KR" altLang="en-US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0.251</a:t>
                      </a:r>
                      <a:r>
                        <a:rPr lang="en-US" altLang="ko-KR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</a:t>
                      </a:r>
                      <a:r>
                        <a:rPr lang="en-US" altLang="ko-KR" dirty="0" err="1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mAP</a:t>
                      </a:r>
                      <a:r>
                        <a:rPr lang="en-US" altLang="ko-KR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endParaRPr lang="ko-KR" altLang="en-US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0.136(</a:t>
                      </a:r>
                      <a:r>
                        <a:rPr lang="en-US" altLang="ko-KR" dirty="0" err="1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IoU</a:t>
                      </a:r>
                      <a:r>
                        <a:rPr lang="en-US" altLang="ko-KR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endParaRPr lang="ko-KR" altLang="en-US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17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4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COCO dataset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&gt; </a:t>
            </a:r>
            <a:r>
              <a:rPr lang="en-US" altLang="ko-KR" dirty="0" smtClean="0"/>
              <a:t>Train 4386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500</a:t>
            </a:r>
            <a:r>
              <a:rPr lang="ko-KR" altLang="en-US" dirty="0" smtClean="0"/>
              <a:t>개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266" y="1309472"/>
            <a:ext cx="3498775" cy="23301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774" y="1309472"/>
            <a:ext cx="3498775" cy="23301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59" y="1309472"/>
            <a:ext cx="3498774" cy="23301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9" y="3847379"/>
            <a:ext cx="3498774" cy="23343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66" y="3847379"/>
            <a:ext cx="3498775" cy="23343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74" y="3847379"/>
            <a:ext cx="3498775" cy="23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95969" y="2235655"/>
            <a:ext cx="4200062" cy="2386690"/>
            <a:chOff x="6733054" y="1886902"/>
            <a:chExt cx="4200062" cy="2386690"/>
          </a:xfrm>
        </p:grpSpPr>
        <p:sp>
          <p:nvSpPr>
            <p:cNvPr id="13" name="TextBox 12"/>
            <p:cNvSpPr txBox="1"/>
            <p:nvPr/>
          </p:nvSpPr>
          <p:spPr>
            <a:xfrm>
              <a:off x="7742884" y="1886902"/>
              <a:ext cx="21804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smtClean="0">
                  <a:gradFill>
                    <a:gsLst>
                      <a:gs pos="100000">
                        <a:srgbClr val="052B3D"/>
                      </a:gs>
                      <a:gs pos="0">
                        <a:srgbClr val="052B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CONTACT</a:t>
              </a:r>
              <a:endParaRPr lang="ko-KR" altLang="en-US" sz="3600" dirty="0">
                <a:gradFill>
                  <a:gsLst>
                    <a:gs pos="100000">
                      <a:srgbClr val="052B3D"/>
                    </a:gs>
                    <a:gs pos="0">
                      <a:srgbClr val="052B3D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81224" y="2492271"/>
              <a:ext cx="31037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Brightworks.co.kr</a:t>
              </a:r>
            </a:p>
            <a:p>
              <a:pPr algn="ctr"/>
              <a:r>
                <a:rPr lang="en-US" altLang="ko-KR" sz="20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Facebook.com/powerpnt82</a:t>
              </a:r>
              <a:endPara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96028" y="3683438"/>
              <a:ext cx="2674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FREE POWERPOINT TEMPLATE</a:t>
              </a:r>
              <a:endParaRPr lang="ko-KR" altLang="en-US" sz="14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33054" y="3965815"/>
              <a:ext cx="4200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@Copyrighted by </a:t>
              </a:r>
              <a:r>
                <a:rPr lang="en-US" altLang="ko-KR" sz="1400" dirty="0" err="1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Brightworks</a:t>
              </a:r>
              <a:r>
                <a:rPr lang="en-US" altLang="ko-KR" sz="14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, All Rights reserved, </a:t>
              </a:r>
              <a:endParaRPr lang="ko-KR" altLang="en-US" sz="14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2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defRPr sz="1400" dirty="0"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atin typeface="아리따-돋움(TTF)-Light" panose="02020603020101020101" pitchFamily="18" charset="-127"/>
            <a:ea typeface="아리따-돋움(TTF)-Light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5" id="{6EE74710-E1A1-4F72-848B-A88354BBA95F}" vid="{4B8DC24C-1A01-4BE7-8EDA-6A755B6010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4593</TotalTime>
  <Words>201</Words>
  <Application>Microsoft Office PowerPoint</Application>
  <PresentationFormat>와이드스크린</PresentationFormat>
  <Paragraphs>47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AppleSDGothicNeo</vt:lpstr>
      <vt:lpstr>NanumSquare</vt:lpstr>
      <vt:lpstr>맑은 고딕</vt:lpstr>
      <vt:lpstr>아리따-돋움(TTF)-Bold</vt:lpstr>
      <vt:lpstr>아리따-돋움(TTF)-Light</vt:lpstr>
      <vt:lpstr>아리따-돋움(TTF)-Medium</vt:lpstr>
      <vt:lpstr>아리따-돋움(TTF)-SemiBold</vt:lpstr>
      <vt:lpstr>한컴 고딕</vt:lpstr>
      <vt:lpstr>함초롬돋움</vt:lpstr>
      <vt:lpstr>Arial</vt:lpstr>
      <vt:lpstr>Office 테마</vt:lpstr>
      <vt:lpstr>PowerPoint 프레젠테이션</vt:lpstr>
      <vt:lpstr>CenterNet</vt:lpstr>
      <vt:lpstr>CenterNet</vt:lpstr>
      <vt:lpstr>HRCenterNet</vt:lpstr>
      <vt:lpstr>YOLOv5</vt:lpstr>
      <vt:lpstr>YOLOv5</vt:lpstr>
      <vt:lpstr>COCO dataset</vt:lpstr>
      <vt:lpstr>COCO dataset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PIAI</cp:lastModifiedBy>
  <cp:revision>26</cp:revision>
  <dcterms:created xsi:type="dcterms:W3CDTF">2016-05-18T15:42:58Z</dcterms:created>
  <dcterms:modified xsi:type="dcterms:W3CDTF">2021-09-06T04:19:33Z</dcterms:modified>
</cp:coreProperties>
</file>