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89" r:id="rId4"/>
    <p:sldId id="257" r:id="rId5"/>
    <p:sldId id="266" r:id="rId6"/>
    <p:sldId id="268" r:id="rId7"/>
    <p:sldId id="269" r:id="rId8"/>
    <p:sldId id="270" r:id="rId9"/>
    <p:sldId id="276" r:id="rId10"/>
    <p:sldId id="292" r:id="rId11"/>
    <p:sldId id="291" r:id="rId12"/>
    <p:sldId id="290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/>
    <p:restoredTop sz="93741"/>
  </p:normalViewPr>
  <p:slideViewPr>
    <p:cSldViewPr snapToGrid="0" snapToObjects="1">
      <p:cViewPr varScale="1">
        <p:scale>
          <a:sx n="120" d="100"/>
          <a:sy n="120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0165E-336D-2247-A85F-0CFFC6896F9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F373-C6CE-AC4C-9BCD-12D3E527E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6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/>
              <a:t>an unique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F373-C6CE-AC4C-9BCD-12D3E527E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F373-C6CE-AC4C-9BCD-12D3E527E6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83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F373-C6CE-AC4C-9BCD-12D3E527E6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DB2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F373-C6CE-AC4C-9BCD-12D3E527E6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2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Compatible with CONNECT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F373-C6CE-AC4C-9BCD-12D3E527E6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6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F373-C6CE-AC4C-9BCD-12D3E527E6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4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斐波那契数列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CF373-C6CE-AC4C-9BCD-12D3E527E6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0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F95B-D1DC-F94C-811B-E0A227994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320EB-568A-E144-8EAB-D18B5406A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D923-8D22-4D44-A202-D5D079EF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B622-6AA1-8544-B0FD-09500ED37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E8B8-FE33-974E-940F-7CA0A31E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4F38-8E02-5A41-B7F6-FAFE62F9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457C-F92C-5E40-9323-69A834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8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0CB4-F14D-8244-A31E-832B4BC2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2A44F-676D-BC4C-A2AE-BA22B48CF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062AE-AE6B-5240-94D6-A52781FC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B622-6AA1-8544-B0FD-09500ED37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0C56-FC1F-E04E-BB05-A9218A63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263F6-E9CD-0E40-977D-62C91C7B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457C-F92C-5E40-9323-69A834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8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DD7F1-C69C-EE44-9717-A21F0BE8E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702A3-123E-FF4C-88D5-9BEE317DB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097B-C7E3-1342-8F75-E23005F4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B622-6AA1-8544-B0FD-09500ED37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5009-7EC5-FA41-BCD2-C71DC997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A1EE-778B-D647-92ED-5D0F6785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457C-F92C-5E40-9323-69A834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186D-CF31-6642-B37C-EB24639B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9C7E1-7B27-DD49-AEB6-3A6A6FB1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6BB1-2844-AA4F-88B0-D7C51D51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B622-6AA1-8544-B0FD-09500ED37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7F82-E498-4749-9C4B-10EA7384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E64C-1A9B-494F-A9A6-1C099D90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457C-F92C-5E40-9323-69A834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2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F575-BD82-8D40-938D-210329B2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95124-59E5-0442-9DBB-5FCAFBE8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E188E-4F02-CF40-B5D4-3CB6C280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B622-6AA1-8544-B0FD-09500ED37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8523B-9AD8-7E47-9FDB-0C34D222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1F3C-324A-D545-8C51-60723275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457C-F92C-5E40-9323-69A834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F989-02EB-BF44-AF5E-3DF22E3E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B51B-4B3C-3E40-B818-241714B6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46D70-F4A9-4148-A585-A5AEEFB48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2236-88FB-8F4C-9547-8F6C1180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B622-6AA1-8544-B0FD-09500ED37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0F632-E7FA-AA49-92BB-F4ACA122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6531C-E573-2D45-8CA7-C7453E9F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457C-F92C-5E40-9323-69A834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2338-26FD-9C4A-BB14-4BA3E691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A8484-03D0-3344-A436-47B92F0F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0B7F3-9C01-F549-B91E-5A35B876D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CAEEF-89D0-F94B-A461-82B00589F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23303-50C5-8F43-AECC-36D2F5C14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5D0FB-2950-9344-B209-EA6E0075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B622-6AA1-8544-B0FD-09500ED37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FDCFD-4EE3-A34F-83E7-43E58F29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B95BD-634A-8240-BEEF-DAE18247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457C-F92C-5E40-9323-69A834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3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07A0-60EC-2D4B-91C0-01678486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F9FB0-6FF9-414E-8955-2397F18B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B622-6AA1-8544-B0FD-09500ED37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A9E1C-617A-1E44-8189-CB693F4E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4F941-20EC-904D-B9D8-D6E180E3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457C-F92C-5E40-9323-69A834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8EC45-080C-7248-9D9D-5F40A40D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B622-6AA1-8544-B0FD-09500ED37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97B42-C116-1842-9594-94F99D75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C25B5-4F08-D24A-A1A3-EA9E4974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457C-F92C-5E40-9323-69A834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2306-D860-084C-923B-01AC05F2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D9E5-817A-FD4E-A348-DD9595803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87570-C48E-9549-98CF-533E2F62E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0F2E-2929-0E44-9BDD-39C8653E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B622-6AA1-8544-B0FD-09500ED37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28443-262C-9A4B-8837-E6AAB89A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38CE-1BB9-3145-81E8-231D6DEE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457C-F92C-5E40-9323-69A834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59EC-0DA6-D04B-AA5E-C7E18A14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FA3C5-5997-144F-822B-1732DDFA0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9AA75-850F-864D-ABA6-CCDAB2931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C576B-0F72-D144-ACF4-FD3DA2E8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B622-6AA1-8544-B0FD-09500ED37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963F6-53DC-FC4B-8FF2-72B5ACFA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1DB8B-C963-B141-868D-975B80D8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457C-F92C-5E40-9323-69A834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6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86A93-6D64-4F4C-8E1E-948EA570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86DA8-9C69-5A4B-B984-66EE6302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15C7-1650-4D42-8DB3-3CC6EC93E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B622-6AA1-8544-B0FD-09500ED376C5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58155-A8C5-AC4A-9558-7DB6F6E2D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BDC05-2E7F-7843-9A15-77A873219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5457C-F92C-5E40-9323-69A834929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ctori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E06B-4ACB-5E4F-9C33-AC681922F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Informix </a:t>
            </a:r>
            <a:br>
              <a:rPr lang="en-US" dirty="0"/>
            </a:br>
            <a:r>
              <a:rPr lang="en-US" dirty="0"/>
              <a:t>Common Table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492E0-D8B7-7443-95A4-AD71705AE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1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1CB7-7700-3F44-B8BB-9F9C9C2D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Informix Recursive CTE 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73EA-3134-0040-864B-373DDFB0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Does not support multiple recursive subqueries in one CTE</a:t>
            </a:r>
          </a:p>
          <a:p>
            <a:pPr lvl="0"/>
            <a:r>
              <a:rPr lang="en-US" dirty="0"/>
              <a:t>Make sure type cast and enough space in the recursive subquery because of the recursive CTE columns are pre-defined from the non-recursive subquery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2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DD22-0808-0F47-BE12-7FC31240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– 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D1D9-5C25-974A-8EBC-E7007CA2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with fonts(c, c1, c2,c3,c4,c5,c6,c7,c8) as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select * from table(multiset{ -- public domain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vga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8x8 fonts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 ', '0x00', '0x00', '0x00', '0x00', '0x00', '0x00', '0x00', '0x00'), ROW('!', '0x18', '0x3C', '0x3C', '0x18', '0x18', '0x00', '0x18',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ROW('A', '0x0C', '0x1E', '0x33', '0x33', '0x3F', '0x33', '0x33', '0x00'), ROW('B', '0x3F', '0x66', '0x66', '0x3E', '0x66', '0x66', '0x3F',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ROW('C', '0x3C', '0x66', '0x03', '0x03', '0x03', '0x66', '0x3C', '0x00'), ROW('D', '0x1F', '0x36', '0x66', '0x66', '0x66', '0x36', '0x1F',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ROW('E', '0x7F', '0x46', '0x16', '0x1E', '0x16', '0x46', '0x7F', '0x00'), ROW('F', '0x7F', '0x46', '0x16', '0x1E', '0x16', '0x06', '0x0F',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ROW('G', '0x3C', '0x66', '0x03', '0x03', '0x73', '0x66', '0x7C', '0x00'), ROW('H', '0x33', '0x33', '0x33', '0x3F', '0x33', '0x33', '0x33',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ROW('I', '0x1E', '0x0C', '0x0C', '0x0C', '0x0C', '0x0C', '0x1E', '0x00'), ROW('J', '0x78', '0x30', '0x30', '0x30', '0x33', '0x33', '0x1E',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ROW('K', '0x67', '0x66', '0x36', '0x1E', '0x36', '0x66', '0x67', '0x00'), ROW('L', '0x0F', '0x06', '0x06', '0x06', '0x46', '0x66', '0x7F',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ROW('M', '0x63', '0x77', '0x7F', '0x7F', '0x6B', '0x63', '0x63', '0x00'), ROW('N', '0x63', '0x67', '0x6F', '0x7B', '0x73', '0x63', '0x63',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ROW('O', '0x1C', '0x36', '0x63', '0x63', '0x63', '0x36', '0x1C', '0x00'), ROW('P', '0x3F', '0x66', '0x66', '0x3E', '0x06', '0x06', '0x0F',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ROW('Q', '0x1E', '0x33', '0x33', '0x33', '0x3B', '0x1E', '0x38', '0x00'), ROW('R', '0x3F', '0x66', '0x66', '0x3E', '0x36', '0x66', '0x67',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ROW('S', '0x1E', '0x33', '0x07', '0x0E', '0x38', '0x33', '0x1E', '0x00'), ROW('T', '0x3F', '0x2D', '0x0C', '0x0C', '0x0C', '0x0C', '0x1E',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ROW('U', '0x33', '0x33', '0x33', '0x33', '0x33', '0x33', '0x3F', '0x00'), ROW('V', '0x33', '0x33', '0x33', '0x33', '0x33', '0x1E', '0x0C',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ROW('W', '0x63', '0x63', '0x63', '0x6B', '0x7F', '0x77', '0x63', '0x00'), ROW('X', '0x63', '0x63', '0x36', '0x1C', '0x1C', '0x36', '0x63',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ROW('Y', '0x33', '0x33', '0x33', '0x1E', '0x0C', '0x0C', '0x1E', '0x00'), ROW('Z', '0x7F', '0x63', '0x31', '0x18', '0x4C', '0x66', '0x7F', '0x00'),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ROW('~', '0x6E', '0x3B', '0x00', '0x00', '0x00', '0x00', '0x00', '0x00')})),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text(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(select 'THANK YOU!'),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xword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o, c, c1, c2,c3,c4,c5,c6,c7,c8) as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select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1, c, c1, c2,c3,c4,c5,c6,c7,c8 from text, fonts where c =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substr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1,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union 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select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o+1, c, c1, c2,c3,c4,c5,c6,c7,c8 from fonts,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xword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where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fonts.c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=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substr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o+1, 1) and o &lt; length(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str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x(n, p) as (    select 1, 128 union all select n+1, p/2 from x where n &lt; 8),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show as (select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(c1)::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(c2)::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(c3)::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(c4)::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(c5)::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c5,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(c6)::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c6,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(c7)::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c7,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 ((case when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bitand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to_number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(c8)::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int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, p) &gt; 0 then '#' else ' ' end)::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)::char(8) as c8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from x cross join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xword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group by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xword.o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order by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xword.o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desc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select  sum(c1::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_1, sum(c2::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_2, sum(c3::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_3, sum(c4::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_4,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        sum(c5::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_5, sum(c6::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_6, sum(c7::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_7, sum(c8::</a:t>
            </a:r>
            <a:r>
              <a:rPr lang="en-US" sz="900" dirty="0" err="1">
                <a:latin typeface="Lucida Console" panose="020B0609040504020204" pitchFamily="49" charset="0"/>
                <a:ea typeface="Roboto Mono" pitchFamily="2" charset="0"/>
              </a:rPr>
              <a:t>lvarchar</a:t>
            </a:r>
            <a:r>
              <a:rPr lang="en-US" sz="900" dirty="0">
                <a:latin typeface="Lucida Console" panose="020B0609040504020204" pitchFamily="49" charset="0"/>
                <a:ea typeface="Roboto Mono" pitchFamily="2" charset="0"/>
              </a:rPr>
              <a:t>) as _8 from show;</a:t>
            </a:r>
          </a:p>
        </p:txBody>
      </p:sp>
    </p:spTree>
    <p:extLst>
      <p:ext uri="{BB962C8B-B14F-4D97-AF65-F5344CB8AC3E}">
        <p14:creationId xmlns:p14="http://schemas.microsoft.com/office/powerpoint/2010/main" val="4257422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290F-031F-114D-B216-13530397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ECFD-444E-C847-893F-0E49B045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Database selected.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_1  ######  ##  ##    ##    ##   ## ###  ##         ##  ##    ###   ##  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_2  # ## #  ##  ##   ####   ###  ##  ##  ##         ##  ##   ## ##  ##  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_3    ##    ##  ##  ##  ##  #### ##  ## ##          ##  ##  ##   ## ##  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_4    ##    ######  ##  ##  ## ####  ####            ####   ##   ## ##  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_5    ##    ##  ##  ######  ##  ###  ## ##            ##    ##   ## ##  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_6    ##    ##  ##  ##  ##  ##   ##  ##  ##           ##     ## ##  ##  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_7   ####   ##  ##  ##  ##  ##   ## ###  ##          ####     ###   ######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_8                                                                          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row(s) retrieved.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Database closed.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3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3E83-EC0B-1847-BF36-1423E88D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194B-6C61-874D-B06B-A0A44E9B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  <a:p>
            <a:r>
              <a:rPr lang="en-US" dirty="0"/>
              <a:t>Mandelbrot Set Fractal</a:t>
            </a:r>
          </a:p>
          <a:p>
            <a:r>
              <a:rPr lang="en-US" dirty="0"/>
              <a:t>Julia Set Fractal</a:t>
            </a:r>
          </a:p>
          <a:p>
            <a:r>
              <a:rPr lang="en-US" dirty="0"/>
              <a:t>Walmart: Live Better</a:t>
            </a:r>
          </a:p>
        </p:txBody>
      </p:sp>
    </p:spTree>
    <p:extLst>
      <p:ext uri="{BB962C8B-B14F-4D97-AF65-F5344CB8AC3E}">
        <p14:creationId xmlns:p14="http://schemas.microsoft.com/office/powerpoint/2010/main" val="52869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5E91-C85E-DA40-950A-FE04254C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FB1A-0555-4E4F-81FC-D06ADFA8A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t">
              <a:buNone/>
            </a:pPr>
            <a:r>
              <a:rPr lang="en-US" dirty="0">
                <a:solidFill>
                  <a:srgbClr val="800080"/>
                </a:solidFill>
                <a:latin typeface="inherit"/>
              </a:rPr>
              <a:t>Syntax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800080"/>
                </a:solidFill>
                <a:latin typeface="inherit"/>
              </a:rPr>
              <a:t>WITH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4ED0"/>
                </a:solidFill>
                <a:latin typeface="inherit"/>
              </a:rPr>
              <a:t>cte_name</a:t>
            </a:r>
            <a:r>
              <a:rPr lang="en-US" dirty="0">
                <a:solidFill>
                  <a:srgbClr val="004ED0"/>
                </a:solidFill>
                <a:latin typeface="inherit"/>
              </a:rPr>
              <a:t> 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Column1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Column2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,.....</a:t>
            </a:r>
            <a:r>
              <a:rPr lang="en-US" dirty="0" err="1">
                <a:solidFill>
                  <a:srgbClr val="000000"/>
                </a:solidFill>
                <a:latin typeface="inherit"/>
              </a:rPr>
              <a:t>ColumnN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endParaRPr lang="en-US" dirty="0">
              <a:solidFill>
                <a:srgbClr val="000000"/>
              </a:solidFill>
              <a:latin typeface="inherit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800080"/>
                </a:solidFill>
                <a:latin typeface="inherit"/>
              </a:rPr>
              <a:t>AS</a:t>
            </a:r>
            <a:endParaRPr lang="en-US" dirty="0">
              <a:solidFill>
                <a:srgbClr val="000000"/>
              </a:solidFill>
              <a:latin typeface="inherit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CTE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Definition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-- Write a query</a:t>
            </a:r>
            <a:endParaRPr lang="en-US" dirty="0">
              <a:solidFill>
                <a:srgbClr val="000000"/>
              </a:solidFill>
              <a:latin typeface="inherit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--Using SQL CTE</a:t>
            </a:r>
            <a:endParaRPr lang="en-US" dirty="0">
              <a:solidFill>
                <a:srgbClr val="000000"/>
              </a:solidFill>
              <a:latin typeface="inherit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800080"/>
                </a:solidFill>
                <a:latin typeface="inherit"/>
              </a:rPr>
              <a:t>SELECT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Column1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Column2</a:t>
            </a:r>
            <a:r>
              <a:rPr lang="en-US" dirty="0">
                <a:solidFill>
                  <a:srgbClr val="333333"/>
                </a:solidFill>
                <a:latin typeface="inherit"/>
              </a:rPr>
              <a:t>,.....</a:t>
            </a:r>
            <a:r>
              <a:rPr lang="en-US" dirty="0" err="1">
                <a:solidFill>
                  <a:srgbClr val="000000"/>
                </a:solidFill>
                <a:latin typeface="inherit"/>
              </a:rPr>
              <a:t>ColumnN</a:t>
            </a:r>
            <a:endParaRPr lang="en-US" dirty="0">
              <a:solidFill>
                <a:srgbClr val="000000"/>
              </a:solidFill>
              <a:latin typeface="inherit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800080"/>
                </a:solidFill>
                <a:latin typeface="inherit"/>
              </a:rPr>
              <a:t>FROM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inherit"/>
              </a:rPr>
              <a:t>cte_name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dirty="0">
                <a:solidFill>
                  <a:srgbClr val="FF8000"/>
                </a:solidFill>
                <a:latin typeface="inherit"/>
              </a:rPr>
              <a:t>-- CTE Name</a:t>
            </a:r>
          </a:p>
          <a:p>
            <a:pPr marL="0" indent="0" fontAlgn="t">
              <a:buNone/>
            </a:pPr>
            <a:endParaRPr lang="en-US" dirty="0">
              <a:solidFill>
                <a:srgbClr val="FF8000"/>
              </a:solidFill>
              <a:latin typeface="inherit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FF8000"/>
                </a:solidFill>
                <a:latin typeface="inherit"/>
              </a:rPr>
              <a:t>INSERT/UPDATE/DELETE … reference CTE name</a:t>
            </a:r>
          </a:p>
          <a:p>
            <a:pPr marL="0" indent="0" fontAlgn="t">
              <a:buNone/>
            </a:pPr>
            <a:endParaRPr lang="en-US" dirty="0">
              <a:solidFill>
                <a:srgbClr val="000000"/>
              </a:solidFill>
              <a:latin typeface="inherit"/>
            </a:endParaRP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with </a:t>
            </a:r>
            <a:r>
              <a:rPr lang="en-US" dirty="0" err="1">
                <a:solidFill>
                  <a:srgbClr val="000000"/>
                </a:solidFill>
                <a:latin typeface="inherit"/>
              </a:rPr>
              <a:t>cte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(id, name) as (select tabid, </a:t>
            </a:r>
            <a:r>
              <a:rPr lang="en-US" dirty="0" err="1">
                <a:solidFill>
                  <a:srgbClr val="000000"/>
                </a:solidFill>
                <a:latin typeface="inherit"/>
              </a:rPr>
              <a:t>tabname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from </a:t>
            </a:r>
            <a:r>
              <a:rPr lang="en-US" dirty="0" err="1">
                <a:solidFill>
                  <a:srgbClr val="000000"/>
                </a:solidFill>
                <a:latin typeface="inherit"/>
              </a:rPr>
              <a:t>systables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select * from </a:t>
            </a:r>
            <a:r>
              <a:rPr lang="en-US" dirty="0" err="1">
                <a:solidFill>
                  <a:srgbClr val="000000"/>
                </a:solidFill>
                <a:latin typeface="inherit"/>
              </a:rPr>
              <a:t>cte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where id = 103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union all</a:t>
            </a:r>
          </a:p>
          <a:p>
            <a:pPr marL="0" indent="0" fontAlgn="t">
              <a:buNone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select * from </a:t>
            </a:r>
            <a:r>
              <a:rPr lang="en-US" dirty="0" err="1">
                <a:solidFill>
                  <a:srgbClr val="000000"/>
                </a:solidFill>
                <a:latin typeface="inherit"/>
              </a:rPr>
              <a:t>cte</a:t>
            </a:r>
            <a:r>
              <a:rPr lang="en-US" dirty="0">
                <a:solidFill>
                  <a:srgbClr val="000000"/>
                </a:solidFill>
                <a:latin typeface="inherit"/>
              </a:rPr>
              <a:t> where id = 104;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955D9A-39D9-E248-817E-8D1348DBB2F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790222" y="2420668"/>
            <a:ext cx="160302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6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F114-9DFC-484C-AD62-E52622E2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7FA5-35F8-D842-A846-EFB28F7E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recursive query starts with either one non-recursive sub-query or several non-recursive sub-queries joined by UNION or UNION ALL, and ends with exactly one recursive sub-query joined by UNION ALL.  A recursive sub-query references the CTE being defined.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An example of a recursive query computing the </a:t>
            </a:r>
            <a:r>
              <a:rPr lang="en-US" dirty="0">
                <a:hlinkClick r:id="rId3"/>
              </a:rPr>
              <a:t>factorial</a:t>
            </a:r>
            <a:r>
              <a:rPr lang="en-US" dirty="0"/>
              <a:t> of numbers from 0 to 9 is the following:</a:t>
            </a:r>
          </a:p>
          <a:p>
            <a:pPr marL="0" indent="0">
              <a:buNone/>
            </a:pPr>
            <a:r>
              <a:rPr lang="en-US" b="1" dirty="0"/>
              <a:t>WITH</a:t>
            </a:r>
            <a:r>
              <a:rPr lang="en-US" dirty="0"/>
              <a:t> temp (n, fact) </a:t>
            </a:r>
            <a:r>
              <a:rPr lang="en-US" b="1" dirty="0"/>
              <a:t>AS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SELECT</a:t>
            </a:r>
            <a:r>
              <a:rPr lang="en-US" dirty="0"/>
              <a:t> 0, 1                      		</a:t>
            </a:r>
            <a:r>
              <a:rPr lang="en-US" i="1" dirty="0"/>
              <a:t>-- Initial Subquery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b="1" dirty="0"/>
              <a:t>UNION</a:t>
            </a:r>
            <a:r>
              <a:rPr lang="en-US" dirty="0"/>
              <a:t> </a:t>
            </a:r>
            <a:r>
              <a:rPr lang="en-US" b="1" dirty="0"/>
              <a:t>ALL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/>
              <a:t>SELECT</a:t>
            </a:r>
            <a:r>
              <a:rPr lang="en-US" dirty="0"/>
              <a:t> n+1, (n+1)*fact </a:t>
            </a:r>
            <a:r>
              <a:rPr lang="en-US" b="1" dirty="0"/>
              <a:t>FROM</a:t>
            </a:r>
            <a:r>
              <a:rPr lang="en-US" dirty="0"/>
              <a:t> temp </a:t>
            </a:r>
            <a:r>
              <a:rPr lang="en-US" i="1" dirty="0"/>
              <a:t>-- Recursive Subquery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   </a:t>
            </a:r>
            <a:r>
              <a:rPr lang="en-US" b="1" dirty="0"/>
              <a:t>WHERE</a:t>
            </a:r>
            <a:r>
              <a:rPr lang="en-US" dirty="0"/>
              <a:t> n &lt; 9)</a:t>
            </a:r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temp;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0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C041-781C-AA45-8837-774A8E2E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Informix CTE supports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E228-183C-5B4A-97B5-9AF3DE47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CTE</a:t>
            </a:r>
          </a:p>
          <a:p>
            <a:r>
              <a:rPr lang="en-US" dirty="0"/>
              <a:t>Recursive CTE</a:t>
            </a:r>
          </a:p>
          <a:p>
            <a:r>
              <a:rPr lang="en-US" dirty="0"/>
              <a:t>Multiple CTE </a:t>
            </a:r>
          </a:p>
          <a:p>
            <a:r>
              <a:rPr lang="en-US" dirty="0"/>
              <a:t>CTE with Select, Insert, Update, Delete statements </a:t>
            </a:r>
          </a:p>
          <a:p>
            <a:r>
              <a:rPr lang="en-US" dirty="0"/>
              <a:t>CTE in view </a:t>
            </a:r>
          </a:p>
          <a:p>
            <a:r>
              <a:rPr lang="en-US" dirty="0"/>
              <a:t>CTE in SPL </a:t>
            </a:r>
          </a:p>
          <a:p>
            <a:r>
              <a:rPr lang="en-US" dirty="0"/>
              <a:t>CTE in Trigger</a:t>
            </a:r>
          </a:p>
          <a:p>
            <a:r>
              <a:rPr lang="en-US" dirty="0"/>
              <a:t>Select &lt;expression&gt; without ‘from table’</a:t>
            </a:r>
          </a:p>
          <a:p>
            <a:r>
              <a:rPr lang="en-US" dirty="0"/>
              <a:t>Update join</a:t>
            </a:r>
          </a:p>
          <a:p>
            <a:r>
              <a:rPr lang="en-US" dirty="0"/>
              <a:t>Recursive CTE CYCLE clause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1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BC1C-41BD-D24B-94DE-66E1DE78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 with UPDATE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797CF-CDDE-EB4E-A654-BB1D0BC1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-- CTE with UPDATE from</a:t>
            </a:r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myemp</a:t>
            </a:r>
            <a:r>
              <a:rPr lang="en-US" dirty="0"/>
              <a:t> as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   select * from employee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update emp2  set name=trim(</a:t>
            </a:r>
            <a:r>
              <a:rPr lang="en-US" dirty="0" err="1"/>
              <a:t>m.name</a:t>
            </a:r>
            <a:r>
              <a:rPr lang="en-US" dirty="0"/>
              <a:t>) || 'X’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from </a:t>
            </a:r>
            <a:r>
              <a:rPr lang="en-US" dirty="0" err="1">
                <a:solidFill>
                  <a:srgbClr val="C00000"/>
                </a:solidFill>
              </a:rPr>
              <a:t>myemp</a:t>
            </a:r>
            <a:r>
              <a:rPr lang="en-US" dirty="0">
                <a:solidFill>
                  <a:srgbClr val="C00000"/>
                </a:solidFill>
              </a:rPr>
              <a:t> m</a:t>
            </a:r>
          </a:p>
          <a:p>
            <a:pPr marL="0" indent="0">
              <a:buNone/>
            </a:pPr>
            <a:r>
              <a:rPr lang="en-US" dirty="0"/>
              <a:t>        	where emp2.empid = </a:t>
            </a:r>
            <a:r>
              <a:rPr lang="en-US" dirty="0" err="1"/>
              <a:t>m.empid</a:t>
            </a:r>
            <a:r>
              <a:rPr lang="en-US" dirty="0"/>
              <a:t>  and emp2.empid = 1;</a:t>
            </a:r>
          </a:p>
          <a:p>
            <a:pPr marL="0" indent="0">
              <a:buNone/>
            </a:pPr>
            <a:r>
              <a:rPr lang="en-US" dirty="0"/>
              <a:t>1 row(s) updated.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07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B819-3BA8-964E-AEBC-C728192C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CTE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262C-FD6B-2D4F-9DBD-7554F643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cte</a:t>
            </a:r>
            <a:r>
              <a:rPr lang="en-US" dirty="0"/>
              <a:t>(n) as </a:t>
            </a:r>
          </a:p>
          <a:p>
            <a:pPr marL="0" indent="0">
              <a:buNone/>
            </a:pP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    select 1</a:t>
            </a:r>
          </a:p>
          <a:p>
            <a:pPr marL="0" indent="0">
              <a:buNone/>
            </a:pPr>
            <a:r>
              <a:rPr lang="en-US" dirty="0"/>
              <a:t>    UNION ALL</a:t>
            </a:r>
          </a:p>
          <a:p>
            <a:pPr marL="0" indent="0">
              <a:buNone/>
            </a:pPr>
            <a:r>
              <a:rPr lang="en-US" dirty="0"/>
              <a:t>    select n+1 from </a:t>
            </a:r>
            <a:r>
              <a:rPr lang="en-US" dirty="0" err="1"/>
              <a:t>cte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select first 2 n from </a:t>
            </a:r>
            <a:r>
              <a:rPr lang="en-US" dirty="0" err="1"/>
              <a:t>cte</a:t>
            </a:r>
            <a:r>
              <a:rPr lang="en-US" dirty="0"/>
              <a:t>; 		-- 2 rows return</a:t>
            </a:r>
          </a:p>
          <a:p>
            <a:pPr marL="0" indent="0">
              <a:buNone/>
            </a:pPr>
            <a:r>
              <a:rPr lang="en-US" dirty="0"/>
              <a:t>-- without the ‘FIRST 2’ the query will loop till integer limit error</a:t>
            </a:r>
          </a:p>
        </p:txBody>
      </p:sp>
    </p:spTree>
    <p:extLst>
      <p:ext uri="{BB962C8B-B14F-4D97-AF65-F5344CB8AC3E}">
        <p14:creationId xmlns:p14="http://schemas.microsoft.com/office/powerpoint/2010/main" val="84330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9BB0-868F-6841-BD45-ABBC8BD5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CTE Cycle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7AC8-C685-634B-A161-0333F49C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Recursive CTE Optional Cycle Clause</a:t>
            </a:r>
          </a:p>
          <a:p>
            <a:pPr marL="0" indent="0">
              <a:buNone/>
            </a:pPr>
            <a:r>
              <a:rPr lang="en-US" dirty="0"/>
              <a:t>CYCLE &lt;column list&gt; SET &lt;cycle pseudo column&gt; </a:t>
            </a:r>
          </a:p>
          <a:p>
            <a:pPr marL="0" indent="0">
              <a:buNone/>
            </a:pPr>
            <a:r>
              <a:rPr lang="en-US" dirty="0"/>
              <a:t>	TO &lt;value1&gt; DEFAULT &lt;value2&gt;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CYCLE option allows you to safeguard against cyclic data. Not only will it terminate repeating cycles but it also allows you to optionally output a cycle mark indicator that may lead you to find cyclic data.</a:t>
            </a:r>
          </a:p>
        </p:txBody>
      </p:sp>
    </p:spTree>
    <p:extLst>
      <p:ext uri="{BB962C8B-B14F-4D97-AF65-F5344CB8AC3E}">
        <p14:creationId xmlns:p14="http://schemas.microsoft.com/office/powerpoint/2010/main" val="272991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5BC0-A804-9343-8878-151A7337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CTE Cycle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5116-AEC1-A64B-B86F-72435DEBC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create table cycle (id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insert into cycle values (1,2); insert into cycle values (2,1);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(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select id,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from cycle where id = 1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UNION ALL select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from cycle t,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t.pid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cte.id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cycle id set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iscycle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"yes" default "no"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id,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iscycle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id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iscycle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1           2 no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2           1 yes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SELECT id, </a:t>
            </a:r>
            <a:r>
              <a:rPr lang="en-US" dirty="0" err="1"/>
              <a:t>pid</a:t>
            </a:r>
            <a:r>
              <a:rPr lang="en-US" dirty="0"/>
              <a:t>, CONNECT_BY_ISLEAF leaf, CONNECT_BY_ISCYCLE cycle FROM cycle</a:t>
            </a:r>
          </a:p>
          <a:p>
            <a:pPr marL="0" indent="0">
              <a:buNone/>
            </a:pPr>
            <a:r>
              <a:rPr lang="en-US" dirty="0"/>
              <a:t>START WITH id = 1 </a:t>
            </a:r>
            <a:r>
              <a:rPr lang="en-US" b="1" dirty="0"/>
              <a:t>CONNECT BY </a:t>
            </a:r>
            <a:r>
              <a:rPr lang="en-US" dirty="0" err="1"/>
              <a:t>nocycle</a:t>
            </a:r>
            <a:r>
              <a:rPr lang="en-US" dirty="0"/>
              <a:t> PRIOR id = </a:t>
            </a:r>
            <a:r>
              <a:rPr lang="en-US" dirty="0" err="1"/>
              <a:t>pid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74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F07B-E5F1-6043-A78B-18EF514A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Informix Recursive CTE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9D22-6309-174C-8193-4CCA6E93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12.10 Connect By 1,000,000 loops	75 seconds</a:t>
            </a:r>
          </a:p>
          <a:p>
            <a:r>
              <a:rPr lang="en-US" dirty="0"/>
              <a:t>14.10 Connect By 1,000,000 loops	35 seconds</a:t>
            </a:r>
          </a:p>
          <a:p>
            <a:pPr marL="457200" lvl="1" indent="0">
              <a:buNone/>
            </a:pPr>
            <a:r>
              <a:rPr lang="en-US" dirty="0"/>
              <a:t>select count(*) from (</a:t>
            </a:r>
          </a:p>
          <a:p>
            <a:pPr marL="457200" lvl="1" indent="0">
              <a:buNone/>
            </a:pPr>
            <a:r>
              <a:rPr lang="en-US" dirty="0"/>
              <a:t>SELECT LEVEL, MOD(LEVEL,2), MOD(LEVEL,4)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sysmaster:sysdual</a:t>
            </a:r>
            <a:r>
              <a:rPr lang="en-US" dirty="0"/>
              <a:t> CONNECT BY LEVEL &lt;= 1000000)</a:t>
            </a:r>
          </a:p>
          <a:p>
            <a:pPr marL="457200" lvl="1" indent="0">
              <a:buNone/>
            </a:pPr>
            <a:r>
              <a:rPr lang="en-US" dirty="0"/>
              <a:t>-- because of extra join, cycle detection, and internal temp table writing operations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14.10 RCTE 1,000,000 loops		3 seconds</a:t>
            </a:r>
          </a:p>
          <a:p>
            <a:pPr marL="457200" lvl="1" indent="0">
              <a:buNone/>
            </a:pPr>
            <a:r>
              <a:rPr lang="en-US" dirty="0"/>
              <a:t>select count(*) from ( with </a:t>
            </a:r>
            <a:r>
              <a:rPr lang="en-US" dirty="0" err="1"/>
              <a:t>cte</a:t>
            </a:r>
            <a:r>
              <a:rPr lang="en-US" dirty="0"/>
              <a:t>(n)</a:t>
            </a:r>
          </a:p>
          <a:p>
            <a:pPr marL="457200" lvl="1" indent="0">
              <a:buNone/>
            </a:pPr>
            <a:r>
              <a:rPr lang="en-US" dirty="0"/>
              <a:t>as (select 1 as n</a:t>
            </a:r>
          </a:p>
          <a:p>
            <a:pPr marL="457200" lvl="1" indent="0">
              <a:buNone/>
            </a:pPr>
            <a:r>
              <a:rPr lang="en-US" dirty="0"/>
              <a:t>    union all select n+1 from </a:t>
            </a:r>
            <a:r>
              <a:rPr lang="en-US" dirty="0" err="1"/>
              <a:t>cte</a:t>
            </a:r>
            <a:r>
              <a:rPr lang="en-US" dirty="0"/>
              <a:t> where n &lt; 1000000)</a:t>
            </a:r>
          </a:p>
          <a:p>
            <a:pPr marL="457200" lvl="1" indent="0">
              <a:buNone/>
            </a:pPr>
            <a:r>
              <a:rPr lang="en-US" dirty="0"/>
              <a:t>    select n, mod(n,2), mod(n,4) from </a:t>
            </a:r>
            <a:r>
              <a:rPr lang="en-US" dirty="0" err="1"/>
              <a:t>cte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6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13850</TotalTime>
  <Words>1666</Words>
  <Application>Microsoft Macintosh PowerPoint</Application>
  <PresentationFormat>Widescreen</PresentationFormat>
  <Paragraphs>161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inherit</vt:lpstr>
      <vt:lpstr>Arial</vt:lpstr>
      <vt:lpstr>Calibri</vt:lpstr>
      <vt:lpstr>Calibri Light</vt:lpstr>
      <vt:lpstr>Consolas</vt:lpstr>
      <vt:lpstr>Lucida Console</vt:lpstr>
      <vt:lpstr>Office Theme</vt:lpstr>
      <vt:lpstr>Informix  Common Table Expression</vt:lpstr>
      <vt:lpstr>Common Table Expression</vt:lpstr>
      <vt:lpstr>Recursive CTE</vt:lpstr>
      <vt:lpstr>Informix CTE supports</vt:lpstr>
      <vt:lpstr>CTE with UPDATE FROM</vt:lpstr>
      <vt:lpstr>Recursive CTE Loops</vt:lpstr>
      <vt:lpstr>Recursive CTE Cycle Detection</vt:lpstr>
      <vt:lpstr>Recursive CTE Cycle Detection</vt:lpstr>
      <vt:lpstr>Informix Recursive CTE Performance </vt:lpstr>
      <vt:lpstr>Informix Recursive CTE Limit</vt:lpstr>
      <vt:lpstr>Thank You – A Query</vt:lpstr>
      <vt:lpstr>Thank You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Table Expression</dc:title>
  <dc:creator>Jinming Xiao</dc:creator>
  <cp:lastModifiedBy>Jinming Xiao</cp:lastModifiedBy>
  <cp:revision>95</cp:revision>
  <dcterms:created xsi:type="dcterms:W3CDTF">2018-05-17T21:07:35Z</dcterms:created>
  <dcterms:modified xsi:type="dcterms:W3CDTF">2019-04-23T21:05:50Z</dcterms:modified>
</cp:coreProperties>
</file>