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315" r:id="rId3"/>
    <p:sldId id="316" r:id="rId4"/>
    <p:sldId id="283" r:id="rId5"/>
    <p:sldId id="282" r:id="rId6"/>
    <p:sldId id="276" r:id="rId7"/>
    <p:sldId id="271" r:id="rId8"/>
    <p:sldId id="272" r:id="rId9"/>
    <p:sldId id="277" r:id="rId10"/>
    <p:sldId id="278" r:id="rId11"/>
    <p:sldId id="314" r:id="rId12"/>
    <p:sldId id="293" r:id="rId13"/>
    <p:sldId id="309" r:id="rId14"/>
    <p:sldId id="310" r:id="rId15"/>
    <p:sldId id="284" r:id="rId16"/>
    <p:sldId id="285" r:id="rId17"/>
    <p:sldId id="294" r:id="rId18"/>
    <p:sldId id="280" r:id="rId19"/>
    <p:sldId id="259" r:id="rId20"/>
    <p:sldId id="273" r:id="rId21"/>
    <p:sldId id="260" r:id="rId22"/>
    <p:sldId id="266" r:id="rId23"/>
    <p:sldId id="267" r:id="rId24"/>
    <p:sldId id="268" r:id="rId25"/>
    <p:sldId id="281" r:id="rId26"/>
    <p:sldId id="279" r:id="rId27"/>
    <p:sldId id="262" r:id="rId28"/>
    <p:sldId id="305" r:id="rId29"/>
    <p:sldId id="306" r:id="rId30"/>
    <p:sldId id="311" r:id="rId31"/>
    <p:sldId id="312" r:id="rId32"/>
    <p:sldId id="313" r:id="rId33"/>
    <p:sldId id="307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/>
    <p:restoredTop sz="94762"/>
  </p:normalViewPr>
  <p:slideViewPr>
    <p:cSldViewPr snapToGrid="0" snapToObjects="1">
      <p:cViewPr varScale="1">
        <p:scale>
          <a:sx n="92" d="100"/>
          <a:sy n="92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26DBF-757B-234C-8804-9498DF8C54D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88449-25E4-D44F-92EA-971E142B8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F373-C6CE-AC4C-9BCD-12D3E527E6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B864-06D4-8A4C-8F23-4899B97E5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56BC2-F77F-AF41-8D18-0F675907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6A73-0D91-D14B-9728-29CA71A9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9F70-9EED-C54A-88FF-67AEDD40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9EC0-4A27-EC46-84F1-FC7A0491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6343-94E3-CF43-9B9D-0F9C961F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4F8D5-A969-9649-89AE-560267BD2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20B4-1044-064F-987F-F868C2CD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0ABC-AD1A-4342-BA7E-D2D48DCB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E7C8-7AC7-2040-8F6A-00107C40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376D0-40A0-154C-87BD-17EAA235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0C0AB-318E-364D-B6B7-F87D357F1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DDD6-57EA-5940-B3BB-F03A85C3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5844-0D03-3E40-A663-A887BF24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8AC0D-F7E5-214C-9A1F-71EB8E62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543174"/>
            <a:ext cx="10782300" cy="256223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5189015"/>
            <a:ext cx="9228201" cy="807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D88BBA-AE13-43B7-A83A-451C947C107C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F9ADA-9919-440B-A705-769D947B57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2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FDBFBE-A113-4488-BE3B-0F7F39A58EF9}"/>
              </a:ext>
            </a:extLst>
          </p:cNvPr>
          <p:cNvSpPr/>
          <p:nvPr userDrawn="1"/>
        </p:nvSpPr>
        <p:spPr>
          <a:xfrm>
            <a:off x="0" y="1"/>
            <a:ext cx="12192000" cy="1276984"/>
          </a:xfrm>
          <a:prstGeom prst="rect">
            <a:avLst/>
          </a:prstGeom>
          <a:gradFill flip="none" rotWithShape="1">
            <a:gsLst>
              <a:gs pos="0">
                <a:srgbClr val="5BD4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419234"/>
            <a:ext cx="10753725" cy="492208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52F91-59B4-400E-8FB9-9CAFFA327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5549" y="5956617"/>
            <a:ext cx="733425" cy="90487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20D71EB-80FD-4CE2-906C-CF2DA83A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8470"/>
            <a:ext cx="10772775" cy="12685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62B5D26-00A3-4994-AC67-85F87318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C8F-C926-4899-8946-AF9050ECE6DF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73D1A9E-3FC0-4392-8F3C-ACDDC6F4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E82BF58-B22E-4E50-AC8D-5C8623E3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9600" y="6185537"/>
            <a:ext cx="641349" cy="524947"/>
          </a:xfrm>
        </p:spPr>
        <p:txBody>
          <a:bodyPr/>
          <a:lstStyle>
            <a:lvl1pPr>
              <a:defRPr sz="2000">
                <a:solidFill>
                  <a:schemeClr val="tx1">
                    <a:alpha val="25000"/>
                  </a:schemeClr>
                </a:solidFill>
              </a:defRPr>
            </a:lvl1pPr>
          </a:lstStyle>
          <a:p>
            <a:fld id="{C5EF3449-A8E4-4CD6-AD0D-B1CEAB19FF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606C5-1133-48AA-AE83-75847DA1C9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139147"/>
            <a:ext cx="783338" cy="6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77DF-8585-4E53-930A-AE5ECF16BB96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0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DC08D3-FDD0-4529-A1C2-A01BD4750976}"/>
              </a:ext>
            </a:extLst>
          </p:cNvPr>
          <p:cNvSpPr/>
          <p:nvPr userDrawn="1"/>
        </p:nvSpPr>
        <p:spPr>
          <a:xfrm>
            <a:off x="0" y="1"/>
            <a:ext cx="12192000" cy="1276984"/>
          </a:xfrm>
          <a:prstGeom prst="rect">
            <a:avLst/>
          </a:prstGeom>
          <a:solidFill>
            <a:srgbClr val="85DB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419234"/>
            <a:ext cx="5038344" cy="434622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347472" indent="-342900">
              <a:buFont typeface="Arial" panose="020B0604020202020204" pitchFamily="34" charset="0"/>
              <a:buChar char="•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29" y="1419234"/>
            <a:ext cx="5418669" cy="43462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73EE-81B0-4CC9-B33E-9F01F261EFC6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43EE3561-00A7-45A9-938B-A5BAFE58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8470"/>
            <a:ext cx="10772775" cy="12685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63941-2F76-46FE-9072-56943E912E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76950"/>
            <a:ext cx="847725" cy="78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9875D9-DDEE-4357-8277-9C706F42C5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549" y="5956617"/>
            <a:ext cx="733425" cy="904875"/>
          </a:xfrm>
          <a:prstGeom prst="rect">
            <a:avLst/>
          </a:prstGeom>
        </p:spPr>
      </p:pic>
      <p:sp>
        <p:nvSpPr>
          <p:cNvPr id="12" name="Slide Number Placeholder 13">
            <a:extLst>
              <a:ext uri="{FF2B5EF4-FFF2-40B4-BE49-F238E27FC236}">
                <a16:creationId xmlns:a16="http://schemas.microsoft.com/office/drawing/2014/main" id="{DDACDF8E-5D37-45D1-84F5-228D926F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9600" y="6185537"/>
            <a:ext cx="641349" cy="524947"/>
          </a:xfrm>
        </p:spPr>
        <p:txBody>
          <a:bodyPr/>
          <a:lstStyle>
            <a:lvl1pPr>
              <a:defRPr sz="2000">
                <a:solidFill>
                  <a:schemeClr val="tx1">
                    <a:alpha val="25000"/>
                  </a:schemeClr>
                </a:solidFill>
              </a:defRPr>
            </a:lvl1pPr>
          </a:lstStyle>
          <a:p>
            <a:fld id="{C5EF3449-A8E4-4CD6-AD0D-B1CEAB19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4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A4F2-95A0-4BF9-8611-82B118058F11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8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BE4-7B81-4C28-8F79-2EFFA54752F0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07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9DB3-239C-47F8-8483-E8F4E543893A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30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A292AB-9995-457C-8635-6B06E4AF8B24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1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2D3-AD86-CE4C-8761-73E1B82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384B-8BBF-A74F-AA54-3B24FA07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635E-DBAA-F34F-B429-0274CEAA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63C4-5FEC-B745-9D52-530E9520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4BDE-F4F6-7947-971C-BC05E92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16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A772-20D9-4A06-A383-C6C23A7F73AB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01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F388-5D37-49DB-B438-CBE63A21FDDD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1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D456-76EC-3547-88DE-4639629E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09223-F733-5048-B015-73F6EE3E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F6ADE-3B0F-1746-88AB-91C8D564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BE32-CEBA-B643-91EC-6A92CAC2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7D9C-2957-944D-87E1-332FA865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1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293A-C1BE-D040-8961-F7CB022D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09D2-5991-4640-95E8-2AC3CE16C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1063-96D8-0547-965C-42753196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F5EE9-6996-3E47-BEE4-D9383FCC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4AB9C-2BA4-354E-8654-88043EEF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2FB4-F1D0-6C45-83A8-6E89E863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168-1871-6449-A2AF-B496BBB1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A514-3977-9E4B-AD2C-9AF8739C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73CBE-E3C0-B843-BCFF-2D9F28F82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FBC37-7B41-6848-A712-7A80F7A2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00ACD-F008-484B-BAFD-449EF6049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22ADA-552D-8743-A407-913B69C5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8BC7B-D51B-7242-BCC8-18825B20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25502-B70D-8E4C-B672-C4F250E7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1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56B0-F311-684B-91BB-38B92BBC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B4BFA-9197-1843-B420-AD460144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510AF-03A0-5F4F-AAFE-EE217A2A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E7E77-6EAF-9B48-9063-0C2FC51F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EAAA7-736E-4646-ADBE-F9EC6446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318EF-C2A7-9746-BEB2-EE4A8FB3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A4F24-AA48-8847-906B-99FBCE63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494F-B206-F74B-BF43-00C595BB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322B-0A04-C34F-810D-DAC02341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709BC-13EB-1F4A-9B6E-35614217D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0F2D-1C0E-D04A-8639-FD0C43AF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7A7C3-C6CB-E14C-90E2-D317F795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FF517-7812-E84E-A29D-69458A01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DD56-7DB6-4740-B343-9CC1AA6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D0E2B-FCF1-C64A-AE57-D9DC79C8A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07BB-82FA-E64C-844C-F03EE62A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24702-54B8-0744-9111-62A1F31E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B0CE-27F0-134F-9152-71895A88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3D456-94E2-FE48-AA9E-3A251039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B28B4-B6AB-5F44-81D3-6E1F036E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3BB9-E9DD-9246-91B4-233DFD9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4876-4992-E847-9508-D09220424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2157-9FE2-AA4B-A6F5-3E35FB0C3543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0A378-FB6A-764C-9D96-DDD29FE05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0412-55A3-6349-9CD7-DC1024B4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B95E-3E92-0741-9097-D3DF0B6C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E911812-A797-480B-A378-E87E360F3B7E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Hello there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ED62-FC30-4689-99D9-8CFE58A9D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Informix Lateral Join &amp; Iterator Function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5961-1506-47FA-929B-27F52E1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189015"/>
            <a:ext cx="9228201" cy="14814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Unwind &amp; Index on Collection/BSON Array and More</a:t>
            </a:r>
          </a:p>
          <a:p>
            <a:endParaRPr lang="en-US" dirty="0"/>
          </a:p>
          <a:p>
            <a:r>
              <a:rPr lang="en-US" dirty="0"/>
              <a:t>Jinming Xiao </a:t>
            </a:r>
            <a:r>
              <a:rPr lang="en-US" dirty="0" err="1"/>
              <a:t>jinming.xiao@hcl.com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FA61A-50AC-4D30-AA03-741C2DD4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3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10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F088-B2ED-A54C-BEEB-8271C098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Case: Convert multiple values to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2880-4B2E-5549-B673-B81D7BE6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create function plus(s1 set(varchar(255) not null),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s2 set(varchar(255) not null))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returns set(varchar(255) not null);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insert into table(s1) select * from table(s2);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s1;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function;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select sum(set{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zipc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}) 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location,lateral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test.zipcode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x(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zipc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 where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city =‘Overland Park' and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zipc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!= '66214’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(sum)  SET{'66202','66213'}</a:t>
            </a:r>
          </a:p>
        </p:txBody>
      </p:sp>
    </p:spTree>
    <p:extLst>
      <p:ext uri="{BB962C8B-B14F-4D97-AF65-F5344CB8AC3E}">
        <p14:creationId xmlns:p14="http://schemas.microsoft.com/office/powerpoint/2010/main" val="343176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Join Iterator Function Derived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… FROM tab1 t, lateral(table(</a:t>
            </a:r>
            <a:r>
              <a:rPr lang="en-US" i="1" dirty="0"/>
              <a:t>function</a:t>
            </a:r>
            <a:r>
              <a:rPr lang="en-US" dirty="0"/>
              <a:t>(</a:t>
            </a:r>
            <a:r>
              <a:rPr lang="en-US" dirty="0" err="1"/>
              <a:t>t.</a:t>
            </a:r>
            <a:r>
              <a:rPr lang="en-US" i="1" dirty="0" err="1"/>
              <a:t>collum</a:t>
            </a:r>
            <a:r>
              <a:rPr lang="en-US" dirty="0"/>
              <a:t>)))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location(city char(16), </a:t>
            </a:r>
            <a:r>
              <a:rPr lang="en-US" dirty="0" err="1"/>
              <a:t>zipcode</a:t>
            </a:r>
            <a:r>
              <a:rPr lang="en-US" dirty="0"/>
              <a:t> varchar(255));</a:t>
            </a:r>
          </a:p>
          <a:p>
            <a:pPr marL="0" indent="0">
              <a:buNone/>
            </a:pPr>
            <a:r>
              <a:rPr lang="en-US" dirty="0"/>
              <a:t>insert into location values ("Overland Park", "66213,66214,66202");</a:t>
            </a:r>
          </a:p>
          <a:p>
            <a:pPr marL="0" indent="0">
              <a:buNone/>
            </a:pPr>
            <a:r>
              <a:rPr lang="en-US" dirty="0"/>
              <a:t>insert into location values ("Lenexa",  "66214,66229");</a:t>
            </a:r>
          </a:p>
          <a:p>
            <a:pPr marL="0" indent="0">
              <a:buNone/>
            </a:pPr>
            <a:r>
              <a:rPr lang="en-US" dirty="0"/>
              <a:t>insert into location values ("Olathe",  "66051,66061");</a:t>
            </a:r>
          </a:p>
          <a:p>
            <a:pPr marL="0" indent="0">
              <a:buNone/>
            </a:pPr>
            <a:r>
              <a:rPr lang="en-US" dirty="0"/>
              <a:t>insert into location values ("Shawnee", "66201,66202,66203");</a:t>
            </a:r>
          </a:p>
        </p:txBody>
      </p:sp>
    </p:spTree>
    <p:extLst>
      <p:ext uri="{BB962C8B-B14F-4D97-AF65-F5344CB8AC3E}">
        <p14:creationId xmlns:p14="http://schemas.microsoft.com/office/powerpoint/2010/main" val="111721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Join Iterator Function Derived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67F44-870E-7D47-88E4-5565853C6064}"/>
              </a:ext>
            </a:extLst>
          </p:cNvPr>
          <p:cNvSpPr txBox="1"/>
          <p:nvPr/>
        </p:nvSpPr>
        <p:spPr>
          <a:xfrm>
            <a:off x="824459" y="1633927"/>
            <a:ext cx="10777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CREATE FUNCTION informix.any2(s varchar(255))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RETURNS char(5) with (not variant);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DEFINE zip char(5);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DEFINE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integer;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DEFINE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integer;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LET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length(s);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LET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WHILE  (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&lt;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LET zip =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substr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(s,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5);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LET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+ 6;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 zip with resume;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END WHILE 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END FUNCTION;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Join Iterator Function Derived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A0162-56DE-0045-8EBF-2583148AC97F}"/>
              </a:ext>
            </a:extLst>
          </p:cNvPr>
          <p:cNvSpPr txBox="1"/>
          <p:nvPr/>
        </p:nvSpPr>
        <p:spPr>
          <a:xfrm>
            <a:off x="509666" y="1528997"/>
            <a:ext cx="1040317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city, zip from location l, lateral(table(any2(</a:t>
            </a:r>
            <a:r>
              <a:rPr lang="en-US" sz="2800" dirty="0" err="1"/>
              <a:t>l.zipcode</a:t>
            </a:r>
            <a:r>
              <a:rPr lang="en-US" sz="2800" dirty="0"/>
              <a:t>)) x(zip));</a:t>
            </a:r>
          </a:p>
          <a:p>
            <a:endParaRPr lang="en-US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city             zip</a:t>
            </a:r>
          </a:p>
          <a:p>
            <a:endParaRPr lang="en-US" sz="24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Overland Park    66213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Overland Park    66214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Overland Park    66202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Lenexa           66214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Lenexa           66229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Olathe           66051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Olathe           66061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Shawnee          66201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Shawnee          66202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Shawnee          66203</a:t>
            </a:r>
          </a:p>
        </p:txBody>
      </p:sp>
    </p:spTree>
    <p:extLst>
      <p:ext uri="{BB962C8B-B14F-4D97-AF65-F5344CB8AC3E}">
        <p14:creationId xmlns:p14="http://schemas.microsoft.com/office/powerpoint/2010/main" val="218231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Query BSON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Query elements from iterator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id, </a:t>
            </a:r>
            <a:r>
              <a:rPr lang="en-US" dirty="0" err="1"/>
              <a:t>val</a:t>
            </a:r>
            <a:r>
              <a:rPr lang="en-US" dirty="0"/>
              <a:t> from </a:t>
            </a:r>
            <a:r>
              <a:rPr lang="en-US" dirty="0" err="1"/>
              <a:t>tab_int</a:t>
            </a:r>
            <a:r>
              <a:rPr lang="en-US" dirty="0"/>
              <a:t>, lateral(table(</a:t>
            </a:r>
            <a:r>
              <a:rPr lang="en-US" dirty="0" err="1"/>
              <a:t>bson_mvalue_int</a:t>
            </a:r>
            <a:r>
              <a:rPr lang="en-US" dirty="0"/>
              <a:t>(b, "</a:t>
            </a:r>
            <a:r>
              <a:rPr lang="en-US" dirty="0" err="1"/>
              <a:t>vals</a:t>
            </a:r>
            <a:r>
              <a:rPr lang="en-US" dirty="0"/>
              <a:t>")) </a:t>
            </a:r>
            <a:r>
              <a:rPr lang="en-US" dirty="0" err="1"/>
              <a:t>bv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informix.bson_mvalue_int</a:t>
            </a:r>
            <a:r>
              <a:rPr lang="en-US" dirty="0"/>
              <a:t>(</a:t>
            </a:r>
            <a:r>
              <a:rPr lang="en-US" dirty="0" err="1"/>
              <a:t>informix.bson</a:t>
            </a:r>
            <a:r>
              <a:rPr lang="en-US" dirty="0"/>
              <a:t>, </a:t>
            </a:r>
            <a:r>
              <a:rPr lang="en-US" dirty="0" err="1"/>
              <a:t>informix.lvarchar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returns </a:t>
            </a:r>
            <a:r>
              <a:rPr lang="en-US" dirty="0" err="1"/>
              <a:t>informix.int</a:t>
            </a:r>
            <a:r>
              <a:rPr lang="en-US" dirty="0"/>
              <a:t> with (iterator) </a:t>
            </a:r>
          </a:p>
          <a:p>
            <a:pPr marL="0" indent="0">
              <a:buNone/>
            </a:pPr>
            <a:r>
              <a:rPr lang="en-US" dirty="0"/>
              <a:t>external name '(</a:t>
            </a:r>
            <a:r>
              <a:rPr lang="en-US" dirty="0" err="1"/>
              <a:t>bson_mvalue_int</a:t>
            </a:r>
            <a:r>
              <a:rPr lang="en-US" dirty="0"/>
              <a:t>)' language c not variant;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tab_int</a:t>
            </a:r>
            <a:r>
              <a:rPr lang="en-US" dirty="0"/>
              <a:t> (id int, b </a:t>
            </a:r>
            <a:r>
              <a:rPr lang="en-US" dirty="0" err="1"/>
              <a:t>bson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tab_int</a:t>
            </a:r>
            <a:r>
              <a:rPr lang="en-US" dirty="0"/>
              <a:t> values (1, '{"</a:t>
            </a:r>
            <a:r>
              <a:rPr lang="en-US" dirty="0" err="1"/>
              <a:t>vals</a:t>
            </a:r>
            <a:r>
              <a:rPr lang="en-US" dirty="0"/>
              <a:t>":[35,36,37]}'::JSON::BSON);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tab_int</a:t>
            </a:r>
            <a:r>
              <a:rPr lang="en-US" dirty="0"/>
              <a:t> values (2, '{"</a:t>
            </a:r>
            <a:r>
              <a:rPr lang="en-US" dirty="0" err="1"/>
              <a:t>vals</a:t>
            </a:r>
            <a:r>
              <a:rPr lang="en-US" dirty="0"/>
              <a:t>":[36,56]}'::JSON::BSON);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tab_int</a:t>
            </a:r>
            <a:r>
              <a:rPr lang="en-US" dirty="0"/>
              <a:t> values (3, '{"vals":99}'::JSON::BSON);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8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Query BSON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id, </a:t>
            </a:r>
            <a:r>
              <a:rPr lang="en-US" dirty="0" err="1"/>
              <a:t>val</a:t>
            </a:r>
            <a:r>
              <a:rPr lang="en-US" dirty="0"/>
              <a:t> from </a:t>
            </a:r>
            <a:r>
              <a:rPr lang="en-US" dirty="0" err="1"/>
              <a:t>tab_int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lateral(table(</a:t>
            </a:r>
            <a:r>
              <a:rPr lang="en-US" dirty="0" err="1"/>
              <a:t>bson_mvalue_int</a:t>
            </a:r>
            <a:r>
              <a:rPr lang="en-US" dirty="0"/>
              <a:t>(b, "</a:t>
            </a:r>
            <a:r>
              <a:rPr lang="en-US" dirty="0" err="1"/>
              <a:t>vals</a:t>
            </a:r>
            <a:r>
              <a:rPr lang="en-US" dirty="0"/>
              <a:t>")) </a:t>
            </a:r>
            <a:r>
              <a:rPr lang="en-US" dirty="0" err="1"/>
              <a:t>bv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         </a:t>
            </a:r>
            <a:r>
              <a:rPr lang="en-US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val</a:t>
            </a: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1          35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1          36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1          37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2          36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2          56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3          99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Query BSON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id, sum(</a:t>
            </a:r>
            <a:r>
              <a:rPr lang="en-US" dirty="0" err="1"/>
              <a:t>val</a:t>
            </a:r>
            <a:r>
              <a:rPr lang="en-US" dirty="0"/>
              <a:t>) from </a:t>
            </a:r>
            <a:r>
              <a:rPr lang="en-US" dirty="0" err="1"/>
              <a:t>tab_int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lateral(table(</a:t>
            </a:r>
            <a:r>
              <a:rPr lang="en-US" dirty="0" err="1"/>
              <a:t>bson_mvalue_int</a:t>
            </a:r>
            <a:r>
              <a:rPr lang="en-US" dirty="0"/>
              <a:t>(b, "</a:t>
            </a:r>
            <a:r>
              <a:rPr lang="en-US" dirty="0" err="1"/>
              <a:t>vals</a:t>
            </a:r>
            <a:r>
              <a:rPr lang="en-US" dirty="0"/>
              <a:t>")) </a:t>
            </a:r>
            <a:r>
              <a:rPr lang="en-US" dirty="0" err="1"/>
              <a:t>bv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 group by id</a:t>
            </a:r>
          </a:p>
          <a:p>
            <a:pPr marL="0" indent="0">
              <a:buNone/>
            </a:pPr>
            <a:r>
              <a:rPr lang="en-US" dirty="0"/>
              <a:t>         id            (sum)</a:t>
            </a:r>
          </a:p>
          <a:p>
            <a:pPr marL="0" indent="0">
              <a:buNone/>
            </a:pPr>
            <a:r>
              <a:rPr lang="en-US" dirty="0"/>
              <a:t>          1              108</a:t>
            </a:r>
          </a:p>
          <a:p>
            <a:pPr marL="0" indent="0">
              <a:buNone/>
            </a:pPr>
            <a:r>
              <a:rPr lang="en-US" dirty="0"/>
              <a:t>          2               92</a:t>
            </a:r>
          </a:p>
          <a:p>
            <a:pPr marL="0" indent="0">
              <a:buNone/>
            </a:pPr>
            <a:r>
              <a:rPr lang="en-US" dirty="0"/>
              <a:t>          3               99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4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DC3E-776F-8E48-B183-989947C2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Informix Multi-key Iterator Function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2664-DE2A-804F-B10F-DBE64808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of index access to collection data type and BSON array objects</a:t>
            </a:r>
          </a:p>
          <a:p>
            <a:r>
              <a:rPr lang="en-US" dirty="0"/>
              <a:t>iterator function with multiple returning values as index key</a:t>
            </a:r>
          </a:p>
          <a:p>
            <a:r>
              <a:rPr lang="en-US" dirty="0"/>
              <a:t>functional index on collection data type</a:t>
            </a:r>
          </a:p>
          <a:p>
            <a:r>
              <a:rPr lang="en-US" dirty="0"/>
              <a:t>functional index on BSON array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2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524A-CA97-0D47-8978-0A6AA174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FDBF-3232-F346-B7EF-E02C53B1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location(city char(16), </a:t>
            </a:r>
            <a:r>
              <a:rPr lang="en-US" dirty="0" err="1"/>
              <a:t>zipcode</a:t>
            </a:r>
            <a:r>
              <a:rPr lang="en-US" dirty="0"/>
              <a:t> set(varchar(5) not null));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location values ("Overland Park", </a:t>
            </a:r>
          </a:p>
          <a:p>
            <a:pPr marL="0" indent="0">
              <a:buNone/>
            </a:pPr>
            <a:r>
              <a:rPr lang="en-US" dirty="0"/>
              <a:t>	set{"66213", "66214", "66202"});</a:t>
            </a:r>
          </a:p>
          <a:p>
            <a:pPr marL="0" indent="0">
              <a:buNone/>
            </a:pPr>
            <a:r>
              <a:rPr lang="en-US" dirty="0"/>
              <a:t>insert into location values ("Lenexa", set{ "66214", "66229"});</a:t>
            </a:r>
          </a:p>
          <a:p>
            <a:pPr marL="0" indent="0">
              <a:buNone/>
            </a:pPr>
            <a:r>
              <a:rPr lang="en-US" dirty="0"/>
              <a:t>insert into location values ("Olathe", set{ "66051", "66061"});</a:t>
            </a:r>
          </a:p>
          <a:p>
            <a:pPr marL="0" indent="0">
              <a:buNone/>
            </a:pPr>
            <a:r>
              <a:rPr lang="en-US" dirty="0"/>
              <a:t>insert into location values ("Shawnee", set{ "66201", "66202", "66203"});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2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0DD8-0AF9-C447-B7C4-6F61D72C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Iterator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1BCC-0847-AF4C-A2F3-8EB71718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CREATE FUNCTION informix.any1</a:t>
            </a:r>
          </a:p>
          <a:p>
            <a:pPr marL="0" indent="0">
              <a:buNone/>
            </a:pP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(s set(varchar(5) not null))</a:t>
            </a:r>
          </a:p>
          <a:p>
            <a:pPr marL="0" indent="0">
              <a:buNone/>
            </a:pP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RETURNS char(5) with (not variant);</a:t>
            </a:r>
          </a:p>
          <a:p>
            <a:pPr marL="0" indent="0">
              <a:buNone/>
            </a:pP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DEFINE zip char(5);</a:t>
            </a:r>
          </a:p>
          <a:p>
            <a:pPr marL="0" indent="0">
              <a:buNone/>
            </a:pP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FOREACH cursor1 FOR</a:t>
            </a:r>
          </a:p>
          <a:p>
            <a:pPr marL="0" indent="0">
              <a:buNone/>
            </a:pP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SELECT * into zip FROM TABLE(s)</a:t>
            </a:r>
          </a:p>
          <a:p>
            <a:pPr marL="0" indent="0">
              <a:buNone/>
            </a:pP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 zip with resume;</a:t>
            </a:r>
          </a:p>
          <a:p>
            <a:pPr marL="0" indent="0">
              <a:buNone/>
            </a:pP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END FOREACH ;</a:t>
            </a:r>
          </a:p>
          <a:p>
            <a:pPr marL="0" indent="0">
              <a:buNone/>
            </a:pP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END FUNCTION;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C00D-8745-F346-B7CE-5FDB8577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Informix Lateral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E348-9384-5641-927D-B6B4C6B1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SELECT … FROM </a:t>
            </a:r>
            <a:r>
              <a:rPr lang="en-US" i="1" dirty="0"/>
              <a:t>table1</a:t>
            </a:r>
            <a:r>
              <a:rPr lang="en-US" dirty="0"/>
              <a:t>, LATERAL(SELECT … /TABLE(…)) </a:t>
            </a:r>
          </a:p>
          <a:p>
            <a:pPr marL="0" indent="0">
              <a:buNone/>
            </a:pPr>
            <a:r>
              <a:rPr lang="en-US" dirty="0"/>
              <a:t>	WHERE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Informix supports:</a:t>
            </a:r>
          </a:p>
          <a:p>
            <a:r>
              <a:rPr lang="en-US" dirty="0"/>
              <a:t>Lateral join derived table from uncorrelated or correlated subquery</a:t>
            </a:r>
          </a:p>
          <a:p>
            <a:r>
              <a:rPr lang="en-US" dirty="0"/>
              <a:t>Lateral join collection data derived table (use case collection)</a:t>
            </a:r>
          </a:p>
          <a:p>
            <a:r>
              <a:rPr lang="en-US" dirty="0"/>
              <a:t>Lateral join iterator function derived table (use case BSON Array)</a:t>
            </a:r>
          </a:p>
        </p:txBody>
      </p:sp>
    </p:spTree>
    <p:extLst>
      <p:ext uri="{BB962C8B-B14F-4D97-AF65-F5344CB8AC3E}">
        <p14:creationId xmlns:p14="http://schemas.microsoft.com/office/powerpoint/2010/main" val="525011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C519-5DEF-8C48-BAAC-E8ED8EC3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 Index on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3133-4216-0D40-9518-5C231445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zipx</a:t>
            </a:r>
            <a:r>
              <a:rPr lang="en-US" dirty="0"/>
              <a:t> on location (any1(</a:t>
            </a:r>
            <a:r>
              <a:rPr lang="en-US" dirty="0" err="1"/>
              <a:t>zipcode</a:t>
            </a:r>
            <a:r>
              <a:rPr lang="en-US" dirty="0"/>
              <a:t>));</a:t>
            </a:r>
          </a:p>
          <a:p>
            <a:r>
              <a:rPr lang="en-US" dirty="0"/>
              <a:t>select * from location where any1(</a:t>
            </a:r>
            <a:r>
              <a:rPr lang="en-US" dirty="0" err="1"/>
              <a:t>zipcode</a:t>
            </a:r>
            <a:r>
              <a:rPr lang="en-US" dirty="0"/>
              <a:t>) = '66214’;</a:t>
            </a:r>
          </a:p>
          <a:p>
            <a:pPr marL="0" indent="0">
              <a:buNone/>
            </a:pPr>
            <a:r>
              <a:rPr lang="en-US" dirty="0"/>
              <a:t>	city     Overland Park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zipcode</a:t>
            </a:r>
            <a:r>
              <a:rPr lang="en-US" dirty="0"/>
              <a:t>  SET{'66213','66214','66202’}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city     Lenexa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zipcode</a:t>
            </a:r>
            <a:r>
              <a:rPr lang="en-US" dirty="0"/>
              <a:t>  SET{'66214','66229'}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0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F269-A90B-B143-AEC0-3D9F4109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Scan Explain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5377-196E-7341-9526-02E1C289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* from location where any1(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'66214'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Estimated Cost: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Estimated # of Rows Returned: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informix.test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INDEX PATH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(1) Index Keys: informix.any1(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(Serial, fragments: ALL)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Lower Index Filter: informix.any1(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informix.test.zipcode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)= '66214'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Table map 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Internal name     Table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t1               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type     table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rows_prod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est_rows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rows_scan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time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est_cost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scan     t1     2          1         2          00:00.00   1</a:t>
            </a:r>
          </a:p>
        </p:txBody>
      </p:sp>
    </p:spTree>
    <p:extLst>
      <p:ext uri="{BB962C8B-B14F-4D97-AF65-F5344CB8AC3E}">
        <p14:creationId xmlns:p14="http://schemas.microsoft.com/office/powerpoint/2010/main" val="240628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69EA-CC20-7144-B696-0F49E9C3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Sequential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AE5F-441B-BC40-AB82-94C741C4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* from location where '66214'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Estimated Cost: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Estimated # of Rows Returned: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informix.test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SEQUENTIAL SCAN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Filters: '66214' IN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informix.location.zipcode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Table map 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Internal name     Table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t1               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type     table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rows_prod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est_rows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rows_scan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time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est_cost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scan     t1     2          1         4          00:00.00   2      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1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70E4-214D-1343-8B08-AE59A197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14.10 Built-in Iterator C-UDRs for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16BA-582B-7641-9742-38F92375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any(multiset/set/list(</a:t>
            </a:r>
            <a:r>
              <a:rPr lang="en-US" dirty="0" err="1"/>
              <a:t>int</a:t>
            </a:r>
            <a:r>
              <a:rPr lang="en-US" dirty="0"/>
              <a:t> not null))</a:t>
            </a:r>
          </a:p>
          <a:p>
            <a:r>
              <a:rPr lang="en-US" dirty="0"/>
              <a:t>any(multiset/set/list(varchar(255) not null))</a:t>
            </a:r>
          </a:p>
          <a:p>
            <a:r>
              <a:rPr lang="en-US" dirty="0"/>
              <a:t>any(multiset/set/list(date not null))</a:t>
            </a:r>
          </a:p>
          <a:p>
            <a:r>
              <a:rPr lang="en-US" dirty="0"/>
              <a:t>any(multiset/set/list(</a:t>
            </a:r>
            <a:r>
              <a:rPr lang="en-US" dirty="0" err="1"/>
              <a:t>datatime</a:t>
            </a:r>
            <a:r>
              <a:rPr lang="en-US" dirty="0"/>
              <a:t> year to second not null))</a:t>
            </a:r>
          </a:p>
          <a:p>
            <a:r>
              <a:rPr lang="en-US" dirty="0"/>
              <a:t>any(multiset/set/list(float not null))</a:t>
            </a:r>
          </a:p>
          <a:p>
            <a:r>
              <a:rPr lang="en-US" dirty="0"/>
              <a:t>any(multiset/set/list(</a:t>
            </a:r>
            <a:r>
              <a:rPr lang="en-US" dirty="0" err="1"/>
              <a:t>bigint</a:t>
            </a:r>
            <a:r>
              <a:rPr lang="en-US" dirty="0"/>
              <a:t> not null)) </a:t>
            </a:r>
          </a:p>
          <a:p>
            <a:r>
              <a:rPr lang="en-US" dirty="0"/>
              <a:t>create dba function </a:t>
            </a:r>
            <a:r>
              <a:rPr lang="en-US" dirty="0" err="1"/>
              <a:t>informix.any</a:t>
            </a:r>
            <a:r>
              <a:rPr lang="en-US" dirty="0"/>
              <a:t>(multiset(</a:t>
            </a:r>
            <a:r>
              <a:rPr lang="en-US" dirty="0" err="1"/>
              <a:t>int</a:t>
            </a:r>
            <a:r>
              <a:rPr lang="en-US" dirty="0"/>
              <a:t> not null))</a:t>
            </a:r>
          </a:p>
          <a:p>
            <a:pPr marL="0" indent="0">
              <a:buNone/>
            </a:pPr>
            <a:r>
              <a:rPr lang="en-US" dirty="0"/>
              <a:t>        returns </a:t>
            </a:r>
            <a:r>
              <a:rPr lang="en-US" dirty="0" err="1"/>
              <a:t>int</a:t>
            </a:r>
            <a:r>
              <a:rPr lang="en-US" dirty="0"/>
              <a:t> with (iterator)</a:t>
            </a:r>
          </a:p>
          <a:p>
            <a:pPr marL="0" indent="0">
              <a:buNone/>
            </a:pPr>
            <a:r>
              <a:rPr lang="en-US" dirty="0"/>
              <a:t>        external name '(</a:t>
            </a:r>
            <a:r>
              <a:rPr lang="en-US" dirty="0" err="1"/>
              <a:t>collany_int</a:t>
            </a:r>
            <a:r>
              <a:rPr lang="en-US" dirty="0"/>
              <a:t>)' language C not variant;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6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6652-06DD-B644-A063-A1D3B212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built-in collection support C-UDR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B9B8-20EF-5A40-B26F-573EB899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index if exists </a:t>
            </a:r>
            <a:r>
              <a:rPr lang="en-US" dirty="0" err="1"/>
              <a:t>zipx</a:t>
            </a:r>
            <a:r>
              <a:rPr lang="en-US" dirty="0"/>
              <a:t>;</a:t>
            </a:r>
          </a:p>
          <a:p>
            <a:r>
              <a:rPr lang="en-US" dirty="0"/>
              <a:t>create index </a:t>
            </a:r>
            <a:r>
              <a:rPr lang="en-US" dirty="0" err="1"/>
              <a:t>zipx</a:t>
            </a:r>
            <a:r>
              <a:rPr lang="en-US" dirty="0"/>
              <a:t> on location(any(</a:t>
            </a:r>
            <a:r>
              <a:rPr lang="en-US" dirty="0" err="1"/>
              <a:t>zipcode</a:t>
            </a:r>
            <a:r>
              <a:rPr lang="en-US" dirty="0"/>
              <a:t>));</a:t>
            </a:r>
          </a:p>
          <a:p>
            <a:r>
              <a:rPr lang="en-US" dirty="0"/>
              <a:t>set explain on;</a:t>
            </a:r>
          </a:p>
          <a:p>
            <a:r>
              <a:rPr lang="en-US" dirty="0"/>
              <a:t>select * from location where any(</a:t>
            </a:r>
            <a:r>
              <a:rPr lang="en-US" dirty="0" err="1"/>
              <a:t>zipcode</a:t>
            </a:r>
            <a:r>
              <a:rPr lang="en-US" dirty="0"/>
              <a:t>) = '66214’;</a:t>
            </a:r>
          </a:p>
          <a:p>
            <a:pPr marL="0" indent="0">
              <a:buNone/>
            </a:pPr>
            <a:r>
              <a:rPr lang="en-US" dirty="0"/>
              <a:t>	city     Overland Park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zipcode</a:t>
            </a:r>
            <a:r>
              <a:rPr lang="en-US" dirty="0"/>
              <a:t>  SET{'66213','66214','66202’}</a:t>
            </a:r>
          </a:p>
          <a:p>
            <a:pPr marL="0" indent="0">
              <a:buNone/>
            </a:pPr>
            <a:r>
              <a:rPr lang="en-US" dirty="0"/>
              <a:t>	city     Lenexa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zipcode</a:t>
            </a:r>
            <a:r>
              <a:rPr lang="en-US" dirty="0"/>
              <a:t>  SET{'66214','66229'}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86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106-DC0F-014E-8885-82EDD9CF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on BSON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54C0-1932-0341-97C4-2D8D09EF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iterator C-UDR for BSON Array</a:t>
            </a:r>
          </a:p>
          <a:p>
            <a:r>
              <a:rPr lang="en-US" dirty="0"/>
              <a:t>Create index with those built-in CUDR on BSON column</a:t>
            </a:r>
          </a:p>
          <a:p>
            <a:r>
              <a:rPr lang="en-US" dirty="0"/>
              <a:t>Index scan for query if the index can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02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B39F-93C4-9442-92AF-772DCAC3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14.10 Built-in BSON Array Iterator CUDR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0BC9-795D-C040-A5E2-0D2AC781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bson_mvalue_varchar</a:t>
            </a:r>
            <a:r>
              <a:rPr lang="en-US" dirty="0"/>
              <a:t>(</a:t>
            </a:r>
            <a:r>
              <a:rPr lang="en-US" dirty="0" err="1"/>
              <a:t>informix.bson</a:t>
            </a:r>
            <a:r>
              <a:rPr lang="en-US" dirty="0"/>
              <a:t>, </a:t>
            </a:r>
            <a:r>
              <a:rPr lang="en-US" dirty="0" err="1"/>
              <a:t>informix.lvarchar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bson_mvalue_int</a:t>
            </a:r>
            <a:r>
              <a:rPr lang="en-US" dirty="0"/>
              <a:t>(</a:t>
            </a:r>
            <a:r>
              <a:rPr lang="en-US" dirty="0" err="1"/>
              <a:t>informix.bson</a:t>
            </a:r>
            <a:r>
              <a:rPr lang="en-US" dirty="0"/>
              <a:t>, </a:t>
            </a:r>
            <a:r>
              <a:rPr lang="en-US" dirty="0" err="1"/>
              <a:t>informix.lvarchar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bson_mvalue_bigint</a:t>
            </a:r>
            <a:r>
              <a:rPr lang="en-US" dirty="0"/>
              <a:t>(</a:t>
            </a:r>
            <a:r>
              <a:rPr lang="en-US" dirty="0" err="1"/>
              <a:t>informix.bson</a:t>
            </a:r>
            <a:r>
              <a:rPr lang="en-US" dirty="0"/>
              <a:t>, </a:t>
            </a:r>
            <a:r>
              <a:rPr lang="en-US" dirty="0" err="1"/>
              <a:t>informix.lvarchar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bson_mvalue_double</a:t>
            </a:r>
            <a:r>
              <a:rPr lang="en-US" dirty="0"/>
              <a:t>(</a:t>
            </a:r>
            <a:r>
              <a:rPr lang="en-US" dirty="0" err="1"/>
              <a:t>informix.bson</a:t>
            </a:r>
            <a:r>
              <a:rPr lang="en-US" dirty="0"/>
              <a:t>, </a:t>
            </a:r>
            <a:r>
              <a:rPr lang="en-US" dirty="0" err="1"/>
              <a:t>informix.lvarchar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bson_mvalue_date</a:t>
            </a:r>
            <a:r>
              <a:rPr lang="en-US" dirty="0"/>
              <a:t>(</a:t>
            </a:r>
            <a:r>
              <a:rPr lang="en-US" dirty="0" err="1"/>
              <a:t>informix.bson</a:t>
            </a:r>
            <a:r>
              <a:rPr lang="en-US" dirty="0"/>
              <a:t>, </a:t>
            </a:r>
            <a:r>
              <a:rPr lang="en-US" dirty="0" err="1"/>
              <a:t>informix.lvarchar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on BSON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tab_int</a:t>
            </a:r>
            <a:r>
              <a:rPr lang="en-US" dirty="0"/>
              <a:t> (id int, b </a:t>
            </a:r>
            <a:r>
              <a:rPr lang="en-US" dirty="0" err="1"/>
              <a:t>bson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tab_int</a:t>
            </a:r>
            <a:r>
              <a:rPr lang="en-US" dirty="0"/>
              <a:t> values (1, '{"</a:t>
            </a:r>
            <a:r>
              <a:rPr lang="en-US" dirty="0" err="1"/>
              <a:t>vals</a:t>
            </a:r>
            <a:r>
              <a:rPr lang="en-US" dirty="0"/>
              <a:t>":[35,36,37]}'::JSON::BSON);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tab_int</a:t>
            </a:r>
            <a:r>
              <a:rPr lang="en-US" dirty="0"/>
              <a:t> values (2, '{"</a:t>
            </a:r>
            <a:r>
              <a:rPr lang="en-US" dirty="0" err="1"/>
              <a:t>vals</a:t>
            </a:r>
            <a:r>
              <a:rPr lang="en-US" dirty="0"/>
              <a:t>":[36,56]}'::JSON::BSON);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tab_int</a:t>
            </a:r>
            <a:r>
              <a:rPr lang="en-US" dirty="0"/>
              <a:t> values (3, '{"vals":99}'::JSON::BSON);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61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Index on BSON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Create index on BSON array elements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</a:t>
            </a:r>
            <a:r>
              <a:rPr lang="en-US" dirty="0"/>
              <a:t> on </a:t>
            </a:r>
            <a:r>
              <a:rPr lang="en-US" dirty="0" err="1"/>
              <a:t>tab_int</a:t>
            </a:r>
            <a:r>
              <a:rPr lang="en-US" dirty="0"/>
              <a:t>(</a:t>
            </a:r>
            <a:r>
              <a:rPr lang="en-US" dirty="0" err="1"/>
              <a:t>bson_mvalue_int</a:t>
            </a:r>
            <a:r>
              <a:rPr lang="en-US" dirty="0"/>
              <a:t>(b, "</a:t>
            </a:r>
            <a:r>
              <a:rPr lang="en-US" dirty="0" err="1"/>
              <a:t>vals</a:t>
            </a:r>
            <a:r>
              <a:rPr lang="en-US" dirty="0"/>
              <a:t>"));</a:t>
            </a:r>
          </a:p>
          <a:p>
            <a:pPr marL="0" indent="0">
              <a:buNone/>
            </a:pPr>
            <a:r>
              <a:rPr lang="en-US" dirty="0"/>
              <a:t>select id, b::json from </a:t>
            </a:r>
            <a:r>
              <a:rPr lang="en-US" dirty="0" err="1"/>
              <a:t>tab_int</a:t>
            </a:r>
            <a:r>
              <a:rPr lang="en-US" dirty="0"/>
              <a:t> where </a:t>
            </a:r>
            <a:r>
              <a:rPr lang="en-US" dirty="0" err="1"/>
              <a:t>bson_mvalue_int</a:t>
            </a:r>
            <a:r>
              <a:rPr lang="en-US" dirty="0"/>
              <a:t>(b, "</a:t>
            </a:r>
            <a:r>
              <a:rPr lang="en-US" dirty="0" err="1"/>
              <a:t>vals</a:t>
            </a:r>
            <a:r>
              <a:rPr lang="en-US" dirty="0"/>
              <a:t>") = 36;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            1</a:t>
            </a:r>
          </a:p>
          <a:p>
            <a:pPr marL="0" indent="0">
              <a:buNone/>
            </a:pPr>
            <a:r>
              <a:rPr lang="en-US" dirty="0"/>
              <a:t>(expression)  {"</a:t>
            </a:r>
            <a:r>
              <a:rPr lang="en-US" dirty="0" err="1"/>
              <a:t>vals</a:t>
            </a:r>
            <a:r>
              <a:rPr lang="en-US" dirty="0"/>
              <a:t>":[35,36,37]}</a:t>
            </a:r>
          </a:p>
          <a:p>
            <a:pPr marL="0" indent="0">
              <a:buNone/>
            </a:pPr>
            <a:r>
              <a:rPr lang="en-US" dirty="0"/>
              <a:t>id            2</a:t>
            </a:r>
          </a:p>
          <a:p>
            <a:pPr marL="0" indent="0">
              <a:buNone/>
            </a:pPr>
            <a:r>
              <a:rPr lang="en-US" dirty="0"/>
              <a:t>(expression)  {"</a:t>
            </a:r>
            <a:r>
              <a:rPr lang="en-US" dirty="0" err="1"/>
              <a:t>vals</a:t>
            </a:r>
            <a:r>
              <a:rPr lang="en-US" dirty="0"/>
              <a:t>":[36,56]}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Iterator Function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location(city char(16), </a:t>
            </a:r>
            <a:r>
              <a:rPr lang="en-US" dirty="0" err="1"/>
              <a:t>zipcode</a:t>
            </a:r>
            <a:r>
              <a:rPr lang="en-US" dirty="0"/>
              <a:t> varchar(255));</a:t>
            </a:r>
          </a:p>
          <a:p>
            <a:pPr marL="0" indent="0">
              <a:buNone/>
            </a:pPr>
            <a:r>
              <a:rPr lang="en-US" dirty="0"/>
              <a:t>insert into location values ("Overland Park", "66213,66214,66202");</a:t>
            </a:r>
          </a:p>
          <a:p>
            <a:pPr marL="0" indent="0">
              <a:buNone/>
            </a:pPr>
            <a:r>
              <a:rPr lang="en-US" dirty="0"/>
              <a:t>insert into location values ("Lenexa",  "66214,66229");</a:t>
            </a:r>
          </a:p>
          <a:p>
            <a:pPr marL="0" indent="0">
              <a:buNone/>
            </a:pPr>
            <a:r>
              <a:rPr lang="en-US" dirty="0"/>
              <a:t>insert into location values ("Olathe",  "66051,66061");</a:t>
            </a:r>
          </a:p>
          <a:p>
            <a:pPr marL="0" indent="0">
              <a:buNone/>
            </a:pPr>
            <a:r>
              <a:rPr lang="en-US" dirty="0"/>
              <a:t>insert into location values ("Shawnee", "66201,66202,66203");</a:t>
            </a:r>
          </a:p>
        </p:txBody>
      </p:sp>
    </p:spTree>
    <p:extLst>
      <p:ext uri="{BB962C8B-B14F-4D97-AF65-F5344CB8AC3E}">
        <p14:creationId xmlns:p14="http://schemas.microsoft.com/office/powerpoint/2010/main" val="180177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Join Collection Data Derived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Query elements from Collection column</a:t>
            </a:r>
          </a:p>
          <a:p>
            <a:pPr marL="0" indent="0">
              <a:buNone/>
            </a:pPr>
            <a:r>
              <a:rPr lang="en-US" dirty="0"/>
              <a:t>SELECT … FROM </a:t>
            </a:r>
            <a:r>
              <a:rPr lang="en-US" i="1" dirty="0"/>
              <a:t>table1</a:t>
            </a:r>
            <a:r>
              <a:rPr lang="en-US" dirty="0"/>
              <a:t> t, LATERAL(TABLE(</a:t>
            </a:r>
            <a:r>
              <a:rPr lang="en-US" dirty="0" err="1"/>
              <a:t>t.</a:t>
            </a:r>
            <a:r>
              <a:rPr lang="en-US" i="1" dirty="0" err="1"/>
              <a:t>collection</a:t>
            </a:r>
            <a:r>
              <a:rPr lang="en-US" dirty="0"/>
              <a:t>))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TABLE location(city char(16), </a:t>
            </a:r>
            <a:r>
              <a:rPr lang="en-US" dirty="0" err="1"/>
              <a:t>zipcode</a:t>
            </a:r>
            <a:r>
              <a:rPr lang="en-US" dirty="0"/>
              <a:t> set(varchar(5) not null));</a:t>
            </a:r>
          </a:p>
          <a:p>
            <a:r>
              <a:rPr lang="en-US" dirty="0"/>
              <a:t>insert into location values ("Overland Park", </a:t>
            </a:r>
          </a:p>
          <a:p>
            <a:pPr marL="0" indent="0">
              <a:buNone/>
            </a:pPr>
            <a:r>
              <a:rPr lang="en-US" dirty="0"/>
              <a:t>	set{"66213", "66214", "66202"});</a:t>
            </a:r>
          </a:p>
          <a:p>
            <a:r>
              <a:rPr lang="en-US" dirty="0"/>
              <a:t>insert into location values ("Lenexa", set{ "66214", "66229"});</a:t>
            </a:r>
          </a:p>
          <a:p>
            <a:r>
              <a:rPr lang="en-US" dirty="0"/>
              <a:t>insert into location values ("Olathe", set{ "66051", "66061"});</a:t>
            </a:r>
          </a:p>
          <a:p>
            <a:r>
              <a:rPr lang="en-US" dirty="0"/>
              <a:t>insert into location values ("Shawnee", set{ "66201", "66202", "66203"});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76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Iterator Function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67F44-870E-7D47-88E4-5565853C6064}"/>
              </a:ext>
            </a:extLst>
          </p:cNvPr>
          <p:cNvSpPr txBox="1"/>
          <p:nvPr/>
        </p:nvSpPr>
        <p:spPr>
          <a:xfrm>
            <a:off x="824459" y="1633927"/>
            <a:ext cx="10777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CREATE FUNCTION informix.any2(s varchar(255))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RETURNS char(5) with (not variant);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DEFINE zip char(5);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DEFINE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integer;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DEFINE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integer;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LET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length(s);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LET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WHILE  (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&lt;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LET zip =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substr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(s,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5);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LET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+ 6;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 zip with resume;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END WHILE 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END FUNCTION;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53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CF9B-415C-A147-997D-8B515C96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56" y="380116"/>
            <a:ext cx="10515600" cy="1325563"/>
          </a:xfrm>
        </p:spPr>
        <p:txBody>
          <a:bodyPr/>
          <a:lstStyle/>
          <a:p>
            <a:r>
              <a:rPr lang="en-US" dirty="0"/>
              <a:t>User Defined Iterator Function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4A9-01F0-934F-917E-3BB5B2A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A0162-56DE-0045-8EBF-2583148AC97F}"/>
              </a:ext>
            </a:extLst>
          </p:cNvPr>
          <p:cNvSpPr txBox="1"/>
          <p:nvPr/>
        </p:nvSpPr>
        <p:spPr>
          <a:xfrm>
            <a:off x="494676" y="1528997"/>
            <a:ext cx="10403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drop index if exists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zipx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CREATE INDEX 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zipx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on location(any2(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zipcode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));</a:t>
            </a:r>
          </a:p>
          <a:p>
            <a:endParaRPr lang="en-US" sz="24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select * from location where any2(</a:t>
            </a:r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zipcode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 = '66214’;</a:t>
            </a:r>
          </a:p>
          <a:p>
            <a:endParaRPr lang="en-US" sz="24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ity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Overland Park</a:t>
            </a:r>
          </a:p>
          <a:p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zipcode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66213,66214,66202</a:t>
            </a:r>
          </a:p>
          <a:p>
            <a:endParaRPr lang="en-US" sz="24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city     Lenexa</a:t>
            </a:r>
          </a:p>
          <a:p>
            <a:r>
              <a:rPr lang="en-US" sz="24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zipcode</a:t>
            </a:r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66214,66229</a:t>
            </a:r>
          </a:p>
          <a:p>
            <a:endParaRPr lang="en-US" sz="24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24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2 row(s) retrieved.</a:t>
            </a:r>
          </a:p>
        </p:txBody>
      </p:sp>
    </p:spTree>
    <p:extLst>
      <p:ext uri="{BB962C8B-B14F-4D97-AF65-F5344CB8AC3E}">
        <p14:creationId xmlns:p14="http://schemas.microsoft.com/office/powerpoint/2010/main" val="3153475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8D2A-C8DE-8D46-A104-DADF39D4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4A7C-39E7-F440-8FA2-E5358484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92095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DD22-0808-0F47-BE12-7FC3124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–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D1D9-5C25-974A-8EBC-E7007CA2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with fonts(c, c1, c2,c3,c4,c5,c6,c7,c8)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select * from table(multiset{ -- public domain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vga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8x8 fonts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 ', '0x00', '0x00', '0x00', '0x00', '0x00', '0x00', '0x00', '0x00'), ROW('!', '0x18', '0x3C', '0x3C', '0x18', '0x18', '0x00', '0x18',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ROW('A', '0x0C', '0x1E', '0x33', '0x33', '0x3F', '0x33', '0x33', '0x00'), ROW('B', '0x3F', '0x66', '0x66', '0x3E', '0x66', '0x66', '0x3F',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ROW('C', '0x3C', '0x66', '0x03', '0x03', '0x03', '0x66', '0x3C', '0x00'), ROW('D', '0x1F', '0x36', '0x66', '0x66', '0x66', '0x36', '0x1F',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ROW('E', '0x7F', '0x46', '0x16', '0x1E', '0x16', '0x46', '0x7F', '0x00'), ROW('F', '0x7F', '0x46', '0x16', '0x1E', '0x16', '0x06', '0x0F',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ROW('G', '0x3C', '0x66', '0x03', '0x03', '0x73', '0x66', '0x7C', '0x00'), ROW('H', '0x33', '0x33', '0x33', '0x3F', '0x33', '0x33', '0x33',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ROW('I', '0x1E', '0x0C', '0x0C', '0x0C', '0x0C', '0x0C', '0x1E', '0x00'), ROW('J', '0x78', '0x30', '0x30', '0x30', '0x33', '0x33', '0x1E',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ROW('K', '0x67', '0x66', '0x36', '0x1E', '0x36', '0x66', '0x67', '0x00'), ROW('L', '0x0F', '0x06', '0x06', '0x06', '0x46', '0x66', '0x7F',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ROW('M', '0x63', '0x77', '0x7F', '0x7F', '0x6B', '0x63', '0x63', '0x00'), ROW('N', '0x63', '0x67', '0x6F', '0x7B', '0x73', '0x63', '0x63',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ROW('O', '0x1C', '0x36', '0x63', '0x63', '0x63', '0x36', '0x1C', '0x00'), ROW('P', '0x3F', '0x66', '0x66', '0x3E', '0x06', '0x06', '0x0F',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ROW('Q', '0x1E', '0x33', '0x33', '0x33', '0x3B', '0x1E', '0x38', '0x00'), ROW('R', '0x3F', '0x66', '0x66', '0x3E', '0x36', '0x66', '0x67',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ROW('S', '0x1E', '0x33', '0x07', '0x0E', '0x38', '0x33', '0x1E', '0x00'), ROW('T', '0x3F', '0x2D', '0x0C', '0x0C', '0x0C', '0x0C', '0x1E',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ROW('U', '0x33', '0x33', '0x33', '0x33', '0x33', '0x33', '0x3F', '0x00'), ROW('V', '0x33', '0x33', '0x33', '0x33', '0x33', '0x1E', '0x0C',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ROW('W', '0x63', '0x63', '0x63', '0x6B', '0x7F', '0x77', '0x63', '0x00'), ROW('X', '0x63', '0x63', '0x36', '0x1C', '0x1C', '0x36', '0x63',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ROW('Y', '0x33', '0x33', '0x33', '0x1E', '0x0C', '0x0C', '0x1E', '0x00'), ROW('Z', '0x7F', '0x63', '0x31', '0x18', '0x4C', '0x66', '0x7F',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ROW('~', '0x6E', '0x3B', '0x00', '0x00', '0x00', '0x00', '0x00', '0x00')})),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text(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(select 'THANK YOU!'),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o, c, c1, c2,c3,c4,c5,c6,c7,c8)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select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1, c, c1, c2,c3,c4,c5,c6,c7,c8 from text, fonts where c =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substr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1,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union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select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o+1, c, c1, c2,c3,c4,c5,c6,c7,c8 from fonts,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where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fonts.c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=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substr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o+1, 1) and o &lt; length(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x(n, p) as (    select 1, 128 union all select n+1, p/2 from x where n &lt; 8),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show as (select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(c1)::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(c2)::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(c3)::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(c4)::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(c5)::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(c6)::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(c7)::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(c8)::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from x cross join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group by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xword.o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order by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xword.o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desc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select  sum(c1::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_1, sum(c2::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_2, sum(c3::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_3, sum(c4::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sum(c5::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_5, sum(c6::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_6, sum(c7::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_7, sum(c8::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_8 from show;</a:t>
            </a:r>
          </a:p>
        </p:txBody>
      </p:sp>
    </p:spTree>
    <p:extLst>
      <p:ext uri="{BB962C8B-B14F-4D97-AF65-F5344CB8AC3E}">
        <p14:creationId xmlns:p14="http://schemas.microsoft.com/office/powerpoint/2010/main" val="337245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290F-031F-114D-B216-13530397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ECFD-444E-C847-893F-0E49B045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Database selected.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_1  ######  ##  ##    ##    ##   ## ###  ##         ##  ##    ###  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_2  # ## #  ##  ##   ####   ###  ##  ##  ##         ##  ##   ## ## 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_3    ##    ##  ##  ##  ##  #### ##  ## ##          ##  ##  ##   ##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_4    ##    ######  ##  ##  ## ####  ####            ####   ##   ##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_5    ##    ##  ##  ######  ##  ###  ## ##            ##    ##   ##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_6    ##    ##  ##  ##  ##  ##   ##  ##  ##           ##     ## ## 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_7   ####   ##  ##  ##  ##  ##   ## ###  ##          ####     ###   ######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_8        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row(s) retrieved.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Database closed.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9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6B15-2B07-484F-B092-02EDCA2A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Join Collection Derived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5CE7-F190-134B-9657-7A23BDE6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select city, </a:t>
            </a:r>
            <a:r>
              <a:rPr lang="en-US" b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zipc</a:t>
            </a:r>
            <a:r>
              <a:rPr lang="en-US" b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from location </a:t>
            </a:r>
            <a:r>
              <a:rPr lang="en-US" b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l,lateral</a:t>
            </a:r>
            <a:r>
              <a:rPr lang="en-US" b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(table(</a:t>
            </a:r>
            <a:r>
              <a:rPr lang="en-US" b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l.zipcode</a:t>
            </a:r>
            <a:r>
              <a:rPr lang="en-US" b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 x(</a:t>
            </a:r>
            <a:r>
              <a:rPr lang="en-US" b="1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zipc</a:t>
            </a:r>
            <a:r>
              <a:rPr lang="en-US" b="1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city             </a:t>
            </a:r>
            <a:r>
              <a:rPr lang="en-US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zipc</a:t>
            </a:r>
            <a:endParaRPr lang="en-US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Overland Park    66213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Overland Park    66214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Overland Park    66202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Lenexa           66214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Lenexa           66229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Olathe           66051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Olathe           66061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Shawnee          66201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Shawnee          66202</a:t>
            </a:r>
          </a:p>
          <a:p>
            <a:pPr marL="0" indent="0">
              <a:buNone/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Shawnee          66203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0CE4-39FC-234E-9ACC-877CB6DB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other table with collection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103D-C0FB-A54F-A1C9-0AF81B46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615"/>
            <a:ext cx="10515600" cy="4351338"/>
          </a:xfrm>
        </p:spPr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test_zipcode</a:t>
            </a:r>
            <a:r>
              <a:rPr lang="en-US" dirty="0"/>
              <a:t> (</a:t>
            </a:r>
            <a:r>
              <a:rPr lang="en-US" dirty="0" err="1"/>
              <a:t>zipcode</a:t>
            </a:r>
            <a:r>
              <a:rPr lang="en-US" dirty="0"/>
              <a:t> char(5));</a:t>
            </a:r>
          </a:p>
          <a:p>
            <a:r>
              <a:rPr lang="en-US" dirty="0"/>
              <a:t>insert into </a:t>
            </a:r>
            <a:r>
              <a:rPr lang="en-US" dirty="0" err="1"/>
              <a:t>test_zipcode</a:t>
            </a:r>
            <a:r>
              <a:rPr lang="en-US" dirty="0"/>
              <a:t> values (‘66213’);</a:t>
            </a:r>
          </a:p>
          <a:p>
            <a:endParaRPr lang="en-US" dirty="0"/>
          </a:p>
          <a:p>
            <a:r>
              <a:rPr lang="en-US" dirty="0"/>
              <a:t>select city, </a:t>
            </a:r>
            <a:r>
              <a:rPr lang="en-US" dirty="0" err="1"/>
              <a:t>zipc</a:t>
            </a:r>
            <a:r>
              <a:rPr lang="en-US" dirty="0"/>
              <a:t> from location l, lateral(table(</a:t>
            </a:r>
            <a:r>
              <a:rPr lang="en-US" dirty="0" err="1"/>
              <a:t>l.zipcode</a:t>
            </a:r>
            <a:r>
              <a:rPr lang="en-US" dirty="0"/>
              <a:t>) x(</a:t>
            </a:r>
            <a:r>
              <a:rPr lang="en-US" dirty="0" err="1"/>
              <a:t>zipc</a:t>
            </a:r>
            <a:r>
              <a:rPr lang="en-US" dirty="0"/>
              <a:t>)), </a:t>
            </a:r>
            <a:r>
              <a:rPr lang="en-US" dirty="0" err="1"/>
              <a:t>test_zipcode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x.zipc</a:t>
            </a:r>
            <a:r>
              <a:rPr lang="en-US" dirty="0"/>
              <a:t> = </a:t>
            </a:r>
            <a:r>
              <a:rPr lang="en-US" dirty="0" err="1"/>
              <a:t>test_zipcode.zipcode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city  Overland Park</a:t>
            </a:r>
          </a:p>
          <a:p>
            <a:pPr marL="0" indent="0">
              <a:buNone/>
            </a:pPr>
            <a:r>
              <a:rPr lang="en-US" dirty="0" err="1"/>
              <a:t>zipc</a:t>
            </a:r>
            <a:r>
              <a:rPr lang="en-US" dirty="0"/>
              <a:t>   66213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3BB4-B234-6541-8FDE-97488EFD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Convert single row to 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95F5-50A8-D44F-B98A-1034310B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sales (year int, q1 int, q2 int, q3 int, q4 int);</a:t>
            </a:r>
          </a:p>
          <a:p>
            <a:r>
              <a:rPr lang="en-US" dirty="0"/>
              <a:t>insert into sales values (2016, 10, 20, 30, 40);</a:t>
            </a:r>
          </a:p>
          <a:p>
            <a:r>
              <a:rPr lang="en-US" dirty="0"/>
              <a:t>insert into sales values (2017, 15, 25, 35, 45);</a:t>
            </a:r>
          </a:p>
          <a:p>
            <a:endParaRPr lang="en-US" dirty="0"/>
          </a:p>
          <a:p>
            <a:r>
              <a:rPr lang="en-US" dirty="0"/>
              <a:t>How to return each quarter result as a row?</a:t>
            </a:r>
          </a:p>
        </p:txBody>
      </p:sp>
    </p:spTree>
    <p:extLst>
      <p:ext uri="{BB962C8B-B14F-4D97-AF65-F5344CB8AC3E}">
        <p14:creationId xmlns:p14="http://schemas.microsoft.com/office/powerpoint/2010/main" val="55761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31DF-C594-2947-9F16-D8A74B4A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Convert single row to 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94B5-9EC3-C445-B75A-B1FC3D20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S.Year</a:t>
            </a:r>
            <a:r>
              <a:rPr lang="en-US" dirty="0"/>
              <a:t>, </a:t>
            </a:r>
            <a:r>
              <a:rPr lang="en-US" dirty="0" err="1"/>
              <a:t>Q.Quarter</a:t>
            </a:r>
            <a:r>
              <a:rPr lang="en-US" dirty="0"/>
              <a:t>, </a:t>
            </a:r>
            <a:r>
              <a:rPr lang="en-US" dirty="0" err="1"/>
              <a:t>Q.Results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Sales s, lateral (TABLE (multiset{ROW(1::int, s.q1::int), ROW(2::int, s.q2::int), </a:t>
            </a:r>
          </a:p>
          <a:p>
            <a:pPr marL="0" indent="0">
              <a:buNone/>
            </a:pPr>
            <a:r>
              <a:rPr lang="en-US" dirty="0"/>
              <a:t>		   ROW(3::</a:t>
            </a:r>
            <a:r>
              <a:rPr lang="en-US" dirty="0" err="1"/>
              <a:t>int</a:t>
            </a:r>
            <a:r>
              <a:rPr lang="en-US" dirty="0"/>
              <a:t>, s.q3::</a:t>
            </a:r>
            <a:r>
              <a:rPr lang="en-US" dirty="0" err="1"/>
              <a:t>int</a:t>
            </a:r>
            <a:r>
              <a:rPr lang="en-US" dirty="0"/>
              <a:t>), ROW(4::</a:t>
            </a:r>
            <a:r>
              <a:rPr lang="en-US" dirty="0" err="1"/>
              <a:t>int</a:t>
            </a:r>
            <a:r>
              <a:rPr lang="en-US" dirty="0"/>
              <a:t>, s.q4::</a:t>
            </a:r>
            <a:r>
              <a:rPr lang="en-US" dirty="0" err="1"/>
              <a:t>int</a:t>
            </a:r>
            <a:r>
              <a:rPr lang="en-US" dirty="0"/>
              <a:t>)}) Q(Quarter, Results));</a:t>
            </a:r>
          </a:p>
          <a:p>
            <a:pPr marL="0" indent="0">
              <a:buNone/>
            </a:pPr>
            <a:r>
              <a:rPr lang="en-US" dirty="0"/>
              <a:t>       year     quarter     results </a:t>
            </a:r>
          </a:p>
          <a:p>
            <a:pPr marL="0" indent="0">
              <a:buNone/>
            </a:pPr>
            <a:r>
              <a:rPr lang="en-US" dirty="0"/>
              <a:t>       2016           1          10</a:t>
            </a:r>
          </a:p>
          <a:p>
            <a:pPr marL="0" indent="0">
              <a:buNone/>
            </a:pPr>
            <a:r>
              <a:rPr lang="en-US" dirty="0"/>
              <a:t>       2016           2          20</a:t>
            </a:r>
          </a:p>
          <a:p>
            <a:pPr marL="0" indent="0">
              <a:buNone/>
            </a:pPr>
            <a:r>
              <a:rPr lang="en-US" dirty="0"/>
              <a:t>       2016           3          30</a:t>
            </a:r>
          </a:p>
          <a:p>
            <a:pPr marL="0" indent="0">
              <a:buNone/>
            </a:pPr>
            <a:r>
              <a:rPr lang="en-US" dirty="0"/>
              <a:t>       2016           4          40</a:t>
            </a:r>
          </a:p>
          <a:p>
            <a:pPr marL="0" indent="0">
              <a:buNone/>
            </a:pPr>
            <a:r>
              <a:rPr lang="en-US" dirty="0"/>
              <a:t>       2017           1          15</a:t>
            </a:r>
          </a:p>
          <a:p>
            <a:pPr marL="0" indent="0">
              <a:buNone/>
            </a:pPr>
            <a:r>
              <a:rPr lang="en-US" dirty="0"/>
              <a:t>       2017           2          25</a:t>
            </a:r>
          </a:p>
          <a:p>
            <a:pPr marL="0" indent="0">
              <a:buNone/>
            </a:pPr>
            <a:r>
              <a:rPr lang="en-US" dirty="0"/>
              <a:t>       2017           3          35</a:t>
            </a:r>
          </a:p>
          <a:p>
            <a:pPr marL="0" indent="0">
              <a:buNone/>
            </a:pPr>
            <a:r>
              <a:rPr lang="en-US" dirty="0"/>
              <a:t>       2017           4          45</a:t>
            </a:r>
          </a:p>
          <a:p>
            <a:pPr marL="0" indent="0">
              <a:buNone/>
            </a:pPr>
            <a:r>
              <a:rPr lang="en-US" dirty="0"/>
              <a:t>8 row(s) retrieved.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CF08-4197-7D40-850C-23942A76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Convert multiple rows to single row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5FD-962B-5043-9CF8-11B2F3F4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sales (year </a:t>
            </a:r>
            <a:r>
              <a:rPr lang="en-US" dirty="0" err="1"/>
              <a:t>int</a:t>
            </a:r>
            <a:r>
              <a:rPr lang="en-US" dirty="0"/>
              <a:t>, quarter </a:t>
            </a:r>
            <a:r>
              <a:rPr lang="en-US" dirty="0" err="1"/>
              <a:t>int</a:t>
            </a:r>
            <a:r>
              <a:rPr lang="en-US" dirty="0"/>
              <a:t>, results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insert into sales values (2016, 1, 10);</a:t>
            </a:r>
          </a:p>
          <a:p>
            <a:pPr marL="0" indent="0">
              <a:buNone/>
            </a:pPr>
            <a:r>
              <a:rPr lang="en-US" dirty="0"/>
              <a:t>insert into sales values (2016, 2, 20);</a:t>
            </a:r>
          </a:p>
          <a:p>
            <a:pPr marL="0" indent="0">
              <a:buNone/>
            </a:pPr>
            <a:r>
              <a:rPr lang="en-US" dirty="0"/>
              <a:t>insert into sales values (2016, 3, 30);</a:t>
            </a:r>
          </a:p>
          <a:p>
            <a:pPr marL="0" indent="0">
              <a:buNone/>
            </a:pPr>
            <a:r>
              <a:rPr lang="en-US" dirty="0"/>
              <a:t>insert into sales values (2016, 4, 40);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insert into sales values (2017, 1, 15);</a:t>
            </a:r>
          </a:p>
          <a:p>
            <a:pPr marL="0" indent="0">
              <a:buNone/>
            </a:pPr>
            <a:r>
              <a:rPr lang="en-US" dirty="0"/>
              <a:t>insert into sales values (2017, 2, 25);</a:t>
            </a:r>
          </a:p>
          <a:p>
            <a:pPr marL="0" indent="0">
              <a:buNone/>
            </a:pPr>
            <a:r>
              <a:rPr lang="en-US" dirty="0"/>
              <a:t>insert into sales values (2017, 3, 35);</a:t>
            </a:r>
          </a:p>
          <a:p>
            <a:pPr marL="0" indent="0">
              <a:buNone/>
            </a:pPr>
            <a:r>
              <a:rPr lang="en-US" dirty="0"/>
              <a:t>insert into sales values (2017, 4, 45);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2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F088-B2ED-A54C-BEEB-8271C098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Convert multiple rows to single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2880-4B2E-5549-B673-B81D7BE6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select year,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sum(case when quarter=1 then results end) as q1,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sum(case when quarter=2 then results end) as q2,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sum(case when quarter=3 then results end) as q3,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sum(case when quarter=4 then results end) as q4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sales group by year order by year;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year               q1               q2               q3               q4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2016               10               20               30               40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2017               15               25               35               45</a:t>
            </a:r>
          </a:p>
        </p:txBody>
      </p:sp>
    </p:spTree>
    <p:extLst>
      <p:ext uri="{BB962C8B-B14F-4D97-AF65-F5344CB8AC3E}">
        <p14:creationId xmlns:p14="http://schemas.microsoft.com/office/powerpoint/2010/main" val="393150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14644</TotalTime>
  <Words>3187</Words>
  <Application>Microsoft Macintosh PowerPoint</Application>
  <PresentationFormat>Widescreen</PresentationFormat>
  <Paragraphs>365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Droid Sans Mono</vt:lpstr>
      <vt:lpstr>Lucida Console</vt:lpstr>
      <vt:lpstr>Office Theme</vt:lpstr>
      <vt:lpstr>Metropolitan</vt:lpstr>
      <vt:lpstr>Informix Lateral Join &amp; Iterator Function Index</vt:lpstr>
      <vt:lpstr>With Informix Lateral Join</vt:lpstr>
      <vt:lpstr>Lateral Join Collection Data Derived Table</vt:lpstr>
      <vt:lpstr>Lateral Join Collection Derived Table</vt:lpstr>
      <vt:lpstr>Join other table with collection elements</vt:lpstr>
      <vt:lpstr>Use Case: Convert single row to multiple rows</vt:lpstr>
      <vt:lpstr>Use Case: Convert single row to multiple rows</vt:lpstr>
      <vt:lpstr>Use Case: Convert multiple rows to single row </vt:lpstr>
      <vt:lpstr>Use Case: Convert multiple rows to single row</vt:lpstr>
      <vt:lpstr>Use Case: Convert multiple values to a collection</vt:lpstr>
      <vt:lpstr>Lateral Join Iterator Function Derived Table</vt:lpstr>
      <vt:lpstr>Lateral Join Iterator Function Derived Table</vt:lpstr>
      <vt:lpstr>Lateral Join Iterator Function Derived Table</vt:lpstr>
      <vt:lpstr>Use Case: Query BSON Array</vt:lpstr>
      <vt:lpstr>Use Case: Query BSON Array</vt:lpstr>
      <vt:lpstr>Use Case: Query BSON Array</vt:lpstr>
      <vt:lpstr>Informix Multi-key Iterator Function Index</vt:lpstr>
      <vt:lpstr>Example with Set</vt:lpstr>
      <vt:lpstr>Create an Iterator Function</vt:lpstr>
      <vt:lpstr>Create Function Index on Collection</vt:lpstr>
      <vt:lpstr>Index Scan Explain Output</vt:lpstr>
      <vt:lpstr>Compare with Sequential Scan</vt:lpstr>
      <vt:lpstr>14.10 Built-in Iterator C-UDRs for collection</vt:lpstr>
      <vt:lpstr>With built-in collection support C-UDR</vt:lpstr>
      <vt:lpstr>Index on BSON Array Elements</vt:lpstr>
      <vt:lpstr>14.10 Built-in BSON Array Iterator CUDR</vt:lpstr>
      <vt:lpstr>Index on BSON Array Elements</vt:lpstr>
      <vt:lpstr>Index on BSON Array Elements</vt:lpstr>
      <vt:lpstr>User Defined Iterator Function Index</vt:lpstr>
      <vt:lpstr>User Defined Iterator Function Index</vt:lpstr>
      <vt:lpstr>User Defined Iterator Function Index</vt:lpstr>
      <vt:lpstr>QA &amp; Demo</vt:lpstr>
      <vt:lpstr>Thank You – A Query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Informix Multi-Values Function Index</dc:title>
  <dc:creator>Jinming Xiao</dc:creator>
  <cp:lastModifiedBy>Jinming Xiao</cp:lastModifiedBy>
  <cp:revision>107</cp:revision>
  <cp:lastPrinted>2019-09-26T19:05:37Z</cp:lastPrinted>
  <dcterms:created xsi:type="dcterms:W3CDTF">2018-06-18T16:24:35Z</dcterms:created>
  <dcterms:modified xsi:type="dcterms:W3CDTF">2019-09-26T19:06:27Z</dcterms:modified>
</cp:coreProperties>
</file>