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260" r:id="rId6"/>
    <p:sldId id="261" r:id="rId7"/>
    <p:sldId id="1261" r:id="rId8"/>
    <p:sldId id="1262" r:id="rId9"/>
    <p:sldId id="126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1264" r:id="rId20"/>
    <p:sldId id="271" r:id="rId21"/>
    <p:sldId id="272" r:id="rId22"/>
    <p:sldId id="1265" r:id="rId23"/>
    <p:sldId id="1266" r:id="rId24"/>
    <p:sldId id="1267" r:id="rId25"/>
    <p:sldId id="1268" r:id="rId26"/>
    <p:sldId id="1269" r:id="rId27"/>
    <p:sldId id="1270" r:id="rId28"/>
    <p:sldId id="1271" r:id="rId29"/>
    <p:sldId id="1272" r:id="rId30"/>
    <p:sldId id="1273" r:id="rId31"/>
    <p:sldId id="273" r:id="rId32"/>
    <p:sldId id="274" r:id="rId33"/>
    <p:sldId id="1274" r:id="rId34"/>
    <p:sldId id="1275" r:id="rId35"/>
    <p:sldId id="275" r:id="rId36"/>
    <p:sldId id="276" r:id="rId37"/>
    <p:sldId id="277" r:id="rId38"/>
    <p:sldId id="278" r:id="rId39"/>
    <p:sldId id="280" r:id="rId40"/>
    <p:sldId id="281" r:id="rId41"/>
    <p:sldId id="282" r:id="rId42"/>
    <p:sldId id="279" r:id="rId43"/>
    <p:sldId id="283" r:id="rId44"/>
    <p:sldId id="284" r:id="rId45"/>
    <p:sldId id="1276" r:id="rId46"/>
    <p:sldId id="285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730" r:id="rId88"/>
    <p:sldId id="731" r:id="rId89"/>
    <p:sldId id="732" r:id="rId90"/>
    <p:sldId id="733" r:id="rId91"/>
    <p:sldId id="734" r:id="rId92"/>
    <p:sldId id="735" r:id="rId93"/>
    <p:sldId id="736" r:id="rId94"/>
    <p:sldId id="737" r:id="rId95"/>
    <p:sldId id="738" r:id="rId96"/>
    <p:sldId id="739" r:id="rId97"/>
    <p:sldId id="740" r:id="rId98"/>
    <p:sldId id="741" r:id="rId99"/>
    <p:sldId id="742" r:id="rId100"/>
    <p:sldId id="743" r:id="rId101"/>
    <p:sldId id="744" r:id="rId102"/>
    <p:sldId id="745" r:id="rId103"/>
    <p:sldId id="746" r:id="rId104"/>
    <p:sldId id="1277" r:id="rId105"/>
    <p:sldId id="1278" r:id="rId106"/>
    <p:sldId id="749" r:id="rId107"/>
    <p:sldId id="748" r:id="rId108"/>
    <p:sldId id="750" r:id="rId109"/>
    <p:sldId id="751" r:id="rId110"/>
    <p:sldId id="752" r:id="rId111"/>
    <p:sldId id="753" r:id="rId112"/>
    <p:sldId id="755" r:id="rId113"/>
    <p:sldId id="757" r:id="rId114"/>
    <p:sldId id="758" r:id="rId115"/>
    <p:sldId id="1259" r:id="rId116"/>
    <p:sldId id="1260" r:id="rId117"/>
    <p:sldId id="1258" r:id="rId1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0" autoAdjust="0"/>
    <p:restoredTop sz="94660"/>
  </p:normalViewPr>
  <p:slideViewPr>
    <p:cSldViewPr>
      <p:cViewPr varScale="1">
        <p:scale>
          <a:sx n="72" d="100"/>
          <a:sy n="72" d="100"/>
        </p:scale>
        <p:origin x="6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C33C3-0708-4540-9E59-F55196D87E2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6A19-3250-4322-A9C8-13B0648B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3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8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6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78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2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2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20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9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19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2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8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78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66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11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11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04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83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56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3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8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68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8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5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7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4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4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3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170640-5B64-452A-BBEC-0F2A23531876}"/>
              </a:ext>
            </a:extLst>
          </p:cNvPr>
          <p:cNvSpPr txBox="1"/>
          <p:nvPr/>
        </p:nvSpPr>
        <p:spPr>
          <a:xfrm>
            <a:off x="395536" y="260648"/>
            <a:ext cx="823174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김정인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email : </a:t>
            </a:r>
            <a:r>
              <a:rPr lang="en-US" altLang="ko-KR" sz="240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실습환경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 err="1">
                <a:latin typeface="Consolas" pitchFamily="49" charset="0"/>
                <a:cs typeface="Consolas" pitchFamily="49" charset="0"/>
              </a:rPr>
              <a:t>라즈베리보드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+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확장보드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UTP cable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Ethernet to USB cable 1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강의 자료 공유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filezilla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client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이용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ftp :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156.147.178.25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id :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root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passwd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ko-KR" sz="2400" err="1" smtClean="0">
                <a:latin typeface="Consolas" pitchFamily="49" charset="0"/>
                <a:cs typeface="Consolas" pitchFamily="49" charset="0"/>
              </a:rPr>
              <a:t>linux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ftp : </a:t>
            </a:r>
            <a:r>
              <a:rPr lang="en-US" altLang="ko-KR" sz="2400" err="1" smtClean="0">
                <a:latin typeface="Consolas" pitchFamily="49" charset="0"/>
                <a:cs typeface="Consolas" pitchFamily="49" charset="0"/>
              </a:rPr>
              <a:t>filezilla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원격 접속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putty </a:t>
            </a:r>
          </a:p>
          <a:p>
            <a:r>
              <a:rPr lang="ko-KR" altLang="en-US" sz="2400" err="1">
                <a:latin typeface="Consolas" pitchFamily="49" charset="0"/>
                <a:cs typeface="Consolas" pitchFamily="49" charset="0"/>
              </a:rPr>
              <a:t>가상머신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virtual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box =&gt;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ko-KR" sz="2400" err="1" smtClean="0">
                <a:latin typeface="Consolas" pitchFamily="49" charset="0"/>
                <a:cs typeface="Consolas" pitchFamily="49" charset="0"/>
              </a:rPr>
              <a:t>buntu.vdi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쉬는 시간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~ 20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분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점심 시간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50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- 13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146B319-78BC-45AA-8ACE-E44D2FD052B1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332656"/>
            <a:ext cx="6686550" cy="5688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2000"/>
              <a:t>모든 명령어가 </a:t>
            </a:r>
            <a:r>
              <a:rPr lang="en-US" altLang="ko-KR" sz="2000"/>
              <a:t>32bit </a:t>
            </a:r>
            <a:r>
              <a:rPr lang="ko-KR" altLang="en-US" sz="2000"/>
              <a:t>크기를 가짐 </a:t>
            </a:r>
            <a:r>
              <a:rPr lang="en-US" altLang="ko-KR" sz="2000"/>
              <a:t>: RISC</a:t>
            </a:r>
            <a:endParaRPr lang="ko-KR" altLang="en-US" sz="2000"/>
          </a:p>
          <a:p>
            <a:pPr>
              <a:lnSpc>
                <a:spcPct val="110000"/>
              </a:lnSpc>
            </a:pPr>
            <a:r>
              <a:rPr lang="ko-KR" altLang="en-US" sz="2000"/>
              <a:t>대부분의 명령어가 </a:t>
            </a:r>
            <a:r>
              <a:rPr lang="en-US" altLang="ko-KR" sz="2000"/>
              <a:t>1cycle</a:t>
            </a:r>
            <a:r>
              <a:rPr lang="ko-KR" altLang="en-US" sz="2000"/>
              <a:t>에 수행됨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32bit </a:t>
            </a:r>
            <a:r>
              <a:rPr lang="ko-KR" altLang="en-US" sz="2000"/>
              <a:t>크기의 많은 레지스터 </a:t>
            </a:r>
            <a:r>
              <a:rPr lang="en-US" altLang="ko-KR" sz="2400"/>
              <a:t>: r0-r12, </a:t>
            </a:r>
            <a:r>
              <a:rPr lang="en-US" altLang="ko-KR" sz="2400" err="1" smtClean="0"/>
              <a:t>sp</a:t>
            </a:r>
            <a:r>
              <a:rPr lang="en-US" altLang="ko-KR" sz="2400" smtClean="0"/>
              <a:t>(r13), </a:t>
            </a:r>
            <a:r>
              <a:rPr lang="en-US" altLang="ko-KR" sz="2400" err="1" smtClean="0"/>
              <a:t>lr</a:t>
            </a:r>
            <a:r>
              <a:rPr lang="en-US" altLang="ko-KR" sz="2400" smtClean="0"/>
              <a:t>(r14), pc(r15), CPSR</a:t>
            </a:r>
            <a:endParaRPr lang="ko-KR" altLang="en-US" sz="2000"/>
          </a:p>
          <a:p>
            <a:pPr>
              <a:lnSpc>
                <a:spcPct val="110000"/>
              </a:lnSpc>
            </a:pPr>
            <a:r>
              <a:rPr lang="en-US" altLang="ko-KR" sz="2000"/>
              <a:t>load/store architecture</a:t>
            </a:r>
          </a:p>
          <a:p>
            <a:pPr>
              <a:lnSpc>
                <a:spcPct val="110000"/>
              </a:lnSpc>
            </a:pPr>
            <a:r>
              <a:rPr lang="ko-KR" altLang="en-US" sz="2000"/>
              <a:t>모든 명령어에서 조건 수행 기능 있음</a:t>
            </a:r>
          </a:p>
          <a:p>
            <a:pPr>
              <a:lnSpc>
                <a:spcPct val="110000"/>
              </a:lnSpc>
            </a:pPr>
            <a:r>
              <a:rPr lang="ko-KR" altLang="en-US" sz="2000"/>
              <a:t>간단한 </a:t>
            </a:r>
            <a:r>
              <a:rPr lang="ko-KR" altLang="en-US" sz="2000" err="1"/>
              <a:t>어드레싱</a:t>
            </a:r>
            <a:r>
              <a:rPr lang="ko-KR" altLang="en-US" sz="2000"/>
              <a:t> 모드</a:t>
            </a:r>
          </a:p>
          <a:p>
            <a:pPr>
              <a:lnSpc>
                <a:spcPct val="110000"/>
              </a:lnSpc>
            </a:pPr>
            <a:r>
              <a:rPr lang="ko-KR" altLang="en-US" sz="2000"/>
              <a:t>같은 규격의 간단한 명령어</a:t>
            </a:r>
          </a:p>
          <a:p>
            <a:pPr>
              <a:lnSpc>
                <a:spcPct val="110000"/>
              </a:lnSpc>
            </a:pPr>
            <a:r>
              <a:rPr lang="ko-KR" altLang="en-US" sz="2000"/>
              <a:t>한 명령어에서 </a:t>
            </a:r>
            <a:r>
              <a:rPr lang="en-US" altLang="ko-KR" sz="2000"/>
              <a:t>ALU</a:t>
            </a:r>
            <a:r>
              <a:rPr lang="ko-KR" altLang="en-US" sz="2000"/>
              <a:t>와 </a:t>
            </a:r>
            <a:r>
              <a:rPr lang="en-US" altLang="ko-KR" sz="2000"/>
              <a:t>shifter </a:t>
            </a:r>
            <a:r>
              <a:rPr lang="ko-KR" altLang="en-US" sz="2000"/>
              <a:t>동시 사용 가능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loop</a:t>
            </a:r>
            <a:r>
              <a:rPr lang="ko-KR" altLang="en-US" sz="2000"/>
              <a:t>을 위한 자동 증가</a:t>
            </a:r>
            <a:r>
              <a:rPr lang="en-US" altLang="ko-KR" sz="2000"/>
              <a:t>/</a:t>
            </a:r>
            <a:r>
              <a:rPr lang="ko-KR" altLang="en-US" sz="2000"/>
              <a:t>감소 </a:t>
            </a:r>
            <a:r>
              <a:rPr lang="ko-KR" altLang="en-US" sz="2000" err="1"/>
              <a:t>어드레싱</a:t>
            </a:r>
            <a:r>
              <a:rPr lang="ko-KR" altLang="en-US" sz="2000"/>
              <a:t> 모드</a:t>
            </a:r>
          </a:p>
          <a:p>
            <a:pPr>
              <a:lnSpc>
                <a:spcPct val="110000"/>
              </a:lnSpc>
            </a:pPr>
            <a:r>
              <a:rPr lang="ko-KR" altLang="en-US" sz="2000"/>
              <a:t>많은 데이터 처리를 위한 </a:t>
            </a:r>
            <a:r>
              <a:rPr lang="en-US" altLang="ko-KR" sz="2000"/>
              <a:t>multiple load/store </a:t>
            </a:r>
            <a:r>
              <a:rPr lang="ko-KR" altLang="en-US" sz="2000"/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34364539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5125" y="3771019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7311" y="3737000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2" y="5557752"/>
            <a:ext cx="2601994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</a:t>
            </a:r>
            <a:r>
              <a:rPr lang="en-US" altLang="ko-KR" sz="1662" err="1">
                <a:solidFill>
                  <a:schemeClr val="bg2">
                    <a:lumMod val="25000"/>
                  </a:schemeClr>
                </a:solidFill>
              </a:rPr>
              <a:t>fp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함으로써 </a:t>
            </a:r>
            <a:endParaRPr lang="en-US" altLang="ko-KR" sz="1662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모든 지역변수 해지</a:t>
            </a:r>
          </a:p>
        </p:txBody>
      </p:sp>
      <p:sp>
        <p:nvSpPr>
          <p:cNvPr id="19" name="화살표: 오른쪽 18"/>
          <p:cNvSpPr/>
          <p:nvPr/>
        </p:nvSpPr>
        <p:spPr>
          <a:xfrm>
            <a:off x="4816997" y="3761629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4452007" y="3727611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30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8304868" y="429176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92856" y="407230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r2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8307482" y="480294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470" y="4583478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r3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4" name="꺾인 연결선 3"/>
          <p:cNvCxnSpPr>
            <a:stCxn id="35" idx="3"/>
            <a:endCxn id="42" idx="1"/>
          </p:cNvCxnSpPr>
          <p:nvPr/>
        </p:nvCxnSpPr>
        <p:spPr>
          <a:xfrm>
            <a:off x="7255254" y="3488749"/>
            <a:ext cx="1052228" cy="1434154"/>
          </a:xfrm>
          <a:prstGeom prst="bentConnector3">
            <a:avLst>
              <a:gd name="adj1" fmla="val 68074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2" idx="3"/>
            <a:endCxn id="18" idx="3"/>
          </p:cNvCxnSpPr>
          <p:nvPr/>
        </p:nvCxnSpPr>
        <p:spPr>
          <a:xfrm flipV="1">
            <a:off x="8892698" y="2321909"/>
            <a:ext cx="9525" cy="2600994"/>
          </a:xfrm>
          <a:prstGeom prst="bentConnector3">
            <a:avLst>
              <a:gd name="adj1" fmla="val 1800000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87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84549" y="4018499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106734" y="3984480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3" y="5557752"/>
            <a:ext cx="341151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스택에 백업된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pop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으로 복원</a:t>
            </a:r>
          </a:p>
        </p:txBody>
      </p:sp>
      <p:sp>
        <p:nvSpPr>
          <p:cNvPr id="19" name="화살표: 오른쪽 18"/>
          <p:cNvSpPr/>
          <p:nvPr/>
        </p:nvSpPr>
        <p:spPr>
          <a:xfrm>
            <a:off x="5464906" y="5056451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099917" y="5022433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30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8304868" y="429176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92856" y="407230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r2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8307482" y="480294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470" y="4583478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r3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4" name="꺾인 연결선 3"/>
          <p:cNvCxnSpPr>
            <a:stCxn id="35" idx="3"/>
            <a:endCxn id="42" idx="1"/>
          </p:cNvCxnSpPr>
          <p:nvPr/>
        </p:nvCxnSpPr>
        <p:spPr>
          <a:xfrm>
            <a:off x="7255254" y="3488749"/>
            <a:ext cx="1052228" cy="1434154"/>
          </a:xfrm>
          <a:prstGeom prst="bentConnector3">
            <a:avLst>
              <a:gd name="adj1" fmla="val 68074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2" idx="3"/>
            <a:endCxn id="18" idx="3"/>
          </p:cNvCxnSpPr>
          <p:nvPr/>
        </p:nvCxnSpPr>
        <p:spPr>
          <a:xfrm flipV="1">
            <a:off x="8892698" y="2321909"/>
            <a:ext cx="9525" cy="2600994"/>
          </a:xfrm>
          <a:prstGeom prst="bentConnector3">
            <a:avLst>
              <a:gd name="adj1" fmla="val 1800000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485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84549" y="4018499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106734" y="3984480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3" y="5557752"/>
            <a:ext cx="3050835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err="1">
                <a:solidFill>
                  <a:schemeClr val="bg2">
                    <a:lumMod val="25000"/>
                  </a:schemeClr>
                </a:solidFill>
              </a:rPr>
              <a:t>lr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백업된 리턴 주소를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pc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</a:t>
            </a:r>
            <a:endParaRPr lang="en-US" altLang="ko-KR" sz="1662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복원하여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main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으로 복귀</a:t>
            </a:r>
          </a:p>
        </p:txBody>
      </p:sp>
      <p:sp>
        <p:nvSpPr>
          <p:cNvPr id="19" name="화살표: 오른쪽 18"/>
          <p:cNvSpPr/>
          <p:nvPr/>
        </p:nvSpPr>
        <p:spPr>
          <a:xfrm>
            <a:off x="5464906" y="5056451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099917" y="5022433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30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8304868" y="429176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92856" y="407230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r2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8307482" y="480294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470" y="4583478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r3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7" name="꺾인 연결선 6"/>
          <p:cNvCxnSpPr>
            <a:stCxn id="24" idx="1"/>
            <a:endCxn id="22" idx="1"/>
          </p:cNvCxnSpPr>
          <p:nvPr/>
        </p:nvCxnSpPr>
        <p:spPr>
          <a:xfrm rot="10800000">
            <a:off x="8307482" y="3365205"/>
            <a:ext cx="9525" cy="519986"/>
          </a:xfrm>
          <a:prstGeom prst="bentConnector3">
            <a:avLst>
              <a:gd name="adj1" fmla="val 1800000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524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95145" y="4045981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117330" y="4011962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3" y="5557752"/>
            <a:ext cx="2515432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r0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기록된 </a:t>
            </a:r>
            <a:r>
              <a:rPr lang="ko-KR" altLang="en-US" sz="1662" err="1">
                <a:solidFill>
                  <a:schemeClr val="bg2">
                    <a:lumMod val="25000"/>
                  </a:schemeClr>
                </a:solidFill>
              </a:rPr>
              <a:t>리턴값을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662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main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의 지역변수에 저장</a:t>
            </a:r>
          </a:p>
        </p:txBody>
      </p:sp>
      <p:sp>
        <p:nvSpPr>
          <p:cNvPr id="19" name="화살표: 오른쪽 18"/>
          <p:cNvSpPr/>
          <p:nvPr/>
        </p:nvSpPr>
        <p:spPr>
          <a:xfrm>
            <a:off x="5464906" y="5056451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099917" y="5022433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30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76066" y="4313877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30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8304868" y="429176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92856" y="407230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r2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8307482" y="480294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470" y="4583478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r3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7" name="꺾인 연결선 6"/>
          <p:cNvCxnSpPr>
            <a:stCxn id="18" idx="1"/>
            <a:endCxn id="31" idx="3"/>
          </p:cNvCxnSpPr>
          <p:nvPr/>
        </p:nvCxnSpPr>
        <p:spPr>
          <a:xfrm rot="10800000" flipV="1">
            <a:off x="7256561" y="2321907"/>
            <a:ext cx="1050921" cy="2235990"/>
          </a:xfrm>
          <a:prstGeom prst="bentConnector3">
            <a:avLst>
              <a:gd name="adj1" fmla="val 28613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035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110"/>
              </p:ext>
            </p:extLst>
          </p:nvPr>
        </p:nvGraphicFramePr>
        <p:xfrm>
          <a:off x="-1144605" y="1488728"/>
          <a:ext cx="6282321" cy="5268405"/>
        </p:xfrm>
        <a:graphic>
          <a:graphicData uri="http://schemas.openxmlformats.org/drawingml/2006/table">
            <a:tbl>
              <a:tblPr firstRow="1" firstCol="1" bandRow="1"/>
              <a:tblGrid>
                <a:gridCol w="6282321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baseline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10408:       push    {fp,lr}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   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str     r0,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str     r1, [fp, #-12]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str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     str     r3, [fp, #-20]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kern="10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kern="10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kern="10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10458:       mov     r3, #6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1045c:       str     r3, [sp, #4]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10460:       mov     r3, #5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10464:       str     r3, [sp]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10468:       mov     r3, #4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1046c:       mov     r2, #3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10470:       mov     r1, #2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10474:       mov     r0, #1</a:t>
                      </a:r>
                      <a:endParaRPr lang="en-US" sz="1800" kern="1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948264" y="2348880"/>
            <a:ext cx="1393265" cy="4186830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31044" y="316494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1044" y="64335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6462555" y="2801732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084740" y="2767713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6522915" y="4136959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6157926" y="4102941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8177" y="5967687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3423" y="3350337"/>
            <a:ext cx="113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25000"/>
                  </a:schemeClr>
                </a:solidFill>
              </a:rPr>
              <a:t>bar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48264" y="5033913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6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48264" y="4769619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5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4505325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lr </a:t>
            </a:r>
            <a:r>
              <a:rPr lang="ko-KR" altLang="en-US" sz="1662" smtClean="0">
                <a:latin typeface="Source Code Pro" panose="020B0509030403020204" pitchFamily="49" charset="0"/>
              </a:rPr>
              <a:t>백업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48264" y="4241031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fp </a:t>
            </a:r>
            <a:r>
              <a:rPr lang="ko-KR" altLang="en-US" sz="1662" smtClean="0">
                <a:latin typeface="Source Code Pro" panose="020B0509030403020204" pitchFamily="49" charset="0"/>
              </a:rPr>
              <a:t>백업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8264" y="3976737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720835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1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48264" y="3460051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2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48264" y="3199267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3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2938483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4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449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92080" y="188640"/>
            <a:ext cx="1393265" cy="4186830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4860" y="10047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4860" y="427327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4806371" y="641492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428556" y="607473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4866731" y="1976719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4501742" y="1942701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91993" y="3807447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7239" y="1190097"/>
            <a:ext cx="113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25000"/>
                  </a:schemeClr>
                </a:solidFill>
              </a:rPr>
              <a:t>bar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92080" y="2873673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2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92080" y="2609379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1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92080" y="2345085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lr </a:t>
            </a:r>
            <a:r>
              <a:rPr lang="ko-KR" altLang="en-US" sz="1662" smtClean="0">
                <a:latin typeface="Source Code Pro" panose="020B0509030403020204" pitchFamily="49" charset="0"/>
              </a:rPr>
              <a:t>백업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2080791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fp </a:t>
            </a:r>
            <a:r>
              <a:rPr lang="ko-KR" altLang="en-US" sz="1662" smtClean="0">
                <a:latin typeface="Source Code Pro" panose="020B0509030403020204" pitchFamily="49" charset="0"/>
              </a:rPr>
              <a:t>백업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92080" y="1816497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92080" y="3914567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6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92080" y="3663045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5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92080" y="3402261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smtClean="0">
                <a:latin typeface="Source Code Pro" panose="020B0509030403020204" pitchFamily="49" charset="0"/>
              </a:rPr>
              <a:t>4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92080" y="3141477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3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2080" y="1559223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7462" y="14326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result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7462" y="24880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7462" y="380744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78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Backtrace </a:t>
            </a:r>
            <a:r>
              <a:rPr lang="ko-KR" altLang="en-US"/>
              <a:t>구현  </a:t>
            </a:r>
            <a:r>
              <a:rPr lang="en-US" altLang="ko-KR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320383"/>
            <a:ext cx="3214341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600" err="1">
                <a:latin typeface="Consolas" pitchFamily="49" charset="0"/>
                <a:cs typeface="Consolas" pitchFamily="49" charset="0"/>
              </a:rPr>
              <a:t>execinfo.h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60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600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1600" err="1">
                <a:latin typeface="Consolas" pitchFamily="49" charset="0"/>
                <a:cs typeface="Consolas" pitchFamily="49" charset="0"/>
              </a:rPr>
              <a:t>print_gnu_backtrace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();</a:t>
            </a:r>
            <a:endParaRPr lang="en-US" altLang="ko-KR" sz="1600">
              <a:latin typeface="Consolas" panose="020B0609020204030204" pitchFamily="49" charset="0"/>
            </a:endParaRP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void bar()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latin typeface="Consolas" panose="020B0609020204030204" pitchFamily="49" charset="0"/>
              </a:rPr>
              <a:t>print_gnu_backtrace</a:t>
            </a:r>
            <a:r>
              <a:rPr lang="en-US" altLang="ko-KR" sz="160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bar();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foo();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397" y="897704"/>
            <a:ext cx="170591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backtrace_1.c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472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Backtrace </a:t>
            </a:r>
            <a:r>
              <a:rPr lang="ko-KR" altLang="en-US"/>
              <a:t>구현 </a:t>
            </a:r>
            <a:r>
              <a:rPr lang="en-US" altLang="ko-KR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66128"/>
            <a:ext cx="9302547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void </a:t>
            </a:r>
            <a:r>
              <a:rPr lang="en-US" altLang="ko-KR" err="1">
                <a:latin typeface="Consolas" panose="020B0609020204030204" pitchFamily="49" charset="0"/>
              </a:rPr>
              <a:t>print_gnu_backtrace</a:t>
            </a:r>
            <a:r>
              <a:rPr lang="en-US" altLang="ko-KR">
                <a:latin typeface="Consolas" panose="020B0609020204030204" pitchFamily="49" charset="0"/>
              </a:rPr>
              <a:t>(void)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void *  </a:t>
            </a:r>
            <a:r>
              <a:rPr lang="en-US" altLang="ko-KR" err="1">
                <a:latin typeface="Consolas" panose="020B0609020204030204" pitchFamily="49" charset="0"/>
              </a:rPr>
              <a:t>frame_addrs</a:t>
            </a:r>
            <a:r>
              <a:rPr lang="en-US" altLang="ko-KR">
                <a:latin typeface="Consolas" panose="020B0609020204030204" pitchFamily="49" charset="0"/>
              </a:rPr>
              <a:t>[16];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char**  </a:t>
            </a:r>
            <a:r>
              <a:rPr lang="en-US" altLang="ko-KR" err="1">
                <a:latin typeface="Consolas" panose="020B0609020204030204" pitchFamily="49" charset="0"/>
              </a:rPr>
              <a:t>frame_strings</a:t>
            </a:r>
            <a:r>
              <a:rPr lang="en-US" altLang="ko-KR"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 err="1">
                <a:latin typeface="Consolas" panose="020B0609020204030204" pitchFamily="49" charset="0"/>
              </a:rPr>
              <a:t>size_t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backtrace_size</a:t>
            </a:r>
            <a:r>
              <a:rPr lang="en-US" altLang="ko-KR"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int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 err="1">
                <a:latin typeface="Consolas" panose="020B0609020204030204" pitchFamily="49" charset="0"/>
              </a:rPr>
              <a:t>backtrace_size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backtrace</a:t>
            </a:r>
            <a:r>
              <a:rPr lang="en-US" altLang="ko-KR">
                <a:latin typeface="Consolas" panose="020B0609020204030204" pitchFamily="49" charset="0"/>
              </a:rPr>
              <a:t>( </a:t>
            </a:r>
            <a:r>
              <a:rPr lang="en-US" altLang="ko-KR" err="1">
                <a:latin typeface="Consolas" panose="020B0609020204030204" pitchFamily="49" charset="0"/>
              </a:rPr>
              <a:t>frame_addrs</a:t>
            </a:r>
            <a:r>
              <a:rPr lang="en-US" altLang="ko-KR">
                <a:latin typeface="Consolas" panose="020B0609020204030204" pitchFamily="49" charset="0"/>
              </a:rPr>
              <a:t>, 16 );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 err="1">
                <a:latin typeface="Consolas" panose="020B0609020204030204" pitchFamily="49" charset="0"/>
              </a:rPr>
              <a:t>frame_strings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backtrace_symbols</a:t>
            </a:r>
            <a:r>
              <a:rPr lang="en-US" altLang="ko-KR">
                <a:latin typeface="Consolas" panose="020B0609020204030204" pitchFamily="49" charset="0"/>
              </a:rPr>
              <a:t>( </a:t>
            </a:r>
            <a:r>
              <a:rPr lang="en-US" altLang="ko-KR" err="1">
                <a:latin typeface="Consolas" panose="020B0609020204030204" pitchFamily="49" charset="0"/>
              </a:rPr>
              <a:t>frame_addrs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backtrace_size</a:t>
            </a:r>
            <a:r>
              <a:rPr lang="en-US" altLang="ko-KR">
                <a:latin typeface="Consolas" panose="020B0609020204030204" pitchFamily="49" charset="0"/>
              </a:rPr>
              <a:t> 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for(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=0;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&lt;</a:t>
            </a:r>
            <a:r>
              <a:rPr lang="en-US" altLang="ko-KR" err="1">
                <a:latin typeface="Consolas" panose="020B0609020204030204" pitchFamily="49" charset="0"/>
              </a:rPr>
              <a:t>backtrace_size</a:t>
            </a:r>
            <a:r>
              <a:rPr lang="en-US" altLang="ko-KR">
                <a:latin typeface="Consolas" panose="020B0609020204030204" pitchFamily="49" charset="0"/>
              </a:rPr>
              <a:t>; ++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("%d: [0x%p] %s\n",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frame_addrs</a:t>
            </a:r>
            <a:r>
              <a:rPr lang="en-US" altLang="ko-KR">
                <a:latin typeface="Consolas" panose="020B0609020204030204" pitchFamily="49" charset="0"/>
              </a:rPr>
              <a:t>[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], </a:t>
            </a:r>
            <a:r>
              <a:rPr lang="en-US" altLang="ko-KR" err="1">
                <a:latin typeface="Consolas" panose="020B0609020204030204" pitchFamily="49" charset="0"/>
              </a:rPr>
              <a:t>frame_strings</a:t>
            </a:r>
            <a:r>
              <a:rPr lang="en-US" altLang="ko-KR">
                <a:latin typeface="Consolas" panose="020B0609020204030204" pitchFamily="49" charset="0"/>
              </a:rPr>
              <a:t>[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] 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free( </a:t>
            </a:r>
            <a:r>
              <a:rPr lang="en-US" altLang="ko-KR" err="1">
                <a:latin typeface="Consolas" panose="020B0609020204030204" pitchFamily="49" charset="0"/>
              </a:rPr>
              <a:t>frame_strings</a:t>
            </a:r>
            <a:r>
              <a:rPr lang="en-US" altLang="ko-KR">
                <a:latin typeface="Consolas" panose="020B0609020204030204" pitchFamily="49" charset="0"/>
              </a:rPr>
              <a:t> 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121056"/>
            <a:ext cx="170591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backtrace_1.c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153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Backtrace </a:t>
            </a:r>
            <a:r>
              <a:rPr lang="ko-KR" altLang="en-US"/>
              <a:t>구현  </a:t>
            </a:r>
            <a:r>
              <a:rPr lang="en-US" altLang="ko-KR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975" y="1417638"/>
            <a:ext cx="1034129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컴파일 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backtrace_1.c -g -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rdynamic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-O0 -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mapcs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-frame 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                    -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funwind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-tables -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fasynchronous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-unwind-tables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./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a.out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0: [0x0x1085c] ./</a:t>
            </a:r>
            <a:r>
              <a:rPr lang="en-US" altLang="ko-KR" sz="16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(print_gnu_backtrace+0x20) [0x1085c]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1: [0x0x10904] ./</a:t>
            </a:r>
            <a:r>
              <a:rPr lang="en-US" altLang="ko-KR" sz="16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(bar+0x10) [0x10904]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2: [0x0x1091c] ./</a:t>
            </a:r>
            <a:r>
              <a:rPr lang="en-US" altLang="ko-KR" sz="16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(foo+0x10) [0x1091c]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3: [0x0x10934] ./</a:t>
            </a:r>
            <a:r>
              <a:rPr lang="en-US" altLang="ko-KR" sz="16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(main+0x10) [0x10934]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4: [0x0x76e01678] /lib/arm-</a:t>
            </a:r>
            <a:r>
              <a:rPr lang="en-US" altLang="ko-KR" sz="16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60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gnueabihf</a:t>
            </a:r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/libc.so.6(__libc_start_main+0x114) [0x76e01678]</a:t>
            </a:r>
          </a:p>
          <a:p>
            <a:endParaRPr lang="ko-KR" altLang="en-US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055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Backtrace </a:t>
            </a:r>
            <a:r>
              <a:rPr lang="ko-KR" altLang="en-US"/>
              <a:t>구현  </a:t>
            </a:r>
            <a:r>
              <a:rPr lang="en-US" altLang="ko-KR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556792"/>
            <a:ext cx="95699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/>
              <a:t>glibc</a:t>
            </a:r>
            <a:r>
              <a:rPr lang="ko-KR" altLang="en-US" sz="2000"/>
              <a:t>에는 </a:t>
            </a:r>
            <a:r>
              <a:rPr lang="ko-KR" altLang="en-US" sz="2000" err="1"/>
              <a:t>백트레이스를</a:t>
            </a:r>
            <a:r>
              <a:rPr lang="ko-KR" altLang="en-US" sz="2000"/>
              <a:t> 추적하도록 지원하는 함수 </a:t>
            </a:r>
            <a:r>
              <a:rPr lang="en-US" altLang="ko-KR" sz="2000"/>
              <a:t>3</a:t>
            </a:r>
            <a:r>
              <a:rPr lang="ko-KR" altLang="en-US" sz="2000"/>
              <a:t>개가 존재</a:t>
            </a:r>
            <a:r>
              <a:rPr lang="en-US" altLang="ko-KR" sz="2000"/>
              <a:t>(</a:t>
            </a:r>
            <a:r>
              <a:rPr lang="en-US" altLang="ko-KR" sz="2000" err="1"/>
              <a:t>execinfo.h</a:t>
            </a:r>
            <a:r>
              <a:rPr lang="en-US" altLang="ko-KR" sz="2000"/>
              <a:t>)</a:t>
            </a:r>
          </a:p>
          <a:p>
            <a:endParaRPr lang="en-US" altLang="ko-KR" sz="2000"/>
          </a:p>
          <a:p>
            <a:r>
              <a:rPr lang="en-US" altLang="ko-KR" sz="2000"/>
              <a:t>1.int </a:t>
            </a:r>
            <a:r>
              <a:rPr lang="en-US" altLang="ko-KR" sz="2000" err="1"/>
              <a:t>backtrace</a:t>
            </a:r>
            <a:r>
              <a:rPr lang="en-US" altLang="ko-KR" sz="2000"/>
              <a:t>(void** buffer, int size)</a:t>
            </a:r>
          </a:p>
          <a:p>
            <a:r>
              <a:rPr lang="ko-KR" altLang="en-US" sz="2000"/>
              <a:t>      현재 </a:t>
            </a:r>
            <a:r>
              <a:rPr lang="en-US" altLang="ko-KR" sz="2000"/>
              <a:t>thread</a:t>
            </a:r>
            <a:r>
              <a:rPr lang="ko-KR" altLang="en-US" sz="2000"/>
              <a:t>에 대한 </a:t>
            </a:r>
            <a:r>
              <a:rPr lang="en-US" altLang="ko-KR" sz="2000" err="1"/>
              <a:t>backtrace</a:t>
            </a:r>
            <a:r>
              <a:rPr lang="ko-KR" altLang="en-US" sz="2000"/>
              <a:t>를 </a:t>
            </a:r>
            <a:r>
              <a:rPr lang="en-US" altLang="ko-KR" sz="2000"/>
              <a:t>pointer list</a:t>
            </a:r>
            <a:r>
              <a:rPr lang="ko-KR" altLang="en-US" sz="2000"/>
              <a:t>로 얻어 </a:t>
            </a:r>
            <a:r>
              <a:rPr lang="en-US" altLang="ko-KR" sz="2000"/>
              <a:t>buffer</a:t>
            </a:r>
            <a:r>
              <a:rPr lang="ko-KR" altLang="en-US" sz="2000"/>
              <a:t>에 저장</a:t>
            </a:r>
          </a:p>
          <a:p>
            <a:endParaRPr lang="en-US" altLang="ko-KR" sz="2000"/>
          </a:p>
          <a:p>
            <a:r>
              <a:rPr lang="en-US" altLang="ko-KR" sz="2000"/>
              <a:t>           size: buffer</a:t>
            </a:r>
            <a:r>
              <a:rPr lang="ko-KR" altLang="en-US" sz="2000"/>
              <a:t>를 채우는 </a:t>
            </a:r>
            <a:r>
              <a:rPr lang="en-US" altLang="ko-KR" sz="2000"/>
              <a:t>void* </a:t>
            </a:r>
            <a:r>
              <a:rPr lang="ko-KR" altLang="en-US" sz="2000"/>
              <a:t>항목의 최대 개수</a:t>
            </a:r>
          </a:p>
          <a:p>
            <a:r>
              <a:rPr lang="en-US" altLang="ko-KR" sz="2000"/>
              <a:t>      return: buffer</a:t>
            </a:r>
            <a:r>
              <a:rPr lang="ko-KR" altLang="en-US" sz="2000"/>
              <a:t>에 채운 실제 항목 개수</a:t>
            </a:r>
          </a:p>
          <a:p>
            <a:r>
              <a:rPr lang="en-US" altLang="ko-KR" sz="2000"/>
              <a:t>                      buffer</a:t>
            </a:r>
            <a:r>
              <a:rPr lang="ko-KR" altLang="en-US" sz="2000"/>
              <a:t>에 채워진 </a:t>
            </a:r>
            <a:r>
              <a:rPr lang="en-US" altLang="ko-KR" sz="2000"/>
              <a:t>pointer</a:t>
            </a:r>
            <a:r>
              <a:rPr lang="ko-KR" altLang="en-US" sz="2000"/>
              <a:t>는 </a:t>
            </a:r>
            <a:r>
              <a:rPr lang="en-US" altLang="ko-KR" sz="2000"/>
              <a:t>stack</a:t>
            </a:r>
            <a:r>
              <a:rPr lang="ko-KR" altLang="en-US" sz="2000"/>
              <a:t>을 검사해서 얻은 </a:t>
            </a:r>
            <a:r>
              <a:rPr lang="en-US" altLang="ko-KR" sz="2000"/>
              <a:t>return address</a:t>
            </a:r>
          </a:p>
          <a:p>
            <a:r>
              <a:rPr lang="en-US" altLang="ko-KR" sz="2000"/>
              <a:t>                     stack frame</a:t>
            </a:r>
            <a:r>
              <a:rPr lang="ko-KR" altLang="en-US" sz="2000"/>
              <a:t>당 </a:t>
            </a:r>
            <a:r>
              <a:rPr lang="en-US" altLang="ko-KR" sz="2000"/>
              <a:t>return address </a:t>
            </a:r>
            <a:r>
              <a:rPr lang="ko-KR" altLang="en-US" sz="2000"/>
              <a:t>하나씩 할당</a:t>
            </a:r>
          </a:p>
        </p:txBody>
      </p:sp>
    </p:spTree>
    <p:extLst>
      <p:ext uri="{BB962C8B-B14F-4D97-AF65-F5344CB8AC3E}">
        <p14:creationId xmlns:p14="http://schemas.microsoft.com/office/powerpoint/2010/main" val="280290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4CA19581-9F43-4EC0-98F3-5975F911320A}"/>
              </a:ext>
            </a:extLst>
          </p:cNvPr>
          <p:cNvSpPr txBox="1">
            <a:spLocks noChangeArrowheads="1"/>
          </p:cNvSpPr>
          <p:nvPr/>
        </p:nvSpPr>
        <p:spPr>
          <a:xfrm>
            <a:off x="340758" y="548680"/>
            <a:ext cx="8462484" cy="4536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75"/>
          </a:p>
          <a:p>
            <a:endParaRPr lang="en-US" altLang="ko-KR" sz="2275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4FEC5D2-E9EF-4AC3-806B-FDC531C0A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589" y="602549"/>
            <a:ext cx="1381031" cy="489727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625" b="1" err="1"/>
              <a:t>usr</a:t>
            </a:r>
            <a:endParaRPr lang="en-US" altLang="ko-KR" sz="1625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F1708C-B6D5-4EA8-BFA0-13E256DC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958" y="1224503"/>
            <a:ext cx="1381031" cy="489727"/>
          </a:xfrm>
          <a:prstGeom prst="rect">
            <a:avLst/>
          </a:prstGeom>
          <a:solidFill>
            <a:srgbClr val="FFC000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625" b="1"/>
              <a:t>sys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B12390-2DD0-4EC4-807D-D71AEA32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854" y="1861148"/>
            <a:ext cx="1381031" cy="489727"/>
          </a:xfrm>
          <a:prstGeom prst="rect">
            <a:avLst/>
          </a:prstGeom>
          <a:solidFill>
            <a:srgbClr val="FFC000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625" b="1"/>
              <a:t>svc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47B64E-7981-48AD-ADEF-F309DBEF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589" y="4482820"/>
            <a:ext cx="1381031" cy="489727"/>
          </a:xfrm>
          <a:prstGeom prst="rect">
            <a:avLst/>
          </a:prstGeom>
          <a:solidFill>
            <a:srgbClr val="FFC000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625" b="1"/>
              <a:t>fiq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4F4A5A-171B-4589-8721-9CD17B0E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325" y="3815159"/>
            <a:ext cx="1381031" cy="489727"/>
          </a:xfrm>
          <a:prstGeom prst="rect">
            <a:avLst/>
          </a:prstGeom>
          <a:solidFill>
            <a:srgbClr val="FFC000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625" b="1" err="1"/>
              <a:t>irq</a:t>
            </a:r>
            <a:endParaRPr lang="en-US" altLang="ko-KR" sz="1625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F7C80E-525A-449C-B356-E47E553A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325" y="2483101"/>
            <a:ext cx="1381031" cy="489727"/>
          </a:xfrm>
          <a:prstGeom prst="rect">
            <a:avLst/>
          </a:prstGeom>
          <a:solidFill>
            <a:srgbClr val="FFC000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625" b="1" err="1"/>
              <a:t>abt</a:t>
            </a:r>
            <a:endParaRPr lang="en-US" altLang="ko-KR" sz="1625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639849-9D90-448A-B4B9-429529CB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325" y="3149129"/>
            <a:ext cx="1381031" cy="489727"/>
          </a:xfrm>
          <a:prstGeom prst="rect">
            <a:avLst/>
          </a:prstGeom>
          <a:solidFill>
            <a:srgbClr val="FFC000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625" b="1"/>
              <a:t>und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xmlns="" id="{7E1D77ED-0807-4A18-80C0-0F5714CE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819" y="1314286"/>
            <a:ext cx="3532565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en-US" altLang="ko-KR" sz="1300" b="1">
                <a:latin typeface="Arial" panose="020B0604020202020204" pitchFamily="34" charset="0"/>
              </a:rPr>
              <a:t>Kernel </a:t>
            </a:r>
            <a:r>
              <a:rPr lang="ko-KR" altLang="en-US" sz="1300" b="1">
                <a:latin typeface="Arial" panose="020B0604020202020204" pitchFamily="34" charset="0"/>
              </a:rPr>
              <a:t>프로그램 수행 할 때 </a:t>
            </a:r>
            <a:r>
              <a:rPr lang="en-US" altLang="ko-KR" sz="1300" b="1">
                <a:latin typeface="Arial" panose="020B0604020202020204" pitchFamily="34" charset="0"/>
              </a:rPr>
              <a:t>(System)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xmlns="" id="{A9844C83-9DC4-4861-851C-105B2C59A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819" y="1818705"/>
            <a:ext cx="4369998" cy="50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전원 </a:t>
            </a:r>
            <a:r>
              <a:rPr lang="en-US" altLang="ko-KR" sz="1300" b="1">
                <a:latin typeface="Arial" panose="020B0604020202020204" pitchFamily="34" charset="0"/>
              </a:rPr>
              <a:t>reset </a:t>
            </a:r>
            <a:r>
              <a:rPr lang="ko-KR" altLang="en-US" sz="1300" b="1">
                <a:latin typeface="Arial" panose="020B0604020202020204" pitchFamily="34" charset="0"/>
              </a:rPr>
              <a:t>발생 시 혹은 소프트웨어 인터럽트 발생 시 </a:t>
            </a:r>
            <a:r>
              <a:rPr lang="en-US" altLang="ko-KR" sz="1300" b="1">
                <a:latin typeface="Arial" panose="020B0604020202020204" pitchFamily="34" charset="0"/>
              </a:rPr>
              <a:t>(Supervisor)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DB91327A-FF76-49D7-9AC6-3FB5FA6B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511" y="4601986"/>
            <a:ext cx="4121870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우선 순위 인터럽트 발생 시 </a:t>
            </a:r>
            <a:r>
              <a:rPr lang="en-US" altLang="ko-KR" sz="1300" b="1">
                <a:latin typeface="Arial" panose="020B0604020202020204" pitchFamily="34" charset="0"/>
              </a:rPr>
              <a:t>(Fast Interrupt)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xmlns="" id="{A0442BC5-761B-4F20-A404-F9D29B1C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186" y="3906574"/>
            <a:ext cx="3147313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일반 인터럽트 발생 시 </a:t>
            </a:r>
            <a:r>
              <a:rPr lang="en-US" altLang="ko-KR" sz="1300" b="1">
                <a:latin typeface="Arial" panose="020B0604020202020204" pitchFamily="34" charset="0"/>
              </a:rPr>
              <a:t>(Interrupt)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xmlns="" id="{06A99A9A-C5BC-4AB9-952E-59D9CAAD0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246" y="2499426"/>
            <a:ext cx="3839461" cy="45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메모리 보호 공간 혹은 없는 메모리 공간 액세스 시 </a:t>
            </a:r>
            <a:r>
              <a:rPr lang="en-US" altLang="ko-KR" sz="1300" b="1">
                <a:latin typeface="Arial" panose="020B0604020202020204" pitchFamily="34" charset="0"/>
              </a:rPr>
              <a:t>(Abort)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xmlns="" id="{102F7C31-23D2-4A31-94BB-142CD9F8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981" y="3238913"/>
            <a:ext cx="3793753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잘못된 명령어를 사용할 때  </a:t>
            </a:r>
            <a:r>
              <a:rPr lang="en-US" altLang="ko-KR" sz="1300" b="1">
                <a:latin typeface="Arial" panose="020B0604020202020204" pitchFamily="34" charset="0"/>
              </a:rPr>
              <a:t>(Undefined)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xmlns="" id="{06607DA6-02C4-41B4-9EB4-A143C7043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819" y="721716"/>
            <a:ext cx="3166902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사용자 프로그램 수행할 때 </a:t>
            </a:r>
            <a:r>
              <a:rPr lang="en-US" altLang="ko-KR" sz="1300" b="1">
                <a:latin typeface="Arial" panose="020B0604020202020204" pitchFamily="34" charset="0"/>
              </a:rPr>
              <a:t>(User)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xmlns="" id="{4450C9C2-B44B-4C6D-B371-B2505D5A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64" y="1314286"/>
            <a:ext cx="2035632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특권 모드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xmlns="" id="{A211CA80-5952-4D10-9477-C1C1BB22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64" y="1936238"/>
            <a:ext cx="2035632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특권 모드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예외 모드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xmlns="" id="{8D3E1279-7257-45F5-9A45-9DEFDEFB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64" y="2602268"/>
            <a:ext cx="2035632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특권 모드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예외 모드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xmlns="" id="{91129599-13BA-44BD-A148-E33AFC5E4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64" y="3268297"/>
            <a:ext cx="2035632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특권 모드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예외 모드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xmlns="" id="{06E1C776-ADDB-4A5F-B899-D7B49AFCF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64" y="3934325"/>
            <a:ext cx="2035632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특권 모드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예외 모드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xmlns="" id="{8FF4709B-4049-4FC1-B2C8-70B739854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64" y="4601986"/>
            <a:ext cx="2035632" cy="25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특권 모드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예외 모드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92A2FAF-25C5-4DE2-A78F-B8223E259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75" y="677641"/>
            <a:ext cx="1152491" cy="37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859" rIns="14859" anchorCtr="1">
            <a:spAutoFit/>
          </a:bodyPr>
          <a:lstStyle/>
          <a:p>
            <a:pPr algn="ctr" eaLnBrk="0" latinLnBrk="0" hangingPunct="0"/>
            <a:r>
              <a:rPr lang="ko-KR" altLang="en-US" sz="1300" b="1">
                <a:latin typeface="Arial" panose="020B0604020202020204" pitchFamily="34" charset="0"/>
              </a:rPr>
              <a:t>사용자 모드</a:t>
            </a:r>
          </a:p>
        </p:txBody>
      </p:sp>
    </p:spTree>
    <p:extLst>
      <p:ext uri="{BB962C8B-B14F-4D97-AF65-F5344CB8AC3E}">
        <p14:creationId xmlns:p14="http://schemas.microsoft.com/office/powerpoint/2010/main" val="39742371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Backtrace </a:t>
            </a:r>
            <a:r>
              <a:rPr lang="ko-KR" altLang="en-US"/>
              <a:t>구현  </a:t>
            </a:r>
            <a:r>
              <a:rPr lang="en-US" altLang="ko-KR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569" y="1711914"/>
            <a:ext cx="1024043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2.char** 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</a:rPr>
              <a:t>backtrace_symbols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(void* const* buffer, int size)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</a:rPr>
              <a:t>backtrace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함수에서 얻은 정보를 해석해서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string array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로 변환</a:t>
            </a:r>
            <a:endParaRPr lang="en-US" altLang="ko-KR" sz="200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      buffer : 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</a:rPr>
              <a:t>backtrace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 function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에서 얻은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address array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를 가리키는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pointer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         size : </a:t>
            </a:r>
            <a:r>
              <a:rPr lang="en-US" altLang="ko-KR" sz="2000" err="1">
                <a:solidFill>
                  <a:schemeClr val="bg2">
                    <a:lumMod val="25000"/>
                  </a:schemeClr>
                </a:solidFill>
              </a:rPr>
              <a:t>backtrace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 return value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      return : string array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를 가리키는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pointer. 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                     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각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string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buffer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해당 항목에 대응하는 사람이 인식할 수 있는 </a:t>
            </a:r>
            <a:endParaRPr lang="en-US" altLang="ko-KR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                      stack frame information, 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                     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함수 변위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, 16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진수 실제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return address</a:t>
            </a:r>
          </a:p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                     내부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memory allocation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에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malloc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을 사용하므로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                     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반드시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free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를 사용해서 명시적으로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return value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에 대한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memory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를 해제해야 함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                      ELF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를 사용할 경우에만 함수 이름과 변위를 얻을 수 있으며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                      linker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에게 추가적인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flag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를 넘겨서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link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과정에서 함수 이름을 결정해야 함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이 때 필요한  옵션이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</a:rPr>
              <a:t>rdynamic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074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Backtrace </a:t>
            </a:r>
            <a:r>
              <a:rPr lang="ko-KR" altLang="en-US"/>
              <a:t>구현  </a:t>
            </a:r>
            <a:r>
              <a:rPr lang="en-US" altLang="ko-KR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568" y="1711914"/>
            <a:ext cx="1148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3.void backtrace_symbols_fd(void* const* buffer, int size, int fd)</a:t>
            </a:r>
          </a:p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           backtrace_symbols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와 동일한 작용을 하지만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결과를 행 단위로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에 기록</a:t>
            </a:r>
          </a:p>
          <a:p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           내부적으로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malloc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을 사용하지 않아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memory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문제 없음</a:t>
            </a:r>
          </a:p>
        </p:txBody>
      </p:sp>
    </p:spTree>
    <p:extLst>
      <p:ext uri="{BB962C8B-B14F-4D97-AF65-F5344CB8AC3E}">
        <p14:creationId xmlns:p14="http://schemas.microsoft.com/office/powerpoint/2010/main" val="27006270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476672"/>
            <a:ext cx="6516528" cy="53553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typedef struct layout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struct layout* fp;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void* ip;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void* lr;</a:t>
            </a:r>
          </a:p>
          <a:p>
            <a:r>
              <a:rPr lang="en-US" altLang="ko-KR">
                <a:latin typeface="Consolas" panose="020B0609020204030204" pitchFamily="49" charset="0"/>
              </a:rPr>
              <a:t>} layout;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void print_gnu_backtrace()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layout* fp = __builtin_frame_address(0);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while( fp 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fp = (void*)fp-12;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printf("0x%08x\n", (unsigned int)fp-&gt;lr 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fp = fp-&gt;fp;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437" y="153944"/>
            <a:ext cx="170591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backtrace_2.c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886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Backtrace </a:t>
            </a:r>
            <a:r>
              <a:rPr lang="ko-KR" altLang="en-US"/>
              <a:t>구현  </a:t>
            </a:r>
            <a:r>
              <a:rPr lang="en-US" altLang="ko-KR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702" y="1683098"/>
            <a:ext cx="6952737" cy="2650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2"/>
              <a:t>컴파일 </a:t>
            </a:r>
            <a:endParaRPr lang="en-US" altLang="ko-KR" sz="1662"/>
          </a:p>
          <a:p>
            <a:r>
              <a:rPr lang="en-US" altLang="ko-KR" sz="1662"/>
              <a:t># </a:t>
            </a:r>
            <a:r>
              <a:rPr lang="en-US" altLang="ko-KR" sz="1662" err="1"/>
              <a:t>gcc</a:t>
            </a:r>
            <a:r>
              <a:rPr lang="en-US" altLang="ko-KR" sz="1662"/>
              <a:t> backtrace_1.c -g -</a:t>
            </a:r>
            <a:r>
              <a:rPr lang="en-US" altLang="ko-KR" sz="1662" err="1"/>
              <a:t>rdynamic</a:t>
            </a:r>
            <a:r>
              <a:rPr lang="en-US" altLang="ko-KR" sz="1662"/>
              <a:t> -O0 -</a:t>
            </a:r>
            <a:r>
              <a:rPr lang="en-US" altLang="ko-KR" sz="1662" err="1"/>
              <a:t>mapcs</a:t>
            </a:r>
            <a:r>
              <a:rPr lang="en-US" altLang="ko-KR" sz="1662"/>
              <a:t>-frame -</a:t>
            </a:r>
            <a:r>
              <a:rPr lang="en-US" altLang="ko-KR" sz="1662" err="1"/>
              <a:t>funwind</a:t>
            </a:r>
            <a:r>
              <a:rPr lang="en-US" altLang="ko-KR" sz="1662"/>
              <a:t>-tables </a:t>
            </a:r>
          </a:p>
          <a:p>
            <a:r>
              <a:rPr lang="en-US" altLang="ko-KR" sz="1662"/>
              <a:t>                               -</a:t>
            </a:r>
            <a:r>
              <a:rPr lang="en-US" altLang="ko-KR" sz="1662" err="1"/>
              <a:t>fasynchronous</a:t>
            </a:r>
            <a:r>
              <a:rPr lang="en-US" altLang="ko-KR" sz="1662"/>
              <a:t>-unwind-tables</a:t>
            </a:r>
          </a:p>
          <a:p>
            <a:r>
              <a:rPr lang="en-US" altLang="ko-KR" sz="1662"/>
              <a:t># ./</a:t>
            </a:r>
            <a:r>
              <a:rPr lang="en-US" altLang="ko-KR" sz="1662" err="1"/>
              <a:t>a.out</a:t>
            </a:r>
            <a:endParaRPr lang="en-US" altLang="ko-KR" sz="1662"/>
          </a:p>
          <a:p>
            <a:endParaRPr lang="en-US" altLang="ko-KR" sz="1662"/>
          </a:p>
          <a:p>
            <a:r>
              <a:rPr lang="en-US" altLang="ko-KR" sz="1662"/>
              <a:t>0x00010804</a:t>
            </a:r>
          </a:p>
          <a:p>
            <a:r>
              <a:rPr lang="en-US" altLang="ko-KR" sz="1662"/>
              <a:t>0x0001081c</a:t>
            </a:r>
          </a:p>
          <a:p>
            <a:r>
              <a:rPr lang="en-US" altLang="ko-KR" sz="1662"/>
              <a:t>0x00010834</a:t>
            </a:r>
          </a:p>
          <a:p>
            <a:r>
              <a:rPr lang="en-US" altLang="ko-KR" sz="1662"/>
              <a:t>0x76e03678</a:t>
            </a:r>
          </a:p>
          <a:p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37970888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F5F0EC2-D04E-4674-93F0-3F15029932C5}"/>
              </a:ext>
            </a:extLst>
          </p:cNvPr>
          <p:cNvSpPr txBox="1"/>
          <p:nvPr/>
        </p:nvSpPr>
        <p:spPr>
          <a:xfrm>
            <a:off x="179512" y="205851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10794:       mov    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en-US" altLang="ko-KR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10798:       push    {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pc}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1079c:       sub    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#4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107a0:       sub    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#8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3969F9-4A3B-414F-B581-0E29FA0380CC}"/>
              </a:ext>
            </a:extLst>
          </p:cNvPr>
          <p:cNvSpPr txBox="1"/>
          <p:nvPr/>
        </p:nvSpPr>
        <p:spPr>
          <a:xfrm>
            <a:off x="6506284" y="345790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print_gnu_backtrace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6C36BBC-CD80-4892-A9A5-C5FDA2C40DE8}"/>
              </a:ext>
            </a:extLst>
          </p:cNvPr>
          <p:cNvSpPr/>
          <p:nvPr/>
        </p:nvSpPr>
        <p:spPr>
          <a:xfrm>
            <a:off x="4427984" y="2310666"/>
            <a:ext cx="1367303" cy="2451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C2F16B-BFAF-478B-B894-DDDFD6D4DEB3}"/>
              </a:ext>
            </a:extLst>
          </p:cNvPr>
          <p:cNvSpPr/>
          <p:nvPr/>
        </p:nvSpPr>
        <p:spPr>
          <a:xfrm>
            <a:off x="4427984" y="54054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7B5259D-2986-4114-8706-3547543BF129}"/>
              </a:ext>
            </a:extLst>
          </p:cNvPr>
          <p:cNvSpPr/>
          <p:nvPr/>
        </p:nvSpPr>
        <p:spPr>
          <a:xfrm>
            <a:off x="4427984" y="51017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905EBF7-111B-4B32-BE2B-B63A67ED04C8}"/>
              </a:ext>
            </a:extLst>
          </p:cNvPr>
          <p:cNvSpPr/>
          <p:nvPr/>
        </p:nvSpPr>
        <p:spPr>
          <a:xfrm>
            <a:off x="4427984" y="47980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EBA96E0-4683-49DB-891A-5606EFFCBD76}"/>
              </a:ext>
            </a:extLst>
          </p:cNvPr>
          <p:cNvSpPr/>
          <p:nvPr/>
        </p:nvSpPr>
        <p:spPr>
          <a:xfrm>
            <a:off x="4427984" y="44943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4B5132D-6B75-42C6-8703-8FFF8EE5B58F}"/>
              </a:ext>
            </a:extLst>
          </p:cNvPr>
          <p:cNvSpPr/>
          <p:nvPr/>
        </p:nvSpPr>
        <p:spPr>
          <a:xfrm>
            <a:off x="4427984" y="4190669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설명선: 오른쪽 화살표 41">
            <a:extLst>
              <a:ext uri="{FF2B5EF4-FFF2-40B4-BE49-F238E27FC236}">
                <a16:creationId xmlns:a16="http://schemas.microsoft.com/office/drawing/2014/main" xmlns="" id="{A786A308-04A9-4C3F-9BF5-893EC06116D2}"/>
              </a:ext>
            </a:extLst>
          </p:cNvPr>
          <p:cNvSpPr/>
          <p:nvPr/>
        </p:nvSpPr>
        <p:spPr>
          <a:xfrm>
            <a:off x="3635896" y="5558153"/>
            <a:ext cx="776945" cy="290839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설명선: 오른쪽 화살표 42">
            <a:extLst>
              <a:ext uri="{FF2B5EF4-FFF2-40B4-BE49-F238E27FC236}">
                <a16:creationId xmlns:a16="http://schemas.microsoft.com/office/drawing/2014/main" xmlns="" id="{1328571E-A41C-4372-A2A4-75E490665BFD}"/>
              </a:ext>
            </a:extLst>
          </p:cNvPr>
          <p:cNvSpPr/>
          <p:nvPr/>
        </p:nvSpPr>
        <p:spPr>
          <a:xfrm>
            <a:off x="3637063" y="5267314"/>
            <a:ext cx="776945" cy="290839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C0A85D0-84EE-46E5-9D82-378F951D883D}"/>
              </a:ext>
            </a:extLst>
          </p:cNvPr>
          <p:cNvCxnSpPr/>
          <p:nvPr/>
        </p:nvCxnSpPr>
        <p:spPr>
          <a:xfrm>
            <a:off x="5795287" y="5412733"/>
            <a:ext cx="710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6EDF6166-8139-4B87-97ED-5EDD89EB74ED}"/>
              </a:ext>
            </a:extLst>
          </p:cNvPr>
          <p:cNvCxnSpPr/>
          <p:nvPr/>
        </p:nvCxnSpPr>
        <p:spPr>
          <a:xfrm>
            <a:off x="5795287" y="4508111"/>
            <a:ext cx="710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1D1BFC7-CD47-4D8D-AB35-334200E41395}"/>
              </a:ext>
            </a:extLst>
          </p:cNvPr>
          <p:cNvCxnSpPr/>
          <p:nvPr/>
        </p:nvCxnSpPr>
        <p:spPr>
          <a:xfrm flipV="1">
            <a:off x="6150785" y="4494368"/>
            <a:ext cx="0" cy="91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441CC85-7D97-4059-B28F-5CAC482BF6D3}"/>
              </a:ext>
            </a:extLst>
          </p:cNvPr>
          <p:cNvSpPr txBox="1"/>
          <p:nvPr/>
        </p:nvSpPr>
        <p:spPr>
          <a:xfrm>
            <a:off x="6178131" y="4729529"/>
            <a:ext cx="824265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1292">
                <a:latin typeface="Consolas" pitchFamily="49" charset="0"/>
                <a:cs typeface="Consolas" pitchFamily="49" charset="0"/>
              </a:rPr>
              <a:t> - 12</a:t>
            </a:r>
            <a:endParaRPr lang="ko-KR" altLang="en-US" sz="1292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8187A8CD-BA16-4F79-8FA5-1672A151106F}"/>
              </a:ext>
            </a:extLst>
          </p:cNvPr>
          <p:cNvCxnSpPr/>
          <p:nvPr/>
        </p:nvCxnSpPr>
        <p:spPr>
          <a:xfrm>
            <a:off x="3935755" y="4501632"/>
            <a:ext cx="489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DA02025-F5E6-41BD-A077-3417505FA48A}"/>
              </a:ext>
            </a:extLst>
          </p:cNvPr>
          <p:cNvSpPr txBox="1"/>
          <p:nvPr/>
        </p:nvSpPr>
        <p:spPr>
          <a:xfrm>
            <a:off x="3524643" y="4387817"/>
            <a:ext cx="367408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err="1"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설명선: 오른쪽 화살표 49">
            <a:extLst>
              <a:ext uri="{FF2B5EF4-FFF2-40B4-BE49-F238E27FC236}">
                <a16:creationId xmlns:a16="http://schemas.microsoft.com/office/drawing/2014/main" xmlns="" id="{774DE33F-6287-4204-8B2A-40A090FD85F8}"/>
              </a:ext>
            </a:extLst>
          </p:cNvPr>
          <p:cNvSpPr/>
          <p:nvPr/>
        </p:nvSpPr>
        <p:spPr>
          <a:xfrm>
            <a:off x="2764514" y="4366057"/>
            <a:ext cx="776945" cy="290839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D498CD5-E061-41CF-9EDB-CA649D15E99B}"/>
              </a:ext>
            </a:extLst>
          </p:cNvPr>
          <p:cNvSpPr/>
          <p:nvPr/>
        </p:nvSpPr>
        <p:spPr>
          <a:xfrm>
            <a:off x="4427984" y="3879704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042165F-3D27-436E-92C0-7B25359A3520}"/>
              </a:ext>
            </a:extLst>
          </p:cNvPr>
          <p:cNvSpPr txBox="1"/>
          <p:nvPr/>
        </p:nvSpPr>
        <p:spPr>
          <a:xfrm>
            <a:off x="-79229" y="5257250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__builtin_frame_address(0);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AE7C38D-1D00-443F-8309-ED43E78F4339}"/>
              </a:ext>
            </a:extLst>
          </p:cNvPr>
          <p:cNvSpPr/>
          <p:nvPr/>
        </p:nvSpPr>
        <p:spPr>
          <a:xfrm>
            <a:off x="4425655" y="4508111"/>
            <a:ext cx="1383606" cy="897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652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F5F0EC2-D04E-4674-93F0-3F15029932C5}"/>
              </a:ext>
            </a:extLst>
          </p:cNvPr>
          <p:cNvSpPr txBox="1"/>
          <p:nvPr/>
        </p:nvSpPr>
        <p:spPr>
          <a:xfrm>
            <a:off x="179512" y="205851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10794:       mov    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en-US" altLang="ko-KR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10798:       push    {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pc}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1079c:       sub    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#4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107a0:       sub    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#8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3969F9-4A3B-414F-B581-0E29FA0380CC}"/>
              </a:ext>
            </a:extLst>
          </p:cNvPr>
          <p:cNvSpPr txBox="1"/>
          <p:nvPr/>
        </p:nvSpPr>
        <p:spPr>
          <a:xfrm>
            <a:off x="7223281" y="315941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bar()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6C36BBC-CD80-4892-A9A5-C5FDA2C40DE8}"/>
              </a:ext>
            </a:extLst>
          </p:cNvPr>
          <p:cNvSpPr/>
          <p:nvPr/>
        </p:nvSpPr>
        <p:spPr>
          <a:xfrm>
            <a:off x="4427984" y="1556800"/>
            <a:ext cx="1367303" cy="32052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C2F16B-BFAF-478B-B894-DDDFD6D4DEB3}"/>
              </a:ext>
            </a:extLst>
          </p:cNvPr>
          <p:cNvSpPr/>
          <p:nvPr/>
        </p:nvSpPr>
        <p:spPr>
          <a:xfrm>
            <a:off x="4427984" y="54054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7B5259D-2986-4114-8706-3547543BF129}"/>
              </a:ext>
            </a:extLst>
          </p:cNvPr>
          <p:cNvSpPr/>
          <p:nvPr/>
        </p:nvSpPr>
        <p:spPr>
          <a:xfrm>
            <a:off x="4427984" y="51017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905EBF7-111B-4B32-BE2B-B63A67ED04C8}"/>
              </a:ext>
            </a:extLst>
          </p:cNvPr>
          <p:cNvSpPr/>
          <p:nvPr/>
        </p:nvSpPr>
        <p:spPr>
          <a:xfrm>
            <a:off x="4427984" y="47980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EBA96E0-4683-49DB-891A-5606EFFCBD76}"/>
              </a:ext>
            </a:extLst>
          </p:cNvPr>
          <p:cNvSpPr/>
          <p:nvPr/>
        </p:nvSpPr>
        <p:spPr>
          <a:xfrm>
            <a:off x="4427984" y="44943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4B5132D-6B75-42C6-8703-8FFF8EE5B58F}"/>
              </a:ext>
            </a:extLst>
          </p:cNvPr>
          <p:cNvSpPr/>
          <p:nvPr/>
        </p:nvSpPr>
        <p:spPr>
          <a:xfrm>
            <a:off x="4427984" y="4190669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설명선: 오른쪽 화살표 41">
            <a:extLst>
              <a:ext uri="{FF2B5EF4-FFF2-40B4-BE49-F238E27FC236}">
                <a16:creationId xmlns:a16="http://schemas.microsoft.com/office/drawing/2014/main" xmlns="" id="{A786A308-04A9-4C3F-9BF5-893EC06116D2}"/>
              </a:ext>
            </a:extLst>
          </p:cNvPr>
          <p:cNvSpPr/>
          <p:nvPr/>
        </p:nvSpPr>
        <p:spPr>
          <a:xfrm>
            <a:off x="3637063" y="3734271"/>
            <a:ext cx="776945" cy="290839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설명선: 오른쪽 화살표 42">
            <a:extLst>
              <a:ext uri="{FF2B5EF4-FFF2-40B4-BE49-F238E27FC236}">
                <a16:creationId xmlns:a16="http://schemas.microsoft.com/office/drawing/2014/main" xmlns="" id="{1328571E-A41C-4372-A2A4-75E490665BFD}"/>
              </a:ext>
            </a:extLst>
          </p:cNvPr>
          <p:cNvSpPr/>
          <p:nvPr/>
        </p:nvSpPr>
        <p:spPr>
          <a:xfrm>
            <a:off x="3629240" y="3428774"/>
            <a:ext cx="776945" cy="290839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C0A85D0-84EE-46E5-9D82-378F951D883D}"/>
              </a:ext>
            </a:extLst>
          </p:cNvPr>
          <p:cNvCxnSpPr/>
          <p:nvPr/>
        </p:nvCxnSpPr>
        <p:spPr>
          <a:xfrm>
            <a:off x="5795287" y="5412733"/>
            <a:ext cx="710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6EDF6166-8139-4B87-97ED-5EDD89EB74ED}"/>
              </a:ext>
            </a:extLst>
          </p:cNvPr>
          <p:cNvCxnSpPr/>
          <p:nvPr/>
        </p:nvCxnSpPr>
        <p:spPr>
          <a:xfrm>
            <a:off x="5795287" y="4508111"/>
            <a:ext cx="710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1D1BFC7-CD47-4D8D-AB35-334200E41395}"/>
              </a:ext>
            </a:extLst>
          </p:cNvPr>
          <p:cNvCxnSpPr/>
          <p:nvPr/>
        </p:nvCxnSpPr>
        <p:spPr>
          <a:xfrm flipV="1">
            <a:off x="6150785" y="4494368"/>
            <a:ext cx="0" cy="91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441CC85-7D97-4059-B28F-5CAC482BF6D3}"/>
              </a:ext>
            </a:extLst>
          </p:cNvPr>
          <p:cNvSpPr txBox="1"/>
          <p:nvPr/>
        </p:nvSpPr>
        <p:spPr>
          <a:xfrm>
            <a:off x="6178131" y="4729529"/>
            <a:ext cx="824265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1292">
                <a:latin typeface="Consolas" pitchFamily="49" charset="0"/>
                <a:cs typeface="Consolas" pitchFamily="49" charset="0"/>
              </a:rPr>
              <a:t> - 12</a:t>
            </a:r>
            <a:endParaRPr lang="ko-KR" altLang="en-US" sz="1292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8187A8CD-BA16-4F79-8FA5-1672A151106F}"/>
              </a:ext>
            </a:extLst>
          </p:cNvPr>
          <p:cNvCxnSpPr/>
          <p:nvPr/>
        </p:nvCxnSpPr>
        <p:spPr>
          <a:xfrm>
            <a:off x="3935755" y="4501632"/>
            <a:ext cx="489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DA02025-F5E6-41BD-A077-3417505FA48A}"/>
              </a:ext>
            </a:extLst>
          </p:cNvPr>
          <p:cNvSpPr txBox="1"/>
          <p:nvPr/>
        </p:nvSpPr>
        <p:spPr>
          <a:xfrm>
            <a:off x="3524643" y="4387817"/>
            <a:ext cx="367408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err="1"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설명선: 오른쪽 화살표 49">
            <a:extLst>
              <a:ext uri="{FF2B5EF4-FFF2-40B4-BE49-F238E27FC236}">
                <a16:creationId xmlns:a16="http://schemas.microsoft.com/office/drawing/2014/main" xmlns="" id="{774DE33F-6287-4204-8B2A-40A090FD85F8}"/>
              </a:ext>
            </a:extLst>
          </p:cNvPr>
          <p:cNvSpPr/>
          <p:nvPr/>
        </p:nvSpPr>
        <p:spPr>
          <a:xfrm>
            <a:off x="3637062" y="1896412"/>
            <a:ext cx="776945" cy="290839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D498CD5-E061-41CF-9EDB-CA649D15E99B}"/>
              </a:ext>
            </a:extLst>
          </p:cNvPr>
          <p:cNvSpPr/>
          <p:nvPr/>
        </p:nvSpPr>
        <p:spPr>
          <a:xfrm>
            <a:off x="4427984" y="3879704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042165F-3D27-436E-92C0-7B25359A3520}"/>
              </a:ext>
            </a:extLst>
          </p:cNvPr>
          <p:cNvSpPr txBox="1"/>
          <p:nvPr/>
        </p:nvSpPr>
        <p:spPr>
          <a:xfrm>
            <a:off x="-79229" y="5257250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__builtin_frame_address(0);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AE7C38D-1D00-443F-8309-ED43E78F4339}"/>
              </a:ext>
            </a:extLst>
          </p:cNvPr>
          <p:cNvSpPr/>
          <p:nvPr/>
        </p:nvSpPr>
        <p:spPr>
          <a:xfrm>
            <a:off x="4425655" y="4508111"/>
            <a:ext cx="1383606" cy="897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D38342EA-EE8E-4967-BC64-2F05B6FBCF69}"/>
              </a:ext>
            </a:extLst>
          </p:cNvPr>
          <p:cNvCxnSpPr/>
          <p:nvPr/>
        </p:nvCxnSpPr>
        <p:spPr>
          <a:xfrm>
            <a:off x="1200749" y="3879704"/>
            <a:ext cx="921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ED6B6A3-86C1-4523-BF89-83FC0FA6E390}"/>
              </a:ext>
            </a:extLst>
          </p:cNvPr>
          <p:cNvSpPr txBox="1"/>
          <p:nvPr/>
        </p:nvSpPr>
        <p:spPr>
          <a:xfrm>
            <a:off x="7257234" y="46789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foo()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020C3D7-1E5D-41B3-8701-92F0B59F5532}"/>
              </a:ext>
            </a:extLst>
          </p:cNvPr>
          <p:cNvSpPr/>
          <p:nvPr/>
        </p:nvSpPr>
        <p:spPr>
          <a:xfrm>
            <a:off x="4432926" y="3561116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1B4C862-DEC8-46D2-945E-CD3BF02830A5}"/>
              </a:ext>
            </a:extLst>
          </p:cNvPr>
          <p:cNvSpPr/>
          <p:nvPr/>
        </p:nvSpPr>
        <p:spPr>
          <a:xfrm>
            <a:off x="4432926" y="3257416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7EC1AE1-671C-48B4-BA88-090784010016}"/>
              </a:ext>
            </a:extLst>
          </p:cNvPr>
          <p:cNvSpPr/>
          <p:nvPr/>
        </p:nvSpPr>
        <p:spPr>
          <a:xfrm>
            <a:off x="4432926" y="2953716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815301E-CB42-4F69-AC9C-F1BF6F8A1EE4}"/>
              </a:ext>
            </a:extLst>
          </p:cNvPr>
          <p:cNvSpPr/>
          <p:nvPr/>
        </p:nvSpPr>
        <p:spPr>
          <a:xfrm>
            <a:off x="4432926" y="2650016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7E7B003-8BCD-4380-8201-FFB52B3D16E4}"/>
              </a:ext>
            </a:extLst>
          </p:cNvPr>
          <p:cNvSpPr/>
          <p:nvPr/>
        </p:nvSpPr>
        <p:spPr>
          <a:xfrm>
            <a:off x="4435255" y="2352797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FDFDD57-B3AC-4155-BAC3-CE0D724F730F}"/>
              </a:ext>
            </a:extLst>
          </p:cNvPr>
          <p:cNvSpPr/>
          <p:nvPr/>
        </p:nvSpPr>
        <p:spPr>
          <a:xfrm>
            <a:off x="4435255" y="2041832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A360E0E-A3C1-4546-824E-A021B3417A45}"/>
              </a:ext>
            </a:extLst>
          </p:cNvPr>
          <p:cNvSpPr txBox="1"/>
          <p:nvPr/>
        </p:nvSpPr>
        <p:spPr>
          <a:xfrm>
            <a:off x="-6269" y="334726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__builtin_frame_address(0);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28F466E3-D92B-438F-B743-337AD71A46B5}"/>
              </a:ext>
            </a:extLst>
          </p:cNvPr>
          <p:cNvCxnSpPr/>
          <p:nvPr/>
        </p:nvCxnSpPr>
        <p:spPr>
          <a:xfrm>
            <a:off x="5858622" y="3568380"/>
            <a:ext cx="710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266C1DDB-9114-4E7F-911D-862B3C0B99F1}"/>
              </a:ext>
            </a:extLst>
          </p:cNvPr>
          <p:cNvCxnSpPr/>
          <p:nvPr/>
        </p:nvCxnSpPr>
        <p:spPr>
          <a:xfrm>
            <a:off x="5858622" y="2663758"/>
            <a:ext cx="710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E83E58DC-A9B2-4D56-8ACE-184EE1CD1B64}"/>
              </a:ext>
            </a:extLst>
          </p:cNvPr>
          <p:cNvCxnSpPr/>
          <p:nvPr/>
        </p:nvCxnSpPr>
        <p:spPr>
          <a:xfrm flipV="1">
            <a:off x="6214120" y="2650015"/>
            <a:ext cx="0" cy="91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5FC8B9-51FA-4D71-82EC-2F0FAF34AFB4}"/>
              </a:ext>
            </a:extLst>
          </p:cNvPr>
          <p:cNvSpPr txBox="1"/>
          <p:nvPr/>
        </p:nvSpPr>
        <p:spPr>
          <a:xfrm>
            <a:off x="6241466" y="2885176"/>
            <a:ext cx="824265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1292">
                <a:latin typeface="Consolas" pitchFamily="49" charset="0"/>
                <a:cs typeface="Consolas" pitchFamily="49" charset="0"/>
              </a:rPr>
              <a:t> - 12</a:t>
            </a:r>
            <a:endParaRPr lang="ko-KR" altLang="en-US" sz="129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55CC05E-5FBA-4D7F-AA81-E37CA4C1B193}"/>
              </a:ext>
            </a:extLst>
          </p:cNvPr>
          <p:cNvSpPr/>
          <p:nvPr/>
        </p:nvSpPr>
        <p:spPr>
          <a:xfrm>
            <a:off x="4430597" y="2663759"/>
            <a:ext cx="1383606" cy="897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EE41F285-1ABD-42A0-89D9-8DF0DFEE551B}"/>
              </a:ext>
            </a:extLst>
          </p:cNvPr>
          <p:cNvCxnSpPr/>
          <p:nvPr/>
        </p:nvCxnSpPr>
        <p:spPr>
          <a:xfrm>
            <a:off x="3941965" y="2648486"/>
            <a:ext cx="489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8E5225B-4902-4937-8481-2B17478FD264}"/>
              </a:ext>
            </a:extLst>
          </p:cNvPr>
          <p:cNvSpPr txBox="1"/>
          <p:nvPr/>
        </p:nvSpPr>
        <p:spPr>
          <a:xfrm>
            <a:off x="3530853" y="2534671"/>
            <a:ext cx="367408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err="1"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8187A8CD-BA16-4F79-8FA5-1672A151106F}"/>
              </a:ext>
            </a:extLst>
          </p:cNvPr>
          <p:cNvCxnSpPr/>
          <p:nvPr/>
        </p:nvCxnSpPr>
        <p:spPr>
          <a:xfrm>
            <a:off x="3943026" y="5412732"/>
            <a:ext cx="489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748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F5F0EC2-D04E-4674-93F0-3F15029932C5}"/>
              </a:ext>
            </a:extLst>
          </p:cNvPr>
          <p:cNvSpPr txBox="1"/>
          <p:nvPr/>
        </p:nvSpPr>
        <p:spPr>
          <a:xfrm>
            <a:off x="179512" y="205851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10794:       mov    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en-US" altLang="ko-KR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10798:       push    {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lr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pc}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1079c:       sub    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#4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107a0:       sub    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, #8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3969F9-4A3B-414F-B581-0E29FA0380CC}"/>
              </a:ext>
            </a:extLst>
          </p:cNvPr>
          <p:cNvSpPr txBox="1"/>
          <p:nvPr/>
        </p:nvSpPr>
        <p:spPr>
          <a:xfrm>
            <a:off x="7223281" y="315941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bar()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6C36BBC-CD80-4892-A9A5-C5FDA2C40DE8}"/>
              </a:ext>
            </a:extLst>
          </p:cNvPr>
          <p:cNvSpPr/>
          <p:nvPr/>
        </p:nvSpPr>
        <p:spPr>
          <a:xfrm>
            <a:off x="4427984" y="1556800"/>
            <a:ext cx="1367303" cy="32052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C2F16B-BFAF-478B-B894-DDDFD6D4DEB3}"/>
              </a:ext>
            </a:extLst>
          </p:cNvPr>
          <p:cNvSpPr/>
          <p:nvPr/>
        </p:nvSpPr>
        <p:spPr>
          <a:xfrm>
            <a:off x="4427984" y="54054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7B5259D-2986-4114-8706-3547543BF129}"/>
              </a:ext>
            </a:extLst>
          </p:cNvPr>
          <p:cNvSpPr/>
          <p:nvPr/>
        </p:nvSpPr>
        <p:spPr>
          <a:xfrm>
            <a:off x="4427984" y="51017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905EBF7-111B-4B32-BE2B-B63A67ED04C8}"/>
              </a:ext>
            </a:extLst>
          </p:cNvPr>
          <p:cNvSpPr/>
          <p:nvPr/>
        </p:nvSpPr>
        <p:spPr>
          <a:xfrm>
            <a:off x="4427984" y="47980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EBA96E0-4683-49DB-891A-5606EFFCBD76}"/>
              </a:ext>
            </a:extLst>
          </p:cNvPr>
          <p:cNvSpPr/>
          <p:nvPr/>
        </p:nvSpPr>
        <p:spPr>
          <a:xfrm>
            <a:off x="4427984" y="4494368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4B5132D-6B75-42C6-8703-8FFF8EE5B58F}"/>
              </a:ext>
            </a:extLst>
          </p:cNvPr>
          <p:cNvSpPr/>
          <p:nvPr/>
        </p:nvSpPr>
        <p:spPr>
          <a:xfrm>
            <a:off x="4427984" y="4190669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설명선: 오른쪽 화살표 41">
            <a:extLst>
              <a:ext uri="{FF2B5EF4-FFF2-40B4-BE49-F238E27FC236}">
                <a16:creationId xmlns:a16="http://schemas.microsoft.com/office/drawing/2014/main" xmlns="" id="{A786A308-04A9-4C3F-9BF5-893EC06116D2}"/>
              </a:ext>
            </a:extLst>
          </p:cNvPr>
          <p:cNvSpPr/>
          <p:nvPr/>
        </p:nvSpPr>
        <p:spPr>
          <a:xfrm>
            <a:off x="3637063" y="3734271"/>
            <a:ext cx="776945" cy="290839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설명선: 오른쪽 화살표 42">
            <a:extLst>
              <a:ext uri="{FF2B5EF4-FFF2-40B4-BE49-F238E27FC236}">
                <a16:creationId xmlns:a16="http://schemas.microsoft.com/office/drawing/2014/main" xmlns="" id="{1328571E-A41C-4372-A2A4-75E490665BFD}"/>
              </a:ext>
            </a:extLst>
          </p:cNvPr>
          <p:cNvSpPr/>
          <p:nvPr/>
        </p:nvSpPr>
        <p:spPr>
          <a:xfrm>
            <a:off x="3623694" y="3153052"/>
            <a:ext cx="776945" cy="290839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C0A85D0-84EE-46E5-9D82-378F951D883D}"/>
              </a:ext>
            </a:extLst>
          </p:cNvPr>
          <p:cNvCxnSpPr/>
          <p:nvPr/>
        </p:nvCxnSpPr>
        <p:spPr>
          <a:xfrm>
            <a:off x="5795287" y="5412733"/>
            <a:ext cx="710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6EDF6166-8139-4B87-97ED-5EDD89EB74ED}"/>
              </a:ext>
            </a:extLst>
          </p:cNvPr>
          <p:cNvCxnSpPr/>
          <p:nvPr/>
        </p:nvCxnSpPr>
        <p:spPr>
          <a:xfrm>
            <a:off x="5795287" y="4508111"/>
            <a:ext cx="710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1D1BFC7-CD47-4D8D-AB35-334200E41395}"/>
              </a:ext>
            </a:extLst>
          </p:cNvPr>
          <p:cNvCxnSpPr/>
          <p:nvPr/>
        </p:nvCxnSpPr>
        <p:spPr>
          <a:xfrm flipV="1">
            <a:off x="6150785" y="4494368"/>
            <a:ext cx="0" cy="91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441CC85-7D97-4059-B28F-5CAC482BF6D3}"/>
              </a:ext>
            </a:extLst>
          </p:cNvPr>
          <p:cNvSpPr txBox="1"/>
          <p:nvPr/>
        </p:nvSpPr>
        <p:spPr>
          <a:xfrm>
            <a:off x="6178131" y="4729529"/>
            <a:ext cx="824265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1292">
                <a:latin typeface="Consolas" pitchFamily="49" charset="0"/>
                <a:cs typeface="Consolas" pitchFamily="49" charset="0"/>
              </a:rPr>
              <a:t> - 12</a:t>
            </a:r>
            <a:endParaRPr lang="ko-KR" altLang="en-US" sz="1292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8187A8CD-BA16-4F79-8FA5-1672A151106F}"/>
              </a:ext>
            </a:extLst>
          </p:cNvPr>
          <p:cNvCxnSpPr/>
          <p:nvPr/>
        </p:nvCxnSpPr>
        <p:spPr>
          <a:xfrm>
            <a:off x="3935755" y="4501632"/>
            <a:ext cx="489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DA02025-F5E6-41BD-A077-3417505FA48A}"/>
              </a:ext>
            </a:extLst>
          </p:cNvPr>
          <p:cNvSpPr txBox="1"/>
          <p:nvPr/>
        </p:nvSpPr>
        <p:spPr>
          <a:xfrm>
            <a:off x="3524643" y="4387817"/>
            <a:ext cx="367408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err="1"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설명선: 오른쪽 화살표 49">
            <a:extLst>
              <a:ext uri="{FF2B5EF4-FFF2-40B4-BE49-F238E27FC236}">
                <a16:creationId xmlns:a16="http://schemas.microsoft.com/office/drawing/2014/main" xmlns="" id="{774DE33F-6287-4204-8B2A-40A090FD85F8}"/>
              </a:ext>
            </a:extLst>
          </p:cNvPr>
          <p:cNvSpPr/>
          <p:nvPr/>
        </p:nvSpPr>
        <p:spPr>
          <a:xfrm>
            <a:off x="3637062" y="1896412"/>
            <a:ext cx="776945" cy="290839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D498CD5-E061-41CF-9EDB-CA649D15E99B}"/>
              </a:ext>
            </a:extLst>
          </p:cNvPr>
          <p:cNvSpPr/>
          <p:nvPr/>
        </p:nvSpPr>
        <p:spPr>
          <a:xfrm>
            <a:off x="4427984" y="3879704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042165F-3D27-436E-92C0-7B25359A3520}"/>
              </a:ext>
            </a:extLst>
          </p:cNvPr>
          <p:cNvSpPr txBox="1"/>
          <p:nvPr/>
        </p:nvSpPr>
        <p:spPr>
          <a:xfrm>
            <a:off x="-79229" y="5257250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__builtin_frame_address(0);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AE7C38D-1D00-443F-8309-ED43E78F4339}"/>
              </a:ext>
            </a:extLst>
          </p:cNvPr>
          <p:cNvSpPr/>
          <p:nvPr/>
        </p:nvSpPr>
        <p:spPr>
          <a:xfrm>
            <a:off x="4425655" y="4508111"/>
            <a:ext cx="1383606" cy="897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D38342EA-EE8E-4967-BC64-2F05B6FBCF69}"/>
              </a:ext>
            </a:extLst>
          </p:cNvPr>
          <p:cNvCxnSpPr/>
          <p:nvPr/>
        </p:nvCxnSpPr>
        <p:spPr>
          <a:xfrm>
            <a:off x="1835696" y="3879704"/>
            <a:ext cx="921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ED6B6A3-86C1-4523-BF89-83FC0FA6E390}"/>
              </a:ext>
            </a:extLst>
          </p:cNvPr>
          <p:cNvSpPr txBox="1"/>
          <p:nvPr/>
        </p:nvSpPr>
        <p:spPr>
          <a:xfrm>
            <a:off x="7257234" y="46789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foo()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020C3D7-1E5D-41B3-8701-92F0B59F5532}"/>
              </a:ext>
            </a:extLst>
          </p:cNvPr>
          <p:cNvSpPr/>
          <p:nvPr/>
        </p:nvSpPr>
        <p:spPr>
          <a:xfrm>
            <a:off x="4432926" y="3561116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1B4C862-DEC8-46D2-945E-CD3BF02830A5}"/>
              </a:ext>
            </a:extLst>
          </p:cNvPr>
          <p:cNvSpPr/>
          <p:nvPr/>
        </p:nvSpPr>
        <p:spPr>
          <a:xfrm>
            <a:off x="4432926" y="3257416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7EC1AE1-671C-48B4-BA88-090784010016}"/>
              </a:ext>
            </a:extLst>
          </p:cNvPr>
          <p:cNvSpPr/>
          <p:nvPr/>
        </p:nvSpPr>
        <p:spPr>
          <a:xfrm>
            <a:off x="4432926" y="2953716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815301E-CB42-4F69-AC9C-F1BF6F8A1EE4}"/>
              </a:ext>
            </a:extLst>
          </p:cNvPr>
          <p:cNvSpPr/>
          <p:nvPr/>
        </p:nvSpPr>
        <p:spPr>
          <a:xfrm>
            <a:off x="4432926" y="2650016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7E7B003-8BCD-4380-8201-FFB52B3D16E4}"/>
              </a:ext>
            </a:extLst>
          </p:cNvPr>
          <p:cNvSpPr/>
          <p:nvPr/>
        </p:nvSpPr>
        <p:spPr>
          <a:xfrm>
            <a:off x="4435255" y="2352797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FDFDD57-B3AC-4155-BAC3-CE0D724F730F}"/>
              </a:ext>
            </a:extLst>
          </p:cNvPr>
          <p:cNvSpPr/>
          <p:nvPr/>
        </p:nvSpPr>
        <p:spPr>
          <a:xfrm>
            <a:off x="4435255" y="2041832"/>
            <a:ext cx="1367303" cy="310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A360E0E-A3C1-4546-824E-A021B3417A45}"/>
              </a:ext>
            </a:extLst>
          </p:cNvPr>
          <p:cNvSpPr txBox="1"/>
          <p:nvPr/>
        </p:nvSpPr>
        <p:spPr>
          <a:xfrm>
            <a:off x="-705861" y="2522255"/>
            <a:ext cx="398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fp=__builtin_frame_address(0);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fp = fp - 12;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fp-&gt;lr display;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28F466E3-D92B-438F-B743-337AD71A46B5}"/>
              </a:ext>
            </a:extLst>
          </p:cNvPr>
          <p:cNvCxnSpPr/>
          <p:nvPr/>
        </p:nvCxnSpPr>
        <p:spPr>
          <a:xfrm>
            <a:off x="5858622" y="3568380"/>
            <a:ext cx="710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266C1DDB-9114-4E7F-911D-862B3C0B99F1}"/>
              </a:ext>
            </a:extLst>
          </p:cNvPr>
          <p:cNvCxnSpPr/>
          <p:nvPr/>
        </p:nvCxnSpPr>
        <p:spPr>
          <a:xfrm>
            <a:off x="5858622" y="2663758"/>
            <a:ext cx="710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E83E58DC-A9B2-4D56-8ACE-184EE1CD1B64}"/>
              </a:ext>
            </a:extLst>
          </p:cNvPr>
          <p:cNvCxnSpPr/>
          <p:nvPr/>
        </p:nvCxnSpPr>
        <p:spPr>
          <a:xfrm flipV="1">
            <a:off x="6214120" y="2650015"/>
            <a:ext cx="0" cy="91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5FC8B9-51FA-4D71-82EC-2F0FAF34AFB4}"/>
              </a:ext>
            </a:extLst>
          </p:cNvPr>
          <p:cNvSpPr txBox="1"/>
          <p:nvPr/>
        </p:nvSpPr>
        <p:spPr>
          <a:xfrm>
            <a:off x="6241466" y="2885176"/>
            <a:ext cx="824265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1292">
                <a:latin typeface="Consolas" pitchFamily="49" charset="0"/>
                <a:cs typeface="Consolas" pitchFamily="49" charset="0"/>
              </a:rPr>
              <a:t> - 12</a:t>
            </a:r>
            <a:endParaRPr lang="ko-KR" altLang="en-US" sz="129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55CC05E-5FBA-4D7F-AA81-E37CA4C1B193}"/>
              </a:ext>
            </a:extLst>
          </p:cNvPr>
          <p:cNvSpPr/>
          <p:nvPr/>
        </p:nvSpPr>
        <p:spPr>
          <a:xfrm>
            <a:off x="4430597" y="2663759"/>
            <a:ext cx="1383606" cy="897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7940562-D702-4C23-A613-2AA0FCA28DF5}"/>
              </a:ext>
            </a:extLst>
          </p:cNvPr>
          <p:cNvSpPr txBox="1"/>
          <p:nvPr/>
        </p:nvSpPr>
        <p:spPr>
          <a:xfrm>
            <a:off x="-703523" y="336624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fp = fp-&gt;fp;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A90DDA14-103E-48F8-AC37-403D68D2FEA8}"/>
              </a:ext>
            </a:extLst>
          </p:cNvPr>
          <p:cNvCxnSpPr/>
          <p:nvPr/>
        </p:nvCxnSpPr>
        <p:spPr>
          <a:xfrm>
            <a:off x="3918010" y="2628546"/>
            <a:ext cx="489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02A2BB3-2418-4372-9529-7BDAC5404B5F}"/>
              </a:ext>
            </a:extLst>
          </p:cNvPr>
          <p:cNvSpPr txBox="1"/>
          <p:nvPr/>
        </p:nvSpPr>
        <p:spPr>
          <a:xfrm>
            <a:off x="3506898" y="2514731"/>
            <a:ext cx="367408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err="1"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292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966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Backtrace </a:t>
            </a:r>
            <a:r>
              <a:rPr lang="ko-KR" altLang="en-US"/>
              <a:t>구현  </a:t>
            </a:r>
            <a:r>
              <a:rPr lang="en-US" altLang="ko-KR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780" y="1259085"/>
            <a:ext cx="8634480" cy="188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1.void* __</a:t>
            </a:r>
            <a:r>
              <a:rPr lang="en-US" altLang="ko-KR" sz="1662" err="1">
                <a:solidFill>
                  <a:schemeClr val="bg2">
                    <a:lumMod val="25000"/>
                  </a:schemeClr>
                </a:solidFill>
              </a:rPr>
              <a:t>builtin_frame_address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(unsigned int level)</a:t>
            </a:r>
          </a:p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              level:  0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인 경우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current function frame address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를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                           1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인 경우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current function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을 호출한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function frame address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를 반환</a:t>
            </a:r>
          </a:p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              return: function frame address</a:t>
            </a:r>
          </a:p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              frame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auto variable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과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register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를 저장한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stack area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이고 일반적으로 </a:t>
            </a:r>
            <a:endParaRPr lang="en-US" altLang="ko-KR" sz="1662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              frame address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는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function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이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쌓아 올린 첫번째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word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address</a:t>
            </a:r>
          </a:p>
          <a:p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46440" y="3013569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45133" y="4762499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pc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45133" y="449820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lr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45133" y="4233911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ip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45133" y="396961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12" name="화살표: 오른쪽 18"/>
          <p:cNvSpPr/>
          <p:nvPr/>
        </p:nvSpPr>
        <p:spPr>
          <a:xfrm>
            <a:off x="6426916" y="4648327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6061926" y="4614309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화살표: 오른쪽 18"/>
          <p:cNvSpPr/>
          <p:nvPr/>
        </p:nvSpPr>
        <p:spPr>
          <a:xfrm>
            <a:off x="6426916" y="3855445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061926" y="3821427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544463" y="4034007"/>
            <a:ext cx="0" cy="656983"/>
          </a:xfrm>
          <a:prstGeom prst="straightConnector1">
            <a:avLst/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2348" y="4227557"/>
            <a:ext cx="70243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fp-12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3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773237C4-DE3F-4E82-969C-33F8FAEBEF9B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116632"/>
            <a:ext cx="3865294" cy="44847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2000" smtClean="0"/>
              <a:t>37</a:t>
            </a:r>
            <a:r>
              <a:rPr lang="ko-KR" altLang="en-US" sz="2000" smtClean="0"/>
              <a:t>개의 </a:t>
            </a:r>
            <a:r>
              <a:rPr lang="ko-KR" altLang="en-US" sz="2000"/>
              <a:t>범용 레지스터</a:t>
            </a:r>
            <a:r>
              <a:rPr lang="en-US" altLang="ko-KR" sz="2000"/>
              <a:t>(R0 ~ R15)</a:t>
            </a:r>
            <a:r>
              <a:rPr lang="ko-KR" altLang="en-US" sz="2000"/>
              <a:t>가 프로세서 모드에 따라 선택되어 사용됨</a:t>
            </a:r>
          </a:p>
          <a:p>
            <a:pPr>
              <a:lnSpc>
                <a:spcPct val="110000"/>
              </a:lnSpc>
            </a:pPr>
            <a:r>
              <a:rPr lang="ko-KR" altLang="en-US" sz="2000"/>
              <a:t>특별한 의미를 가지는 범용 레지스터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600">
                <a:latin typeface="Consolas" panose="020B0609020204030204" pitchFamily="49" charset="0"/>
              </a:rPr>
              <a:t>R13 = SP(stack pointer)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600">
                <a:latin typeface="Consolas" panose="020B0609020204030204" pitchFamily="49" charset="0"/>
              </a:rPr>
              <a:t>R14 = LR(link register)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600">
                <a:latin typeface="Consolas" panose="020B0609020204030204" pitchFamily="49" charset="0"/>
              </a:rPr>
              <a:t>R15 = PC(program counter)</a:t>
            </a:r>
          </a:p>
          <a:p>
            <a:pPr>
              <a:lnSpc>
                <a:spcPct val="110000"/>
              </a:lnSpc>
            </a:pPr>
            <a:r>
              <a:rPr lang="ko-KR" altLang="en-US" sz="2000"/>
              <a:t>예외가 발생되면 </a:t>
            </a:r>
            <a:r>
              <a:rPr lang="en-US" altLang="ko-KR" sz="2000"/>
              <a:t>R13 </a:t>
            </a:r>
            <a:r>
              <a:rPr lang="ko-KR" altLang="en-US" sz="2000"/>
              <a:t>및 </a:t>
            </a:r>
            <a:r>
              <a:rPr lang="en-US" altLang="ko-KR" sz="2000"/>
              <a:t>R14</a:t>
            </a:r>
            <a:r>
              <a:rPr lang="ko-KR" altLang="en-US" sz="2000"/>
              <a:t>가 예외 용 </a:t>
            </a:r>
            <a:r>
              <a:rPr lang="en-US" altLang="ko-KR" sz="2000"/>
              <a:t>R13 </a:t>
            </a:r>
            <a:r>
              <a:rPr lang="ko-KR" altLang="en-US" sz="2000"/>
              <a:t>및 </a:t>
            </a:r>
            <a:r>
              <a:rPr lang="en-US" altLang="ko-KR" sz="2000"/>
              <a:t>R14</a:t>
            </a:r>
            <a:r>
              <a:rPr lang="ko-KR" altLang="en-US" sz="2000"/>
              <a:t>로 대치됨</a:t>
            </a:r>
          </a:p>
          <a:p>
            <a:pPr>
              <a:lnSpc>
                <a:spcPct val="110000"/>
              </a:lnSpc>
            </a:pPr>
            <a:r>
              <a:rPr lang="en-US" altLang="ko-KR" sz="2000" err="1"/>
              <a:t>fiq</a:t>
            </a:r>
            <a:r>
              <a:rPr lang="en-US" altLang="ko-KR" sz="2000"/>
              <a:t> </a:t>
            </a:r>
            <a:r>
              <a:rPr lang="ko-KR" altLang="en-US" sz="2000"/>
              <a:t>예외는 </a:t>
            </a:r>
            <a:r>
              <a:rPr lang="en-US" altLang="ko-KR" sz="2000"/>
              <a:t>R8 ~ R14</a:t>
            </a:r>
            <a:r>
              <a:rPr lang="ko-KR" altLang="en-US" sz="2000"/>
              <a:t>가 대치됨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6</a:t>
            </a:r>
            <a:r>
              <a:rPr lang="ko-KR" altLang="en-US" sz="2000"/>
              <a:t>개의 프로그램 상태 레지스터 </a:t>
            </a:r>
            <a:r>
              <a:rPr lang="en-US" altLang="ko-KR" sz="2000"/>
              <a:t>(CPSR 1</a:t>
            </a:r>
            <a:r>
              <a:rPr lang="ko-KR" altLang="en-US" sz="2000"/>
              <a:t>개 및 </a:t>
            </a:r>
            <a:r>
              <a:rPr lang="en-US" altLang="ko-KR" sz="2000"/>
              <a:t>SPSR 5</a:t>
            </a:r>
            <a:r>
              <a:rPr lang="ko-KR" altLang="en-US" sz="2000"/>
              <a:t>개</a:t>
            </a:r>
            <a:r>
              <a:rPr lang="en-US" altLang="ko-KR" sz="2000"/>
              <a:t>) - </a:t>
            </a:r>
            <a:r>
              <a:rPr lang="ko-KR" altLang="en-US" sz="2000"/>
              <a:t>특별한 명령어로만 접근 가능</a:t>
            </a:r>
          </a:p>
        </p:txBody>
      </p:sp>
      <p:graphicFrame>
        <p:nvGraphicFramePr>
          <p:cNvPr id="29" name="Group 187">
            <a:extLst>
              <a:ext uri="{FF2B5EF4-FFF2-40B4-BE49-F238E27FC236}">
                <a16:creationId xmlns:a16="http://schemas.microsoft.com/office/drawing/2014/main" xmlns="" id="{411BB61A-996D-484E-8A13-B1546519A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29811"/>
              </p:ext>
            </p:extLst>
          </p:nvPr>
        </p:nvGraphicFramePr>
        <p:xfrm>
          <a:off x="3923928" y="390678"/>
          <a:ext cx="5400600" cy="4319507"/>
        </p:xfrm>
        <a:graphic>
          <a:graphicData uri="http://schemas.openxmlformats.org/drawingml/2006/table">
            <a:tbl>
              <a:tblPr/>
              <a:tblGrid>
                <a:gridCol w="871605">
                  <a:extLst>
                    <a:ext uri="{9D8B030D-6E8A-4147-A177-3AD203B41FA5}">
                      <a16:colId xmlns:a16="http://schemas.microsoft.com/office/drawing/2014/main" xmlns="" val="25421984"/>
                    </a:ext>
                  </a:extLst>
                </a:gridCol>
                <a:gridCol w="901338">
                  <a:extLst>
                    <a:ext uri="{9D8B030D-6E8A-4147-A177-3AD203B41FA5}">
                      <a16:colId xmlns:a16="http://schemas.microsoft.com/office/drawing/2014/main" xmlns="" val="2364003139"/>
                    </a:ext>
                  </a:extLst>
                </a:gridCol>
                <a:gridCol w="1051871">
                  <a:extLst>
                    <a:ext uri="{9D8B030D-6E8A-4147-A177-3AD203B41FA5}">
                      <a16:colId xmlns:a16="http://schemas.microsoft.com/office/drawing/2014/main" xmlns="" val="2775768565"/>
                    </a:ext>
                  </a:extLst>
                </a:gridCol>
                <a:gridCol w="925499">
                  <a:extLst>
                    <a:ext uri="{9D8B030D-6E8A-4147-A177-3AD203B41FA5}">
                      <a16:colId xmlns:a16="http://schemas.microsoft.com/office/drawing/2014/main" xmlns="" val="2516059723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xmlns="" val="4129137139"/>
                    </a:ext>
                  </a:extLst>
                </a:gridCol>
                <a:gridCol w="813993">
                  <a:extLst>
                    <a:ext uri="{9D8B030D-6E8A-4147-A177-3AD203B41FA5}">
                      <a16:colId xmlns:a16="http://schemas.microsoft.com/office/drawing/2014/main" xmlns="" val="3195121033"/>
                    </a:ext>
                  </a:extLst>
                </a:gridCol>
              </a:tblGrid>
              <a:tr h="419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User/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System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Supervisor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Abort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Undefined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Interrupt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Fast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interrupt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31181123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1152578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746176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37381872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R3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R3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R3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R3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R3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R3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6987225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R4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R4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R4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R4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R4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R4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7627390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R5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R5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R5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R5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R5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R5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2003144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R6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R6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R6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R6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R6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R6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1306435"/>
                  </a:ext>
                </a:extLst>
              </a:tr>
              <a:tr h="24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R7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R7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R7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R7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R7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R7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109743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R8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R8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R8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R8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R8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R8_FIQ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433938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R9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R9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R9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R9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R9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R9 _FIQ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5212486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R10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R10 _FIQ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1779188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R11 _FIQ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2323952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R12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R12 _FIQ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259023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R13 (SP)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R13_SVC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R13_ABORT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R13_UNDEF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R13_IRQ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R13 _FIQ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037978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R14 (LR)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R14_SVC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R14_ABORT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R14_UNDEF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R14_IRQ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R14 _FIQ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564161"/>
                  </a:ext>
                </a:extLst>
              </a:tr>
              <a:tr h="235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R15 (PC)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R15 (PC)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R15 (PC)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R15 (PC)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R15 (PC)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R15 (PC)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7399585"/>
                  </a:ext>
                </a:extLst>
              </a:tr>
            </a:tbl>
          </a:graphicData>
        </a:graphic>
      </p:graphicFrame>
      <p:graphicFrame>
        <p:nvGraphicFramePr>
          <p:cNvPr id="30" name="Group 186">
            <a:extLst>
              <a:ext uri="{FF2B5EF4-FFF2-40B4-BE49-F238E27FC236}">
                <a16:creationId xmlns:a16="http://schemas.microsoft.com/office/drawing/2014/main" xmlns="" id="{1DBF67A8-253D-46E4-BF8B-87E34D6B3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96940"/>
              </p:ext>
            </p:extLst>
          </p:nvPr>
        </p:nvGraphicFramePr>
        <p:xfrm>
          <a:off x="3940903" y="4869160"/>
          <a:ext cx="5400600" cy="936104"/>
        </p:xfrm>
        <a:graphic>
          <a:graphicData uri="http://schemas.openxmlformats.org/drawingml/2006/table">
            <a:tbl>
              <a:tblPr/>
              <a:tblGrid>
                <a:gridCol w="864693">
                  <a:extLst>
                    <a:ext uri="{9D8B030D-6E8A-4147-A177-3AD203B41FA5}">
                      <a16:colId xmlns:a16="http://schemas.microsoft.com/office/drawing/2014/main" xmlns="" val="3024279245"/>
                    </a:ext>
                  </a:extLst>
                </a:gridCol>
                <a:gridCol w="909418">
                  <a:extLst>
                    <a:ext uri="{9D8B030D-6E8A-4147-A177-3AD203B41FA5}">
                      <a16:colId xmlns:a16="http://schemas.microsoft.com/office/drawing/2014/main" xmlns="" val="2004692278"/>
                    </a:ext>
                  </a:extLst>
                </a:gridCol>
                <a:gridCol w="1062230">
                  <a:extLst>
                    <a:ext uri="{9D8B030D-6E8A-4147-A177-3AD203B41FA5}">
                      <a16:colId xmlns:a16="http://schemas.microsoft.com/office/drawing/2014/main" xmlns="" val="2266436738"/>
                    </a:ext>
                  </a:extLst>
                </a:gridCol>
                <a:gridCol w="909418">
                  <a:extLst>
                    <a:ext uri="{9D8B030D-6E8A-4147-A177-3AD203B41FA5}">
                      <a16:colId xmlns:a16="http://schemas.microsoft.com/office/drawing/2014/main" xmlns="" val="2820669952"/>
                    </a:ext>
                  </a:extLst>
                </a:gridCol>
                <a:gridCol w="844193">
                  <a:extLst>
                    <a:ext uri="{9D8B030D-6E8A-4147-A177-3AD203B41FA5}">
                      <a16:colId xmlns:a16="http://schemas.microsoft.com/office/drawing/2014/main" xmlns="" val="2680523080"/>
                    </a:ext>
                  </a:extLst>
                </a:gridCol>
                <a:gridCol w="810648">
                  <a:extLst>
                    <a:ext uri="{9D8B030D-6E8A-4147-A177-3AD203B41FA5}">
                      <a16:colId xmlns:a16="http://schemas.microsoft.com/office/drawing/2014/main" xmlns="" val="2469707530"/>
                    </a:ext>
                  </a:extLst>
                </a:gridCol>
              </a:tblGrid>
              <a:tr h="48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CPSR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CPSR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CPSR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CPSR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CPSR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CPSR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0360783"/>
                  </a:ext>
                </a:extLst>
              </a:tr>
              <a:tr h="4523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anose="020B0600000101010101" pitchFamily="50" charset="-127"/>
                      </a:endParaRPr>
                    </a:p>
                  </a:txBody>
                  <a:tcPr marL="15478" marR="15478" marT="37148" marB="37148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SPSR_SVC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SPSR_ABORT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SPSR_UNDEF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SPSR_IRQ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</a:rPr>
                        <a:t> SPSR_FIQ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127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1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A481D0-C206-49A8-9B4F-945C01032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763" y="2174824"/>
            <a:ext cx="5007173" cy="289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8606" indent="-278606" defTabSz="742950" eaLnBrk="1" hangingPunct="1">
              <a:lnSpc>
                <a:spcPct val="90000"/>
              </a:lnSpc>
              <a:buClr>
                <a:srgbClr val="330066"/>
              </a:buClr>
              <a:defRPr/>
            </a:pPr>
            <a:r>
              <a:rPr lang="ko-KR" altLang="en-US" sz="1625">
                <a:solidFill>
                  <a:srgbClr val="000000"/>
                </a:solidFill>
                <a:ea typeface="굴림"/>
              </a:rPr>
              <a:t>조건 코드 비트</a:t>
            </a:r>
          </a:p>
          <a:p>
            <a:pPr marL="562372" lvl="1" indent="-282476" defTabSz="742950" eaLnBrk="1" hangingPunct="1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ko-KR" sz="1463">
                <a:solidFill>
                  <a:srgbClr val="000000"/>
                </a:solidFill>
                <a:ea typeface="굴림"/>
              </a:rPr>
              <a:t>N = </a:t>
            </a:r>
            <a:r>
              <a:rPr lang="ko-KR" altLang="en-US" sz="1463">
                <a:solidFill>
                  <a:srgbClr val="000000"/>
                </a:solidFill>
                <a:ea typeface="굴림"/>
              </a:rPr>
              <a:t>계산 결과가 음수</a:t>
            </a:r>
          </a:p>
          <a:p>
            <a:pPr marL="562372" lvl="1" indent="-282476" defTabSz="742950" eaLnBrk="1" hangingPunct="1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ko-KR" sz="1463">
                <a:solidFill>
                  <a:srgbClr val="000000"/>
                </a:solidFill>
                <a:ea typeface="굴림"/>
              </a:rPr>
              <a:t>Z = </a:t>
            </a:r>
            <a:r>
              <a:rPr lang="ko-KR" altLang="en-US" sz="1463">
                <a:solidFill>
                  <a:srgbClr val="000000"/>
                </a:solidFill>
                <a:ea typeface="굴림"/>
              </a:rPr>
              <a:t>계산 결과가 </a:t>
            </a:r>
            <a:r>
              <a:rPr lang="en-US" altLang="ko-KR" sz="1463">
                <a:solidFill>
                  <a:srgbClr val="000000"/>
                </a:solidFill>
                <a:ea typeface="굴림"/>
              </a:rPr>
              <a:t>'0'</a:t>
            </a:r>
          </a:p>
          <a:p>
            <a:pPr marL="562372" lvl="1" indent="-282476" defTabSz="742950" eaLnBrk="1" hangingPunct="1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ko-KR" sz="1463">
                <a:solidFill>
                  <a:srgbClr val="000000"/>
                </a:solidFill>
                <a:ea typeface="굴림"/>
              </a:rPr>
              <a:t>C = </a:t>
            </a:r>
            <a:r>
              <a:rPr lang="ko-KR" altLang="en-US" sz="1463">
                <a:solidFill>
                  <a:srgbClr val="000000"/>
                </a:solidFill>
                <a:ea typeface="굴림"/>
              </a:rPr>
              <a:t>계산 후 </a:t>
            </a:r>
            <a:r>
              <a:rPr lang="en-US" altLang="ko-KR" sz="1463">
                <a:solidFill>
                  <a:srgbClr val="000000"/>
                </a:solidFill>
                <a:ea typeface="굴림"/>
              </a:rPr>
              <a:t>carry </a:t>
            </a:r>
            <a:r>
              <a:rPr lang="ko-KR" altLang="en-US" sz="1463">
                <a:solidFill>
                  <a:srgbClr val="000000"/>
                </a:solidFill>
                <a:ea typeface="굴림"/>
              </a:rPr>
              <a:t>발생</a:t>
            </a:r>
          </a:p>
          <a:p>
            <a:pPr marL="562372" lvl="1" indent="-282476" defTabSz="742950" eaLnBrk="1" hangingPunct="1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ko-KR" sz="1463">
                <a:solidFill>
                  <a:srgbClr val="000000"/>
                </a:solidFill>
                <a:ea typeface="굴림"/>
              </a:rPr>
              <a:t>V = </a:t>
            </a:r>
            <a:r>
              <a:rPr lang="ko-KR" altLang="en-US" sz="1463">
                <a:solidFill>
                  <a:srgbClr val="000000"/>
                </a:solidFill>
                <a:ea typeface="굴림"/>
              </a:rPr>
              <a:t>계산 후 </a:t>
            </a:r>
            <a:r>
              <a:rPr lang="en-US" altLang="ko-KR" sz="1463">
                <a:solidFill>
                  <a:srgbClr val="000000"/>
                </a:solidFill>
                <a:ea typeface="굴림"/>
              </a:rPr>
              <a:t>overflow </a:t>
            </a:r>
            <a:r>
              <a:rPr lang="ko-KR" altLang="en-US" sz="1463">
                <a:solidFill>
                  <a:srgbClr val="000000"/>
                </a:solidFill>
                <a:ea typeface="굴림"/>
              </a:rPr>
              <a:t>발생</a:t>
            </a:r>
          </a:p>
          <a:p>
            <a:pPr marL="278606" indent="-278606" defTabSz="742950" eaLnBrk="1" hangingPunct="1">
              <a:lnSpc>
                <a:spcPct val="90000"/>
              </a:lnSpc>
              <a:buClr>
                <a:srgbClr val="330066"/>
              </a:buClr>
              <a:defRPr/>
            </a:pPr>
            <a:r>
              <a:rPr lang="ko-KR" altLang="en-US" sz="1625">
                <a:solidFill>
                  <a:srgbClr val="000000"/>
                </a:solidFill>
                <a:ea typeface="굴림"/>
              </a:rPr>
              <a:t>인터럽트 </a:t>
            </a:r>
            <a:r>
              <a:rPr lang="en-US" altLang="ko-KR" sz="1625">
                <a:solidFill>
                  <a:srgbClr val="000000"/>
                </a:solidFill>
                <a:ea typeface="굴림"/>
              </a:rPr>
              <a:t>disable </a:t>
            </a:r>
            <a:r>
              <a:rPr lang="ko-KR" altLang="en-US" sz="1625">
                <a:solidFill>
                  <a:srgbClr val="000000"/>
                </a:solidFill>
                <a:ea typeface="굴림"/>
              </a:rPr>
              <a:t>비트</a:t>
            </a:r>
          </a:p>
          <a:p>
            <a:pPr marL="562372" lvl="1" indent="-282476" defTabSz="742950" eaLnBrk="1" hangingPunct="1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ko-KR" sz="1463">
                <a:solidFill>
                  <a:srgbClr val="000000"/>
                </a:solidFill>
                <a:ea typeface="굴림"/>
              </a:rPr>
              <a:t>I = 1, IRQ</a:t>
            </a:r>
            <a:r>
              <a:rPr lang="ko-KR" altLang="en-US" sz="1463">
                <a:solidFill>
                  <a:srgbClr val="000000"/>
                </a:solidFill>
                <a:ea typeface="굴림"/>
              </a:rPr>
              <a:t>를 </a:t>
            </a:r>
            <a:r>
              <a:rPr lang="en-US" altLang="ko-KR" sz="1463">
                <a:solidFill>
                  <a:srgbClr val="000000"/>
                </a:solidFill>
                <a:ea typeface="굴림"/>
              </a:rPr>
              <a:t>disable</a:t>
            </a:r>
            <a:r>
              <a:rPr lang="ko-KR" altLang="en-US" sz="1463">
                <a:solidFill>
                  <a:srgbClr val="000000"/>
                </a:solidFill>
                <a:ea typeface="굴림"/>
              </a:rPr>
              <a:t>함</a:t>
            </a:r>
          </a:p>
          <a:p>
            <a:pPr marL="562372" lvl="1" indent="-282476" defTabSz="742950" eaLnBrk="1" hangingPunct="1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altLang="ko-KR" sz="1463">
                <a:solidFill>
                  <a:srgbClr val="000000"/>
                </a:solidFill>
                <a:ea typeface="굴림"/>
              </a:rPr>
              <a:t>F = 1, FIQ</a:t>
            </a:r>
            <a:r>
              <a:rPr lang="ko-KR" altLang="en-US" sz="1463">
                <a:solidFill>
                  <a:srgbClr val="000000"/>
                </a:solidFill>
                <a:ea typeface="굴림"/>
              </a:rPr>
              <a:t>를 </a:t>
            </a:r>
            <a:r>
              <a:rPr lang="en-US" altLang="ko-KR" sz="1463">
                <a:solidFill>
                  <a:srgbClr val="000000"/>
                </a:solidFill>
                <a:ea typeface="굴림"/>
              </a:rPr>
              <a:t>disable</a:t>
            </a:r>
            <a:r>
              <a:rPr lang="ko-KR" altLang="en-US" sz="1463">
                <a:solidFill>
                  <a:srgbClr val="000000"/>
                </a:solidFill>
                <a:ea typeface="굴림"/>
              </a:rPr>
              <a:t>함</a:t>
            </a:r>
          </a:p>
          <a:p>
            <a:pPr marL="278606" indent="-278606" defTabSz="742950" eaLnBrk="1" hangingPunct="1">
              <a:lnSpc>
                <a:spcPct val="90000"/>
              </a:lnSpc>
              <a:buClr>
                <a:srgbClr val="330066"/>
              </a:buClr>
              <a:defRPr/>
            </a:pPr>
            <a:r>
              <a:rPr lang="en-US" altLang="ko-KR" sz="1625">
                <a:solidFill>
                  <a:srgbClr val="000000"/>
                </a:solidFill>
                <a:ea typeface="굴림"/>
              </a:rPr>
              <a:t>T </a:t>
            </a:r>
            <a:r>
              <a:rPr lang="ko-KR" altLang="en-US" sz="1625">
                <a:solidFill>
                  <a:srgbClr val="000000"/>
                </a:solidFill>
                <a:ea typeface="굴림"/>
              </a:rPr>
              <a:t>비트</a:t>
            </a:r>
            <a:r>
              <a:rPr lang="en-US" altLang="ko-KR" sz="1625">
                <a:solidFill>
                  <a:srgbClr val="000000"/>
                </a:solidFill>
                <a:ea typeface="굴림"/>
              </a:rPr>
              <a:t>: '0'</a:t>
            </a:r>
            <a:r>
              <a:rPr lang="ko-KR" altLang="en-US" sz="1625">
                <a:solidFill>
                  <a:srgbClr val="000000"/>
                </a:solidFill>
                <a:ea typeface="굴림"/>
              </a:rPr>
              <a:t>이면 명령어가 </a:t>
            </a:r>
            <a:r>
              <a:rPr lang="en-US" altLang="ko-KR" sz="1625">
                <a:solidFill>
                  <a:srgbClr val="000000"/>
                </a:solidFill>
                <a:ea typeface="굴림"/>
              </a:rPr>
              <a:t>ARM </a:t>
            </a:r>
            <a:r>
              <a:rPr lang="ko-KR" altLang="en-US" sz="1625">
                <a:solidFill>
                  <a:srgbClr val="000000"/>
                </a:solidFill>
                <a:ea typeface="굴림"/>
              </a:rPr>
              <a:t>명령어이고 </a:t>
            </a:r>
            <a:r>
              <a:rPr lang="en-US" altLang="ko-KR" sz="1625">
                <a:solidFill>
                  <a:srgbClr val="000000"/>
                </a:solidFill>
                <a:ea typeface="굴림"/>
              </a:rPr>
              <a:t>'1'</a:t>
            </a:r>
            <a:r>
              <a:rPr lang="ko-KR" altLang="en-US" sz="1625">
                <a:solidFill>
                  <a:srgbClr val="000000"/>
                </a:solidFill>
                <a:ea typeface="굴림"/>
              </a:rPr>
              <a:t>이면 </a:t>
            </a:r>
            <a:r>
              <a:rPr lang="en-US" altLang="ko-KR" sz="1625">
                <a:solidFill>
                  <a:srgbClr val="000000"/>
                </a:solidFill>
                <a:ea typeface="굴림"/>
              </a:rPr>
              <a:t>Thumb </a:t>
            </a:r>
            <a:r>
              <a:rPr lang="ko-KR" altLang="en-US" sz="1625">
                <a:solidFill>
                  <a:srgbClr val="000000"/>
                </a:solidFill>
                <a:ea typeface="굴림"/>
              </a:rPr>
              <a:t>명령어를 표시</a:t>
            </a:r>
          </a:p>
          <a:p>
            <a:pPr marL="278606" indent="-278606" defTabSz="742950" eaLnBrk="1" hangingPunct="1">
              <a:lnSpc>
                <a:spcPct val="90000"/>
              </a:lnSpc>
              <a:buClr>
                <a:srgbClr val="330066"/>
              </a:buClr>
              <a:defRPr/>
            </a:pPr>
            <a:r>
              <a:rPr lang="en-US" altLang="ko-KR" sz="1625">
                <a:solidFill>
                  <a:srgbClr val="000000"/>
                </a:solidFill>
                <a:ea typeface="굴림"/>
              </a:rPr>
              <a:t>mode </a:t>
            </a:r>
            <a:r>
              <a:rPr lang="ko-KR" altLang="en-US" sz="1625">
                <a:solidFill>
                  <a:srgbClr val="000000"/>
                </a:solidFill>
                <a:ea typeface="굴림"/>
              </a:rPr>
              <a:t>비트</a:t>
            </a:r>
            <a:r>
              <a:rPr lang="en-US" altLang="ko-KR" sz="1625">
                <a:solidFill>
                  <a:srgbClr val="000000"/>
                </a:solidFill>
                <a:ea typeface="굴림"/>
              </a:rPr>
              <a:t>: </a:t>
            </a:r>
            <a:r>
              <a:rPr lang="ko-KR" altLang="en-US" sz="1625">
                <a:solidFill>
                  <a:srgbClr val="000000"/>
                </a:solidFill>
                <a:ea typeface="굴림"/>
              </a:rPr>
              <a:t>프로세서의 </a:t>
            </a:r>
            <a:r>
              <a:rPr lang="en-US" altLang="ko-KR" sz="1625">
                <a:solidFill>
                  <a:srgbClr val="000000"/>
                </a:solidFill>
                <a:ea typeface="굴림"/>
              </a:rPr>
              <a:t>7</a:t>
            </a:r>
            <a:r>
              <a:rPr lang="ko-KR" altLang="en-US" sz="1625">
                <a:solidFill>
                  <a:srgbClr val="000000"/>
                </a:solidFill>
                <a:ea typeface="굴림"/>
              </a:rPr>
              <a:t>개 모드 중 하나를 표시</a:t>
            </a:r>
          </a:p>
        </p:txBody>
      </p:sp>
      <p:graphicFrame>
        <p:nvGraphicFramePr>
          <p:cNvPr id="6" name="Group 91">
            <a:extLst>
              <a:ext uri="{FF2B5EF4-FFF2-40B4-BE49-F238E27FC236}">
                <a16:creationId xmlns:a16="http://schemas.microsoft.com/office/drawing/2014/main" xmlns="" id="{13469B9E-83BA-402A-A2E5-C90263419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30775"/>
              </p:ext>
            </p:extLst>
          </p:nvPr>
        </p:nvGraphicFramePr>
        <p:xfrm>
          <a:off x="6184537" y="2213661"/>
          <a:ext cx="1995371" cy="2756010"/>
        </p:xfrm>
        <a:graphic>
          <a:graphicData uri="http://schemas.openxmlformats.org/drawingml/2006/table">
            <a:tbl>
              <a:tblPr/>
              <a:tblGrid>
                <a:gridCol w="1005579">
                  <a:extLst>
                    <a:ext uri="{9D8B030D-6E8A-4147-A177-3AD203B41FA5}">
                      <a16:colId xmlns:a16="http://schemas.microsoft.com/office/drawing/2014/main" xmlns="" val="2274397585"/>
                    </a:ext>
                  </a:extLst>
                </a:gridCol>
                <a:gridCol w="989792">
                  <a:extLst>
                    <a:ext uri="{9D8B030D-6E8A-4147-A177-3AD203B41FA5}">
                      <a16:colId xmlns:a16="http://schemas.microsoft.com/office/drawing/2014/main" xmlns="" val="401571705"/>
                    </a:ext>
                  </a:extLst>
                </a:gridCol>
              </a:tblGrid>
              <a:tr h="407144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indent="-11271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mode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indent="-11271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M[4:0]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2895165"/>
                  </a:ext>
                </a:extLst>
              </a:tr>
              <a:tr h="22539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indent="-11271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usr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fiq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irq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svc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abt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und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sys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indent="-11271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857250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636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719263" algn="l" defTabSz="914400" rtl="0" eaLnBrk="1" latin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1764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6336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0908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5480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10111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11111</a:t>
                      </a:r>
                    </a:p>
                  </a:txBody>
                  <a:tcPr marL="15478" marR="15478" marT="37148" marB="371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634071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6B3D711-B1D7-4F4E-A5A5-76C5259E4451}"/>
              </a:ext>
            </a:extLst>
          </p:cNvPr>
          <p:cNvGrpSpPr/>
          <p:nvPr/>
        </p:nvGrpSpPr>
        <p:grpSpPr>
          <a:xfrm>
            <a:off x="1259632" y="1340768"/>
            <a:ext cx="6874064" cy="626530"/>
            <a:chOff x="1755517" y="1411143"/>
            <a:chExt cx="7239000" cy="616102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xmlns="" id="{E960B1A1-9983-4D87-96DE-4B9C947CB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442" y="1677843"/>
              <a:ext cx="0" cy="3238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xmlns="" id="{37C57ED0-777A-42CB-B467-6CCD15D95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392" y="1677843"/>
              <a:ext cx="0" cy="3238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xmlns="" id="{E41A15D3-B54E-48E5-859B-CE29F4A0E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880" y="1677843"/>
              <a:ext cx="0" cy="3238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xmlns="" id="{AF4A4590-5ED0-450A-8850-F813D9097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780" y="1677843"/>
              <a:ext cx="0" cy="317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xmlns="" id="{CDB39CC2-C8C1-41F5-8675-C52F19F52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73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xmlns="" id="{87788D66-6A9F-4991-B477-EC2287FC1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363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xmlns="" id="{C38CE894-6F1E-491F-8D0F-B1A856BD0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18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xmlns="" id="{CA2D6D62-95A2-4D7C-8F3F-63B60CDD8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13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xmlns="" id="{DB6E98C8-9992-4AC4-B531-6AACBD212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617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xmlns="" id="{92FECF89-E311-4E77-A5B0-CA7E44357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517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xmlns="" id="{3558C6B5-A788-4B27-BC97-936144BDF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6467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xmlns="" id="{8B638390-235C-4454-A6AE-D0785F97B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955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xmlns="" id="{45125A9C-A6D3-40D2-82DE-8A0E8C125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855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xmlns="" id="{9846377C-2C88-4AED-898B-D4ECCA115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05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xmlns="" id="{1CE19375-6F95-4296-B3E6-9A5ED93A7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2292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xmlns="" id="{A0D203D7-DB33-4275-A8E1-C8C930215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8192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xmlns="" id="{BCB39B24-114A-462B-BDAB-6AF5C3DB0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3142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xmlns="" id="{03716446-EC94-4A6D-B1E9-9E0691F85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063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xmlns="" id="{62D6AC0E-15F2-4AAD-972D-B5F973C41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592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xmlns="" id="{D1770908-FC77-4940-A7ED-B6C10778B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3542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xmlns="" id="{25B08350-2E51-449C-B131-7C78A7307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103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xmlns="" id="{69A62178-E61A-404F-B47E-731A0386A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693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xmlns="" id="{6F687727-2D82-4097-A20E-8326C9F64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188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xmlns="" id="{23671710-292A-4EAA-9081-05B052D71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9367" y="1677843"/>
              <a:ext cx="0" cy="3238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xmlns="" id="{43316873-65BF-4E38-920D-415EA98BF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8442" y="1677843"/>
              <a:ext cx="0" cy="3238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xmlns="" id="{656B30D1-DBF9-45ED-822C-3AD2D2281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7992" y="1677843"/>
              <a:ext cx="0" cy="317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7" name="Line 32">
              <a:extLst>
                <a:ext uri="{FF2B5EF4-FFF2-40B4-BE49-F238E27FC236}">
                  <a16:creationId xmlns:a16="http://schemas.microsoft.com/office/drawing/2014/main" xmlns="" id="{D483A2E4-2E9F-4E75-A8F7-5C1D98E72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2942" y="1677843"/>
              <a:ext cx="0" cy="317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xmlns="" id="{FD8B8F1E-568D-4749-BCDF-382AE5400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043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xmlns="" id="{98CDF96E-F38C-4316-A437-E31734107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633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xmlns="" id="{F8977CAE-F63A-45CB-BA1F-9B0FAF2A4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1280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xmlns="" id="{7D7E7286-AA11-483C-AD9F-E9F32A9FF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8767" y="1677843"/>
              <a:ext cx="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 anchorCtr="1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42" name="Text Box 37">
              <a:extLst>
                <a:ext uri="{FF2B5EF4-FFF2-40B4-BE49-F238E27FC236}">
                  <a16:creationId xmlns:a16="http://schemas.microsoft.com/office/drawing/2014/main" xmlns="" id="{9DBB4ABB-67F2-4C3C-B927-9CC4F45EE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517" y="1411143"/>
              <a:ext cx="317500" cy="226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894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31</a:t>
              </a:r>
            </a:p>
          </p:txBody>
        </p:sp>
        <p:sp>
          <p:nvSpPr>
            <p:cNvPr id="43" name="Text Box 38">
              <a:extLst>
                <a:ext uri="{FF2B5EF4-FFF2-40B4-BE49-F238E27FC236}">
                  <a16:creationId xmlns:a16="http://schemas.microsoft.com/office/drawing/2014/main" xmlns="" id="{5C72B891-1AE0-4311-AD1E-94C264649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317" y="1411143"/>
              <a:ext cx="317500" cy="226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894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28</a:t>
              </a:r>
            </a:p>
          </p:txBody>
        </p:sp>
        <p:sp>
          <p:nvSpPr>
            <p:cNvPr id="44" name="Text Box 39">
              <a:extLst>
                <a:ext uri="{FF2B5EF4-FFF2-40B4-BE49-F238E27FC236}">
                  <a16:creationId xmlns:a16="http://schemas.microsoft.com/office/drawing/2014/main" xmlns="" id="{CF564336-4DEB-461C-81C8-91011ADB1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017" y="1411143"/>
              <a:ext cx="317500" cy="226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894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xmlns="" id="{D495F198-156D-4C47-A194-51F29418A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5317" y="1411143"/>
              <a:ext cx="317500" cy="226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894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46" name="Text Box 41">
              <a:extLst>
                <a:ext uri="{FF2B5EF4-FFF2-40B4-BE49-F238E27FC236}">
                  <a16:creationId xmlns:a16="http://schemas.microsoft.com/office/drawing/2014/main" xmlns="" id="{7B8F21F0-F035-4C5A-BA35-275A130C9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7017" y="1411143"/>
              <a:ext cx="317500" cy="226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894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47" name="Text Box 42">
              <a:extLst>
                <a:ext uri="{FF2B5EF4-FFF2-40B4-BE49-F238E27FC236}">
                  <a16:creationId xmlns:a16="http://schemas.microsoft.com/office/drawing/2014/main" xmlns="" id="{F891C227-3E7B-44B3-B356-21CDF158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918" y="1658793"/>
              <a:ext cx="317500" cy="336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625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N</a:t>
              </a:r>
            </a:p>
          </p:txBody>
        </p:sp>
        <p:sp>
          <p:nvSpPr>
            <p:cNvPr id="48" name="Text Box 43">
              <a:extLst>
                <a:ext uri="{FF2B5EF4-FFF2-40B4-BE49-F238E27FC236}">
                  <a16:creationId xmlns:a16="http://schemas.microsoft.com/office/drawing/2014/main" xmlns="" id="{3A8F867F-B7E9-4C5F-89BF-76B0CE5D1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3167" y="1658793"/>
              <a:ext cx="317500" cy="336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625" smtClean="0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Z</a:t>
              </a:r>
              <a:endParaRPr lang="en-US" altLang="ko-KR" sz="1625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49" name="Text Box 44">
              <a:extLst>
                <a:ext uri="{FF2B5EF4-FFF2-40B4-BE49-F238E27FC236}">
                  <a16:creationId xmlns:a16="http://schemas.microsoft.com/office/drawing/2014/main" xmlns="" id="{2A6C3BD5-4112-4913-826E-6B98D27D2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767" y="1658793"/>
              <a:ext cx="317500" cy="336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625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50" name="Text Box 45">
              <a:extLst>
                <a:ext uri="{FF2B5EF4-FFF2-40B4-BE49-F238E27FC236}">
                  <a16:creationId xmlns:a16="http://schemas.microsoft.com/office/drawing/2014/main" xmlns="" id="{799B6BCC-BD32-40DB-93AD-E3574CA01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142" y="1663556"/>
              <a:ext cx="317500" cy="336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625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V</a:t>
              </a:r>
            </a:p>
          </p:txBody>
        </p:sp>
        <p:sp>
          <p:nvSpPr>
            <p:cNvPr id="51" name="Text Box 46">
              <a:extLst>
                <a:ext uri="{FF2B5EF4-FFF2-40B4-BE49-F238E27FC236}">
                  <a16:creationId xmlns:a16="http://schemas.microsoft.com/office/drawing/2014/main" xmlns="" id="{F2DACF0C-043D-4B6E-83E0-D0B86493B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4917" y="1668318"/>
              <a:ext cx="317500" cy="336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625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I</a:t>
              </a:r>
            </a:p>
          </p:txBody>
        </p:sp>
        <p:sp>
          <p:nvSpPr>
            <p:cNvPr id="52" name="Text Box 47">
              <a:extLst>
                <a:ext uri="{FF2B5EF4-FFF2-40B4-BE49-F238E27FC236}">
                  <a16:creationId xmlns:a16="http://schemas.microsoft.com/office/drawing/2014/main" xmlns="" id="{41BEE4B6-11C5-48F1-BC58-4812993D2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17" y="1668318"/>
              <a:ext cx="317500" cy="336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625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53" name="Text Box 48">
              <a:extLst>
                <a:ext uri="{FF2B5EF4-FFF2-40B4-BE49-F238E27FC236}">
                  <a16:creationId xmlns:a16="http://schemas.microsoft.com/office/drawing/2014/main" xmlns="" id="{6375C1F4-92E6-4978-BF6D-2F737FDF1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6717" y="1668318"/>
              <a:ext cx="317500" cy="336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625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T</a:t>
              </a:r>
            </a:p>
          </p:txBody>
        </p:sp>
        <p:sp>
          <p:nvSpPr>
            <p:cNvPr id="54" name="Text Box 49">
              <a:extLst>
                <a:ext uri="{FF2B5EF4-FFF2-40B4-BE49-F238E27FC236}">
                  <a16:creationId xmlns:a16="http://schemas.microsoft.com/office/drawing/2014/main" xmlns="" id="{2B71019C-1360-4ADD-A7A9-4BFF3BA78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2017" y="1690543"/>
              <a:ext cx="736600" cy="336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859" rIns="14859" anchorCtr="1">
              <a:spAutoFit/>
            </a:bodyPr>
            <a:lstStyle/>
            <a:p>
              <a:pPr algn="ctr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625">
                  <a:solidFill>
                    <a:srgbClr val="000000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mode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xmlns="" id="{96DF6A2A-03E9-476E-8432-3A21F561B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617" y="1677843"/>
              <a:ext cx="7131050" cy="3175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859" rIns="14859" anchor="ctr"/>
            <a:lstStyle/>
            <a:p>
              <a:pPr defTabSz="742950" eaLnBrk="1" hangingPunct="1">
                <a:defRPr/>
              </a:pPr>
              <a:endParaRPr kumimoji="1" lang="ko-KR" altLang="en-US" sz="1300" ker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F84D8E-6789-4275-B861-2386A42A9BEF}"/>
              </a:ext>
            </a:extLst>
          </p:cNvPr>
          <p:cNvSpPr txBox="1"/>
          <p:nvPr/>
        </p:nvSpPr>
        <p:spPr>
          <a:xfrm>
            <a:off x="1561126" y="62061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(-1)  * </a:t>
            </a:r>
            <a:r>
              <a:rPr lang="en-US" altLang="ko-KR" sz="2800" err="1">
                <a:latin typeface="Consolas" pitchFamily="49" charset="0"/>
                <a:cs typeface="Consolas" pitchFamily="49" charset="0"/>
              </a:rPr>
              <a:t>num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C0E07C3-A358-4C87-BDEF-101E3231CDBF}"/>
              </a:ext>
            </a:extLst>
          </p:cNvPr>
          <p:cNvSpPr/>
          <p:nvPr/>
        </p:nvSpPr>
        <p:spPr>
          <a:xfrm>
            <a:off x="2285455" y="46667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6887EB1-390B-49CF-BE7C-5CF720A30DBF}"/>
              </a:ext>
            </a:extLst>
          </p:cNvPr>
          <p:cNvSpPr txBox="1"/>
          <p:nvPr/>
        </p:nvSpPr>
        <p:spPr>
          <a:xfrm>
            <a:off x="4288140" y="266677"/>
            <a:ext cx="7085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 a=3, b=4;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if(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a != b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)   </a:t>
            </a:r>
            <a:r>
              <a:rPr lang="en-US" altLang="ko-KR" sz="2800" err="1">
                <a:latin typeface="Consolas" pitchFamily="49" charset="0"/>
                <a:cs typeface="Consolas" pitchFamily="49" charset="0"/>
              </a:rPr>
              <a:t>cmp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 a, b =&gt;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a-b == 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3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CA42AA-7ABD-4888-B0F4-79DE61DA1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2656"/>
            <a:ext cx="8532440" cy="35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8606" indent="-278606" defTabSz="742950" eaLnBrk="1" hangingPunct="1">
              <a:lnSpc>
                <a:spcPct val="120000"/>
              </a:lnSpc>
              <a:buClr>
                <a:srgbClr val="330066"/>
              </a:buClr>
              <a:defRPr/>
            </a:pP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모든 명령어는 길이가 </a:t>
            </a: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32 bit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이고  메모리에 저장될 때 </a:t>
            </a: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word(=4 bytes) align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되어야 함</a:t>
            </a:r>
          </a:p>
          <a:p>
            <a:pPr marL="278606" indent="-278606" defTabSz="742950" eaLnBrk="1" hangingPunct="1">
              <a:lnSpc>
                <a:spcPct val="120000"/>
              </a:lnSpc>
              <a:buClr>
                <a:srgbClr val="330066"/>
              </a:buClr>
              <a:defRPr/>
            </a:pP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R15(=PC)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의 값은 </a:t>
            </a: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bit 2~31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에 저장되고 </a:t>
            </a: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bit 0~1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은 항상 </a:t>
            </a: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'0'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임</a:t>
            </a:r>
          </a:p>
          <a:p>
            <a:pPr marL="278606" indent="-278606" defTabSz="742950" eaLnBrk="1" hangingPunct="1">
              <a:lnSpc>
                <a:spcPct val="120000"/>
              </a:lnSpc>
              <a:buClr>
                <a:srgbClr val="330066"/>
              </a:buClr>
              <a:defRPr/>
            </a:pP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R14(=LR)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는 명령어 </a:t>
            </a: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BL(Branch with Link)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를 사용하여 </a:t>
            </a: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subroutine 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호출 시 </a:t>
            </a: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return 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주소가 자동 저장됨</a:t>
            </a:r>
          </a:p>
          <a:p>
            <a:pPr marL="562372" lvl="1" indent="-282476" defTabSz="742950" eaLnBrk="1" hangingPunct="1">
              <a:lnSpc>
                <a:spcPct val="120000"/>
              </a:lnSpc>
              <a:buClr>
                <a:srgbClr val="669999"/>
              </a:buClr>
              <a:defRPr/>
            </a:pP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subroutine call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할 때</a:t>
            </a:r>
          </a:p>
          <a:p>
            <a:pPr marL="927398" lvl="2" indent="-230882" defTabSz="742950" eaLnBrk="1" hangingPunct="1">
              <a:lnSpc>
                <a:spcPct val="120000"/>
              </a:lnSpc>
              <a:buClr>
                <a:srgbClr val="CCCC00"/>
              </a:buClr>
              <a:defRPr/>
            </a:pPr>
            <a:r>
              <a:rPr lang="en-US" altLang="ko-KR" sz="2400">
                <a:solidFill>
                  <a:srgbClr val="000000"/>
                </a:solidFill>
                <a:latin typeface="굴림"/>
                <a:ea typeface="굴림"/>
              </a:rPr>
              <a:t>BL SUB1</a:t>
            </a:r>
          </a:p>
          <a:p>
            <a:pPr marL="562372" lvl="1" indent="-282476" defTabSz="742950" eaLnBrk="1" hangingPunct="1">
              <a:lnSpc>
                <a:spcPct val="120000"/>
              </a:lnSpc>
              <a:buClr>
                <a:srgbClr val="669999"/>
              </a:buClr>
              <a:defRPr/>
            </a:pPr>
            <a:r>
              <a:rPr lang="en-US" altLang="ko-KR" sz="2800">
                <a:solidFill>
                  <a:srgbClr val="000000"/>
                </a:solidFill>
                <a:latin typeface="굴림"/>
                <a:ea typeface="굴림"/>
              </a:rPr>
              <a:t>subroutine return</a:t>
            </a:r>
            <a:r>
              <a:rPr lang="ko-KR" altLang="en-US" sz="2800">
                <a:solidFill>
                  <a:srgbClr val="000000"/>
                </a:solidFill>
                <a:latin typeface="굴림"/>
                <a:ea typeface="굴림"/>
              </a:rPr>
              <a:t>할 때</a:t>
            </a:r>
          </a:p>
          <a:p>
            <a:pPr marL="927398" lvl="2" indent="-230882" defTabSz="742950" eaLnBrk="1" hangingPunct="1">
              <a:lnSpc>
                <a:spcPct val="120000"/>
              </a:lnSpc>
              <a:buClr>
                <a:srgbClr val="CCCC00"/>
              </a:buClr>
              <a:defRPr/>
            </a:pPr>
            <a:r>
              <a:rPr lang="en-US" altLang="ko-KR" sz="2400">
                <a:solidFill>
                  <a:srgbClr val="000000"/>
                </a:solidFill>
                <a:latin typeface="굴림"/>
                <a:ea typeface="굴림"/>
              </a:rPr>
              <a:t>MOV R15, R14 (</a:t>
            </a:r>
            <a:r>
              <a:rPr lang="ko-KR" altLang="en-US" sz="2400">
                <a:solidFill>
                  <a:srgbClr val="000000"/>
                </a:solidFill>
                <a:latin typeface="굴림"/>
                <a:ea typeface="굴림"/>
              </a:rPr>
              <a:t>혹은 </a:t>
            </a:r>
            <a:r>
              <a:rPr lang="en-US" altLang="ko-KR" sz="2400">
                <a:solidFill>
                  <a:srgbClr val="000000"/>
                </a:solidFill>
                <a:latin typeface="굴림"/>
                <a:ea typeface="굴림"/>
              </a:rPr>
              <a:t>MOV PC, LR)</a:t>
            </a:r>
          </a:p>
        </p:txBody>
      </p:sp>
    </p:spTree>
    <p:extLst>
      <p:ext uri="{BB962C8B-B14F-4D97-AF65-F5344CB8AC3E}">
        <p14:creationId xmlns:p14="http://schemas.microsoft.com/office/powerpoint/2010/main" val="305232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2047F5-43E7-462D-867E-71C0E663EF57}"/>
              </a:ext>
            </a:extLst>
          </p:cNvPr>
          <p:cNvSpPr txBox="1"/>
          <p:nvPr/>
        </p:nvSpPr>
        <p:spPr>
          <a:xfrm>
            <a:off x="395536" y="260648"/>
            <a:ext cx="993733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OP Code&lt;</a:t>
            </a:r>
            <a:r>
              <a:rPr lang="en-US" altLang="ko-KR" sz="2400" err="1"/>
              <a:t>cond</a:t>
            </a:r>
            <a:r>
              <a:rPr lang="en-US" altLang="ko-KR" sz="2400"/>
              <a:t>&gt; Rd, Rn, Rm</a:t>
            </a: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1600"/>
              <a:t>OP Code : ADD,SUB,MOV,LDR,STR </a:t>
            </a:r>
            <a:r>
              <a:rPr lang="ko-KR" altLang="en-US" sz="1600"/>
              <a:t>같은 어셈블리 명령어</a:t>
            </a:r>
            <a:r>
              <a:rPr lang="en-US" altLang="ko-KR" sz="1600"/>
              <a:t>.</a:t>
            </a:r>
          </a:p>
          <a:p>
            <a:r>
              <a:rPr lang="en-US" altLang="ko-KR" sz="1600" err="1"/>
              <a:t>cond</a:t>
            </a:r>
            <a:r>
              <a:rPr lang="en-US" altLang="ko-KR" sz="1600"/>
              <a:t> : </a:t>
            </a:r>
            <a:r>
              <a:rPr lang="ko-KR" altLang="en-US" sz="1600"/>
              <a:t>조건부로 명령을 실행해야 할 경우 </a:t>
            </a:r>
            <a:r>
              <a:rPr lang="en-US" altLang="ko-KR" sz="1600"/>
              <a:t>OP Code</a:t>
            </a:r>
            <a:r>
              <a:rPr lang="ko-KR" altLang="en-US" sz="1600"/>
              <a:t>뒤에 붙여서 사용함</a:t>
            </a:r>
            <a:r>
              <a:rPr lang="en-US" altLang="ko-KR" sz="1600"/>
              <a:t>. </a:t>
            </a:r>
          </a:p>
          <a:p>
            <a:r>
              <a:rPr lang="ko-KR" altLang="en-US" sz="1600"/>
              <a:t>명령문의 추가 옵션이라고 생각하시면 이해하는데 편함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Rd : Destination Register. </a:t>
            </a:r>
            <a:r>
              <a:rPr lang="ko-KR" altLang="en-US" sz="1600"/>
              <a:t>반드시 </a:t>
            </a:r>
            <a:r>
              <a:rPr lang="en-US" altLang="ko-KR" sz="1600"/>
              <a:t>Register R0~R15</a:t>
            </a:r>
            <a:r>
              <a:rPr lang="ko-KR" altLang="en-US" sz="1600"/>
              <a:t>만 올 수 있음</a:t>
            </a:r>
            <a:r>
              <a:rPr lang="en-US" altLang="ko-KR" sz="1600"/>
              <a:t>. </a:t>
            </a:r>
            <a:r>
              <a:rPr lang="ko-KR" altLang="en-US" sz="1600"/>
              <a:t>연산작업의 결과값을 저장하는 레지스터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Rn : Operand1 Register. </a:t>
            </a:r>
            <a:r>
              <a:rPr lang="ko-KR" altLang="en-US" sz="1600"/>
              <a:t>반드시 </a:t>
            </a:r>
            <a:r>
              <a:rPr lang="en-US" altLang="ko-KR" sz="1600"/>
              <a:t>Register R0~R15</a:t>
            </a:r>
            <a:r>
              <a:rPr lang="ko-KR" altLang="en-US" sz="1600"/>
              <a:t>만 올 수 있음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Rm : Operand2. </a:t>
            </a:r>
            <a:r>
              <a:rPr lang="ko-KR" altLang="en-US" sz="1600"/>
              <a:t>레지스터 뿐만 아니라 상수</a:t>
            </a:r>
            <a:r>
              <a:rPr lang="en-US" altLang="ko-KR" sz="1600"/>
              <a:t>, </a:t>
            </a:r>
            <a:r>
              <a:rPr lang="ko-KR" altLang="en-US" sz="1600"/>
              <a:t>주소</a:t>
            </a:r>
            <a:r>
              <a:rPr lang="en-US" altLang="ko-KR" sz="1600"/>
              <a:t>, </a:t>
            </a:r>
            <a:r>
              <a:rPr lang="ko-KR" altLang="en-US" sz="1600" err="1"/>
              <a:t>쉬프트</a:t>
            </a:r>
            <a:r>
              <a:rPr lang="ko-KR" altLang="en-US" sz="1600"/>
              <a:t> </a:t>
            </a:r>
            <a:r>
              <a:rPr lang="ko-KR" altLang="en-US" sz="1600" err="1"/>
              <a:t>연산식</a:t>
            </a:r>
            <a:r>
              <a:rPr lang="ko-KR" altLang="en-US" sz="1600"/>
              <a:t> 등 다양한 값을 사용할 수 있음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</a:t>
            </a:r>
          </a:p>
          <a:p>
            <a:endParaRPr lang="en-US" altLang="ko-KR" sz="1600"/>
          </a:p>
          <a:p>
            <a:r>
              <a:rPr lang="ko-KR" altLang="en-US" sz="1600"/>
              <a:t>예를 들어</a:t>
            </a:r>
            <a:r>
              <a:rPr lang="en-US" altLang="ko-KR" sz="1600"/>
              <a:t>,</a:t>
            </a:r>
          </a:p>
          <a:p>
            <a:r>
              <a:rPr lang="en-US" altLang="ko-KR" sz="1600"/>
              <a:t> MOV R0,R1 </a:t>
            </a:r>
            <a:r>
              <a:rPr lang="ko-KR" altLang="en-US" sz="1600"/>
              <a:t>명령은</a:t>
            </a:r>
            <a:r>
              <a:rPr lang="en-US" altLang="ko-KR" sz="1600"/>
              <a:t>. OP Code = MOV, Rd = R0, </a:t>
            </a:r>
            <a:r>
              <a:rPr lang="en-US" altLang="ko-KR" sz="1600" smtClean="0"/>
              <a:t>Rm </a:t>
            </a:r>
            <a:r>
              <a:rPr lang="en-US" altLang="ko-KR" sz="1600"/>
              <a:t>= R1 </a:t>
            </a:r>
            <a:r>
              <a:rPr lang="ko-KR" altLang="en-US" sz="1600"/>
              <a:t>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ADD R0,R1,#20 </a:t>
            </a:r>
            <a:r>
              <a:rPr lang="ko-KR" altLang="en-US" sz="1600"/>
              <a:t>명령은</a:t>
            </a:r>
            <a:r>
              <a:rPr lang="en-US" altLang="ko-KR" sz="1600"/>
              <a:t>, OP Code = ADD, Rd = R0, Rn = R1, Rm = 20(</a:t>
            </a:r>
            <a:r>
              <a:rPr lang="ko-KR" altLang="en-US" sz="1600"/>
              <a:t>숫자상수</a:t>
            </a:r>
            <a:r>
              <a:rPr lang="en-US" altLang="ko-KR" sz="1600"/>
              <a:t>) </a:t>
            </a:r>
            <a:r>
              <a:rPr lang="ko-KR" altLang="en-US" sz="1600"/>
              <a:t>이 됨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한가지 주의할 점은 </a:t>
            </a:r>
            <a:r>
              <a:rPr lang="en-US" altLang="ko-KR" sz="1600"/>
              <a:t>Rd</a:t>
            </a:r>
            <a:r>
              <a:rPr lang="ko-KR" altLang="en-US" sz="1600"/>
              <a:t>와 </a:t>
            </a:r>
            <a:r>
              <a:rPr lang="en-US" altLang="ko-KR" sz="1600"/>
              <a:t>Rn</a:t>
            </a:r>
            <a:r>
              <a:rPr lang="ko-KR" altLang="en-US" sz="1600"/>
              <a:t>은 무조건 </a:t>
            </a:r>
            <a:r>
              <a:rPr lang="en-US" altLang="ko-KR" sz="1600"/>
              <a:t>Register(R0~R15)</a:t>
            </a:r>
            <a:r>
              <a:rPr lang="ko-KR" altLang="en-US" sz="1600"/>
              <a:t>만 올 수 있음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반면 </a:t>
            </a:r>
            <a:r>
              <a:rPr lang="en-US" altLang="ko-KR" sz="1600"/>
              <a:t>Rm</a:t>
            </a:r>
            <a:r>
              <a:rPr lang="ko-KR" altLang="en-US" sz="1600"/>
              <a:t>은 상수</a:t>
            </a:r>
            <a:r>
              <a:rPr lang="en-US" altLang="ko-KR" sz="1600"/>
              <a:t>(#), </a:t>
            </a:r>
            <a:r>
              <a:rPr lang="ko-KR" altLang="en-US" sz="1600"/>
              <a:t>주소</a:t>
            </a:r>
            <a:r>
              <a:rPr lang="en-US" altLang="ko-KR" sz="1600"/>
              <a:t>([]), </a:t>
            </a:r>
            <a:r>
              <a:rPr lang="ko-KR" altLang="en-US" sz="1600" err="1"/>
              <a:t>쉬프트</a:t>
            </a:r>
            <a:r>
              <a:rPr lang="ko-KR" altLang="en-US" sz="1600"/>
              <a:t> </a:t>
            </a:r>
            <a:r>
              <a:rPr lang="ko-KR" altLang="en-US" sz="1600" err="1"/>
              <a:t>연산식</a:t>
            </a:r>
            <a:r>
              <a:rPr lang="ko-KR" altLang="en-US" sz="1600"/>
              <a:t> 등 다양한 값이 사용될 수 있음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ARM</a:t>
            </a:r>
            <a:r>
              <a:rPr lang="ko-KR" altLang="en-US" sz="1600"/>
              <a:t>에서는 </a:t>
            </a:r>
            <a:r>
              <a:rPr lang="en-US" altLang="ko-KR" sz="1600"/>
              <a:t>Rm</a:t>
            </a:r>
            <a:r>
              <a:rPr lang="ko-KR" altLang="en-US" sz="1600"/>
              <a:t>은 </a:t>
            </a:r>
            <a:r>
              <a:rPr lang="en-US" altLang="ko-KR" sz="1600"/>
              <a:t>Rn</a:t>
            </a:r>
            <a:r>
              <a:rPr lang="ko-KR" altLang="en-US" sz="1600"/>
              <a:t>과 달리 </a:t>
            </a:r>
            <a:r>
              <a:rPr lang="en-US" altLang="ko-KR" sz="1600"/>
              <a:t>ALU</a:t>
            </a:r>
            <a:r>
              <a:rPr lang="ko-KR" altLang="en-US" sz="1600"/>
              <a:t>로 입력되기 전에 </a:t>
            </a:r>
            <a:r>
              <a:rPr lang="en-US" altLang="ko-KR" sz="1600"/>
              <a:t>Barrel Shifter</a:t>
            </a:r>
            <a:r>
              <a:rPr lang="ko-KR" altLang="en-US" sz="1600"/>
              <a:t>를 사용하여 </a:t>
            </a:r>
            <a:r>
              <a:rPr lang="ko-KR" altLang="en-US" sz="1600" err="1"/>
              <a:t>쉬피트</a:t>
            </a:r>
            <a:r>
              <a:rPr lang="ko-KR" altLang="en-US" sz="1600"/>
              <a:t> 연산을 끝낸 값을 </a:t>
            </a:r>
            <a:endParaRPr lang="en-US" altLang="ko-KR" sz="1600"/>
          </a:p>
          <a:p>
            <a:r>
              <a:rPr lang="en-US" altLang="ko-KR" sz="1600"/>
              <a:t>ALU</a:t>
            </a:r>
            <a:r>
              <a:rPr lang="ko-KR" altLang="en-US" sz="1600"/>
              <a:t>에 입력할 수 있음</a:t>
            </a:r>
            <a:r>
              <a:rPr lang="en-US" altLang="ko-KR" sz="1600"/>
              <a:t>. </a:t>
            </a:r>
            <a:r>
              <a:rPr lang="ko-KR" altLang="en-US" sz="1600"/>
              <a:t>즉 이 말은 앞 </a:t>
            </a:r>
            <a:r>
              <a:rPr lang="en-US" altLang="ko-KR" sz="1600"/>
              <a:t>Rm</a:t>
            </a:r>
            <a:r>
              <a:rPr lang="ko-KR" altLang="en-US" sz="1600"/>
              <a:t>은 </a:t>
            </a:r>
            <a:r>
              <a:rPr lang="ko-KR" altLang="en-US" sz="1600" err="1"/>
              <a:t>쉬프트</a:t>
            </a:r>
            <a:r>
              <a:rPr lang="ko-KR" altLang="en-US" sz="1600"/>
              <a:t> 연산자를 사용할 수 있다는 것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50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86AFCA-24C4-468E-85EB-5C9D377AA07B}"/>
              </a:ext>
            </a:extLst>
          </p:cNvPr>
          <p:cNvSpPr txBox="1"/>
          <p:nvPr/>
        </p:nvSpPr>
        <p:spPr>
          <a:xfrm>
            <a:off x="374996" y="332656"/>
            <a:ext cx="984711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</a:t>
            </a:r>
          </a:p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．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: +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명령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Rd =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Rn+Rm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=&gt;  add r0 , r1 , #10</a:t>
            </a:r>
          </a:p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．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: -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명령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Rd = Rn-Rm   =&gt;   sub r0, r1, #20 </a:t>
            </a:r>
          </a:p>
          <a:p>
            <a:endParaRPr lang="en-US" altLang="ko-KR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연산</a:t>
            </a:r>
          </a:p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．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 : &amp;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연산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Rd = Rn &amp; Rm.</a:t>
            </a:r>
          </a:p>
          <a:p>
            <a:endParaRPr lang="en-US" altLang="ko-KR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ex 1) AND R0, R1, #0xF8 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--&gt; R1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0xF8(1111 1000)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연산해서 그 결과값을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R0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ex 2) AND R0, R1, R2,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lsl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#2   =&gt;  result = flag &amp; ( 1&lt;&lt;2 );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--&gt; R2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 shift 2 (&lt;&lt; 2)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값과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R1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연산해서 그 결과값을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R0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lsl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shift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연산자이며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비트 연산자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orr,eor,bic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 상수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(#)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아니라 </a:t>
            </a:r>
            <a:endParaRPr lang="en-US" altLang="ko-KR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        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shift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사용할 수 있음</a:t>
            </a:r>
          </a:p>
          <a:p>
            <a:endParaRPr lang="ko-KR" altLang="en-US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ORR : |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연산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Rd = Rn | Rm.</a:t>
            </a:r>
          </a:p>
          <a:p>
            <a:endParaRPr lang="en-US" altLang="ko-KR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ex) ORR R0, R1, #0x2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--&gt; R1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0x2(0010)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연산해서 그 결과값을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R0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26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78F3E8F-56B8-41CD-9809-C23F165DAB6D}"/>
              </a:ext>
            </a:extLst>
          </p:cNvPr>
          <p:cNvSpPr/>
          <p:nvPr/>
        </p:nvSpPr>
        <p:spPr>
          <a:xfrm>
            <a:off x="2196284" y="1262916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A645CF-6351-4F4F-8BB7-0F6DB6D478AB}"/>
              </a:ext>
            </a:extLst>
          </p:cNvPr>
          <p:cNvSpPr/>
          <p:nvPr/>
        </p:nvSpPr>
        <p:spPr>
          <a:xfrm>
            <a:off x="2700340" y="1262916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30E3D75-C671-4AAF-B94A-5D25C9FCBD11}"/>
              </a:ext>
            </a:extLst>
          </p:cNvPr>
          <p:cNvSpPr/>
          <p:nvPr/>
        </p:nvSpPr>
        <p:spPr>
          <a:xfrm>
            <a:off x="3204396" y="1262916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92AD7AB-AB7A-461D-939C-CF80BC967D3B}"/>
              </a:ext>
            </a:extLst>
          </p:cNvPr>
          <p:cNvSpPr/>
          <p:nvPr/>
        </p:nvSpPr>
        <p:spPr>
          <a:xfrm>
            <a:off x="3708452" y="1262916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173F819-05B2-4B67-AAB0-85F4AD9CD95D}"/>
              </a:ext>
            </a:extLst>
          </p:cNvPr>
          <p:cNvSpPr/>
          <p:nvPr/>
        </p:nvSpPr>
        <p:spPr>
          <a:xfrm>
            <a:off x="4212508" y="1262916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205AF3E-5B0D-4D5B-B271-C3C0C6010C15}"/>
              </a:ext>
            </a:extLst>
          </p:cNvPr>
          <p:cNvSpPr/>
          <p:nvPr/>
        </p:nvSpPr>
        <p:spPr>
          <a:xfrm>
            <a:off x="4716564" y="1262916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D73D76C-E620-4A29-B475-F53643407698}"/>
              </a:ext>
            </a:extLst>
          </p:cNvPr>
          <p:cNvSpPr/>
          <p:nvPr/>
        </p:nvSpPr>
        <p:spPr>
          <a:xfrm>
            <a:off x="5220620" y="1262916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90DFEA9-E623-4AE1-ABF9-E658866A93E8}"/>
              </a:ext>
            </a:extLst>
          </p:cNvPr>
          <p:cNvSpPr/>
          <p:nvPr/>
        </p:nvSpPr>
        <p:spPr>
          <a:xfrm>
            <a:off x="5724676" y="1262916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30152F3-A128-4616-A21F-4C084CD94717}"/>
              </a:ext>
            </a:extLst>
          </p:cNvPr>
          <p:cNvSpPr txBox="1"/>
          <p:nvPr/>
        </p:nvSpPr>
        <p:spPr>
          <a:xfrm>
            <a:off x="2185770" y="3573018"/>
            <a:ext cx="47724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char flags = 0x09;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for(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=0;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&lt;8;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++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if( flags &amp; 1&lt;&lt;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("%d\n",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42E594D-E1C7-4B41-B7DF-B1732CF5784E}"/>
              </a:ext>
            </a:extLst>
          </p:cNvPr>
          <p:cNvSpPr/>
          <p:nvPr/>
        </p:nvSpPr>
        <p:spPr>
          <a:xfrm>
            <a:off x="2196284" y="825024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EA1D7AC-84B8-4064-91A2-39FB97E967D9}"/>
              </a:ext>
            </a:extLst>
          </p:cNvPr>
          <p:cNvSpPr/>
          <p:nvPr/>
        </p:nvSpPr>
        <p:spPr>
          <a:xfrm>
            <a:off x="2700340" y="825024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412FF3C-242D-423D-B59B-EF344412BC15}"/>
              </a:ext>
            </a:extLst>
          </p:cNvPr>
          <p:cNvSpPr/>
          <p:nvPr/>
        </p:nvSpPr>
        <p:spPr>
          <a:xfrm>
            <a:off x="3204396" y="825024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7589FA1-D887-40D4-8EBC-36954A8AE1E4}"/>
              </a:ext>
            </a:extLst>
          </p:cNvPr>
          <p:cNvSpPr/>
          <p:nvPr/>
        </p:nvSpPr>
        <p:spPr>
          <a:xfrm>
            <a:off x="3708452" y="825024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20C6623-AC2A-4560-ACB7-0FDED43BCA7E}"/>
              </a:ext>
            </a:extLst>
          </p:cNvPr>
          <p:cNvSpPr/>
          <p:nvPr/>
        </p:nvSpPr>
        <p:spPr>
          <a:xfrm>
            <a:off x="4212508" y="825024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1A362FD-7DAB-4AF5-99FF-5F3F26F30BBA}"/>
              </a:ext>
            </a:extLst>
          </p:cNvPr>
          <p:cNvSpPr/>
          <p:nvPr/>
        </p:nvSpPr>
        <p:spPr>
          <a:xfrm>
            <a:off x="4716564" y="825024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630021B-06D6-4FE4-A88E-60E7F3BA6531}"/>
              </a:ext>
            </a:extLst>
          </p:cNvPr>
          <p:cNvSpPr/>
          <p:nvPr/>
        </p:nvSpPr>
        <p:spPr>
          <a:xfrm>
            <a:off x="5220620" y="825024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18B765C-2144-40BE-AF4F-1BA36E2DCD3A}"/>
              </a:ext>
            </a:extLst>
          </p:cNvPr>
          <p:cNvSpPr/>
          <p:nvPr/>
        </p:nvSpPr>
        <p:spPr>
          <a:xfrm>
            <a:off x="5724676" y="825024"/>
            <a:ext cx="5040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A57458E-E7CB-4371-A415-E983B9E697BC}"/>
              </a:ext>
            </a:extLst>
          </p:cNvPr>
          <p:cNvSpPr/>
          <p:nvPr/>
        </p:nvSpPr>
        <p:spPr>
          <a:xfrm>
            <a:off x="2195736" y="1988840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2B27344-3753-427C-9343-1F90F460A777}"/>
              </a:ext>
            </a:extLst>
          </p:cNvPr>
          <p:cNvSpPr/>
          <p:nvPr/>
        </p:nvSpPr>
        <p:spPr>
          <a:xfrm>
            <a:off x="2699792" y="1988840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F487F1D-5CEC-479B-817E-FE0224825DA2}"/>
              </a:ext>
            </a:extLst>
          </p:cNvPr>
          <p:cNvSpPr/>
          <p:nvPr/>
        </p:nvSpPr>
        <p:spPr>
          <a:xfrm>
            <a:off x="3203848" y="1988840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E10617-27DD-4955-BFDE-CBD7103EB01B}"/>
              </a:ext>
            </a:extLst>
          </p:cNvPr>
          <p:cNvSpPr/>
          <p:nvPr/>
        </p:nvSpPr>
        <p:spPr>
          <a:xfrm>
            <a:off x="3707904" y="1988840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B86DC0F-5724-4E57-B61C-1D7000D6BF16}"/>
              </a:ext>
            </a:extLst>
          </p:cNvPr>
          <p:cNvSpPr/>
          <p:nvPr/>
        </p:nvSpPr>
        <p:spPr>
          <a:xfrm>
            <a:off x="4211960" y="1988840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13B43F6-0C93-4337-8AFC-6D6270DFDC2A}"/>
              </a:ext>
            </a:extLst>
          </p:cNvPr>
          <p:cNvSpPr/>
          <p:nvPr/>
        </p:nvSpPr>
        <p:spPr>
          <a:xfrm>
            <a:off x="4716016" y="1988840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1BF251E-924F-44C1-865D-1AF68957CCC7}"/>
              </a:ext>
            </a:extLst>
          </p:cNvPr>
          <p:cNvSpPr/>
          <p:nvPr/>
        </p:nvSpPr>
        <p:spPr>
          <a:xfrm>
            <a:off x="5220072" y="1988840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FF0E000-7B09-4992-9411-1167FA27CDFB}"/>
              </a:ext>
            </a:extLst>
          </p:cNvPr>
          <p:cNvSpPr/>
          <p:nvPr/>
        </p:nvSpPr>
        <p:spPr>
          <a:xfrm>
            <a:off x="5724128" y="1988840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BA87EF5-227F-4738-BB4F-22337C0731C9}"/>
              </a:ext>
            </a:extLst>
          </p:cNvPr>
          <p:cNvSpPr txBox="1"/>
          <p:nvPr/>
        </p:nvSpPr>
        <p:spPr>
          <a:xfrm>
            <a:off x="1764236" y="2127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&amp;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534ADE6D-BF7D-4B1F-809E-E6D71DE55501}"/>
              </a:ext>
            </a:extLst>
          </p:cNvPr>
          <p:cNvCxnSpPr/>
          <p:nvPr/>
        </p:nvCxnSpPr>
        <p:spPr>
          <a:xfrm>
            <a:off x="1620220" y="2631068"/>
            <a:ext cx="5112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5B3241A-9ABA-4B02-AA2A-9331F9F2D019}"/>
              </a:ext>
            </a:extLst>
          </p:cNvPr>
          <p:cNvSpPr/>
          <p:nvPr/>
        </p:nvSpPr>
        <p:spPr>
          <a:xfrm>
            <a:off x="2195736" y="2708919"/>
            <a:ext cx="504056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AD4B8E7-0D0B-4FC3-93CC-8EDBE3D20B1B}"/>
              </a:ext>
            </a:extLst>
          </p:cNvPr>
          <p:cNvSpPr/>
          <p:nvPr/>
        </p:nvSpPr>
        <p:spPr>
          <a:xfrm>
            <a:off x="2699792" y="2708919"/>
            <a:ext cx="504056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0C12F19-A812-45EA-B947-AE5760ABE17D}"/>
              </a:ext>
            </a:extLst>
          </p:cNvPr>
          <p:cNvSpPr/>
          <p:nvPr/>
        </p:nvSpPr>
        <p:spPr>
          <a:xfrm>
            <a:off x="3203848" y="2708919"/>
            <a:ext cx="504056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434957-0449-4D3E-9A8D-86D71FDF601C}"/>
              </a:ext>
            </a:extLst>
          </p:cNvPr>
          <p:cNvSpPr/>
          <p:nvPr/>
        </p:nvSpPr>
        <p:spPr>
          <a:xfrm>
            <a:off x="3707904" y="2708919"/>
            <a:ext cx="504056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D483DF9-11B9-4B24-950C-8AB268F69774}"/>
              </a:ext>
            </a:extLst>
          </p:cNvPr>
          <p:cNvSpPr/>
          <p:nvPr/>
        </p:nvSpPr>
        <p:spPr>
          <a:xfrm>
            <a:off x="4211960" y="2708919"/>
            <a:ext cx="504056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788B0BD-2C2D-4237-A1F0-3A0D3C838463}"/>
              </a:ext>
            </a:extLst>
          </p:cNvPr>
          <p:cNvSpPr/>
          <p:nvPr/>
        </p:nvSpPr>
        <p:spPr>
          <a:xfrm>
            <a:off x="4716016" y="2708919"/>
            <a:ext cx="504056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23B150E-BC9A-41BC-BA0F-D8AE7CA14501}"/>
              </a:ext>
            </a:extLst>
          </p:cNvPr>
          <p:cNvSpPr/>
          <p:nvPr/>
        </p:nvSpPr>
        <p:spPr>
          <a:xfrm>
            <a:off x="5220072" y="2708919"/>
            <a:ext cx="504056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1CA71C0-54FE-462E-A37F-875B1C7C469F}"/>
              </a:ext>
            </a:extLst>
          </p:cNvPr>
          <p:cNvSpPr/>
          <p:nvPr/>
        </p:nvSpPr>
        <p:spPr>
          <a:xfrm>
            <a:off x="5724128" y="2708919"/>
            <a:ext cx="50405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97C6A25-5A36-4EA0-838F-6B940B69C1F1}"/>
              </a:ext>
            </a:extLst>
          </p:cNvPr>
          <p:cNvSpPr txBox="1"/>
          <p:nvPr/>
        </p:nvSpPr>
        <p:spPr>
          <a:xfrm>
            <a:off x="1044156" y="25480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비트 플래그를 검사할 때는 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&amp;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248341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91260D-9999-4D56-8668-8C55ECBE444B}"/>
              </a:ext>
            </a:extLst>
          </p:cNvPr>
          <p:cNvSpPr/>
          <p:nvPr/>
        </p:nvSpPr>
        <p:spPr>
          <a:xfrm>
            <a:off x="2639522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BF5019B-A3E7-4C3B-8077-685C2BF6AF72}"/>
              </a:ext>
            </a:extLst>
          </p:cNvPr>
          <p:cNvSpPr/>
          <p:nvPr/>
        </p:nvSpPr>
        <p:spPr>
          <a:xfrm>
            <a:off x="3054203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B0E56A7-08F0-480F-882A-FE13EA3E9FFF}"/>
              </a:ext>
            </a:extLst>
          </p:cNvPr>
          <p:cNvSpPr/>
          <p:nvPr/>
        </p:nvSpPr>
        <p:spPr>
          <a:xfrm>
            <a:off x="3468885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CC615A8-7E30-4443-A601-7C7CCF996B1C}"/>
              </a:ext>
            </a:extLst>
          </p:cNvPr>
          <p:cNvSpPr/>
          <p:nvPr/>
        </p:nvSpPr>
        <p:spPr>
          <a:xfrm>
            <a:off x="3883566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1562AD6-FA05-4FA0-BD32-9D08C977993E}"/>
              </a:ext>
            </a:extLst>
          </p:cNvPr>
          <p:cNvSpPr/>
          <p:nvPr/>
        </p:nvSpPr>
        <p:spPr>
          <a:xfrm>
            <a:off x="4298247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E080FEE-413D-4463-9025-7BBBFEF0AF64}"/>
              </a:ext>
            </a:extLst>
          </p:cNvPr>
          <p:cNvSpPr/>
          <p:nvPr/>
        </p:nvSpPr>
        <p:spPr>
          <a:xfrm>
            <a:off x="4712928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BCAAE6-BF6F-4AC9-B6D6-7AF483ECFD33}"/>
              </a:ext>
            </a:extLst>
          </p:cNvPr>
          <p:cNvSpPr/>
          <p:nvPr/>
        </p:nvSpPr>
        <p:spPr>
          <a:xfrm>
            <a:off x="5127609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B589B77-FF9E-40E9-ACD9-692A0D37D5FE}"/>
              </a:ext>
            </a:extLst>
          </p:cNvPr>
          <p:cNvSpPr/>
          <p:nvPr/>
        </p:nvSpPr>
        <p:spPr>
          <a:xfrm>
            <a:off x="5542290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0583686-E0A8-40D4-9DB7-A7B14B4B1F02}"/>
              </a:ext>
            </a:extLst>
          </p:cNvPr>
          <p:cNvSpPr txBox="1"/>
          <p:nvPr/>
        </p:nvSpPr>
        <p:spPr>
          <a:xfrm>
            <a:off x="2698763" y="4153691"/>
            <a:ext cx="324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char flags = 0x00;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|=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1&lt;&lt;0;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 |=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1&lt;&lt;3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FD486AD9-264D-4BF5-A615-DE07B1306E57}"/>
              </a:ext>
            </a:extLst>
          </p:cNvPr>
          <p:cNvSpPr/>
          <p:nvPr/>
        </p:nvSpPr>
        <p:spPr>
          <a:xfrm>
            <a:off x="2639522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C3B8020-312F-452C-A7B5-137EF148B627}"/>
              </a:ext>
            </a:extLst>
          </p:cNvPr>
          <p:cNvSpPr/>
          <p:nvPr/>
        </p:nvSpPr>
        <p:spPr>
          <a:xfrm>
            <a:off x="3054203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0F57367-A2E4-4283-BB21-AEDAF764FF19}"/>
              </a:ext>
            </a:extLst>
          </p:cNvPr>
          <p:cNvSpPr/>
          <p:nvPr/>
        </p:nvSpPr>
        <p:spPr>
          <a:xfrm>
            <a:off x="3468885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3907FF7-ED75-498F-A34C-48CB885DB0ED}"/>
              </a:ext>
            </a:extLst>
          </p:cNvPr>
          <p:cNvSpPr/>
          <p:nvPr/>
        </p:nvSpPr>
        <p:spPr>
          <a:xfrm>
            <a:off x="3883566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F78B0D7-F21A-4F53-9A0B-9935331718EF}"/>
              </a:ext>
            </a:extLst>
          </p:cNvPr>
          <p:cNvSpPr/>
          <p:nvPr/>
        </p:nvSpPr>
        <p:spPr>
          <a:xfrm>
            <a:off x="4298247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4286BAE-B086-49F4-BFCE-A58FD0B75BFE}"/>
              </a:ext>
            </a:extLst>
          </p:cNvPr>
          <p:cNvSpPr/>
          <p:nvPr/>
        </p:nvSpPr>
        <p:spPr>
          <a:xfrm>
            <a:off x="4712928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979DC33-1C37-4377-B5FE-8AA44688B76B}"/>
              </a:ext>
            </a:extLst>
          </p:cNvPr>
          <p:cNvSpPr/>
          <p:nvPr/>
        </p:nvSpPr>
        <p:spPr>
          <a:xfrm>
            <a:off x="5127609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5BF5692-5BB0-450F-AE6A-2B3CEB1D1529}"/>
              </a:ext>
            </a:extLst>
          </p:cNvPr>
          <p:cNvSpPr/>
          <p:nvPr/>
        </p:nvSpPr>
        <p:spPr>
          <a:xfrm>
            <a:off x="5542290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684F8FB-159D-4125-823D-33002FBB72DB}"/>
              </a:ext>
            </a:extLst>
          </p:cNvPr>
          <p:cNvSpPr/>
          <p:nvPr/>
        </p:nvSpPr>
        <p:spPr>
          <a:xfrm>
            <a:off x="2639072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C8EAFE5-FD17-4C93-884C-5FB5631F7BB6}"/>
              </a:ext>
            </a:extLst>
          </p:cNvPr>
          <p:cNvSpPr/>
          <p:nvPr/>
        </p:nvSpPr>
        <p:spPr>
          <a:xfrm>
            <a:off x="3053753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5A2DC1-1CAF-4397-A3C0-34AEB62C2F99}"/>
              </a:ext>
            </a:extLst>
          </p:cNvPr>
          <p:cNvSpPr/>
          <p:nvPr/>
        </p:nvSpPr>
        <p:spPr>
          <a:xfrm>
            <a:off x="3468434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DBA9B15-46A7-4945-83DA-6995D4D586E9}"/>
              </a:ext>
            </a:extLst>
          </p:cNvPr>
          <p:cNvSpPr/>
          <p:nvPr/>
        </p:nvSpPr>
        <p:spPr>
          <a:xfrm>
            <a:off x="3883115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7B4B511-1D02-4215-8667-C786EC47183E}"/>
              </a:ext>
            </a:extLst>
          </p:cNvPr>
          <p:cNvSpPr/>
          <p:nvPr/>
        </p:nvSpPr>
        <p:spPr>
          <a:xfrm>
            <a:off x="4297796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4FA349D-A525-4954-82EA-F49E84F172A0}"/>
              </a:ext>
            </a:extLst>
          </p:cNvPr>
          <p:cNvSpPr/>
          <p:nvPr/>
        </p:nvSpPr>
        <p:spPr>
          <a:xfrm>
            <a:off x="4712477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8A85DF1-DA55-4FE4-881B-4EB30C6A9F11}"/>
              </a:ext>
            </a:extLst>
          </p:cNvPr>
          <p:cNvSpPr/>
          <p:nvPr/>
        </p:nvSpPr>
        <p:spPr>
          <a:xfrm>
            <a:off x="5127158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DB77A1F-0DB0-4347-8E1A-5F6018B6FB41}"/>
              </a:ext>
            </a:extLst>
          </p:cNvPr>
          <p:cNvSpPr/>
          <p:nvPr/>
        </p:nvSpPr>
        <p:spPr>
          <a:xfrm>
            <a:off x="5541839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954DE3E-F221-4743-9C75-C5B310D2F5A6}"/>
              </a:ext>
            </a:extLst>
          </p:cNvPr>
          <p:cNvSpPr txBox="1"/>
          <p:nvPr/>
        </p:nvSpPr>
        <p:spPr>
          <a:xfrm>
            <a:off x="2284082" y="1978279"/>
            <a:ext cx="256106" cy="30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|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BF470280-D42D-43AD-8882-721B1AA373A1}"/>
              </a:ext>
            </a:extLst>
          </p:cNvPr>
          <p:cNvCxnSpPr/>
          <p:nvPr/>
        </p:nvCxnSpPr>
        <p:spPr>
          <a:xfrm>
            <a:off x="2165601" y="2431597"/>
            <a:ext cx="4206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A935A926-3DF9-42F7-9DED-75A5B13078F9}"/>
              </a:ext>
            </a:extLst>
          </p:cNvPr>
          <p:cNvSpPr/>
          <p:nvPr/>
        </p:nvSpPr>
        <p:spPr>
          <a:xfrm>
            <a:off x="2639072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775C58CA-4613-43A7-92C0-41D883D47854}"/>
              </a:ext>
            </a:extLst>
          </p:cNvPr>
          <p:cNvSpPr/>
          <p:nvPr/>
        </p:nvSpPr>
        <p:spPr>
          <a:xfrm>
            <a:off x="3053753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238A49F-16E8-4B4C-AE3D-FD0C93109B45}"/>
              </a:ext>
            </a:extLst>
          </p:cNvPr>
          <p:cNvSpPr/>
          <p:nvPr/>
        </p:nvSpPr>
        <p:spPr>
          <a:xfrm>
            <a:off x="3468434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0E38055D-B87A-4E9F-9A8E-CA3C4AE1724A}"/>
              </a:ext>
            </a:extLst>
          </p:cNvPr>
          <p:cNvSpPr/>
          <p:nvPr/>
        </p:nvSpPr>
        <p:spPr>
          <a:xfrm>
            <a:off x="3883115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77A4CDEA-51A0-4CA4-A3E3-733CB2FF4134}"/>
              </a:ext>
            </a:extLst>
          </p:cNvPr>
          <p:cNvSpPr/>
          <p:nvPr/>
        </p:nvSpPr>
        <p:spPr>
          <a:xfrm>
            <a:off x="4297796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15BC08C-C8A7-41A4-8C62-61F09DA33D38}"/>
              </a:ext>
            </a:extLst>
          </p:cNvPr>
          <p:cNvSpPr/>
          <p:nvPr/>
        </p:nvSpPr>
        <p:spPr>
          <a:xfrm>
            <a:off x="4712477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FBD607DE-3B30-46F4-B526-D1437708D6B5}"/>
              </a:ext>
            </a:extLst>
          </p:cNvPr>
          <p:cNvSpPr/>
          <p:nvPr/>
        </p:nvSpPr>
        <p:spPr>
          <a:xfrm>
            <a:off x="5127158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E603C4F6-83A6-47F0-AAC9-BF15E45CDF06}"/>
              </a:ext>
            </a:extLst>
          </p:cNvPr>
          <p:cNvSpPr/>
          <p:nvPr/>
        </p:nvSpPr>
        <p:spPr>
          <a:xfrm>
            <a:off x="5541839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72A92DEA-AB6B-4B56-B9C9-A19E90C673CA}"/>
              </a:ext>
            </a:extLst>
          </p:cNvPr>
          <p:cNvSpPr txBox="1"/>
          <p:nvPr/>
        </p:nvSpPr>
        <p:spPr>
          <a:xfrm>
            <a:off x="1691680" y="476672"/>
            <a:ext cx="3644031" cy="30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비트 플래그를 추가할 때는 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|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를 사용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A74108C4-86FC-41C5-9FE5-4AF1380485E2}"/>
              </a:ext>
            </a:extLst>
          </p:cNvPr>
          <p:cNvSpPr/>
          <p:nvPr/>
        </p:nvSpPr>
        <p:spPr>
          <a:xfrm>
            <a:off x="2639072" y="3023323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CBB74D06-9390-41A1-B1CF-014CBEA626E1}"/>
              </a:ext>
            </a:extLst>
          </p:cNvPr>
          <p:cNvSpPr/>
          <p:nvPr/>
        </p:nvSpPr>
        <p:spPr>
          <a:xfrm>
            <a:off x="3053753" y="3023323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711F3C3-CA03-4F24-9100-B3238145617B}"/>
              </a:ext>
            </a:extLst>
          </p:cNvPr>
          <p:cNvSpPr/>
          <p:nvPr/>
        </p:nvSpPr>
        <p:spPr>
          <a:xfrm>
            <a:off x="3468434" y="3023323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1D7ED00B-BD0A-4765-A0EE-E23408492499}"/>
              </a:ext>
            </a:extLst>
          </p:cNvPr>
          <p:cNvSpPr/>
          <p:nvPr/>
        </p:nvSpPr>
        <p:spPr>
          <a:xfrm>
            <a:off x="3883115" y="3023323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74FE5BC-A4F4-4D5C-8C25-E6A7178F24C3}"/>
              </a:ext>
            </a:extLst>
          </p:cNvPr>
          <p:cNvSpPr/>
          <p:nvPr/>
        </p:nvSpPr>
        <p:spPr>
          <a:xfrm>
            <a:off x="4297796" y="3023323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343035B-BBD4-4AD1-B9D3-BE16BF7891BB}"/>
              </a:ext>
            </a:extLst>
          </p:cNvPr>
          <p:cNvSpPr/>
          <p:nvPr/>
        </p:nvSpPr>
        <p:spPr>
          <a:xfrm>
            <a:off x="4712477" y="3023323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08BBC6CB-AB6A-4DAF-9A09-18E36CD8299D}"/>
              </a:ext>
            </a:extLst>
          </p:cNvPr>
          <p:cNvSpPr/>
          <p:nvPr/>
        </p:nvSpPr>
        <p:spPr>
          <a:xfrm>
            <a:off x="5127158" y="3023323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7F82307-A0D4-43B7-BDC2-63A9C11D4993}"/>
              </a:ext>
            </a:extLst>
          </p:cNvPr>
          <p:cNvSpPr/>
          <p:nvPr/>
        </p:nvSpPr>
        <p:spPr>
          <a:xfrm>
            <a:off x="5541839" y="3023323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F5298C5F-DDCD-421E-832C-076918E03382}"/>
              </a:ext>
            </a:extLst>
          </p:cNvPr>
          <p:cNvSpPr txBox="1"/>
          <p:nvPr/>
        </p:nvSpPr>
        <p:spPr>
          <a:xfrm>
            <a:off x="2284082" y="3136996"/>
            <a:ext cx="256106" cy="30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|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56CB386D-CEB0-4DF7-BC60-78B6C55A3E55}"/>
              </a:ext>
            </a:extLst>
          </p:cNvPr>
          <p:cNvCxnSpPr/>
          <p:nvPr/>
        </p:nvCxnSpPr>
        <p:spPr>
          <a:xfrm>
            <a:off x="2165601" y="3551677"/>
            <a:ext cx="4206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C4EC6954-F42F-406E-B3FD-5AE27BA707FC}"/>
              </a:ext>
            </a:extLst>
          </p:cNvPr>
          <p:cNvSpPr/>
          <p:nvPr/>
        </p:nvSpPr>
        <p:spPr>
          <a:xfrm>
            <a:off x="2639072" y="361572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65223E4-821E-4EB7-BA0C-B6CD3F99095B}"/>
              </a:ext>
            </a:extLst>
          </p:cNvPr>
          <p:cNvSpPr/>
          <p:nvPr/>
        </p:nvSpPr>
        <p:spPr>
          <a:xfrm>
            <a:off x="3053753" y="361572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F5A62E38-FDD5-4A43-AC8F-FCA3E83075DC}"/>
              </a:ext>
            </a:extLst>
          </p:cNvPr>
          <p:cNvSpPr/>
          <p:nvPr/>
        </p:nvSpPr>
        <p:spPr>
          <a:xfrm>
            <a:off x="3468434" y="361572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9B35847D-DB8F-4E72-AD51-1D2094564023}"/>
              </a:ext>
            </a:extLst>
          </p:cNvPr>
          <p:cNvSpPr/>
          <p:nvPr/>
        </p:nvSpPr>
        <p:spPr>
          <a:xfrm>
            <a:off x="3883115" y="361572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3AEC9F94-93A8-43F8-995F-F618563AC5E0}"/>
              </a:ext>
            </a:extLst>
          </p:cNvPr>
          <p:cNvSpPr/>
          <p:nvPr/>
        </p:nvSpPr>
        <p:spPr>
          <a:xfrm>
            <a:off x="4297796" y="361572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99CC1301-7ACE-404C-B99C-B3E8260CFEFC}"/>
              </a:ext>
            </a:extLst>
          </p:cNvPr>
          <p:cNvSpPr/>
          <p:nvPr/>
        </p:nvSpPr>
        <p:spPr>
          <a:xfrm>
            <a:off x="4712477" y="361572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7EFFDC3-FD50-44C5-A4BC-C2C9A5988AEF}"/>
              </a:ext>
            </a:extLst>
          </p:cNvPr>
          <p:cNvSpPr/>
          <p:nvPr/>
        </p:nvSpPr>
        <p:spPr>
          <a:xfrm>
            <a:off x="5127158" y="361572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A6790E0B-A8DC-490C-9E29-33C11EE94E96}"/>
              </a:ext>
            </a:extLst>
          </p:cNvPr>
          <p:cNvSpPr/>
          <p:nvPr/>
        </p:nvSpPr>
        <p:spPr>
          <a:xfrm>
            <a:off x="5541839" y="361572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588224" y="1903243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7308304" y="130603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380312" y="239822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544676" y="130352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616684" y="239571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9336764" y="186177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7308304" y="1303524"/>
            <a:ext cx="72008" cy="107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9308172" y="1303524"/>
            <a:ext cx="72008" cy="107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21827" y="1184012"/>
            <a:ext cx="157129" cy="157129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8447394" y="1196752"/>
            <a:ext cx="157129" cy="157129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8100391" y="2257652"/>
            <a:ext cx="157129" cy="157129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8525958" y="2270392"/>
            <a:ext cx="157129" cy="157129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/>
          <p:cNvCxnSpPr>
            <a:stCxn id="6" idx="0"/>
            <a:endCxn id="102" idx="7"/>
          </p:cNvCxnSpPr>
          <p:nvPr/>
        </p:nvCxnSpPr>
        <p:spPr>
          <a:xfrm>
            <a:off x="8100392" y="1184012"/>
            <a:ext cx="481120" cy="3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8137215" y="2101566"/>
            <a:ext cx="467307" cy="19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2240" y="141970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7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91260D-9999-4D56-8668-8C55ECBE444B}"/>
              </a:ext>
            </a:extLst>
          </p:cNvPr>
          <p:cNvSpPr/>
          <p:nvPr/>
        </p:nvSpPr>
        <p:spPr>
          <a:xfrm>
            <a:off x="2639522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BF5019B-A3E7-4C3B-8077-685C2BF6AF72}"/>
              </a:ext>
            </a:extLst>
          </p:cNvPr>
          <p:cNvSpPr/>
          <p:nvPr/>
        </p:nvSpPr>
        <p:spPr>
          <a:xfrm>
            <a:off x="3054203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B0E56A7-08F0-480F-882A-FE13EA3E9FFF}"/>
              </a:ext>
            </a:extLst>
          </p:cNvPr>
          <p:cNvSpPr/>
          <p:nvPr/>
        </p:nvSpPr>
        <p:spPr>
          <a:xfrm>
            <a:off x="3468885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CC615A8-7E30-4443-A601-7C7CCF996B1C}"/>
              </a:ext>
            </a:extLst>
          </p:cNvPr>
          <p:cNvSpPr/>
          <p:nvPr/>
        </p:nvSpPr>
        <p:spPr>
          <a:xfrm>
            <a:off x="3883566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1562AD6-FA05-4FA0-BD32-9D08C977993E}"/>
              </a:ext>
            </a:extLst>
          </p:cNvPr>
          <p:cNvSpPr/>
          <p:nvPr/>
        </p:nvSpPr>
        <p:spPr>
          <a:xfrm>
            <a:off x="4298247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E080FEE-413D-4463-9025-7BBBFEF0AF64}"/>
              </a:ext>
            </a:extLst>
          </p:cNvPr>
          <p:cNvSpPr/>
          <p:nvPr/>
        </p:nvSpPr>
        <p:spPr>
          <a:xfrm>
            <a:off x="4712928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BCAAE6-BF6F-4AC9-B6D6-7AF483ECFD33}"/>
              </a:ext>
            </a:extLst>
          </p:cNvPr>
          <p:cNvSpPr/>
          <p:nvPr/>
        </p:nvSpPr>
        <p:spPr>
          <a:xfrm>
            <a:off x="5127609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B589B77-FF9E-40E9-ACD9-692A0D37D5FE}"/>
              </a:ext>
            </a:extLst>
          </p:cNvPr>
          <p:cNvSpPr/>
          <p:nvPr/>
        </p:nvSpPr>
        <p:spPr>
          <a:xfrm>
            <a:off x="5542290" y="130603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0583686-E0A8-40D4-9DB7-A7B14B4B1F02}"/>
              </a:ext>
            </a:extLst>
          </p:cNvPr>
          <p:cNvSpPr txBox="1"/>
          <p:nvPr/>
        </p:nvSpPr>
        <p:spPr>
          <a:xfrm>
            <a:off x="2698763" y="4153691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char flags =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0x09;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~(1&lt;&lt;3);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FD486AD9-264D-4BF5-A615-DE07B1306E57}"/>
              </a:ext>
            </a:extLst>
          </p:cNvPr>
          <p:cNvSpPr/>
          <p:nvPr/>
        </p:nvSpPr>
        <p:spPr>
          <a:xfrm>
            <a:off x="2639522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C3B8020-312F-452C-A7B5-137EF148B627}"/>
              </a:ext>
            </a:extLst>
          </p:cNvPr>
          <p:cNvSpPr/>
          <p:nvPr/>
        </p:nvSpPr>
        <p:spPr>
          <a:xfrm>
            <a:off x="3054203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0F57367-A2E4-4283-BB21-AEDAF764FF19}"/>
              </a:ext>
            </a:extLst>
          </p:cNvPr>
          <p:cNvSpPr/>
          <p:nvPr/>
        </p:nvSpPr>
        <p:spPr>
          <a:xfrm>
            <a:off x="3468885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3907FF7-ED75-498F-A34C-48CB885DB0ED}"/>
              </a:ext>
            </a:extLst>
          </p:cNvPr>
          <p:cNvSpPr/>
          <p:nvPr/>
        </p:nvSpPr>
        <p:spPr>
          <a:xfrm>
            <a:off x="3883566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F78B0D7-F21A-4F53-9A0B-9935331718EF}"/>
              </a:ext>
            </a:extLst>
          </p:cNvPr>
          <p:cNvSpPr/>
          <p:nvPr/>
        </p:nvSpPr>
        <p:spPr>
          <a:xfrm>
            <a:off x="4298247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4286BAE-B086-49F4-BFCE-A58FD0B75BFE}"/>
              </a:ext>
            </a:extLst>
          </p:cNvPr>
          <p:cNvSpPr/>
          <p:nvPr/>
        </p:nvSpPr>
        <p:spPr>
          <a:xfrm>
            <a:off x="4712928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979DC33-1C37-4377-B5FE-8AA44688B76B}"/>
              </a:ext>
            </a:extLst>
          </p:cNvPr>
          <p:cNvSpPr/>
          <p:nvPr/>
        </p:nvSpPr>
        <p:spPr>
          <a:xfrm>
            <a:off x="5127609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5BF5692-5BB0-450F-AE6A-2B3CEB1D1529}"/>
              </a:ext>
            </a:extLst>
          </p:cNvPr>
          <p:cNvSpPr/>
          <p:nvPr/>
        </p:nvSpPr>
        <p:spPr>
          <a:xfrm>
            <a:off x="5542290" y="945785"/>
            <a:ext cx="414681" cy="47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684F8FB-159D-4125-823D-33002FBB72DB}"/>
              </a:ext>
            </a:extLst>
          </p:cNvPr>
          <p:cNvSpPr/>
          <p:nvPr/>
        </p:nvSpPr>
        <p:spPr>
          <a:xfrm>
            <a:off x="2639072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C8EAFE5-FD17-4C93-884C-5FB5631F7BB6}"/>
              </a:ext>
            </a:extLst>
          </p:cNvPr>
          <p:cNvSpPr/>
          <p:nvPr/>
        </p:nvSpPr>
        <p:spPr>
          <a:xfrm>
            <a:off x="3053753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5A2DC1-1CAF-4397-A3C0-34AEB62C2F99}"/>
              </a:ext>
            </a:extLst>
          </p:cNvPr>
          <p:cNvSpPr/>
          <p:nvPr/>
        </p:nvSpPr>
        <p:spPr>
          <a:xfrm>
            <a:off x="3468434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DBA9B15-46A7-4945-83DA-6995D4D586E9}"/>
              </a:ext>
            </a:extLst>
          </p:cNvPr>
          <p:cNvSpPr/>
          <p:nvPr/>
        </p:nvSpPr>
        <p:spPr>
          <a:xfrm>
            <a:off x="3883115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7B4B511-1D02-4215-8667-C786EC47183E}"/>
              </a:ext>
            </a:extLst>
          </p:cNvPr>
          <p:cNvSpPr/>
          <p:nvPr/>
        </p:nvSpPr>
        <p:spPr>
          <a:xfrm>
            <a:off x="4297796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4FA349D-A525-4954-82EA-F49E84F172A0}"/>
              </a:ext>
            </a:extLst>
          </p:cNvPr>
          <p:cNvSpPr/>
          <p:nvPr/>
        </p:nvSpPr>
        <p:spPr>
          <a:xfrm>
            <a:off x="4712477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8A85DF1-DA55-4FE4-881B-4EB30C6A9F11}"/>
              </a:ext>
            </a:extLst>
          </p:cNvPr>
          <p:cNvSpPr/>
          <p:nvPr/>
        </p:nvSpPr>
        <p:spPr>
          <a:xfrm>
            <a:off x="5127158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DB77A1F-0DB0-4347-8E1A-5F6018B6FB41}"/>
              </a:ext>
            </a:extLst>
          </p:cNvPr>
          <p:cNvSpPr/>
          <p:nvPr/>
        </p:nvSpPr>
        <p:spPr>
          <a:xfrm>
            <a:off x="5541839" y="1864606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954DE3E-F221-4743-9C75-C5B310D2F5A6}"/>
              </a:ext>
            </a:extLst>
          </p:cNvPr>
          <p:cNvSpPr txBox="1"/>
          <p:nvPr/>
        </p:nvSpPr>
        <p:spPr>
          <a:xfrm>
            <a:off x="2284082" y="19782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BF470280-D42D-43AD-8882-721B1AA373A1}"/>
              </a:ext>
            </a:extLst>
          </p:cNvPr>
          <p:cNvCxnSpPr/>
          <p:nvPr/>
        </p:nvCxnSpPr>
        <p:spPr>
          <a:xfrm>
            <a:off x="2165601" y="2431597"/>
            <a:ext cx="4206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A935A926-3DF9-42F7-9DED-75A5B13078F9}"/>
              </a:ext>
            </a:extLst>
          </p:cNvPr>
          <p:cNvSpPr/>
          <p:nvPr/>
        </p:nvSpPr>
        <p:spPr>
          <a:xfrm>
            <a:off x="2639072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775C58CA-4613-43A7-92C0-41D883D47854}"/>
              </a:ext>
            </a:extLst>
          </p:cNvPr>
          <p:cNvSpPr/>
          <p:nvPr/>
        </p:nvSpPr>
        <p:spPr>
          <a:xfrm>
            <a:off x="3053753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238A49F-16E8-4B4C-AE3D-FD0C93109B45}"/>
              </a:ext>
            </a:extLst>
          </p:cNvPr>
          <p:cNvSpPr/>
          <p:nvPr/>
        </p:nvSpPr>
        <p:spPr>
          <a:xfrm>
            <a:off x="3468434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0E38055D-B87A-4E9F-9A8E-CA3C4AE1724A}"/>
              </a:ext>
            </a:extLst>
          </p:cNvPr>
          <p:cNvSpPr/>
          <p:nvPr/>
        </p:nvSpPr>
        <p:spPr>
          <a:xfrm>
            <a:off x="3883115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77A4CDEA-51A0-4CA4-A3E3-733CB2FF4134}"/>
              </a:ext>
            </a:extLst>
          </p:cNvPr>
          <p:cNvSpPr/>
          <p:nvPr/>
        </p:nvSpPr>
        <p:spPr>
          <a:xfrm>
            <a:off x="4297796" y="2495644"/>
            <a:ext cx="414681" cy="4739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15BC08C-C8A7-41A4-8C62-61F09DA33D38}"/>
              </a:ext>
            </a:extLst>
          </p:cNvPr>
          <p:cNvSpPr/>
          <p:nvPr/>
        </p:nvSpPr>
        <p:spPr>
          <a:xfrm>
            <a:off x="4712477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FBD607DE-3B30-46F4-B526-D1437708D6B5}"/>
              </a:ext>
            </a:extLst>
          </p:cNvPr>
          <p:cNvSpPr/>
          <p:nvPr/>
        </p:nvSpPr>
        <p:spPr>
          <a:xfrm>
            <a:off x="5127158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E603C4F6-83A6-47F0-AAC9-BF15E45CDF06}"/>
              </a:ext>
            </a:extLst>
          </p:cNvPr>
          <p:cNvSpPr/>
          <p:nvPr/>
        </p:nvSpPr>
        <p:spPr>
          <a:xfrm>
            <a:off x="5541839" y="2495644"/>
            <a:ext cx="414681" cy="473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72A92DEA-AB6B-4B56-B9C9-A19E90C673CA}"/>
              </a:ext>
            </a:extLst>
          </p:cNvPr>
          <p:cNvSpPr txBox="1"/>
          <p:nvPr/>
        </p:nvSpPr>
        <p:spPr>
          <a:xfrm>
            <a:off x="1691680" y="476672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비트 플래그를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취소 할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때는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&amp; ~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8500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170640-5B64-452A-BBEC-0F2A23531876}"/>
              </a:ext>
            </a:extLst>
          </p:cNvPr>
          <p:cNvSpPr txBox="1"/>
          <p:nvPr/>
        </p:nvSpPr>
        <p:spPr>
          <a:xfrm>
            <a:off x="395536" y="260648"/>
            <a:ext cx="1054968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수업 내용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1. ARM(32bit) </a:t>
            </a:r>
            <a:r>
              <a:rPr lang="ko-KR" altLang="en-US" sz="2400" b="1" err="1">
                <a:latin typeface="Consolas" pitchFamily="49" charset="0"/>
                <a:cs typeface="Consolas" pitchFamily="49" charset="0"/>
              </a:rPr>
              <a:t>아키텍쳐</a:t>
            </a:r>
            <a:endParaRPr lang="en-US" altLang="ko-KR" sz="24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2. ARM </a:t>
            </a:r>
            <a:r>
              <a:rPr lang="ko-KR" altLang="en-US" sz="2400" b="1">
                <a:latin typeface="Consolas" pitchFamily="49" charset="0"/>
                <a:cs typeface="Consolas" pitchFamily="49" charset="0"/>
              </a:rPr>
              <a:t>어셈블리</a:t>
            </a:r>
            <a:endParaRPr lang="en-US" altLang="ko-KR" sz="24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3. ARM </a:t>
            </a:r>
            <a:r>
              <a:rPr lang="ko-KR" altLang="en-US" sz="2400" b="1">
                <a:latin typeface="Consolas" pitchFamily="49" charset="0"/>
                <a:cs typeface="Consolas" pitchFamily="49" charset="0"/>
              </a:rPr>
              <a:t>함수 호출 원리 </a:t>
            </a:r>
            <a:endParaRPr lang="en-US" altLang="ko-KR" sz="24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4. </a:t>
            </a:r>
            <a:r>
              <a:rPr lang="en-US" altLang="ko-KR" sz="2400" b="1" err="1" smtClean="0">
                <a:latin typeface="Consolas" pitchFamily="49" charset="0"/>
                <a:cs typeface="Consolas" pitchFamily="49" charset="0"/>
              </a:rPr>
              <a:t>BackTrace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400" b="1">
                <a:latin typeface="Consolas" pitchFamily="49" charset="0"/>
                <a:cs typeface="Consolas" pitchFamily="49" charset="0"/>
              </a:rPr>
              <a:t>구현 원리 </a:t>
            </a:r>
            <a:endParaRPr lang="en-US" altLang="ko-KR" sz="24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5.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ptrace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6.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strace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7. GDB ( </a:t>
            </a:r>
            <a:r>
              <a:rPr lang="ko-KR" altLang="en-US" sz="2400" b="1">
                <a:latin typeface="Consolas" pitchFamily="49" charset="0"/>
                <a:cs typeface="Consolas" pitchFamily="49" charset="0"/>
              </a:rPr>
              <a:t>멀티 프로세스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400" b="1">
                <a:latin typeface="Consolas" pitchFamily="49" charset="0"/>
                <a:cs typeface="Consolas" pitchFamily="49" charset="0"/>
              </a:rPr>
              <a:t>멀티 </a:t>
            </a:r>
            <a:r>
              <a:rPr lang="ko-KR" altLang="en-US" sz="2400" b="1" err="1">
                <a:latin typeface="Consolas" pitchFamily="49" charset="0"/>
                <a:cs typeface="Consolas" pitchFamily="49" charset="0"/>
              </a:rPr>
              <a:t>쓰레드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server </a:t>
            </a:r>
            <a:r>
              <a:rPr lang="ko-KR" altLang="en-US" sz="2400" b="1">
                <a:latin typeface="Consolas" pitchFamily="49" charset="0"/>
                <a:cs typeface="Consolas" pitchFamily="49" charset="0"/>
              </a:rPr>
              <a:t>원격 디버깅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-----------------------------------------------------------</a:t>
            </a:r>
          </a:p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8.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uftrace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.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ftrace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10. </a:t>
            </a:r>
            <a:r>
              <a:rPr lang="en-US" altLang="ko-KR" sz="2400" b="1" err="1" smtClean="0">
                <a:latin typeface="Consolas" pitchFamily="49" charset="0"/>
                <a:cs typeface="Consolas" pitchFamily="49" charset="0"/>
              </a:rPr>
              <a:t>Perf</a:t>
            </a:r>
            <a:endParaRPr lang="en-US" altLang="ko-KR" sz="2400" b="1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11.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kprobe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,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jprobe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kretprobe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-----------------------------------------------------------</a:t>
            </a:r>
            <a:endParaRPr lang="en-US" altLang="ko-KR" sz="24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12.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setjmp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longjmp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3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5C8703FB-37E4-467E-BD36-678E5DF5AC8F}"/>
              </a:ext>
            </a:extLst>
          </p:cNvPr>
          <p:cNvSpPr txBox="1"/>
          <p:nvPr/>
        </p:nvSpPr>
        <p:spPr>
          <a:xfrm>
            <a:off x="539552" y="188640"/>
            <a:ext cx="2738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r0 , r1, #1</a:t>
            </a:r>
          </a:p>
          <a:p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2786034-A278-45CC-B1A3-D2B3636FC0C6}"/>
              </a:ext>
            </a:extLst>
          </p:cNvPr>
          <p:cNvSpPr txBox="1"/>
          <p:nvPr/>
        </p:nvSpPr>
        <p:spPr>
          <a:xfrm>
            <a:off x="251520" y="1449238"/>
            <a:ext cx="52501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Consolas" panose="020B0609020204030204" pitchFamily="49" charset="0"/>
                <a:ea typeface="맑은 고딕" panose="020B0503020000020004" pitchFamily="50" charset="-127"/>
              </a:rPr>
              <a:t>int flag=5;</a:t>
            </a:r>
          </a:p>
          <a:p>
            <a:endParaRPr lang="en-US" altLang="ko-KR" sz="360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3600">
                <a:latin typeface="Consolas" panose="020B0609020204030204" pitchFamily="49" charset="0"/>
                <a:ea typeface="맑은 고딕" panose="020B0503020000020004" pitchFamily="50" charset="-127"/>
              </a:rPr>
              <a:t>if( flag == 5 )</a:t>
            </a:r>
          </a:p>
          <a:p>
            <a:r>
              <a:rPr lang="en-US" altLang="ko-KR" sz="3600">
                <a:latin typeface="Consolas" panose="020B0609020204030204" pitchFamily="49" charset="0"/>
                <a:ea typeface="맑은 고딕" panose="020B0503020000020004" pitchFamily="50" charset="-127"/>
              </a:rPr>
              <a:t>   flag = 6;</a:t>
            </a:r>
          </a:p>
          <a:p>
            <a:r>
              <a:rPr lang="en-US" altLang="ko-KR" sz="3600">
                <a:latin typeface="Consolas" panose="020B0609020204030204" pitchFamily="49" charset="0"/>
                <a:ea typeface="맑은 고딕" panose="020B0503020000020004" pitchFamily="50" charset="-127"/>
              </a:rPr>
              <a:t>else if( flag == 6 )</a:t>
            </a:r>
          </a:p>
          <a:p>
            <a:r>
              <a:rPr lang="en-US" altLang="ko-KR" sz="3600">
                <a:latin typeface="Consolas" panose="020B0609020204030204" pitchFamily="49" charset="0"/>
                <a:ea typeface="맑은 고딕" panose="020B0503020000020004" pitchFamily="50" charset="-127"/>
              </a:rPr>
              <a:t>   flag = 5;</a:t>
            </a:r>
          </a:p>
          <a:p>
            <a:endParaRPr lang="en-US" altLang="ko-KR" sz="36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1562AD6-FA05-4FA0-BD32-9D08C977993E}"/>
              </a:ext>
            </a:extLst>
          </p:cNvPr>
          <p:cNvSpPr/>
          <p:nvPr/>
        </p:nvSpPr>
        <p:spPr>
          <a:xfrm>
            <a:off x="6241062" y="43274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E080FEE-413D-4463-9025-7BBBFEF0AF64}"/>
              </a:ext>
            </a:extLst>
          </p:cNvPr>
          <p:cNvSpPr/>
          <p:nvPr/>
        </p:nvSpPr>
        <p:spPr>
          <a:xfrm>
            <a:off x="6738928" y="43274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8BCAAE6-BF6F-4AC9-B6D6-7AF483ECFD33}"/>
              </a:ext>
            </a:extLst>
          </p:cNvPr>
          <p:cNvSpPr/>
          <p:nvPr/>
        </p:nvSpPr>
        <p:spPr>
          <a:xfrm>
            <a:off x="7236795" y="43274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B589B77-FF9E-40E9-ACD9-692A0D37D5FE}"/>
              </a:ext>
            </a:extLst>
          </p:cNvPr>
          <p:cNvSpPr/>
          <p:nvPr/>
        </p:nvSpPr>
        <p:spPr>
          <a:xfrm>
            <a:off x="7734661" y="43274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F78B0D7-F21A-4F53-9A0B-9935331718EF}"/>
              </a:ext>
            </a:extLst>
          </p:cNvPr>
          <p:cNvSpPr/>
          <p:nvPr/>
        </p:nvSpPr>
        <p:spPr>
          <a:xfrm>
            <a:off x="6241062" y="228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4286BAE-B086-49F4-BFCE-A58FD0B75BFE}"/>
              </a:ext>
            </a:extLst>
          </p:cNvPr>
          <p:cNvSpPr/>
          <p:nvPr/>
        </p:nvSpPr>
        <p:spPr>
          <a:xfrm>
            <a:off x="6738928" y="228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979DC33-1C37-4377-B5FE-8AA44688B76B}"/>
              </a:ext>
            </a:extLst>
          </p:cNvPr>
          <p:cNvSpPr/>
          <p:nvPr/>
        </p:nvSpPr>
        <p:spPr>
          <a:xfrm>
            <a:off x="7236795" y="228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5BF5692-5BB0-450F-AE6A-2B3CEB1D1529}"/>
              </a:ext>
            </a:extLst>
          </p:cNvPr>
          <p:cNvSpPr/>
          <p:nvPr/>
        </p:nvSpPr>
        <p:spPr>
          <a:xfrm>
            <a:off x="7734661" y="228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7B4B511-1D02-4215-8667-C786EC47183E}"/>
              </a:ext>
            </a:extLst>
          </p:cNvPr>
          <p:cNvSpPr/>
          <p:nvPr/>
        </p:nvSpPr>
        <p:spPr>
          <a:xfrm>
            <a:off x="6240520" y="1103365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4FA349D-A525-4954-82EA-F49E84F172A0}"/>
              </a:ext>
            </a:extLst>
          </p:cNvPr>
          <p:cNvSpPr/>
          <p:nvPr/>
        </p:nvSpPr>
        <p:spPr>
          <a:xfrm>
            <a:off x="6738387" y="1103365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8A85DF1-DA55-4FE4-881B-4EB30C6A9F11}"/>
              </a:ext>
            </a:extLst>
          </p:cNvPr>
          <p:cNvSpPr/>
          <p:nvPr/>
        </p:nvSpPr>
        <p:spPr>
          <a:xfrm>
            <a:off x="7236253" y="1103365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DB77A1F-0DB0-4347-8E1A-5F6018B6FB41}"/>
              </a:ext>
            </a:extLst>
          </p:cNvPr>
          <p:cNvSpPr/>
          <p:nvPr/>
        </p:nvSpPr>
        <p:spPr>
          <a:xfrm>
            <a:off x="7734120" y="1103365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954DE3E-F221-4743-9C75-C5B310D2F5A6}"/>
              </a:ext>
            </a:extLst>
          </p:cNvPr>
          <p:cNvSpPr txBox="1"/>
          <p:nvPr/>
        </p:nvSpPr>
        <p:spPr>
          <a:xfrm>
            <a:off x="5685157" y="1228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^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BF470280-D42D-43AD-8882-721B1AA373A1}"/>
              </a:ext>
            </a:extLst>
          </p:cNvPr>
          <p:cNvCxnSpPr/>
          <p:nvPr/>
        </p:nvCxnSpPr>
        <p:spPr>
          <a:xfrm flipV="1">
            <a:off x="5940152" y="1784095"/>
            <a:ext cx="2790242" cy="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7A4CDEA-51A0-4CA4-A3E3-733CB2FF4134}"/>
              </a:ext>
            </a:extLst>
          </p:cNvPr>
          <p:cNvSpPr/>
          <p:nvPr/>
        </p:nvSpPr>
        <p:spPr>
          <a:xfrm>
            <a:off x="6240520" y="1860990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15BC08C-C8A7-41A4-8C62-61F09DA33D38}"/>
              </a:ext>
            </a:extLst>
          </p:cNvPr>
          <p:cNvSpPr/>
          <p:nvPr/>
        </p:nvSpPr>
        <p:spPr>
          <a:xfrm>
            <a:off x="6738387" y="1860990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BD607DE-3B30-46F4-B526-D1437708D6B5}"/>
              </a:ext>
            </a:extLst>
          </p:cNvPr>
          <p:cNvSpPr/>
          <p:nvPr/>
        </p:nvSpPr>
        <p:spPr>
          <a:xfrm>
            <a:off x="7236253" y="1860990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603C4F6-83A6-47F0-AAC9-BF15E45CDF06}"/>
              </a:ext>
            </a:extLst>
          </p:cNvPr>
          <p:cNvSpPr/>
          <p:nvPr/>
        </p:nvSpPr>
        <p:spPr>
          <a:xfrm>
            <a:off x="7734120" y="1860990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1562AD6-FA05-4FA0-BD32-9D08C977993E}"/>
              </a:ext>
            </a:extLst>
          </p:cNvPr>
          <p:cNvSpPr/>
          <p:nvPr/>
        </p:nvSpPr>
        <p:spPr>
          <a:xfrm>
            <a:off x="6297371" y="3011171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E080FEE-413D-4463-9025-7BBBFEF0AF64}"/>
              </a:ext>
            </a:extLst>
          </p:cNvPr>
          <p:cNvSpPr/>
          <p:nvPr/>
        </p:nvSpPr>
        <p:spPr>
          <a:xfrm>
            <a:off x="6795237" y="3011171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8BCAAE6-BF6F-4AC9-B6D6-7AF483ECFD33}"/>
              </a:ext>
            </a:extLst>
          </p:cNvPr>
          <p:cNvSpPr/>
          <p:nvPr/>
        </p:nvSpPr>
        <p:spPr>
          <a:xfrm>
            <a:off x="7293104" y="3011171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B589B77-FF9E-40E9-ACD9-692A0D37D5FE}"/>
              </a:ext>
            </a:extLst>
          </p:cNvPr>
          <p:cNvSpPr/>
          <p:nvPr/>
        </p:nvSpPr>
        <p:spPr>
          <a:xfrm>
            <a:off x="7790970" y="3011171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F78B0D7-F21A-4F53-9A0B-9935331718EF}"/>
              </a:ext>
            </a:extLst>
          </p:cNvPr>
          <p:cNvSpPr/>
          <p:nvPr/>
        </p:nvSpPr>
        <p:spPr>
          <a:xfrm>
            <a:off x="6297371" y="2578656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4286BAE-B086-49F4-BFCE-A58FD0B75BFE}"/>
              </a:ext>
            </a:extLst>
          </p:cNvPr>
          <p:cNvSpPr/>
          <p:nvPr/>
        </p:nvSpPr>
        <p:spPr>
          <a:xfrm>
            <a:off x="6795237" y="2578656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979DC33-1C37-4377-B5FE-8AA44688B76B}"/>
              </a:ext>
            </a:extLst>
          </p:cNvPr>
          <p:cNvSpPr/>
          <p:nvPr/>
        </p:nvSpPr>
        <p:spPr>
          <a:xfrm>
            <a:off x="7293104" y="2578656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5BF5692-5BB0-450F-AE6A-2B3CEB1D1529}"/>
              </a:ext>
            </a:extLst>
          </p:cNvPr>
          <p:cNvSpPr/>
          <p:nvPr/>
        </p:nvSpPr>
        <p:spPr>
          <a:xfrm>
            <a:off x="7790970" y="2578656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7B4B511-1D02-4215-8667-C786EC47183E}"/>
              </a:ext>
            </a:extLst>
          </p:cNvPr>
          <p:cNvSpPr/>
          <p:nvPr/>
        </p:nvSpPr>
        <p:spPr>
          <a:xfrm>
            <a:off x="6296829" y="368179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4FA349D-A525-4954-82EA-F49E84F172A0}"/>
              </a:ext>
            </a:extLst>
          </p:cNvPr>
          <p:cNvSpPr/>
          <p:nvPr/>
        </p:nvSpPr>
        <p:spPr>
          <a:xfrm>
            <a:off x="6794696" y="368179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8A85DF1-DA55-4FE4-881B-4EB30C6A9F11}"/>
              </a:ext>
            </a:extLst>
          </p:cNvPr>
          <p:cNvSpPr/>
          <p:nvPr/>
        </p:nvSpPr>
        <p:spPr>
          <a:xfrm>
            <a:off x="7292562" y="368179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DB77A1F-0DB0-4347-8E1A-5F6018B6FB41}"/>
              </a:ext>
            </a:extLst>
          </p:cNvPr>
          <p:cNvSpPr/>
          <p:nvPr/>
        </p:nvSpPr>
        <p:spPr>
          <a:xfrm>
            <a:off x="7790429" y="368179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954DE3E-F221-4743-9C75-C5B310D2F5A6}"/>
              </a:ext>
            </a:extLst>
          </p:cNvPr>
          <p:cNvSpPr txBox="1"/>
          <p:nvPr/>
        </p:nvSpPr>
        <p:spPr>
          <a:xfrm>
            <a:off x="5741466" y="3807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^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F470280-D42D-43AD-8882-721B1AA373A1}"/>
              </a:ext>
            </a:extLst>
          </p:cNvPr>
          <p:cNvCxnSpPr/>
          <p:nvPr/>
        </p:nvCxnSpPr>
        <p:spPr>
          <a:xfrm flipV="1">
            <a:off x="5996461" y="4362523"/>
            <a:ext cx="2790242" cy="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7A4CDEA-51A0-4CA4-A3E3-733CB2FF4134}"/>
              </a:ext>
            </a:extLst>
          </p:cNvPr>
          <p:cNvSpPr/>
          <p:nvPr/>
        </p:nvSpPr>
        <p:spPr>
          <a:xfrm>
            <a:off x="6296829" y="4439418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15BC08C-C8A7-41A4-8C62-61F09DA33D38}"/>
              </a:ext>
            </a:extLst>
          </p:cNvPr>
          <p:cNvSpPr/>
          <p:nvPr/>
        </p:nvSpPr>
        <p:spPr>
          <a:xfrm>
            <a:off x="6794696" y="4439418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BD607DE-3B30-46F4-B526-D1437708D6B5}"/>
              </a:ext>
            </a:extLst>
          </p:cNvPr>
          <p:cNvSpPr/>
          <p:nvPr/>
        </p:nvSpPr>
        <p:spPr>
          <a:xfrm>
            <a:off x="7292562" y="4439418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603C4F6-83A6-47F0-AAC9-BF15E45CDF06}"/>
              </a:ext>
            </a:extLst>
          </p:cNvPr>
          <p:cNvSpPr/>
          <p:nvPr/>
        </p:nvSpPr>
        <p:spPr>
          <a:xfrm>
            <a:off x="7790429" y="4439418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1562AD6-FA05-4FA0-BD32-9D08C977993E}"/>
              </a:ext>
            </a:extLst>
          </p:cNvPr>
          <p:cNvSpPr/>
          <p:nvPr/>
        </p:nvSpPr>
        <p:spPr>
          <a:xfrm>
            <a:off x="6297371" y="5361031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E080FEE-413D-4463-9025-7BBBFEF0AF64}"/>
              </a:ext>
            </a:extLst>
          </p:cNvPr>
          <p:cNvSpPr/>
          <p:nvPr/>
        </p:nvSpPr>
        <p:spPr>
          <a:xfrm>
            <a:off x="6795237" y="5361031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28BCAAE6-BF6F-4AC9-B6D6-7AF483ECFD33}"/>
              </a:ext>
            </a:extLst>
          </p:cNvPr>
          <p:cNvSpPr/>
          <p:nvPr/>
        </p:nvSpPr>
        <p:spPr>
          <a:xfrm>
            <a:off x="7293104" y="5361031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EB589B77-FF9E-40E9-ACD9-692A0D37D5FE}"/>
              </a:ext>
            </a:extLst>
          </p:cNvPr>
          <p:cNvSpPr/>
          <p:nvPr/>
        </p:nvSpPr>
        <p:spPr>
          <a:xfrm>
            <a:off x="7790970" y="5361031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F78B0D7-F21A-4F53-9A0B-9935331718EF}"/>
              </a:ext>
            </a:extLst>
          </p:cNvPr>
          <p:cNvSpPr/>
          <p:nvPr/>
        </p:nvSpPr>
        <p:spPr>
          <a:xfrm>
            <a:off x="6297371" y="4928516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4286BAE-B086-49F4-BFCE-A58FD0B75BFE}"/>
              </a:ext>
            </a:extLst>
          </p:cNvPr>
          <p:cNvSpPr/>
          <p:nvPr/>
        </p:nvSpPr>
        <p:spPr>
          <a:xfrm>
            <a:off x="6795237" y="4928516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979DC33-1C37-4377-B5FE-8AA44688B76B}"/>
              </a:ext>
            </a:extLst>
          </p:cNvPr>
          <p:cNvSpPr/>
          <p:nvPr/>
        </p:nvSpPr>
        <p:spPr>
          <a:xfrm>
            <a:off x="7293104" y="4928516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5BF5692-5BB0-450F-AE6A-2B3CEB1D1529}"/>
              </a:ext>
            </a:extLst>
          </p:cNvPr>
          <p:cNvSpPr/>
          <p:nvPr/>
        </p:nvSpPr>
        <p:spPr>
          <a:xfrm>
            <a:off x="7790970" y="4928516"/>
            <a:ext cx="497866" cy="56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C7B4B511-1D02-4215-8667-C786EC47183E}"/>
              </a:ext>
            </a:extLst>
          </p:cNvPr>
          <p:cNvSpPr/>
          <p:nvPr/>
        </p:nvSpPr>
        <p:spPr>
          <a:xfrm>
            <a:off x="6296829" y="603165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4FA349D-A525-4954-82EA-F49E84F172A0}"/>
              </a:ext>
            </a:extLst>
          </p:cNvPr>
          <p:cNvSpPr/>
          <p:nvPr/>
        </p:nvSpPr>
        <p:spPr>
          <a:xfrm>
            <a:off x="6794696" y="603165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8A85DF1-DA55-4FE4-881B-4EB30C6A9F11}"/>
              </a:ext>
            </a:extLst>
          </p:cNvPr>
          <p:cNvSpPr/>
          <p:nvPr/>
        </p:nvSpPr>
        <p:spPr>
          <a:xfrm>
            <a:off x="7292562" y="603165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9DB77A1F-0DB0-4347-8E1A-5F6018B6FB41}"/>
              </a:ext>
            </a:extLst>
          </p:cNvPr>
          <p:cNvSpPr/>
          <p:nvPr/>
        </p:nvSpPr>
        <p:spPr>
          <a:xfrm>
            <a:off x="7790429" y="6031653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954DE3E-F221-4743-9C75-C5B310D2F5A6}"/>
              </a:ext>
            </a:extLst>
          </p:cNvPr>
          <p:cNvSpPr txBox="1"/>
          <p:nvPr/>
        </p:nvSpPr>
        <p:spPr>
          <a:xfrm>
            <a:off x="5741466" y="61572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^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BF470280-D42D-43AD-8882-721B1AA373A1}"/>
              </a:ext>
            </a:extLst>
          </p:cNvPr>
          <p:cNvCxnSpPr/>
          <p:nvPr/>
        </p:nvCxnSpPr>
        <p:spPr>
          <a:xfrm flipV="1">
            <a:off x="5996461" y="6712383"/>
            <a:ext cx="2790242" cy="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7A4CDEA-51A0-4CA4-A3E3-733CB2FF4134}"/>
              </a:ext>
            </a:extLst>
          </p:cNvPr>
          <p:cNvSpPr/>
          <p:nvPr/>
        </p:nvSpPr>
        <p:spPr>
          <a:xfrm>
            <a:off x="6296829" y="6789278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915BC08C-C8A7-41A4-8C62-61F09DA33D38}"/>
              </a:ext>
            </a:extLst>
          </p:cNvPr>
          <p:cNvSpPr/>
          <p:nvPr/>
        </p:nvSpPr>
        <p:spPr>
          <a:xfrm>
            <a:off x="6794696" y="6789278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BD607DE-3B30-46F4-B526-D1437708D6B5}"/>
              </a:ext>
            </a:extLst>
          </p:cNvPr>
          <p:cNvSpPr/>
          <p:nvPr/>
        </p:nvSpPr>
        <p:spPr>
          <a:xfrm>
            <a:off x="7292562" y="6789278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603C4F6-83A6-47F0-AAC9-BF15E45CDF06}"/>
              </a:ext>
            </a:extLst>
          </p:cNvPr>
          <p:cNvSpPr/>
          <p:nvPr/>
        </p:nvSpPr>
        <p:spPr>
          <a:xfrm>
            <a:off x="7790429" y="6789278"/>
            <a:ext cx="497866" cy="568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78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584025" y="548680"/>
            <a:ext cx="53321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 r0 , r1,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#3  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r0 = r1 ^ 0b11</a:t>
            </a:r>
          </a:p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F1F948-86B4-4A4F-829A-D25240A7F2DB}"/>
              </a:ext>
            </a:extLst>
          </p:cNvPr>
          <p:cNvSpPr txBox="1"/>
          <p:nvPr/>
        </p:nvSpPr>
        <p:spPr>
          <a:xfrm>
            <a:off x="323528" y="1260629"/>
            <a:ext cx="44791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int flag=5;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int key = flag ^ 6;</a:t>
            </a:r>
          </a:p>
          <a:p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flag ^= key;</a:t>
            </a:r>
          </a:p>
          <a:p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D87174-1FF5-4BC9-8313-486F3253E334}"/>
              </a:ext>
            </a:extLst>
          </p:cNvPr>
          <p:cNvSpPr txBox="1"/>
          <p:nvPr/>
        </p:nvSpPr>
        <p:spPr>
          <a:xfrm>
            <a:off x="6126672" y="1268760"/>
            <a:ext cx="28969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0101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0110 ^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0011 &lt;--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FAD396-4B4C-471A-ACD4-0AE90A273A21}"/>
              </a:ext>
            </a:extLst>
          </p:cNvPr>
          <p:cNvSpPr txBox="1"/>
          <p:nvPr/>
        </p:nvSpPr>
        <p:spPr>
          <a:xfrm>
            <a:off x="5216971" y="3573016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0101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0011 ^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56FCC4C-F583-4B1A-9ADA-6346C2B5201B}"/>
              </a:ext>
            </a:extLst>
          </p:cNvPr>
          <p:cNvSpPr txBox="1"/>
          <p:nvPr/>
        </p:nvSpPr>
        <p:spPr>
          <a:xfrm>
            <a:off x="6918760" y="3573016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0110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0011 ^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323528" y="3645024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DES</a:t>
            </a:r>
          </a:p>
          <a:p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P ^ K = C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C ^ K = P</a:t>
            </a:r>
          </a:p>
        </p:txBody>
      </p:sp>
    </p:spTree>
    <p:extLst>
      <p:ext uri="{BB962C8B-B14F-4D97-AF65-F5344CB8AC3E}">
        <p14:creationId xmlns:p14="http://schemas.microsoft.com/office/powerpoint/2010/main" val="7755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323528" y="116632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45091" y="378242"/>
            <a:ext cx="33489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char a=3, b=4;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char t;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t = a;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a = b;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b = t;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6016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8066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24128" y="191683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9047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4582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0644" y="25887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67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323528" y="116632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45091" y="378242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char a=3, b=4;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a = </a:t>
            </a:r>
            <a:r>
              <a:rPr lang="en-US" altLang="ko-KR" sz="3200" err="1" smtClean="0">
                <a:latin typeface="Consolas" panose="020B0609020204030204" pitchFamily="49" charset="0"/>
                <a:ea typeface="맑은 고딕" panose="020B0503020000020004" pitchFamily="50" charset="-127"/>
              </a:rPr>
              <a:t>a+b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 = a-b;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a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 = a-b;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6016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8066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9047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4582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4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323528" y="116632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45091" y="378242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char a=3, b=4;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a = a*b;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 = a/b;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a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 = a/b;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6016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8066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9047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4582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9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323528" y="116632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45091" y="378242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char a=3, b=4;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a = </a:t>
            </a:r>
            <a:r>
              <a:rPr lang="en-US" altLang="ko-KR" sz="3200" err="1" smtClean="0">
                <a:latin typeface="Consolas" panose="020B0609020204030204" pitchFamily="49" charset="0"/>
                <a:ea typeface="맑은 고딕" panose="020B0503020000020004" pitchFamily="50" charset="-127"/>
              </a:rPr>
              <a:t>a^b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3200" err="1" smtClean="0">
                <a:latin typeface="Consolas" panose="020B0609020204030204" pitchFamily="49" charset="0"/>
                <a:ea typeface="맑은 고딕" panose="020B0503020000020004" pitchFamily="50" charset="-127"/>
              </a:rPr>
              <a:t>a^b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a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3200" err="1" smtClean="0">
                <a:latin typeface="Consolas" panose="020B0609020204030204" pitchFamily="49" charset="0"/>
                <a:ea typeface="맑은 고딕" panose="020B0503020000020004" pitchFamily="50" charset="-127"/>
              </a:rPr>
              <a:t>a^b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6016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25074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9047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4582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3351089" y="2701955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0100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0111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5284268" y="2701955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0100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0111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7217447" y="2701955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0111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0100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665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323528" y="116632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45091" y="378242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char a=3, b=4;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a ^= b;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 ^= a;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a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 ^= b;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6016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25074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9047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4582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3351089" y="2701955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0100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0111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5284268" y="2701955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0100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0111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7217447" y="2701955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0111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0100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806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323528" y="116632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45091" y="378242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char a=3, b=4;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a </a:t>
            </a:r>
            <a:r>
              <a:rPr lang="en-US" altLang="ko-KR" sz="3200">
                <a:latin typeface="Consolas" panose="020B0609020204030204" pitchFamily="49" charset="0"/>
              </a:rPr>
              <a:t>^= b ^= a ^= b;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6016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25074" y="639852"/>
            <a:ext cx="864096" cy="62890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9047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4582" y="12687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3351089" y="2701955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0100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0111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5284268" y="2701955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0100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0111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7217447" y="2701955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0111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0100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5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323528" y="116632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45091" y="378242"/>
            <a:ext cx="10355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#define SWAP(</a:t>
            </a:r>
            <a:r>
              <a:rPr lang="en-US" altLang="ko-KR" sz="3200" err="1" smtClean="0">
                <a:latin typeface="Consolas" panose="020B0609020204030204" pitchFamily="49" charset="0"/>
              </a:rPr>
              <a:t>a,b</a:t>
            </a:r>
            <a:r>
              <a:rPr lang="en-US" altLang="ko-KR" sz="3200" smtClean="0">
                <a:latin typeface="Consolas" panose="020B0609020204030204" pitchFamily="49" charset="0"/>
              </a:rPr>
              <a:t>) ((a) ^= (b) </a:t>
            </a:r>
            <a:r>
              <a:rPr lang="en-US" altLang="ko-KR" sz="3200">
                <a:latin typeface="Consolas" panose="020B0609020204030204" pitchFamily="49" charset="0"/>
              </a:rPr>
              <a:t>^= </a:t>
            </a:r>
            <a:r>
              <a:rPr lang="en-US" altLang="ko-KR" sz="3200" smtClean="0">
                <a:latin typeface="Consolas" panose="020B0609020204030204" pitchFamily="49" charset="0"/>
              </a:rPr>
              <a:t>(a) </a:t>
            </a:r>
            <a:r>
              <a:rPr lang="en-US" altLang="ko-KR" sz="3200">
                <a:latin typeface="Consolas" panose="020B0609020204030204" pitchFamily="49" charset="0"/>
              </a:rPr>
              <a:t>^= </a:t>
            </a:r>
            <a:r>
              <a:rPr lang="en-US" altLang="ko-KR" sz="3200" smtClean="0">
                <a:latin typeface="Consolas" panose="020B0609020204030204" pitchFamily="49" charset="0"/>
              </a:rPr>
              <a:t>(b))</a:t>
            </a:r>
            <a:endParaRPr lang="en-US" altLang="ko-KR" sz="3200">
              <a:latin typeface="Consolas" panose="020B0609020204030204" pitchFamily="49" charset="0"/>
            </a:endParaRPr>
          </a:p>
          <a:p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//-------------------------------------------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char a=3, b=4;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SWAP(</a:t>
            </a:r>
            <a:r>
              <a:rPr lang="en-US" altLang="ko-KR" sz="3200" err="1" smtClean="0">
                <a:latin typeface="Consolas" panose="020B0609020204030204" pitchFamily="49" charset="0"/>
                <a:ea typeface="맑은 고딕" panose="020B0503020000020004" pitchFamily="50" charset="-127"/>
              </a:rPr>
              <a:t>a,b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652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323528" y="116632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45091" y="378242"/>
            <a:ext cx="103557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#define SWAP(</a:t>
            </a:r>
            <a:r>
              <a:rPr lang="en-US" altLang="ko-KR" sz="3200" err="1" smtClean="0">
                <a:latin typeface="Consolas" panose="020B0609020204030204" pitchFamily="49" charset="0"/>
              </a:rPr>
              <a:t>a,b</a:t>
            </a:r>
            <a:r>
              <a:rPr lang="en-US" altLang="ko-KR" sz="3200" smtClean="0">
                <a:latin typeface="Consolas" panose="020B0609020204030204" pitchFamily="49" charset="0"/>
              </a:rPr>
              <a:t>)   \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((a!=b)?((a) ^= (b) </a:t>
            </a:r>
            <a:r>
              <a:rPr lang="en-US" altLang="ko-KR" sz="3200">
                <a:latin typeface="Consolas" panose="020B0609020204030204" pitchFamily="49" charset="0"/>
              </a:rPr>
              <a:t>^= </a:t>
            </a:r>
            <a:r>
              <a:rPr lang="en-US" altLang="ko-KR" sz="3200" smtClean="0">
                <a:latin typeface="Consolas" panose="020B0609020204030204" pitchFamily="49" charset="0"/>
              </a:rPr>
              <a:t>(a) </a:t>
            </a:r>
            <a:r>
              <a:rPr lang="en-US" altLang="ko-KR" sz="3200">
                <a:latin typeface="Consolas" panose="020B0609020204030204" pitchFamily="49" charset="0"/>
              </a:rPr>
              <a:t>^= </a:t>
            </a:r>
            <a:r>
              <a:rPr lang="en-US" altLang="ko-KR" sz="3200" smtClean="0">
                <a:latin typeface="Consolas" panose="020B0609020204030204" pitchFamily="49" charset="0"/>
              </a:rPr>
              <a:t>(b)):0)</a:t>
            </a:r>
            <a:endParaRPr lang="en-US" altLang="ko-KR" sz="3200">
              <a:latin typeface="Consolas" panose="020B0609020204030204" pitchFamily="49" charset="0"/>
            </a:endParaRPr>
          </a:p>
          <a:p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//-------------------------------------------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char a=3, b=3;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SWAP(</a:t>
            </a:r>
            <a:r>
              <a:rPr lang="en-US" altLang="ko-KR" sz="3200" err="1" smtClean="0">
                <a:latin typeface="Consolas" panose="020B0609020204030204" pitchFamily="49" charset="0"/>
                <a:ea typeface="맑은 고딕" panose="020B0503020000020004" pitchFamily="50" charset="-127"/>
              </a:rPr>
              <a:t>a,b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092713" y="3068960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1111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1111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0000</a:t>
            </a:r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5940152" y="3068960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0011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0000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8028384" y="3071186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0011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0000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08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89900AF-367C-4D60-8D03-FCE22E19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45" y="0"/>
            <a:ext cx="625710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B48C3E7-1FFE-4060-AE2F-7736B6447539}"/>
              </a:ext>
            </a:extLst>
          </p:cNvPr>
          <p:cNvSpPr/>
          <p:nvPr/>
        </p:nvSpPr>
        <p:spPr>
          <a:xfrm>
            <a:off x="4427984" y="2492896"/>
            <a:ext cx="2232248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0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323528" y="116632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45091" y="378242"/>
            <a:ext cx="103557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#define SWAP(</a:t>
            </a:r>
            <a:r>
              <a:rPr lang="en-US" altLang="ko-KR" sz="3200" err="1" smtClean="0">
                <a:latin typeface="Consolas" panose="020B0609020204030204" pitchFamily="49" charset="0"/>
              </a:rPr>
              <a:t>a,b</a:t>
            </a:r>
            <a:r>
              <a:rPr lang="en-US" altLang="ko-KR" sz="3200" smtClean="0">
                <a:latin typeface="Consolas" panose="020B0609020204030204" pitchFamily="49" charset="0"/>
              </a:rPr>
              <a:t>)   \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((a!=b)?((a) ^= (b) </a:t>
            </a:r>
            <a:r>
              <a:rPr lang="en-US" altLang="ko-KR" sz="3200">
                <a:latin typeface="Consolas" panose="020B0609020204030204" pitchFamily="49" charset="0"/>
              </a:rPr>
              <a:t>^= </a:t>
            </a:r>
            <a:r>
              <a:rPr lang="en-US" altLang="ko-KR" sz="3200" smtClean="0">
                <a:latin typeface="Consolas" panose="020B0609020204030204" pitchFamily="49" charset="0"/>
              </a:rPr>
              <a:t>(a) </a:t>
            </a:r>
            <a:r>
              <a:rPr lang="en-US" altLang="ko-KR" sz="3200">
                <a:latin typeface="Consolas" panose="020B0609020204030204" pitchFamily="49" charset="0"/>
              </a:rPr>
              <a:t>^= </a:t>
            </a:r>
            <a:r>
              <a:rPr lang="en-US" altLang="ko-KR" sz="3200" smtClean="0">
                <a:latin typeface="Consolas" panose="020B0609020204030204" pitchFamily="49" charset="0"/>
              </a:rPr>
              <a:t>(b)):0)</a:t>
            </a:r>
            <a:endParaRPr lang="en-US" altLang="ko-KR" sz="3200">
              <a:latin typeface="Consolas" panose="020B0609020204030204" pitchFamily="49" charset="0"/>
            </a:endParaRPr>
          </a:p>
          <a:p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//-------------------------------------------</a:t>
            </a:r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double a=3., b=3.1;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SWAP(</a:t>
            </a:r>
            <a:r>
              <a:rPr lang="en-US" altLang="ko-KR" sz="3200" err="1" smtClean="0">
                <a:latin typeface="Consolas" panose="020B0609020204030204" pitchFamily="49" charset="0"/>
                <a:ea typeface="맑은 고딕" panose="020B0503020000020004" pitchFamily="50" charset="-127"/>
              </a:rPr>
              <a:t>a,b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4092713" y="3068960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1111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1111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0000</a:t>
            </a:r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5940152" y="3068960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0011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0000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7D37901-A8BC-435F-8D82-E6BCD2D907F6}"/>
              </a:ext>
            </a:extLst>
          </p:cNvPr>
          <p:cNvSpPr txBox="1"/>
          <p:nvPr/>
        </p:nvSpPr>
        <p:spPr>
          <a:xfrm>
            <a:off x="8028384" y="3071186"/>
            <a:ext cx="154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0011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0000 ^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0011</a:t>
            </a:r>
            <a:endParaRPr lang="en-US" altLang="ko-KR" sz="3200" smtClean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478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73EE5-4BAC-4A8E-A0A3-E2CE9CF17EC9}"/>
              </a:ext>
            </a:extLst>
          </p:cNvPr>
          <p:cNvSpPr txBox="1"/>
          <p:nvPr/>
        </p:nvSpPr>
        <p:spPr>
          <a:xfrm>
            <a:off x="584025" y="548680"/>
            <a:ext cx="4972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BIC  r0 , r1, #1  r0 = r1 &amp; ~1</a:t>
            </a:r>
          </a:p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F1F948-86B4-4A4F-829A-D25240A7F2DB}"/>
              </a:ext>
            </a:extLst>
          </p:cNvPr>
          <p:cNvSpPr txBox="1"/>
          <p:nvPr/>
        </p:nvSpPr>
        <p:spPr>
          <a:xfrm>
            <a:off x="323528" y="1260629"/>
            <a:ext cx="38010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int flag=5;</a:t>
            </a:r>
          </a:p>
          <a:p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flag = flag &amp; ~1</a:t>
            </a:r>
          </a:p>
          <a:p>
            <a:endParaRPr lang="en-US" altLang="ko-KR" sz="320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56FCC4C-F583-4B1A-9ADA-6346C2B5201B}"/>
              </a:ext>
            </a:extLst>
          </p:cNvPr>
          <p:cNvSpPr txBox="1"/>
          <p:nvPr/>
        </p:nvSpPr>
        <p:spPr>
          <a:xfrm>
            <a:off x="5371810" y="1655576"/>
            <a:ext cx="1540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0101</a:t>
            </a:r>
          </a:p>
          <a:p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1110</a:t>
            </a:r>
            <a:r>
              <a:rPr lang="en-US" altLang="ko-KR" sz="3200" smtClean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&amp;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------</a:t>
            </a:r>
          </a:p>
          <a:p>
            <a:r>
              <a:rPr lang="en-US" altLang="ko-KR" sz="3200">
                <a:latin typeface="Consolas" panose="020B0609020204030204" pitchFamily="49" charset="0"/>
                <a:ea typeface="맑은 고딕" panose="020B0503020000020004" pitchFamily="50" charset="-127"/>
              </a:rPr>
              <a:t>0100</a:t>
            </a:r>
          </a:p>
        </p:txBody>
      </p:sp>
    </p:spTree>
    <p:extLst>
      <p:ext uri="{BB962C8B-B14F-4D97-AF65-F5344CB8AC3E}">
        <p14:creationId xmlns:p14="http://schemas.microsoft.com/office/powerpoint/2010/main" val="3373240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8060B6-2F0A-4EFC-8950-151ACF9B9945}"/>
              </a:ext>
            </a:extLst>
          </p:cNvPr>
          <p:cNvSpPr txBox="1"/>
          <p:nvPr/>
        </p:nvSpPr>
        <p:spPr>
          <a:xfrm>
            <a:off x="399270" y="332656"/>
            <a:ext cx="875271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대입 연산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MOV : Rd = Rm.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레지스터에 값을 대입함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ex 1) MOV R0, #100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-&gt; R0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레지스터에 숫자상수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ex 2) MOV R0, R1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-&gt; R0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R1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 값을 대입함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쉬프트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연산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LSL : &lt;&lt;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mtClean="0">
                <a:latin typeface="맑은 고딕" panose="020B0503020000020004" pitchFamily="50" charset="-127"/>
              </a:rPr>
              <a:t>L</a:t>
            </a:r>
            <a:r>
              <a:rPr lang="en-US" altLang="ko-KR" smtClean="0">
                <a:latin typeface="맑은 고딕" panose="020B0503020000020004" pitchFamily="50" charset="-127"/>
              </a:rPr>
              <a:t>ogical </a:t>
            </a:r>
            <a:r>
              <a:rPr lang="en-US" altLang="ko-KR">
                <a:latin typeface="맑은 고딕" panose="020B0503020000020004" pitchFamily="50" charset="-127"/>
              </a:rPr>
              <a:t>Shift Left).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</a:rPr>
              <a:t>．</a:t>
            </a:r>
            <a:r>
              <a:rPr lang="en-US" altLang="ko-KR" smtClean="0">
                <a:latin typeface="맑은 고딕" panose="020B0503020000020004" pitchFamily="50" charset="-127"/>
              </a:rPr>
              <a:t>LSR </a:t>
            </a:r>
            <a:r>
              <a:rPr lang="en-US" altLang="ko-KR">
                <a:latin typeface="맑은 고딕" panose="020B0503020000020004" pitchFamily="50" charset="-127"/>
              </a:rPr>
              <a:t>: &lt;&lt; (Logical Shift </a:t>
            </a:r>
            <a:r>
              <a:rPr lang="en-US" altLang="ko-KR" smtClean="0">
                <a:latin typeface="맑은 고딕" panose="020B0503020000020004" pitchFamily="50" charset="-127"/>
              </a:rPr>
              <a:t>Right). </a:t>
            </a:r>
            <a:endParaRPr lang="en-US" altLang="ko-KR">
              <a:latin typeface="맑은 고딕" panose="020B0503020000020004" pitchFamily="50" charset="-127"/>
            </a:endParaRPr>
          </a:p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&gt;&gt;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Shift Right).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ex 1) MOV R0,R1,LSL,#0x2   sum = 10 * 4;  =&gt;  sum = 10&lt;&lt;2;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00010010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00100100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01001000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-&gt; R1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 값을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Left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 bit shift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한 값을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R1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0x28(0010 1000)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이였다면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R0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0xA0(1010 0000)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ex 2) LSL R0,R1,#0x2</a:t>
            </a:r>
          </a:p>
        </p:txBody>
      </p:sp>
    </p:spTree>
    <p:extLst>
      <p:ext uri="{BB962C8B-B14F-4D97-AF65-F5344CB8AC3E}">
        <p14:creationId xmlns:p14="http://schemas.microsoft.com/office/powerpoint/2010/main" val="3309908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539552" y="198884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1043608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1557366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2051720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2565478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3059832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3563888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4067944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708" y="260648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signed char </a:t>
            </a:r>
            <a:r>
              <a:rPr lang="en-US" altLang="ko-KR" sz="280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= 10;</a:t>
            </a:r>
          </a:p>
          <a:p>
            <a:r>
              <a:rPr lang="en-US" altLang="ko-KR" sz="280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&gt;&gt;= 1;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539552" y="3086961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1043608" y="308696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1557366" y="308696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2051720" y="308696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2565478" y="308696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3059832" y="308696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3563888" y="308696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4067944" y="308696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93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4708" y="260648"/>
            <a:ext cx="43252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signed char </a:t>
            </a:r>
            <a:r>
              <a:rPr lang="en-US" altLang="ko-KR" sz="280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= -10;</a:t>
            </a:r>
          </a:p>
          <a:p>
            <a:r>
              <a:rPr lang="en-US" altLang="ko-KR" sz="280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&gt;&gt;= 1; // 123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        // -5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5128410" y="1124744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5632466" y="11247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6146224" y="11247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6640578" y="11247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7154336" y="11247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7648690" y="11247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8152746" y="11247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8656802" y="11247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5128410" y="198884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5632466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6146224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6640578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7154336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7648690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8152746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8656802" y="19888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5117730" y="2852936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5621786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613554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6629898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7143656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7638010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8142066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864612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536959" y="2312876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1041015" y="23128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1554773" y="23128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2049127" y="23128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2562885" y="23128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3057239" y="23128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3561295" y="23128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4065351" y="23128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1037391" y="31769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1541447" y="31769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2055205" y="31769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2549559" y="31769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3063317" y="31769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3557671" y="31769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4061727" y="31769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547854" y="3176972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5632466" y="400506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6136522" y="400506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6650280" y="400506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7144634" y="400506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7658392" y="400506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8152746" y="400506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8656802" y="400506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5142929" y="4005064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5632466" y="47266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6136522" y="47266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6650280" y="47266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7144634" y="47266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7658392" y="47266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8152746" y="47266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8656802" y="47266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5142929" y="4726658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5632466" y="544825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6136522" y="544825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6650280" y="544825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7144634" y="544825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7658392" y="544825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8152746" y="544825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8656802" y="544825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5142929" y="5448252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5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DA8F4E2-4840-4235-A8D7-11510D7C48D8}"/>
              </a:ext>
            </a:extLst>
          </p:cNvPr>
          <p:cNvSpPr txBox="1"/>
          <p:nvPr/>
        </p:nvSpPr>
        <p:spPr>
          <a:xfrm>
            <a:off x="107504" y="260648"/>
            <a:ext cx="1196032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분기 명령</a:t>
            </a:r>
          </a:p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B :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명령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Return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않는 분기 명령임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와 같다고 보면 됨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BL : Sub-Routine Call.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분기했다가 해당 명령이 끝나면 다시 복귀하는 명령임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C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call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과 같다고 보면 됨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서브루틴이 끝난 뒤 복귀하기 위해서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ARM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BL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 복귀할 주소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(BL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다음 명령의 주소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R14(LR)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레지스터에 저장해 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비교 연산</a:t>
            </a:r>
          </a:p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CMP : if(Rn - Rm == 0). Rn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Rm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같은 지 비교하는 명령어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값이 같은 지 비교하는 방법은 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Rn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Rm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을 뺀 결과를 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Status Register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이후에 오는 명령어에서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Status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레지스터의 값을 참조하여 조건 명령을 내릴 수 있음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Status Register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에는 연산결과를 저장하는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개의 필드가 존재하며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status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레지스터에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가장 최근 명령의 결과값이 저장되어 있음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410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9A82B6-397F-4F1D-9FC4-522BB52B4223}"/>
              </a:ext>
            </a:extLst>
          </p:cNvPr>
          <p:cNvSpPr txBox="1"/>
          <p:nvPr/>
        </p:nvSpPr>
        <p:spPr>
          <a:xfrm>
            <a:off x="251520" y="332656"/>
            <a:ext cx="1051441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연산결과를 저장하는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CPSR(Current Program Status Register)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 필드</a:t>
            </a:r>
          </a:p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N (Negative) 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연산결과가 음수인 경우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SET.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Z (Zero) 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연산결과가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SET.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 (Carry) 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덧셈 연산의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Carry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SET.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뺄셈 연산의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Borrow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Clear.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rotation shift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연산에서는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shift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되어 밀린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 bit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V (Overflow) : signed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연산의 덧셈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뺄셈에서 연산 결과로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overflow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 경우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SET.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ex) CMP R0,R1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ADDEQ R0,R2,#100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MOVNE R0,#1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-&gt; R0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비교해서 만약 값이 같다면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R0=R2+100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틀리면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대입함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좀더 쉽게 이해할 수 있도록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언어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Pseudo code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보면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if(r0==r1)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r0=r2+100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else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r0=1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024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971621-5D99-4C81-9FC1-C3F8137DBDE6}"/>
              </a:ext>
            </a:extLst>
          </p:cNvPr>
          <p:cNvSpPr txBox="1"/>
          <p:nvPr/>
        </p:nvSpPr>
        <p:spPr>
          <a:xfrm>
            <a:off x="578187" y="332669"/>
            <a:ext cx="6832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signed char </a:t>
            </a:r>
            <a:r>
              <a:rPr lang="en-US" altLang="ko-KR" sz="3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= 250;  //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11111010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3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= %d\n", </a:t>
            </a:r>
            <a:r>
              <a:rPr lang="en-US" altLang="ko-KR" sz="3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0DD87FA-5CE4-40AE-BE55-C2C7FB16544D}"/>
              </a:ext>
            </a:extLst>
          </p:cNvPr>
          <p:cNvSpPr/>
          <p:nvPr/>
        </p:nvSpPr>
        <p:spPr>
          <a:xfrm>
            <a:off x="971600" y="2391043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8659851-7E97-4C1C-9E77-ED221C8B3683}"/>
              </a:ext>
            </a:extLst>
          </p:cNvPr>
          <p:cNvSpPr/>
          <p:nvPr/>
        </p:nvSpPr>
        <p:spPr>
          <a:xfrm>
            <a:off x="1475656" y="239104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FBB9F93-E036-417A-A064-3BA8747DA0CA}"/>
              </a:ext>
            </a:extLst>
          </p:cNvPr>
          <p:cNvSpPr/>
          <p:nvPr/>
        </p:nvSpPr>
        <p:spPr>
          <a:xfrm>
            <a:off x="1989414" y="239104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33D56E5-2B74-45BB-9A42-E78502A236C1}"/>
              </a:ext>
            </a:extLst>
          </p:cNvPr>
          <p:cNvSpPr/>
          <p:nvPr/>
        </p:nvSpPr>
        <p:spPr>
          <a:xfrm>
            <a:off x="2483768" y="239104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F3672E-8605-4451-8CA2-EAF9F0BC151E}"/>
              </a:ext>
            </a:extLst>
          </p:cNvPr>
          <p:cNvSpPr/>
          <p:nvPr/>
        </p:nvSpPr>
        <p:spPr>
          <a:xfrm>
            <a:off x="2997526" y="239104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E33AFBC-451D-4330-9D2D-329510C6B213}"/>
              </a:ext>
            </a:extLst>
          </p:cNvPr>
          <p:cNvSpPr/>
          <p:nvPr/>
        </p:nvSpPr>
        <p:spPr>
          <a:xfrm>
            <a:off x="3491880" y="239104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55A48BF-2489-45D1-960F-F744A62528D1}"/>
              </a:ext>
            </a:extLst>
          </p:cNvPr>
          <p:cNvSpPr/>
          <p:nvPr/>
        </p:nvSpPr>
        <p:spPr>
          <a:xfrm>
            <a:off x="3995936" y="239104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069F2C0-0F95-4D96-ADCF-7CE3A30667D5}"/>
              </a:ext>
            </a:extLst>
          </p:cNvPr>
          <p:cNvSpPr/>
          <p:nvPr/>
        </p:nvSpPr>
        <p:spPr>
          <a:xfrm>
            <a:off x="4499992" y="239104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C2B1DD-EC39-494F-906B-0EB249A89DED}"/>
              </a:ext>
            </a:extLst>
          </p:cNvPr>
          <p:cNvSpPr/>
          <p:nvPr/>
        </p:nvSpPr>
        <p:spPr>
          <a:xfrm>
            <a:off x="971600" y="1700808"/>
            <a:ext cx="50405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5B1B629-249C-4AB4-AFCD-1C2784319A3F}"/>
              </a:ext>
            </a:extLst>
          </p:cNvPr>
          <p:cNvSpPr/>
          <p:nvPr/>
        </p:nvSpPr>
        <p:spPr>
          <a:xfrm>
            <a:off x="6012160" y="1908068"/>
            <a:ext cx="2592288" cy="2262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1. 250</a:t>
            </a:r>
          </a:p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2. -6</a:t>
            </a:r>
          </a:p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3. error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EBBF677-0F7B-4145-8F82-9D950F11E716}"/>
              </a:ext>
            </a:extLst>
          </p:cNvPr>
          <p:cNvSpPr/>
          <p:nvPr/>
        </p:nvSpPr>
        <p:spPr>
          <a:xfrm>
            <a:off x="970011" y="3186033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B52259-C4C4-4017-BB5B-8C868A5427E9}"/>
              </a:ext>
            </a:extLst>
          </p:cNvPr>
          <p:cNvSpPr/>
          <p:nvPr/>
        </p:nvSpPr>
        <p:spPr>
          <a:xfrm>
            <a:off x="1474067" y="318603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6E2AB71-FA15-4425-84BD-A505249EB5F1}"/>
              </a:ext>
            </a:extLst>
          </p:cNvPr>
          <p:cNvSpPr/>
          <p:nvPr/>
        </p:nvSpPr>
        <p:spPr>
          <a:xfrm>
            <a:off x="1987825" y="318603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2C5E81C-E4F1-4C69-B124-E36A67337636}"/>
              </a:ext>
            </a:extLst>
          </p:cNvPr>
          <p:cNvSpPr/>
          <p:nvPr/>
        </p:nvSpPr>
        <p:spPr>
          <a:xfrm>
            <a:off x="2482179" y="318603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22B2370-BBDC-4571-BCA4-4DA7839A0E4F}"/>
              </a:ext>
            </a:extLst>
          </p:cNvPr>
          <p:cNvSpPr/>
          <p:nvPr/>
        </p:nvSpPr>
        <p:spPr>
          <a:xfrm>
            <a:off x="2995937" y="318603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D7EB9EA-69DD-4634-B92B-99D9C8F1762C}"/>
              </a:ext>
            </a:extLst>
          </p:cNvPr>
          <p:cNvSpPr/>
          <p:nvPr/>
        </p:nvSpPr>
        <p:spPr>
          <a:xfrm>
            <a:off x="3490291" y="318603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F7260F0-16B3-4EEB-BA21-ED4F0A6856C1}"/>
              </a:ext>
            </a:extLst>
          </p:cNvPr>
          <p:cNvSpPr/>
          <p:nvPr/>
        </p:nvSpPr>
        <p:spPr>
          <a:xfrm>
            <a:off x="3994347" y="318603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5A6AA9C-7E34-4113-A2F0-647BB85CF33C}"/>
              </a:ext>
            </a:extLst>
          </p:cNvPr>
          <p:cNvSpPr/>
          <p:nvPr/>
        </p:nvSpPr>
        <p:spPr>
          <a:xfrm>
            <a:off x="4499479" y="3186033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34038DB-4EF5-47C1-BC9D-A73E75B4472C}"/>
              </a:ext>
            </a:extLst>
          </p:cNvPr>
          <p:cNvSpPr/>
          <p:nvPr/>
        </p:nvSpPr>
        <p:spPr>
          <a:xfrm>
            <a:off x="970011" y="4020271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3F871C4-868E-4190-A64D-8365AC0C75C7}"/>
              </a:ext>
            </a:extLst>
          </p:cNvPr>
          <p:cNvSpPr/>
          <p:nvPr/>
        </p:nvSpPr>
        <p:spPr>
          <a:xfrm>
            <a:off x="1474067" y="402027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D9C76E7-A428-4C78-A8C9-3E9FAE6679DF}"/>
              </a:ext>
            </a:extLst>
          </p:cNvPr>
          <p:cNvSpPr/>
          <p:nvPr/>
        </p:nvSpPr>
        <p:spPr>
          <a:xfrm>
            <a:off x="1987825" y="402027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FA20256-8C7B-4B74-A805-AE9E9318332A}"/>
              </a:ext>
            </a:extLst>
          </p:cNvPr>
          <p:cNvSpPr/>
          <p:nvPr/>
        </p:nvSpPr>
        <p:spPr>
          <a:xfrm>
            <a:off x="2482179" y="402027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339F4B5-556D-429B-BD43-D5C9B7A3524B}"/>
              </a:ext>
            </a:extLst>
          </p:cNvPr>
          <p:cNvSpPr/>
          <p:nvPr/>
        </p:nvSpPr>
        <p:spPr>
          <a:xfrm>
            <a:off x="2995937" y="402027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E746498-9D16-48F1-B428-0680DF3FD5A7}"/>
              </a:ext>
            </a:extLst>
          </p:cNvPr>
          <p:cNvSpPr/>
          <p:nvPr/>
        </p:nvSpPr>
        <p:spPr>
          <a:xfrm>
            <a:off x="3490291" y="402027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1058E37-1528-4318-AD42-C17BB6F0EF61}"/>
              </a:ext>
            </a:extLst>
          </p:cNvPr>
          <p:cNvSpPr/>
          <p:nvPr/>
        </p:nvSpPr>
        <p:spPr>
          <a:xfrm>
            <a:off x="3994347" y="402027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5020222-BC8A-498A-B08A-15A43261C108}"/>
              </a:ext>
            </a:extLst>
          </p:cNvPr>
          <p:cNvSpPr/>
          <p:nvPr/>
        </p:nvSpPr>
        <p:spPr>
          <a:xfrm>
            <a:off x="4498403" y="402027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1FD663C-F942-4E8D-9CFA-2C9CB1A0067D}"/>
              </a:ext>
            </a:extLst>
          </p:cNvPr>
          <p:cNvSpPr/>
          <p:nvPr/>
        </p:nvSpPr>
        <p:spPr>
          <a:xfrm>
            <a:off x="8312196" y="925412"/>
            <a:ext cx="50405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8C9E8F3-FF48-4B82-86DA-7624D0620F84}"/>
              </a:ext>
            </a:extLst>
          </p:cNvPr>
          <p:cNvSpPr/>
          <p:nvPr/>
        </p:nvSpPr>
        <p:spPr>
          <a:xfrm>
            <a:off x="6997258" y="1272017"/>
            <a:ext cx="427148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(-1) * (~ch+1) 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33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971621-5D99-4C81-9FC1-C3F8137DBDE6}"/>
              </a:ext>
            </a:extLst>
          </p:cNvPr>
          <p:cNvSpPr txBox="1"/>
          <p:nvPr/>
        </p:nvSpPr>
        <p:spPr>
          <a:xfrm>
            <a:off x="683568" y="518835"/>
            <a:ext cx="6832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signed char </a:t>
            </a:r>
            <a:r>
              <a:rPr lang="en-US" altLang="ko-KR" sz="3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= 250;  // 11111010</a:t>
            </a:r>
          </a:p>
          <a:p>
            <a:r>
              <a:rPr lang="en-US" altLang="ko-KR" sz="3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3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= %d\n", </a:t>
            </a:r>
            <a:r>
              <a:rPr lang="en-US" altLang="ko-KR" sz="3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);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1FD663C-F942-4E8D-9CFA-2C9CB1A0067D}"/>
              </a:ext>
            </a:extLst>
          </p:cNvPr>
          <p:cNvSpPr/>
          <p:nvPr/>
        </p:nvSpPr>
        <p:spPr>
          <a:xfrm>
            <a:off x="8312196" y="925412"/>
            <a:ext cx="50405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8C9E8F3-FF48-4B82-86DA-7624D0620F84}"/>
              </a:ext>
            </a:extLst>
          </p:cNvPr>
          <p:cNvSpPr/>
          <p:nvPr/>
        </p:nvSpPr>
        <p:spPr>
          <a:xfrm>
            <a:off x="6997258" y="1272017"/>
            <a:ext cx="427148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(-1) * (~ch+1) 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6DE2905-B5A2-4B0F-9E81-C12437A82FC0}"/>
              </a:ext>
            </a:extLst>
          </p:cNvPr>
          <p:cNvSpPr/>
          <p:nvPr/>
        </p:nvSpPr>
        <p:spPr>
          <a:xfrm>
            <a:off x="1198678" y="2884958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2681028-A0FE-4AA5-B05E-0BF9311D66B3}"/>
              </a:ext>
            </a:extLst>
          </p:cNvPr>
          <p:cNvSpPr/>
          <p:nvPr/>
        </p:nvSpPr>
        <p:spPr>
          <a:xfrm>
            <a:off x="1702734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9B3F6D0-06FF-409A-AE81-BE75B2C748B4}"/>
              </a:ext>
            </a:extLst>
          </p:cNvPr>
          <p:cNvSpPr/>
          <p:nvPr/>
        </p:nvSpPr>
        <p:spPr>
          <a:xfrm>
            <a:off x="2216492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D575B55-0EFF-4EE3-BD1A-DA0AFF566D17}"/>
              </a:ext>
            </a:extLst>
          </p:cNvPr>
          <p:cNvSpPr/>
          <p:nvPr/>
        </p:nvSpPr>
        <p:spPr>
          <a:xfrm>
            <a:off x="2710846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C381B79-FE2E-4B84-8D34-6C2AEC385525}"/>
              </a:ext>
            </a:extLst>
          </p:cNvPr>
          <p:cNvSpPr/>
          <p:nvPr/>
        </p:nvSpPr>
        <p:spPr>
          <a:xfrm>
            <a:off x="3224604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53171D0-2E5C-4C34-B59C-6F5F4568BC7A}"/>
              </a:ext>
            </a:extLst>
          </p:cNvPr>
          <p:cNvSpPr/>
          <p:nvPr/>
        </p:nvSpPr>
        <p:spPr>
          <a:xfrm>
            <a:off x="3718958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17FDA-78A6-4CF9-868B-DC6F4D820B82}"/>
              </a:ext>
            </a:extLst>
          </p:cNvPr>
          <p:cNvSpPr/>
          <p:nvPr/>
        </p:nvSpPr>
        <p:spPr>
          <a:xfrm>
            <a:off x="4223014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200037A-F931-47B2-A843-2CDED6B184DD}"/>
              </a:ext>
            </a:extLst>
          </p:cNvPr>
          <p:cNvSpPr/>
          <p:nvPr/>
        </p:nvSpPr>
        <p:spPr>
          <a:xfrm>
            <a:off x="4727070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8D20C51-7F9B-48F8-910C-7CECBF6E199F}"/>
              </a:ext>
            </a:extLst>
          </p:cNvPr>
          <p:cNvSpPr/>
          <p:nvPr/>
        </p:nvSpPr>
        <p:spPr>
          <a:xfrm>
            <a:off x="1187624" y="2132856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11E1973-8FBA-4019-A518-34A97D896626}"/>
              </a:ext>
            </a:extLst>
          </p:cNvPr>
          <p:cNvSpPr/>
          <p:nvPr/>
        </p:nvSpPr>
        <p:spPr>
          <a:xfrm>
            <a:off x="169168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87F7309-A8FA-4960-A84B-7AEAE92CE06D}"/>
              </a:ext>
            </a:extLst>
          </p:cNvPr>
          <p:cNvSpPr/>
          <p:nvPr/>
        </p:nvSpPr>
        <p:spPr>
          <a:xfrm>
            <a:off x="2205438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CF58760-1F3C-4F3D-B622-6F6EA598664D}"/>
              </a:ext>
            </a:extLst>
          </p:cNvPr>
          <p:cNvSpPr/>
          <p:nvPr/>
        </p:nvSpPr>
        <p:spPr>
          <a:xfrm>
            <a:off x="2699792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4FDB486-A9F5-4E95-84FD-F33F57068E9F}"/>
              </a:ext>
            </a:extLst>
          </p:cNvPr>
          <p:cNvSpPr/>
          <p:nvPr/>
        </p:nvSpPr>
        <p:spPr>
          <a:xfrm>
            <a:off x="321355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51D0C97-4A06-4329-9199-D22DBBB48007}"/>
              </a:ext>
            </a:extLst>
          </p:cNvPr>
          <p:cNvSpPr/>
          <p:nvPr/>
        </p:nvSpPr>
        <p:spPr>
          <a:xfrm>
            <a:off x="3707904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1C50163-6DF5-49A4-BCC8-3E01FE5A2C18}"/>
              </a:ext>
            </a:extLst>
          </p:cNvPr>
          <p:cNvSpPr/>
          <p:nvPr/>
        </p:nvSpPr>
        <p:spPr>
          <a:xfrm>
            <a:off x="421196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9044A51-4282-4634-BECA-D63E49AF525B}"/>
              </a:ext>
            </a:extLst>
          </p:cNvPr>
          <p:cNvSpPr/>
          <p:nvPr/>
        </p:nvSpPr>
        <p:spPr>
          <a:xfrm>
            <a:off x="4716016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A28D41-D20A-4142-AB1A-75106ADC3D94}"/>
              </a:ext>
            </a:extLst>
          </p:cNvPr>
          <p:cNvSpPr txBox="1"/>
          <p:nvPr/>
        </p:nvSpPr>
        <p:spPr>
          <a:xfrm>
            <a:off x="5364088" y="214353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1FB15A9-D113-4350-9BA1-BF17A14D3401}"/>
              </a:ext>
            </a:extLst>
          </p:cNvPr>
          <p:cNvSpPr txBox="1"/>
          <p:nvPr/>
        </p:nvSpPr>
        <p:spPr>
          <a:xfrm>
            <a:off x="5415342" y="2935917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52E339D7-E79F-485D-A105-67F8689B2AF1}"/>
              </a:ext>
            </a:extLst>
          </p:cNvPr>
          <p:cNvCxnSpPr/>
          <p:nvPr/>
        </p:nvCxnSpPr>
        <p:spPr>
          <a:xfrm>
            <a:off x="827584" y="3717032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FA08836-4FCC-4A92-B792-38EF2308F25E}"/>
              </a:ext>
            </a:extLst>
          </p:cNvPr>
          <p:cNvSpPr/>
          <p:nvPr/>
        </p:nvSpPr>
        <p:spPr>
          <a:xfrm>
            <a:off x="1208380" y="4681901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EBE1952-87F6-412F-84D1-33A9920B5E4A}"/>
              </a:ext>
            </a:extLst>
          </p:cNvPr>
          <p:cNvSpPr/>
          <p:nvPr/>
        </p:nvSpPr>
        <p:spPr>
          <a:xfrm>
            <a:off x="1712436" y="468190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F0D912D-3094-450D-8CD7-C58663245F40}"/>
              </a:ext>
            </a:extLst>
          </p:cNvPr>
          <p:cNvSpPr/>
          <p:nvPr/>
        </p:nvSpPr>
        <p:spPr>
          <a:xfrm>
            <a:off x="2226194" y="468190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2736429-F2C5-4F9C-8DBB-BCCEFB07318B}"/>
              </a:ext>
            </a:extLst>
          </p:cNvPr>
          <p:cNvSpPr/>
          <p:nvPr/>
        </p:nvSpPr>
        <p:spPr>
          <a:xfrm>
            <a:off x="2720548" y="468190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1270292-5E5E-4285-AB0C-D9078B4CCC95}"/>
              </a:ext>
            </a:extLst>
          </p:cNvPr>
          <p:cNvSpPr/>
          <p:nvPr/>
        </p:nvSpPr>
        <p:spPr>
          <a:xfrm>
            <a:off x="3234306" y="468190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71DB660-06AC-49A8-A8F4-A6DBBEFF3D04}"/>
              </a:ext>
            </a:extLst>
          </p:cNvPr>
          <p:cNvSpPr/>
          <p:nvPr/>
        </p:nvSpPr>
        <p:spPr>
          <a:xfrm>
            <a:off x="3728660" y="468190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C489608-82B0-45D5-A34F-307EAC0C5A5C}"/>
              </a:ext>
            </a:extLst>
          </p:cNvPr>
          <p:cNvSpPr/>
          <p:nvPr/>
        </p:nvSpPr>
        <p:spPr>
          <a:xfrm>
            <a:off x="4232716" y="468190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794EE0E-E749-4E7C-9EE8-EAE44AA15677}"/>
              </a:ext>
            </a:extLst>
          </p:cNvPr>
          <p:cNvSpPr/>
          <p:nvPr/>
        </p:nvSpPr>
        <p:spPr>
          <a:xfrm>
            <a:off x="4736772" y="468190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86086B1-4684-4CFB-A0BC-0E33AA1CF2D2}"/>
              </a:ext>
            </a:extLst>
          </p:cNvPr>
          <p:cNvSpPr/>
          <p:nvPr/>
        </p:nvSpPr>
        <p:spPr>
          <a:xfrm>
            <a:off x="1197326" y="3929799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01D4820-169D-40B5-96D7-B3B726133004}"/>
              </a:ext>
            </a:extLst>
          </p:cNvPr>
          <p:cNvSpPr/>
          <p:nvPr/>
        </p:nvSpPr>
        <p:spPr>
          <a:xfrm>
            <a:off x="1701382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EEF38B0-0F77-42CA-A1D7-DB3A9D76C2C6}"/>
              </a:ext>
            </a:extLst>
          </p:cNvPr>
          <p:cNvSpPr/>
          <p:nvPr/>
        </p:nvSpPr>
        <p:spPr>
          <a:xfrm>
            <a:off x="2215140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69BA5B9-12E8-47B6-A4E9-93421A1CF33F}"/>
              </a:ext>
            </a:extLst>
          </p:cNvPr>
          <p:cNvSpPr/>
          <p:nvPr/>
        </p:nvSpPr>
        <p:spPr>
          <a:xfrm>
            <a:off x="2709494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65DC0E9-76A5-460D-91A6-22CBB32B2807}"/>
              </a:ext>
            </a:extLst>
          </p:cNvPr>
          <p:cNvSpPr/>
          <p:nvPr/>
        </p:nvSpPr>
        <p:spPr>
          <a:xfrm>
            <a:off x="3223252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C6E80D8-731D-45D0-A457-4E1602EBE290}"/>
              </a:ext>
            </a:extLst>
          </p:cNvPr>
          <p:cNvSpPr/>
          <p:nvPr/>
        </p:nvSpPr>
        <p:spPr>
          <a:xfrm>
            <a:off x="3717606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1954C36-FF1F-42B5-AEBA-CA8334D9817E}"/>
              </a:ext>
            </a:extLst>
          </p:cNvPr>
          <p:cNvSpPr/>
          <p:nvPr/>
        </p:nvSpPr>
        <p:spPr>
          <a:xfrm>
            <a:off x="4221662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EEF6BBE-0B48-4843-9C55-CCE547CB5AAF}"/>
              </a:ext>
            </a:extLst>
          </p:cNvPr>
          <p:cNvSpPr/>
          <p:nvPr/>
        </p:nvSpPr>
        <p:spPr>
          <a:xfrm>
            <a:off x="4725718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9A75DFF-A042-4F30-A1F6-4A0057802797}"/>
              </a:ext>
            </a:extLst>
          </p:cNvPr>
          <p:cNvSpPr txBox="1"/>
          <p:nvPr/>
        </p:nvSpPr>
        <p:spPr>
          <a:xfrm>
            <a:off x="5373790" y="394048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128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3C27F0C-6631-46C2-932A-AC3A1EB872FB}"/>
              </a:ext>
            </a:extLst>
          </p:cNvPr>
          <p:cNvSpPr txBox="1"/>
          <p:nvPr/>
        </p:nvSpPr>
        <p:spPr>
          <a:xfrm>
            <a:off x="5425044" y="4732860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971621-5D99-4C81-9FC1-C3F8137DBDE6}"/>
              </a:ext>
            </a:extLst>
          </p:cNvPr>
          <p:cNvSpPr txBox="1"/>
          <p:nvPr/>
        </p:nvSpPr>
        <p:spPr>
          <a:xfrm>
            <a:off x="683568" y="518835"/>
            <a:ext cx="53543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char a = 3, b = 4;</a:t>
            </a:r>
          </a:p>
          <a:p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a + b;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1FD663C-F942-4E8D-9CFA-2C9CB1A0067D}"/>
              </a:ext>
            </a:extLst>
          </p:cNvPr>
          <p:cNvSpPr/>
          <p:nvPr/>
        </p:nvSpPr>
        <p:spPr>
          <a:xfrm>
            <a:off x="8312196" y="925412"/>
            <a:ext cx="50405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8C9E8F3-FF48-4B82-86DA-7624D0620F84}"/>
              </a:ext>
            </a:extLst>
          </p:cNvPr>
          <p:cNvSpPr/>
          <p:nvPr/>
        </p:nvSpPr>
        <p:spPr>
          <a:xfrm>
            <a:off x="6997258" y="1272017"/>
            <a:ext cx="427148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(-1) * (~ch+1) 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6DE2905-B5A2-4B0F-9E81-C12437A82FC0}"/>
              </a:ext>
            </a:extLst>
          </p:cNvPr>
          <p:cNvSpPr/>
          <p:nvPr/>
        </p:nvSpPr>
        <p:spPr>
          <a:xfrm>
            <a:off x="1198678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2681028-A0FE-4AA5-B05E-0BF9311D66B3}"/>
              </a:ext>
            </a:extLst>
          </p:cNvPr>
          <p:cNvSpPr/>
          <p:nvPr/>
        </p:nvSpPr>
        <p:spPr>
          <a:xfrm>
            <a:off x="1702734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9B3F6D0-06FF-409A-AE81-BE75B2C748B4}"/>
              </a:ext>
            </a:extLst>
          </p:cNvPr>
          <p:cNvSpPr/>
          <p:nvPr/>
        </p:nvSpPr>
        <p:spPr>
          <a:xfrm>
            <a:off x="2216492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D575B55-0EFF-4EE3-BD1A-DA0AFF566D17}"/>
              </a:ext>
            </a:extLst>
          </p:cNvPr>
          <p:cNvSpPr/>
          <p:nvPr/>
        </p:nvSpPr>
        <p:spPr>
          <a:xfrm>
            <a:off x="2710846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C381B79-FE2E-4B84-8D34-6C2AEC385525}"/>
              </a:ext>
            </a:extLst>
          </p:cNvPr>
          <p:cNvSpPr/>
          <p:nvPr/>
        </p:nvSpPr>
        <p:spPr>
          <a:xfrm>
            <a:off x="3224604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53171D0-2E5C-4C34-B59C-6F5F4568BC7A}"/>
              </a:ext>
            </a:extLst>
          </p:cNvPr>
          <p:cNvSpPr/>
          <p:nvPr/>
        </p:nvSpPr>
        <p:spPr>
          <a:xfrm>
            <a:off x="3718958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17FDA-78A6-4CF9-868B-DC6F4D820B82}"/>
              </a:ext>
            </a:extLst>
          </p:cNvPr>
          <p:cNvSpPr/>
          <p:nvPr/>
        </p:nvSpPr>
        <p:spPr>
          <a:xfrm>
            <a:off x="4223014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200037A-F931-47B2-A843-2CDED6B184DD}"/>
              </a:ext>
            </a:extLst>
          </p:cNvPr>
          <p:cNvSpPr/>
          <p:nvPr/>
        </p:nvSpPr>
        <p:spPr>
          <a:xfrm>
            <a:off x="4727070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8D20C51-7F9B-48F8-910C-7CECBF6E199F}"/>
              </a:ext>
            </a:extLst>
          </p:cNvPr>
          <p:cNvSpPr/>
          <p:nvPr/>
        </p:nvSpPr>
        <p:spPr>
          <a:xfrm>
            <a:off x="1187624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11E1973-8FBA-4019-A518-34A97D896626}"/>
              </a:ext>
            </a:extLst>
          </p:cNvPr>
          <p:cNvSpPr/>
          <p:nvPr/>
        </p:nvSpPr>
        <p:spPr>
          <a:xfrm>
            <a:off x="169168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87F7309-A8FA-4960-A84B-7AEAE92CE06D}"/>
              </a:ext>
            </a:extLst>
          </p:cNvPr>
          <p:cNvSpPr/>
          <p:nvPr/>
        </p:nvSpPr>
        <p:spPr>
          <a:xfrm>
            <a:off x="2205438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CF58760-1F3C-4F3D-B622-6F6EA598664D}"/>
              </a:ext>
            </a:extLst>
          </p:cNvPr>
          <p:cNvSpPr/>
          <p:nvPr/>
        </p:nvSpPr>
        <p:spPr>
          <a:xfrm>
            <a:off x="2699792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4FDB486-A9F5-4E95-84FD-F33F57068E9F}"/>
              </a:ext>
            </a:extLst>
          </p:cNvPr>
          <p:cNvSpPr/>
          <p:nvPr/>
        </p:nvSpPr>
        <p:spPr>
          <a:xfrm>
            <a:off x="321355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51D0C97-4A06-4329-9199-D22DBBB48007}"/>
              </a:ext>
            </a:extLst>
          </p:cNvPr>
          <p:cNvSpPr/>
          <p:nvPr/>
        </p:nvSpPr>
        <p:spPr>
          <a:xfrm>
            <a:off x="3707904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1C50163-6DF5-49A4-BCC8-3E01FE5A2C18}"/>
              </a:ext>
            </a:extLst>
          </p:cNvPr>
          <p:cNvSpPr/>
          <p:nvPr/>
        </p:nvSpPr>
        <p:spPr>
          <a:xfrm>
            <a:off x="421196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9044A51-4282-4634-BECA-D63E49AF525B}"/>
              </a:ext>
            </a:extLst>
          </p:cNvPr>
          <p:cNvSpPr/>
          <p:nvPr/>
        </p:nvSpPr>
        <p:spPr>
          <a:xfrm>
            <a:off x="4716016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A28D41-D20A-4142-AB1A-75106ADC3D94}"/>
              </a:ext>
            </a:extLst>
          </p:cNvPr>
          <p:cNvSpPr txBox="1"/>
          <p:nvPr/>
        </p:nvSpPr>
        <p:spPr>
          <a:xfrm>
            <a:off x="5364088" y="214353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1FB15A9-D113-4350-9BA1-BF17A14D3401}"/>
              </a:ext>
            </a:extLst>
          </p:cNvPr>
          <p:cNvSpPr txBox="1"/>
          <p:nvPr/>
        </p:nvSpPr>
        <p:spPr>
          <a:xfrm>
            <a:off x="5415342" y="293591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4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52E339D7-E79F-485D-A105-67F8689B2AF1}"/>
              </a:ext>
            </a:extLst>
          </p:cNvPr>
          <p:cNvCxnSpPr/>
          <p:nvPr/>
        </p:nvCxnSpPr>
        <p:spPr>
          <a:xfrm>
            <a:off x="827584" y="3717032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86086B1-4684-4CFB-A0BC-0E33AA1CF2D2}"/>
              </a:ext>
            </a:extLst>
          </p:cNvPr>
          <p:cNvSpPr/>
          <p:nvPr/>
        </p:nvSpPr>
        <p:spPr>
          <a:xfrm>
            <a:off x="1197326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01D4820-169D-40B5-96D7-B3B726133004}"/>
              </a:ext>
            </a:extLst>
          </p:cNvPr>
          <p:cNvSpPr/>
          <p:nvPr/>
        </p:nvSpPr>
        <p:spPr>
          <a:xfrm>
            <a:off x="1701382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EEF38B0-0F77-42CA-A1D7-DB3A9D76C2C6}"/>
              </a:ext>
            </a:extLst>
          </p:cNvPr>
          <p:cNvSpPr/>
          <p:nvPr/>
        </p:nvSpPr>
        <p:spPr>
          <a:xfrm>
            <a:off x="2215140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69BA5B9-12E8-47B6-A4E9-93421A1CF33F}"/>
              </a:ext>
            </a:extLst>
          </p:cNvPr>
          <p:cNvSpPr/>
          <p:nvPr/>
        </p:nvSpPr>
        <p:spPr>
          <a:xfrm>
            <a:off x="2709494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65DC0E9-76A5-460D-91A6-22CBB32B2807}"/>
              </a:ext>
            </a:extLst>
          </p:cNvPr>
          <p:cNvSpPr/>
          <p:nvPr/>
        </p:nvSpPr>
        <p:spPr>
          <a:xfrm>
            <a:off x="3223252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C6E80D8-731D-45D0-A457-4E1602EBE290}"/>
              </a:ext>
            </a:extLst>
          </p:cNvPr>
          <p:cNvSpPr/>
          <p:nvPr/>
        </p:nvSpPr>
        <p:spPr>
          <a:xfrm>
            <a:off x="3717606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1954C36-FF1F-42B5-AEBA-CA8334D9817E}"/>
              </a:ext>
            </a:extLst>
          </p:cNvPr>
          <p:cNvSpPr/>
          <p:nvPr/>
        </p:nvSpPr>
        <p:spPr>
          <a:xfrm>
            <a:off x="4221662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EEF6BBE-0B48-4843-9C55-CCE547CB5AAF}"/>
              </a:ext>
            </a:extLst>
          </p:cNvPr>
          <p:cNvSpPr/>
          <p:nvPr/>
        </p:nvSpPr>
        <p:spPr>
          <a:xfrm>
            <a:off x="4725718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9A75DFF-A042-4F30-A1F6-4A0057802797}"/>
              </a:ext>
            </a:extLst>
          </p:cNvPr>
          <p:cNvSpPr txBox="1"/>
          <p:nvPr/>
        </p:nvSpPr>
        <p:spPr>
          <a:xfrm>
            <a:off x="5373790" y="394048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7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1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7ECE4C8-5131-4E0D-843C-5022AA720043}"/>
              </a:ext>
            </a:extLst>
          </p:cNvPr>
          <p:cNvSpPr/>
          <p:nvPr/>
        </p:nvSpPr>
        <p:spPr>
          <a:xfrm>
            <a:off x="1259632" y="836712"/>
            <a:ext cx="27363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3821E7A-575A-4B8A-A0EE-709B39F75238}"/>
              </a:ext>
            </a:extLst>
          </p:cNvPr>
          <p:cNvSpPr/>
          <p:nvPr/>
        </p:nvSpPr>
        <p:spPr>
          <a:xfrm>
            <a:off x="1259632" y="2132856"/>
            <a:ext cx="27363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0C6A083-A241-405C-9C05-DEBF2065E741}"/>
              </a:ext>
            </a:extLst>
          </p:cNvPr>
          <p:cNvSpPr/>
          <p:nvPr/>
        </p:nvSpPr>
        <p:spPr>
          <a:xfrm>
            <a:off x="5652120" y="836712"/>
            <a:ext cx="27363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12B1D10-5DD6-4567-A1B8-2C1A816ACAFB}"/>
              </a:ext>
            </a:extLst>
          </p:cNvPr>
          <p:cNvSpPr/>
          <p:nvPr/>
        </p:nvSpPr>
        <p:spPr>
          <a:xfrm>
            <a:off x="5652120" y="2132856"/>
            <a:ext cx="27363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2F9F0C-0828-4876-8A2B-55CB61637B2C}"/>
              </a:ext>
            </a:extLst>
          </p:cNvPr>
          <p:cNvSpPr txBox="1"/>
          <p:nvPr/>
        </p:nvSpPr>
        <p:spPr>
          <a:xfrm>
            <a:off x="1979712" y="1886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12BC77-20E0-48E6-88EA-4924EB26764F}"/>
              </a:ext>
            </a:extLst>
          </p:cNvPr>
          <p:cNvSpPr txBox="1"/>
          <p:nvPr/>
        </p:nvSpPr>
        <p:spPr>
          <a:xfrm>
            <a:off x="5868144" y="2606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linux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3E51651-2E19-48B6-AA54-A10177A35EAF}"/>
              </a:ext>
            </a:extLst>
          </p:cNvPr>
          <p:cNvSpPr/>
          <p:nvPr/>
        </p:nvSpPr>
        <p:spPr>
          <a:xfrm>
            <a:off x="3050839" y="3137192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738B421-5A20-448A-B164-5E52A2D5D3E4}"/>
              </a:ext>
            </a:extLst>
          </p:cNvPr>
          <p:cNvSpPr/>
          <p:nvPr/>
        </p:nvSpPr>
        <p:spPr>
          <a:xfrm>
            <a:off x="5965917" y="3140968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7E0B1AC2-CB8E-4664-AACB-4286D648308A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6200000" flipH="1">
            <a:off x="4866530" y="2113589"/>
            <a:ext cx="3776" cy="2915078"/>
          </a:xfrm>
          <a:prstGeom prst="bentConnector3">
            <a:avLst>
              <a:gd name="adj1" fmla="val 615402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89F24C6-4485-48A2-A656-ADABC6077E7F}"/>
              </a:ext>
            </a:extLst>
          </p:cNvPr>
          <p:cNvSpPr txBox="1"/>
          <p:nvPr/>
        </p:nvSpPr>
        <p:spPr>
          <a:xfrm>
            <a:off x="2840933" y="3989960"/>
            <a:ext cx="2018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로컬영역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b="1" smtClean="0">
                <a:latin typeface="Consolas" pitchFamily="49" charset="0"/>
                <a:cs typeface="Consolas" pitchFamily="49" charset="0"/>
              </a:rPr>
              <a:t>192.168.137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B233D0F-8111-41B6-AE9E-42D94CB41921}"/>
              </a:ext>
            </a:extLst>
          </p:cNvPr>
          <p:cNvSpPr txBox="1"/>
          <p:nvPr/>
        </p:nvSpPr>
        <p:spPr>
          <a:xfrm>
            <a:off x="5796136" y="400506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itchFamily="49" charset="0"/>
                <a:cs typeface="Consolas" pitchFamily="49" charset="0"/>
              </a:rPr>
              <a:t>192.168.137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EA6A8576-648B-4A1F-A4B8-65BE750D1F2E}"/>
              </a:ext>
            </a:extLst>
          </p:cNvPr>
          <p:cNvSpPr/>
          <p:nvPr/>
        </p:nvSpPr>
        <p:spPr>
          <a:xfrm>
            <a:off x="6444208" y="980728"/>
            <a:ext cx="792088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sshd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64B4797-04FD-4609-9321-55F5DF8FC38F}"/>
              </a:ext>
            </a:extLst>
          </p:cNvPr>
          <p:cNvSpPr/>
          <p:nvPr/>
        </p:nvSpPr>
        <p:spPr>
          <a:xfrm>
            <a:off x="6480212" y="2132856"/>
            <a:ext cx="720080" cy="3023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EB0AFB9-8220-4D0E-94EC-C2AE69A2879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840252" y="1340768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E40E14A1-4E2A-48EE-9C22-AD42955C38A4}"/>
              </a:ext>
            </a:extLst>
          </p:cNvPr>
          <p:cNvSpPr/>
          <p:nvPr/>
        </p:nvSpPr>
        <p:spPr>
          <a:xfrm>
            <a:off x="2555776" y="980728"/>
            <a:ext cx="936104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putty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7808C1C-4449-4CA1-943B-E954E1E806C3}"/>
              </a:ext>
            </a:extLst>
          </p:cNvPr>
          <p:cNvSpPr/>
          <p:nvPr/>
        </p:nvSpPr>
        <p:spPr>
          <a:xfrm>
            <a:off x="2555776" y="2132855"/>
            <a:ext cx="720080" cy="3023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8DCA627-999C-4226-9507-F0FB5184EDC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915816" y="1340768"/>
            <a:ext cx="108012" cy="792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3E51651-2E19-48B6-AA54-A10177A35EAF}"/>
              </a:ext>
            </a:extLst>
          </p:cNvPr>
          <p:cNvSpPr/>
          <p:nvPr/>
        </p:nvSpPr>
        <p:spPr>
          <a:xfrm>
            <a:off x="1435156" y="3137192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연결선: 꺾임 12">
            <a:extLst>
              <a:ext uri="{FF2B5EF4-FFF2-40B4-BE49-F238E27FC236}">
                <a16:creationId xmlns:a16="http://schemas.microsoft.com/office/drawing/2014/main" xmlns="" id="{7E0B1AC2-CB8E-4664-AACB-4286D648308A}"/>
              </a:ext>
            </a:extLst>
          </p:cNvPr>
          <p:cNvCxnSpPr>
            <a:endCxn id="22" idx="2"/>
          </p:cNvCxnSpPr>
          <p:nvPr/>
        </p:nvCxnSpPr>
        <p:spPr>
          <a:xfrm flipV="1">
            <a:off x="350843" y="3569240"/>
            <a:ext cx="1444353" cy="24065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89F24C6-4485-48A2-A656-ADABC6077E7F}"/>
              </a:ext>
            </a:extLst>
          </p:cNvPr>
          <p:cNvSpPr txBox="1"/>
          <p:nvPr/>
        </p:nvSpPr>
        <p:spPr>
          <a:xfrm>
            <a:off x="253117" y="3971007"/>
            <a:ext cx="2262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로컬영역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공유됨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156.147.178.25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89F24C6-4485-48A2-A656-ADABC6077E7F}"/>
              </a:ext>
            </a:extLst>
          </p:cNvPr>
          <p:cNvSpPr txBox="1"/>
          <p:nvPr/>
        </p:nvSpPr>
        <p:spPr>
          <a:xfrm>
            <a:off x="1073019" y="5347574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C:\&gt; </a:t>
            </a:r>
            <a:r>
              <a:rPr lang="en-US" altLang="ko-KR" sz="2000" err="1" smtClean="0">
                <a:latin typeface="Consolas" pitchFamily="49" charset="0"/>
                <a:cs typeface="Consolas" pitchFamily="49" charset="0"/>
              </a:rPr>
              <a:t>ipconfig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70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971621-5D99-4C81-9FC1-C3F8137DBDE6}"/>
              </a:ext>
            </a:extLst>
          </p:cNvPr>
          <p:cNvSpPr txBox="1"/>
          <p:nvPr/>
        </p:nvSpPr>
        <p:spPr>
          <a:xfrm>
            <a:off x="683568" y="518835"/>
            <a:ext cx="53543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char a = 4, b = 3;</a:t>
            </a:r>
          </a:p>
          <a:p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b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1FD663C-F942-4E8D-9CFA-2C9CB1A0067D}"/>
              </a:ext>
            </a:extLst>
          </p:cNvPr>
          <p:cNvSpPr/>
          <p:nvPr/>
        </p:nvSpPr>
        <p:spPr>
          <a:xfrm>
            <a:off x="8312196" y="925412"/>
            <a:ext cx="50405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8C9E8F3-FF48-4B82-86DA-7624D0620F84}"/>
              </a:ext>
            </a:extLst>
          </p:cNvPr>
          <p:cNvSpPr/>
          <p:nvPr/>
        </p:nvSpPr>
        <p:spPr>
          <a:xfrm>
            <a:off x="6997258" y="1272017"/>
            <a:ext cx="427148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(-1) * (~ch+1) 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6DE2905-B5A2-4B0F-9E81-C12437A82FC0}"/>
              </a:ext>
            </a:extLst>
          </p:cNvPr>
          <p:cNvSpPr/>
          <p:nvPr/>
        </p:nvSpPr>
        <p:spPr>
          <a:xfrm>
            <a:off x="1198678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2681028-A0FE-4AA5-B05E-0BF9311D66B3}"/>
              </a:ext>
            </a:extLst>
          </p:cNvPr>
          <p:cNvSpPr/>
          <p:nvPr/>
        </p:nvSpPr>
        <p:spPr>
          <a:xfrm>
            <a:off x="1702734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9B3F6D0-06FF-409A-AE81-BE75B2C748B4}"/>
              </a:ext>
            </a:extLst>
          </p:cNvPr>
          <p:cNvSpPr/>
          <p:nvPr/>
        </p:nvSpPr>
        <p:spPr>
          <a:xfrm>
            <a:off x="2216492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D575B55-0EFF-4EE3-BD1A-DA0AFF566D17}"/>
              </a:ext>
            </a:extLst>
          </p:cNvPr>
          <p:cNvSpPr/>
          <p:nvPr/>
        </p:nvSpPr>
        <p:spPr>
          <a:xfrm>
            <a:off x="2710846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C381B79-FE2E-4B84-8D34-6C2AEC385525}"/>
              </a:ext>
            </a:extLst>
          </p:cNvPr>
          <p:cNvSpPr/>
          <p:nvPr/>
        </p:nvSpPr>
        <p:spPr>
          <a:xfrm>
            <a:off x="3224604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53171D0-2E5C-4C34-B59C-6F5F4568BC7A}"/>
              </a:ext>
            </a:extLst>
          </p:cNvPr>
          <p:cNvSpPr/>
          <p:nvPr/>
        </p:nvSpPr>
        <p:spPr>
          <a:xfrm>
            <a:off x="3718958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17FDA-78A6-4CF9-868B-DC6F4D820B82}"/>
              </a:ext>
            </a:extLst>
          </p:cNvPr>
          <p:cNvSpPr/>
          <p:nvPr/>
        </p:nvSpPr>
        <p:spPr>
          <a:xfrm>
            <a:off x="4223014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200037A-F931-47B2-A843-2CDED6B184DD}"/>
              </a:ext>
            </a:extLst>
          </p:cNvPr>
          <p:cNvSpPr/>
          <p:nvPr/>
        </p:nvSpPr>
        <p:spPr>
          <a:xfrm>
            <a:off x="4727070" y="288495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8D20C51-7F9B-48F8-910C-7CECBF6E199F}"/>
              </a:ext>
            </a:extLst>
          </p:cNvPr>
          <p:cNvSpPr/>
          <p:nvPr/>
        </p:nvSpPr>
        <p:spPr>
          <a:xfrm>
            <a:off x="1187624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11E1973-8FBA-4019-A518-34A97D896626}"/>
              </a:ext>
            </a:extLst>
          </p:cNvPr>
          <p:cNvSpPr/>
          <p:nvPr/>
        </p:nvSpPr>
        <p:spPr>
          <a:xfrm>
            <a:off x="169168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87F7309-A8FA-4960-A84B-7AEAE92CE06D}"/>
              </a:ext>
            </a:extLst>
          </p:cNvPr>
          <p:cNvSpPr/>
          <p:nvPr/>
        </p:nvSpPr>
        <p:spPr>
          <a:xfrm>
            <a:off x="2205438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CF58760-1F3C-4F3D-B622-6F6EA598664D}"/>
              </a:ext>
            </a:extLst>
          </p:cNvPr>
          <p:cNvSpPr/>
          <p:nvPr/>
        </p:nvSpPr>
        <p:spPr>
          <a:xfrm>
            <a:off x="2699792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4FDB486-A9F5-4E95-84FD-F33F57068E9F}"/>
              </a:ext>
            </a:extLst>
          </p:cNvPr>
          <p:cNvSpPr/>
          <p:nvPr/>
        </p:nvSpPr>
        <p:spPr>
          <a:xfrm>
            <a:off x="321355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51D0C97-4A06-4329-9199-D22DBBB48007}"/>
              </a:ext>
            </a:extLst>
          </p:cNvPr>
          <p:cNvSpPr/>
          <p:nvPr/>
        </p:nvSpPr>
        <p:spPr>
          <a:xfrm>
            <a:off x="3707904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1C50163-6DF5-49A4-BCC8-3E01FE5A2C18}"/>
              </a:ext>
            </a:extLst>
          </p:cNvPr>
          <p:cNvSpPr/>
          <p:nvPr/>
        </p:nvSpPr>
        <p:spPr>
          <a:xfrm>
            <a:off x="421196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9044A51-4282-4634-BECA-D63E49AF525B}"/>
              </a:ext>
            </a:extLst>
          </p:cNvPr>
          <p:cNvSpPr/>
          <p:nvPr/>
        </p:nvSpPr>
        <p:spPr>
          <a:xfrm>
            <a:off x="4716016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A28D41-D20A-4142-AB1A-75106ADC3D94}"/>
              </a:ext>
            </a:extLst>
          </p:cNvPr>
          <p:cNvSpPr txBox="1"/>
          <p:nvPr/>
        </p:nvSpPr>
        <p:spPr>
          <a:xfrm>
            <a:off x="5364088" y="214353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4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1FB15A9-D113-4350-9BA1-BF17A14D3401}"/>
              </a:ext>
            </a:extLst>
          </p:cNvPr>
          <p:cNvSpPr txBox="1"/>
          <p:nvPr/>
        </p:nvSpPr>
        <p:spPr>
          <a:xfrm>
            <a:off x="5415342" y="293591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52E339D7-E79F-485D-A105-67F8689B2AF1}"/>
              </a:ext>
            </a:extLst>
          </p:cNvPr>
          <p:cNvCxnSpPr/>
          <p:nvPr/>
        </p:nvCxnSpPr>
        <p:spPr>
          <a:xfrm>
            <a:off x="827584" y="3717032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86086B1-4684-4CFB-A0BC-0E33AA1CF2D2}"/>
              </a:ext>
            </a:extLst>
          </p:cNvPr>
          <p:cNvSpPr/>
          <p:nvPr/>
        </p:nvSpPr>
        <p:spPr>
          <a:xfrm>
            <a:off x="1197326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01D4820-169D-40B5-96D7-B3B726133004}"/>
              </a:ext>
            </a:extLst>
          </p:cNvPr>
          <p:cNvSpPr/>
          <p:nvPr/>
        </p:nvSpPr>
        <p:spPr>
          <a:xfrm>
            <a:off x="1701382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EEF38B0-0F77-42CA-A1D7-DB3A9D76C2C6}"/>
              </a:ext>
            </a:extLst>
          </p:cNvPr>
          <p:cNvSpPr/>
          <p:nvPr/>
        </p:nvSpPr>
        <p:spPr>
          <a:xfrm>
            <a:off x="2215140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69BA5B9-12E8-47B6-A4E9-93421A1CF33F}"/>
              </a:ext>
            </a:extLst>
          </p:cNvPr>
          <p:cNvSpPr/>
          <p:nvPr/>
        </p:nvSpPr>
        <p:spPr>
          <a:xfrm>
            <a:off x="2709494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65DC0E9-76A5-460D-91A6-22CBB32B2807}"/>
              </a:ext>
            </a:extLst>
          </p:cNvPr>
          <p:cNvSpPr/>
          <p:nvPr/>
        </p:nvSpPr>
        <p:spPr>
          <a:xfrm>
            <a:off x="3223252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C6E80D8-731D-45D0-A457-4E1602EBE290}"/>
              </a:ext>
            </a:extLst>
          </p:cNvPr>
          <p:cNvSpPr/>
          <p:nvPr/>
        </p:nvSpPr>
        <p:spPr>
          <a:xfrm>
            <a:off x="3717606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1954C36-FF1F-42B5-AEBA-CA8334D9817E}"/>
              </a:ext>
            </a:extLst>
          </p:cNvPr>
          <p:cNvSpPr/>
          <p:nvPr/>
        </p:nvSpPr>
        <p:spPr>
          <a:xfrm>
            <a:off x="4221662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EEF6BBE-0B48-4843-9C55-CCE547CB5AAF}"/>
              </a:ext>
            </a:extLst>
          </p:cNvPr>
          <p:cNvSpPr/>
          <p:nvPr/>
        </p:nvSpPr>
        <p:spPr>
          <a:xfrm>
            <a:off x="4725718" y="392979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9A75DFF-A042-4F30-A1F6-4A0057802797}"/>
              </a:ext>
            </a:extLst>
          </p:cNvPr>
          <p:cNvSpPr txBox="1"/>
          <p:nvPr/>
        </p:nvSpPr>
        <p:spPr>
          <a:xfrm>
            <a:off x="5373790" y="394048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41C3BD-0A56-476F-9D87-83B4D7666173}"/>
              </a:ext>
            </a:extLst>
          </p:cNvPr>
          <p:cNvSpPr txBox="1"/>
          <p:nvPr/>
        </p:nvSpPr>
        <p:spPr>
          <a:xfrm>
            <a:off x="704324" y="285416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69A7CCA-27BA-47BD-B4C9-34565A7A2E63}"/>
              </a:ext>
            </a:extLst>
          </p:cNvPr>
          <p:cNvSpPr/>
          <p:nvPr/>
        </p:nvSpPr>
        <p:spPr>
          <a:xfrm>
            <a:off x="4221662" y="1418491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66E50CC-69B7-4893-8392-BECEBA0134EC}"/>
              </a:ext>
            </a:extLst>
          </p:cNvPr>
          <p:cNvSpPr/>
          <p:nvPr/>
        </p:nvSpPr>
        <p:spPr>
          <a:xfrm>
            <a:off x="4725718" y="1411269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47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971621-5D99-4C81-9FC1-C3F8137DBDE6}"/>
              </a:ext>
            </a:extLst>
          </p:cNvPr>
          <p:cNvSpPr txBox="1"/>
          <p:nvPr/>
        </p:nvSpPr>
        <p:spPr>
          <a:xfrm>
            <a:off x="488293" y="486813"/>
            <a:ext cx="487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signed char a = 4, b = 3;</a:t>
            </a:r>
          </a:p>
          <a:p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 (-3)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6DE2905-B5A2-4B0F-9E81-C12437A82FC0}"/>
              </a:ext>
            </a:extLst>
          </p:cNvPr>
          <p:cNvSpPr/>
          <p:nvPr/>
        </p:nvSpPr>
        <p:spPr>
          <a:xfrm>
            <a:off x="1003403" y="2852936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2681028-A0FE-4AA5-B05E-0BF9311D66B3}"/>
              </a:ext>
            </a:extLst>
          </p:cNvPr>
          <p:cNvSpPr/>
          <p:nvPr/>
        </p:nvSpPr>
        <p:spPr>
          <a:xfrm>
            <a:off x="1507459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9B3F6D0-06FF-409A-AE81-BE75B2C748B4}"/>
              </a:ext>
            </a:extLst>
          </p:cNvPr>
          <p:cNvSpPr/>
          <p:nvPr/>
        </p:nvSpPr>
        <p:spPr>
          <a:xfrm>
            <a:off x="2021217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D575B55-0EFF-4EE3-BD1A-DA0AFF566D17}"/>
              </a:ext>
            </a:extLst>
          </p:cNvPr>
          <p:cNvSpPr/>
          <p:nvPr/>
        </p:nvSpPr>
        <p:spPr>
          <a:xfrm>
            <a:off x="2515571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C381B79-FE2E-4B84-8D34-6C2AEC385525}"/>
              </a:ext>
            </a:extLst>
          </p:cNvPr>
          <p:cNvSpPr/>
          <p:nvPr/>
        </p:nvSpPr>
        <p:spPr>
          <a:xfrm>
            <a:off x="3029329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53171D0-2E5C-4C34-B59C-6F5F4568BC7A}"/>
              </a:ext>
            </a:extLst>
          </p:cNvPr>
          <p:cNvSpPr/>
          <p:nvPr/>
        </p:nvSpPr>
        <p:spPr>
          <a:xfrm>
            <a:off x="3523683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17FDA-78A6-4CF9-868B-DC6F4D820B82}"/>
              </a:ext>
            </a:extLst>
          </p:cNvPr>
          <p:cNvSpPr/>
          <p:nvPr/>
        </p:nvSpPr>
        <p:spPr>
          <a:xfrm>
            <a:off x="4027739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200037A-F931-47B2-A843-2CDED6B184DD}"/>
              </a:ext>
            </a:extLst>
          </p:cNvPr>
          <p:cNvSpPr/>
          <p:nvPr/>
        </p:nvSpPr>
        <p:spPr>
          <a:xfrm>
            <a:off x="4531795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8D20C51-7F9B-48F8-910C-7CECBF6E199F}"/>
              </a:ext>
            </a:extLst>
          </p:cNvPr>
          <p:cNvSpPr/>
          <p:nvPr/>
        </p:nvSpPr>
        <p:spPr>
          <a:xfrm>
            <a:off x="992349" y="2100834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11E1973-8FBA-4019-A518-34A97D896626}"/>
              </a:ext>
            </a:extLst>
          </p:cNvPr>
          <p:cNvSpPr/>
          <p:nvPr/>
        </p:nvSpPr>
        <p:spPr>
          <a:xfrm>
            <a:off x="1496405" y="210083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87F7309-A8FA-4960-A84B-7AEAE92CE06D}"/>
              </a:ext>
            </a:extLst>
          </p:cNvPr>
          <p:cNvSpPr/>
          <p:nvPr/>
        </p:nvSpPr>
        <p:spPr>
          <a:xfrm>
            <a:off x="2010163" y="210083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CF58760-1F3C-4F3D-B622-6F6EA598664D}"/>
              </a:ext>
            </a:extLst>
          </p:cNvPr>
          <p:cNvSpPr/>
          <p:nvPr/>
        </p:nvSpPr>
        <p:spPr>
          <a:xfrm>
            <a:off x="2504517" y="210083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4FDB486-A9F5-4E95-84FD-F33F57068E9F}"/>
              </a:ext>
            </a:extLst>
          </p:cNvPr>
          <p:cNvSpPr/>
          <p:nvPr/>
        </p:nvSpPr>
        <p:spPr>
          <a:xfrm>
            <a:off x="3018275" y="210083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51D0C97-4A06-4329-9199-D22DBBB48007}"/>
              </a:ext>
            </a:extLst>
          </p:cNvPr>
          <p:cNvSpPr/>
          <p:nvPr/>
        </p:nvSpPr>
        <p:spPr>
          <a:xfrm>
            <a:off x="3512629" y="210083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1C50163-6DF5-49A4-BCC8-3E01FE5A2C18}"/>
              </a:ext>
            </a:extLst>
          </p:cNvPr>
          <p:cNvSpPr/>
          <p:nvPr/>
        </p:nvSpPr>
        <p:spPr>
          <a:xfrm>
            <a:off x="4016685" y="210083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9044A51-4282-4634-BECA-D63E49AF525B}"/>
              </a:ext>
            </a:extLst>
          </p:cNvPr>
          <p:cNvSpPr/>
          <p:nvPr/>
        </p:nvSpPr>
        <p:spPr>
          <a:xfrm>
            <a:off x="4520741" y="210083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A28D41-D20A-4142-AB1A-75106ADC3D94}"/>
              </a:ext>
            </a:extLst>
          </p:cNvPr>
          <p:cNvSpPr txBox="1"/>
          <p:nvPr/>
        </p:nvSpPr>
        <p:spPr>
          <a:xfrm>
            <a:off x="5168813" y="211151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4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1FB15A9-D113-4350-9BA1-BF17A14D3401}"/>
              </a:ext>
            </a:extLst>
          </p:cNvPr>
          <p:cNvSpPr txBox="1"/>
          <p:nvPr/>
        </p:nvSpPr>
        <p:spPr>
          <a:xfrm>
            <a:off x="5220067" y="2903895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-3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52E339D7-E79F-485D-A105-67F8689B2AF1}"/>
              </a:ext>
            </a:extLst>
          </p:cNvPr>
          <p:cNvCxnSpPr>
            <a:cxnSpLocks/>
          </p:cNvCxnSpPr>
          <p:nvPr/>
        </p:nvCxnSpPr>
        <p:spPr>
          <a:xfrm>
            <a:off x="632309" y="3685010"/>
            <a:ext cx="5224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86086B1-4684-4CFB-A0BC-0E33AA1CF2D2}"/>
              </a:ext>
            </a:extLst>
          </p:cNvPr>
          <p:cNvSpPr/>
          <p:nvPr/>
        </p:nvSpPr>
        <p:spPr>
          <a:xfrm>
            <a:off x="1002051" y="3897777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01D4820-169D-40B5-96D7-B3B726133004}"/>
              </a:ext>
            </a:extLst>
          </p:cNvPr>
          <p:cNvSpPr/>
          <p:nvPr/>
        </p:nvSpPr>
        <p:spPr>
          <a:xfrm>
            <a:off x="1506107" y="3897777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EEF38B0-0F77-42CA-A1D7-DB3A9D76C2C6}"/>
              </a:ext>
            </a:extLst>
          </p:cNvPr>
          <p:cNvSpPr/>
          <p:nvPr/>
        </p:nvSpPr>
        <p:spPr>
          <a:xfrm>
            <a:off x="2019865" y="3897777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69BA5B9-12E8-47B6-A4E9-93421A1CF33F}"/>
              </a:ext>
            </a:extLst>
          </p:cNvPr>
          <p:cNvSpPr/>
          <p:nvPr/>
        </p:nvSpPr>
        <p:spPr>
          <a:xfrm>
            <a:off x="2514219" y="3897777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65DC0E9-76A5-460D-91A6-22CBB32B2807}"/>
              </a:ext>
            </a:extLst>
          </p:cNvPr>
          <p:cNvSpPr/>
          <p:nvPr/>
        </p:nvSpPr>
        <p:spPr>
          <a:xfrm>
            <a:off x="3027977" y="3897777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C6E80D8-731D-45D0-A457-4E1602EBE290}"/>
              </a:ext>
            </a:extLst>
          </p:cNvPr>
          <p:cNvSpPr/>
          <p:nvPr/>
        </p:nvSpPr>
        <p:spPr>
          <a:xfrm>
            <a:off x="3522331" y="3897777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1954C36-FF1F-42B5-AEBA-CA8334D9817E}"/>
              </a:ext>
            </a:extLst>
          </p:cNvPr>
          <p:cNvSpPr/>
          <p:nvPr/>
        </p:nvSpPr>
        <p:spPr>
          <a:xfrm>
            <a:off x="4026387" y="3897777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EEF6BBE-0B48-4843-9C55-CCE547CB5AAF}"/>
              </a:ext>
            </a:extLst>
          </p:cNvPr>
          <p:cNvSpPr/>
          <p:nvPr/>
        </p:nvSpPr>
        <p:spPr>
          <a:xfrm>
            <a:off x="4530443" y="3897777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9A75DFF-A042-4F30-A1F6-4A0057802797}"/>
              </a:ext>
            </a:extLst>
          </p:cNvPr>
          <p:cNvSpPr txBox="1"/>
          <p:nvPr/>
        </p:nvSpPr>
        <p:spPr>
          <a:xfrm>
            <a:off x="5173090" y="39181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41C3BD-0A56-476F-9D87-83B4D7666173}"/>
              </a:ext>
            </a:extLst>
          </p:cNvPr>
          <p:cNvSpPr txBox="1"/>
          <p:nvPr/>
        </p:nvSpPr>
        <p:spPr>
          <a:xfrm>
            <a:off x="509049" y="282214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44B8CB3-6F04-4326-9CBD-F83DB0997938}"/>
              </a:ext>
            </a:extLst>
          </p:cNvPr>
          <p:cNvSpPr/>
          <p:nvPr/>
        </p:nvSpPr>
        <p:spPr>
          <a:xfrm>
            <a:off x="208244" y="391503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5E0DA6-3F67-43E7-9524-99C37D333CA2}"/>
              </a:ext>
            </a:extLst>
          </p:cNvPr>
          <p:cNvSpPr txBox="1"/>
          <p:nvPr/>
        </p:nvSpPr>
        <p:spPr>
          <a:xfrm>
            <a:off x="6516216" y="836712"/>
            <a:ext cx="43717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n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진수에서는 음수를 </a:t>
            </a:r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n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의 보수를 사용하라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4 - 3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-3 =&gt;  10=3+x =&gt; 7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4+7 = </a:t>
            </a:r>
            <a:r>
              <a:rPr lang="en-US" altLang="ko-KR" sz="3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1 =&gt; 1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02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851DDB-0C70-425C-B405-1C0D275DE10B}"/>
              </a:ext>
            </a:extLst>
          </p:cNvPr>
          <p:cNvSpPr txBox="1"/>
          <p:nvPr/>
        </p:nvSpPr>
        <p:spPr>
          <a:xfrm>
            <a:off x="530253" y="239660"/>
            <a:ext cx="3619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char a =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4;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>
                <a:latin typeface="맑은 고딕" panose="020B0503020000020004" pitchFamily="50" charset="-127"/>
              </a:rPr>
              <a:t>unsigned char b = 3;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2245081-D833-428E-ABD3-C8922DAB1902}"/>
              </a:ext>
            </a:extLst>
          </p:cNvPr>
          <p:cNvSpPr/>
          <p:nvPr/>
        </p:nvSpPr>
        <p:spPr>
          <a:xfrm>
            <a:off x="861605" y="1562534"/>
            <a:ext cx="7719742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if( a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)       </a:t>
            </a:r>
            <a:r>
              <a:rPr lang="en-US" altLang="ko-KR" sz="2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a, b ; a-b</a:t>
            </a:r>
          </a:p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condition 1; 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909D97-D422-4F11-BE15-FFA381F6B27C}"/>
              </a:ext>
            </a:extLst>
          </p:cNvPr>
          <p:cNvSpPr/>
          <p:nvPr/>
        </p:nvSpPr>
        <p:spPr>
          <a:xfrm>
            <a:off x="4225942" y="2879697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8167788-32CF-4FA8-8E34-7F8D160D6943}"/>
              </a:ext>
            </a:extLst>
          </p:cNvPr>
          <p:cNvSpPr/>
          <p:nvPr/>
        </p:nvSpPr>
        <p:spPr>
          <a:xfrm>
            <a:off x="1102688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F52572-788E-4016-B7F3-CDA2F44CBCF9}"/>
              </a:ext>
            </a:extLst>
          </p:cNvPr>
          <p:cNvSpPr/>
          <p:nvPr/>
        </p:nvSpPr>
        <p:spPr>
          <a:xfrm>
            <a:off x="1515193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745BCE7-309B-4F1B-93B3-747FA86E37F3}"/>
              </a:ext>
            </a:extLst>
          </p:cNvPr>
          <p:cNvSpPr/>
          <p:nvPr/>
        </p:nvSpPr>
        <p:spPr>
          <a:xfrm>
            <a:off x="1935638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809EB01-1071-436E-92C9-770F9BE99D1E}"/>
              </a:ext>
            </a:extLst>
          </p:cNvPr>
          <p:cNvSpPr/>
          <p:nvPr/>
        </p:nvSpPr>
        <p:spPr>
          <a:xfrm>
            <a:off x="2340204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DF80A25-2313-4E1C-A667-2FD807D00380}"/>
              </a:ext>
            </a:extLst>
          </p:cNvPr>
          <p:cNvSpPr/>
          <p:nvPr/>
        </p:nvSpPr>
        <p:spPr>
          <a:xfrm>
            <a:off x="2760649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008689-F367-4550-B0B4-EC0AE4EB391B}"/>
              </a:ext>
            </a:extLst>
          </p:cNvPr>
          <p:cNvSpPr/>
          <p:nvPr/>
        </p:nvSpPr>
        <p:spPr>
          <a:xfrm>
            <a:off x="316521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4F3D2C-A09E-4A45-AB13-04117944E812}"/>
              </a:ext>
            </a:extLst>
          </p:cNvPr>
          <p:cNvSpPr/>
          <p:nvPr/>
        </p:nvSpPr>
        <p:spPr>
          <a:xfrm>
            <a:off x="3577720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FC68EE-16C1-45C6-967D-D2A66E5B505F}"/>
              </a:ext>
            </a:extLst>
          </p:cNvPr>
          <p:cNvSpPr/>
          <p:nvPr/>
        </p:nvSpPr>
        <p:spPr>
          <a:xfrm>
            <a:off x="399022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D9F3112-D2C4-4EB7-98C1-CA9750ED698F}"/>
              </a:ext>
            </a:extLst>
          </p:cNvPr>
          <p:cNvSpPr/>
          <p:nvPr/>
        </p:nvSpPr>
        <p:spPr>
          <a:xfrm>
            <a:off x="4293123" y="3613054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515C763-4B88-4DAB-8EC5-DEF6C0AEF5CA}"/>
              </a:ext>
            </a:extLst>
          </p:cNvPr>
          <p:cNvSpPr/>
          <p:nvPr/>
        </p:nvSpPr>
        <p:spPr>
          <a:xfrm>
            <a:off x="1102688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98B49A1-23E9-4E50-8EEC-3A229B006D73}"/>
              </a:ext>
            </a:extLst>
          </p:cNvPr>
          <p:cNvSpPr/>
          <p:nvPr/>
        </p:nvSpPr>
        <p:spPr>
          <a:xfrm>
            <a:off x="1515193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ACC01C5-FEB3-4E13-8A83-A0C22DFC4759}"/>
              </a:ext>
            </a:extLst>
          </p:cNvPr>
          <p:cNvSpPr/>
          <p:nvPr/>
        </p:nvSpPr>
        <p:spPr>
          <a:xfrm>
            <a:off x="1935638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032791D-7622-414B-825E-E004A0A07D08}"/>
              </a:ext>
            </a:extLst>
          </p:cNvPr>
          <p:cNvSpPr/>
          <p:nvPr/>
        </p:nvSpPr>
        <p:spPr>
          <a:xfrm>
            <a:off x="2340204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CF9956-4749-41D2-97A2-6D2491CD4736}"/>
              </a:ext>
            </a:extLst>
          </p:cNvPr>
          <p:cNvSpPr/>
          <p:nvPr/>
        </p:nvSpPr>
        <p:spPr>
          <a:xfrm>
            <a:off x="2760649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AC7395B-2EF0-4D4F-A92E-E050112F5AA6}"/>
              </a:ext>
            </a:extLst>
          </p:cNvPr>
          <p:cNvSpPr/>
          <p:nvPr/>
        </p:nvSpPr>
        <p:spPr>
          <a:xfrm>
            <a:off x="316521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769E216-52E5-4F2A-BB91-166C7321908D}"/>
              </a:ext>
            </a:extLst>
          </p:cNvPr>
          <p:cNvSpPr/>
          <p:nvPr/>
        </p:nvSpPr>
        <p:spPr>
          <a:xfrm>
            <a:off x="3577720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761F0AB-215E-4ED7-B1E9-4B868E318185}"/>
              </a:ext>
            </a:extLst>
          </p:cNvPr>
          <p:cNvSpPr/>
          <p:nvPr/>
        </p:nvSpPr>
        <p:spPr>
          <a:xfrm>
            <a:off x="399022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087B70E-1725-4DD2-90D8-DC4104C520F2}"/>
              </a:ext>
            </a:extLst>
          </p:cNvPr>
          <p:cNvSpPr/>
          <p:nvPr/>
        </p:nvSpPr>
        <p:spPr>
          <a:xfrm>
            <a:off x="395536" y="3611405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C360CDF2-2303-443B-943D-752BDA4BDBDB}"/>
              </a:ext>
            </a:extLst>
          </p:cNvPr>
          <p:cNvCxnSpPr/>
          <p:nvPr/>
        </p:nvCxnSpPr>
        <p:spPr>
          <a:xfrm>
            <a:off x="766098" y="4313803"/>
            <a:ext cx="4714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2778E08-7675-4534-86FA-228D539050FD}"/>
              </a:ext>
            </a:extLst>
          </p:cNvPr>
          <p:cNvSpPr/>
          <p:nvPr/>
        </p:nvSpPr>
        <p:spPr>
          <a:xfrm>
            <a:off x="1107036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FC3900F-B9BE-4ACC-B7D3-D39436B7FA04}"/>
              </a:ext>
            </a:extLst>
          </p:cNvPr>
          <p:cNvSpPr/>
          <p:nvPr/>
        </p:nvSpPr>
        <p:spPr>
          <a:xfrm>
            <a:off x="1519541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A2FAF2-41FA-40F7-B85B-5E6F25B55A47}"/>
              </a:ext>
            </a:extLst>
          </p:cNvPr>
          <p:cNvSpPr/>
          <p:nvPr/>
        </p:nvSpPr>
        <p:spPr>
          <a:xfrm>
            <a:off x="1939986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977F7B4-86AD-4BBF-AC1B-80B568D65D40}"/>
              </a:ext>
            </a:extLst>
          </p:cNvPr>
          <p:cNvSpPr/>
          <p:nvPr/>
        </p:nvSpPr>
        <p:spPr>
          <a:xfrm>
            <a:off x="2344552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13D9B14-2B24-4AB3-8CCD-9EAD67746B4B}"/>
              </a:ext>
            </a:extLst>
          </p:cNvPr>
          <p:cNvSpPr/>
          <p:nvPr/>
        </p:nvSpPr>
        <p:spPr>
          <a:xfrm>
            <a:off x="2764997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0381125-F458-4C87-B231-944C675E1491}"/>
              </a:ext>
            </a:extLst>
          </p:cNvPr>
          <p:cNvSpPr/>
          <p:nvPr/>
        </p:nvSpPr>
        <p:spPr>
          <a:xfrm>
            <a:off x="316956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490282-A94F-4582-9385-E80D5119BEF6}"/>
              </a:ext>
            </a:extLst>
          </p:cNvPr>
          <p:cNvSpPr/>
          <p:nvPr/>
        </p:nvSpPr>
        <p:spPr>
          <a:xfrm>
            <a:off x="3582068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9AE180D-588A-4FFD-BFF3-438614592560}"/>
              </a:ext>
            </a:extLst>
          </p:cNvPr>
          <p:cNvSpPr/>
          <p:nvPr/>
        </p:nvSpPr>
        <p:spPr>
          <a:xfrm>
            <a:off x="399457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7E7D4A2-531E-4514-9984-4E9ACF4610C2}"/>
              </a:ext>
            </a:extLst>
          </p:cNvPr>
          <p:cNvSpPr/>
          <p:nvPr/>
        </p:nvSpPr>
        <p:spPr>
          <a:xfrm>
            <a:off x="3577720" y="244674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CDB779B-6B57-44A5-A985-840DCE890DEA}"/>
              </a:ext>
            </a:extLst>
          </p:cNvPr>
          <p:cNvSpPr/>
          <p:nvPr/>
        </p:nvSpPr>
        <p:spPr>
          <a:xfrm>
            <a:off x="3990225" y="2440985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4363ECD-7B76-4388-924F-C6895A54E2C8}"/>
              </a:ext>
            </a:extLst>
          </p:cNvPr>
          <p:cNvGrpSpPr/>
          <p:nvPr/>
        </p:nvGrpSpPr>
        <p:grpSpPr>
          <a:xfrm>
            <a:off x="5817034" y="2178119"/>
            <a:ext cx="1642081" cy="832537"/>
            <a:chOff x="6038462" y="3356992"/>
            <a:chExt cx="2006522" cy="130824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338BF17-C5A8-447A-9F8E-7728289EA25A}"/>
                </a:ext>
              </a:extLst>
            </p:cNvPr>
            <p:cNvSpPr/>
            <p:nvPr/>
          </p:nvSpPr>
          <p:spPr>
            <a:xfrm>
              <a:off x="6038462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FDE526C-21B1-43D5-8B45-53B3E79C5920}"/>
                </a:ext>
              </a:extLst>
            </p:cNvPr>
            <p:cNvSpPr/>
            <p:nvPr/>
          </p:nvSpPr>
          <p:spPr>
            <a:xfrm>
              <a:off x="6532816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4C163E-F02D-458F-97CD-807178388B50}"/>
                </a:ext>
              </a:extLst>
            </p:cNvPr>
            <p:cNvSpPr/>
            <p:nvPr/>
          </p:nvSpPr>
          <p:spPr>
            <a:xfrm>
              <a:off x="7036872" y="4017163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CEDEC4DA-B4F0-41F2-8799-65352303D049}"/>
                </a:ext>
              </a:extLst>
            </p:cNvPr>
            <p:cNvSpPr/>
            <p:nvPr/>
          </p:nvSpPr>
          <p:spPr>
            <a:xfrm>
              <a:off x="7540928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7E37AE36-6A14-4C7D-9182-81882538A543}"/>
                </a:ext>
              </a:extLst>
            </p:cNvPr>
            <p:cNvSpPr/>
            <p:nvPr/>
          </p:nvSpPr>
          <p:spPr>
            <a:xfrm>
              <a:off x="6038462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EB81899-F7ED-4047-AB8C-2B5A15F554C7}"/>
                </a:ext>
              </a:extLst>
            </p:cNvPr>
            <p:cNvSpPr/>
            <p:nvPr/>
          </p:nvSpPr>
          <p:spPr>
            <a:xfrm>
              <a:off x="6532816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Z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994A94D-4128-4857-85EE-5A943AE05540}"/>
                </a:ext>
              </a:extLst>
            </p:cNvPr>
            <p:cNvSpPr/>
            <p:nvPr/>
          </p:nvSpPr>
          <p:spPr>
            <a:xfrm>
              <a:off x="7036872" y="3356992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1A5A3EFF-4CD0-424C-BA3E-6C4935575145}"/>
                </a:ext>
              </a:extLst>
            </p:cNvPr>
            <p:cNvSpPr/>
            <p:nvPr/>
          </p:nvSpPr>
          <p:spPr>
            <a:xfrm>
              <a:off x="7540928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38D68CF-ED14-4573-BAAB-2E9D83CE50FF}"/>
              </a:ext>
            </a:extLst>
          </p:cNvPr>
          <p:cNvSpPr/>
          <p:nvPr/>
        </p:nvSpPr>
        <p:spPr>
          <a:xfrm>
            <a:off x="5616472" y="3468989"/>
            <a:ext cx="381902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에서는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Carry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이면 앞의 숫자가 크다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53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851DDB-0C70-425C-B405-1C0D275DE10B}"/>
              </a:ext>
            </a:extLst>
          </p:cNvPr>
          <p:cNvSpPr txBox="1"/>
          <p:nvPr/>
        </p:nvSpPr>
        <p:spPr>
          <a:xfrm>
            <a:off x="576575" y="257670"/>
            <a:ext cx="3619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char a = 3;</a:t>
            </a:r>
          </a:p>
          <a:p>
            <a:r>
              <a:rPr lang="en-US" altLang="ko-KR" sz="2800">
                <a:latin typeface="맑은 고딕" panose="020B0503020000020004" pitchFamily="50" charset="-127"/>
              </a:rPr>
              <a:t>unsigned char b = 4;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2245081-D833-428E-ABD3-C8922DAB1902}"/>
              </a:ext>
            </a:extLst>
          </p:cNvPr>
          <p:cNvSpPr/>
          <p:nvPr/>
        </p:nvSpPr>
        <p:spPr>
          <a:xfrm>
            <a:off x="808041" y="1701109"/>
            <a:ext cx="7719742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if( a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)       </a:t>
            </a:r>
            <a:r>
              <a:rPr lang="en-US" altLang="ko-KR" sz="2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a, b ; a-b</a:t>
            </a:r>
          </a:p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condition 1; 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909D97-D422-4F11-BE15-FFA381F6B27C}"/>
              </a:ext>
            </a:extLst>
          </p:cNvPr>
          <p:cNvSpPr/>
          <p:nvPr/>
        </p:nvSpPr>
        <p:spPr>
          <a:xfrm>
            <a:off x="4225942" y="2879697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8167788-32CF-4FA8-8E34-7F8D160D6943}"/>
              </a:ext>
            </a:extLst>
          </p:cNvPr>
          <p:cNvSpPr/>
          <p:nvPr/>
        </p:nvSpPr>
        <p:spPr>
          <a:xfrm>
            <a:off x="1102688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F52572-788E-4016-B7F3-CDA2F44CBCF9}"/>
              </a:ext>
            </a:extLst>
          </p:cNvPr>
          <p:cNvSpPr/>
          <p:nvPr/>
        </p:nvSpPr>
        <p:spPr>
          <a:xfrm>
            <a:off x="1515193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745BCE7-309B-4F1B-93B3-747FA86E37F3}"/>
              </a:ext>
            </a:extLst>
          </p:cNvPr>
          <p:cNvSpPr/>
          <p:nvPr/>
        </p:nvSpPr>
        <p:spPr>
          <a:xfrm>
            <a:off x="1935638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809EB01-1071-436E-92C9-770F9BE99D1E}"/>
              </a:ext>
            </a:extLst>
          </p:cNvPr>
          <p:cNvSpPr/>
          <p:nvPr/>
        </p:nvSpPr>
        <p:spPr>
          <a:xfrm>
            <a:off x="2340204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DF80A25-2313-4E1C-A667-2FD807D00380}"/>
              </a:ext>
            </a:extLst>
          </p:cNvPr>
          <p:cNvSpPr/>
          <p:nvPr/>
        </p:nvSpPr>
        <p:spPr>
          <a:xfrm>
            <a:off x="2760649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008689-F367-4550-B0B4-EC0AE4EB391B}"/>
              </a:ext>
            </a:extLst>
          </p:cNvPr>
          <p:cNvSpPr/>
          <p:nvPr/>
        </p:nvSpPr>
        <p:spPr>
          <a:xfrm>
            <a:off x="316521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4F3D2C-A09E-4A45-AB13-04117944E812}"/>
              </a:ext>
            </a:extLst>
          </p:cNvPr>
          <p:cNvSpPr/>
          <p:nvPr/>
        </p:nvSpPr>
        <p:spPr>
          <a:xfrm>
            <a:off x="3577720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FC68EE-16C1-45C6-967D-D2A66E5B505F}"/>
              </a:ext>
            </a:extLst>
          </p:cNvPr>
          <p:cNvSpPr/>
          <p:nvPr/>
        </p:nvSpPr>
        <p:spPr>
          <a:xfrm>
            <a:off x="399022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D9F3112-D2C4-4EB7-98C1-CA9750ED698F}"/>
              </a:ext>
            </a:extLst>
          </p:cNvPr>
          <p:cNvSpPr/>
          <p:nvPr/>
        </p:nvSpPr>
        <p:spPr>
          <a:xfrm>
            <a:off x="4293123" y="3613054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515C763-4B88-4DAB-8EC5-DEF6C0AEF5CA}"/>
              </a:ext>
            </a:extLst>
          </p:cNvPr>
          <p:cNvSpPr/>
          <p:nvPr/>
        </p:nvSpPr>
        <p:spPr>
          <a:xfrm>
            <a:off x="1102688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98B49A1-23E9-4E50-8EEC-3A229B006D73}"/>
              </a:ext>
            </a:extLst>
          </p:cNvPr>
          <p:cNvSpPr/>
          <p:nvPr/>
        </p:nvSpPr>
        <p:spPr>
          <a:xfrm>
            <a:off x="1515193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ACC01C5-FEB3-4E13-8A83-A0C22DFC4759}"/>
              </a:ext>
            </a:extLst>
          </p:cNvPr>
          <p:cNvSpPr/>
          <p:nvPr/>
        </p:nvSpPr>
        <p:spPr>
          <a:xfrm>
            <a:off x="1935638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032791D-7622-414B-825E-E004A0A07D08}"/>
              </a:ext>
            </a:extLst>
          </p:cNvPr>
          <p:cNvSpPr/>
          <p:nvPr/>
        </p:nvSpPr>
        <p:spPr>
          <a:xfrm>
            <a:off x="2340204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CF9956-4749-41D2-97A2-6D2491CD4736}"/>
              </a:ext>
            </a:extLst>
          </p:cNvPr>
          <p:cNvSpPr/>
          <p:nvPr/>
        </p:nvSpPr>
        <p:spPr>
          <a:xfrm>
            <a:off x="2760649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AC7395B-2EF0-4D4F-A92E-E050112F5AA6}"/>
              </a:ext>
            </a:extLst>
          </p:cNvPr>
          <p:cNvSpPr/>
          <p:nvPr/>
        </p:nvSpPr>
        <p:spPr>
          <a:xfrm>
            <a:off x="316521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769E216-52E5-4F2A-BB91-166C7321908D}"/>
              </a:ext>
            </a:extLst>
          </p:cNvPr>
          <p:cNvSpPr/>
          <p:nvPr/>
        </p:nvSpPr>
        <p:spPr>
          <a:xfrm>
            <a:off x="3577720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761F0AB-215E-4ED7-B1E9-4B868E318185}"/>
              </a:ext>
            </a:extLst>
          </p:cNvPr>
          <p:cNvSpPr/>
          <p:nvPr/>
        </p:nvSpPr>
        <p:spPr>
          <a:xfrm>
            <a:off x="399022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087B70E-1725-4DD2-90D8-DC4104C520F2}"/>
              </a:ext>
            </a:extLst>
          </p:cNvPr>
          <p:cNvSpPr/>
          <p:nvPr/>
        </p:nvSpPr>
        <p:spPr>
          <a:xfrm>
            <a:off x="409200" y="3609852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C360CDF2-2303-443B-943D-752BDA4BDBDB}"/>
              </a:ext>
            </a:extLst>
          </p:cNvPr>
          <p:cNvCxnSpPr/>
          <p:nvPr/>
        </p:nvCxnSpPr>
        <p:spPr>
          <a:xfrm>
            <a:off x="766098" y="4313803"/>
            <a:ext cx="4714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2778E08-7675-4534-86FA-228D539050FD}"/>
              </a:ext>
            </a:extLst>
          </p:cNvPr>
          <p:cNvSpPr/>
          <p:nvPr/>
        </p:nvSpPr>
        <p:spPr>
          <a:xfrm>
            <a:off x="1107036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FC3900F-B9BE-4ACC-B7D3-D39436B7FA04}"/>
              </a:ext>
            </a:extLst>
          </p:cNvPr>
          <p:cNvSpPr/>
          <p:nvPr/>
        </p:nvSpPr>
        <p:spPr>
          <a:xfrm>
            <a:off x="1519541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A2FAF2-41FA-40F7-B85B-5E6F25B55A47}"/>
              </a:ext>
            </a:extLst>
          </p:cNvPr>
          <p:cNvSpPr/>
          <p:nvPr/>
        </p:nvSpPr>
        <p:spPr>
          <a:xfrm>
            <a:off x="1939986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977F7B4-86AD-4BBF-AC1B-80B568D65D40}"/>
              </a:ext>
            </a:extLst>
          </p:cNvPr>
          <p:cNvSpPr/>
          <p:nvPr/>
        </p:nvSpPr>
        <p:spPr>
          <a:xfrm>
            <a:off x="2344552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13D9B14-2B24-4AB3-8CCD-9EAD67746B4B}"/>
              </a:ext>
            </a:extLst>
          </p:cNvPr>
          <p:cNvSpPr/>
          <p:nvPr/>
        </p:nvSpPr>
        <p:spPr>
          <a:xfrm>
            <a:off x="2764997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0381125-F458-4C87-B231-944C675E1491}"/>
              </a:ext>
            </a:extLst>
          </p:cNvPr>
          <p:cNvSpPr/>
          <p:nvPr/>
        </p:nvSpPr>
        <p:spPr>
          <a:xfrm>
            <a:off x="316956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490282-A94F-4582-9385-E80D5119BEF6}"/>
              </a:ext>
            </a:extLst>
          </p:cNvPr>
          <p:cNvSpPr/>
          <p:nvPr/>
        </p:nvSpPr>
        <p:spPr>
          <a:xfrm>
            <a:off x="3582068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9AE180D-588A-4FFD-BFF3-438614592560}"/>
              </a:ext>
            </a:extLst>
          </p:cNvPr>
          <p:cNvSpPr/>
          <p:nvPr/>
        </p:nvSpPr>
        <p:spPr>
          <a:xfrm>
            <a:off x="399457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4363ECD-7B76-4388-924F-C6895A54E2C8}"/>
              </a:ext>
            </a:extLst>
          </p:cNvPr>
          <p:cNvGrpSpPr/>
          <p:nvPr/>
        </p:nvGrpSpPr>
        <p:grpSpPr>
          <a:xfrm>
            <a:off x="5817034" y="2178119"/>
            <a:ext cx="1642081" cy="832537"/>
            <a:chOff x="6038462" y="3356992"/>
            <a:chExt cx="2006522" cy="130824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338BF17-C5A8-447A-9F8E-7728289EA25A}"/>
                </a:ext>
              </a:extLst>
            </p:cNvPr>
            <p:cNvSpPr/>
            <p:nvPr/>
          </p:nvSpPr>
          <p:spPr>
            <a:xfrm>
              <a:off x="6038462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FDE526C-21B1-43D5-8B45-53B3E79C5920}"/>
                </a:ext>
              </a:extLst>
            </p:cNvPr>
            <p:cNvSpPr/>
            <p:nvPr/>
          </p:nvSpPr>
          <p:spPr>
            <a:xfrm>
              <a:off x="6532816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4C163E-F02D-458F-97CD-807178388B50}"/>
                </a:ext>
              </a:extLst>
            </p:cNvPr>
            <p:cNvSpPr/>
            <p:nvPr/>
          </p:nvSpPr>
          <p:spPr>
            <a:xfrm>
              <a:off x="7036872" y="4017163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CEDEC4DA-B4F0-41F2-8799-65352303D049}"/>
                </a:ext>
              </a:extLst>
            </p:cNvPr>
            <p:cNvSpPr/>
            <p:nvPr/>
          </p:nvSpPr>
          <p:spPr>
            <a:xfrm>
              <a:off x="7540928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7E37AE36-6A14-4C7D-9182-81882538A543}"/>
                </a:ext>
              </a:extLst>
            </p:cNvPr>
            <p:cNvSpPr/>
            <p:nvPr/>
          </p:nvSpPr>
          <p:spPr>
            <a:xfrm>
              <a:off x="6038462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EB81899-F7ED-4047-AB8C-2B5A15F554C7}"/>
                </a:ext>
              </a:extLst>
            </p:cNvPr>
            <p:cNvSpPr/>
            <p:nvPr/>
          </p:nvSpPr>
          <p:spPr>
            <a:xfrm>
              <a:off x="6532816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Z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994A94D-4128-4857-85EE-5A943AE05540}"/>
                </a:ext>
              </a:extLst>
            </p:cNvPr>
            <p:cNvSpPr/>
            <p:nvPr/>
          </p:nvSpPr>
          <p:spPr>
            <a:xfrm>
              <a:off x="7036872" y="3356992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1A5A3EFF-4CD0-424C-BA3E-6C4935575145}"/>
                </a:ext>
              </a:extLst>
            </p:cNvPr>
            <p:cNvSpPr/>
            <p:nvPr/>
          </p:nvSpPr>
          <p:spPr>
            <a:xfrm>
              <a:off x="7540928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38D68CF-ED14-4573-BAAB-2E9D83CE50FF}"/>
              </a:ext>
            </a:extLst>
          </p:cNvPr>
          <p:cNvSpPr/>
          <p:nvPr/>
        </p:nvSpPr>
        <p:spPr>
          <a:xfrm>
            <a:off x="5616472" y="3468989"/>
            <a:ext cx="381902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에서는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Carry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이면 앞의 숫자가 작다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102D4AA-7464-403C-8A8E-890FF6E97329}"/>
              </a:ext>
            </a:extLst>
          </p:cNvPr>
          <p:cNvSpPr/>
          <p:nvPr/>
        </p:nvSpPr>
        <p:spPr>
          <a:xfrm>
            <a:off x="1094747" y="248029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787176E-CEF4-4697-910A-5C458B35F4C2}"/>
              </a:ext>
            </a:extLst>
          </p:cNvPr>
          <p:cNvSpPr/>
          <p:nvPr/>
        </p:nvSpPr>
        <p:spPr>
          <a:xfrm>
            <a:off x="1507252" y="248029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CD637AB-7068-41B9-98AA-A92292859B83}"/>
              </a:ext>
            </a:extLst>
          </p:cNvPr>
          <p:cNvSpPr/>
          <p:nvPr/>
        </p:nvSpPr>
        <p:spPr>
          <a:xfrm>
            <a:off x="1927697" y="248029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23C409E-C7CB-444F-B825-7F1E9D5E0623}"/>
              </a:ext>
            </a:extLst>
          </p:cNvPr>
          <p:cNvSpPr/>
          <p:nvPr/>
        </p:nvSpPr>
        <p:spPr>
          <a:xfrm>
            <a:off x="2332263" y="248029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3D56BFF-D817-4E92-AB65-015D3D9F7B54}"/>
              </a:ext>
            </a:extLst>
          </p:cNvPr>
          <p:cNvSpPr/>
          <p:nvPr/>
        </p:nvSpPr>
        <p:spPr>
          <a:xfrm>
            <a:off x="2752708" y="248029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E746D0C-60E8-48F4-8025-943B8AB2B665}"/>
              </a:ext>
            </a:extLst>
          </p:cNvPr>
          <p:cNvSpPr/>
          <p:nvPr/>
        </p:nvSpPr>
        <p:spPr>
          <a:xfrm>
            <a:off x="3157274" y="248029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6E60B17-FD49-4BB1-AE4D-0E758C642CE6}"/>
              </a:ext>
            </a:extLst>
          </p:cNvPr>
          <p:cNvSpPr/>
          <p:nvPr/>
        </p:nvSpPr>
        <p:spPr>
          <a:xfrm>
            <a:off x="4308679" y="4320206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19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851DDB-0C70-425C-B405-1C0D275DE10B}"/>
              </a:ext>
            </a:extLst>
          </p:cNvPr>
          <p:cNvSpPr txBox="1"/>
          <p:nvPr/>
        </p:nvSpPr>
        <p:spPr>
          <a:xfrm>
            <a:off x="984829" y="404664"/>
            <a:ext cx="3203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signed char a = 4;</a:t>
            </a:r>
          </a:p>
          <a:p>
            <a:r>
              <a:rPr lang="en-US" altLang="ko-KR" sz="2800">
                <a:latin typeface="맑은 고딕" panose="020B0503020000020004" pitchFamily="50" charset="-127"/>
              </a:rPr>
              <a:t>signed char b = 3;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2245081-D833-428E-ABD3-C8922DAB1902}"/>
              </a:ext>
            </a:extLst>
          </p:cNvPr>
          <p:cNvSpPr/>
          <p:nvPr/>
        </p:nvSpPr>
        <p:spPr>
          <a:xfrm>
            <a:off x="808041" y="1701109"/>
            <a:ext cx="7719742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if( a &gt; b )       </a:t>
            </a:r>
            <a:r>
              <a:rPr lang="en-US" altLang="ko-KR" sz="2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a, b ; a-b</a:t>
            </a:r>
          </a:p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condition 1; 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909D97-D422-4F11-BE15-FFA381F6B27C}"/>
              </a:ext>
            </a:extLst>
          </p:cNvPr>
          <p:cNvSpPr/>
          <p:nvPr/>
        </p:nvSpPr>
        <p:spPr>
          <a:xfrm>
            <a:off x="4225942" y="2879697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8167788-32CF-4FA8-8E34-7F8D160D6943}"/>
              </a:ext>
            </a:extLst>
          </p:cNvPr>
          <p:cNvSpPr/>
          <p:nvPr/>
        </p:nvSpPr>
        <p:spPr>
          <a:xfrm>
            <a:off x="1102688" y="3056484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F52572-788E-4016-B7F3-CDA2F44CBCF9}"/>
              </a:ext>
            </a:extLst>
          </p:cNvPr>
          <p:cNvSpPr/>
          <p:nvPr/>
        </p:nvSpPr>
        <p:spPr>
          <a:xfrm>
            <a:off x="1515193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745BCE7-309B-4F1B-93B3-747FA86E37F3}"/>
              </a:ext>
            </a:extLst>
          </p:cNvPr>
          <p:cNvSpPr/>
          <p:nvPr/>
        </p:nvSpPr>
        <p:spPr>
          <a:xfrm>
            <a:off x="1935638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809EB01-1071-436E-92C9-770F9BE99D1E}"/>
              </a:ext>
            </a:extLst>
          </p:cNvPr>
          <p:cNvSpPr/>
          <p:nvPr/>
        </p:nvSpPr>
        <p:spPr>
          <a:xfrm>
            <a:off x="2340204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DF80A25-2313-4E1C-A667-2FD807D00380}"/>
              </a:ext>
            </a:extLst>
          </p:cNvPr>
          <p:cNvSpPr/>
          <p:nvPr/>
        </p:nvSpPr>
        <p:spPr>
          <a:xfrm>
            <a:off x="2760649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008689-F367-4550-B0B4-EC0AE4EB391B}"/>
              </a:ext>
            </a:extLst>
          </p:cNvPr>
          <p:cNvSpPr/>
          <p:nvPr/>
        </p:nvSpPr>
        <p:spPr>
          <a:xfrm>
            <a:off x="316521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4F3D2C-A09E-4A45-AB13-04117944E812}"/>
              </a:ext>
            </a:extLst>
          </p:cNvPr>
          <p:cNvSpPr/>
          <p:nvPr/>
        </p:nvSpPr>
        <p:spPr>
          <a:xfrm>
            <a:off x="3577720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FC68EE-16C1-45C6-967D-D2A66E5B505F}"/>
              </a:ext>
            </a:extLst>
          </p:cNvPr>
          <p:cNvSpPr/>
          <p:nvPr/>
        </p:nvSpPr>
        <p:spPr>
          <a:xfrm>
            <a:off x="399022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D9F3112-D2C4-4EB7-98C1-CA9750ED698F}"/>
              </a:ext>
            </a:extLst>
          </p:cNvPr>
          <p:cNvSpPr/>
          <p:nvPr/>
        </p:nvSpPr>
        <p:spPr>
          <a:xfrm>
            <a:off x="4293123" y="3613054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515C763-4B88-4DAB-8EC5-DEF6C0AEF5CA}"/>
              </a:ext>
            </a:extLst>
          </p:cNvPr>
          <p:cNvSpPr/>
          <p:nvPr/>
        </p:nvSpPr>
        <p:spPr>
          <a:xfrm>
            <a:off x="1103109" y="3670137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98B49A1-23E9-4E50-8EEC-3A229B006D73}"/>
              </a:ext>
            </a:extLst>
          </p:cNvPr>
          <p:cNvSpPr/>
          <p:nvPr/>
        </p:nvSpPr>
        <p:spPr>
          <a:xfrm>
            <a:off x="1515193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ACC01C5-FEB3-4E13-8A83-A0C22DFC4759}"/>
              </a:ext>
            </a:extLst>
          </p:cNvPr>
          <p:cNvSpPr/>
          <p:nvPr/>
        </p:nvSpPr>
        <p:spPr>
          <a:xfrm>
            <a:off x="1935638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032791D-7622-414B-825E-E004A0A07D08}"/>
              </a:ext>
            </a:extLst>
          </p:cNvPr>
          <p:cNvSpPr/>
          <p:nvPr/>
        </p:nvSpPr>
        <p:spPr>
          <a:xfrm>
            <a:off x="2340204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CF9956-4749-41D2-97A2-6D2491CD4736}"/>
              </a:ext>
            </a:extLst>
          </p:cNvPr>
          <p:cNvSpPr/>
          <p:nvPr/>
        </p:nvSpPr>
        <p:spPr>
          <a:xfrm>
            <a:off x="2760649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AC7395B-2EF0-4D4F-A92E-E050112F5AA6}"/>
              </a:ext>
            </a:extLst>
          </p:cNvPr>
          <p:cNvSpPr/>
          <p:nvPr/>
        </p:nvSpPr>
        <p:spPr>
          <a:xfrm>
            <a:off x="316521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769E216-52E5-4F2A-BB91-166C7321908D}"/>
              </a:ext>
            </a:extLst>
          </p:cNvPr>
          <p:cNvSpPr/>
          <p:nvPr/>
        </p:nvSpPr>
        <p:spPr>
          <a:xfrm>
            <a:off x="3577720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761F0AB-215E-4ED7-B1E9-4B868E318185}"/>
              </a:ext>
            </a:extLst>
          </p:cNvPr>
          <p:cNvSpPr/>
          <p:nvPr/>
        </p:nvSpPr>
        <p:spPr>
          <a:xfrm>
            <a:off x="399022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087B70E-1725-4DD2-90D8-DC4104C520F2}"/>
              </a:ext>
            </a:extLst>
          </p:cNvPr>
          <p:cNvSpPr/>
          <p:nvPr/>
        </p:nvSpPr>
        <p:spPr>
          <a:xfrm>
            <a:off x="395536" y="3586848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C360CDF2-2303-443B-943D-752BDA4BDBDB}"/>
              </a:ext>
            </a:extLst>
          </p:cNvPr>
          <p:cNvCxnSpPr/>
          <p:nvPr/>
        </p:nvCxnSpPr>
        <p:spPr>
          <a:xfrm>
            <a:off x="766098" y="4313803"/>
            <a:ext cx="4714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2778E08-7675-4534-86FA-228D539050FD}"/>
              </a:ext>
            </a:extLst>
          </p:cNvPr>
          <p:cNvSpPr/>
          <p:nvPr/>
        </p:nvSpPr>
        <p:spPr>
          <a:xfrm>
            <a:off x="1107036" y="4398938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FC3900F-B9BE-4ACC-B7D3-D39436B7FA04}"/>
              </a:ext>
            </a:extLst>
          </p:cNvPr>
          <p:cNvSpPr/>
          <p:nvPr/>
        </p:nvSpPr>
        <p:spPr>
          <a:xfrm>
            <a:off x="1519541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A2FAF2-41FA-40F7-B85B-5E6F25B55A47}"/>
              </a:ext>
            </a:extLst>
          </p:cNvPr>
          <p:cNvSpPr/>
          <p:nvPr/>
        </p:nvSpPr>
        <p:spPr>
          <a:xfrm>
            <a:off x="1939986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977F7B4-86AD-4BBF-AC1B-80B568D65D40}"/>
              </a:ext>
            </a:extLst>
          </p:cNvPr>
          <p:cNvSpPr/>
          <p:nvPr/>
        </p:nvSpPr>
        <p:spPr>
          <a:xfrm>
            <a:off x="2344552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13D9B14-2B24-4AB3-8CCD-9EAD67746B4B}"/>
              </a:ext>
            </a:extLst>
          </p:cNvPr>
          <p:cNvSpPr/>
          <p:nvPr/>
        </p:nvSpPr>
        <p:spPr>
          <a:xfrm>
            <a:off x="2764997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0381125-F458-4C87-B231-944C675E1491}"/>
              </a:ext>
            </a:extLst>
          </p:cNvPr>
          <p:cNvSpPr/>
          <p:nvPr/>
        </p:nvSpPr>
        <p:spPr>
          <a:xfrm>
            <a:off x="316956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490282-A94F-4582-9385-E80D5119BEF6}"/>
              </a:ext>
            </a:extLst>
          </p:cNvPr>
          <p:cNvSpPr/>
          <p:nvPr/>
        </p:nvSpPr>
        <p:spPr>
          <a:xfrm>
            <a:off x="3582068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9AE180D-588A-4FFD-BFF3-438614592560}"/>
              </a:ext>
            </a:extLst>
          </p:cNvPr>
          <p:cNvSpPr/>
          <p:nvPr/>
        </p:nvSpPr>
        <p:spPr>
          <a:xfrm>
            <a:off x="399457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4363ECD-7B76-4388-924F-C6895A54E2C8}"/>
              </a:ext>
            </a:extLst>
          </p:cNvPr>
          <p:cNvGrpSpPr/>
          <p:nvPr/>
        </p:nvGrpSpPr>
        <p:grpSpPr>
          <a:xfrm>
            <a:off x="5817034" y="2178119"/>
            <a:ext cx="1642081" cy="832537"/>
            <a:chOff x="6038462" y="3356992"/>
            <a:chExt cx="2006522" cy="130824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338BF17-C5A8-447A-9F8E-7728289EA25A}"/>
                </a:ext>
              </a:extLst>
            </p:cNvPr>
            <p:cNvSpPr/>
            <p:nvPr/>
          </p:nvSpPr>
          <p:spPr>
            <a:xfrm>
              <a:off x="6038462" y="4017163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FDE526C-21B1-43D5-8B45-53B3E79C5920}"/>
                </a:ext>
              </a:extLst>
            </p:cNvPr>
            <p:cNvSpPr/>
            <p:nvPr/>
          </p:nvSpPr>
          <p:spPr>
            <a:xfrm>
              <a:off x="6532816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4C163E-F02D-458F-97CD-807178388B50}"/>
                </a:ext>
              </a:extLst>
            </p:cNvPr>
            <p:cNvSpPr/>
            <p:nvPr/>
          </p:nvSpPr>
          <p:spPr>
            <a:xfrm>
              <a:off x="7036872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CEDEC4DA-B4F0-41F2-8799-65352303D049}"/>
                </a:ext>
              </a:extLst>
            </p:cNvPr>
            <p:cNvSpPr/>
            <p:nvPr/>
          </p:nvSpPr>
          <p:spPr>
            <a:xfrm>
              <a:off x="7540928" y="4017163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7E37AE36-6A14-4C7D-9182-81882538A543}"/>
                </a:ext>
              </a:extLst>
            </p:cNvPr>
            <p:cNvSpPr/>
            <p:nvPr/>
          </p:nvSpPr>
          <p:spPr>
            <a:xfrm>
              <a:off x="6038462" y="3356992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EB81899-F7ED-4047-AB8C-2B5A15F554C7}"/>
                </a:ext>
              </a:extLst>
            </p:cNvPr>
            <p:cNvSpPr/>
            <p:nvPr/>
          </p:nvSpPr>
          <p:spPr>
            <a:xfrm>
              <a:off x="6532816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Z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994A94D-4128-4857-85EE-5A943AE05540}"/>
                </a:ext>
              </a:extLst>
            </p:cNvPr>
            <p:cNvSpPr/>
            <p:nvPr/>
          </p:nvSpPr>
          <p:spPr>
            <a:xfrm>
              <a:off x="7036872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1A5A3EFF-4CD0-424C-BA3E-6C4935575145}"/>
                </a:ext>
              </a:extLst>
            </p:cNvPr>
            <p:cNvSpPr/>
            <p:nvPr/>
          </p:nvSpPr>
          <p:spPr>
            <a:xfrm>
              <a:off x="7540928" y="3356992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38D68CF-ED14-4573-BAAB-2E9D83CE50FF}"/>
              </a:ext>
            </a:extLst>
          </p:cNvPr>
          <p:cNvSpPr/>
          <p:nvPr/>
        </p:nvSpPr>
        <p:spPr>
          <a:xfrm>
            <a:off x="5616472" y="3468989"/>
            <a:ext cx="381902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signed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에서는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Carry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이면 앞의 숫자가 작다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6E60B17-FD49-4BB1-AE4D-0E758C642CE6}"/>
              </a:ext>
            </a:extLst>
          </p:cNvPr>
          <p:cNvSpPr/>
          <p:nvPr/>
        </p:nvSpPr>
        <p:spPr>
          <a:xfrm>
            <a:off x="4308679" y="4320206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E97E2C3-4267-4C8A-8CCE-B97BFAB6267F}"/>
              </a:ext>
            </a:extLst>
          </p:cNvPr>
          <p:cNvSpPr/>
          <p:nvPr/>
        </p:nvSpPr>
        <p:spPr>
          <a:xfrm>
            <a:off x="421043" y="4425260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453D107-9312-47EB-9514-965092B8A40F}"/>
              </a:ext>
            </a:extLst>
          </p:cNvPr>
          <p:cNvSpPr/>
          <p:nvPr/>
        </p:nvSpPr>
        <p:spPr>
          <a:xfrm>
            <a:off x="5624584" y="4912757"/>
            <a:ext cx="381902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signed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에서는 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N==V</a:t>
            </a:r>
            <a:r>
              <a:rPr lang="ko-KR" altLang="en-US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이면 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앞의 숫자가 크다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27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851DDB-0C70-425C-B405-1C0D275DE10B}"/>
              </a:ext>
            </a:extLst>
          </p:cNvPr>
          <p:cNvSpPr txBox="1"/>
          <p:nvPr/>
        </p:nvSpPr>
        <p:spPr>
          <a:xfrm>
            <a:off x="984829" y="404664"/>
            <a:ext cx="3203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signed char a =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3;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>
                <a:latin typeface="맑은 고딕" panose="020B0503020000020004" pitchFamily="50" charset="-127"/>
              </a:rPr>
              <a:t>signed char b = </a:t>
            </a:r>
            <a:r>
              <a:rPr lang="en-US" altLang="ko-KR" sz="2800" smtClean="0">
                <a:latin typeface="맑은 고딕" panose="020B0503020000020004" pitchFamily="50" charset="-127"/>
              </a:rPr>
              <a:t>4;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2245081-D833-428E-ABD3-C8922DAB1902}"/>
              </a:ext>
            </a:extLst>
          </p:cNvPr>
          <p:cNvSpPr/>
          <p:nvPr/>
        </p:nvSpPr>
        <p:spPr>
          <a:xfrm>
            <a:off x="808041" y="1701109"/>
            <a:ext cx="7719742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if( a &gt; b )       </a:t>
            </a:r>
            <a:r>
              <a:rPr lang="en-US" altLang="ko-KR" sz="2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a, b ; a-b</a:t>
            </a:r>
          </a:p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condition 1; 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909D97-D422-4F11-BE15-FFA381F6B27C}"/>
              </a:ext>
            </a:extLst>
          </p:cNvPr>
          <p:cNvSpPr/>
          <p:nvPr/>
        </p:nvSpPr>
        <p:spPr>
          <a:xfrm>
            <a:off x="4352630" y="3007456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8167788-32CF-4FA8-8E34-7F8D160D6943}"/>
              </a:ext>
            </a:extLst>
          </p:cNvPr>
          <p:cNvSpPr/>
          <p:nvPr/>
        </p:nvSpPr>
        <p:spPr>
          <a:xfrm>
            <a:off x="1102688" y="3056484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F52572-788E-4016-B7F3-CDA2F44CBCF9}"/>
              </a:ext>
            </a:extLst>
          </p:cNvPr>
          <p:cNvSpPr/>
          <p:nvPr/>
        </p:nvSpPr>
        <p:spPr>
          <a:xfrm>
            <a:off x="1515193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745BCE7-309B-4F1B-93B3-747FA86E37F3}"/>
              </a:ext>
            </a:extLst>
          </p:cNvPr>
          <p:cNvSpPr/>
          <p:nvPr/>
        </p:nvSpPr>
        <p:spPr>
          <a:xfrm>
            <a:off x="1935638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809EB01-1071-436E-92C9-770F9BE99D1E}"/>
              </a:ext>
            </a:extLst>
          </p:cNvPr>
          <p:cNvSpPr/>
          <p:nvPr/>
        </p:nvSpPr>
        <p:spPr>
          <a:xfrm>
            <a:off x="2340204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DF80A25-2313-4E1C-A667-2FD807D00380}"/>
              </a:ext>
            </a:extLst>
          </p:cNvPr>
          <p:cNvSpPr/>
          <p:nvPr/>
        </p:nvSpPr>
        <p:spPr>
          <a:xfrm>
            <a:off x="2760649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008689-F367-4550-B0B4-EC0AE4EB391B}"/>
              </a:ext>
            </a:extLst>
          </p:cNvPr>
          <p:cNvSpPr/>
          <p:nvPr/>
        </p:nvSpPr>
        <p:spPr>
          <a:xfrm>
            <a:off x="316521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4F3D2C-A09E-4A45-AB13-04117944E812}"/>
              </a:ext>
            </a:extLst>
          </p:cNvPr>
          <p:cNvSpPr/>
          <p:nvPr/>
        </p:nvSpPr>
        <p:spPr>
          <a:xfrm>
            <a:off x="3577720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FC68EE-16C1-45C6-967D-D2A66E5B505F}"/>
              </a:ext>
            </a:extLst>
          </p:cNvPr>
          <p:cNvSpPr/>
          <p:nvPr/>
        </p:nvSpPr>
        <p:spPr>
          <a:xfrm>
            <a:off x="399022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D9F3112-D2C4-4EB7-98C1-CA9750ED698F}"/>
              </a:ext>
            </a:extLst>
          </p:cNvPr>
          <p:cNvSpPr/>
          <p:nvPr/>
        </p:nvSpPr>
        <p:spPr>
          <a:xfrm>
            <a:off x="4293123" y="3613054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-4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515C763-4B88-4DAB-8EC5-DEF6C0AEF5CA}"/>
              </a:ext>
            </a:extLst>
          </p:cNvPr>
          <p:cNvSpPr/>
          <p:nvPr/>
        </p:nvSpPr>
        <p:spPr>
          <a:xfrm>
            <a:off x="1103109" y="3670137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98B49A1-23E9-4E50-8EEC-3A229B006D73}"/>
              </a:ext>
            </a:extLst>
          </p:cNvPr>
          <p:cNvSpPr/>
          <p:nvPr/>
        </p:nvSpPr>
        <p:spPr>
          <a:xfrm>
            <a:off x="1515193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ACC01C5-FEB3-4E13-8A83-A0C22DFC4759}"/>
              </a:ext>
            </a:extLst>
          </p:cNvPr>
          <p:cNvSpPr/>
          <p:nvPr/>
        </p:nvSpPr>
        <p:spPr>
          <a:xfrm>
            <a:off x="1935638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032791D-7622-414B-825E-E004A0A07D08}"/>
              </a:ext>
            </a:extLst>
          </p:cNvPr>
          <p:cNvSpPr/>
          <p:nvPr/>
        </p:nvSpPr>
        <p:spPr>
          <a:xfrm>
            <a:off x="2340204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CF9956-4749-41D2-97A2-6D2491CD4736}"/>
              </a:ext>
            </a:extLst>
          </p:cNvPr>
          <p:cNvSpPr/>
          <p:nvPr/>
        </p:nvSpPr>
        <p:spPr>
          <a:xfrm>
            <a:off x="2760649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AC7395B-2EF0-4D4F-A92E-E050112F5AA6}"/>
              </a:ext>
            </a:extLst>
          </p:cNvPr>
          <p:cNvSpPr/>
          <p:nvPr/>
        </p:nvSpPr>
        <p:spPr>
          <a:xfrm>
            <a:off x="316521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769E216-52E5-4F2A-BB91-166C7321908D}"/>
              </a:ext>
            </a:extLst>
          </p:cNvPr>
          <p:cNvSpPr/>
          <p:nvPr/>
        </p:nvSpPr>
        <p:spPr>
          <a:xfrm>
            <a:off x="3577720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761F0AB-215E-4ED7-B1E9-4B868E318185}"/>
              </a:ext>
            </a:extLst>
          </p:cNvPr>
          <p:cNvSpPr/>
          <p:nvPr/>
        </p:nvSpPr>
        <p:spPr>
          <a:xfrm>
            <a:off x="399022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087B70E-1725-4DD2-90D8-DC4104C520F2}"/>
              </a:ext>
            </a:extLst>
          </p:cNvPr>
          <p:cNvSpPr/>
          <p:nvPr/>
        </p:nvSpPr>
        <p:spPr>
          <a:xfrm>
            <a:off x="395536" y="3586848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C360CDF2-2303-443B-943D-752BDA4BDBDB}"/>
              </a:ext>
            </a:extLst>
          </p:cNvPr>
          <p:cNvCxnSpPr/>
          <p:nvPr/>
        </p:nvCxnSpPr>
        <p:spPr>
          <a:xfrm>
            <a:off x="766098" y="4313803"/>
            <a:ext cx="4714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2778E08-7675-4534-86FA-228D539050FD}"/>
              </a:ext>
            </a:extLst>
          </p:cNvPr>
          <p:cNvSpPr/>
          <p:nvPr/>
        </p:nvSpPr>
        <p:spPr>
          <a:xfrm>
            <a:off x="1107036" y="4398938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FC3900F-B9BE-4ACC-B7D3-D39436B7FA04}"/>
              </a:ext>
            </a:extLst>
          </p:cNvPr>
          <p:cNvSpPr/>
          <p:nvPr/>
        </p:nvSpPr>
        <p:spPr>
          <a:xfrm>
            <a:off x="1519541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A2FAF2-41FA-40F7-B85B-5E6F25B55A47}"/>
              </a:ext>
            </a:extLst>
          </p:cNvPr>
          <p:cNvSpPr/>
          <p:nvPr/>
        </p:nvSpPr>
        <p:spPr>
          <a:xfrm>
            <a:off x="1939986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977F7B4-86AD-4BBF-AC1B-80B568D65D40}"/>
              </a:ext>
            </a:extLst>
          </p:cNvPr>
          <p:cNvSpPr/>
          <p:nvPr/>
        </p:nvSpPr>
        <p:spPr>
          <a:xfrm>
            <a:off x="2344552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13D9B14-2B24-4AB3-8CCD-9EAD67746B4B}"/>
              </a:ext>
            </a:extLst>
          </p:cNvPr>
          <p:cNvSpPr/>
          <p:nvPr/>
        </p:nvSpPr>
        <p:spPr>
          <a:xfrm>
            <a:off x="2764997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0381125-F458-4C87-B231-944C675E1491}"/>
              </a:ext>
            </a:extLst>
          </p:cNvPr>
          <p:cNvSpPr/>
          <p:nvPr/>
        </p:nvSpPr>
        <p:spPr>
          <a:xfrm>
            <a:off x="316956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490282-A94F-4582-9385-E80D5119BEF6}"/>
              </a:ext>
            </a:extLst>
          </p:cNvPr>
          <p:cNvSpPr/>
          <p:nvPr/>
        </p:nvSpPr>
        <p:spPr>
          <a:xfrm>
            <a:off x="3582068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9AE180D-588A-4FFD-BFF3-438614592560}"/>
              </a:ext>
            </a:extLst>
          </p:cNvPr>
          <p:cNvSpPr/>
          <p:nvPr/>
        </p:nvSpPr>
        <p:spPr>
          <a:xfrm>
            <a:off x="399457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4363ECD-7B76-4388-924F-C6895A54E2C8}"/>
              </a:ext>
            </a:extLst>
          </p:cNvPr>
          <p:cNvGrpSpPr/>
          <p:nvPr/>
        </p:nvGrpSpPr>
        <p:grpSpPr>
          <a:xfrm>
            <a:off x="5817034" y="2178119"/>
            <a:ext cx="1642081" cy="832537"/>
            <a:chOff x="6038462" y="3356992"/>
            <a:chExt cx="2006522" cy="130824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338BF17-C5A8-447A-9F8E-7728289EA25A}"/>
                </a:ext>
              </a:extLst>
            </p:cNvPr>
            <p:cNvSpPr/>
            <p:nvPr/>
          </p:nvSpPr>
          <p:spPr>
            <a:xfrm>
              <a:off x="6038462" y="4017163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FDE526C-21B1-43D5-8B45-53B3E79C5920}"/>
                </a:ext>
              </a:extLst>
            </p:cNvPr>
            <p:cNvSpPr/>
            <p:nvPr/>
          </p:nvSpPr>
          <p:spPr>
            <a:xfrm>
              <a:off x="6532816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4C163E-F02D-458F-97CD-807178388B50}"/>
                </a:ext>
              </a:extLst>
            </p:cNvPr>
            <p:cNvSpPr/>
            <p:nvPr/>
          </p:nvSpPr>
          <p:spPr>
            <a:xfrm>
              <a:off x="7036872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CEDEC4DA-B4F0-41F2-8799-65352303D049}"/>
                </a:ext>
              </a:extLst>
            </p:cNvPr>
            <p:cNvSpPr/>
            <p:nvPr/>
          </p:nvSpPr>
          <p:spPr>
            <a:xfrm>
              <a:off x="7540928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7E37AE36-6A14-4C7D-9182-81882538A543}"/>
                </a:ext>
              </a:extLst>
            </p:cNvPr>
            <p:cNvSpPr/>
            <p:nvPr/>
          </p:nvSpPr>
          <p:spPr>
            <a:xfrm>
              <a:off x="6038462" y="3356992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EB81899-F7ED-4047-AB8C-2B5A15F554C7}"/>
                </a:ext>
              </a:extLst>
            </p:cNvPr>
            <p:cNvSpPr/>
            <p:nvPr/>
          </p:nvSpPr>
          <p:spPr>
            <a:xfrm>
              <a:off x="6532816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Z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994A94D-4128-4857-85EE-5A943AE05540}"/>
                </a:ext>
              </a:extLst>
            </p:cNvPr>
            <p:cNvSpPr/>
            <p:nvPr/>
          </p:nvSpPr>
          <p:spPr>
            <a:xfrm>
              <a:off x="7036872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1A5A3EFF-4CD0-424C-BA3E-6C4935575145}"/>
                </a:ext>
              </a:extLst>
            </p:cNvPr>
            <p:cNvSpPr/>
            <p:nvPr/>
          </p:nvSpPr>
          <p:spPr>
            <a:xfrm>
              <a:off x="7540928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38D68CF-ED14-4573-BAAB-2E9D83CE50FF}"/>
              </a:ext>
            </a:extLst>
          </p:cNvPr>
          <p:cNvSpPr/>
          <p:nvPr/>
        </p:nvSpPr>
        <p:spPr>
          <a:xfrm>
            <a:off x="5616472" y="3468989"/>
            <a:ext cx="381902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signed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에서는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Carry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이면 앞의 숫자가 작다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6E60B17-FD49-4BB1-AE4D-0E758C642CE6}"/>
              </a:ext>
            </a:extLst>
          </p:cNvPr>
          <p:cNvSpPr/>
          <p:nvPr/>
        </p:nvSpPr>
        <p:spPr>
          <a:xfrm>
            <a:off x="4308679" y="4320206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E97E2C3-4267-4C8A-8CCE-B97BFAB6267F}"/>
              </a:ext>
            </a:extLst>
          </p:cNvPr>
          <p:cNvSpPr/>
          <p:nvPr/>
        </p:nvSpPr>
        <p:spPr>
          <a:xfrm>
            <a:off x="421043" y="4425260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453D107-9312-47EB-9514-965092B8A40F}"/>
              </a:ext>
            </a:extLst>
          </p:cNvPr>
          <p:cNvSpPr/>
          <p:nvPr/>
        </p:nvSpPr>
        <p:spPr>
          <a:xfrm>
            <a:off x="5624584" y="4912757"/>
            <a:ext cx="381902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signed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에서는 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N!=V</a:t>
            </a:r>
            <a:r>
              <a:rPr lang="ko-KR" altLang="en-US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이면 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앞의 숫자가 </a:t>
            </a:r>
            <a:r>
              <a:rPr lang="ko-KR" altLang="en-US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작다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8515C763-4B88-4DAB-8EC5-DEF6C0AEF5CA}"/>
              </a:ext>
            </a:extLst>
          </p:cNvPr>
          <p:cNvSpPr/>
          <p:nvPr/>
        </p:nvSpPr>
        <p:spPr>
          <a:xfrm>
            <a:off x="6015767" y="476672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498B49A1-23E9-4E50-8EEC-3A229B006D73}"/>
              </a:ext>
            </a:extLst>
          </p:cNvPr>
          <p:cNvSpPr/>
          <p:nvPr/>
        </p:nvSpPr>
        <p:spPr>
          <a:xfrm>
            <a:off x="6427851" y="47851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ACC01C5-FEB3-4E13-8A83-A0C22DFC4759}"/>
              </a:ext>
            </a:extLst>
          </p:cNvPr>
          <p:cNvSpPr/>
          <p:nvPr/>
        </p:nvSpPr>
        <p:spPr>
          <a:xfrm>
            <a:off x="6848296" y="47851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032791D-7622-414B-825E-E004A0A07D08}"/>
              </a:ext>
            </a:extLst>
          </p:cNvPr>
          <p:cNvSpPr/>
          <p:nvPr/>
        </p:nvSpPr>
        <p:spPr>
          <a:xfrm>
            <a:off x="7252862" y="47851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CF9956-4749-41D2-97A2-6D2491CD4736}"/>
              </a:ext>
            </a:extLst>
          </p:cNvPr>
          <p:cNvSpPr/>
          <p:nvPr/>
        </p:nvSpPr>
        <p:spPr>
          <a:xfrm>
            <a:off x="7673307" y="47851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AC7395B-2EF0-4D4F-A92E-E050112F5AA6}"/>
              </a:ext>
            </a:extLst>
          </p:cNvPr>
          <p:cNvSpPr/>
          <p:nvPr/>
        </p:nvSpPr>
        <p:spPr>
          <a:xfrm>
            <a:off x="8077873" y="47851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769E216-52E5-4F2A-BB91-166C7321908D}"/>
              </a:ext>
            </a:extLst>
          </p:cNvPr>
          <p:cNvSpPr/>
          <p:nvPr/>
        </p:nvSpPr>
        <p:spPr>
          <a:xfrm>
            <a:off x="8490378" y="47851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8761F0AB-215E-4ED7-B1E9-4B868E318185}"/>
              </a:ext>
            </a:extLst>
          </p:cNvPr>
          <p:cNvSpPr/>
          <p:nvPr/>
        </p:nvSpPr>
        <p:spPr>
          <a:xfrm>
            <a:off x="8902883" y="47851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8515C763-4B88-4DAB-8EC5-DEF6C0AEF5CA}"/>
              </a:ext>
            </a:extLst>
          </p:cNvPr>
          <p:cNvSpPr/>
          <p:nvPr/>
        </p:nvSpPr>
        <p:spPr>
          <a:xfrm>
            <a:off x="6007827" y="1057596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98B49A1-23E9-4E50-8EEC-3A229B006D73}"/>
              </a:ext>
            </a:extLst>
          </p:cNvPr>
          <p:cNvSpPr/>
          <p:nvPr/>
        </p:nvSpPr>
        <p:spPr>
          <a:xfrm>
            <a:off x="6419911" y="105944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ACC01C5-FEB3-4E13-8A83-A0C22DFC4759}"/>
              </a:ext>
            </a:extLst>
          </p:cNvPr>
          <p:cNvSpPr/>
          <p:nvPr/>
        </p:nvSpPr>
        <p:spPr>
          <a:xfrm>
            <a:off x="6840356" y="105944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032791D-7622-414B-825E-E004A0A07D08}"/>
              </a:ext>
            </a:extLst>
          </p:cNvPr>
          <p:cNvSpPr/>
          <p:nvPr/>
        </p:nvSpPr>
        <p:spPr>
          <a:xfrm>
            <a:off x="7244922" y="105944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EECF9956-4749-41D2-97A2-6D2491CD4736}"/>
              </a:ext>
            </a:extLst>
          </p:cNvPr>
          <p:cNvSpPr/>
          <p:nvPr/>
        </p:nvSpPr>
        <p:spPr>
          <a:xfrm>
            <a:off x="7665367" y="105944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3AC7395B-2EF0-4D4F-A92E-E050112F5AA6}"/>
              </a:ext>
            </a:extLst>
          </p:cNvPr>
          <p:cNvSpPr/>
          <p:nvPr/>
        </p:nvSpPr>
        <p:spPr>
          <a:xfrm>
            <a:off x="8069933" y="105944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7769E216-52E5-4F2A-BB91-166C7321908D}"/>
              </a:ext>
            </a:extLst>
          </p:cNvPr>
          <p:cNvSpPr/>
          <p:nvPr/>
        </p:nvSpPr>
        <p:spPr>
          <a:xfrm>
            <a:off x="8482438" y="105944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761F0AB-215E-4ED7-B1E9-4B868E318185}"/>
              </a:ext>
            </a:extLst>
          </p:cNvPr>
          <p:cNvSpPr/>
          <p:nvPr/>
        </p:nvSpPr>
        <p:spPr>
          <a:xfrm>
            <a:off x="8894943" y="1059442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 flipH="1">
            <a:off x="8244408" y="1832052"/>
            <a:ext cx="899592" cy="368309"/>
          </a:xfrm>
          <a:prstGeom prst="rightArrow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26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851DDB-0C70-425C-B405-1C0D275DE10B}"/>
              </a:ext>
            </a:extLst>
          </p:cNvPr>
          <p:cNvSpPr txBox="1"/>
          <p:nvPr/>
        </p:nvSpPr>
        <p:spPr>
          <a:xfrm>
            <a:off x="577650" y="378458"/>
            <a:ext cx="3744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signed char a = 100;</a:t>
            </a:r>
          </a:p>
          <a:p>
            <a:r>
              <a:rPr lang="en-US" altLang="ko-KR" sz="2800">
                <a:latin typeface="맑은 고딕" panose="020B0503020000020004" pitchFamily="50" charset="-127"/>
              </a:rPr>
              <a:t>signed char b = -100;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2245081-D833-428E-ABD3-C8922DAB1902}"/>
              </a:ext>
            </a:extLst>
          </p:cNvPr>
          <p:cNvSpPr/>
          <p:nvPr/>
        </p:nvSpPr>
        <p:spPr>
          <a:xfrm>
            <a:off x="808040" y="1701109"/>
            <a:ext cx="8627457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if( a &gt; b )       </a:t>
            </a:r>
            <a:r>
              <a:rPr lang="en-US" altLang="ko-KR" sz="2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a, b ; 100 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condition 1; 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909D97-D422-4F11-BE15-FFA381F6B27C}"/>
              </a:ext>
            </a:extLst>
          </p:cNvPr>
          <p:cNvSpPr/>
          <p:nvPr/>
        </p:nvSpPr>
        <p:spPr>
          <a:xfrm>
            <a:off x="4322586" y="3004418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8167788-32CF-4FA8-8E34-7F8D160D6943}"/>
              </a:ext>
            </a:extLst>
          </p:cNvPr>
          <p:cNvSpPr/>
          <p:nvPr/>
        </p:nvSpPr>
        <p:spPr>
          <a:xfrm>
            <a:off x="1102688" y="3056484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F52572-788E-4016-B7F3-CDA2F44CBCF9}"/>
              </a:ext>
            </a:extLst>
          </p:cNvPr>
          <p:cNvSpPr/>
          <p:nvPr/>
        </p:nvSpPr>
        <p:spPr>
          <a:xfrm>
            <a:off x="1515193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745BCE7-309B-4F1B-93B3-747FA86E37F3}"/>
              </a:ext>
            </a:extLst>
          </p:cNvPr>
          <p:cNvSpPr/>
          <p:nvPr/>
        </p:nvSpPr>
        <p:spPr>
          <a:xfrm>
            <a:off x="1935638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809EB01-1071-436E-92C9-770F9BE99D1E}"/>
              </a:ext>
            </a:extLst>
          </p:cNvPr>
          <p:cNvSpPr/>
          <p:nvPr/>
        </p:nvSpPr>
        <p:spPr>
          <a:xfrm>
            <a:off x="2340204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DF80A25-2313-4E1C-A667-2FD807D00380}"/>
              </a:ext>
            </a:extLst>
          </p:cNvPr>
          <p:cNvSpPr/>
          <p:nvPr/>
        </p:nvSpPr>
        <p:spPr>
          <a:xfrm>
            <a:off x="2760649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008689-F367-4550-B0B4-EC0AE4EB391B}"/>
              </a:ext>
            </a:extLst>
          </p:cNvPr>
          <p:cNvSpPr/>
          <p:nvPr/>
        </p:nvSpPr>
        <p:spPr>
          <a:xfrm>
            <a:off x="316521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4F3D2C-A09E-4A45-AB13-04117944E812}"/>
              </a:ext>
            </a:extLst>
          </p:cNvPr>
          <p:cNvSpPr/>
          <p:nvPr/>
        </p:nvSpPr>
        <p:spPr>
          <a:xfrm>
            <a:off x="3577720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FC68EE-16C1-45C6-967D-D2A66E5B505F}"/>
              </a:ext>
            </a:extLst>
          </p:cNvPr>
          <p:cNvSpPr/>
          <p:nvPr/>
        </p:nvSpPr>
        <p:spPr>
          <a:xfrm>
            <a:off x="399022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D9F3112-D2C4-4EB7-98C1-CA9750ED698F}"/>
              </a:ext>
            </a:extLst>
          </p:cNvPr>
          <p:cNvSpPr/>
          <p:nvPr/>
        </p:nvSpPr>
        <p:spPr>
          <a:xfrm>
            <a:off x="4293123" y="3613054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515C763-4B88-4DAB-8EC5-DEF6C0AEF5CA}"/>
              </a:ext>
            </a:extLst>
          </p:cNvPr>
          <p:cNvSpPr/>
          <p:nvPr/>
        </p:nvSpPr>
        <p:spPr>
          <a:xfrm>
            <a:off x="1077351" y="3683016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98B49A1-23E9-4E50-8EEC-3A229B006D73}"/>
              </a:ext>
            </a:extLst>
          </p:cNvPr>
          <p:cNvSpPr/>
          <p:nvPr/>
        </p:nvSpPr>
        <p:spPr>
          <a:xfrm>
            <a:off x="1515193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ACC01C5-FEB3-4E13-8A83-A0C22DFC4759}"/>
              </a:ext>
            </a:extLst>
          </p:cNvPr>
          <p:cNvSpPr/>
          <p:nvPr/>
        </p:nvSpPr>
        <p:spPr>
          <a:xfrm>
            <a:off x="1935638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032791D-7622-414B-825E-E004A0A07D08}"/>
              </a:ext>
            </a:extLst>
          </p:cNvPr>
          <p:cNvSpPr/>
          <p:nvPr/>
        </p:nvSpPr>
        <p:spPr>
          <a:xfrm>
            <a:off x="2340204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CF9956-4749-41D2-97A2-6D2491CD4736}"/>
              </a:ext>
            </a:extLst>
          </p:cNvPr>
          <p:cNvSpPr/>
          <p:nvPr/>
        </p:nvSpPr>
        <p:spPr>
          <a:xfrm>
            <a:off x="2760649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AC7395B-2EF0-4D4F-A92E-E050112F5AA6}"/>
              </a:ext>
            </a:extLst>
          </p:cNvPr>
          <p:cNvSpPr/>
          <p:nvPr/>
        </p:nvSpPr>
        <p:spPr>
          <a:xfrm>
            <a:off x="316521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769E216-52E5-4F2A-BB91-166C7321908D}"/>
              </a:ext>
            </a:extLst>
          </p:cNvPr>
          <p:cNvSpPr/>
          <p:nvPr/>
        </p:nvSpPr>
        <p:spPr>
          <a:xfrm>
            <a:off x="3577720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761F0AB-215E-4ED7-B1E9-4B868E318185}"/>
              </a:ext>
            </a:extLst>
          </p:cNvPr>
          <p:cNvSpPr/>
          <p:nvPr/>
        </p:nvSpPr>
        <p:spPr>
          <a:xfrm>
            <a:off x="399022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087B70E-1725-4DD2-90D8-DC4104C520F2}"/>
              </a:ext>
            </a:extLst>
          </p:cNvPr>
          <p:cNvSpPr/>
          <p:nvPr/>
        </p:nvSpPr>
        <p:spPr>
          <a:xfrm>
            <a:off x="395536" y="3611405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C360CDF2-2303-443B-943D-752BDA4BDBDB}"/>
              </a:ext>
            </a:extLst>
          </p:cNvPr>
          <p:cNvCxnSpPr/>
          <p:nvPr/>
        </p:nvCxnSpPr>
        <p:spPr>
          <a:xfrm>
            <a:off x="766098" y="4313803"/>
            <a:ext cx="4714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2778E08-7675-4534-86FA-228D539050FD}"/>
              </a:ext>
            </a:extLst>
          </p:cNvPr>
          <p:cNvSpPr/>
          <p:nvPr/>
        </p:nvSpPr>
        <p:spPr>
          <a:xfrm>
            <a:off x="1107036" y="4398938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FC3900F-B9BE-4ACC-B7D3-D39436B7FA04}"/>
              </a:ext>
            </a:extLst>
          </p:cNvPr>
          <p:cNvSpPr/>
          <p:nvPr/>
        </p:nvSpPr>
        <p:spPr>
          <a:xfrm>
            <a:off x="1519541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A2FAF2-41FA-40F7-B85B-5E6F25B55A47}"/>
              </a:ext>
            </a:extLst>
          </p:cNvPr>
          <p:cNvSpPr/>
          <p:nvPr/>
        </p:nvSpPr>
        <p:spPr>
          <a:xfrm>
            <a:off x="1939986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977F7B4-86AD-4BBF-AC1B-80B568D65D40}"/>
              </a:ext>
            </a:extLst>
          </p:cNvPr>
          <p:cNvSpPr/>
          <p:nvPr/>
        </p:nvSpPr>
        <p:spPr>
          <a:xfrm>
            <a:off x="2344552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13D9B14-2B24-4AB3-8CCD-9EAD67746B4B}"/>
              </a:ext>
            </a:extLst>
          </p:cNvPr>
          <p:cNvSpPr/>
          <p:nvPr/>
        </p:nvSpPr>
        <p:spPr>
          <a:xfrm>
            <a:off x="2764997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0381125-F458-4C87-B231-944C675E1491}"/>
              </a:ext>
            </a:extLst>
          </p:cNvPr>
          <p:cNvSpPr/>
          <p:nvPr/>
        </p:nvSpPr>
        <p:spPr>
          <a:xfrm>
            <a:off x="316956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490282-A94F-4582-9385-E80D5119BEF6}"/>
              </a:ext>
            </a:extLst>
          </p:cNvPr>
          <p:cNvSpPr/>
          <p:nvPr/>
        </p:nvSpPr>
        <p:spPr>
          <a:xfrm>
            <a:off x="3582068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9AE180D-588A-4FFD-BFF3-438614592560}"/>
              </a:ext>
            </a:extLst>
          </p:cNvPr>
          <p:cNvSpPr/>
          <p:nvPr/>
        </p:nvSpPr>
        <p:spPr>
          <a:xfrm>
            <a:off x="399457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4363ECD-7B76-4388-924F-C6895A54E2C8}"/>
              </a:ext>
            </a:extLst>
          </p:cNvPr>
          <p:cNvGrpSpPr/>
          <p:nvPr/>
        </p:nvGrpSpPr>
        <p:grpSpPr>
          <a:xfrm>
            <a:off x="5817034" y="2178119"/>
            <a:ext cx="1642081" cy="832537"/>
            <a:chOff x="6038462" y="3356992"/>
            <a:chExt cx="2006522" cy="130824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338BF17-C5A8-447A-9F8E-7728289EA25A}"/>
                </a:ext>
              </a:extLst>
            </p:cNvPr>
            <p:cNvSpPr/>
            <p:nvPr/>
          </p:nvSpPr>
          <p:spPr>
            <a:xfrm>
              <a:off x="6038462" y="4017163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FDE526C-21B1-43D5-8B45-53B3E79C5920}"/>
                </a:ext>
              </a:extLst>
            </p:cNvPr>
            <p:cNvSpPr/>
            <p:nvPr/>
          </p:nvSpPr>
          <p:spPr>
            <a:xfrm>
              <a:off x="6532816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4C163E-F02D-458F-97CD-807178388B50}"/>
                </a:ext>
              </a:extLst>
            </p:cNvPr>
            <p:cNvSpPr/>
            <p:nvPr/>
          </p:nvSpPr>
          <p:spPr>
            <a:xfrm>
              <a:off x="7036872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CEDEC4DA-B4F0-41F2-8799-65352303D049}"/>
                </a:ext>
              </a:extLst>
            </p:cNvPr>
            <p:cNvSpPr/>
            <p:nvPr/>
          </p:nvSpPr>
          <p:spPr>
            <a:xfrm>
              <a:off x="7540928" y="4017163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7E37AE36-6A14-4C7D-9182-81882538A543}"/>
                </a:ext>
              </a:extLst>
            </p:cNvPr>
            <p:cNvSpPr/>
            <p:nvPr/>
          </p:nvSpPr>
          <p:spPr>
            <a:xfrm>
              <a:off x="6038462" y="3356992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EB81899-F7ED-4047-AB8C-2B5A15F554C7}"/>
                </a:ext>
              </a:extLst>
            </p:cNvPr>
            <p:cNvSpPr/>
            <p:nvPr/>
          </p:nvSpPr>
          <p:spPr>
            <a:xfrm>
              <a:off x="6532816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Z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994A94D-4128-4857-85EE-5A943AE05540}"/>
                </a:ext>
              </a:extLst>
            </p:cNvPr>
            <p:cNvSpPr/>
            <p:nvPr/>
          </p:nvSpPr>
          <p:spPr>
            <a:xfrm>
              <a:off x="7036872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1A5A3EFF-4CD0-424C-BA3E-6C4935575145}"/>
                </a:ext>
              </a:extLst>
            </p:cNvPr>
            <p:cNvSpPr/>
            <p:nvPr/>
          </p:nvSpPr>
          <p:spPr>
            <a:xfrm>
              <a:off x="7540928" y="3356992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38D68CF-ED14-4573-BAAB-2E9D83CE50FF}"/>
              </a:ext>
            </a:extLst>
          </p:cNvPr>
          <p:cNvSpPr/>
          <p:nvPr/>
        </p:nvSpPr>
        <p:spPr>
          <a:xfrm>
            <a:off x="5616472" y="3468989"/>
            <a:ext cx="381902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signed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에서는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Carry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이면 앞의 숫자가 작다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6E60B17-FD49-4BB1-AE4D-0E758C642CE6}"/>
              </a:ext>
            </a:extLst>
          </p:cNvPr>
          <p:cNvSpPr/>
          <p:nvPr/>
        </p:nvSpPr>
        <p:spPr>
          <a:xfrm>
            <a:off x="4308679" y="4320206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-56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E97E2C3-4267-4C8A-8CCE-B97BFAB6267F}"/>
              </a:ext>
            </a:extLst>
          </p:cNvPr>
          <p:cNvSpPr/>
          <p:nvPr/>
        </p:nvSpPr>
        <p:spPr>
          <a:xfrm>
            <a:off x="421043" y="4425260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453D107-9312-47EB-9514-965092B8A40F}"/>
              </a:ext>
            </a:extLst>
          </p:cNvPr>
          <p:cNvSpPr/>
          <p:nvPr/>
        </p:nvSpPr>
        <p:spPr>
          <a:xfrm>
            <a:off x="5624584" y="4912757"/>
            <a:ext cx="381902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signed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에서는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==V</a:t>
            </a:r>
            <a:r>
              <a:rPr lang="ko-KR" altLang="en-US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이면 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앞의 숫자가 크다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6909D97-D422-4F11-BE15-FFA381F6B27C}"/>
              </a:ext>
            </a:extLst>
          </p:cNvPr>
          <p:cNvSpPr/>
          <p:nvPr/>
        </p:nvSpPr>
        <p:spPr>
          <a:xfrm>
            <a:off x="513394" y="5236868"/>
            <a:ext cx="388933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음수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양수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ko-KR" altLang="en-US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양수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851DDB-0C70-425C-B405-1C0D275DE10B}"/>
              </a:ext>
            </a:extLst>
          </p:cNvPr>
          <p:cNvSpPr txBox="1"/>
          <p:nvPr/>
        </p:nvSpPr>
        <p:spPr>
          <a:xfrm>
            <a:off x="578645" y="378458"/>
            <a:ext cx="3714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signed char a = -100;</a:t>
            </a:r>
          </a:p>
          <a:p>
            <a:r>
              <a:rPr lang="en-US" altLang="ko-KR" sz="2800">
                <a:latin typeface="맑은 고딕" panose="020B0503020000020004" pitchFamily="50" charset="-127"/>
              </a:rPr>
              <a:t>signed char b = 100;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2245081-D833-428E-ABD3-C8922DAB1902}"/>
              </a:ext>
            </a:extLst>
          </p:cNvPr>
          <p:cNvSpPr/>
          <p:nvPr/>
        </p:nvSpPr>
        <p:spPr>
          <a:xfrm>
            <a:off x="808040" y="1701109"/>
            <a:ext cx="8627457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if( a &gt; b )       </a:t>
            </a:r>
            <a:r>
              <a:rPr lang="en-US" altLang="ko-KR" sz="2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a, b ; -100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condition 1; 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909D97-D422-4F11-BE15-FFA381F6B27C}"/>
              </a:ext>
            </a:extLst>
          </p:cNvPr>
          <p:cNvSpPr/>
          <p:nvPr/>
        </p:nvSpPr>
        <p:spPr>
          <a:xfrm>
            <a:off x="4322586" y="3004418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8167788-32CF-4FA8-8E34-7F8D160D6943}"/>
              </a:ext>
            </a:extLst>
          </p:cNvPr>
          <p:cNvSpPr/>
          <p:nvPr/>
        </p:nvSpPr>
        <p:spPr>
          <a:xfrm>
            <a:off x="1102688" y="3056484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F52572-788E-4016-B7F3-CDA2F44CBCF9}"/>
              </a:ext>
            </a:extLst>
          </p:cNvPr>
          <p:cNvSpPr/>
          <p:nvPr/>
        </p:nvSpPr>
        <p:spPr>
          <a:xfrm>
            <a:off x="1510160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745BCE7-309B-4F1B-93B3-747FA86E37F3}"/>
              </a:ext>
            </a:extLst>
          </p:cNvPr>
          <p:cNvSpPr/>
          <p:nvPr/>
        </p:nvSpPr>
        <p:spPr>
          <a:xfrm>
            <a:off x="1935638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809EB01-1071-436E-92C9-770F9BE99D1E}"/>
              </a:ext>
            </a:extLst>
          </p:cNvPr>
          <p:cNvSpPr/>
          <p:nvPr/>
        </p:nvSpPr>
        <p:spPr>
          <a:xfrm>
            <a:off x="2340204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DF80A25-2313-4E1C-A667-2FD807D00380}"/>
              </a:ext>
            </a:extLst>
          </p:cNvPr>
          <p:cNvSpPr/>
          <p:nvPr/>
        </p:nvSpPr>
        <p:spPr>
          <a:xfrm>
            <a:off x="2760649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008689-F367-4550-B0B4-EC0AE4EB391B}"/>
              </a:ext>
            </a:extLst>
          </p:cNvPr>
          <p:cNvSpPr/>
          <p:nvPr/>
        </p:nvSpPr>
        <p:spPr>
          <a:xfrm>
            <a:off x="316521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4F3D2C-A09E-4A45-AB13-04117944E812}"/>
              </a:ext>
            </a:extLst>
          </p:cNvPr>
          <p:cNvSpPr/>
          <p:nvPr/>
        </p:nvSpPr>
        <p:spPr>
          <a:xfrm>
            <a:off x="3577720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FC68EE-16C1-45C6-967D-D2A66E5B505F}"/>
              </a:ext>
            </a:extLst>
          </p:cNvPr>
          <p:cNvSpPr/>
          <p:nvPr/>
        </p:nvSpPr>
        <p:spPr>
          <a:xfrm>
            <a:off x="3990225" y="3056484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D9F3112-D2C4-4EB7-98C1-CA9750ED698F}"/>
              </a:ext>
            </a:extLst>
          </p:cNvPr>
          <p:cNvSpPr/>
          <p:nvPr/>
        </p:nvSpPr>
        <p:spPr>
          <a:xfrm>
            <a:off x="4293123" y="3613054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515C763-4B88-4DAB-8EC5-DEF6C0AEF5CA}"/>
              </a:ext>
            </a:extLst>
          </p:cNvPr>
          <p:cNvSpPr/>
          <p:nvPr/>
        </p:nvSpPr>
        <p:spPr>
          <a:xfrm>
            <a:off x="1077351" y="3683016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98B49A1-23E9-4E50-8EEC-3A229B006D73}"/>
              </a:ext>
            </a:extLst>
          </p:cNvPr>
          <p:cNvSpPr/>
          <p:nvPr/>
        </p:nvSpPr>
        <p:spPr>
          <a:xfrm>
            <a:off x="1515193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ACC01C5-FEB3-4E13-8A83-A0C22DFC4759}"/>
              </a:ext>
            </a:extLst>
          </p:cNvPr>
          <p:cNvSpPr/>
          <p:nvPr/>
        </p:nvSpPr>
        <p:spPr>
          <a:xfrm>
            <a:off x="1935638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032791D-7622-414B-825E-E004A0A07D08}"/>
              </a:ext>
            </a:extLst>
          </p:cNvPr>
          <p:cNvSpPr/>
          <p:nvPr/>
        </p:nvSpPr>
        <p:spPr>
          <a:xfrm>
            <a:off x="2340204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CF9956-4749-41D2-97A2-6D2491CD4736}"/>
              </a:ext>
            </a:extLst>
          </p:cNvPr>
          <p:cNvSpPr/>
          <p:nvPr/>
        </p:nvSpPr>
        <p:spPr>
          <a:xfrm>
            <a:off x="2760649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AC7395B-2EF0-4D4F-A92E-E050112F5AA6}"/>
              </a:ext>
            </a:extLst>
          </p:cNvPr>
          <p:cNvSpPr/>
          <p:nvPr/>
        </p:nvSpPr>
        <p:spPr>
          <a:xfrm>
            <a:off x="316521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769E216-52E5-4F2A-BB91-166C7321908D}"/>
              </a:ext>
            </a:extLst>
          </p:cNvPr>
          <p:cNvSpPr/>
          <p:nvPr/>
        </p:nvSpPr>
        <p:spPr>
          <a:xfrm>
            <a:off x="3577720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761F0AB-215E-4ED7-B1E9-4B868E318185}"/>
              </a:ext>
            </a:extLst>
          </p:cNvPr>
          <p:cNvSpPr/>
          <p:nvPr/>
        </p:nvSpPr>
        <p:spPr>
          <a:xfrm>
            <a:off x="3990225" y="3671983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087B70E-1725-4DD2-90D8-DC4104C520F2}"/>
              </a:ext>
            </a:extLst>
          </p:cNvPr>
          <p:cNvSpPr/>
          <p:nvPr/>
        </p:nvSpPr>
        <p:spPr>
          <a:xfrm>
            <a:off x="395536" y="3611405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C360CDF2-2303-443B-943D-752BDA4BDBDB}"/>
              </a:ext>
            </a:extLst>
          </p:cNvPr>
          <p:cNvCxnSpPr/>
          <p:nvPr/>
        </p:nvCxnSpPr>
        <p:spPr>
          <a:xfrm>
            <a:off x="766098" y="4313803"/>
            <a:ext cx="4714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2778E08-7675-4534-86FA-228D539050FD}"/>
              </a:ext>
            </a:extLst>
          </p:cNvPr>
          <p:cNvSpPr/>
          <p:nvPr/>
        </p:nvSpPr>
        <p:spPr>
          <a:xfrm>
            <a:off x="1107036" y="4398938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FC3900F-B9BE-4ACC-B7D3-D39436B7FA04}"/>
              </a:ext>
            </a:extLst>
          </p:cNvPr>
          <p:cNvSpPr/>
          <p:nvPr/>
        </p:nvSpPr>
        <p:spPr>
          <a:xfrm>
            <a:off x="1519541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A2FAF2-41FA-40F7-B85B-5E6F25B55A47}"/>
              </a:ext>
            </a:extLst>
          </p:cNvPr>
          <p:cNvSpPr/>
          <p:nvPr/>
        </p:nvSpPr>
        <p:spPr>
          <a:xfrm>
            <a:off x="1939986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977F7B4-86AD-4BBF-AC1B-80B568D65D40}"/>
              </a:ext>
            </a:extLst>
          </p:cNvPr>
          <p:cNvSpPr/>
          <p:nvPr/>
        </p:nvSpPr>
        <p:spPr>
          <a:xfrm>
            <a:off x="2344552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13D9B14-2B24-4AB3-8CCD-9EAD67746B4B}"/>
              </a:ext>
            </a:extLst>
          </p:cNvPr>
          <p:cNvSpPr/>
          <p:nvPr/>
        </p:nvSpPr>
        <p:spPr>
          <a:xfrm>
            <a:off x="2764997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0381125-F458-4C87-B231-944C675E1491}"/>
              </a:ext>
            </a:extLst>
          </p:cNvPr>
          <p:cNvSpPr/>
          <p:nvPr/>
        </p:nvSpPr>
        <p:spPr>
          <a:xfrm>
            <a:off x="316956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490282-A94F-4582-9385-E80D5119BEF6}"/>
              </a:ext>
            </a:extLst>
          </p:cNvPr>
          <p:cNvSpPr/>
          <p:nvPr/>
        </p:nvSpPr>
        <p:spPr>
          <a:xfrm>
            <a:off x="3582068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9AE180D-588A-4FFD-BFF3-438614592560}"/>
              </a:ext>
            </a:extLst>
          </p:cNvPr>
          <p:cNvSpPr/>
          <p:nvPr/>
        </p:nvSpPr>
        <p:spPr>
          <a:xfrm>
            <a:off x="3994573" y="4398938"/>
            <a:ext cx="412505" cy="530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4363ECD-7B76-4388-924F-C6895A54E2C8}"/>
              </a:ext>
            </a:extLst>
          </p:cNvPr>
          <p:cNvGrpSpPr/>
          <p:nvPr/>
        </p:nvGrpSpPr>
        <p:grpSpPr>
          <a:xfrm>
            <a:off x="5817034" y="2178119"/>
            <a:ext cx="1642081" cy="832537"/>
            <a:chOff x="6038462" y="3356992"/>
            <a:chExt cx="2006522" cy="130824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338BF17-C5A8-447A-9F8E-7728289EA25A}"/>
                </a:ext>
              </a:extLst>
            </p:cNvPr>
            <p:cNvSpPr/>
            <p:nvPr/>
          </p:nvSpPr>
          <p:spPr>
            <a:xfrm>
              <a:off x="6038462" y="4017163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FDE526C-21B1-43D5-8B45-53B3E79C5920}"/>
                </a:ext>
              </a:extLst>
            </p:cNvPr>
            <p:cNvSpPr/>
            <p:nvPr/>
          </p:nvSpPr>
          <p:spPr>
            <a:xfrm>
              <a:off x="6532816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4C163E-F02D-458F-97CD-807178388B50}"/>
                </a:ext>
              </a:extLst>
            </p:cNvPr>
            <p:cNvSpPr/>
            <p:nvPr/>
          </p:nvSpPr>
          <p:spPr>
            <a:xfrm>
              <a:off x="7036872" y="4017163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CEDEC4DA-B4F0-41F2-8799-65352303D049}"/>
                </a:ext>
              </a:extLst>
            </p:cNvPr>
            <p:cNvSpPr/>
            <p:nvPr/>
          </p:nvSpPr>
          <p:spPr>
            <a:xfrm>
              <a:off x="7540928" y="4017163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7E37AE36-6A14-4C7D-9182-81882538A543}"/>
                </a:ext>
              </a:extLst>
            </p:cNvPr>
            <p:cNvSpPr/>
            <p:nvPr/>
          </p:nvSpPr>
          <p:spPr>
            <a:xfrm>
              <a:off x="6038462" y="3356992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EB81899-F7ED-4047-AB8C-2B5A15F554C7}"/>
                </a:ext>
              </a:extLst>
            </p:cNvPr>
            <p:cNvSpPr/>
            <p:nvPr/>
          </p:nvSpPr>
          <p:spPr>
            <a:xfrm>
              <a:off x="6532816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Z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994A94D-4128-4857-85EE-5A943AE05540}"/>
                </a:ext>
              </a:extLst>
            </p:cNvPr>
            <p:cNvSpPr/>
            <p:nvPr/>
          </p:nvSpPr>
          <p:spPr>
            <a:xfrm>
              <a:off x="7036872" y="3356992"/>
              <a:ext cx="504056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1A5A3EFF-4CD0-424C-BA3E-6C4935575145}"/>
                </a:ext>
              </a:extLst>
            </p:cNvPr>
            <p:cNvSpPr/>
            <p:nvPr/>
          </p:nvSpPr>
          <p:spPr>
            <a:xfrm>
              <a:off x="7540928" y="3356992"/>
              <a:ext cx="50405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38D68CF-ED14-4573-BAAB-2E9D83CE50FF}"/>
              </a:ext>
            </a:extLst>
          </p:cNvPr>
          <p:cNvSpPr/>
          <p:nvPr/>
        </p:nvSpPr>
        <p:spPr>
          <a:xfrm>
            <a:off x="5616472" y="3468989"/>
            <a:ext cx="381902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signed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에서는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Carry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이면 앞의 숫자가 작다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6E60B17-FD49-4BB1-AE4D-0E758C642CE6}"/>
              </a:ext>
            </a:extLst>
          </p:cNvPr>
          <p:cNvSpPr/>
          <p:nvPr/>
        </p:nvSpPr>
        <p:spPr>
          <a:xfrm>
            <a:off x="4308679" y="4320206"/>
            <a:ext cx="1001799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+56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453D107-9312-47EB-9514-965092B8A40F}"/>
              </a:ext>
            </a:extLst>
          </p:cNvPr>
          <p:cNvSpPr/>
          <p:nvPr/>
        </p:nvSpPr>
        <p:spPr>
          <a:xfrm>
            <a:off x="5624584" y="4912757"/>
            <a:ext cx="381902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signed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에서는 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N!=V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이면 앞의 숫자가 작다</a:t>
            </a:r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8515C763-4B88-4DAB-8EC5-DEF6C0AEF5CA}"/>
              </a:ext>
            </a:extLst>
          </p:cNvPr>
          <p:cNvSpPr/>
          <p:nvPr/>
        </p:nvSpPr>
        <p:spPr>
          <a:xfrm>
            <a:off x="380425" y="4414817"/>
            <a:ext cx="412505" cy="530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6909D97-D422-4F11-BE15-FFA381F6B27C}"/>
              </a:ext>
            </a:extLst>
          </p:cNvPr>
          <p:cNvSpPr/>
          <p:nvPr/>
        </p:nvSpPr>
        <p:spPr>
          <a:xfrm>
            <a:off x="513394" y="5236868"/>
            <a:ext cx="3889336" cy="64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양</a:t>
            </a:r>
            <a:r>
              <a:rPr lang="ko-KR" altLang="en-US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수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음수</a:t>
            </a:r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ko-KR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음</a:t>
            </a:r>
            <a:r>
              <a:rPr lang="ko-KR" altLang="en-US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수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21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7AA250-3DA9-4ED8-994D-16C553102AB2}"/>
              </a:ext>
            </a:extLst>
          </p:cNvPr>
          <p:cNvSpPr txBox="1"/>
          <p:nvPr/>
        </p:nvSpPr>
        <p:spPr>
          <a:xfrm>
            <a:off x="323528" y="188640"/>
            <a:ext cx="8482963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개의 조건부 실행 옵션이 있음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비교할 때 </a:t>
            </a:r>
            <a:r>
              <a:rPr lang="ko-KR" altLang="en-US" sz="2400"/>
              <a:t>사용하는 것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 HS (&gt;=), LO(&lt;), HI(&gt;), LS(&lt;=)</a:t>
            </a: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signed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비교할 때 사용하는 것이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 GE (&gt;=), LT(&lt;), GT(&gt;), LE(&lt;=)</a:t>
            </a: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같다 또는 같지 않다 에 사용하는 것이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EQ(==), NE(!=)</a:t>
            </a: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연산결과가 음수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양수에 사용하는 것이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 MI(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음수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), PL(0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또는 양수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연산결과가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Overflow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가 발생유무에 따라 사용하는 것이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 VS(overflow), VC(No overflow)</a:t>
            </a: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681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2CDEAE-7D00-494B-BBA2-115D3BF84A52}"/>
              </a:ext>
            </a:extLst>
          </p:cNvPr>
          <p:cNvSpPr txBox="1"/>
          <p:nvPr/>
        </p:nvSpPr>
        <p:spPr>
          <a:xfrm>
            <a:off x="251520" y="548680"/>
            <a:ext cx="94949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연산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STR : [Rm] = Rd.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주소에 레지스터 값을 저장함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LDR : Rd = [Rm].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해당 메모리 주소의 값을 레지스터에 저장함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1)  MOV R0,#0x100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MOV R1,#0xFF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R1,[R0]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-&gt; 0x100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번지에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0xFF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   *(0x100) = 0xff;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레지스터를 중괄호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안에 넣으면 해당 레지스터의 값이 있는 메모리 주소가 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 포인터 역할을 한다고 생각하면 이해하기 쉬움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2) STR R1, [R0,#4</a:t>
            </a:r>
            <a:r>
              <a:rPr lang="en-US" altLang="ko-KR">
                <a:latin typeface="맑은 고딕" panose="020B0503020000020004" pitchFamily="50" charset="-127"/>
              </a:rPr>
              <a:t>]  </a:t>
            </a:r>
          </a:p>
          <a:p>
            <a:r>
              <a:rPr lang="en-US" altLang="ko-KR">
                <a:latin typeface="맑은 고딕" panose="020B0503020000020004" pitchFamily="50" charset="-127"/>
              </a:rPr>
              <a:t>                </a:t>
            </a:r>
            <a:r>
              <a:rPr lang="en-US" altLang="ko-KR" err="1" smtClean="0">
                <a:latin typeface="맑은 고딕" panose="020B0503020000020004" pitchFamily="50" charset="-127"/>
              </a:rPr>
              <a:t>int</a:t>
            </a:r>
            <a:r>
              <a:rPr lang="en-US" altLang="ko-KR" smtClean="0">
                <a:latin typeface="맑은 고딕" panose="020B0503020000020004" pitchFamily="50" charset="-127"/>
              </a:rPr>
              <a:t> *p </a:t>
            </a:r>
            <a:r>
              <a:rPr lang="en-US" altLang="ko-KR">
                <a:latin typeface="맑은 고딕" panose="020B0503020000020004" pitchFamily="50" charset="-127"/>
              </a:rPr>
              <a:t>= 0x100;</a:t>
            </a:r>
          </a:p>
          <a:p>
            <a:r>
              <a:rPr lang="en-US" altLang="ko-KR">
                <a:latin typeface="맑은 고딕" panose="020B0503020000020004" pitchFamily="50" charset="-127"/>
              </a:rPr>
              <a:t>                *(</a:t>
            </a:r>
            <a:r>
              <a:rPr lang="en-US" altLang="ko-KR" smtClean="0">
                <a:latin typeface="맑은 고딕" panose="020B0503020000020004" pitchFamily="50" charset="-127"/>
              </a:rPr>
              <a:t>p+1*</a:t>
            </a:r>
            <a:r>
              <a:rPr lang="en-US" altLang="ko-KR" err="1" smtClean="0">
                <a:latin typeface="맑은 고딕" panose="020B0503020000020004" pitchFamily="50" charset="-127"/>
              </a:rPr>
              <a:t>sizeof</a:t>
            </a:r>
            <a:r>
              <a:rPr lang="en-US" altLang="ko-KR" smtClean="0">
                <a:latin typeface="맑은 고딕" panose="020B0503020000020004" pitchFamily="50" charset="-127"/>
              </a:rPr>
              <a:t>(</a:t>
            </a:r>
            <a:r>
              <a:rPr lang="en-US" altLang="ko-KR" err="1" smtClean="0">
                <a:latin typeface="맑은 고딕" panose="020B0503020000020004" pitchFamily="50" charset="-127"/>
              </a:rPr>
              <a:t>int</a:t>
            </a:r>
            <a:r>
              <a:rPr lang="en-US" altLang="ko-KR" smtClean="0">
                <a:latin typeface="맑은 고딕" panose="020B0503020000020004" pitchFamily="50" charset="-127"/>
              </a:rPr>
              <a:t>)) </a:t>
            </a:r>
            <a:r>
              <a:rPr lang="en-US" altLang="ko-KR">
                <a:latin typeface="맑은 고딕" panose="020B0503020000020004" pitchFamily="50" charset="-127"/>
              </a:rPr>
              <a:t>= 0xff;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-&gt; R0 + 4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번지에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R1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 값을 저장함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중괄호안에서 콤마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(,)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와 숫자상수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이용해서 해당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에서 상대적인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/>
              <a:t>             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offset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위치의 메모리 주소를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access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있음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offset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범위는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-4095 ~ +4096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57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1696CD-3427-4EE8-A56C-8D917E28007C}"/>
              </a:ext>
            </a:extLst>
          </p:cNvPr>
          <p:cNvSpPr txBox="1"/>
          <p:nvPr/>
        </p:nvSpPr>
        <p:spPr>
          <a:xfrm>
            <a:off x="179512" y="188640"/>
            <a:ext cx="8036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5. putty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설치 후 접속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두번째로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검색되는 공식 사이트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https://www.chiark.greenend.org.uk/~sgtatham/putty/latest.html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타겟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IP : 192.168.137.100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id : root</a:t>
            </a:r>
          </a:p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passwd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linux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6FEFA8-878C-4920-85E9-289A2A59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76" y="1604238"/>
            <a:ext cx="4467225" cy="4114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00C6A47-BC1D-4523-B1B8-BB4ABFC43D5D}"/>
              </a:ext>
            </a:extLst>
          </p:cNvPr>
          <p:cNvSpPr/>
          <p:nvPr/>
        </p:nvSpPr>
        <p:spPr>
          <a:xfrm>
            <a:off x="5416760" y="2540342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8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515E27-846D-46D5-85E3-0680A1E5EB0B}"/>
              </a:ext>
            </a:extLst>
          </p:cNvPr>
          <p:cNvSpPr txBox="1"/>
          <p:nvPr/>
        </p:nvSpPr>
        <p:spPr>
          <a:xfrm>
            <a:off x="251520" y="332656"/>
            <a:ext cx="1146878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예제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3) STR R1, [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R0],#4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p = 0x100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*p++ = 0xff;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-&gt; R0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번지에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R1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 값을 저장하고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R0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 값을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+4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증가시킨다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 밖에서 콤마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(,)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와 숫자상수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를 넣으면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Post Index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함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R1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R0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저장하고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R0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 값을 상수 값으로 변화시키는 것임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마찬가지로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-4095~+4096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까지 지정할 수 있다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4) STR R1, [R0,#4]!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p = 0x100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*++p = 0x100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-&gt; R0 + 4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번지에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R1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 값을 저장하고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R0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 값을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+4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증가시킨다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와 비교했을 때 중괄호 뒤에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옵션이 붙어있는데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auto-update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옵션이다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auto-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upate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(!)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을 뒤에 붙이면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된 값이 해당 레지스터에 저장된다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와 비교해 봤을 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단순히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[R0,#4]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R0+4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번지만을 가리키는 것으로 끝나지만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[R0,#4]!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R0+4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번지를 가리키고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R0=R0+4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까지 실행된다고 이해하면 된다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즉 예제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R0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값이 변화가 없지만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R0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+4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251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2A7C71-7075-46DC-AE0E-B79840F1862A}"/>
              </a:ext>
            </a:extLst>
          </p:cNvPr>
          <p:cNvSpPr txBox="1"/>
          <p:nvPr/>
        </p:nvSpPr>
        <p:spPr>
          <a:xfrm>
            <a:off x="395536" y="692696"/>
            <a:ext cx="2563522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foo(void)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foo();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D4B8BB-B311-434D-BE9C-17864103F0E0}"/>
              </a:ext>
            </a:extLst>
          </p:cNvPr>
          <p:cNvSpPr txBox="1"/>
          <p:nvPr/>
        </p:nvSpPr>
        <p:spPr>
          <a:xfrm>
            <a:off x="395536" y="169919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function_call.c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818592-07C0-45C6-8D5C-0848D2644762}"/>
              </a:ext>
            </a:extLst>
          </p:cNvPr>
          <p:cNvSpPr txBox="1"/>
          <p:nvPr/>
        </p:nvSpPr>
        <p:spPr>
          <a:xfrm>
            <a:off x="251520" y="4147974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function_call.c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objdump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-S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a.out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48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2A7C71-7075-46DC-AE0E-B79840F1862A}"/>
              </a:ext>
            </a:extLst>
          </p:cNvPr>
          <p:cNvSpPr txBox="1"/>
          <p:nvPr/>
        </p:nvSpPr>
        <p:spPr>
          <a:xfrm>
            <a:off x="395536" y="692696"/>
            <a:ext cx="15647232" cy="56323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00010408 &lt;foo&gt;: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10408:       e52db004        push    {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}            ; (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[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#-4]             !)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1040c:       e28db000        add   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#0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10410:       e1a00000      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nop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; (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r0, r0)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10414:       e28bd000        add   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#0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10418:       e49db004        pop     {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}            ; (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ldr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[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], #4)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1041c:       e12fff1e      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bx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lr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00010420 &lt;main&gt;: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10420:       e92d4800        push    {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lr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10424:       e28db004        add   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#4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10428:       ebfffff6      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bl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     10408 &lt;foo&gt;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1042c:       e3a03000      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    r3, #0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10430:       e1a00003       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    r0, r3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10434:       e8bd8800        pop     {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pc}</a:t>
            </a:r>
          </a:p>
        </p:txBody>
      </p:sp>
    </p:spTree>
    <p:extLst>
      <p:ext uri="{BB962C8B-B14F-4D97-AF65-F5344CB8AC3E}">
        <p14:creationId xmlns:p14="http://schemas.microsoft.com/office/powerpoint/2010/main" val="3977711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7F0CC86-F2A7-4764-9A9D-8B3A97BA3BB4}"/>
              </a:ext>
            </a:extLst>
          </p:cNvPr>
          <p:cNvSpPr txBox="1"/>
          <p:nvPr/>
        </p:nvSpPr>
        <p:spPr>
          <a:xfrm>
            <a:off x="279350" y="371753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# vi </a:t>
            </a:r>
            <a:r>
              <a:rPr lang="en-US" altLang="ko-KR" err="1"/>
              <a:t>function_call.c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C93AFD-A633-4A64-A756-B00BCD6A1F3C}"/>
              </a:ext>
            </a:extLst>
          </p:cNvPr>
          <p:cNvSpPr txBox="1"/>
          <p:nvPr/>
        </p:nvSpPr>
        <p:spPr>
          <a:xfrm>
            <a:off x="1259632" y="764704"/>
            <a:ext cx="1957587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int</a:t>
            </a:r>
            <a:r>
              <a:rPr lang="en-US" altLang="ko-KR"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foo();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ECCBF7-7781-42E7-8DB0-A52723B0D2EF}"/>
              </a:ext>
            </a:extLst>
          </p:cNvPr>
          <p:cNvSpPr txBox="1"/>
          <p:nvPr/>
        </p:nvSpPr>
        <p:spPr>
          <a:xfrm>
            <a:off x="3844403" y="371753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 </a:t>
            </a:r>
            <a:r>
              <a:rPr lang="en-US" altLang="ko-KR" err="1"/>
              <a:t>gcc</a:t>
            </a:r>
            <a:r>
              <a:rPr lang="en-US" altLang="ko-KR"/>
              <a:t> </a:t>
            </a:r>
            <a:r>
              <a:rPr lang="en-US" altLang="ko-KR" err="1"/>
              <a:t>function_call.c</a:t>
            </a:r>
            <a:endParaRPr lang="en-US" altLang="ko-KR"/>
          </a:p>
          <a:p>
            <a:r>
              <a:rPr lang="en-US" altLang="ko-KR"/>
              <a:t># </a:t>
            </a:r>
            <a:r>
              <a:rPr lang="en-US" altLang="ko-KR" err="1"/>
              <a:t>objdump</a:t>
            </a:r>
            <a:r>
              <a:rPr lang="en-US" altLang="ko-KR"/>
              <a:t> -S --no-show-raw-</a:t>
            </a:r>
            <a:r>
              <a:rPr lang="en-US" altLang="ko-KR" err="1"/>
              <a:t>insn</a:t>
            </a:r>
            <a:r>
              <a:rPr lang="en-US" altLang="ko-KR"/>
              <a:t> </a:t>
            </a:r>
            <a:r>
              <a:rPr lang="en-US" altLang="ko-KR" err="1"/>
              <a:t>a.out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6A9102-1E11-4562-92DB-6A71E54EEDBE}"/>
              </a:ext>
            </a:extLst>
          </p:cNvPr>
          <p:cNvSpPr txBox="1"/>
          <p:nvPr/>
        </p:nvSpPr>
        <p:spPr>
          <a:xfrm>
            <a:off x="4070771" y="985268"/>
            <a:ext cx="5250155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00010408 &lt;foo&gt;: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10408:       push    {</a:t>
            </a:r>
            <a:r>
              <a:rPr lang="en-US" altLang="ko-KR" err="1">
                <a:latin typeface="Consolas" panose="020B0609020204030204" pitchFamily="49" charset="0"/>
              </a:rPr>
              <a:t>fp</a:t>
            </a:r>
            <a:r>
              <a:rPr lang="en-US" altLang="ko-KR">
                <a:latin typeface="Consolas" panose="020B0609020204030204" pitchFamily="49" charset="0"/>
              </a:rPr>
              <a:t>}           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1040c:       add     </a:t>
            </a:r>
            <a:r>
              <a:rPr lang="en-US" altLang="ko-KR" err="1">
                <a:latin typeface="Consolas" panose="020B0609020204030204" pitchFamily="49" charset="0"/>
              </a:rPr>
              <a:t>fp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sp</a:t>
            </a:r>
            <a:r>
              <a:rPr lang="en-US" altLang="ko-KR">
                <a:latin typeface="Consolas" panose="020B0609020204030204" pitchFamily="49" charset="0"/>
              </a:rPr>
              <a:t>, #0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10410:       </a:t>
            </a:r>
            <a:r>
              <a:rPr lang="en-US" altLang="ko-KR" err="1">
                <a:latin typeface="Consolas" panose="020B0609020204030204" pitchFamily="49" charset="0"/>
              </a:rPr>
              <a:t>nop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10414:       add     </a:t>
            </a:r>
            <a:r>
              <a:rPr lang="en-US" altLang="ko-KR" err="1">
                <a:latin typeface="Consolas" panose="020B0609020204030204" pitchFamily="49" charset="0"/>
              </a:rPr>
              <a:t>sp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fp</a:t>
            </a:r>
            <a:r>
              <a:rPr lang="en-US" altLang="ko-KR">
                <a:latin typeface="Consolas" panose="020B0609020204030204" pitchFamily="49" charset="0"/>
              </a:rPr>
              <a:t>, #0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10418:       pop     {</a:t>
            </a:r>
            <a:r>
              <a:rPr lang="en-US" altLang="ko-KR" err="1">
                <a:latin typeface="Consolas" panose="020B0609020204030204" pitchFamily="49" charset="0"/>
              </a:rPr>
              <a:t>fp</a:t>
            </a: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1041c:       bx      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00010420 &lt;main&gt;: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10420:       push    {</a:t>
            </a:r>
            <a:r>
              <a:rPr lang="en-US" altLang="ko-KR" err="1">
                <a:latin typeface="Consolas" panose="020B0609020204030204" pitchFamily="49" charset="0"/>
              </a:rPr>
              <a:t>fp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10424:       add     </a:t>
            </a:r>
            <a:r>
              <a:rPr lang="en-US" altLang="ko-KR" err="1">
                <a:latin typeface="Consolas" panose="020B0609020204030204" pitchFamily="49" charset="0"/>
              </a:rPr>
              <a:t>fp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sp</a:t>
            </a:r>
            <a:r>
              <a:rPr lang="en-US" altLang="ko-KR">
                <a:latin typeface="Consolas" panose="020B0609020204030204" pitchFamily="49" charset="0"/>
              </a:rPr>
              <a:t>, #4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10428:       bl      10408 &lt;foo&gt;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1042c:       mov     r3, #0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10430:       mov     r0, r3</a:t>
            </a:r>
          </a:p>
          <a:p>
            <a:r>
              <a:rPr lang="en-US" altLang="ko-KR">
                <a:latin typeface="Consolas" panose="020B0609020204030204" pitchFamily="49" charset="0"/>
              </a:rPr>
              <a:t>   10434:       pop     {</a:t>
            </a:r>
            <a:r>
              <a:rPr lang="en-US" altLang="ko-KR" err="1">
                <a:latin typeface="Consolas" panose="020B0609020204030204" pitchFamily="49" charset="0"/>
              </a:rPr>
              <a:t>fp</a:t>
            </a:r>
            <a:r>
              <a:rPr lang="en-US" altLang="ko-KR">
                <a:latin typeface="Consolas" panose="020B0609020204030204" pitchFamily="49" charset="0"/>
              </a:rPr>
              <a:t>, pc}</a:t>
            </a:r>
          </a:p>
        </p:txBody>
      </p:sp>
    </p:spTree>
    <p:extLst>
      <p:ext uri="{BB962C8B-B14F-4D97-AF65-F5344CB8AC3E}">
        <p14:creationId xmlns:p14="http://schemas.microsoft.com/office/powerpoint/2010/main" val="2260316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267ECA7-4291-46E9-A36B-08674671C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77107"/>
              </p:ext>
            </p:extLst>
          </p:nvPr>
        </p:nvGraphicFramePr>
        <p:xfrm>
          <a:off x="367903" y="476672"/>
          <a:ext cx="8776097" cy="4027292"/>
        </p:xfrm>
        <a:graphic>
          <a:graphicData uri="http://schemas.openxmlformats.org/drawingml/2006/table">
            <a:tbl>
              <a:tblPr firstRow="1" firstCol="1" bandRow="1"/>
              <a:tblGrid>
                <a:gridCol w="2720179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6055918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4027292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void foo()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foo();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return 0;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00010408 &lt;foo&gt;: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10408:                  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1040c:       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10410:       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10414:       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10418:       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1041c:       </a:t>
                      </a:r>
                    </a:p>
                    <a:p>
                      <a:endPara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00010420 &lt;main&gt;: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10420:       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10424:       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10428:       </a:t>
                      </a:r>
                      <a:r>
                        <a:rPr lang="en-US" altLang="ko-KR" sz="16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600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10408 &lt;foo&gt;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1042c:       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10430:       </a:t>
                      </a:r>
                    </a:p>
                    <a:p>
                      <a:r>
                        <a:rPr lang="en-US" altLang="ko-KR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nsolas" panose="020B0609020204030204" pitchFamily="49" charset="0"/>
                        </a:rPr>
                        <a:t>   10434:       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AF96D610-AF3B-40C9-991A-51ADBEDA92ED}"/>
              </a:ext>
            </a:extLst>
          </p:cNvPr>
          <p:cNvCxnSpPr>
            <a:stCxn id="7" idx="6"/>
            <a:endCxn id="6" idx="6"/>
          </p:cNvCxnSpPr>
          <p:nvPr/>
        </p:nvCxnSpPr>
        <p:spPr>
          <a:xfrm flipH="1" flipV="1">
            <a:off x="6173874" y="627087"/>
            <a:ext cx="1371951" cy="2696436"/>
          </a:xfrm>
          <a:prstGeom prst="bentConnector3">
            <a:avLst>
              <a:gd name="adj1" fmla="val -13538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3708738E-9120-469A-B1CB-15070BDBE6D9}"/>
              </a:ext>
            </a:extLst>
          </p:cNvPr>
          <p:cNvSpPr/>
          <p:nvPr/>
        </p:nvSpPr>
        <p:spPr>
          <a:xfrm>
            <a:off x="5991555" y="540485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67B4B65-212E-438A-98BF-CE9958BC64EE}"/>
              </a:ext>
            </a:extLst>
          </p:cNvPr>
          <p:cNvSpPr/>
          <p:nvPr/>
        </p:nvSpPr>
        <p:spPr>
          <a:xfrm>
            <a:off x="7363506" y="3236921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xmlns="" id="{2C92D73E-F2B8-457D-AED0-B7FF0F8D508C}"/>
              </a:ext>
            </a:extLst>
          </p:cNvPr>
          <p:cNvSpPr/>
          <p:nvPr/>
        </p:nvSpPr>
        <p:spPr>
          <a:xfrm>
            <a:off x="2974424" y="782038"/>
            <a:ext cx="453893" cy="1262674"/>
          </a:xfrm>
          <a:prstGeom prst="down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xmlns="" id="{60E925F3-40AB-4CE9-AE6A-F249D914099A}"/>
              </a:ext>
            </a:extLst>
          </p:cNvPr>
          <p:cNvSpPr/>
          <p:nvPr/>
        </p:nvSpPr>
        <p:spPr>
          <a:xfrm>
            <a:off x="345472" y="1340768"/>
            <a:ext cx="337290" cy="720080"/>
          </a:xfrm>
          <a:prstGeom prst="down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설명선 1"/>
          <p:cNvSpPr/>
          <p:nvPr/>
        </p:nvSpPr>
        <p:spPr>
          <a:xfrm>
            <a:off x="2497523" y="3224420"/>
            <a:ext cx="953802" cy="648072"/>
          </a:xfrm>
          <a:prstGeom prst="rightArrowCallou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54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F96CB2-2A9E-4035-B665-8420470AC3E5}"/>
              </a:ext>
            </a:extLst>
          </p:cNvPr>
          <p:cNvSpPr txBox="1"/>
          <p:nvPr/>
        </p:nvSpPr>
        <p:spPr>
          <a:xfrm>
            <a:off x="395536" y="692696"/>
            <a:ext cx="967604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275"/>
              <a:t>문제점</a:t>
            </a:r>
            <a:r>
              <a:rPr lang="en-US" altLang="ko-KR" sz="2275"/>
              <a:t> : </a:t>
            </a:r>
          </a:p>
          <a:p>
            <a:endParaRPr lang="en-US" altLang="ko-KR" sz="2275"/>
          </a:p>
          <a:p>
            <a:r>
              <a:rPr lang="en-US" altLang="ko-KR" sz="2275"/>
              <a:t>     foo</a:t>
            </a:r>
            <a:r>
              <a:rPr lang="ko-KR" altLang="ko-KR" sz="2275"/>
              <a:t>함수의 기계어 코드에서 </a:t>
            </a:r>
            <a:r>
              <a:rPr lang="en-US" altLang="ko-KR" sz="2275"/>
              <a:t>main</a:t>
            </a:r>
            <a:r>
              <a:rPr lang="ko-KR" altLang="ko-KR" sz="2275"/>
              <a:t>함수로 돌아오는 복귀 코드가 없다</a:t>
            </a:r>
            <a:r>
              <a:rPr lang="en-US" altLang="ko-KR" sz="2275"/>
              <a:t>. </a:t>
            </a:r>
            <a:endParaRPr lang="ko-KR" altLang="ko-KR" sz="2275"/>
          </a:p>
          <a:p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8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820AE9-1241-4C07-8312-28632C39ECCD}"/>
              </a:ext>
            </a:extLst>
          </p:cNvPr>
          <p:cNvSpPr txBox="1"/>
          <p:nvPr/>
        </p:nvSpPr>
        <p:spPr>
          <a:xfrm>
            <a:off x="179512" y="620688"/>
            <a:ext cx="9470862" cy="3443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275"/>
              <a:t>문제점</a:t>
            </a:r>
            <a:r>
              <a:rPr lang="en-US" altLang="ko-KR" sz="2275"/>
              <a:t>:</a:t>
            </a:r>
          </a:p>
          <a:p>
            <a:endParaRPr lang="en-US" altLang="ko-KR" sz="2275"/>
          </a:p>
          <a:p>
            <a:r>
              <a:rPr lang="en-US" altLang="ko-KR" sz="2275"/>
              <a:t>    foo</a:t>
            </a:r>
            <a:r>
              <a:rPr lang="ko-KR" altLang="ko-KR" sz="2275"/>
              <a:t>함수의 기계어 코드에서 </a:t>
            </a:r>
            <a:r>
              <a:rPr lang="en-US" altLang="ko-KR" sz="2275"/>
              <a:t>main</a:t>
            </a:r>
            <a:r>
              <a:rPr lang="ko-KR" altLang="ko-KR" sz="2275"/>
              <a:t>함수로 돌아오는 복귀 코드가 없다</a:t>
            </a:r>
            <a:r>
              <a:rPr lang="en-US" altLang="ko-KR" sz="2275"/>
              <a:t>.</a:t>
            </a:r>
          </a:p>
          <a:p>
            <a:endParaRPr lang="en-US" altLang="ko-KR" sz="2275"/>
          </a:p>
          <a:p>
            <a:r>
              <a:rPr lang="ko-KR" altLang="ko-KR" sz="2275"/>
              <a:t>해결책</a:t>
            </a:r>
            <a:r>
              <a:rPr lang="en-US" altLang="ko-KR" sz="2275"/>
              <a:t>: </a:t>
            </a:r>
          </a:p>
          <a:p>
            <a:r>
              <a:rPr lang="en-US" altLang="ko-KR" sz="2275"/>
              <a:t>   </a:t>
            </a:r>
          </a:p>
          <a:p>
            <a:r>
              <a:rPr lang="en-US" altLang="ko-KR" sz="2275"/>
              <a:t>    foo</a:t>
            </a:r>
            <a:r>
              <a:rPr lang="ko-KR" altLang="ko-KR" sz="2275"/>
              <a:t>함수의 기계어 코드 종료 시 복귀 코드를 구현하자</a:t>
            </a:r>
            <a:r>
              <a:rPr lang="en-US" altLang="ko-KR" sz="2275"/>
              <a:t>.</a:t>
            </a:r>
            <a:endParaRPr lang="ko-KR" altLang="ko-KR" sz="2275"/>
          </a:p>
          <a:p>
            <a:r>
              <a:rPr lang="en-US" altLang="ko-KR" sz="2275"/>
              <a:t> </a:t>
            </a:r>
            <a:endParaRPr lang="ko-KR" altLang="ko-KR" sz="2275"/>
          </a:p>
          <a:p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03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060BC51-CEEE-4E34-90D2-23BF2AB66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61438"/>
              </p:ext>
            </p:extLst>
          </p:nvPr>
        </p:nvGraphicFramePr>
        <p:xfrm>
          <a:off x="395060" y="476672"/>
          <a:ext cx="8748940" cy="3959924"/>
        </p:xfrm>
        <a:graphic>
          <a:graphicData uri="http://schemas.openxmlformats.org/drawingml/2006/table">
            <a:tbl>
              <a:tblPr firstRow="1" firstCol="1" bandRow="1"/>
              <a:tblGrid>
                <a:gridCol w="2935970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812970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3959924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void foo()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foo();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return 0;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    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</a:t>
                      </a: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b       1042c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00010420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     b 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0467D742-DCBE-456A-9EF9-21A1A657069C}"/>
              </a:ext>
            </a:extLst>
          </p:cNvPr>
          <p:cNvCxnSpPr>
            <a:stCxn id="7" idx="6"/>
            <a:endCxn id="6" idx="6"/>
          </p:cNvCxnSpPr>
          <p:nvPr/>
        </p:nvCxnSpPr>
        <p:spPr>
          <a:xfrm flipH="1" flipV="1">
            <a:off x="6510755" y="627086"/>
            <a:ext cx="1371951" cy="2886495"/>
          </a:xfrm>
          <a:prstGeom prst="bentConnector3">
            <a:avLst>
              <a:gd name="adj1" fmla="val -16662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68AC894-6D94-4100-A425-93FDBA9D9530}"/>
              </a:ext>
            </a:extLst>
          </p:cNvPr>
          <p:cNvSpPr/>
          <p:nvPr/>
        </p:nvSpPr>
        <p:spPr>
          <a:xfrm>
            <a:off x="6328436" y="540484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A7E8086E-AB9F-40E6-B3F5-ED24345EFD8A}"/>
              </a:ext>
            </a:extLst>
          </p:cNvPr>
          <p:cNvSpPr/>
          <p:nvPr/>
        </p:nvSpPr>
        <p:spPr>
          <a:xfrm>
            <a:off x="7700387" y="3426979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9BB1093E-D5C8-4E15-BDE4-DE42F92303FB}"/>
              </a:ext>
            </a:extLst>
          </p:cNvPr>
          <p:cNvSpPr/>
          <p:nvPr/>
        </p:nvSpPr>
        <p:spPr>
          <a:xfrm>
            <a:off x="3657462" y="2074791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971BCDA6-5339-4539-BF54-49C4D6874195}"/>
              </a:ext>
            </a:extLst>
          </p:cNvPr>
          <p:cNvSpPr/>
          <p:nvPr/>
        </p:nvSpPr>
        <p:spPr>
          <a:xfrm>
            <a:off x="3662019" y="3683710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12DBC4F6-1B3D-4B6F-A67D-A5D35FD496B2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10800000" flipH="1" flipV="1">
            <a:off x="3657461" y="2161392"/>
            <a:ext cx="4557" cy="1608919"/>
          </a:xfrm>
          <a:prstGeom prst="bentConnector3">
            <a:avLst>
              <a:gd name="adj1" fmla="val -5016458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4860033" y="4797152"/>
            <a:ext cx="0" cy="648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60033" y="5445224"/>
            <a:ext cx="0" cy="648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860033" y="5013176"/>
            <a:ext cx="84253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702565" y="5013176"/>
            <a:ext cx="0" cy="648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860032" y="5445224"/>
            <a:ext cx="81855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98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2868CA-6C3F-4DC8-B7C1-E69A59124AC6}"/>
              </a:ext>
            </a:extLst>
          </p:cNvPr>
          <p:cNvSpPr txBox="1"/>
          <p:nvPr/>
        </p:nvSpPr>
        <p:spPr>
          <a:xfrm>
            <a:off x="237395" y="1052736"/>
            <a:ext cx="89066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400"/>
              <a:t>문제점</a:t>
            </a:r>
            <a:r>
              <a:rPr lang="en-US" altLang="ko-KR" sz="2400"/>
              <a:t> : </a:t>
            </a:r>
          </a:p>
          <a:p>
            <a:endParaRPr lang="en-US" altLang="ko-KR" sz="2400"/>
          </a:p>
          <a:p>
            <a:r>
              <a:rPr lang="en-US" altLang="ko-KR" sz="2400"/>
              <a:t>   foo</a:t>
            </a:r>
            <a:r>
              <a:rPr lang="ko-KR" altLang="ko-KR" sz="2400"/>
              <a:t>함수를 두 번 이상 호출하면 복귀 주소가 고정될 수 없다</a:t>
            </a:r>
            <a:r>
              <a:rPr lang="en-US" altLang="ko-KR" sz="2400"/>
              <a:t>. </a:t>
            </a:r>
            <a:endParaRPr lang="ko-KR" altLang="ko-KR" sz="2400"/>
          </a:p>
          <a:p>
            <a:endParaRPr lang="en-US" altLang="ko-KR" sz="2400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  <a:p>
            <a:endParaRPr lang="ko-KR" altLang="en-US" sz="2400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67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CA4D219-4189-487E-8F94-5F9C67575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93566"/>
              </p:ext>
            </p:extLst>
          </p:nvPr>
        </p:nvGraphicFramePr>
        <p:xfrm>
          <a:off x="388427" y="476672"/>
          <a:ext cx="8748940" cy="3961627"/>
        </p:xfrm>
        <a:graphic>
          <a:graphicData uri="http://schemas.openxmlformats.org/drawingml/2006/table">
            <a:tbl>
              <a:tblPr firstRow="1" firstCol="1" bandRow="1"/>
              <a:tblGrid>
                <a:gridCol w="2935970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812970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3961627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void foo()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foo();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6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foo();</a:t>
                      </a:r>
                      <a:endParaRPr lang="ko-KR" sz="160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return 0;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    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b       1042c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00010420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     b 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     b       10408 &lt;foo&gt;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1A932B70-E0F6-41D3-AFF9-9FCE79856EE1}"/>
              </a:ext>
            </a:extLst>
          </p:cNvPr>
          <p:cNvCxnSpPr>
            <a:stCxn id="7" idx="6"/>
            <a:endCxn id="6" idx="6"/>
          </p:cNvCxnSpPr>
          <p:nvPr/>
        </p:nvCxnSpPr>
        <p:spPr>
          <a:xfrm flipH="1" flipV="1">
            <a:off x="6504122" y="627086"/>
            <a:ext cx="1371951" cy="2899586"/>
          </a:xfrm>
          <a:prstGeom prst="bentConnector3">
            <a:avLst>
              <a:gd name="adj1" fmla="val -13538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701E42D-99AC-436C-A21C-7CDCCD29492E}"/>
              </a:ext>
            </a:extLst>
          </p:cNvPr>
          <p:cNvSpPr/>
          <p:nvPr/>
        </p:nvSpPr>
        <p:spPr>
          <a:xfrm>
            <a:off x="6321803" y="540484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24FDDB8-71E3-417C-BD5E-F8BBE0306082}"/>
              </a:ext>
            </a:extLst>
          </p:cNvPr>
          <p:cNvSpPr/>
          <p:nvPr/>
        </p:nvSpPr>
        <p:spPr>
          <a:xfrm>
            <a:off x="7693754" y="3440070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E9DAEA7-4243-435F-898B-8EBAF566F3B6}"/>
              </a:ext>
            </a:extLst>
          </p:cNvPr>
          <p:cNvSpPr/>
          <p:nvPr/>
        </p:nvSpPr>
        <p:spPr>
          <a:xfrm>
            <a:off x="3650829" y="2066246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0130EA8E-0AE4-40EE-9072-A11CF53EF4A1}"/>
              </a:ext>
            </a:extLst>
          </p:cNvPr>
          <p:cNvSpPr/>
          <p:nvPr/>
        </p:nvSpPr>
        <p:spPr>
          <a:xfrm>
            <a:off x="3655386" y="3666295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37317FD3-8391-4B78-88E7-932DA5E01565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10800000" flipH="1" flipV="1">
            <a:off x="3650828" y="2152847"/>
            <a:ext cx="4557" cy="1600049"/>
          </a:xfrm>
          <a:prstGeom prst="bentConnector3">
            <a:avLst>
              <a:gd name="adj1" fmla="val -5016458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FD63428B-A4A8-42C7-951B-1F2A4044D727}"/>
              </a:ext>
            </a:extLst>
          </p:cNvPr>
          <p:cNvSpPr/>
          <p:nvPr/>
        </p:nvSpPr>
        <p:spPr>
          <a:xfrm>
            <a:off x="7693753" y="3708991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5176D503-C1F0-4269-AC6A-604421CA60AA}"/>
              </a:ext>
            </a:extLst>
          </p:cNvPr>
          <p:cNvCxnSpPr>
            <a:stCxn id="11" idx="6"/>
            <a:endCxn id="6" idx="6"/>
          </p:cNvCxnSpPr>
          <p:nvPr/>
        </p:nvCxnSpPr>
        <p:spPr>
          <a:xfrm flipH="1" flipV="1">
            <a:off x="6504122" y="627086"/>
            <a:ext cx="1371950" cy="3168507"/>
          </a:xfrm>
          <a:prstGeom prst="bentConnector3">
            <a:avLst>
              <a:gd name="adj1" fmla="val -35114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3F973FB6-5659-431E-860F-62ADEF0C06B5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10800000" flipH="1" flipV="1">
            <a:off x="3650828" y="2152847"/>
            <a:ext cx="4557" cy="1600049"/>
          </a:xfrm>
          <a:prstGeom prst="bentConnector3">
            <a:avLst>
              <a:gd name="adj1" fmla="val -8360764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7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B5F185-8F1C-41E6-B2F0-6DEF8418F10E}"/>
              </a:ext>
            </a:extLst>
          </p:cNvPr>
          <p:cNvSpPr txBox="1"/>
          <p:nvPr/>
        </p:nvSpPr>
        <p:spPr>
          <a:xfrm>
            <a:off x="467544" y="874455"/>
            <a:ext cx="314701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200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("rasp\n");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57B581-A5B6-4C64-BEBB-CD5DF297FFB9}"/>
              </a:ext>
            </a:extLst>
          </p:cNvPr>
          <p:cNvSpPr txBox="1"/>
          <p:nvPr/>
        </p:nvSpPr>
        <p:spPr>
          <a:xfrm>
            <a:off x="1187624" y="47667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79F1AC-E084-4AE8-AB0E-D408D427E06B}"/>
              </a:ext>
            </a:extLst>
          </p:cNvPr>
          <p:cNvSpPr txBox="1"/>
          <p:nvPr/>
        </p:nvSpPr>
        <p:spPr>
          <a:xfrm>
            <a:off x="4716016" y="506304"/>
            <a:ext cx="37337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err="1">
                <a:latin typeface="Consolas" pitchFamily="49" charset="0"/>
                <a:cs typeface="Consolas" pitchFamily="49" charset="0"/>
              </a:rPr>
              <a:t>타겟보드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800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err="1">
                <a:latin typeface="Consolas" pitchFamily="49" charset="0"/>
                <a:cs typeface="Consolas" pitchFamily="49" charset="0"/>
              </a:rPr>
              <a:t>a.c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./</a:t>
            </a:r>
            <a:r>
              <a:rPr lang="en-US" altLang="ko-KR" sz="2800" err="1" smtClean="0">
                <a:latin typeface="Consolas" pitchFamily="49" charset="0"/>
                <a:cs typeface="Consolas" pitchFamily="49" charset="0"/>
              </a:rPr>
              <a:t>a.out</a:t>
            </a:r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# file </a:t>
            </a:r>
            <a:r>
              <a:rPr lang="en-US" altLang="ko-KR" sz="2800" err="1" smtClean="0">
                <a:latin typeface="Consolas" pitchFamily="49" charset="0"/>
                <a:cs typeface="Consolas" pitchFamily="49" charset="0"/>
              </a:rPr>
              <a:t>a.out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800" err="1">
                <a:latin typeface="Consolas" pitchFamily="49" charset="0"/>
                <a:cs typeface="Consolas" pitchFamily="49" charset="0"/>
              </a:rPr>
              <a:t>objdump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 -D </a:t>
            </a:r>
            <a:r>
              <a:rPr lang="en-US" altLang="ko-KR" sz="2800" err="1">
                <a:latin typeface="Consolas" pitchFamily="49" charset="0"/>
                <a:cs typeface="Consolas" pitchFamily="49" charset="0"/>
              </a:rPr>
              <a:t>a.out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34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15EFBA-C720-465F-8C84-C794B1646CB4}"/>
              </a:ext>
            </a:extLst>
          </p:cNvPr>
          <p:cNvSpPr txBox="1"/>
          <p:nvPr/>
        </p:nvSpPr>
        <p:spPr>
          <a:xfrm>
            <a:off x="611560" y="692696"/>
            <a:ext cx="8340745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275"/>
              <a:t>문제점</a:t>
            </a:r>
            <a:r>
              <a:rPr lang="en-US" altLang="ko-KR" sz="2275"/>
              <a:t> : </a:t>
            </a:r>
          </a:p>
          <a:p>
            <a:endParaRPr lang="en-US" altLang="ko-KR" sz="2275"/>
          </a:p>
          <a:p>
            <a:r>
              <a:rPr lang="en-US" altLang="ko-KR" sz="2275"/>
              <a:t>   foo</a:t>
            </a:r>
            <a:r>
              <a:rPr lang="ko-KR" altLang="ko-KR" sz="2275"/>
              <a:t>함수를 두 번 이상 호출하면 복귀 주소가 고정될 수 없다</a:t>
            </a:r>
            <a:r>
              <a:rPr lang="en-US" altLang="ko-KR" sz="2275"/>
              <a:t>.</a:t>
            </a:r>
          </a:p>
          <a:p>
            <a:endParaRPr lang="en-US" altLang="ko-KR" sz="2275"/>
          </a:p>
          <a:p>
            <a:r>
              <a:rPr lang="ko-KR" altLang="en-US" sz="2275"/>
              <a:t>해결책 </a:t>
            </a:r>
            <a:r>
              <a:rPr lang="en-US" altLang="ko-KR" sz="2275"/>
              <a:t>:</a:t>
            </a:r>
          </a:p>
          <a:p>
            <a:endParaRPr lang="en-US" altLang="ko-KR" sz="2275"/>
          </a:p>
          <a:p>
            <a:r>
              <a:rPr lang="en-US" altLang="ko-KR" sz="2275"/>
              <a:t>    </a:t>
            </a:r>
            <a:r>
              <a:rPr lang="ko-KR" altLang="en-US" sz="2275"/>
              <a:t>복귀 주소를 레지스터</a:t>
            </a:r>
            <a:r>
              <a:rPr lang="en-US" altLang="ko-KR" sz="2275"/>
              <a:t>(</a:t>
            </a:r>
            <a:r>
              <a:rPr lang="en-US" altLang="ko-KR" sz="2275" err="1"/>
              <a:t>lr</a:t>
            </a:r>
            <a:r>
              <a:rPr lang="en-US" altLang="ko-KR" sz="2275"/>
              <a:t>)</a:t>
            </a:r>
            <a:r>
              <a:rPr lang="ko-KR" altLang="en-US" sz="2275"/>
              <a:t>에 저장 하여 해결하면 됨</a:t>
            </a:r>
            <a:r>
              <a:rPr lang="en-US" altLang="ko-KR" sz="2275"/>
              <a:t> </a:t>
            </a:r>
            <a:endParaRPr lang="ko-KR" altLang="ko-KR" sz="2275"/>
          </a:p>
          <a:p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69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CE1C706-23EA-4D4D-BBC5-36293575E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02818"/>
              </p:ext>
            </p:extLst>
          </p:nvPr>
        </p:nvGraphicFramePr>
        <p:xfrm>
          <a:off x="611560" y="332656"/>
          <a:ext cx="8748940" cy="3961627"/>
        </p:xfrm>
        <a:graphic>
          <a:graphicData uri="http://schemas.openxmlformats.org/drawingml/2006/table">
            <a:tbl>
              <a:tblPr firstRow="1" firstCol="1" bandRow="1"/>
              <a:tblGrid>
                <a:gridCol w="2935970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812970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3961627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void foo()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foo();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6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foo();</a:t>
                      </a:r>
                      <a:endParaRPr lang="ko-KR" sz="160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return 0;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    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b      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00010420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    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#1042c</a:t>
                      </a: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     b 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    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#10434</a:t>
                      </a: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     b       10408</a:t>
                      </a: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&lt;foo&gt;</a:t>
                      </a: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      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C7CF6E10-83A8-4EE8-8DA2-C50B8D5EA94F}"/>
              </a:ext>
            </a:extLst>
          </p:cNvPr>
          <p:cNvCxnSpPr>
            <a:stCxn id="7" idx="6"/>
            <a:endCxn id="6" idx="6"/>
          </p:cNvCxnSpPr>
          <p:nvPr/>
        </p:nvCxnSpPr>
        <p:spPr>
          <a:xfrm flipH="1" flipV="1">
            <a:off x="6727255" y="483070"/>
            <a:ext cx="1371951" cy="2887980"/>
          </a:xfrm>
          <a:prstGeom prst="bentConnector3">
            <a:avLst>
              <a:gd name="adj1" fmla="val -13538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3101DA1-C984-4C3F-AA96-40BACBD82E5B}"/>
              </a:ext>
            </a:extLst>
          </p:cNvPr>
          <p:cNvSpPr/>
          <p:nvPr/>
        </p:nvSpPr>
        <p:spPr>
          <a:xfrm>
            <a:off x="6544936" y="396468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A4D6CD30-A16F-4FC9-80AA-EB273E1BF82B}"/>
              </a:ext>
            </a:extLst>
          </p:cNvPr>
          <p:cNvSpPr/>
          <p:nvPr/>
        </p:nvSpPr>
        <p:spPr>
          <a:xfrm>
            <a:off x="7916887" y="3284448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73664DAF-8BF5-4D52-A7A8-B6BF321187EA}"/>
              </a:ext>
            </a:extLst>
          </p:cNvPr>
          <p:cNvSpPr/>
          <p:nvPr/>
        </p:nvSpPr>
        <p:spPr>
          <a:xfrm>
            <a:off x="3908789" y="1964312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B76C7DFF-7013-472E-BFF7-4FBD421C2C69}"/>
              </a:ext>
            </a:extLst>
          </p:cNvPr>
          <p:cNvSpPr/>
          <p:nvPr/>
        </p:nvSpPr>
        <p:spPr>
          <a:xfrm>
            <a:off x="3907541" y="3533887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72DC3E6D-847D-4FCE-808A-914C8536F676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10800000" flipV="1">
            <a:off x="3907540" y="2050913"/>
            <a:ext cx="1248" cy="1569575"/>
          </a:xfrm>
          <a:prstGeom prst="bentConnector3">
            <a:avLst>
              <a:gd name="adj1" fmla="val 14982813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2BCBC1C9-8852-4185-98E3-7F17B4F6D975}"/>
              </a:ext>
            </a:extLst>
          </p:cNvPr>
          <p:cNvSpPr/>
          <p:nvPr/>
        </p:nvSpPr>
        <p:spPr>
          <a:xfrm>
            <a:off x="7916887" y="3799499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7E029B12-3C64-4308-96E0-2D4B7CDA5CC5}"/>
              </a:ext>
            </a:extLst>
          </p:cNvPr>
          <p:cNvCxnSpPr>
            <a:stCxn id="11" idx="6"/>
            <a:endCxn id="6" idx="6"/>
          </p:cNvCxnSpPr>
          <p:nvPr/>
        </p:nvCxnSpPr>
        <p:spPr>
          <a:xfrm flipH="1" flipV="1">
            <a:off x="6727255" y="483070"/>
            <a:ext cx="1371951" cy="3403030"/>
          </a:xfrm>
          <a:prstGeom prst="bentConnector3">
            <a:avLst>
              <a:gd name="adj1" fmla="val -32576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DA89975C-DD9B-4D54-A842-FDF5D9161C0E}"/>
              </a:ext>
            </a:extLst>
          </p:cNvPr>
          <p:cNvSpPr/>
          <p:nvPr/>
        </p:nvSpPr>
        <p:spPr>
          <a:xfrm>
            <a:off x="3902984" y="4051217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5B52472-13FF-473A-942F-5EBD323B1843}"/>
              </a:ext>
            </a:extLst>
          </p:cNvPr>
          <p:cNvSpPr/>
          <p:nvPr/>
        </p:nvSpPr>
        <p:spPr>
          <a:xfrm>
            <a:off x="7951676" y="15921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①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1D182D4-377E-41D7-986B-97768C37983D}"/>
              </a:ext>
            </a:extLst>
          </p:cNvPr>
          <p:cNvSpPr/>
          <p:nvPr/>
        </p:nvSpPr>
        <p:spPr>
          <a:xfrm>
            <a:off x="3730178" y="3053504"/>
            <a:ext cx="415498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5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②</a:t>
            </a:r>
            <a:endParaRPr lang="ko-KR" altLang="ko-KR" sz="1138" kern="100"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C716C8D-B756-4E3F-949F-1F0FDB49E035}"/>
              </a:ext>
            </a:extLst>
          </p:cNvPr>
          <p:cNvSpPr/>
          <p:nvPr/>
        </p:nvSpPr>
        <p:spPr>
          <a:xfrm>
            <a:off x="8505259" y="2568825"/>
            <a:ext cx="415498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5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③</a:t>
            </a:r>
            <a:endParaRPr lang="ko-KR" altLang="ko-KR" sz="1138" kern="100"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D5FEFBC-CAF2-457C-B815-338858E45377}"/>
              </a:ext>
            </a:extLst>
          </p:cNvPr>
          <p:cNvSpPr/>
          <p:nvPr/>
        </p:nvSpPr>
        <p:spPr>
          <a:xfrm>
            <a:off x="3730181" y="3737200"/>
            <a:ext cx="415498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5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④</a:t>
            </a:r>
            <a:endParaRPr lang="ko-KR" altLang="ko-KR" sz="1138" kern="100">
              <a:cs typeface="Times New Roman" panose="02020603050405020304" pitchFamily="18" charset="0"/>
            </a:endParaRPr>
          </a:p>
        </p:txBody>
      </p:sp>
      <p:cxnSp>
        <p:nvCxnSpPr>
          <p:cNvPr id="18" name="연결선: 꺾임 10">
            <a:extLst>
              <a:ext uri="{FF2B5EF4-FFF2-40B4-BE49-F238E27FC236}">
                <a16:creationId xmlns:a16="http://schemas.microsoft.com/office/drawing/2014/main" xmlns="" id="{796B9CEE-E05F-4470-B8EB-DD85594AA9CF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10800000" flipV="1">
            <a:off x="3902985" y="2050914"/>
            <a:ext cx="5805" cy="2086905"/>
          </a:xfrm>
          <a:prstGeom prst="bentConnector3">
            <a:avLst>
              <a:gd name="adj1" fmla="val 4799174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45676" y="4581128"/>
            <a:ext cx="121841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0x10434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7079" y="456109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 smtClean="0"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008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14D643-02B3-4CA7-AF34-25912B94837C}"/>
              </a:ext>
            </a:extLst>
          </p:cNvPr>
          <p:cNvSpPr txBox="1"/>
          <p:nvPr/>
        </p:nvSpPr>
        <p:spPr>
          <a:xfrm>
            <a:off x="611560" y="548680"/>
            <a:ext cx="926888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275"/>
              <a:t>문제점</a:t>
            </a:r>
            <a:r>
              <a:rPr lang="en-US" altLang="ko-KR" sz="2275"/>
              <a:t> : </a:t>
            </a:r>
          </a:p>
          <a:p>
            <a:endParaRPr lang="en-US" altLang="ko-KR" sz="2275"/>
          </a:p>
          <a:p>
            <a:r>
              <a:rPr lang="en-US" altLang="ko-KR" sz="2275"/>
              <a:t>   </a:t>
            </a:r>
            <a:r>
              <a:rPr lang="ko-KR" altLang="en-US" sz="2275" err="1"/>
              <a:t>리턴될</a:t>
            </a:r>
            <a:r>
              <a:rPr lang="ko-KR" altLang="en-US" sz="2275"/>
              <a:t> 주소를 </a:t>
            </a:r>
            <a:r>
              <a:rPr lang="en-US" altLang="ko-KR" sz="2275" err="1"/>
              <a:t>lr</a:t>
            </a:r>
            <a:r>
              <a:rPr lang="en-US" altLang="ko-KR" sz="2275"/>
              <a:t> </a:t>
            </a:r>
            <a:r>
              <a:rPr lang="ko-KR" altLang="en-US" sz="2275"/>
              <a:t>레지스터에 넣고 </a:t>
            </a:r>
            <a:r>
              <a:rPr lang="en-US" altLang="ko-KR" sz="2275"/>
              <a:t>branch </a:t>
            </a:r>
            <a:r>
              <a:rPr lang="ko-KR" altLang="en-US" sz="2275"/>
              <a:t>하는 명령이 </a:t>
            </a:r>
            <a:r>
              <a:rPr lang="ko-KR" altLang="en-US" sz="2275" err="1"/>
              <a:t>두단계이다</a:t>
            </a:r>
            <a:r>
              <a:rPr lang="en-US" altLang="ko-KR" sz="2275"/>
              <a:t>. </a:t>
            </a:r>
          </a:p>
          <a:p>
            <a:endParaRPr lang="en-US" altLang="ko-KR" sz="2275"/>
          </a:p>
          <a:p>
            <a:r>
              <a:rPr lang="ko-KR" altLang="en-US" sz="2275"/>
              <a:t>해결책 </a:t>
            </a:r>
            <a:r>
              <a:rPr lang="en-US" altLang="ko-KR" sz="2275"/>
              <a:t>:</a:t>
            </a:r>
          </a:p>
          <a:p>
            <a:endParaRPr lang="en-US" altLang="ko-KR" sz="2275"/>
          </a:p>
          <a:p>
            <a:r>
              <a:rPr lang="en-US" altLang="ko-KR" sz="2275"/>
              <a:t>   </a:t>
            </a:r>
            <a:r>
              <a:rPr lang="en-US" altLang="ko-KR" sz="2275" err="1"/>
              <a:t>bl</a:t>
            </a:r>
            <a:r>
              <a:rPr lang="en-US" altLang="ko-KR" sz="2275"/>
              <a:t> </a:t>
            </a:r>
            <a:r>
              <a:rPr lang="ko-KR" altLang="en-US" sz="2275"/>
              <a:t>명령어를 추가하여 </a:t>
            </a:r>
            <a:r>
              <a:rPr lang="ko-KR" altLang="en-US" sz="2275" err="1"/>
              <a:t>간략화</a:t>
            </a:r>
            <a:r>
              <a:rPr lang="ko-KR" altLang="en-US" sz="2275"/>
              <a:t> 한다</a:t>
            </a:r>
            <a:r>
              <a:rPr lang="en-US" altLang="ko-KR" sz="2275"/>
              <a:t>. </a:t>
            </a:r>
            <a:endParaRPr lang="ko-KR" altLang="ko-KR" sz="2275"/>
          </a:p>
          <a:p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3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9CB72BD-3F88-485C-B81F-4E4BF471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91690"/>
              </p:ext>
            </p:extLst>
          </p:nvPr>
        </p:nvGraphicFramePr>
        <p:xfrm>
          <a:off x="414582" y="404664"/>
          <a:ext cx="8748940" cy="3961627"/>
        </p:xfrm>
        <a:graphic>
          <a:graphicData uri="http://schemas.openxmlformats.org/drawingml/2006/table">
            <a:tbl>
              <a:tblPr firstRow="1" firstCol="1" bandRow="1"/>
              <a:tblGrid>
                <a:gridCol w="2935970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812970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3961627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void foo()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foo();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6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foo();</a:t>
                      </a:r>
                      <a:endParaRPr lang="ko-KR" sz="160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return 0;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    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00010420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    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    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10408</a:t>
                      </a: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&lt;foo&gt;</a:t>
                      </a: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      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6828F334-6CDB-46E9-A523-AFEC876854EC}"/>
              </a:ext>
            </a:extLst>
          </p:cNvPr>
          <p:cNvCxnSpPr>
            <a:stCxn id="7" idx="6"/>
            <a:endCxn id="6" idx="6"/>
          </p:cNvCxnSpPr>
          <p:nvPr/>
        </p:nvCxnSpPr>
        <p:spPr>
          <a:xfrm flipH="1" flipV="1">
            <a:off x="6530277" y="555078"/>
            <a:ext cx="1371951" cy="2887980"/>
          </a:xfrm>
          <a:prstGeom prst="bentConnector3">
            <a:avLst>
              <a:gd name="adj1" fmla="val -13538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3CB98AC-E230-4EC9-B46F-7A6A610B1FBF}"/>
              </a:ext>
            </a:extLst>
          </p:cNvPr>
          <p:cNvSpPr/>
          <p:nvPr/>
        </p:nvSpPr>
        <p:spPr>
          <a:xfrm>
            <a:off x="6347958" y="468476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9159C60F-3B52-4E14-BAF5-24641CF5938D}"/>
              </a:ext>
            </a:extLst>
          </p:cNvPr>
          <p:cNvSpPr/>
          <p:nvPr/>
        </p:nvSpPr>
        <p:spPr>
          <a:xfrm>
            <a:off x="7719909" y="3356456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6A1A767-DCDB-49A6-8406-3DB30611634C}"/>
              </a:ext>
            </a:extLst>
          </p:cNvPr>
          <p:cNvSpPr/>
          <p:nvPr/>
        </p:nvSpPr>
        <p:spPr>
          <a:xfrm>
            <a:off x="3711811" y="2036320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C2912C8-375E-43B6-8EB3-487682CC75A2}"/>
              </a:ext>
            </a:extLst>
          </p:cNvPr>
          <p:cNvSpPr/>
          <p:nvPr/>
        </p:nvSpPr>
        <p:spPr>
          <a:xfrm>
            <a:off x="3710563" y="3605895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3941F891-39D1-46DF-BFEA-4FCE755A84D0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10800000" flipV="1">
            <a:off x="3710562" y="2122921"/>
            <a:ext cx="1248" cy="1569575"/>
          </a:xfrm>
          <a:prstGeom prst="bentConnector3">
            <a:avLst>
              <a:gd name="adj1" fmla="val 14982813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D8F486F7-A596-44B4-89DF-44F0AB0DE513}"/>
              </a:ext>
            </a:extLst>
          </p:cNvPr>
          <p:cNvSpPr/>
          <p:nvPr/>
        </p:nvSpPr>
        <p:spPr>
          <a:xfrm>
            <a:off x="7719909" y="3894725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D94736CB-84BD-497A-ACE9-BCB13AC6DF58}"/>
              </a:ext>
            </a:extLst>
          </p:cNvPr>
          <p:cNvCxnSpPr>
            <a:stCxn id="11" idx="6"/>
            <a:endCxn id="6" idx="6"/>
          </p:cNvCxnSpPr>
          <p:nvPr/>
        </p:nvCxnSpPr>
        <p:spPr>
          <a:xfrm flipH="1" flipV="1">
            <a:off x="6530277" y="555078"/>
            <a:ext cx="1371951" cy="3426248"/>
          </a:xfrm>
          <a:prstGeom prst="bentConnector3">
            <a:avLst>
              <a:gd name="adj1" fmla="val -34268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8DB841E-924D-47AF-8477-C106B6458192}"/>
              </a:ext>
            </a:extLst>
          </p:cNvPr>
          <p:cNvSpPr/>
          <p:nvPr/>
        </p:nvSpPr>
        <p:spPr>
          <a:xfrm>
            <a:off x="3706006" y="4123225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7DF799E-6EEC-457C-9EEE-17E7A2E3E994}"/>
              </a:ext>
            </a:extLst>
          </p:cNvPr>
          <p:cNvSpPr/>
          <p:nvPr/>
        </p:nvSpPr>
        <p:spPr>
          <a:xfrm>
            <a:off x="7754698" y="16641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①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0B7613F-E8E2-460F-A67A-E616E3E4CB3B}"/>
              </a:ext>
            </a:extLst>
          </p:cNvPr>
          <p:cNvSpPr/>
          <p:nvPr/>
        </p:nvSpPr>
        <p:spPr>
          <a:xfrm>
            <a:off x="3533200" y="3125512"/>
            <a:ext cx="415498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5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②</a:t>
            </a:r>
            <a:endParaRPr lang="ko-KR" altLang="ko-KR" sz="1138" kern="100"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BB7CD-56D9-48B1-8744-229E765BF666}"/>
              </a:ext>
            </a:extLst>
          </p:cNvPr>
          <p:cNvSpPr/>
          <p:nvPr/>
        </p:nvSpPr>
        <p:spPr>
          <a:xfrm>
            <a:off x="8308281" y="2640833"/>
            <a:ext cx="415498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5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③</a:t>
            </a:r>
            <a:endParaRPr lang="ko-KR" altLang="ko-KR" sz="1138" kern="100"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8621683-114C-4606-986A-847F943F9E4C}"/>
              </a:ext>
            </a:extLst>
          </p:cNvPr>
          <p:cNvSpPr/>
          <p:nvPr/>
        </p:nvSpPr>
        <p:spPr>
          <a:xfrm>
            <a:off x="3533203" y="3809208"/>
            <a:ext cx="415498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5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④</a:t>
            </a:r>
            <a:endParaRPr lang="ko-KR" altLang="ko-KR" sz="1138" kern="100">
              <a:cs typeface="Times New Roman" panose="02020603050405020304" pitchFamily="18" charset="0"/>
            </a:endParaRPr>
          </a:p>
        </p:txBody>
      </p:sp>
      <p:cxnSp>
        <p:nvCxnSpPr>
          <p:cNvPr id="18" name="연결선: 꺾임 10">
            <a:extLst>
              <a:ext uri="{FF2B5EF4-FFF2-40B4-BE49-F238E27FC236}">
                <a16:creationId xmlns:a16="http://schemas.microsoft.com/office/drawing/2014/main" xmlns="" id="{B3622FCE-BBCD-45D0-8586-91226425AF2D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10800000" flipV="1">
            <a:off x="3706007" y="2122922"/>
            <a:ext cx="5805" cy="2086905"/>
          </a:xfrm>
          <a:prstGeom prst="bentConnector3">
            <a:avLst>
              <a:gd name="adj1" fmla="val 4799174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79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97ACFF-5891-4C2E-BF87-3C205DBC55BB}"/>
              </a:ext>
            </a:extLst>
          </p:cNvPr>
          <p:cNvSpPr txBox="1"/>
          <p:nvPr/>
        </p:nvSpPr>
        <p:spPr>
          <a:xfrm>
            <a:off x="402994" y="764704"/>
            <a:ext cx="8766246" cy="11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75"/>
              <a:t>문제점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en-US" altLang="ko-KR" sz="2275"/>
              <a:t>     foo</a:t>
            </a:r>
            <a:r>
              <a:rPr lang="ko-KR" altLang="en-US" sz="2275"/>
              <a:t>함수에서 다른 함수인 </a:t>
            </a:r>
            <a:r>
              <a:rPr lang="en-US" altLang="ko-KR" sz="2275"/>
              <a:t>bar</a:t>
            </a:r>
            <a:r>
              <a:rPr lang="ko-KR" altLang="en-US" sz="2275"/>
              <a:t>함수를 호출할 경우 문제가 된다</a:t>
            </a:r>
            <a:r>
              <a:rPr lang="en-US" altLang="ko-KR" sz="2275"/>
              <a:t>.</a:t>
            </a:r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05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A704A90-441F-411D-83C4-E2322CDD8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05085"/>
              </p:ext>
            </p:extLst>
          </p:nvPr>
        </p:nvGraphicFramePr>
        <p:xfrm>
          <a:off x="611560" y="188640"/>
          <a:ext cx="8189575" cy="4430353"/>
        </p:xfrm>
        <a:graphic>
          <a:graphicData uri="http://schemas.openxmlformats.org/drawingml/2006/table">
            <a:tbl>
              <a:tblPr firstRow="1" firstCol="1" bandRow="1"/>
              <a:tblGrid>
                <a:gridCol w="2748258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441317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4430353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void bar()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5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void foo()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bar();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5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foo();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00010410 &lt;bar&gt;: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</a:t>
                      </a:r>
                      <a:r>
                        <a:rPr lang="en-US" sz="15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5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sz="15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5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00010420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     </a:t>
                      </a:r>
                      <a:r>
                        <a:rPr lang="en-US" sz="15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10408 &lt;bar&gt;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     </a:t>
                      </a:r>
                      <a:r>
                        <a:rPr lang="en-US" sz="15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5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500" kern="100" baseline="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sz="15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5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00010434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     </a:t>
                      </a:r>
                      <a:r>
                        <a:rPr lang="en-US" sz="15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10420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     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8886AF9C-E43E-42F0-A453-AF482DE1C229}"/>
              </a:ext>
            </a:extLst>
          </p:cNvPr>
          <p:cNvCxnSpPr>
            <a:stCxn id="7" idx="6"/>
            <a:endCxn id="6" idx="6"/>
          </p:cNvCxnSpPr>
          <p:nvPr/>
        </p:nvCxnSpPr>
        <p:spPr>
          <a:xfrm flipH="1" flipV="1">
            <a:off x="6309294" y="1795145"/>
            <a:ext cx="1198145" cy="2321107"/>
          </a:xfrm>
          <a:prstGeom prst="bentConnector3">
            <a:avLst>
              <a:gd name="adj1" fmla="val -38794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94C8888-FA98-47A3-BC38-BA2CCF54ADF8}"/>
              </a:ext>
            </a:extLst>
          </p:cNvPr>
          <p:cNvSpPr/>
          <p:nvPr/>
        </p:nvSpPr>
        <p:spPr>
          <a:xfrm>
            <a:off x="6126975" y="1708543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B48E5CDC-093B-4BE4-8B34-0CD4A1883650}"/>
              </a:ext>
            </a:extLst>
          </p:cNvPr>
          <p:cNvSpPr/>
          <p:nvPr/>
        </p:nvSpPr>
        <p:spPr>
          <a:xfrm>
            <a:off x="7325120" y="4029650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5AEC5F3D-3247-45E1-B83E-440A8F76DF8E}"/>
              </a:ext>
            </a:extLst>
          </p:cNvPr>
          <p:cNvSpPr/>
          <p:nvPr/>
        </p:nvSpPr>
        <p:spPr>
          <a:xfrm>
            <a:off x="3702131" y="1177489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6A75A02-6FBC-4D92-8982-C1B609EBA4FF}"/>
              </a:ext>
            </a:extLst>
          </p:cNvPr>
          <p:cNvSpPr/>
          <p:nvPr/>
        </p:nvSpPr>
        <p:spPr>
          <a:xfrm>
            <a:off x="3702130" y="2954261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D185B8CD-3C6D-402E-91C2-6E94F5A0AE23}"/>
              </a:ext>
            </a:extLst>
          </p:cNvPr>
          <p:cNvCxnSpPr>
            <a:stCxn id="9" idx="2"/>
            <a:endCxn id="14" idx="2"/>
          </p:cNvCxnSpPr>
          <p:nvPr/>
        </p:nvCxnSpPr>
        <p:spPr>
          <a:xfrm rot="10800000">
            <a:off x="3702130" y="2781963"/>
            <a:ext cx="12700" cy="258901"/>
          </a:xfrm>
          <a:prstGeom prst="bentConnector3">
            <a:avLst>
              <a:gd name="adj1" fmla="val 1380000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25A0FB66-CBF4-4900-84B4-3A14F92C6D1B}"/>
              </a:ext>
            </a:extLst>
          </p:cNvPr>
          <p:cNvSpPr/>
          <p:nvPr/>
        </p:nvSpPr>
        <p:spPr>
          <a:xfrm>
            <a:off x="7311597" y="2371527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A2E78B33-B579-4E5B-8ABC-E37BBB4EDAD2}"/>
              </a:ext>
            </a:extLst>
          </p:cNvPr>
          <p:cNvCxnSpPr>
            <a:stCxn id="11" idx="6"/>
            <a:endCxn id="19" idx="6"/>
          </p:cNvCxnSpPr>
          <p:nvPr/>
        </p:nvCxnSpPr>
        <p:spPr>
          <a:xfrm flipH="1" flipV="1">
            <a:off x="6268272" y="307148"/>
            <a:ext cx="1225643" cy="2150981"/>
          </a:xfrm>
          <a:prstGeom prst="bentConnector3">
            <a:avLst>
              <a:gd name="adj1" fmla="val -15154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DDB08981-D48C-42C2-B8A8-2A8891CCF81F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0800000" flipV="1">
            <a:off x="3702131" y="1264090"/>
            <a:ext cx="1" cy="1517871"/>
          </a:xfrm>
          <a:prstGeom prst="bentConnector3">
            <a:avLst>
              <a:gd name="adj1" fmla="val 22860100000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951CC787-B603-4857-9EFD-64CA24CB7386}"/>
              </a:ext>
            </a:extLst>
          </p:cNvPr>
          <p:cNvSpPr/>
          <p:nvPr/>
        </p:nvSpPr>
        <p:spPr>
          <a:xfrm>
            <a:off x="3702130" y="2695360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1529F90-3D87-4B21-BEB8-94FA6F2C4447}"/>
              </a:ext>
            </a:extLst>
          </p:cNvPr>
          <p:cNvSpPr/>
          <p:nvPr/>
        </p:nvSpPr>
        <p:spPr>
          <a:xfrm>
            <a:off x="7592101" y="32202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①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DEDAE12-9A76-4EA5-801D-A48EA52E6CE7}"/>
              </a:ext>
            </a:extLst>
          </p:cNvPr>
          <p:cNvSpPr/>
          <p:nvPr/>
        </p:nvSpPr>
        <p:spPr>
          <a:xfrm>
            <a:off x="7299690" y="1120817"/>
            <a:ext cx="415498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5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②</a:t>
            </a:r>
            <a:endParaRPr lang="ko-KR" altLang="ko-KR" sz="1138" kern="100"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4A12415-2E05-4B46-AD6D-B2AE7D9818F2}"/>
              </a:ext>
            </a:extLst>
          </p:cNvPr>
          <p:cNvSpPr/>
          <p:nvPr/>
        </p:nvSpPr>
        <p:spPr>
          <a:xfrm>
            <a:off x="3435690" y="1956920"/>
            <a:ext cx="415498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5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③</a:t>
            </a:r>
            <a:endParaRPr lang="ko-KR" altLang="ko-KR" sz="1138" kern="100"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24D7EA7-DA0A-4F03-A331-8BC4148C6591}"/>
              </a:ext>
            </a:extLst>
          </p:cNvPr>
          <p:cNvSpPr/>
          <p:nvPr/>
        </p:nvSpPr>
        <p:spPr>
          <a:xfrm>
            <a:off x="3364026" y="3008756"/>
            <a:ext cx="415498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5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④</a:t>
            </a:r>
            <a:endParaRPr lang="ko-KR" altLang="ko-KR" sz="1138" kern="100">
              <a:cs typeface="Times New Roman" panose="02020603050405020304" pitchFamily="18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CA7FD22-0ADF-482D-A474-42364F191940}"/>
              </a:ext>
            </a:extLst>
          </p:cNvPr>
          <p:cNvSpPr/>
          <p:nvPr/>
        </p:nvSpPr>
        <p:spPr>
          <a:xfrm>
            <a:off x="6085953" y="220546"/>
            <a:ext cx="182319" cy="173203"/>
          </a:xfrm>
          <a:prstGeom prst="ellipse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EA57532-9B80-4CBC-98CA-5D26BDEA91A6}"/>
              </a:ext>
            </a:extLst>
          </p:cNvPr>
          <p:cNvSpPr/>
          <p:nvPr/>
        </p:nvSpPr>
        <p:spPr>
          <a:xfrm>
            <a:off x="4860032" y="4869160"/>
            <a:ext cx="14082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1042c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4034861-EB52-4F20-B059-33ED31D79167}"/>
              </a:ext>
            </a:extLst>
          </p:cNvPr>
          <p:cNvSpPr txBox="1"/>
          <p:nvPr/>
        </p:nvSpPr>
        <p:spPr>
          <a:xfrm>
            <a:off x="6378404" y="48851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263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AA11F5-8FAB-4927-9A3F-0C8BBBD2852F}"/>
              </a:ext>
            </a:extLst>
          </p:cNvPr>
          <p:cNvSpPr txBox="1"/>
          <p:nvPr/>
        </p:nvSpPr>
        <p:spPr>
          <a:xfrm>
            <a:off x="275162" y="332656"/>
            <a:ext cx="8868838" cy="3443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75"/>
              <a:t>문제점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en-US" altLang="ko-KR" sz="2275"/>
              <a:t>     foo</a:t>
            </a:r>
            <a:r>
              <a:rPr lang="ko-KR" altLang="en-US" sz="2275"/>
              <a:t>함수에서 다른 함수인 </a:t>
            </a:r>
            <a:r>
              <a:rPr lang="en-US" altLang="ko-KR" sz="2275"/>
              <a:t>bar</a:t>
            </a:r>
            <a:r>
              <a:rPr lang="ko-KR" altLang="en-US" sz="2275"/>
              <a:t>함수를 호출할 경우 문제가 된다</a:t>
            </a:r>
            <a:r>
              <a:rPr lang="en-US" altLang="ko-KR" sz="2275"/>
              <a:t>.</a:t>
            </a:r>
            <a:r>
              <a:rPr lang="ko-KR" altLang="en-US" sz="2275"/>
              <a:t> </a:t>
            </a:r>
            <a:endParaRPr lang="en-US" altLang="ko-KR" sz="2275"/>
          </a:p>
          <a:p>
            <a:endParaRPr lang="en-US" altLang="ko-KR" sz="2275"/>
          </a:p>
          <a:p>
            <a:r>
              <a:rPr lang="ko-KR" altLang="en-US" sz="2275"/>
              <a:t>해결책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en-US" altLang="ko-KR" sz="2275"/>
              <a:t>     </a:t>
            </a:r>
            <a:r>
              <a:rPr lang="ko-KR" altLang="en-US" sz="2275"/>
              <a:t>복귀 주소를 저장하려면 </a:t>
            </a:r>
            <a:r>
              <a:rPr lang="ko-KR" altLang="en-US" sz="2275" err="1"/>
              <a:t>스택</a:t>
            </a:r>
            <a:r>
              <a:rPr lang="ko-KR" altLang="en-US" sz="2275"/>
              <a:t> 메모리를 사용하면 된다</a:t>
            </a:r>
            <a:r>
              <a:rPr lang="en-US" altLang="ko-KR" sz="2275"/>
              <a:t>. </a:t>
            </a:r>
          </a:p>
          <a:p>
            <a:endParaRPr lang="en-US" altLang="ko-KR" sz="22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  <a:p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034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F739F13-D1E6-44BC-AB2C-D539DAAE55A1}"/>
              </a:ext>
            </a:extLst>
          </p:cNvPr>
          <p:cNvSpPr/>
          <p:nvPr/>
        </p:nvSpPr>
        <p:spPr>
          <a:xfrm>
            <a:off x="1028389" y="476672"/>
            <a:ext cx="1946791" cy="1607639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DC714E3-EEC5-48CE-95DB-1C45D078C805}"/>
              </a:ext>
            </a:extLst>
          </p:cNvPr>
          <p:cNvSpPr/>
          <p:nvPr/>
        </p:nvSpPr>
        <p:spPr>
          <a:xfrm>
            <a:off x="1028389" y="1410961"/>
            <a:ext cx="1946791" cy="369295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25" kern="100">
                <a:latin typeface="Consolas" panose="020B0609020204030204" pitchFamily="49" charset="0"/>
              </a:rPr>
              <a:t>10440</a:t>
            </a:r>
            <a:endParaRPr lang="ko-KR" altLang="en-US" sz="1625">
              <a:latin typeface="Source Code Pro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B12A1EF-71C1-4236-847F-7E1A3BC1516A}"/>
              </a:ext>
            </a:extLst>
          </p:cNvPr>
          <p:cNvSpPr txBox="1"/>
          <p:nvPr/>
        </p:nvSpPr>
        <p:spPr>
          <a:xfrm>
            <a:off x="91281" y="314726"/>
            <a:ext cx="101822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25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E13B5A-B73C-4979-B517-F5BC16B2C625}"/>
              </a:ext>
            </a:extLst>
          </p:cNvPr>
          <p:cNvSpPr txBox="1"/>
          <p:nvPr/>
        </p:nvSpPr>
        <p:spPr>
          <a:xfrm>
            <a:off x="91282" y="1921766"/>
            <a:ext cx="101822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25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FD988B96-C27C-40D4-95C6-9C370931919B}"/>
              </a:ext>
            </a:extLst>
          </p:cNvPr>
          <p:cNvSpPr/>
          <p:nvPr/>
        </p:nvSpPr>
        <p:spPr>
          <a:xfrm>
            <a:off x="491564" y="1597774"/>
            <a:ext cx="510762" cy="319058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F8A12B-6475-436A-818A-39554A28CEE6}"/>
              </a:ext>
            </a:extLst>
          </p:cNvPr>
          <p:cNvSpPr txBox="1"/>
          <p:nvPr/>
        </p:nvSpPr>
        <p:spPr>
          <a:xfrm>
            <a:off x="72452" y="1550240"/>
            <a:ext cx="39946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25" err="1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25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12E3989-34F4-44F9-8324-30E0465902ED}"/>
              </a:ext>
            </a:extLst>
          </p:cNvPr>
          <p:cNvSpPr txBox="1"/>
          <p:nvPr/>
        </p:nvSpPr>
        <p:spPr>
          <a:xfrm>
            <a:off x="1315282" y="216107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push 10440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C732052-BCE2-4E2F-8945-232D4A05EFC0}"/>
              </a:ext>
            </a:extLst>
          </p:cNvPr>
          <p:cNvSpPr/>
          <p:nvPr/>
        </p:nvSpPr>
        <p:spPr>
          <a:xfrm>
            <a:off x="4643489" y="116632"/>
            <a:ext cx="4953000" cy="54268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00010410 &lt;bar&gt;: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10410</a:t>
            </a: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:      push    </a:t>
            </a:r>
            <a:r>
              <a:rPr lang="en-US" altLang="ko-KR" kern="100" err="1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lr</a:t>
            </a:r>
            <a:endParaRPr lang="en-US" altLang="ko-KR" kern="100">
              <a:latin typeface="Consolas" panose="020B0609020204030204" pitchFamily="49" charset="0"/>
              <a:ea typeface="나눔고딕코딩"/>
              <a:cs typeface="Consolas" panose="020B0609020204030204" pitchFamily="49" charset="0"/>
            </a:endParaRPr>
          </a:p>
          <a:p>
            <a:pPr marL="206375" indent="51594">
              <a:lnSpc>
                <a:spcPct val="107000"/>
              </a:lnSpc>
            </a:pPr>
            <a:r>
              <a:rPr lang="en-US" altLang="ko-KR" kern="100" smtClean="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10414</a:t>
            </a: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:       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10418:       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1041c</a:t>
            </a: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:      pop     pc</a:t>
            </a:r>
          </a:p>
          <a:p>
            <a:pPr marL="206375" indent="51594">
              <a:lnSpc>
                <a:spcPct val="107000"/>
              </a:lnSpc>
            </a:pPr>
            <a:endParaRPr lang="en-US" altLang="ko-KR" kern="100">
              <a:latin typeface="Consolas" panose="020B0609020204030204" pitchFamily="49" charset="0"/>
              <a:ea typeface="나눔고딕코딩"/>
              <a:cs typeface="Consolas" panose="020B0609020204030204" pitchFamily="49" charset="0"/>
            </a:endParaRP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00010420 &lt;foo&gt;: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10420:       push    </a:t>
            </a:r>
            <a:r>
              <a:rPr lang="en-US" altLang="ko-KR" kern="100" err="1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lr</a:t>
            </a:r>
            <a:endParaRPr lang="en-US" altLang="ko-KR" kern="100">
              <a:latin typeface="Consolas" panose="020B0609020204030204" pitchFamily="49" charset="0"/>
              <a:ea typeface="나눔고딕코딩"/>
              <a:cs typeface="Consolas" panose="020B0609020204030204" pitchFamily="49" charset="0"/>
            </a:endParaRP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10424: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10428:       </a:t>
            </a:r>
            <a:r>
              <a:rPr lang="en-US" altLang="ko-KR" kern="100" err="1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bl</a:t>
            </a: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   10408 &lt;bar&gt;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1042c: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10430:       pop     pc</a:t>
            </a:r>
          </a:p>
          <a:p>
            <a:pPr marL="206375" indent="51594">
              <a:lnSpc>
                <a:spcPct val="107000"/>
              </a:lnSpc>
            </a:pPr>
            <a:endParaRPr lang="en-US" altLang="ko-KR" kern="100">
              <a:latin typeface="Consolas" panose="020B0609020204030204" pitchFamily="49" charset="0"/>
              <a:ea typeface="나눔고딕코딩"/>
              <a:cs typeface="Consolas" panose="020B0609020204030204" pitchFamily="49" charset="0"/>
            </a:endParaRP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00010434 &lt;main&gt;: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10434:       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10438:       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1043c:       </a:t>
            </a:r>
            <a:r>
              <a:rPr lang="en-US" altLang="ko-KR" kern="100" err="1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bl</a:t>
            </a: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   10420 &lt;foo&gt;</a:t>
            </a:r>
          </a:p>
          <a:p>
            <a:pPr marL="206375" indent="51594">
              <a:lnSpc>
                <a:spcPct val="107000"/>
              </a:lnSpc>
            </a:pPr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   10440:       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xmlns="" id="{194419C4-9FF9-4CCF-8F88-9C828D15252B}"/>
              </a:ext>
            </a:extLst>
          </p:cNvPr>
          <p:cNvSpPr/>
          <p:nvPr/>
        </p:nvSpPr>
        <p:spPr>
          <a:xfrm>
            <a:off x="3294224" y="1399027"/>
            <a:ext cx="812440" cy="259918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latin typeface="Source Code Pro" panose="020B0509030403020204" pitchFamily="49" charset="0"/>
              </a:rPr>
              <a:t>1042c</a:t>
            </a:r>
            <a:endParaRPr lang="ko-KR" altLang="en-US" sz="1300">
              <a:latin typeface="Source Code Pro" panose="020B0509030403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926B1F4-49AE-435D-A4E8-3C7922D81456}"/>
              </a:ext>
            </a:extLst>
          </p:cNvPr>
          <p:cNvSpPr txBox="1"/>
          <p:nvPr/>
        </p:nvSpPr>
        <p:spPr>
          <a:xfrm>
            <a:off x="3512005" y="1148957"/>
            <a:ext cx="417238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b="1" err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138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DC714E3-EEC5-48CE-95DB-1C45D078C805}"/>
              </a:ext>
            </a:extLst>
          </p:cNvPr>
          <p:cNvSpPr/>
          <p:nvPr/>
        </p:nvSpPr>
        <p:spPr>
          <a:xfrm>
            <a:off x="1028389" y="1052165"/>
            <a:ext cx="1946791" cy="369295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25" kern="100" smtClean="0">
                <a:latin typeface="Consolas" panose="020B0609020204030204" pitchFamily="49" charset="0"/>
              </a:rPr>
              <a:t>1042c</a:t>
            </a:r>
            <a:endParaRPr lang="ko-KR" altLang="en-US" sz="1625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01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D499E6-39A6-48C6-8FE1-9005A8F3077D}"/>
              </a:ext>
            </a:extLst>
          </p:cNvPr>
          <p:cNvSpPr txBox="1"/>
          <p:nvPr/>
        </p:nvSpPr>
        <p:spPr>
          <a:xfrm>
            <a:off x="528265" y="980728"/>
            <a:ext cx="8087470" cy="2543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75"/>
              <a:t>문제점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ko-KR" altLang="en-US" sz="2275"/>
              <a:t>    함수 호출은 가능하지만 함수에 인자를  전달할 수 없다</a:t>
            </a:r>
            <a:r>
              <a:rPr lang="en-US" altLang="ko-KR" sz="2275"/>
              <a:t>.</a:t>
            </a:r>
          </a:p>
          <a:p>
            <a:endParaRPr lang="en-US" altLang="ko-KR" sz="2275"/>
          </a:p>
          <a:p>
            <a:r>
              <a:rPr lang="ko-KR" altLang="en-US" sz="2275"/>
              <a:t>해결책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en-US" altLang="ko-KR" sz="2275"/>
              <a:t>    </a:t>
            </a:r>
            <a:r>
              <a:rPr lang="ko-KR" altLang="en-US" sz="2275"/>
              <a:t>인자 전달시 레지스터와 스택을 이용하여 전달하면 된다</a:t>
            </a:r>
            <a:r>
              <a:rPr lang="en-US" altLang="ko-KR" sz="2275"/>
              <a:t>. </a:t>
            </a:r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123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75728B7-FDBF-4504-8BCE-B21F43D6F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90862"/>
              </p:ext>
            </p:extLst>
          </p:nvPr>
        </p:nvGraphicFramePr>
        <p:xfrm>
          <a:off x="251520" y="404664"/>
          <a:ext cx="8947571" cy="4635310"/>
        </p:xfrm>
        <a:graphic>
          <a:graphicData uri="http://schemas.openxmlformats.org/drawingml/2006/table">
            <a:tbl>
              <a:tblPr firstRow="1" firstCol="1" bandRow="1"/>
              <a:tblGrid>
                <a:gridCol w="3710458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237113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4519045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void foo(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a1,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100" smtClean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a2)</a:t>
                      </a: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foo(10, 20);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0001040c &lt;foo&gt;: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sub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#8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0001042c &lt;main&gt;: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#20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#10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1040c &lt;foo&gt;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4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7ECE4C8-5131-4E0D-843C-5022AA720043}"/>
              </a:ext>
            </a:extLst>
          </p:cNvPr>
          <p:cNvSpPr/>
          <p:nvPr/>
        </p:nvSpPr>
        <p:spPr>
          <a:xfrm>
            <a:off x="1259632" y="836712"/>
            <a:ext cx="27363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3821E7A-575A-4B8A-A0EE-709B39F75238}"/>
              </a:ext>
            </a:extLst>
          </p:cNvPr>
          <p:cNvSpPr/>
          <p:nvPr/>
        </p:nvSpPr>
        <p:spPr>
          <a:xfrm>
            <a:off x="1259632" y="2132856"/>
            <a:ext cx="27363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0C6A083-A241-405C-9C05-DEBF2065E741}"/>
              </a:ext>
            </a:extLst>
          </p:cNvPr>
          <p:cNvSpPr/>
          <p:nvPr/>
        </p:nvSpPr>
        <p:spPr>
          <a:xfrm>
            <a:off x="5652120" y="836712"/>
            <a:ext cx="27363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12B1D10-5DD6-4567-A1B8-2C1A816ACAFB}"/>
              </a:ext>
            </a:extLst>
          </p:cNvPr>
          <p:cNvSpPr/>
          <p:nvPr/>
        </p:nvSpPr>
        <p:spPr>
          <a:xfrm>
            <a:off x="5652120" y="2132856"/>
            <a:ext cx="27363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2F9F0C-0828-4876-8A2B-55CB61637B2C}"/>
              </a:ext>
            </a:extLst>
          </p:cNvPr>
          <p:cNvSpPr txBox="1"/>
          <p:nvPr/>
        </p:nvSpPr>
        <p:spPr>
          <a:xfrm>
            <a:off x="1979712" y="1886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12BC77-20E0-48E6-88EA-4924EB26764F}"/>
              </a:ext>
            </a:extLst>
          </p:cNvPr>
          <p:cNvSpPr txBox="1"/>
          <p:nvPr/>
        </p:nvSpPr>
        <p:spPr>
          <a:xfrm>
            <a:off x="5868144" y="2606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linux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3E51651-2E19-48B6-AA54-A10177A35EAF}"/>
              </a:ext>
            </a:extLst>
          </p:cNvPr>
          <p:cNvSpPr/>
          <p:nvPr/>
        </p:nvSpPr>
        <p:spPr>
          <a:xfrm>
            <a:off x="3050839" y="3137192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738B421-5A20-448A-B164-5E52A2D5D3E4}"/>
              </a:ext>
            </a:extLst>
          </p:cNvPr>
          <p:cNvSpPr/>
          <p:nvPr/>
        </p:nvSpPr>
        <p:spPr>
          <a:xfrm>
            <a:off x="5965917" y="3140968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7E0B1AC2-CB8E-4664-AACB-4286D648308A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6200000" flipH="1">
            <a:off x="4866530" y="2113589"/>
            <a:ext cx="3776" cy="2915078"/>
          </a:xfrm>
          <a:prstGeom prst="bentConnector3">
            <a:avLst>
              <a:gd name="adj1" fmla="val 615402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89F24C6-4485-48A2-A656-ADABC6077E7F}"/>
              </a:ext>
            </a:extLst>
          </p:cNvPr>
          <p:cNvSpPr txBox="1"/>
          <p:nvPr/>
        </p:nvSpPr>
        <p:spPr>
          <a:xfrm>
            <a:off x="2840933" y="3989960"/>
            <a:ext cx="2018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로컬영역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b="1" smtClean="0">
                <a:latin typeface="Consolas" pitchFamily="49" charset="0"/>
                <a:cs typeface="Consolas" pitchFamily="49" charset="0"/>
              </a:rPr>
              <a:t>192.168.137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B233D0F-8111-41B6-AE9E-42D94CB41921}"/>
              </a:ext>
            </a:extLst>
          </p:cNvPr>
          <p:cNvSpPr txBox="1"/>
          <p:nvPr/>
        </p:nvSpPr>
        <p:spPr>
          <a:xfrm>
            <a:off x="5796136" y="400506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itchFamily="49" charset="0"/>
                <a:cs typeface="Consolas" pitchFamily="49" charset="0"/>
              </a:rPr>
              <a:t>192.168.137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EA6A8576-648B-4A1F-A4B8-65BE750D1F2E}"/>
              </a:ext>
            </a:extLst>
          </p:cNvPr>
          <p:cNvSpPr/>
          <p:nvPr/>
        </p:nvSpPr>
        <p:spPr>
          <a:xfrm>
            <a:off x="6444208" y="980728"/>
            <a:ext cx="792088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sshd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64B4797-04FD-4609-9321-55F5DF8FC38F}"/>
              </a:ext>
            </a:extLst>
          </p:cNvPr>
          <p:cNvSpPr/>
          <p:nvPr/>
        </p:nvSpPr>
        <p:spPr>
          <a:xfrm>
            <a:off x="6480212" y="2132856"/>
            <a:ext cx="720080" cy="3023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EB0AFB9-8220-4D0E-94EC-C2AE69A2879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840252" y="1340768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E40E14A1-4E2A-48EE-9C22-AD42955C38A4}"/>
              </a:ext>
            </a:extLst>
          </p:cNvPr>
          <p:cNvSpPr/>
          <p:nvPr/>
        </p:nvSpPr>
        <p:spPr>
          <a:xfrm>
            <a:off x="2915816" y="974916"/>
            <a:ext cx="936104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putty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7808C1C-4449-4CA1-943B-E954E1E806C3}"/>
              </a:ext>
            </a:extLst>
          </p:cNvPr>
          <p:cNvSpPr/>
          <p:nvPr/>
        </p:nvSpPr>
        <p:spPr>
          <a:xfrm>
            <a:off x="2555776" y="2132855"/>
            <a:ext cx="720080" cy="3023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8DCA627-999C-4226-9507-F0FB5184EDC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915816" y="1334956"/>
            <a:ext cx="468052" cy="797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3E51651-2E19-48B6-AA54-A10177A35EAF}"/>
              </a:ext>
            </a:extLst>
          </p:cNvPr>
          <p:cNvSpPr/>
          <p:nvPr/>
        </p:nvSpPr>
        <p:spPr>
          <a:xfrm>
            <a:off x="1435156" y="3137192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연결선: 꺾임 12">
            <a:extLst>
              <a:ext uri="{FF2B5EF4-FFF2-40B4-BE49-F238E27FC236}">
                <a16:creationId xmlns:a16="http://schemas.microsoft.com/office/drawing/2014/main" xmlns="" id="{7E0B1AC2-CB8E-4664-AACB-4286D648308A}"/>
              </a:ext>
            </a:extLst>
          </p:cNvPr>
          <p:cNvCxnSpPr>
            <a:endCxn id="22" idx="2"/>
          </p:cNvCxnSpPr>
          <p:nvPr/>
        </p:nvCxnSpPr>
        <p:spPr>
          <a:xfrm flipV="1">
            <a:off x="350843" y="3569240"/>
            <a:ext cx="1444353" cy="24065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89F24C6-4485-48A2-A656-ADABC6077E7F}"/>
              </a:ext>
            </a:extLst>
          </p:cNvPr>
          <p:cNvSpPr txBox="1"/>
          <p:nvPr/>
        </p:nvSpPr>
        <p:spPr>
          <a:xfrm>
            <a:off x="253117" y="3971007"/>
            <a:ext cx="2262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로컬영역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공유됨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156.147.178.25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89F24C6-4485-48A2-A656-ADABC6077E7F}"/>
              </a:ext>
            </a:extLst>
          </p:cNvPr>
          <p:cNvSpPr txBox="1"/>
          <p:nvPr/>
        </p:nvSpPr>
        <p:spPr>
          <a:xfrm>
            <a:off x="1073019" y="5347574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C:\&gt; </a:t>
            </a:r>
            <a:r>
              <a:rPr lang="en-US" altLang="ko-KR" sz="2000" err="1" smtClean="0">
                <a:latin typeface="Consolas" pitchFamily="49" charset="0"/>
                <a:cs typeface="Consolas" pitchFamily="49" charset="0"/>
              </a:rPr>
              <a:t>ipconfig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사각형: 둥근 모서리 15">
            <a:extLst>
              <a:ext uri="{FF2B5EF4-FFF2-40B4-BE49-F238E27FC236}">
                <a16:creationId xmlns:a16="http://schemas.microsoft.com/office/drawing/2014/main" xmlns="" id="{EA6A8576-648B-4A1F-A4B8-65BE750D1F2E}"/>
              </a:ext>
            </a:extLst>
          </p:cNvPr>
          <p:cNvSpPr/>
          <p:nvPr/>
        </p:nvSpPr>
        <p:spPr>
          <a:xfrm>
            <a:off x="7398314" y="980728"/>
            <a:ext cx="792088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sftp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FEB0AFB9-8220-4D0E-94EC-C2AE69A2879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40252" y="1340766"/>
            <a:ext cx="968555" cy="792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18">
            <a:extLst>
              <a:ext uri="{FF2B5EF4-FFF2-40B4-BE49-F238E27FC236}">
                <a16:creationId xmlns:a16="http://schemas.microsoft.com/office/drawing/2014/main" xmlns="" id="{E40E14A1-4E2A-48EE-9C22-AD42955C38A4}"/>
              </a:ext>
            </a:extLst>
          </p:cNvPr>
          <p:cNvSpPr/>
          <p:nvPr/>
        </p:nvSpPr>
        <p:spPr>
          <a:xfrm>
            <a:off x="1061610" y="836711"/>
            <a:ext cx="1353704" cy="4982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</a:p>
          <a:p>
            <a:pPr algn="ctr"/>
            <a:r>
              <a:rPr lang="en-US" altLang="ko-KR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zilla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48DCA627-999C-4226-9507-F0FB5184EDC0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1738462" y="1334956"/>
            <a:ext cx="163686" cy="797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7808C1C-4449-4CA1-943B-E954E1E806C3}"/>
              </a:ext>
            </a:extLst>
          </p:cNvPr>
          <p:cNvSpPr/>
          <p:nvPr/>
        </p:nvSpPr>
        <p:spPr>
          <a:xfrm>
            <a:off x="1542108" y="2132855"/>
            <a:ext cx="720080" cy="3023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64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5E9A46B-C146-4BFC-9ECD-34A9AF89CEB2}"/>
              </a:ext>
            </a:extLst>
          </p:cNvPr>
          <p:cNvSpPr/>
          <p:nvPr/>
        </p:nvSpPr>
        <p:spPr>
          <a:xfrm>
            <a:off x="1475656" y="2182579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1981B6-E5C2-4B42-A550-4BE1C6373ED8}"/>
              </a:ext>
            </a:extLst>
          </p:cNvPr>
          <p:cNvSpPr txBox="1"/>
          <p:nvPr/>
        </p:nvSpPr>
        <p:spPr>
          <a:xfrm>
            <a:off x="718071" y="205702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9D57DD-B60C-458C-81AB-5B3F0B540D0D}"/>
              </a:ext>
            </a:extLst>
          </p:cNvPr>
          <p:cNvSpPr txBox="1"/>
          <p:nvPr/>
        </p:nvSpPr>
        <p:spPr>
          <a:xfrm>
            <a:off x="718071" y="330297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2234DF1A-707E-4CED-A637-2F7808686D92}"/>
              </a:ext>
            </a:extLst>
          </p:cNvPr>
          <p:cNvSpPr/>
          <p:nvPr/>
        </p:nvSpPr>
        <p:spPr>
          <a:xfrm>
            <a:off x="1037746" y="2339989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19242C-233F-474E-87F0-6735C01D1C70}"/>
              </a:ext>
            </a:extLst>
          </p:cNvPr>
          <p:cNvSpPr txBox="1"/>
          <p:nvPr/>
        </p:nvSpPr>
        <p:spPr>
          <a:xfrm>
            <a:off x="649829" y="2303135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BFEE336-1549-4A7C-85E9-746CA58B70D2}"/>
              </a:ext>
            </a:extLst>
          </p:cNvPr>
          <p:cNvSpPr/>
          <p:nvPr/>
        </p:nvSpPr>
        <p:spPr>
          <a:xfrm>
            <a:off x="4355988" y="2182579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D071FD-175B-4153-83E1-3C3B699C98C8}"/>
              </a:ext>
            </a:extLst>
          </p:cNvPr>
          <p:cNvSpPr txBox="1"/>
          <p:nvPr/>
        </p:nvSpPr>
        <p:spPr>
          <a:xfrm>
            <a:off x="3598404" y="205702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2CB08D8-8377-4C8E-80CF-97FBA8C32DE0}"/>
              </a:ext>
            </a:extLst>
          </p:cNvPr>
          <p:cNvSpPr txBox="1"/>
          <p:nvPr/>
        </p:nvSpPr>
        <p:spPr>
          <a:xfrm>
            <a:off x="3598405" y="330297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2A662C30-657D-499E-AFB4-A41FCD5672C2}"/>
              </a:ext>
            </a:extLst>
          </p:cNvPr>
          <p:cNvSpPr/>
          <p:nvPr/>
        </p:nvSpPr>
        <p:spPr>
          <a:xfrm>
            <a:off x="3925146" y="2496940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10B794B-075C-4818-8CE7-876172EB590D}"/>
              </a:ext>
            </a:extLst>
          </p:cNvPr>
          <p:cNvSpPr txBox="1"/>
          <p:nvPr/>
        </p:nvSpPr>
        <p:spPr>
          <a:xfrm>
            <a:off x="3524744" y="2460086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7324E77-7A07-41D5-A592-57C6A421581F}"/>
              </a:ext>
            </a:extLst>
          </p:cNvPr>
          <p:cNvSpPr/>
          <p:nvPr/>
        </p:nvSpPr>
        <p:spPr>
          <a:xfrm>
            <a:off x="4355988" y="2620624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CAC753A-EA27-4F97-A329-D09996F2F9C9}"/>
              </a:ext>
            </a:extLst>
          </p:cNvPr>
          <p:cNvSpPr txBox="1"/>
          <p:nvPr/>
        </p:nvSpPr>
        <p:spPr>
          <a:xfrm>
            <a:off x="1503604" y="3488514"/>
            <a:ext cx="14766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sub     </a:t>
            </a:r>
            <a:r>
              <a:rPr lang="en-US" altLang="ko-KR" sz="130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30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, #8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563CD0-0E5A-4DA3-B624-4169738AFEB8}"/>
              </a:ext>
            </a:extLst>
          </p:cNvPr>
          <p:cNvSpPr txBox="1"/>
          <p:nvPr/>
        </p:nvSpPr>
        <p:spPr>
          <a:xfrm>
            <a:off x="4332862" y="3488514"/>
            <a:ext cx="14798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err="1">
                <a:solidFill>
                  <a:schemeClr val="bg2">
                    <a:lumMod val="25000"/>
                  </a:schemeClr>
                </a:solidFill>
              </a:rPr>
              <a:t>str</a:t>
            </a:r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     r0, [</a:t>
            </a:r>
            <a:r>
              <a:rPr lang="en-US" altLang="ko-KR" sz="130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, #0]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9EADAF1-D2CE-4F6C-AAFA-CF8B9DB651C5}"/>
              </a:ext>
            </a:extLst>
          </p:cNvPr>
          <p:cNvSpPr/>
          <p:nvPr/>
        </p:nvSpPr>
        <p:spPr>
          <a:xfrm>
            <a:off x="7519709" y="2182579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DE9AE03-4B01-440E-A4CF-46BF9D3A3C37}"/>
              </a:ext>
            </a:extLst>
          </p:cNvPr>
          <p:cNvSpPr/>
          <p:nvPr/>
        </p:nvSpPr>
        <p:spPr>
          <a:xfrm>
            <a:off x="7519709" y="2906944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EBF8CB-4D09-4830-83E5-ABA57505E3B1}"/>
              </a:ext>
            </a:extLst>
          </p:cNvPr>
          <p:cNvSpPr txBox="1"/>
          <p:nvPr/>
        </p:nvSpPr>
        <p:spPr>
          <a:xfrm>
            <a:off x="6762125" y="205702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72B0C54-36D5-4C47-99D2-E909D9113EC5}"/>
              </a:ext>
            </a:extLst>
          </p:cNvPr>
          <p:cNvSpPr txBox="1"/>
          <p:nvPr/>
        </p:nvSpPr>
        <p:spPr>
          <a:xfrm>
            <a:off x="6762126" y="330297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2CB5073D-922B-4435-9047-5F115B7CCB75}"/>
              </a:ext>
            </a:extLst>
          </p:cNvPr>
          <p:cNvSpPr/>
          <p:nvPr/>
        </p:nvSpPr>
        <p:spPr>
          <a:xfrm>
            <a:off x="7088866" y="2491921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F0DEC6-EFC5-4962-A43C-F7BC3DF84383}"/>
              </a:ext>
            </a:extLst>
          </p:cNvPr>
          <p:cNvSpPr txBox="1"/>
          <p:nvPr/>
        </p:nvSpPr>
        <p:spPr>
          <a:xfrm>
            <a:off x="6688464" y="2455066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D54310-5A80-48A0-936A-E0B61AA1A933}"/>
              </a:ext>
            </a:extLst>
          </p:cNvPr>
          <p:cNvSpPr/>
          <p:nvPr/>
        </p:nvSpPr>
        <p:spPr>
          <a:xfrm>
            <a:off x="7519709" y="2620624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B2219DB-F8BA-4ADB-B75A-20D7C147E39C}"/>
              </a:ext>
            </a:extLst>
          </p:cNvPr>
          <p:cNvSpPr txBox="1"/>
          <p:nvPr/>
        </p:nvSpPr>
        <p:spPr>
          <a:xfrm>
            <a:off x="7534448" y="3481875"/>
            <a:ext cx="14798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str     r0, [sp, #4]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696B2022-5E15-4D81-8762-6993F1DDE560}"/>
              </a:ext>
            </a:extLst>
          </p:cNvPr>
          <p:cNvCxnSpPr/>
          <p:nvPr/>
        </p:nvCxnSpPr>
        <p:spPr>
          <a:xfrm>
            <a:off x="9029079" y="2634725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ADC0CA6-4BE5-4821-BE01-A87F1F418A40}"/>
              </a:ext>
            </a:extLst>
          </p:cNvPr>
          <p:cNvCxnSpPr/>
          <p:nvPr/>
        </p:nvCxnSpPr>
        <p:spPr>
          <a:xfrm>
            <a:off x="9029079" y="2914057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96F58B4F-31EE-4A25-95CD-6512875521A8}"/>
              </a:ext>
            </a:extLst>
          </p:cNvPr>
          <p:cNvCxnSpPr/>
          <p:nvPr/>
        </p:nvCxnSpPr>
        <p:spPr>
          <a:xfrm>
            <a:off x="9120989" y="2634724"/>
            <a:ext cx="0" cy="286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0425916-B4DF-49DA-9C9F-62CB58585457}"/>
              </a:ext>
            </a:extLst>
          </p:cNvPr>
          <p:cNvSpPr txBox="1"/>
          <p:nvPr/>
        </p:nvSpPr>
        <p:spPr>
          <a:xfrm>
            <a:off x="9149472" y="2634214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sp+4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화살표: 오른쪽 2">
            <a:extLst>
              <a:ext uri="{FF2B5EF4-FFF2-40B4-BE49-F238E27FC236}">
                <a16:creationId xmlns:a16="http://schemas.microsoft.com/office/drawing/2014/main" xmlns="" id="{AFDB11D0-1018-41B2-9959-12E6F6ED9659}"/>
              </a:ext>
            </a:extLst>
          </p:cNvPr>
          <p:cNvSpPr/>
          <p:nvPr/>
        </p:nvSpPr>
        <p:spPr>
          <a:xfrm>
            <a:off x="1065717" y="2983393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552B06B-4C73-42A8-9738-725EDEA53563}"/>
              </a:ext>
            </a:extLst>
          </p:cNvPr>
          <p:cNvSpPr txBox="1"/>
          <p:nvPr/>
        </p:nvSpPr>
        <p:spPr>
          <a:xfrm>
            <a:off x="677801" y="2946539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EB536D83-4720-4DDF-8DAB-2E54FE51EC07}"/>
              </a:ext>
            </a:extLst>
          </p:cNvPr>
          <p:cNvCxnSpPr/>
          <p:nvPr/>
        </p:nvCxnSpPr>
        <p:spPr>
          <a:xfrm flipH="1" flipV="1">
            <a:off x="1205308" y="2520530"/>
            <a:ext cx="7867" cy="529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EFCF7EF-2A5C-431F-B1CC-D7838D03C018}"/>
              </a:ext>
            </a:extLst>
          </p:cNvPr>
          <p:cNvSpPr txBox="1"/>
          <p:nvPr/>
        </p:nvSpPr>
        <p:spPr>
          <a:xfrm>
            <a:off x="149424" y="252714"/>
            <a:ext cx="21275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함수에서 인자 전달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FBF3A7D-16B0-463B-A458-08B28E37FB56}"/>
              </a:ext>
            </a:extLst>
          </p:cNvPr>
          <p:cNvSpPr txBox="1"/>
          <p:nvPr/>
        </p:nvSpPr>
        <p:spPr>
          <a:xfrm>
            <a:off x="1457835" y="585343"/>
            <a:ext cx="13404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mov     r1, #20</a:t>
            </a:r>
          </a:p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mov     r0, #10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xmlns="" id="{FBBD543B-97A0-490C-BA57-E5F2EE41B32F}"/>
              </a:ext>
            </a:extLst>
          </p:cNvPr>
          <p:cNvSpPr/>
          <p:nvPr/>
        </p:nvSpPr>
        <p:spPr>
          <a:xfrm>
            <a:off x="3518926" y="585343"/>
            <a:ext cx="812440" cy="259918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latin typeface="Source Code Pro" panose="020B0509030403020204" pitchFamily="49" charset="0"/>
              </a:rPr>
              <a:t>20</a:t>
            </a:r>
            <a:endParaRPr lang="ko-KR" altLang="en-US" sz="1300">
              <a:latin typeface="Source Code Pro" panose="020B0509030403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A5F158A-C7C4-4136-95AB-75D3AC9F8FDD}"/>
              </a:ext>
            </a:extLst>
          </p:cNvPr>
          <p:cNvSpPr txBox="1"/>
          <p:nvPr/>
        </p:nvSpPr>
        <p:spPr>
          <a:xfrm>
            <a:off x="4331366" y="590267"/>
            <a:ext cx="417238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138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xmlns="" id="{DC0AB2EC-FA56-41C2-AC4D-C1D67CD8E68F}"/>
              </a:ext>
            </a:extLst>
          </p:cNvPr>
          <p:cNvSpPr/>
          <p:nvPr/>
        </p:nvSpPr>
        <p:spPr>
          <a:xfrm>
            <a:off x="3518926" y="924810"/>
            <a:ext cx="812440" cy="259918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latin typeface="Source Code Pro" panose="020B0509030403020204" pitchFamily="49" charset="0"/>
              </a:rPr>
              <a:t>10</a:t>
            </a:r>
            <a:endParaRPr lang="ko-KR" altLang="en-US" sz="1300">
              <a:latin typeface="Source Code Pro" panose="020B050903040302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9E4679E-E6BF-4D56-8F99-57B236BA05EB}"/>
              </a:ext>
            </a:extLst>
          </p:cNvPr>
          <p:cNvSpPr txBox="1"/>
          <p:nvPr/>
        </p:nvSpPr>
        <p:spPr>
          <a:xfrm>
            <a:off x="4321146" y="927570"/>
            <a:ext cx="417238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138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CBC9415-0015-4EDD-BC9F-17F82E4AA9BD}"/>
              </a:ext>
            </a:extLst>
          </p:cNvPr>
          <p:cNvSpPr txBox="1"/>
          <p:nvPr/>
        </p:nvSpPr>
        <p:spPr>
          <a:xfrm>
            <a:off x="9828584" y="258735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3B1A10B-C0D3-48CF-B4F3-38F69C39FEFF}"/>
              </a:ext>
            </a:extLst>
          </p:cNvPr>
          <p:cNvSpPr txBox="1"/>
          <p:nvPr/>
        </p:nvSpPr>
        <p:spPr>
          <a:xfrm>
            <a:off x="9828584" y="285004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910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087A13-3B72-489C-8622-5FE69AC0AAF7}"/>
              </a:ext>
            </a:extLst>
          </p:cNvPr>
          <p:cNvSpPr txBox="1"/>
          <p:nvPr/>
        </p:nvSpPr>
        <p:spPr>
          <a:xfrm>
            <a:off x="611560" y="404664"/>
            <a:ext cx="746229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75"/>
              <a:t>문제점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en-US" altLang="ko-KR" sz="2275"/>
              <a:t>    </a:t>
            </a:r>
            <a:r>
              <a:rPr lang="ko-KR" altLang="en-US" sz="2275"/>
              <a:t>인자는 처리할 수 있으나 </a:t>
            </a:r>
            <a:r>
              <a:rPr lang="ko-KR" altLang="en-US" sz="2275" err="1"/>
              <a:t>리턴값은</a:t>
            </a:r>
            <a:r>
              <a:rPr lang="ko-KR" altLang="en-US" sz="2275"/>
              <a:t> 처리할 수 없다</a:t>
            </a:r>
            <a:r>
              <a:rPr lang="en-US" altLang="ko-KR" sz="2275"/>
              <a:t>.</a:t>
            </a:r>
          </a:p>
          <a:p>
            <a:endParaRPr lang="en-US" altLang="ko-KR" sz="2275"/>
          </a:p>
          <a:p>
            <a:endParaRPr lang="en-US" altLang="ko-KR" sz="2275"/>
          </a:p>
          <a:p>
            <a:r>
              <a:rPr lang="ko-KR" altLang="en-US" sz="2275"/>
              <a:t>해결책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en-US" altLang="ko-KR" sz="2275"/>
              <a:t>    </a:t>
            </a:r>
            <a:r>
              <a:rPr lang="ko-KR" altLang="en-US" sz="2275"/>
              <a:t>레지스터를 통해 </a:t>
            </a:r>
            <a:r>
              <a:rPr lang="ko-KR" altLang="en-US" sz="2275" err="1"/>
              <a:t>리턴값을</a:t>
            </a:r>
            <a:r>
              <a:rPr lang="ko-KR" altLang="en-US" sz="2275"/>
              <a:t> 전달하면 된다</a:t>
            </a:r>
            <a:r>
              <a:rPr lang="en-US" altLang="ko-KR" sz="2275"/>
              <a:t>. ( r0 </a:t>
            </a:r>
            <a:r>
              <a:rPr lang="ko-KR" altLang="en-US" sz="2275"/>
              <a:t>사용 </a:t>
            </a:r>
            <a:r>
              <a:rPr lang="en-US" altLang="ko-KR" sz="2275"/>
              <a:t>)</a:t>
            </a:r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45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0BEAC45-FD5B-4DC8-A41F-8FC6190E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61964"/>
              </p:ext>
            </p:extLst>
          </p:nvPr>
        </p:nvGraphicFramePr>
        <p:xfrm>
          <a:off x="467544" y="404664"/>
          <a:ext cx="8947571" cy="4635310"/>
        </p:xfrm>
        <a:graphic>
          <a:graphicData uri="http://schemas.openxmlformats.org/drawingml/2006/table">
            <a:tbl>
              <a:tblPr firstRow="1" firstCol="1" bandRow="1"/>
              <a:tblGrid>
                <a:gridCol w="3710458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237113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4519045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foo(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a1,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a2)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a1+a2;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foo(10, 20);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0001040c &lt;foo&gt;:</a:t>
                      </a:r>
                    </a:p>
                    <a:p>
                      <a:pPr marL="254000" marR="0" indent="635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ko-KR" sz="1500" kern="100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1040c:       sub     </a:t>
                      </a:r>
                      <a:r>
                        <a:rPr lang="en-US" altLang="ko-KR" sz="1500" kern="100" err="1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500" kern="100" err="1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#8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</a:t>
                      </a:r>
                      <a:r>
                        <a:rPr lang="en-US" altLang="ko-KR" sz="1500" kern="100" err="1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altLang="ko-KR" sz="1500" kern="100" err="1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 smtClean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10414: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 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r2,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     add     r3, r2, r3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r3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0001042c &lt;main&gt;: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#20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#10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1040c &lt;foo&gt;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34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BC04BF-4D8B-41E3-BDE7-FA27B1AEC062}"/>
              </a:ext>
            </a:extLst>
          </p:cNvPr>
          <p:cNvSpPr txBox="1"/>
          <p:nvPr/>
        </p:nvSpPr>
        <p:spPr>
          <a:xfrm>
            <a:off x="899592" y="548680"/>
            <a:ext cx="6930102" cy="2543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75"/>
              <a:t>문제점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en-US" altLang="ko-KR" sz="2275"/>
              <a:t>    </a:t>
            </a:r>
            <a:r>
              <a:rPr lang="ko-KR" altLang="en-US" sz="2275"/>
              <a:t>인자</a:t>
            </a:r>
            <a:r>
              <a:rPr lang="en-US" altLang="ko-KR" sz="2275"/>
              <a:t> </a:t>
            </a:r>
            <a:r>
              <a:rPr lang="ko-KR" altLang="en-US" sz="2275"/>
              <a:t>처리를 위한 </a:t>
            </a:r>
            <a:r>
              <a:rPr lang="en-US" altLang="ko-KR" sz="2275"/>
              <a:t>stack</a:t>
            </a:r>
            <a:r>
              <a:rPr lang="ko-KR" altLang="en-US" sz="2275"/>
              <a:t>의 해지 코드가 없다</a:t>
            </a:r>
            <a:r>
              <a:rPr lang="en-US" altLang="ko-KR" sz="2275"/>
              <a:t>. </a:t>
            </a:r>
          </a:p>
          <a:p>
            <a:endParaRPr lang="en-US" altLang="ko-KR" sz="2275"/>
          </a:p>
          <a:p>
            <a:r>
              <a:rPr lang="ko-KR" altLang="en-US" sz="2275"/>
              <a:t>해결책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en-US" altLang="ko-KR" sz="2275"/>
              <a:t>    </a:t>
            </a:r>
            <a:r>
              <a:rPr lang="ko-KR" altLang="en-US" sz="2275"/>
              <a:t>함수가 리턴 </a:t>
            </a:r>
            <a:r>
              <a:rPr lang="ko-KR" altLang="en-US" sz="2275" err="1"/>
              <a:t>하기전</a:t>
            </a:r>
            <a:r>
              <a:rPr lang="ko-KR" altLang="en-US" sz="2275"/>
              <a:t> </a:t>
            </a:r>
            <a:r>
              <a:rPr lang="en-US" altLang="ko-KR" sz="2275" err="1"/>
              <a:t>sp</a:t>
            </a:r>
            <a:r>
              <a:rPr lang="ko-KR" altLang="en-US" sz="2275"/>
              <a:t>를 원래 위치로 복원한다</a:t>
            </a:r>
            <a:r>
              <a:rPr lang="en-US" altLang="ko-KR" sz="2275"/>
              <a:t>. </a:t>
            </a:r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319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055871DA-3CB9-4494-B19D-DCCC47012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26439"/>
              </p:ext>
            </p:extLst>
          </p:nvPr>
        </p:nvGraphicFramePr>
        <p:xfrm>
          <a:off x="395536" y="476672"/>
          <a:ext cx="8947571" cy="4892040"/>
        </p:xfrm>
        <a:graphic>
          <a:graphicData uri="http://schemas.openxmlformats.org/drawingml/2006/table">
            <a:tbl>
              <a:tblPr firstRow="1" firstCol="1" bandRow="1"/>
              <a:tblGrid>
                <a:gridCol w="3710458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237113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4757512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foo(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a1,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a2)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a1+a2;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foo(10, 20);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0001040c &lt;foo&gt;:</a:t>
                      </a:r>
                    </a:p>
                    <a:p>
                      <a:pPr marL="254000" marR="0" indent="635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     sub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#8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 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r2,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     add     r3, r2, r3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r3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 add     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#8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00010430 &lt;main&gt;: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#20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#10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1040c &lt;foo&gt;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09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885BBC2-B5B0-401E-AC39-B06EA1F8C251}"/>
              </a:ext>
            </a:extLst>
          </p:cNvPr>
          <p:cNvSpPr/>
          <p:nvPr/>
        </p:nvSpPr>
        <p:spPr>
          <a:xfrm>
            <a:off x="1187624" y="908720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ACCD61-A999-4237-AC1E-52093321E015}"/>
              </a:ext>
            </a:extLst>
          </p:cNvPr>
          <p:cNvSpPr txBox="1"/>
          <p:nvPr/>
        </p:nvSpPr>
        <p:spPr>
          <a:xfrm>
            <a:off x="430039" y="78316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EF718-3E13-427D-B68B-E587F794FD9E}"/>
              </a:ext>
            </a:extLst>
          </p:cNvPr>
          <p:cNvSpPr txBox="1"/>
          <p:nvPr/>
        </p:nvSpPr>
        <p:spPr>
          <a:xfrm>
            <a:off x="430039" y="202911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37E583E-788F-4B65-AB6C-96848BB8D917}"/>
              </a:ext>
            </a:extLst>
          </p:cNvPr>
          <p:cNvSpPr/>
          <p:nvPr/>
        </p:nvSpPr>
        <p:spPr>
          <a:xfrm>
            <a:off x="749714" y="1066130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491C8C-49B6-4561-B034-08509421442E}"/>
              </a:ext>
            </a:extLst>
          </p:cNvPr>
          <p:cNvSpPr txBox="1"/>
          <p:nvPr/>
        </p:nvSpPr>
        <p:spPr>
          <a:xfrm>
            <a:off x="361797" y="1029275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1A64E3D-BBDA-4F83-9899-49AA23F20AF6}"/>
              </a:ext>
            </a:extLst>
          </p:cNvPr>
          <p:cNvSpPr/>
          <p:nvPr/>
        </p:nvSpPr>
        <p:spPr>
          <a:xfrm>
            <a:off x="4067956" y="908720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B7A980A-91E9-41D6-8207-95657BC77827}"/>
              </a:ext>
            </a:extLst>
          </p:cNvPr>
          <p:cNvSpPr txBox="1"/>
          <p:nvPr/>
        </p:nvSpPr>
        <p:spPr>
          <a:xfrm>
            <a:off x="3310372" y="78316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1F871-F759-405B-A708-DA67EB51B482}"/>
              </a:ext>
            </a:extLst>
          </p:cNvPr>
          <p:cNvSpPr txBox="1"/>
          <p:nvPr/>
        </p:nvSpPr>
        <p:spPr>
          <a:xfrm>
            <a:off x="3310373" y="202911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E68604D5-0D68-4D58-A3CC-BBF90159BA3C}"/>
              </a:ext>
            </a:extLst>
          </p:cNvPr>
          <p:cNvSpPr/>
          <p:nvPr/>
        </p:nvSpPr>
        <p:spPr>
          <a:xfrm>
            <a:off x="3637114" y="1223081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AED71A8-0A06-44DE-80F0-0A84DC5CCD8E}"/>
              </a:ext>
            </a:extLst>
          </p:cNvPr>
          <p:cNvSpPr txBox="1"/>
          <p:nvPr/>
        </p:nvSpPr>
        <p:spPr>
          <a:xfrm>
            <a:off x="3236712" y="1186227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51D565C-1E37-48E8-9C0F-D5198CB28B1E}"/>
              </a:ext>
            </a:extLst>
          </p:cNvPr>
          <p:cNvSpPr/>
          <p:nvPr/>
        </p:nvSpPr>
        <p:spPr>
          <a:xfrm>
            <a:off x="4067956" y="1346765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F88E7A4-2BCB-4B62-916A-59720717CE25}"/>
              </a:ext>
            </a:extLst>
          </p:cNvPr>
          <p:cNvSpPr txBox="1"/>
          <p:nvPr/>
        </p:nvSpPr>
        <p:spPr>
          <a:xfrm>
            <a:off x="1215572" y="2214654"/>
            <a:ext cx="14766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sub     </a:t>
            </a:r>
            <a:r>
              <a:rPr lang="en-US" altLang="ko-KR" sz="130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30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, #8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B76B11E-3F85-49D7-8FB9-DE654F2446A0}"/>
              </a:ext>
            </a:extLst>
          </p:cNvPr>
          <p:cNvSpPr txBox="1"/>
          <p:nvPr/>
        </p:nvSpPr>
        <p:spPr>
          <a:xfrm>
            <a:off x="4044830" y="2214654"/>
            <a:ext cx="14798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str     r0, [sp, #0]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B7D49E7-B779-4BF9-89EA-6D9A1C080CD2}"/>
              </a:ext>
            </a:extLst>
          </p:cNvPr>
          <p:cNvSpPr/>
          <p:nvPr/>
        </p:nvSpPr>
        <p:spPr>
          <a:xfrm>
            <a:off x="7231677" y="908720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DFB5BF9-7C91-40A7-B689-433B4F6B025F}"/>
              </a:ext>
            </a:extLst>
          </p:cNvPr>
          <p:cNvSpPr/>
          <p:nvPr/>
        </p:nvSpPr>
        <p:spPr>
          <a:xfrm>
            <a:off x="7231677" y="1633084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22535A-FBE0-4EFC-84B3-EC03B3705E07}"/>
              </a:ext>
            </a:extLst>
          </p:cNvPr>
          <p:cNvSpPr txBox="1"/>
          <p:nvPr/>
        </p:nvSpPr>
        <p:spPr>
          <a:xfrm>
            <a:off x="6474093" y="78316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580F0EC-2AB8-41C1-83D8-8F8A718F130A}"/>
              </a:ext>
            </a:extLst>
          </p:cNvPr>
          <p:cNvSpPr txBox="1"/>
          <p:nvPr/>
        </p:nvSpPr>
        <p:spPr>
          <a:xfrm>
            <a:off x="6474094" y="202911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B2815EC3-485F-4688-9F1B-5E95A3D8F10D}"/>
              </a:ext>
            </a:extLst>
          </p:cNvPr>
          <p:cNvSpPr/>
          <p:nvPr/>
        </p:nvSpPr>
        <p:spPr>
          <a:xfrm>
            <a:off x="6800834" y="1218061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6896AB8-E7F3-4438-BB9C-72081081852B}"/>
              </a:ext>
            </a:extLst>
          </p:cNvPr>
          <p:cNvSpPr txBox="1"/>
          <p:nvPr/>
        </p:nvSpPr>
        <p:spPr>
          <a:xfrm>
            <a:off x="6400432" y="1181207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93AC9AD-4E0E-4B4A-B267-4C8D92B89008}"/>
              </a:ext>
            </a:extLst>
          </p:cNvPr>
          <p:cNvSpPr/>
          <p:nvPr/>
        </p:nvSpPr>
        <p:spPr>
          <a:xfrm>
            <a:off x="7239094" y="1336147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7C5F767-3754-4243-96D9-54D9119CAB3B}"/>
              </a:ext>
            </a:extLst>
          </p:cNvPr>
          <p:cNvSpPr txBox="1"/>
          <p:nvPr/>
        </p:nvSpPr>
        <p:spPr>
          <a:xfrm>
            <a:off x="7246416" y="2208015"/>
            <a:ext cx="14798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str     r0, [sp, #4]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E54758D-C4F2-40B2-BF0D-F500AFC71D2E}"/>
              </a:ext>
            </a:extLst>
          </p:cNvPr>
          <p:cNvCxnSpPr/>
          <p:nvPr/>
        </p:nvCxnSpPr>
        <p:spPr>
          <a:xfrm>
            <a:off x="8741047" y="1360865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A74083B9-3F8E-4844-9DCA-DC7C9ABF4B82}"/>
              </a:ext>
            </a:extLst>
          </p:cNvPr>
          <p:cNvCxnSpPr/>
          <p:nvPr/>
        </p:nvCxnSpPr>
        <p:spPr>
          <a:xfrm>
            <a:off x="8741047" y="1640198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077E9859-0384-45F1-AB5C-FDA0BB4E3CE4}"/>
              </a:ext>
            </a:extLst>
          </p:cNvPr>
          <p:cNvCxnSpPr/>
          <p:nvPr/>
        </p:nvCxnSpPr>
        <p:spPr>
          <a:xfrm>
            <a:off x="8832957" y="1360865"/>
            <a:ext cx="0" cy="286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3C4ECEF-FE90-4285-B32E-5B890DDEA44F}"/>
              </a:ext>
            </a:extLst>
          </p:cNvPr>
          <p:cNvSpPr txBox="1"/>
          <p:nvPr/>
        </p:nvSpPr>
        <p:spPr>
          <a:xfrm>
            <a:off x="8861440" y="1360354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sp+4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화살표: 오른쪽 2">
            <a:extLst>
              <a:ext uri="{FF2B5EF4-FFF2-40B4-BE49-F238E27FC236}">
                <a16:creationId xmlns:a16="http://schemas.microsoft.com/office/drawing/2014/main" xmlns="" id="{379CEF69-496E-499C-9E5E-97C36A0A9959}"/>
              </a:ext>
            </a:extLst>
          </p:cNvPr>
          <p:cNvSpPr/>
          <p:nvPr/>
        </p:nvSpPr>
        <p:spPr>
          <a:xfrm>
            <a:off x="777685" y="1709534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0420AE8-A3D7-4B3F-B170-2F3D024872B4}"/>
              </a:ext>
            </a:extLst>
          </p:cNvPr>
          <p:cNvSpPr txBox="1"/>
          <p:nvPr/>
        </p:nvSpPr>
        <p:spPr>
          <a:xfrm>
            <a:off x="389769" y="1672679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CB3714F2-2060-44AC-BC36-ED7482CFF861}"/>
              </a:ext>
            </a:extLst>
          </p:cNvPr>
          <p:cNvCxnSpPr/>
          <p:nvPr/>
        </p:nvCxnSpPr>
        <p:spPr>
          <a:xfrm>
            <a:off x="900867" y="3633797"/>
            <a:ext cx="0" cy="4337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694A557-E8BA-45BF-956E-2E9B2865DBA5}"/>
              </a:ext>
            </a:extLst>
          </p:cNvPr>
          <p:cNvSpPr txBox="1"/>
          <p:nvPr/>
        </p:nvSpPr>
        <p:spPr>
          <a:xfrm>
            <a:off x="-261884" y="412003"/>
            <a:ext cx="28151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함수 </a:t>
            </a:r>
            <a:r>
              <a:rPr lang="ko-KR" altLang="en-US" sz="1300" err="1">
                <a:solidFill>
                  <a:schemeClr val="bg2">
                    <a:lumMod val="25000"/>
                  </a:schemeClr>
                </a:solidFill>
              </a:rPr>
              <a:t>호출시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 인자를 위한 </a:t>
            </a:r>
            <a:r>
              <a:rPr lang="ko-KR" altLang="en-US" sz="1300" err="1">
                <a:solidFill>
                  <a:schemeClr val="bg2">
                    <a:lumMod val="25000"/>
                  </a:schemeClr>
                </a:solidFill>
              </a:rPr>
              <a:t>스택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 할당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8BA05E9-8882-467F-9B40-DC30F5BF3076}"/>
              </a:ext>
            </a:extLst>
          </p:cNvPr>
          <p:cNvSpPr/>
          <p:nvPr/>
        </p:nvSpPr>
        <p:spPr>
          <a:xfrm>
            <a:off x="1173684" y="3126022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7E8F02E-7066-44F7-8816-6AEE986A2FA1}"/>
              </a:ext>
            </a:extLst>
          </p:cNvPr>
          <p:cNvSpPr/>
          <p:nvPr/>
        </p:nvSpPr>
        <p:spPr>
          <a:xfrm>
            <a:off x="1173684" y="3850386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017FCD0-0C81-4482-8708-69632F12BACE}"/>
              </a:ext>
            </a:extLst>
          </p:cNvPr>
          <p:cNvSpPr txBox="1"/>
          <p:nvPr/>
        </p:nvSpPr>
        <p:spPr>
          <a:xfrm>
            <a:off x="416100" y="300046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DEB1190-DBE6-450B-A0AF-242890027D38}"/>
              </a:ext>
            </a:extLst>
          </p:cNvPr>
          <p:cNvSpPr txBox="1"/>
          <p:nvPr/>
        </p:nvSpPr>
        <p:spPr>
          <a:xfrm>
            <a:off x="416101" y="4246420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37" name="화살표: 오른쪽 38">
            <a:extLst>
              <a:ext uri="{FF2B5EF4-FFF2-40B4-BE49-F238E27FC236}">
                <a16:creationId xmlns:a16="http://schemas.microsoft.com/office/drawing/2014/main" xmlns="" id="{FE2367A4-6317-4E0F-97EF-3DB8FCAAD78B}"/>
              </a:ext>
            </a:extLst>
          </p:cNvPr>
          <p:cNvSpPr/>
          <p:nvPr/>
        </p:nvSpPr>
        <p:spPr>
          <a:xfrm>
            <a:off x="742841" y="3435363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08B66EC-5E0E-4B3B-B182-C59124B43772}"/>
              </a:ext>
            </a:extLst>
          </p:cNvPr>
          <p:cNvSpPr txBox="1"/>
          <p:nvPr/>
        </p:nvSpPr>
        <p:spPr>
          <a:xfrm>
            <a:off x="342440" y="3398509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F8E823D-5C37-412E-96D6-5823955D91D3}"/>
              </a:ext>
            </a:extLst>
          </p:cNvPr>
          <p:cNvSpPr/>
          <p:nvPr/>
        </p:nvSpPr>
        <p:spPr>
          <a:xfrm>
            <a:off x="1173684" y="3564067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4AFAC5E-A4D3-48F9-A62F-E3487A0ABAA3}"/>
              </a:ext>
            </a:extLst>
          </p:cNvPr>
          <p:cNvSpPr txBox="1"/>
          <p:nvPr/>
        </p:nvSpPr>
        <p:spPr>
          <a:xfrm>
            <a:off x="1179608" y="4425317"/>
            <a:ext cx="1497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add     </a:t>
            </a:r>
            <a:r>
              <a:rPr lang="en-US" altLang="ko-KR" sz="130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30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, #8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EF07518-A830-4737-8BF4-E4CBB411EACA}"/>
              </a:ext>
            </a:extLst>
          </p:cNvPr>
          <p:cNvSpPr txBox="1"/>
          <p:nvPr/>
        </p:nvSpPr>
        <p:spPr>
          <a:xfrm>
            <a:off x="-261884" y="2629305"/>
            <a:ext cx="28151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함수 리턴시 인자를 위한 스택 해지</a:t>
            </a:r>
          </a:p>
        </p:txBody>
      </p:sp>
      <p:sp>
        <p:nvSpPr>
          <p:cNvPr id="42" name="화살표: 오른쪽 38">
            <a:extLst>
              <a:ext uri="{FF2B5EF4-FFF2-40B4-BE49-F238E27FC236}">
                <a16:creationId xmlns:a16="http://schemas.microsoft.com/office/drawing/2014/main" xmlns="" id="{D15D15BF-AF2C-4C08-9FC6-870078ABEF84}"/>
              </a:ext>
            </a:extLst>
          </p:cNvPr>
          <p:cNvSpPr/>
          <p:nvPr/>
        </p:nvSpPr>
        <p:spPr>
          <a:xfrm>
            <a:off x="764560" y="3997895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7E522A8-BDEC-401F-A646-D5222B6625AC}"/>
              </a:ext>
            </a:extLst>
          </p:cNvPr>
          <p:cNvSpPr txBox="1"/>
          <p:nvPr/>
        </p:nvSpPr>
        <p:spPr>
          <a:xfrm>
            <a:off x="364158" y="3961041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62B3981-035C-4FB2-AB07-118E14591DC2}"/>
              </a:ext>
            </a:extLst>
          </p:cNvPr>
          <p:cNvSpPr txBox="1"/>
          <p:nvPr/>
        </p:nvSpPr>
        <p:spPr>
          <a:xfrm>
            <a:off x="2897793" y="3622487"/>
            <a:ext cx="442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2">
                    <a:lumMod val="25000"/>
                  </a:schemeClr>
                </a:solidFill>
              </a:rPr>
              <a:t>이때 스택의 내부의 값은 초기화 되지 않는다</a:t>
            </a:r>
            <a:r>
              <a:rPr lang="en-US" altLang="ko-KR" sz="160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sz="16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351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87E8F8-722F-43F9-A530-0086F5EB7A60}"/>
              </a:ext>
            </a:extLst>
          </p:cNvPr>
          <p:cNvSpPr txBox="1"/>
          <p:nvPr/>
        </p:nvSpPr>
        <p:spPr>
          <a:xfrm>
            <a:off x="706198" y="332656"/>
            <a:ext cx="7731604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75"/>
              <a:t>문제점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en-US" altLang="ko-KR" sz="2275"/>
              <a:t>    </a:t>
            </a:r>
            <a:r>
              <a:rPr lang="ko-KR" altLang="en-US" sz="2275"/>
              <a:t>함수의 지역 변수를 </a:t>
            </a:r>
            <a:r>
              <a:rPr lang="ko-KR" altLang="en-US" sz="2275" err="1"/>
              <a:t>스택에</a:t>
            </a:r>
            <a:r>
              <a:rPr lang="ko-KR" altLang="en-US" sz="2275"/>
              <a:t> 할당하면 인자와 </a:t>
            </a:r>
            <a:r>
              <a:rPr lang="ko-KR" altLang="en-US" sz="2275" err="1"/>
              <a:t>리턴값의</a:t>
            </a:r>
            <a:r>
              <a:rPr lang="ko-KR" altLang="en-US" sz="2275"/>
              <a:t> </a:t>
            </a:r>
            <a:endParaRPr lang="en-US" altLang="ko-KR" sz="2275"/>
          </a:p>
          <a:p>
            <a:r>
              <a:rPr lang="en-US" altLang="ko-KR" sz="2275"/>
              <a:t>    </a:t>
            </a:r>
            <a:r>
              <a:rPr lang="ko-KR" altLang="en-US" sz="2275"/>
              <a:t>접근식이 바뀌기 때문에 지역 변수를 할당할 수 없다</a:t>
            </a:r>
            <a:r>
              <a:rPr lang="en-US" altLang="ko-KR" sz="2275"/>
              <a:t>. </a:t>
            </a:r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716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1090A62-AAB3-42D9-8008-6DCEC38E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18688"/>
              </p:ext>
            </p:extLst>
          </p:nvPr>
        </p:nvGraphicFramePr>
        <p:xfrm>
          <a:off x="467544" y="116632"/>
          <a:ext cx="8947571" cy="4430353"/>
        </p:xfrm>
        <a:graphic>
          <a:graphicData uri="http://schemas.openxmlformats.org/drawingml/2006/table">
            <a:tbl>
              <a:tblPr firstRow="1" firstCol="1" bandRow="1"/>
              <a:tblGrid>
                <a:gridCol w="3710458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237113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4430353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foo(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a1,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a2)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100" baseline="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result;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result = a1+a2;</a:t>
                      </a: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result;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foo(10, 20);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0001040c &lt;foo&gt;:</a:t>
                      </a:r>
                    </a:p>
                    <a:p>
                      <a:pPr marL="254000" marR="0" indent="635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     sub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#12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#8] 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r2,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#8]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     add     r3, r2, r3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     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r3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 add     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#12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0001043c &lt;main&gt;: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#20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#10 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1040c &lt;foo&gt; 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2034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2DC689-45B2-4B13-9E8F-B48296C98615}"/>
              </a:ext>
            </a:extLst>
          </p:cNvPr>
          <p:cNvSpPr/>
          <p:nvPr/>
        </p:nvSpPr>
        <p:spPr>
          <a:xfrm>
            <a:off x="2292756" y="1130085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CF432B-8154-4E04-865F-225009D80F95}"/>
              </a:ext>
            </a:extLst>
          </p:cNvPr>
          <p:cNvSpPr txBox="1"/>
          <p:nvPr/>
        </p:nvSpPr>
        <p:spPr>
          <a:xfrm>
            <a:off x="1528897" y="100452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D7642F-F7C7-4D6C-ADEB-7F40CAFEB699}"/>
              </a:ext>
            </a:extLst>
          </p:cNvPr>
          <p:cNvSpPr txBox="1"/>
          <p:nvPr/>
        </p:nvSpPr>
        <p:spPr>
          <a:xfrm>
            <a:off x="1528897" y="225048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AAA8621E-1F69-4B95-AF9F-BB133FB43C15}"/>
              </a:ext>
            </a:extLst>
          </p:cNvPr>
          <p:cNvSpPr/>
          <p:nvPr/>
        </p:nvSpPr>
        <p:spPr>
          <a:xfrm>
            <a:off x="1848571" y="1569586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A1381E-E73F-4CC1-AF61-E93B97E40AF9}"/>
              </a:ext>
            </a:extLst>
          </p:cNvPr>
          <p:cNvSpPr txBox="1"/>
          <p:nvPr/>
        </p:nvSpPr>
        <p:spPr>
          <a:xfrm>
            <a:off x="1425573" y="1532349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18B837-0722-49D9-9090-32B1CB072C10}"/>
              </a:ext>
            </a:extLst>
          </p:cNvPr>
          <p:cNvSpPr txBox="1"/>
          <p:nvPr/>
        </p:nvSpPr>
        <p:spPr>
          <a:xfrm>
            <a:off x="2675108" y="2436019"/>
            <a:ext cx="7553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a1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접근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CCBD12B-72EF-46D1-8551-6C4C3B93379D}"/>
              </a:ext>
            </a:extLst>
          </p:cNvPr>
          <p:cNvSpPr/>
          <p:nvPr/>
        </p:nvSpPr>
        <p:spPr>
          <a:xfrm>
            <a:off x="2230271" y="3491519"/>
            <a:ext cx="1509370" cy="1606759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D51E9E3-F5EC-40AF-880C-C710E45779FF}"/>
              </a:ext>
            </a:extLst>
          </p:cNvPr>
          <p:cNvSpPr/>
          <p:nvPr/>
        </p:nvSpPr>
        <p:spPr>
          <a:xfrm>
            <a:off x="2230271" y="4594196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79AAA6-3236-428A-87A4-CFD16ED736A7}"/>
              </a:ext>
            </a:extLst>
          </p:cNvPr>
          <p:cNvSpPr txBox="1"/>
          <p:nvPr/>
        </p:nvSpPr>
        <p:spPr>
          <a:xfrm>
            <a:off x="1472687" y="3365960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34B98-20EF-46BB-93A6-C3FBB8F4A2E5}"/>
              </a:ext>
            </a:extLst>
          </p:cNvPr>
          <p:cNvSpPr txBox="1"/>
          <p:nvPr/>
        </p:nvSpPr>
        <p:spPr>
          <a:xfrm>
            <a:off x="1472687" y="491274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3DFEBC2B-2F41-4298-ABA5-0498FB065403}"/>
              </a:ext>
            </a:extLst>
          </p:cNvPr>
          <p:cNvSpPr/>
          <p:nvPr/>
        </p:nvSpPr>
        <p:spPr>
          <a:xfrm>
            <a:off x="1799428" y="3902821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6662EBB-E1FF-48E6-9917-BB05D5088DC7}"/>
              </a:ext>
            </a:extLst>
          </p:cNvPr>
          <p:cNvSpPr txBox="1"/>
          <p:nvPr/>
        </p:nvSpPr>
        <p:spPr>
          <a:xfrm>
            <a:off x="1399026" y="3865966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0F8F47C-4A07-4FF0-97D6-EA6D5EA428E4}"/>
              </a:ext>
            </a:extLst>
          </p:cNvPr>
          <p:cNvSpPr/>
          <p:nvPr/>
        </p:nvSpPr>
        <p:spPr>
          <a:xfrm>
            <a:off x="2225713" y="4307877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1C8463E-3362-4EB6-B2E5-A37C2ADE3C18}"/>
              </a:ext>
            </a:extLst>
          </p:cNvPr>
          <p:cNvSpPr txBox="1"/>
          <p:nvPr/>
        </p:nvSpPr>
        <p:spPr>
          <a:xfrm>
            <a:off x="2569424" y="5098279"/>
            <a:ext cx="7553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a1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접근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093464C-AAD2-47C3-B940-1C27E5AD99C3}"/>
              </a:ext>
            </a:extLst>
          </p:cNvPr>
          <p:cNvSpPr/>
          <p:nvPr/>
        </p:nvSpPr>
        <p:spPr>
          <a:xfrm>
            <a:off x="2230271" y="4028544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30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22272FB9-CFC9-4B45-9128-6BF0C9FE49DD}"/>
              </a:ext>
            </a:extLst>
          </p:cNvPr>
          <p:cNvCxnSpPr/>
          <p:nvPr/>
        </p:nvCxnSpPr>
        <p:spPr>
          <a:xfrm>
            <a:off x="3745599" y="4026914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EAA9B4A-CEC1-449B-8399-0BEECA4B9795}"/>
              </a:ext>
            </a:extLst>
          </p:cNvPr>
          <p:cNvCxnSpPr/>
          <p:nvPr/>
        </p:nvCxnSpPr>
        <p:spPr>
          <a:xfrm>
            <a:off x="3739641" y="4316992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15CDC98-CA0A-49E6-825F-D35B19B921D1}"/>
              </a:ext>
            </a:extLst>
          </p:cNvPr>
          <p:cNvSpPr txBox="1"/>
          <p:nvPr/>
        </p:nvSpPr>
        <p:spPr>
          <a:xfrm>
            <a:off x="3910561" y="4023925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sp+4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2AA2611-85CB-49E6-84C4-4AC45E2A75EE}"/>
              </a:ext>
            </a:extLst>
          </p:cNvPr>
          <p:cNvSpPr txBox="1"/>
          <p:nvPr/>
        </p:nvSpPr>
        <p:spPr>
          <a:xfrm>
            <a:off x="2499207" y="62068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지역 변수를 선언하지 않은 경우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4BF71A9-7742-4168-A19B-E1C00DE3B41D}"/>
              </a:ext>
            </a:extLst>
          </p:cNvPr>
          <p:cNvSpPr txBox="1"/>
          <p:nvPr/>
        </p:nvSpPr>
        <p:spPr>
          <a:xfrm>
            <a:off x="2434085" y="303697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지역 변수를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int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하나 선언한 경우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292C374-9EC1-4B07-8CC7-1935C6E051B6}"/>
              </a:ext>
            </a:extLst>
          </p:cNvPr>
          <p:cNvSpPr/>
          <p:nvPr/>
        </p:nvSpPr>
        <p:spPr>
          <a:xfrm>
            <a:off x="2292756" y="1974443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084D354-5B56-429F-9082-0D93B24D566E}"/>
              </a:ext>
            </a:extLst>
          </p:cNvPr>
          <p:cNvSpPr/>
          <p:nvPr/>
        </p:nvSpPr>
        <p:spPr>
          <a:xfrm>
            <a:off x="2292756" y="1688123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0A53459-AD95-4A1A-B46D-BEE0B6A67DDD}"/>
              </a:ext>
            </a:extLst>
          </p:cNvPr>
          <p:cNvSpPr/>
          <p:nvPr/>
        </p:nvSpPr>
        <p:spPr>
          <a:xfrm>
            <a:off x="5549311" y="1125080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2338597-FD9D-4D69-A390-DB16F0E3F091}"/>
              </a:ext>
            </a:extLst>
          </p:cNvPr>
          <p:cNvSpPr txBox="1"/>
          <p:nvPr/>
        </p:nvSpPr>
        <p:spPr>
          <a:xfrm>
            <a:off x="4785452" y="99952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DD1A106-7835-4DE5-B417-5CA65BA424E6}"/>
              </a:ext>
            </a:extLst>
          </p:cNvPr>
          <p:cNvSpPr txBox="1"/>
          <p:nvPr/>
        </p:nvSpPr>
        <p:spPr>
          <a:xfrm>
            <a:off x="4785452" y="224547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xmlns="" id="{16EA7BC0-D696-4FEF-B928-B14975AD59B5}"/>
              </a:ext>
            </a:extLst>
          </p:cNvPr>
          <p:cNvSpPr/>
          <p:nvPr/>
        </p:nvSpPr>
        <p:spPr>
          <a:xfrm>
            <a:off x="5105127" y="1577068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511692E-705D-4E65-8ABC-27F6A28880F0}"/>
              </a:ext>
            </a:extLst>
          </p:cNvPr>
          <p:cNvSpPr txBox="1"/>
          <p:nvPr/>
        </p:nvSpPr>
        <p:spPr>
          <a:xfrm>
            <a:off x="4682128" y="1539831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DB324B1-0361-4B4D-8762-4FF04A10F1AF}"/>
              </a:ext>
            </a:extLst>
          </p:cNvPr>
          <p:cNvSpPr txBox="1"/>
          <p:nvPr/>
        </p:nvSpPr>
        <p:spPr>
          <a:xfrm>
            <a:off x="5931663" y="2431014"/>
            <a:ext cx="7553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a2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접근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BFEF29A-8938-440A-A83A-9D3019A6B4F6}"/>
              </a:ext>
            </a:extLst>
          </p:cNvPr>
          <p:cNvSpPr/>
          <p:nvPr/>
        </p:nvSpPr>
        <p:spPr>
          <a:xfrm>
            <a:off x="5549311" y="1969438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52E6FFE-D7EC-4985-8EBB-F2BCF7CE1350}"/>
              </a:ext>
            </a:extLst>
          </p:cNvPr>
          <p:cNvSpPr/>
          <p:nvPr/>
        </p:nvSpPr>
        <p:spPr>
          <a:xfrm>
            <a:off x="5549311" y="1683118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4A60F9BC-F266-41BE-A06C-EB8596128A26}"/>
              </a:ext>
            </a:extLst>
          </p:cNvPr>
          <p:cNvCxnSpPr/>
          <p:nvPr/>
        </p:nvCxnSpPr>
        <p:spPr>
          <a:xfrm>
            <a:off x="7058681" y="1684732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526B8DE-2A4D-44F3-87AA-B26CC0B4BB6A}"/>
              </a:ext>
            </a:extLst>
          </p:cNvPr>
          <p:cNvCxnSpPr/>
          <p:nvPr/>
        </p:nvCxnSpPr>
        <p:spPr>
          <a:xfrm>
            <a:off x="7058681" y="1974830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ACD1F00-1CDB-44BE-AD9E-1DEE65B40EF6}"/>
              </a:ext>
            </a:extLst>
          </p:cNvPr>
          <p:cNvCxnSpPr/>
          <p:nvPr/>
        </p:nvCxnSpPr>
        <p:spPr>
          <a:xfrm>
            <a:off x="7158440" y="1679361"/>
            <a:ext cx="0" cy="2954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16C223F-B032-45F8-A42C-A721A27A7A1E}"/>
              </a:ext>
            </a:extLst>
          </p:cNvPr>
          <p:cNvSpPr txBox="1"/>
          <p:nvPr/>
        </p:nvSpPr>
        <p:spPr>
          <a:xfrm>
            <a:off x="7210527" y="170243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sp+4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EA885CC-1F0A-48EE-B1E3-626E95DA22EA}"/>
              </a:ext>
            </a:extLst>
          </p:cNvPr>
          <p:cNvSpPr/>
          <p:nvPr/>
        </p:nvSpPr>
        <p:spPr>
          <a:xfrm>
            <a:off x="2280839" y="1696987"/>
            <a:ext cx="1521286" cy="277843"/>
          </a:xfrm>
          <a:prstGeom prst="rect">
            <a:avLst/>
          </a:prstGeom>
          <a:noFill/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F7DCFB3-B337-41C2-8FDB-84021A20F7AE}"/>
              </a:ext>
            </a:extLst>
          </p:cNvPr>
          <p:cNvSpPr/>
          <p:nvPr/>
        </p:nvSpPr>
        <p:spPr>
          <a:xfrm>
            <a:off x="5543353" y="1966145"/>
            <a:ext cx="1521286" cy="277843"/>
          </a:xfrm>
          <a:prstGeom prst="rect">
            <a:avLst/>
          </a:prstGeom>
          <a:noFill/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BD21791-35E0-459A-B485-15D721E3A353}"/>
              </a:ext>
            </a:extLst>
          </p:cNvPr>
          <p:cNvSpPr/>
          <p:nvPr/>
        </p:nvSpPr>
        <p:spPr>
          <a:xfrm>
            <a:off x="2224313" y="4313480"/>
            <a:ext cx="1521286" cy="277843"/>
          </a:xfrm>
          <a:prstGeom prst="rect">
            <a:avLst/>
          </a:prstGeom>
          <a:noFill/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93AFFB6-07E0-4301-B354-8864CE2960C2}"/>
              </a:ext>
            </a:extLst>
          </p:cNvPr>
          <p:cNvSpPr/>
          <p:nvPr/>
        </p:nvSpPr>
        <p:spPr>
          <a:xfrm>
            <a:off x="5501126" y="3475656"/>
            <a:ext cx="1509370" cy="1606759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E7054B6E-EFA3-4948-80E2-2B3A760E7DE7}"/>
              </a:ext>
            </a:extLst>
          </p:cNvPr>
          <p:cNvSpPr/>
          <p:nvPr/>
        </p:nvSpPr>
        <p:spPr>
          <a:xfrm>
            <a:off x="5501126" y="4578333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7FCC718-D343-41E5-A7F3-7D657D7E99F0}"/>
              </a:ext>
            </a:extLst>
          </p:cNvPr>
          <p:cNvSpPr txBox="1"/>
          <p:nvPr/>
        </p:nvSpPr>
        <p:spPr>
          <a:xfrm>
            <a:off x="4743542" y="335009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D9EAF1F-5559-4BB5-A0CE-396EE544822C}"/>
              </a:ext>
            </a:extLst>
          </p:cNvPr>
          <p:cNvSpPr txBox="1"/>
          <p:nvPr/>
        </p:nvSpPr>
        <p:spPr>
          <a:xfrm>
            <a:off x="4743543" y="4896879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xmlns="" id="{884CA4F6-CB92-4A02-8D60-AF8114A4F734}"/>
              </a:ext>
            </a:extLst>
          </p:cNvPr>
          <p:cNvSpPr/>
          <p:nvPr/>
        </p:nvSpPr>
        <p:spPr>
          <a:xfrm>
            <a:off x="5070283" y="3893201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104F608-08A5-4FDB-85A9-32F392B97BDD}"/>
              </a:ext>
            </a:extLst>
          </p:cNvPr>
          <p:cNvSpPr txBox="1"/>
          <p:nvPr/>
        </p:nvSpPr>
        <p:spPr>
          <a:xfrm>
            <a:off x="4669882" y="3856346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ABE7C7E-4F83-42E0-93B7-AF43988C801F}"/>
              </a:ext>
            </a:extLst>
          </p:cNvPr>
          <p:cNvSpPr/>
          <p:nvPr/>
        </p:nvSpPr>
        <p:spPr>
          <a:xfrm>
            <a:off x="5501126" y="4292013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B5362B2-8527-4B82-B18F-14ECC242FF48}"/>
              </a:ext>
            </a:extLst>
          </p:cNvPr>
          <p:cNvSpPr txBox="1"/>
          <p:nvPr/>
        </p:nvSpPr>
        <p:spPr>
          <a:xfrm>
            <a:off x="5840279" y="5082415"/>
            <a:ext cx="7553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a2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접근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4A4EDC0-E561-4464-88A4-B9EA427B3831}"/>
              </a:ext>
            </a:extLst>
          </p:cNvPr>
          <p:cNvSpPr/>
          <p:nvPr/>
        </p:nvSpPr>
        <p:spPr>
          <a:xfrm>
            <a:off x="5501126" y="4012681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30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5D5AC96-29A1-4CC4-9F05-AD53A527C6C7}"/>
              </a:ext>
            </a:extLst>
          </p:cNvPr>
          <p:cNvSpPr/>
          <p:nvPr/>
        </p:nvSpPr>
        <p:spPr>
          <a:xfrm>
            <a:off x="5496568" y="4585215"/>
            <a:ext cx="1521286" cy="277843"/>
          </a:xfrm>
          <a:prstGeom prst="rect">
            <a:avLst/>
          </a:prstGeom>
          <a:noFill/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7CCC4332-3DBB-4801-A698-AAED4E5DEAF0}"/>
              </a:ext>
            </a:extLst>
          </p:cNvPr>
          <p:cNvCxnSpPr/>
          <p:nvPr/>
        </p:nvCxnSpPr>
        <p:spPr>
          <a:xfrm>
            <a:off x="3830388" y="4023924"/>
            <a:ext cx="0" cy="294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22DBC9A7-7365-4CDB-AC03-3790047A8BD6}"/>
              </a:ext>
            </a:extLst>
          </p:cNvPr>
          <p:cNvCxnSpPr/>
          <p:nvPr/>
        </p:nvCxnSpPr>
        <p:spPr>
          <a:xfrm>
            <a:off x="7015850" y="4590565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A976797-CD05-4585-BBB9-1AAD625E62AC}"/>
              </a:ext>
            </a:extLst>
          </p:cNvPr>
          <p:cNvSpPr txBox="1"/>
          <p:nvPr/>
        </p:nvSpPr>
        <p:spPr>
          <a:xfrm>
            <a:off x="7166677" y="415735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sp+8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5E6BC566-F6A4-4420-B268-4EAB5D89D396}"/>
              </a:ext>
            </a:extLst>
          </p:cNvPr>
          <p:cNvCxnSpPr/>
          <p:nvPr/>
        </p:nvCxnSpPr>
        <p:spPr>
          <a:xfrm>
            <a:off x="7102635" y="4012681"/>
            <a:ext cx="0" cy="583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123F4367-EFEB-4E8C-95CC-8B30A4702FF7}"/>
              </a:ext>
            </a:extLst>
          </p:cNvPr>
          <p:cNvCxnSpPr/>
          <p:nvPr/>
        </p:nvCxnSpPr>
        <p:spPr>
          <a:xfrm>
            <a:off x="7010496" y="4023924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99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91E589-4114-474E-BE99-785FED952B38}"/>
              </a:ext>
            </a:extLst>
          </p:cNvPr>
          <p:cNvSpPr txBox="1"/>
          <p:nvPr/>
        </p:nvSpPr>
        <p:spPr>
          <a:xfrm>
            <a:off x="899592" y="476672"/>
            <a:ext cx="7606570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75"/>
              <a:t>문제점 </a:t>
            </a:r>
            <a:r>
              <a:rPr lang="en-US" altLang="ko-KR" sz="2275"/>
              <a:t>: </a:t>
            </a:r>
          </a:p>
          <a:p>
            <a:endParaRPr lang="en-US" altLang="ko-KR" sz="2275"/>
          </a:p>
          <a:p>
            <a:r>
              <a:rPr lang="en-US" altLang="ko-KR" sz="2275"/>
              <a:t>    </a:t>
            </a:r>
            <a:r>
              <a:rPr lang="ko-KR" altLang="en-US" sz="2275"/>
              <a:t>함수의 지역 변수를 </a:t>
            </a:r>
            <a:r>
              <a:rPr lang="ko-KR" altLang="en-US" sz="2275" err="1"/>
              <a:t>스택에</a:t>
            </a:r>
            <a:r>
              <a:rPr lang="ko-KR" altLang="en-US" sz="2275"/>
              <a:t> 할당하면 인자의 </a:t>
            </a:r>
            <a:endParaRPr lang="en-US" altLang="ko-KR" sz="2275"/>
          </a:p>
          <a:p>
            <a:r>
              <a:rPr lang="en-US" altLang="ko-KR" sz="2275"/>
              <a:t>    </a:t>
            </a:r>
            <a:r>
              <a:rPr lang="ko-KR" altLang="en-US" sz="2275"/>
              <a:t>접근식이 바뀌기 때문에 지역 변수를 할당할 수 없다</a:t>
            </a:r>
            <a:r>
              <a:rPr lang="en-US" altLang="ko-KR" sz="2275"/>
              <a:t>. </a:t>
            </a:r>
          </a:p>
          <a:p>
            <a:endParaRPr lang="en-US" altLang="ko-KR" sz="22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  <a:p>
            <a:r>
              <a:rPr lang="ko-KR" altLang="ko-KR" sz="2275">
                <a:latin typeface="+mn-ea"/>
              </a:rPr>
              <a:t>해결책</a:t>
            </a:r>
            <a:r>
              <a:rPr lang="en-US" altLang="ko-KR" sz="2275">
                <a:latin typeface="+mn-ea"/>
              </a:rPr>
              <a:t> : </a:t>
            </a:r>
          </a:p>
          <a:p>
            <a:r>
              <a:rPr lang="en-US" altLang="ko-KR" sz="2275">
                <a:latin typeface="+mn-ea"/>
              </a:rPr>
              <a:t>    FP(</a:t>
            </a:r>
            <a:r>
              <a:rPr lang="ko-KR" altLang="en-US" sz="2275">
                <a:latin typeface="+mn-ea"/>
              </a:rPr>
              <a:t>프레임</a:t>
            </a:r>
            <a:r>
              <a:rPr lang="ko-KR" altLang="ko-KR" sz="2275">
                <a:latin typeface="+mn-ea"/>
              </a:rPr>
              <a:t> 포인터</a:t>
            </a:r>
            <a:r>
              <a:rPr lang="en-US" altLang="ko-KR" sz="2275">
                <a:latin typeface="+mn-ea"/>
              </a:rPr>
              <a:t>)</a:t>
            </a:r>
            <a:r>
              <a:rPr lang="ko-KR" altLang="ko-KR" sz="2275">
                <a:latin typeface="+mn-ea"/>
              </a:rPr>
              <a:t>를 </a:t>
            </a:r>
            <a:r>
              <a:rPr lang="ko-KR" altLang="en-US" sz="2275">
                <a:latin typeface="+mn-ea"/>
              </a:rPr>
              <a:t>도입 하면 된다</a:t>
            </a:r>
            <a:r>
              <a:rPr lang="en-US" altLang="ko-KR" sz="2275">
                <a:latin typeface="+mn-ea"/>
              </a:rPr>
              <a:t>. </a:t>
            </a:r>
            <a:endParaRPr lang="ko-KR" altLang="ko-KR" sz="2275">
              <a:latin typeface="+mn-ea"/>
            </a:endParaRPr>
          </a:p>
          <a:p>
            <a:endParaRPr lang="ko-KR" altLang="en-US" sz="35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30182"/>
            <a:ext cx="7334250" cy="4581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1696CD-3427-4EE8-A56C-8D917E28007C}"/>
              </a:ext>
            </a:extLst>
          </p:cNvPr>
          <p:cNvSpPr txBox="1"/>
          <p:nvPr/>
        </p:nvSpPr>
        <p:spPr>
          <a:xfrm>
            <a:off x="107504" y="21858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6. FileZilla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설치 후 접속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err="1" smtClean="0">
                <a:latin typeface="Consolas" pitchFamily="49" charset="0"/>
                <a:cs typeface="Consolas" pitchFamily="49" charset="0"/>
              </a:rPr>
              <a:t>첫번째로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검색되는 공식 사이트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https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://https://filezilla-project.org/</a:t>
            </a: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사이트관리자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ctrl + s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err="1" smtClean="0">
                <a:latin typeface="Consolas" pitchFamily="49" charset="0"/>
                <a:cs typeface="Consolas" pitchFamily="49" charset="0"/>
              </a:rPr>
              <a:t>타겟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IP : 192.168.137.100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id : root</a:t>
            </a:r>
          </a:p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passwd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linux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00C6A47-BC1D-4523-B1B8-BB4ABFC43D5D}"/>
              </a:ext>
            </a:extLst>
          </p:cNvPr>
          <p:cNvSpPr/>
          <p:nvPr/>
        </p:nvSpPr>
        <p:spPr>
          <a:xfrm>
            <a:off x="5652120" y="2924944"/>
            <a:ext cx="23762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00C6A47-BC1D-4523-B1B8-BB4ABFC43D5D}"/>
              </a:ext>
            </a:extLst>
          </p:cNvPr>
          <p:cNvSpPr/>
          <p:nvPr/>
        </p:nvSpPr>
        <p:spPr>
          <a:xfrm>
            <a:off x="5652120" y="3212976"/>
            <a:ext cx="23762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324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0367FF22-5916-4383-B2B4-465C127CA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69643"/>
              </p:ext>
            </p:extLst>
          </p:nvPr>
        </p:nvGraphicFramePr>
        <p:xfrm>
          <a:off x="98214" y="188640"/>
          <a:ext cx="8947571" cy="4647438"/>
        </p:xfrm>
        <a:graphic>
          <a:graphicData uri="http://schemas.openxmlformats.org/drawingml/2006/table">
            <a:tbl>
              <a:tblPr firstRow="1" firstCol="1" bandRow="1"/>
              <a:tblGrid>
                <a:gridCol w="3710458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237113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4519045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foo(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a1, </a:t>
                      </a: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a2)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100" baseline="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result;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result = a1+a2;</a:t>
                      </a: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result;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foo(10, 20);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     add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marR="0" indent="635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     sub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#8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 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r2,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     add     r3, r2, r3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#-4]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     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#-4]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r3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 add     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5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5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endParaRPr lang="en-US" altLang="ko-KR" sz="15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0001043c &lt;main&gt;: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#20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#10 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     </a:t>
                      </a:r>
                      <a:r>
                        <a:rPr lang="en-US" altLang="ko-KR" sz="15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altLang="ko-KR" sz="15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1040c &lt;foo&gt; 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302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C0E620A-49DD-47E5-899E-5CED84373CE2}"/>
              </a:ext>
            </a:extLst>
          </p:cNvPr>
          <p:cNvSpPr/>
          <p:nvPr/>
        </p:nvSpPr>
        <p:spPr>
          <a:xfrm>
            <a:off x="2051720" y="692696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E6C703-8125-43AD-8460-C11D60B7DE71}"/>
              </a:ext>
            </a:extLst>
          </p:cNvPr>
          <p:cNvSpPr txBox="1"/>
          <p:nvPr/>
        </p:nvSpPr>
        <p:spPr>
          <a:xfrm>
            <a:off x="1287861" y="56713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FC8A8B-6E42-4B74-BF07-4C25FD952E06}"/>
              </a:ext>
            </a:extLst>
          </p:cNvPr>
          <p:cNvSpPr txBox="1"/>
          <p:nvPr/>
        </p:nvSpPr>
        <p:spPr>
          <a:xfrm>
            <a:off x="1287861" y="181309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D623F6DC-F392-439A-A1AA-5BF7C8F58894}"/>
              </a:ext>
            </a:extLst>
          </p:cNvPr>
          <p:cNvSpPr/>
          <p:nvPr/>
        </p:nvSpPr>
        <p:spPr>
          <a:xfrm>
            <a:off x="1615716" y="878838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A260F5-518A-49FC-BC20-D678181251B4}"/>
              </a:ext>
            </a:extLst>
          </p:cNvPr>
          <p:cNvSpPr txBox="1"/>
          <p:nvPr/>
        </p:nvSpPr>
        <p:spPr>
          <a:xfrm>
            <a:off x="804985" y="817857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</a:rPr>
              <a:t>fp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8F2E55-9A49-49F2-AC30-24DDAF6D7A36}"/>
              </a:ext>
            </a:extLst>
          </p:cNvPr>
          <p:cNvSpPr txBox="1"/>
          <p:nvPr/>
        </p:nvSpPr>
        <p:spPr>
          <a:xfrm>
            <a:off x="2434072" y="1998630"/>
            <a:ext cx="7553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a1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접근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70F9A1-741A-40E0-A376-4F2F470B95BA}"/>
              </a:ext>
            </a:extLst>
          </p:cNvPr>
          <p:cNvSpPr/>
          <p:nvPr/>
        </p:nvSpPr>
        <p:spPr>
          <a:xfrm>
            <a:off x="1989235" y="3054130"/>
            <a:ext cx="1509370" cy="1606759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17AA80-24F8-4940-A95A-DBD917266AA0}"/>
              </a:ext>
            </a:extLst>
          </p:cNvPr>
          <p:cNvSpPr txBox="1"/>
          <p:nvPr/>
        </p:nvSpPr>
        <p:spPr>
          <a:xfrm>
            <a:off x="1231651" y="292857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00EF98-D570-4FC7-B906-C8C5683C95C9}"/>
              </a:ext>
            </a:extLst>
          </p:cNvPr>
          <p:cNvSpPr txBox="1"/>
          <p:nvPr/>
        </p:nvSpPr>
        <p:spPr>
          <a:xfrm>
            <a:off x="1231651" y="447535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xmlns="" id="{9DD321A0-0575-4620-8E48-6DC1D01A6643}"/>
              </a:ext>
            </a:extLst>
          </p:cNvPr>
          <p:cNvSpPr/>
          <p:nvPr/>
        </p:nvSpPr>
        <p:spPr>
          <a:xfrm>
            <a:off x="1558392" y="3190729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7ABA0D6-90C0-45EB-A4D4-1B3F03DFE541}"/>
              </a:ext>
            </a:extLst>
          </p:cNvPr>
          <p:cNvSpPr txBox="1"/>
          <p:nvPr/>
        </p:nvSpPr>
        <p:spPr>
          <a:xfrm>
            <a:off x="1157990" y="3153874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err="1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C1D039B-88A8-4396-BA6F-CCB7C3096758}"/>
              </a:ext>
            </a:extLst>
          </p:cNvPr>
          <p:cNvSpPr/>
          <p:nvPr/>
        </p:nvSpPr>
        <p:spPr>
          <a:xfrm>
            <a:off x="1984677" y="3870488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CCFEE16-7E24-4DDC-9EC7-67C341711D36}"/>
              </a:ext>
            </a:extLst>
          </p:cNvPr>
          <p:cNvSpPr txBox="1"/>
          <p:nvPr/>
        </p:nvSpPr>
        <p:spPr>
          <a:xfrm>
            <a:off x="2328388" y="4660890"/>
            <a:ext cx="7553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a1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접근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C8438CD-93C2-40D5-A237-8530CAB529DE}"/>
              </a:ext>
            </a:extLst>
          </p:cNvPr>
          <p:cNvSpPr/>
          <p:nvPr/>
        </p:nvSpPr>
        <p:spPr>
          <a:xfrm>
            <a:off x="1989235" y="3591155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A2D36A-DC8A-4FB9-A810-4C056F478D01}"/>
              </a:ext>
            </a:extLst>
          </p:cNvPr>
          <p:cNvSpPr txBox="1"/>
          <p:nvPr/>
        </p:nvSpPr>
        <p:spPr>
          <a:xfrm>
            <a:off x="2258171" y="183299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지역 변수를 선언하지 않은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3687081-7B07-4A47-B4CD-2F1BB84B0951}"/>
              </a:ext>
            </a:extLst>
          </p:cNvPr>
          <p:cNvSpPr txBox="1"/>
          <p:nvPr/>
        </p:nvSpPr>
        <p:spPr>
          <a:xfrm>
            <a:off x="2193049" y="2599589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지역 변수를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int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하나 선언한 경우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892A23-4A6F-4E4A-9962-79359B562D56}"/>
              </a:ext>
            </a:extLst>
          </p:cNvPr>
          <p:cNvSpPr/>
          <p:nvPr/>
        </p:nvSpPr>
        <p:spPr>
          <a:xfrm>
            <a:off x="2051720" y="1250734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9CCE038-519F-4217-801B-858A73DC9D48}"/>
              </a:ext>
            </a:extLst>
          </p:cNvPr>
          <p:cNvSpPr/>
          <p:nvPr/>
        </p:nvSpPr>
        <p:spPr>
          <a:xfrm>
            <a:off x="2051720" y="971402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314F0B1-5D3A-4C71-8F61-DD98A28DA96B}"/>
              </a:ext>
            </a:extLst>
          </p:cNvPr>
          <p:cNvSpPr/>
          <p:nvPr/>
        </p:nvSpPr>
        <p:spPr>
          <a:xfrm>
            <a:off x="5905371" y="687691"/>
            <a:ext cx="1509370" cy="1246421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3340116-9BB2-4492-9809-858B53C553E5}"/>
              </a:ext>
            </a:extLst>
          </p:cNvPr>
          <p:cNvSpPr txBox="1"/>
          <p:nvPr/>
        </p:nvSpPr>
        <p:spPr>
          <a:xfrm>
            <a:off x="5141513" y="56213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366B8C0-2171-448A-9451-7415F993E987}"/>
              </a:ext>
            </a:extLst>
          </p:cNvPr>
          <p:cNvSpPr txBox="1"/>
          <p:nvPr/>
        </p:nvSpPr>
        <p:spPr>
          <a:xfrm>
            <a:off x="5141513" y="1808089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DE253C85-6872-46E7-A073-1ACC84C8CD15}"/>
              </a:ext>
            </a:extLst>
          </p:cNvPr>
          <p:cNvSpPr/>
          <p:nvPr/>
        </p:nvSpPr>
        <p:spPr>
          <a:xfrm>
            <a:off x="5461187" y="846246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A57BB4C-C157-4683-9D5D-A5E44E76A107}"/>
              </a:ext>
            </a:extLst>
          </p:cNvPr>
          <p:cNvSpPr txBox="1"/>
          <p:nvPr/>
        </p:nvSpPr>
        <p:spPr>
          <a:xfrm>
            <a:off x="4659731" y="8000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6C6758-55E6-4F59-A20F-79DAE36EFE68}"/>
              </a:ext>
            </a:extLst>
          </p:cNvPr>
          <p:cNvSpPr txBox="1"/>
          <p:nvPr/>
        </p:nvSpPr>
        <p:spPr>
          <a:xfrm>
            <a:off x="6287723" y="1993625"/>
            <a:ext cx="7553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a2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접근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4FF1E1B-FCBE-4AC0-912F-A9190598C52E}"/>
              </a:ext>
            </a:extLst>
          </p:cNvPr>
          <p:cNvSpPr/>
          <p:nvPr/>
        </p:nvSpPr>
        <p:spPr>
          <a:xfrm>
            <a:off x="5905371" y="1245729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0AA33E2-565F-4B21-8134-35A2F1CAD335}"/>
              </a:ext>
            </a:extLst>
          </p:cNvPr>
          <p:cNvSpPr/>
          <p:nvPr/>
        </p:nvSpPr>
        <p:spPr>
          <a:xfrm>
            <a:off x="5905371" y="966397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1807B3C8-5DFF-45A6-8672-FE4BA495AB16}"/>
              </a:ext>
            </a:extLst>
          </p:cNvPr>
          <p:cNvCxnSpPr/>
          <p:nvPr/>
        </p:nvCxnSpPr>
        <p:spPr>
          <a:xfrm>
            <a:off x="7414741" y="966397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14FAF4C6-B86B-4665-A766-D83A98B53A63}"/>
              </a:ext>
            </a:extLst>
          </p:cNvPr>
          <p:cNvCxnSpPr/>
          <p:nvPr/>
        </p:nvCxnSpPr>
        <p:spPr>
          <a:xfrm>
            <a:off x="7414741" y="1262738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3EE5DEF-9FD5-46A8-B0AD-3F0E122663EC}"/>
              </a:ext>
            </a:extLst>
          </p:cNvPr>
          <p:cNvCxnSpPr/>
          <p:nvPr/>
        </p:nvCxnSpPr>
        <p:spPr>
          <a:xfrm>
            <a:off x="7506652" y="966397"/>
            <a:ext cx="220" cy="296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6974EF8-9CA1-4569-9689-653555FD4CDF}"/>
              </a:ext>
            </a:extLst>
          </p:cNvPr>
          <p:cNvSpPr txBox="1"/>
          <p:nvPr/>
        </p:nvSpPr>
        <p:spPr>
          <a:xfrm>
            <a:off x="7585744" y="983557"/>
            <a:ext cx="5453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fp+4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D42EBF8-6ADF-4757-B18E-1A598BCD6D65}"/>
              </a:ext>
            </a:extLst>
          </p:cNvPr>
          <p:cNvSpPr/>
          <p:nvPr/>
        </p:nvSpPr>
        <p:spPr>
          <a:xfrm>
            <a:off x="2039803" y="972408"/>
            <a:ext cx="1521286" cy="277843"/>
          </a:xfrm>
          <a:prstGeom prst="rect">
            <a:avLst/>
          </a:prstGeom>
          <a:noFill/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A1CF6BD-C78C-4976-B0B5-DA0B64EE27C4}"/>
              </a:ext>
            </a:extLst>
          </p:cNvPr>
          <p:cNvSpPr/>
          <p:nvPr/>
        </p:nvSpPr>
        <p:spPr>
          <a:xfrm>
            <a:off x="5899413" y="1247810"/>
            <a:ext cx="1521286" cy="277843"/>
          </a:xfrm>
          <a:prstGeom prst="rect">
            <a:avLst/>
          </a:prstGeom>
          <a:noFill/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8163806-2574-4225-8EC6-0B50E1DCAB95}"/>
              </a:ext>
            </a:extLst>
          </p:cNvPr>
          <p:cNvSpPr/>
          <p:nvPr/>
        </p:nvSpPr>
        <p:spPr>
          <a:xfrm>
            <a:off x="1989235" y="3303206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30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7A6EA4C-85FB-405C-B8FB-AFDB47FEE74A}"/>
              </a:ext>
            </a:extLst>
          </p:cNvPr>
          <p:cNvSpPr/>
          <p:nvPr/>
        </p:nvSpPr>
        <p:spPr>
          <a:xfrm>
            <a:off x="1983277" y="3595144"/>
            <a:ext cx="1521286" cy="277843"/>
          </a:xfrm>
          <a:prstGeom prst="rect">
            <a:avLst/>
          </a:prstGeom>
          <a:noFill/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40AAD74-7058-45C3-9E10-B64FB642073B}"/>
              </a:ext>
            </a:extLst>
          </p:cNvPr>
          <p:cNvSpPr/>
          <p:nvPr/>
        </p:nvSpPr>
        <p:spPr>
          <a:xfrm>
            <a:off x="5857187" y="3038267"/>
            <a:ext cx="1509370" cy="1606759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6176DE0-AB4C-46EF-B9FA-72A06F82FACE}"/>
              </a:ext>
            </a:extLst>
          </p:cNvPr>
          <p:cNvSpPr txBox="1"/>
          <p:nvPr/>
        </p:nvSpPr>
        <p:spPr>
          <a:xfrm>
            <a:off x="5099602" y="291270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7738E46-AA49-4B60-B931-32685DC8AF42}"/>
              </a:ext>
            </a:extLst>
          </p:cNvPr>
          <p:cNvSpPr txBox="1"/>
          <p:nvPr/>
        </p:nvSpPr>
        <p:spPr>
          <a:xfrm>
            <a:off x="5099603" y="4459490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xmlns="" id="{51E6452A-6431-4F20-A274-27ACF9A2AD05}"/>
              </a:ext>
            </a:extLst>
          </p:cNvPr>
          <p:cNvSpPr/>
          <p:nvPr/>
        </p:nvSpPr>
        <p:spPr>
          <a:xfrm>
            <a:off x="5426344" y="3174866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FDF8108-D571-4644-97D5-C00CF3E1EB7B}"/>
              </a:ext>
            </a:extLst>
          </p:cNvPr>
          <p:cNvSpPr txBox="1"/>
          <p:nvPr/>
        </p:nvSpPr>
        <p:spPr>
          <a:xfrm>
            <a:off x="5025942" y="3138011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8D5C365-9F57-46F8-8E50-5B3A3535778C}"/>
              </a:ext>
            </a:extLst>
          </p:cNvPr>
          <p:cNvSpPr/>
          <p:nvPr/>
        </p:nvSpPr>
        <p:spPr>
          <a:xfrm>
            <a:off x="5857187" y="3854624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5E6315C-755B-49AC-9C06-A2D296365C99}"/>
              </a:ext>
            </a:extLst>
          </p:cNvPr>
          <p:cNvSpPr txBox="1"/>
          <p:nvPr/>
        </p:nvSpPr>
        <p:spPr>
          <a:xfrm>
            <a:off x="6196340" y="4645026"/>
            <a:ext cx="7553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a2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접근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6AE0171-4755-47DF-9A44-C7F6E6894BE0}"/>
              </a:ext>
            </a:extLst>
          </p:cNvPr>
          <p:cNvSpPr/>
          <p:nvPr/>
        </p:nvSpPr>
        <p:spPr>
          <a:xfrm>
            <a:off x="5857187" y="3575292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BB6A390-7777-4216-A14D-A311C79ED12B}"/>
              </a:ext>
            </a:extLst>
          </p:cNvPr>
          <p:cNvSpPr/>
          <p:nvPr/>
        </p:nvSpPr>
        <p:spPr>
          <a:xfrm>
            <a:off x="5857187" y="3287343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30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D3B8E36-D6A5-4AF2-9534-AC81E2AD633E}"/>
              </a:ext>
            </a:extLst>
          </p:cNvPr>
          <p:cNvSpPr/>
          <p:nvPr/>
        </p:nvSpPr>
        <p:spPr>
          <a:xfrm>
            <a:off x="5852629" y="3848150"/>
            <a:ext cx="1521286" cy="277843"/>
          </a:xfrm>
          <a:prstGeom prst="rect">
            <a:avLst/>
          </a:prstGeom>
          <a:noFill/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xmlns="" id="{1C6D3004-4D26-467D-A5EB-26492F664507}"/>
              </a:ext>
            </a:extLst>
          </p:cNvPr>
          <p:cNvSpPr/>
          <p:nvPr/>
        </p:nvSpPr>
        <p:spPr>
          <a:xfrm>
            <a:off x="1535261" y="3525790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92F08AD-2ED6-4CE2-AF99-6CF93D6B925F}"/>
              </a:ext>
            </a:extLst>
          </p:cNvPr>
          <p:cNvSpPr txBox="1"/>
          <p:nvPr/>
        </p:nvSpPr>
        <p:spPr>
          <a:xfrm>
            <a:off x="1147684" y="348893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err="1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xmlns="" id="{B3C9155D-69F4-488B-A66E-9BD3E93C5E39}"/>
              </a:ext>
            </a:extLst>
          </p:cNvPr>
          <p:cNvSpPr/>
          <p:nvPr/>
        </p:nvSpPr>
        <p:spPr>
          <a:xfrm>
            <a:off x="5429625" y="3452054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302338E-88EA-4926-AE58-1C5EDDADAFF4}"/>
              </a:ext>
            </a:extLst>
          </p:cNvPr>
          <p:cNvSpPr txBox="1"/>
          <p:nvPr/>
        </p:nvSpPr>
        <p:spPr>
          <a:xfrm>
            <a:off x="5042047" y="34152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96A9D62-0324-40EC-B110-91EF4A576DD9}"/>
              </a:ext>
            </a:extLst>
          </p:cNvPr>
          <p:cNvCxnSpPr/>
          <p:nvPr/>
        </p:nvCxnSpPr>
        <p:spPr>
          <a:xfrm>
            <a:off x="7387102" y="3569375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6CF6B72D-1E53-4249-BB54-33EE962B67B1}"/>
              </a:ext>
            </a:extLst>
          </p:cNvPr>
          <p:cNvCxnSpPr/>
          <p:nvPr/>
        </p:nvCxnSpPr>
        <p:spPr>
          <a:xfrm>
            <a:off x="7387102" y="3865716"/>
            <a:ext cx="51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E27087BF-2393-44A7-BB86-5D2E8384131F}"/>
              </a:ext>
            </a:extLst>
          </p:cNvPr>
          <p:cNvCxnSpPr/>
          <p:nvPr/>
        </p:nvCxnSpPr>
        <p:spPr>
          <a:xfrm>
            <a:off x="7479013" y="3569376"/>
            <a:ext cx="220" cy="296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2CF1A0B-F9B5-47D9-8A27-AE7DD0CC5F23}"/>
              </a:ext>
            </a:extLst>
          </p:cNvPr>
          <p:cNvSpPr txBox="1"/>
          <p:nvPr/>
        </p:nvSpPr>
        <p:spPr>
          <a:xfrm>
            <a:off x="7558105" y="3586536"/>
            <a:ext cx="5453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fp+4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145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8D03C5-7742-4C15-AE6E-131E2B2A39D8}"/>
              </a:ext>
            </a:extLst>
          </p:cNvPr>
          <p:cNvSpPr txBox="1"/>
          <p:nvPr/>
        </p:nvSpPr>
        <p:spPr>
          <a:xfrm>
            <a:off x="605209" y="260648"/>
            <a:ext cx="793358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75"/>
              <a:t>문제점  </a:t>
            </a:r>
            <a:r>
              <a:rPr lang="en-US" altLang="ko-KR" sz="2275"/>
              <a:t>:   </a:t>
            </a:r>
          </a:p>
          <a:p>
            <a:endParaRPr lang="en-US" altLang="ko-KR" sz="2275"/>
          </a:p>
          <a:p>
            <a:r>
              <a:rPr lang="en-US" altLang="ko-KR" sz="2275"/>
              <a:t>    caller</a:t>
            </a:r>
            <a:r>
              <a:rPr lang="ko-KR" altLang="en-US" sz="2275"/>
              <a:t>에 </a:t>
            </a:r>
            <a:r>
              <a:rPr lang="ko-KR" altLang="en-US" sz="2275" err="1"/>
              <a:t>복귀시</a:t>
            </a:r>
            <a:r>
              <a:rPr lang="ko-KR" altLang="en-US" sz="2275"/>
              <a:t> </a:t>
            </a:r>
            <a:r>
              <a:rPr lang="en-US" altLang="ko-KR" sz="2275" err="1"/>
              <a:t>fp</a:t>
            </a:r>
            <a:r>
              <a:rPr lang="ko-KR" altLang="en-US" sz="2275"/>
              <a:t>의 복원 코드가 없다</a:t>
            </a:r>
            <a:r>
              <a:rPr lang="en-US" altLang="ko-KR" sz="2275"/>
              <a:t>.</a:t>
            </a:r>
          </a:p>
          <a:p>
            <a:endParaRPr lang="en-US" altLang="ko-KR" sz="22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  <a:p>
            <a:endParaRPr lang="en-US" altLang="ko-KR" sz="2275">
              <a:solidFill>
                <a:schemeClr val="bg2">
                  <a:lumMod val="25000"/>
                </a:schemeClr>
              </a:solidFill>
              <a:latin typeface="Source Code Pro Semibold" panose="020B0609030403020204" pitchFamily="49" charset="0"/>
            </a:endParaRPr>
          </a:p>
          <a:p>
            <a:r>
              <a:rPr lang="ko-KR" altLang="en-US" sz="2275">
                <a:solidFill>
                  <a:schemeClr val="bg2">
                    <a:lumMod val="25000"/>
                  </a:schemeClr>
                </a:solidFill>
                <a:latin typeface="Source Code Pro Semibold" panose="020B0609030403020204" pitchFamily="49" charset="0"/>
              </a:rPr>
              <a:t>해결책 </a:t>
            </a:r>
            <a:r>
              <a:rPr lang="en-US" altLang="ko-KR" sz="2275">
                <a:solidFill>
                  <a:schemeClr val="bg2">
                    <a:lumMod val="25000"/>
                  </a:schemeClr>
                </a:solidFill>
                <a:latin typeface="Source Code Pro Semibold" panose="020B0609030403020204" pitchFamily="49" charset="0"/>
              </a:rPr>
              <a:t>:</a:t>
            </a:r>
          </a:p>
          <a:p>
            <a:r>
              <a:rPr lang="en-US" altLang="ko-KR" sz="2275"/>
              <a:t>    </a:t>
            </a:r>
          </a:p>
          <a:p>
            <a:r>
              <a:rPr lang="en-US" altLang="ko-KR" sz="2275"/>
              <a:t>    </a:t>
            </a:r>
            <a:r>
              <a:rPr lang="en-US" altLang="ko-KR" sz="2275" smtClean="0"/>
              <a:t>caller</a:t>
            </a:r>
            <a:r>
              <a:rPr lang="ko-KR" altLang="en-US" sz="2275" smtClean="0"/>
              <a:t>의 </a:t>
            </a:r>
            <a:r>
              <a:rPr lang="en-US" altLang="ko-KR" sz="2275" err="1"/>
              <a:t>fp</a:t>
            </a:r>
            <a:r>
              <a:rPr lang="ko-KR" altLang="en-US" sz="2275"/>
              <a:t>도 </a:t>
            </a:r>
            <a:r>
              <a:rPr lang="ko-KR" altLang="en-US" sz="2275" err="1"/>
              <a:t>스택에</a:t>
            </a:r>
            <a:r>
              <a:rPr lang="ko-KR" altLang="en-US" sz="2275"/>
              <a:t> 저장하여 함수 </a:t>
            </a:r>
            <a:r>
              <a:rPr lang="ko-KR" altLang="en-US" sz="2275" err="1"/>
              <a:t>복귀시</a:t>
            </a:r>
            <a:r>
              <a:rPr lang="ko-KR" altLang="en-US" sz="2275"/>
              <a:t> 복원해야 함</a:t>
            </a:r>
            <a:r>
              <a:rPr lang="en-US" altLang="ko-KR" sz="2275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1620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563A305-AD64-4AFD-A017-F289974EA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58077"/>
              </p:ext>
            </p:extLst>
          </p:nvPr>
        </p:nvGraphicFramePr>
        <p:xfrm>
          <a:off x="-180528" y="188640"/>
          <a:ext cx="8947571" cy="5466398"/>
        </p:xfrm>
        <a:graphic>
          <a:graphicData uri="http://schemas.openxmlformats.org/drawingml/2006/table">
            <a:tbl>
              <a:tblPr firstRow="1" firstCol="1" bandRow="1"/>
              <a:tblGrid>
                <a:gridCol w="3710458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  <a:gridCol w="5237113">
                  <a:extLst>
                    <a:ext uri="{9D8B030D-6E8A-4147-A177-3AD203B41FA5}">
                      <a16:colId xmlns:a16="http://schemas.microsoft.com/office/drawing/2014/main" xmlns="" val="3533981867"/>
                    </a:ext>
                  </a:extLst>
                </a:gridCol>
              </a:tblGrid>
              <a:tr h="4441448">
                <a:tc>
                  <a:txBody>
                    <a:bodyPr/>
                    <a:lstStyle/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foo(</a:t>
                      </a:r>
                      <a:r>
                        <a:rPr lang="en-US" sz="20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a1, </a:t>
                      </a:r>
                      <a:r>
                        <a:rPr lang="en-US" sz="20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a2)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20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kern="100" baseline="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result;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result = a1+a2;</a:t>
                      </a:r>
                      <a:endParaRPr lang="en-US" sz="20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result;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foo(10, 20);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pPr marL="254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00010404 &lt;foo&gt;: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10404: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 push    {</a:t>
                      </a:r>
                      <a:r>
                        <a:rPr lang="en-US" altLang="ko-KR" sz="16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en-US" altLang="ko-KR" sz="16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     add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en-US" altLang="ko-KR" sz="16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  <a:endParaRPr lang="en-US" altLang="ko-KR" sz="16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marR="0" indent="635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     sub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#8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[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 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r2, [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#4]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     add     r3, r2, r3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en-US" altLang="ko-KR" sz="16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#-4]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     </a:t>
                      </a:r>
                      <a:r>
                        <a:rPr lang="en-US" altLang="ko-KR" sz="16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altLang="ko-KR" sz="16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#-4]</a:t>
                      </a:r>
                      <a:endParaRPr lang="en-US" altLang="ko-KR" sz="16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r3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 add     </a:t>
                      </a:r>
                      <a:r>
                        <a:rPr lang="en-US" altLang="ko-KR" sz="16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  <a:endParaRPr lang="en-US" altLang="ko-KR" sz="16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     pop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{</a:t>
                      </a:r>
                      <a:r>
                        <a:rPr lang="en-US" altLang="ko-KR" sz="1600" kern="100" baseline="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  <a:endParaRPr lang="en-US" altLang="ko-KR" sz="16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</a:t>
                      </a:r>
                      <a:r>
                        <a:rPr lang="en-US" altLang="ko-KR" sz="1600" kern="100" baseline="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altLang="ko-KR" sz="16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endParaRPr lang="en-US" altLang="ko-KR" sz="1600" kern="100"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0001043c &lt;main&gt;: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#20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#10  </a:t>
                      </a:r>
                    </a:p>
                    <a:p>
                      <a:pPr marL="254000" indent="63500" latinLnBrk="0">
                        <a:lnSpc>
                          <a:spcPct val="107000"/>
                        </a:lnSpc>
                      </a:pP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     </a:t>
                      </a:r>
                      <a:r>
                        <a:rPr lang="en-US" altLang="ko-KR" sz="1600" kern="100" err="1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altLang="ko-KR" sz="1600" kern="100"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1040c &lt;foo&gt; 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315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219D39C-F8A2-4125-817B-5FC6F347A5B2}"/>
              </a:ext>
            </a:extLst>
          </p:cNvPr>
          <p:cNvSpPr/>
          <p:nvPr/>
        </p:nvSpPr>
        <p:spPr>
          <a:xfrm>
            <a:off x="1866918" y="980728"/>
            <a:ext cx="1509370" cy="3219447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9DA3EB-B67A-4E65-A4A1-03C480032D8A}"/>
              </a:ext>
            </a:extLst>
          </p:cNvPr>
          <p:cNvSpPr txBox="1"/>
          <p:nvPr/>
        </p:nvSpPr>
        <p:spPr>
          <a:xfrm>
            <a:off x="1109334" y="83299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D4CCEC-5D6D-4556-A1CB-77AA8C47EC44}"/>
              </a:ext>
            </a:extLst>
          </p:cNvPr>
          <p:cNvSpPr txBox="1"/>
          <p:nvPr/>
        </p:nvSpPr>
        <p:spPr>
          <a:xfrm>
            <a:off x="1109334" y="405584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9BE1B0E0-2729-4EDA-9A72-517CC22868BE}"/>
              </a:ext>
            </a:extLst>
          </p:cNvPr>
          <p:cNvSpPr/>
          <p:nvPr/>
        </p:nvSpPr>
        <p:spPr>
          <a:xfrm>
            <a:off x="1422694" y="1637165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62D460-D773-400F-8972-9E3F434CFB89}"/>
              </a:ext>
            </a:extLst>
          </p:cNvPr>
          <p:cNvSpPr txBox="1"/>
          <p:nvPr/>
        </p:nvSpPr>
        <p:spPr>
          <a:xfrm>
            <a:off x="1022292" y="1600311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E5CECD5-B1E6-4C83-95DD-76E1ADC4FC81}"/>
              </a:ext>
            </a:extLst>
          </p:cNvPr>
          <p:cNvSpPr/>
          <p:nvPr/>
        </p:nvSpPr>
        <p:spPr>
          <a:xfrm>
            <a:off x="1862360" y="2053514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1EA63CE-E514-4AEB-9EE1-DFE12844BBFC}"/>
              </a:ext>
            </a:extLst>
          </p:cNvPr>
          <p:cNvSpPr txBox="1"/>
          <p:nvPr/>
        </p:nvSpPr>
        <p:spPr>
          <a:xfrm>
            <a:off x="1890735" y="4241378"/>
            <a:ext cx="14782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push {fp}</a:t>
            </a:r>
          </a:p>
          <a:p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add     fp, sp, #0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618A238-0EB8-4ED9-8625-621EBD023743}"/>
              </a:ext>
            </a:extLst>
          </p:cNvPr>
          <p:cNvSpPr/>
          <p:nvPr/>
        </p:nvSpPr>
        <p:spPr>
          <a:xfrm>
            <a:off x="1866918" y="1774182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ACDEDE-49DD-43EB-9524-8A3CA565A958}"/>
              </a:ext>
            </a:extLst>
          </p:cNvPr>
          <p:cNvSpPr txBox="1"/>
          <p:nvPr/>
        </p:nvSpPr>
        <p:spPr>
          <a:xfrm>
            <a:off x="3037155" y="328020"/>
            <a:ext cx="268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함수 호출시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fp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백업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CD448C8-507D-4B55-B301-C6807C2B3319}"/>
              </a:ext>
            </a:extLst>
          </p:cNvPr>
          <p:cNvSpPr/>
          <p:nvPr/>
        </p:nvSpPr>
        <p:spPr>
          <a:xfrm>
            <a:off x="1866918" y="2347801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latin typeface="Source Code Pro" panose="020B0509030403020204" pitchFamily="49" charset="0"/>
              </a:rPr>
              <a:t>fp</a:t>
            </a:r>
            <a:r>
              <a:rPr lang="en-US" altLang="ko-KR">
                <a:latin typeface="Source Code Pro" panose="020B0509030403020204" pitchFamily="49" charset="0"/>
              </a:rPr>
              <a:t> </a:t>
            </a:r>
            <a:r>
              <a:rPr lang="ko-KR" altLang="en-US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68315368-6AF5-4023-934D-E1EC6A4609B0}"/>
              </a:ext>
            </a:extLst>
          </p:cNvPr>
          <p:cNvSpPr/>
          <p:nvPr/>
        </p:nvSpPr>
        <p:spPr>
          <a:xfrm>
            <a:off x="1441390" y="3536471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8DEA512-AAAB-430F-B7EB-2C5D01190ECC}"/>
              </a:ext>
            </a:extLst>
          </p:cNvPr>
          <p:cNvSpPr txBox="1"/>
          <p:nvPr/>
        </p:nvSpPr>
        <p:spPr>
          <a:xfrm>
            <a:off x="1053813" y="349961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4A9DBBB-6302-44EF-9D53-507F9C20234E}"/>
              </a:ext>
            </a:extLst>
          </p:cNvPr>
          <p:cNvSpPr/>
          <p:nvPr/>
        </p:nvSpPr>
        <p:spPr>
          <a:xfrm>
            <a:off x="1866918" y="3383575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63FEDFA-FC33-447B-B31A-BC252F20D05A}"/>
              </a:ext>
            </a:extLst>
          </p:cNvPr>
          <p:cNvSpPr txBox="1"/>
          <p:nvPr/>
        </p:nvSpPr>
        <p:spPr>
          <a:xfrm>
            <a:off x="3491150" y="3381741"/>
            <a:ext cx="3890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ret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D2F43E5C-DE21-4FBF-B50A-51AF673D9BAF}"/>
              </a:ext>
            </a:extLst>
          </p:cNvPr>
          <p:cNvCxnSpPr/>
          <p:nvPr/>
        </p:nvCxnSpPr>
        <p:spPr>
          <a:xfrm>
            <a:off x="1152694" y="3034681"/>
            <a:ext cx="28632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6B9695-0CBC-4526-ACD4-263E390662B9}"/>
              </a:ext>
            </a:extLst>
          </p:cNvPr>
          <p:cNvSpPr txBox="1"/>
          <p:nvPr/>
        </p:nvSpPr>
        <p:spPr>
          <a:xfrm>
            <a:off x="3492824" y="3728520"/>
            <a:ext cx="13420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C558A0E-BA10-40CC-963D-7B91F476AE8F}"/>
              </a:ext>
            </a:extLst>
          </p:cNvPr>
          <p:cNvSpPr txBox="1"/>
          <p:nvPr/>
        </p:nvSpPr>
        <p:spPr>
          <a:xfrm>
            <a:off x="3492823" y="2575374"/>
            <a:ext cx="1221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74D0E8A-522E-4E0C-902E-9CA55FD6BEDC}"/>
              </a:ext>
            </a:extLst>
          </p:cNvPr>
          <p:cNvSpPr/>
          <p:nvPr/>
        </p:nvSpPr>
        <p:spPr>
          <a:xfrm>
            <a:off x="6196397" y="980725"/>
            <a:ext cx="1509370" cy="3219447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F51042E-3A0A-4A81-A20A-B3A2417BE760}"/>
              </a:ext>
            </a:extLst>
          </p:cNvPr>
          <p:cNvSpPr txBox="1"/>
          <p:nvPr/>
        </p:nvSpPr>
        <p:spPr>
          <a:xfrm>
            <a:off x="5438813" y="832989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83F203C-C100-4793-B382-3C85A935E50E}"/>
              </a:ext>
            </a:extLst>
          </p:cNvPr>
          <p:cNvSpPr txBox="1"/>
          <p:nvPr/>
        </p:nvSpPr>
        <p:spPr>
          <a:xfrm>
            <a:off x="5438814" y="405583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36066B46-E089-474D-AC80-28189AC87D72}"/>
              </a:ext>
            </a:extLst>
          </p:cNvPr>
          <p:cNvSpPr/>
          <p:nvPr/>
        </p:nvSpPr>
        <p:spPr>
          <a:xfrm>
            <a:off x="5765554" y="1103992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902EE0-85FA-41CE-9A1E-FCAC2326A330}"/>
              </a:ext>
            </a:extLst>
          </p:cNvPr>
          <p:cNvSpPr txBox="1"/>
          <p:nvPr/>
        </p:nvSpPr>
        <p:spPr>
          <a:xfrm>
            <a:off x="5365153" y="1067137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AE486A1-8165-463C-9AE0-D11BA88623DB}"/>
              </a:ext>
            </a:extLst>
          </p:cNvPr>
          <p:cNvSpPr/>
          <p:nvPr/>
        </p:nvSpPr>
        <p:spPr>
          <a:xfrm>
            <a:off x="6191839" y="1785051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20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CD858B-8827-48FE-B970-07185198A7F1}"/>
              </a:ext>
            </a:extLst>
          </p:cNvPr>
          <p:cNvSpPr txBox="1"/>
          <p:nvPr/>
        </p:nvSpPr>
        <p:spPr>
          <a:xfrm>
            <a:off x="6179553" y="4241374"/>
            <a:ext cx="1476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sub     sp, sp, #4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F1436B0-0F52-4F28-99FC-3F9C6864DCE1}"/>
              </a:ext>
            </a:extLst>
          </p:cNvPr>
          <p:cNvSpPr/>
          <p:nvPr/>
        </p:nvSpPr>
        <p:spPr>
          <a:xfrm>
            <a:off x="6196397" y="1505719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100">
                <a:latin typeface="Consolas" panose="020B0609020204030204" pitchFamily="49" charset="0"/>
                <a:ea typeface="나눔고딕코딩"/>
                <a:cs typeface="Consolas" panose="020B0609020204030204" pitchFamily="49" charset="0"/>
              </a:rPr>
              <a:t>10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B1A49DF-26B5-47D4-8A44-03A6BAC79F0A}"/>
              </a:ext>
            </a:extLst>
          </p:cNvPr>
          <p:cNvSpPr/>
          <p:nvPr/>
        </p:nvSpPr>
        <p:spPr>
          <a:xfrm>
            <a:off x="6191839" y="2072416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latin typeface="Source Code Pro" panose="020B0509030403020204" pitchFamily="49" charset="0"/>
              </a:rPr>
              <a:t>fp</a:t>
            </a:r>
            <a:r>
              <a:rPr lang="en-US" altLang="ko-KR">
                <a:latin typeface="Source Code Pro" panose="020B0509030403020204" pitchFamily="49" charset="0"/>
              </a:rPr>
              <a:t> </a:t>
            </a:r>
            <a:r>
              <a:rPr lang="ko-KR" altLang="en-US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9D6966E2-08B5-46CA-BB0E-84572E401415}"/>
              </a:ext>
            </a:extLst>
          </p:cNvPr>
          <p:cNvSpPr/>
          <p:nvPr/>
        </p:nvSpPr>
        <p:spPr>
          <a:xfrm>
            <a:off x="5746341" y="3575953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A794484-1280-4E67-8F95-AF3903104582}"/>
              </a:ext>
            </a:extLst>
          </p:cNvPr>
          <p:cNvSpPr txBox="1"/>
          <p:nvPr/>
        </p:nvSpPr>
        <p:spPr>
          <a:xfrm>
            <a:off x="5358764" y="353909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err="1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B58DAED-022D-4086-B2D8-CDE205BACB6A}"/>
              </a:ext>
            </a:extLst>
          </p:cNvPr>
          <p:cNvSpPr/>
          <p:nvPr/>
        </p:nvSpPr>
        <p:spPr>
          <a:xfrm>
            <a:off x="6196397" y="3383572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FA58D5C-6872-4875-9422-9BF4D410400B}"/>
              </a:ext>
            </a:extLst>
          </p:cNvPr>
          <p:cNvSpPr txBox="1"/>
          <p:nvPr/>
        </p:nvSpPr>
        <p:spPr>
          <a:xfrm>
            <a:off x="7820629" y="3381738"/>
            <a:ext cx="3890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ret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99E151D-B738-4EA0-9575-F45D58B2D185}"/>
              </a:ext>
            </a:extLst>
          </p:cNvPr>
          <p:cNvCxnSpPr/>
          <p:nvPr/>
        </p:nvCxnSpPr>
        <p:spPr>
          <a:xfrm>
            <a:off x="5482174" y="3034677"/>
            <a:ext cx="28632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5763E7F-4A67-443D-A909-C921DC091E92}"/>
              </a:ext>
            </a:extLst>
          </p:cNvPr>
          <p:cNvSpPr txBox="1"/>
          <p:nvPr/>
        </p:nvSpPr>
        <p:spPr>
          <a:xfrm>
            <a:off x="7822303" y="3728517"/>
            <a:ext cx="13420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BFDC9E1-CEC9-45ED-9508-BBE7D99E3C54}"/>
              </a:ext>
            </a:extLst>
          </p:cNvPr>
          <p:cNvSpPr txBox="1"/>
          <p:nvPr/>
        </p:nvSpPr>
        <p:spPr>
          <a:xfrm>
            <a:off x="7822303" y="2575370"/>
            <a:ext cx="1221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3FFF18A-6F6F-4B7D-9F44-E64299A79597}"/>
              </a:ext>
            </a:extLst>
          </p:cNvPr>
          <p:cNvSpPr/>
          <p:nvPr/>
        </p:nvSpPr>
        <p:spPr>
          <a:xfrm>
            <a:off x="6196397" y="1215213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Source Code Pro" panose="020B0509030403020204" pitchFamily="49" charset="0"/>
              </a:rPr>
              <a:t>30</a:t>
            </a:r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AD066AB-B687-4757-8B93-E61C8E3D0AAB}"/>
              </a:ext>
            </a:extLst>
          </p:cNvPr>
          <p:cNvSpPr/>
          <p:nvPr/>
        </p:nvSpPr>
        <p:spPr>
          <a:xfrm>
            <a:off x="6188374" y="1498145"/>
            <a:ext cx="1521286" cy="277843"/>
          </a:xfrm>
          <a:prstGeom prst="rect">
            <a:avLst/>
          </a:prstGeom>
          <a:noFill/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67">
            <a:extLst>
              <a:ext uri="{FF2B5EF4-FFF2-40B4-BE49-F238E27FC236}">
                <a16:creationId xmlns:a16="http://schemas.microsoft.com/office/drawing/2014/main" xmlns="" id="{A5080018-715B-453B-AE99-E756A31331EC}"/>
              </a:ext>
            </a:extLst>
          </p:cNvPr>
          <p:cNvSpPr/>
          <p:nvPr/>
        </p:nvSpPr>
        <p:spPr>
          <a:xfrm>
            <a:off x="1411624" y="2201740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CA3881-CED5-4562-A169-45D9534C27BA}"/>
              </a:ext>
            </a:extLst>
          </p:cNvPr>
          <p:cNvSpPr txBox="1"/>
          <p:nvPr/>
        </p:nvSpPr>
        <p:spPr>
          <a:xfrm>
            <a:off x="1024046" y="216488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572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888B697-7BA2-4A49-9842-905EF8D19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9632"/>
              </p:ext>
            </p:extLst>
          </p:nvPr>
        </p:nvGraphicFramePr>
        <p:xfrm>
          <a:off x="299764" y="332655"/>
          <a:ext cx="4272236" cy="4358345"/>
        </p:xfrm>
        <a:graphic>
          <a:graphicData uri="http://schemas.openxmlformats.org/drawingml/2006/table">
            <a:tbl>
              <a:tblPr firstRow="1" firstCol="1" bandRow="1"/>
              <a:tblGrid>
                <a:gridCol w="4272236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358345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foo(</a:t>
                      </a:r>
                      <a:r>
                        <a:rPr lang="en-US" sz="18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a1, </a:t>
                      </a:r>
                      <a:r>
                        <a:rPr lang="en-US" sz="18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a2)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8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result;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result = a1+a2;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result;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8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result;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result = foo(10, 20);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return 0;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489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6555A36-87A0-4C0A-B208-CF28E00C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28291"/>
              </p:ext>
            </p:extLst>
          </p:nvPr>
        </p:nvGraphicFramePr>
        <p:xfrm>
          <a:off x="251520" y="476672"/>
          <a:ext cx="4272236" cy="4451223"/>
        </p:xfrm>
        <a:graphic>
          <a:graphicData uri="http://schemas.openxmlformats.org/drawingml/2006/table">
            <a:tbl>
              <a:tblPr firstRow="1" firstCol="1" bandRow="1"/>
              <a:tblGrid>
                <a:gridCol w="4272236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44144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[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r2, [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sz="13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 kern="100"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</a:t>
                      </a:r>
                      <a:r>
                        <a:rPr lang="en-US" sz="1300" kern="10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3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sz="1300" kern="100" err="1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300" kern="100"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</a:txBody>
                  <a:tcPr marL="111728" marR="1117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5746362-6BD8-4989-8483-B528744D7E20}"/>
              </a:ext>
            </a:extLst>
          </p:cNvPr>
          <p:cNvSpPr/>
          <p:nvPr/>
        </p:nvSpPr>
        <p:spPr>
          <a:xfrm>
            <a:off x="5979246" y="1089860"/>
            <a:ext cx="1509370" cy="3521620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4B2ADF-197D-40C1-9E8A-5474FBD33C3C}"/>
              </a:ext>
            </a:extLst>
          </p:cNvPr>
          <p:cNvSpPr txBox="1"/>
          <p:nvPr/>
        </p:nvSpPr>
        <p:spPr>
          <a:xfrm>
            <a:off x="5318285" y="959813"/>
            <a:ext cx="684803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75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CEE44E-56B6-4825-930D-7E034B511D91}"/>
              </a:ext>
            </a:extLst>
          </p:cNvPr>
          <p:cNvSpPr txBox="1"/>
          <p:nvPr/>
        </p:nvSpPr>
        <p:spPr>
          <a:xfrm>
            <a:off x="5318285" y="4500769"/>
            <a:ext cx="684803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75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1A8F4025-5905-4F24-AC30-02229F4193F9}"/>
              </a:ext>
            </a:extLst>
          </p:cNvPr>
          <p:cNvSpPr/>
          <p:nvPr/>
        </p:nvSpPr>
        <p:spPr>
          <a:xfrm>
            <a:off x="5560366" y="3119916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6A509F2-9335-4405-A70B-57B337F343CA}"/>
              </a:ext>
            </a:extLst>
          </p:cNvPr>
          <p:cNvSpPr txBox="1"/>
          <p:nvPr/>
        </p:nvSpPr>
        <p:spPr>
          <a:xfrm>
            <a:off x="5159964" y="3083061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A9C4E0-06FD-4D1A-B952-DBDBFD40974E}"/>
              </a:ext>
            </a:extLst>
          </p:cNvPr>
          <p:cNvSpPr txBox="1"/>
          <p:nvPr/>
        </p:nvSpPr>
        <p:spPr>
          <a:xfrm>
            <a:off x="5760202" y="4777476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인자로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20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을 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r1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레지스터에 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mov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3BE3E149-B750-4AC9-9FB2-A86E1022DB29}"/>
              </a:ext>
            </a:extLst>
          </p:cNvPr>
          <p:cNvSpPr/>
          <p:nvPr/>
        </p:nvSpPr>
        <p:spPr>
          <a:xfrm>
            <a:off x="5549296" y="4288304"/>
            <a:ext cx="396000" cy="247370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243C46-E955-4054-ACFC-4D7EA63E9C57}"/>
              </a:ext>
            </a:extLst>
          </p:cNvPr>
          <p:cNvSpPr txBox="1"/>
          <p:nvPr/>
        </p:nvSpPr>
        <p:spPr>
          <a:xfrm>
            <a:off x="5161719" y="425144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15D1C62-CF54-4750-A970-FA5DDEB1927C}"/>
              </a:ext>
            </a:extLst>
          </p:cNvPr>
          <p:cNvSpPr txBox="1"/>
          <p:nvPr/>
        </p:nvSpPr>
        <p:spPr>
          <a:xfrm>
            <a:off x="7605152" y="3837651"/>
            <a:ext cx="13420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3266E39-E99E-45AB-ABC9-1C29EB2CA673}"/>
              </a:ext>
            </a:extLst>
          </p:cNvPr>
          <p:cNvSpPr txBox="1"/>
          <p:nvPr/>
        </p:nvSpPr>
        <p:spPr>
          <a:xfrm>
            <a:off x="7550894" y="2623088"/>
            <a:ext cx="1221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3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xmlns="" id="{00336760-2349-404E-B99E-4F9A5BD8B340}"/>
              </a:ext>
            </a:extLst>
          </p:cNvPr>
          <p:cNvSpPr/>
          <p:nvPr/>
        </p:nvSpPr>
        <p:spPr>
          <a:xfrm>
            <a:off x="8627114" y="1161018"/>
            <a:ext cx="633985" cy="259918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Source Code Pro" panose="020B0509030403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E91F914-DBC6-4B60-8B7D-AACFDCB35563}"/>
              </a:ext>
            </a:extLst>
          </p:cNvPr>
          <p:cNvSpPr txBox="1"/>
          <p:nvPr/>
        </p:nvSpPr>
        <p:spPr>
          <a:xfrm>
            <a:off x="8722435" y="923266"/>
            <a:ext cx="417238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138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xmlns="" id="{43A4D685-6C7F-4EC2-83BD-FD7D3682C0D9}"/>
              </a:ext>
            </a:extLst>
          </p:cNvPr>
          <p:cNvSpPr/>
          <p:nvPr/>
        </p:nvSpPr>
        <p:spPr>
          <a:xfrm>
            <a:off x="8627113" y="1704964"/>
            <a:ext cx="633985" cy="259918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latin typeface="Source Code Pro" panose="020B0509030403020204" pitchFamily="49" charset="0"/>
              </a:rPr>
              <a:t>20</a:t>
            </a:r>
            <a:endParaRPr lang="ko-KR" altLang="en-US" sz="1300">
              <a:latin typeface="Source Code Pro" panose="020B0509030403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4FDAE9F-A8BC-435E-AAE4-D011604F51EE}"/>
              </a:ext>
            </a:extLst>
          </p:cNvPr>
          <p:cNvSpPr txBox="1"/>
          <p:nvPr/>
        </p:nvSpPr>
        <p:spPr>
          <a:xfrm>
            <a:off x="8722435" y="1467212"/>
            <a:ext cx="417238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138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AD65536-1D35-4655-B682-2F95EF24F869}"/>
              </a:ext>
            </a:extLst>
          </p:cNvPr>
          <p:cNvSpPr/>
          <p:nvPr/>
        </p:nvSpPr>
        <p:spPr>
          <a:xfrm>
            <a:off x="5979246" y="3570139"/>
            <a:ext cx="1509370" cy="286319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ource Code Pro" panose="020B0509030403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AD5899B-B56F-4AB6-97DD-CE5E7D38D2C0}"/>
              </a:ext>
            </a:extLst>
          </p:cNvPr>
          <p:cNvSpPr txBox="1"/>
          <p:nvPr/>
        </p:nvSpPr>
        <p:spPr>
          <a:xfrm>
            <a:off x="7522567" y="3562913"/>
            <a:ext cx="5990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8589141C-5698-4D6A-9DF6-D86F19480EA5}"/>
              </a:ext>
            </a:extLst>
          </p:cNvPr>
          <p:cNvCxnSpPr/>
          <p:nvPr/>
        </p:nvCxnSpPr>
        <p:spPr>
          <a:xfrm>
            <a:off x="5167729" y="3387040"/>
            <a:ext cx="28632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363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r2,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</a:t>
                      </a:r>
                      <a:r>
                        <a:rPr lang="en-US" sz="1200" kern="10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638" y="4010159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823" y="3976140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1102" y="5540215"/>
            <a:ext cx="332655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인자로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을 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r0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레지스터에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5466419" y="5088671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01430" y="5054652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4132" y="467268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4048" y="35515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874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68698"/>
              </p:ext>
            </p:extLst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0672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r2,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</a:t>
                      </a:r>
                      <a:r>
                        <a:rPr lang="en-US" sz="1200" kern="10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638" y="4010159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823" y="3976140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 err="1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4436" y="5537127"/>
            <a:ext cx="3666388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err="1">
                <a:solidFill>
                  <a:schemeClr val="bg2">
                    <a:lumMod val="25000"/>
                  </a:schemeClr>
                </a:solidFill>
              </a:rPr>
              <a:t>lr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레지스터에 리턴 주소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</a:t>
            </a:r>
          </a:p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pc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레지스터에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함수의 주소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5466419" y="5088671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01430" y="5054652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4132" y="467268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4048" y="35515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err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559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</a:t>
                      </a:r>
                      <a:r>
                        <a:rPr lang="en-US" sz="1200" kern="10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r2,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r3,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lr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  r0, [</a:t>
                      </a:r>
                      <a:r>
                        <a:rPr lang="en-US" sz="1200" kern="1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638" y="3756587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823" y="3722568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 err="1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1103" y="5540215"/>
            <a:ext cx="2614818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main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를 스택에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push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5466419" y="5088671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01430" y="5054652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 err="1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4132" y="467268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4048" y="35515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err="1">
                <a:latin typeface="Source Code Pro" panose="020B0509030403020204" pitchFamily="49" charset="0"/>
              </a:rPr>
              <a:t>fp</a:t>
            </a:r>
            <a:r>
              <a:rPr lang="en-US" altLang="ko-KR" sz="1662">
                <a:latin typeface="Source Code Pro" panose="020B0509030403020204" pitchFamily="49" charset="0"/>
              </a:rPr>
              <a:t>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</p:spTree>
    <p:extLst>
      <p:ext uri="{BB962C8B-B14F-4D97-AF65-F5344CB8AC3E}">
        <p14:creationId xmlns:p14="http://schemas.microsoft.com/office/powerpoint/2010/main" val="309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1696CD-3427-4EE8-A56C-8D917E28007C}"/>
              </a:ext>
            </a:extLst>
          </p:cNvPr>
          <p:cNvSpPr txBox="1"/>
          <p:nvPr/>
        </p:nvSpPr>
        <p:spPr>
          <a:xfrm>
            <a:off x="107504" y="21858"/>
            <a:ext cx="917591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7. </a:t>
            </a:r>
            <a:r>
              <a:rPr lang="ko-KR" altLang="en-US" err="1" smtClean="0">
                <a:latin typeface="Consolas" pitchFamily="49" charset="0"/>
                <a:cs typeface="Consolas" pitchFamily="49" charset="0"/>
              </a:rPr>
              <a:t>타겟보드의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 네트워크 확인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root@raspberrypi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:~# </a:t>
            </a:r>
            <a:r>
              <a:rPr lang="en-US" altLang="ko-KR" err="1" smtClean="0">
                <a:latin typeface="Consolas" pitchFamily="49" charset="0"/>
                <a:cs typeface="Consolas" pitchFamily="49" charset="0"/>
              </a:rPr>
              <a:t>nslookup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daum.net</a:t>
            </a:r>
          </a:p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root@raspberrypi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:~# apt install </a:t>
            </a:r>
            <a:r>
              <a:rPr lang="en-US" altLang="ko-KR" err="1" smtClean="0">
                <a:latin typeface="Consolas" pitchFamily="49" charset="0"/>
                <a:cs typeface="Consolas" pitchFamily="49" charset="0"/>
              </a:rPr>
              <a:t>dnsutils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root@raspberrypi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:~#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nslookup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daum.net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Name:   daum.net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Address: 211.231.99.80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Name:   daum.net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Address: 203.133.167.16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Name:   daum.net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Address: 203.133.167.81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Name:   daum.net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Address: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211.231.99.17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 다운로드 확인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err="1">
                <a:latin typeface="Consolas" pitchFamily="49" charset="0"/>
                <a:cs typeface="Consolas" pitchFamily="49" charset="0"/>
              </a:rPr>
              <a:t>root@raspberrypi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:~# </a:t>
            </a:r>
            <a:r>
              <a:rPr lang="en-US" altLang="ko-KR" err="1" smtClean="0">
                <a:latin typeface="Consolas" pitchFamily="49" charset="0"/>
                <a:cs typeface="Consolas" pitchFamily="49" charset="0"/>
              </a:rPr>
              <a:t>wget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http://kohala.com/start/unpv12e/unpv12e.tar.gz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11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638" y="3756587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823" y="3722568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1103" y="5540215"/>
            <a:ext cx="3241593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레지스터에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 mov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하여 상승</a:t>
            </a:r>
          </a:p>
        </p:txBody>
      </p:sp>
      <p:sp>
        <p:nvSpPr>
          <p:cNvPr id="19" name="화살표: 오른쪽 18"/>
          <p:cNvSpPr/>
          <p:nvPr/>
        </p:nvSpPr>
        <p:spPr>
          <a:xfrm>
            <a:off x="4815298" y="3759493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4450309" y="3725475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4132" y="467268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4048" y="35515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</p:spTree>
    <p:extLst>
      <p:ext uri="{BB962C8B-B14F-4D97-AF65-F5344CB8AC3E}">
        <p14:creationId xmlns:p14="http://schemas.microsoft.com/office/powerpoint/2010/main" val="23142857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65112" y="2449923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87298" y="2415904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5124" y="5540215"/>
            <a:ext cx="2755883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레지스터를 인자와 </a:t>
            </a:r>
            <a:endParaRPr lang="en-US" altLang="ko-KR" sz="1662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지역변수 할당을 위해 상승</a:t>
            </a:r>
          </a:p>
        </p:txBody>
      </p:sp>
      <p:sp>
        <p:nvSpPr>
          <p:cNvPr id="19" name="화살표: 오른쪽 18"/>
          <p:cNvSpPr/>
          <p:nvPr/>
        </p:nvSpPr>
        <p:spPr>
          <a:xfrm>
            <a:off x="5475907" y="3765228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10918" y="3731210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4132" y="467268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4048" y="35515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60659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234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357" y="2455510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544" y="2421492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3" y="5557752"/>
            <a:ext cx="2808782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r0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레지스터에 전달된 </a:t>
            </a:r>
            <a:endParaRPr lang="en-US" altLang="ko-KR" sz="1662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첫번째 인자를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5475907" y="3765228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10918" y="3731210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4342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357" y="2455510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544" y="2421492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3" y="5557752"/>
            <a:ext cx="2808782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r1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레지스터에 전달된 </a:t>
            </a:r>
            <a:endParaRPr lang="en-US" altLang="ko-KR" sz="1662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두번째 인자를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5475907" y="3765228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10918" y="3731210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5085" y="2557455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25000"/>
                  </a:schemeClr>
                </a:solidFill>
              </a:rPr>
              <a:t>a2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168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357" y="2455510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544" y="2421492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3" y="5557752"/>
            <a:ext cx="2515432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stack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기록된 </a:t>
            </a:r>
            <a:endParaRPr lang="en-US" altLang="ko-KR" sz="1662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첫번째 인자를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r2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5475907" y="3765228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10918" y="3731210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8304868" y="429176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92856" y="407230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r2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228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357" y="2455510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544" y="2421492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3" y="5557752"/>
            <a:ext cx="2515432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stack 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기록된 </a:t>
            </a:r>
            <a:endParaRPr lang="en-US" altLang="ko-KR" sz="1662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두번째 인자를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r3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5475907" y="3765228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10918" y="3731210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8275226" y="4292175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92856" y="407230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r2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8307482" y="480294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470" y="4583478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r3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901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357" y="2455510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544" y="2421492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2" y="5557752"/>
            <a:ext cx="240963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r2+r3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의 값을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r3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5475907" y="3765228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10918" y="3731210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8304868" y="429176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92856" y="407230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r2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8307482" y="480294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470" y="4583478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r3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853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357" y="2455510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544" y="2421492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3" y="5557752"/>
            <a:ext cx="3552767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r3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의 값을 지역변수인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result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에 저장</a:t>
            </a:r>
          </a:p>
        </p:txBody>
      </p:sp>
      <p:sp>
        <p:nvSpPr>
          <p:cNvPr id="19" name="화살표: 오른쪽 18"/>
          <p:cNvSpPr/>
          <p:nvPr/>
        </p:nvSpPr>
        <p:spPr>
          <a:xfrm>
            <a:off x="5475907" y="3765228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10918" y="3731210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30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8304868" y="429176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92856" y="407230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r2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8307482" y="480294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470" y="4583478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r3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85976AF-520E-4E87-8C1E-692669045D5F}"/>
              </a:ext>
            </a:extLst>
          </p:cNvPr>
          <p:cNvSpPr txBox="1"/>
          <p:nvPr/>
        </p:nvSpPr>
        <p:spPr>
          <a:xfrm>
            <a:off x="7238315" y="3331794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50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357" y="2455510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544" y="2421492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3" y="5557752"/>
            <a:ext cx="304461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지역변수인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result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r3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5475907" y="3765228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10918" y="3731210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30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8304868" y="429176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92856" y="407230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r2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8307482" y="480294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470" y="4583478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r3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4" name="꺾인 연결선 3"/>
          <p:cNvCxnSpPr>
            <a:stCxn id="35" idx="3"/>
            <a:endCxn id="42" idx="1"/>
          </p:cNvCxnSpPr>
          <p:nvPr/>
        </p:nvCxnSpPr>
        <p:spPr>
          <a:xfrm>
            <a:off x="7255254" y="3488749"/>
            <a:ext cx="1052228" cy="1434154"/>
          </a:xfrm>
          <a:prstGeom prst="bentConnector3">
            <a:avLst>
              <a:gd name="adj1" fmla="val 68074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644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 실전 코드 분석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6165" y="1570242"/>
          <a:ext cx="3943602" cy="4109847"/>
        </p:xfrm>
        <a:graphic>
          <a:graphicData uri="http://schemas.openxmlformats.org/drawingml/2006/table">
            <a:tbl>
              <a:tblPr firstRow="1" firstCol="1" bandRow="1"/>
              <a:tblGrid>
                <a:gridCol w="3943602">
                  <a:extLst>
                    <a:ext uri="{9D8B030D-6E8A-4147-A177-3AD203B41FA5}">
                      <a16:colId xmlns:a16="http://schemas.microsoft.com/office/drawing/2014/main" xmlns="" val="3397387927"/>
                    </a:ext>
                  </a:extLst>
                </a:gridCol>
              </a:tblGrid>
              <a:tr h="4099798">
                <a:tc>
                  <a:txBody>
                    <a:bodyPr/>
                    <a:lstStyle/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00010408 &lt;foo&gt;: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10408:  push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1040c:  add     fp, sp,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10410:  sub     sp, sp,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10414:  str     r0,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10418:  str     r1,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1041c:  ldr     r2, [fp, #-16]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10420:  ldr     r3, [fp, #-20]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10424:  add     r3, r2,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10428:  str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1042c:  ldr     r3, [fp, #-8]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10430:  mov     r0, r3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10434:  add     sp, fp, #0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10438:  pop     {fp}            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1043c:  bx      lr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나눔고딕코딩"/>
                        <a:cs typeface="Consolas" panose="020B0609020204030204" pitchFamily="49" charset="0"/>
                      </a:endParaRP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00010440 &lt;main&gt;: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10440:  mov     r1, #20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10444:  mov     r0, #10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10448:  bl      10408 &lt;foo&gt;</a:t>
                      </a:r>
                    </a:p>
                    <a:p>
                      <a:pPr marL="254000" indent="635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나눔고딕코딩"/>
                          <a:cs typeface="Consolas" panose="020B0609020204030204" pitchFamily="49" charset="0"/>
                        </a:rPr>
                        <a:t>   1044c:  str     r0, [fp, #-8]</a:t>
                      </a:r>
                    </a:p>
                  </a:txBody>
                  <a:tcPr marL="103134" marR="103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40223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3296" y="2136261"/>
            <a:ext cx="1393265" cy="3250726"/>
          </a:xfrm>
          <a:prstGeom prst="rect">
            <a:avLst/>
          </a:prstGeom>
          <a:solidFill>
            <a:srgbClr val="EC407A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076" y="20162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상위주소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6076" y="52847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</a:rPr>
              <a:t>하위주소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5476357" y="2455510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98544" y="2421492"/>
            <a:ext cx="4058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sp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033" y="5557752"/>
            <a:ext cx="2996333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리턴값을 위해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r3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r0</a:t>
            </a:r>
            <a:r>
              <a:rPr lang="ko-KR" altLang="en-US" sz="1662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mov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5475907" y="3765228"/>
            <a:ext cx="365538" cy="228342"/>
          </a:xfrm>
          <a:prstGeom prst="rightArrow">
            <a:avLst/>
          </a:prstGeom>
          <a:solidFill>
            <a:srgbClr val="009688"/>
          </a:solidFill>
          <a:ln w="38100">
            <a:solidFill>
              <a:srgbClr val="92D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110918" y="3731210"/>
            <a:ext cx="38023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fp</a:t>
            </a:r>
            <a:endParaRPr lang="ko-KR" altLang="en-US" sz="1662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3209" y="4818964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main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65" y="316613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foo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함수 영역</a:t>
            </a: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8307482" y="220194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470" y="198248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r0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07481" y="270405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20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5470" y="248458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r1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3296" y="442575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7900" y="4419080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4204" y="4256735"/>
            <a:ext cx="264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8307482" y="3245242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10408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470" y="3025779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pc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8307482" y="3765228"/>
            <a:ext cx="711654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1044c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470" y="3545766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lr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1989" y="3885190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fp </a:t>
            </a:r>
            <a:r>
              <a:rPr lang="ko-KR" altLang="en-US" sz="1662">
                <a:latin typeface="Source Code Pro" panose="020B0509030403020204" pitchFamily="49" charset="0"/>
              </a:rPr>
              <a:t>백업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1989" y="3620896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61989" y="335660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30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1989" y="3092308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1989" y="2828014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10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1989" y="2572112"/>
            <a:ext cx="1393265" cy="264294"/>
          </a:xfrm>
          <a:prstGeom prst="rect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latin typeface="Source Code Pro" panose="020B0509030403020204" pitchFamily="49" charset="0"/>
              </a:rPr>
              <a:t>20</a:t>
            </a:r>
            <a:endParaRPr lang="ko-KR" altLang="en-US" sz="1662">
              <a:latin typeface="Source Code Pro" panose="020B050903040302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51761" y="282854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a1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8304868" y="4291766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10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92856" y="4072302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r2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8307482" y="4802940"/>
            <a:ext cx="585217" cy="239924"/>
          </a:xfrm>
          <a:prstGeom prst="flowChartTerminator">
            <a:avLst/>
          </a:prstGeom>
          <a:solidFill>
            <a:srgbClr val="880E4F"/>
          </a:solidFill>
          <a:ln w="28575">
            <a:solidFill>
              <a:srgbClr val="F48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Source Code Pro" panose="020B0509030403020204" pitchFamily="49" charset="0"/>
              </a:rPr>
              <a:t>30</a:t>
            </a:r>
            <a:endParaRPr lang="ko-KR" altLang="en-US" sz="1200">
              <a:latin typeface="Source Code Pro" panose="020B0509030403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470" y="4583478"/>
            <a:ext cx="385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</a:rPr>
              <a:t>r3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4" name="꺾인 연결선 3"/>
          <p:cNvCxnSpPr>
            <a:stCxn id="35" idx="3"/>
            <a:endCxn id="42" idx="1"/>
          </p:cNvCxnSpPr>
          <p:nvPr/>
        </p:nvCxnSpPr>
        <p:spPr>
          <a:xfrm>
            <a:off x="7255254" y="3488749"/>
            <a:ext cx="1052228" cy="1434154"/>
          </a:xfrm>
          <a:prstGeom prst="bentConnector3">
            <a:avLst>
              <a:gd name="adj1" fmla="val 68074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2" idx="3"/>
            <a:endCxn id="18" idx="3"/>
          </p:cNvCxnSpPr>
          <p:nvPr/>
        </p:nvCxnSpPr>
        <p:spPr>
          <a:xfrm flipV="1">
            <a:off x="8892698" y="2321909"/>
            <a:ext cx="9525" cy="2600994"/>
          </a:xfrm>
          <a:prstGeom prst="bentConnector3">
            <a:avLst>
              <a:gd name="adj1" fmla="val 1800000"/>
            </a:avLst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3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11419</Words>
  <Application>Microsoft Office PowerPoint</Application>
  <PresentationFormat>화면 슬라이드 쇼(4:3)</PresentationFormat>
  <Paragraphs>3049</Paragraphs>
  <Slides>117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117</vt:i4>
      </vt:variant>
    </vt:vector>
  </HeadingPairs>
  <TitlesOfParts>
    <vt:vector size="127" baseType="lpstr">
      <vt:lpstr>Source Code Pro</vt:lpstr>
      <vt:lpstr>Source Code Pro Semibold</vt:lpstr>
      <vt:lpstr>굴림</vt:lpstr>
      <vt:lpstr>나눔고딕코딩</vt:lpstr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함수 호출 실전 코드 분석</vt:lpstr>
      <vt:lpstr>PowerPoint 프레젠테이션</vt:lpstr>
      <vt:lpstr>Backtrace 구현  1</vt:lpstr>
      <vt:lpstr>Backtrace 구현 1</vt:lpstr>
      <vt:lpstr>Backtrace 구현  1</vt:lpstr>
      <vt:lpstr>Backtrace 구현  1</vt:lpstr>
      <vt:lpstr>Backtrace 구현  1</vt:lpstr>
      <vt:lpstr>Backtrace 구현  1</vt:lpstr>
      <vt:lpstr>PowerPoint 프레젠테이션</vt:lpstr>
      <vt:lpstr>Backtrace 구현  2</vt:lpstr>
      <vt:lpstr>PowerPoint 프레젠테이션</vt:lpstr>
      <vt:lpstr>PowerPoint 프레젠테이션</vt:lpstr>
      <vt:lpstr>PowerPoint 프레젠테이션</vt:lpstr>
      <vt:lpstr>Backtrace 구현 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user</cp:lastModifiedBy>
  <cp:revision>185</cp:revision>
  <dcterms:created xsi:type="dcterms:W3CDTF">2016-12-04T23:13:07Z</dcterms:created>
  <dcterms:modified xsi:type="dcterms:W3CDTF">2019-09-16T07:46:48Z</dcterms:modified>
</cp:coreProperties>
</file>