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1308" r:id="rId21"/>
    <p:sldId id="277" r:id="rId22"/>
    <p:sldId id="278" r:id="rId23"/>
    <p:sldId id="279" r:id="rId24"/>
    <p:sldId id="280" r:id="rId25"/>
    <p:sldId id="281" r:id="rId26"/>
    <p:sldId id="282" r:id="rId27"/>
    <p:sldId id="1260" r:id="rId28"/>
    <p:sldId id="1261" r:id="rId29"/>
    <p:sldId id="783" r:id="rId30"/>
    <p:sldId id="1262" r:id="rId31"/>
    <p:sldId id="785" r:id="rId32"/>
    <p:sldId id="784" r:id="rId33"/>
    <p:sldId id="1263" r:id="rId34"/>
    <p:sldId id="791" r:id="rId35"/>
    <p:sldId id="792" r:id="rId36"/>
    <p:sldId id="793" r:id="rId37"/>
    <p:sldId id="1264" r:id="rId38"/>
    <p:sldId id="1265" r:id="rId39"/>
    <p:sldId id="1266" r:id="rId40"/>
    <p:sldId id="1267" r:id="rId41"/>
    <p:sldId id="1268" r:id="rId42"/>
    <p:sldId id="1269" r:id="rId43"/>
    <p:sldId id="1270" r:id="rId44"/>
    <p:sldId id="1271" r:id="rId45"/>
    <p:sldId id="1272" r:id="rId46"/>
    <p:sldId id="1273" r:id="rId47"/>
    <p:sldId id="1274" r:id="rId48"/>
    <p:sldId id="1275" r:id="rId49"/>
    <p:sldId id="1276" r:id="rId50"/>
    <p:sldId id="1277" r:id="rId51"/>
    <p:sldId id="1278" r:id="rId52"/>
    <p:sldId id="1279" r:id="rId53"/>
    <p:sldId id="1280" r:id="rId54"/>
    <p:sldId id="1281" r:id="rId55"/>
    <p:sldId id="1282" r:id="rId56"/>
    <p:sldId id="1283" r:id="rId57"/>
    <p:sldId id="1284" r:id="rId58"/>
    <p:sldId id="1285" r:id="rId59"/>
    <p:sldId id="1286" r:id="rId60"/>
    <p:sldId id="1287" r:id="rId61"/>
    <p:sldId id="1288" r:id="rId62"/>
    <p:sldId id="1289" r:id="rId63"/>
    <p:sldId id="1290" r:id="rId64"/>
    <p:sldId id="1309" r:id="rId65"/>
    <p:sldId id="1291" r:id="rId66"/>
    <p:sldId id="1292" r:id="rId67"/>
    <p:sldId id="1293" r:id="rId68"/>
    <p:sldId id="1294" r:id="rId69"/>
    <p:sldId id="1295" r:id="rId70"/>
    <p:sldId id="1296" r:id="rId71"/>
    <p:sldId id="1297" r:id="rId72"/>
    <p:sldId id="1298" r:id="rId73"/>
    <p:sldId id="1299" r:id="rId74"/>
    <p:sldId id="1300" r:id="rId75"/>
    <p:sldId id="1301" r:id="rId76"/>
    <p:sldId id="1302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1303" r:id="rId95"/>
    <p:sldId id="1304" r:id="rId96"/>
    <p:sldId id="1305" r:id="rId97"/>
    <p:sldId id="1306" r:id="rId98"/>
    <p:sldId id="1307" r:id="rId9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>
      <p:cViewPr varScale="1">
        <p:scale>
          <a:sx n="82" d="100"/>
          <a:sy n="82" d="100"/>
        </p:scale>
        <p:origin x="3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C33C3-0708-4540-9E59-F55196D87E2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6A19-3250-4322-A9C8-13B0648BF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3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22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6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6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3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2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2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9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4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96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1D4B-7156-4811-B68E-D5C9DA2372B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1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ware.org/gdb/current/onlinedocs/gdb.toc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92.168.137.100:/root" TargetMode="Externa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92.168.137.100:/root" TargetMode="Externa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92.168.137.100:/roo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170640-5B64-452A-BBEC-0F2A23531876}"/>
              </a:ext>
            </a:extLst>
          </p:cNvPr>
          <p:cNvSpPr txBox="1"/>
          <p:nvPr/>
        </p:nvSpPr>
        <p:spPr>
          <a:xfrm>
            <a:off x="395536" y="260648"/>
            <a:ext cx="1020984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수업 내용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1. ARM(32bit) </a:t>
            </a:r>
            <a:r>
              <a:rPr lang="ko-KR" altLang="en-US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아키텍쳐</a:t>
            </a:r>
            <a:endParaRPr lang="en-US" altLang="ko-KR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2. ARM </a:t>
            </a:r>
            <a:r>
              <a:rPr lang="ko-KR" altLang="en-US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어셈블리</a:t>
            </a:r>
            <a:endParaRPr lang="en-US" altLang="ko-KR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3. ARM </a:t>
            </a:r>
            <a:r>
              <a:rPr lang="ko-KR" altLang="en-US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함수 호출 원리 </a:t>
            </a:r>
            <a:endParaRPr lang="en-US" altLang="ko-KR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4.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BackTtrace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구현 원리 </a:t>
            </a:r>
            <a:endParaRPr lang="en-US" altLang="ko-KR" sz="2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5. </a:t>
            </a:r>
            <a:r>
              <a:rPr lang="en-US" altLang="ko-KR" sz="24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ptrace</a:t>
            </a:r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6.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strace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7. GDB ( </a:t>
            </a:r>
            <a:r>
              <a:rPr lang="ko-KR" altLang="en-US" sz="2400" b="1">
                <a:latin typeface="Consolas" pitchFamily="49" charset="0"/>
                <a:cs typeface="Consolas" pitchFamily="49" charset="0"/>
              </a:rPr>
              <a:t>멀티 프로세스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400" b="1">
                <a:latin typeface="Consolas" pitchFamily="49" charset="0"/>
                <a:cs typeface="Consolas" pitchFamily="49" charset="0"/>
              </a:rPr>
              <a:t>멀티 쓰레드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server </a:t>
            </a:r>
            <a:r>
              <a:rPr lang="ko-KR" altLang="en-US" sz="2400" b="1">
                <a:latin typeface="Consolas" pitchFamily="49" charset="0"/>
                <a:cs typeface="Consolas" pitchFamily="49" charset="0"/>
              </a:rPr>
              <a:t>원격 디버깅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-----------------------------------------------------------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8.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kprobe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,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jprobe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kretprobe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9.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ftrace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10. </a:t>
            </a:r>
            <a:r>
              <a:rPr lang="en-US" altLang="ko-KR" sz="2400" b="1" err="1">
                <a:latin typeface="Consolas" pitchFamily="49" charset="0"/>
                <a:cs typeface="Consolas" pitchFamily="49" charset="0"/>
              </a:rPr>
              <a:t>uftrace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11. perf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12.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setjmp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400" err="1">
                <a:latin typeface="Consolas" pitchFamily="49" charset="0"/>
                <a:cs typeface="Consolas" pitchFamily="49" charset="0"/>
              </a:rPr>
              <a:t>longjmp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3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3C999E-8B51-4CCB-A505-D448A3FA1F81}"/>
              </a:ext>
            </a:extLst>
          </p:cNvPr>
          <p:cNvSpPr txBox="1"/>
          <p:nvPr/>
        </p:nvSpPr>
        <p:spPr>
          <a:xfrm>
            <a:off x="251520" y="404664"/>
            <a:ext cx="9777035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printf("%d: %s (+0x%lx) pc = 0x%lx, sp = 0x%lx\n", i, name,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(long) offp, (long) pc, (long) sp);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printf("signo=%d\n", signo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exit(-1);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func2()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*p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printf("%d\n", *p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func1()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func2();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54EB5E-28ED-4CA1-8FA6-9F99C6758C2D}"/>
              </a:ext>
            </a:extLst>
          </p:cNvPr>
          <p:cNvSpPr txBox="1"/>
          <p:nvPr/>
        </p:nvSpPr>
        <p:spPr>
          <a:xfrm>
            <a:off x="107504" y="-97751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backtrace_6.c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1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3C999E-8B51-4CCB-A505-D448A3FA1F81}"/>
              </a:ext>
            </a:extLst>
          </p:cNvPr>
          <p:cNvSpPr txBox="1"/>
          <p:nvPr/>
        </p:nvSpPr>
        <p:spPr>
          <a:xfrm>
            <a:off x="251520" y="404664"/>
            <a:ext cx="4275529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signal( 11, sighandler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func1();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54EB5E-28ED-4CA1-8FA6-9F99C6758C2D}"/>
              </a:ext>
            </a:extLst>
          </p:cNvPr>
          <p:cNvSpPr txBox="1"/>
          <p:nvPr/>
        </p:nvSpPr>
        <p:spPr>
          <a:xfrm>
            <a:off x="107504" y="-97751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backtrace_6.c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4C19CF-50C0-4000-BD2A-62DD84FAC526}"/>
              </a:ext>
            </a:extLst>
          </p:cNvPr>
          <p:cNvSpPr txBox="1"/>
          <p:nvPr/>
        </p:nvSpPr>
        <p:spPr>
          <a:xfrm>
            <a:off x="132104" y="2636912"/>
            <a:ext cx="74692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컴파일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gcc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-g backtrace_6.c -O0 -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lunwind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-arm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# ./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a.out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0: func2 (+0x18) pc = 0x10850,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= 0x7ee587a8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1: func1 (+0xc) pc = 0x1087c,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= 0x7ee587b8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2: main (+0x24) pc = 0x108a8,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= 0x7ee587c0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3: __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libc_start_main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(+0x114) pc = 0x76d61678,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= 0x7ee587d0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4: _start (+0x2c) pc = 0x105fc,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sp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= 0x7ee58918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2836FF-92AC-4B3B-8DC7-2949BA0B9B83}"/>
              </a:ext>
            </a:extLst>
          </p:cNvPr>
          <p:cNvSpPr txBox="1"/>
          <p:nvPr/>
        </p:nvSpPr>
        <p:spPr>
          <a:xfrm>
            <a:off x="5652120" y="302359"/>
            <a:ext cx="21595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vi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~/.vimrc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 autoindent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 cindent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자동 들여 쓰기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gg=G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88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9E57D6-BE38-4F11-829C-621954D20DBC}"/>
              </a:ext>
            </a:extLst>
          </p:cNvPr>
          <p:cNvSpPr txBox="1"/>
          <p:nvPr/>
        </p:nvSpPr>
        <p:spPr>
          <a:xfrm>
            <a:off x="66070" y="159646"/>
            <a:ext cx="1049742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ptrace</a:t>
            </a:r>
            <a:r>
              <a:rPr lang="en-US" altLang="ko-KR" sz="2400" dirty="0"/>
              <a:t> (process trace)</a:t>
            </a:r>
          </a:p>
          <a:p>
            <a:endParaRPr lang="en-US" altLang="ko-KR" sz="2000" dirty="0"/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ptrace</a:t>
            </a:r>
            <a:r>
              <a:rPr lang="ko-KR" altLang="en-US" sz="2400" dirty="0"/>
              <a:t>는 리눅스</a:t>
            </a:r>
            <a:r>
              <a:rPr lang="en-US" altLang="ko-KR" sz="2400" dirty="0"/>
              <a:t>, </a:t>
            </a:r>
            <a:r>
              <a:rPr lang="ko-KR" altLang="en-US" sz="2400" dirty="0"/>
              <a:t>유닉스 환경에서 프로세스 디버깅에 사용되는 함수이다</a:t>
            </a:r>
            <a:r>
              <a:rPr lang="en-US" altLang="ko-KR" sz="2400" dirty="0"/>
              <a:t>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altLang="ko-KR" sz="2400" dirty="0"/>
              <a:t>lib.so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ptrace</a:t>
            </a:r>
            <a:r>
              <a:rPr lang="ko-KR" altLang="en-US" sz="2400" dirty="0"/>
              <a:t>를 </a:t>
            </a:r>
            <a:r>
              <a:rPr lang="en-US" altLang="ko-KR" sz="2400" dirty="0"/>
              <a:t>export</a:t>
            </a:r>
            <a:r>
              <a:rPr lang="ko-KR" altLang="en-US" sz="2400" dirty="0"/>
              <a:t>하고 있다</a:t>
            </a:r>
            <a:r>
              <a:rPr lang="en-US" altLang="ko-KR" sz="2400" dirty="0"/>
              <a:t>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ko-KR" altLang="en-US" sz="2400" dirty="0"/>
              <a:t>디버깅 도구인 </a:t>
            </a:r>
            <a:r>
              <a:rPr lang="en-US" altLang="ko-KR" sz="2400" dirty="0" err="1"/>
              <a:t>gdb</a:t>
            </a:r>
            <a:r>
              <a:rPr lang="ko-KR" altLang="en-US" sz="2400" dirty="0"/>
              <a:t>가 내부적으로는 </a:t>
            </a:r>
            <a:r>
              <a:rPr lang="en-US" altLang="ko-KR" sz="2400" dirty="0" err="1"/>
              <a:t>ptrace</a:t>
            </a:r>
            <a:r>
              <a:rPr lang="ko-KR" altLang="en-US" sz="2400" dirty="0"/>
              <a:t>를 사용하고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0C0A91-A918-4219-862D-0CAC9C6B8620}"/>
              </a:ext>
            </a:extLst>
          </p:cNvPr>
          <p:cNvSpPr txBox="1"/>
          <p:nvPr/>
        </p:nvSpPr>
        <p:spPr>
          <a:xfrm>
            <a:off x="323528" y="2564904"/>
            <a:ext cx="103797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ptrace</a:t>
            </a:r>
            <a:r>
              <a:rPr lang="en-US" altLang="ko-KR" sz="2000" dirty="0">
                <a:latin typeface="Consolas" panose="020B0609020204030204" pitchFamily="49" charset="0"/>
              </a:rPr>
              <a:t>(PTRACE_ATTACH, ... );  // process</a:t>
            </a:r>
            <a:r>
              <a:rPr lang="ko-KR" altLang="en-US" sz="2000" dirty="0">
                <a:latin typeface="Consolas" panose="020B0609020204030204" pitchFamily="49" charset="0"/>
              </a:rPr>
              <a:t>를 </a:t>
            </a:r>
            <a:r>
              <a:rPr lang="en-US" altLang="ko-KR" sz="2000" dirty="0">
                <a:latin typeface="Consolas" panose="020B0609020204030204" pitchFamily="49" charset="0"/>
              </a:rPr>
              <a:t>attach</a:t>
            </a:r>
            <a:r>
              <a:rPr lang="ko-KR" altLang="en-US" sz="2000" dirty="0">
                <a:latin typeface="Consolas" panose="020B0609020204030204" pitchFamily="49" charset="0"/>
              </a:rPr>
              <a:t>하겠다는 것임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ptrace</a:t>
            </a:r>
            <a:r>
              <a:rPr lang="en-US" altLang="ko-KR" sz="2000" dirty="0">
                <a:latin typeface="Consolas" panose="020B0609020204030204" pitchFamily="49" charset="0"/>
              </a:rPr>
              <a:t>(PTRACE_GETREGS, ... ); // </a:t>
            </a:r>
            <a:r>
              <a:rPr lang="ko-KR" altLang="en-US" sz="2000" dirty="0">
                <a:latin typeface="Consolas" panose="020B0609020204030204" pitchFamily="49" charset="0"/>
              </a:rPr>
              <a:t>이건 대상 </a:t>
            </a:r>
            <a:r>
              <a:rPr lang="en-US" altLang="ko-KR" sz="2000" dirty="0">
                <a:latin typeface="Consolas" panose="020B0609020204030204" pitchFamily="49" charset="0"/>
              </a:rPr>
              <a:t>process</a:t>
            </a:r>
            <a:r>
              <a:rPr lang="ko-KR" altLang="en-US" sz="2000" dirty="0">
                <a:latin typeface="Consolas" panose="020B0609020204030204" pitchFamily="49" charset="0"/>
              </a:rPr>
              <a:t>의 레지스터 목록을 </a:t>
            </a:r>
            <a:r>
              <a:rPr lang="ko-KR" altLang="en-US" sz="2000" dirty="0" err="1">
                <a:latin typeface="Consolas" panose="020B0609020204030204" pitchFamily="49" charset="0"/>
              </a:rPr>
              <a:t>받아옴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ptrace</a:t>
            </a:r>
            <a:r>
              <a:rPr lang="en-US" altLang="ko-KR" sz="2000" dirty="0">
                <a:latin typeface="Consolas" panose="020B0609020204030204" pitchFamily="49" charset="0"/>
              </a:rPr>
              <a:t>(PTRACE_POKEDATA, ... ); // data</a:t>
            </a:r>
            <a:r>
              <a:rPr lang="ko-KR" altLang="en-US" sz="2000" dirty="0">
                <a:latin typeface="Consolas" panose="020B0609020204030204" pitchFamily="49" charset="0"/>
              </a:rPr>
              <a:t>를 쓰거나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ptrace</a:t>
            </a:r>
            <a:r>
              <a:rPr lang="en-US" altLang="ko-KR" sz="2000" dirty="0">
                <a:latin typeface="Consolas" panose="020B0609020204030204" pitchFamily="49" charset="0"/>
              </a:rPr>
              <a:t>(PTRACE_PEEKDATA, ... ); // </a:t>
            </a:r>
            <a:r>
              <a:rPr lang="ko-KR" altLang="en-US" sz="2000" dirty="0">
                <a:latin typeface="Consolas" panose="020B0609020204030204" pitchFamily="49" charset="0"/>
              </a:rPr>
              <a:t>가져올 수 있다</a:t>
            </a:r>
          </a:p>
        </p:txBody>
      </p:sp>
    </p:spTree>
    <p:extLst>
      <p:ext uri="{BB962C8B-B14F-4D97-AF65-F5344CB8AC3E}">
        <p14:creationId xmlns:p14="http://schemas.microsoft.com/office/powerpoint/2010/main" val="95007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9E57D6-BE38-4F11-829C-621954D20DBC}"/>
              </a:ext>
            </a:extLst>
          </p:cNvPr>
          <p:cNvSpPr txBox="1"/>
          <p:nvPr/>
        </p:nvSpPr>
        <p:spPr>
          <a:xfrm>
            <a:off x="755576" y="620688"/>
            <a:ext cx="477246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#include &lt;stdio.h&gt;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#include &lt;unistd.h&gt;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while(1)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printf("hello!\n");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sleep(1);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DBD4AE5-B720-4773-9BB3-0CFB48607C7A}"/>
              </a:ext>
            </a:extLst>
          </p:cNvPr>
          <p:cNvSpPr txBox="1"/>
          <p:nvPr/>
        </p:nvSpPr>
        <p:spPr>
          <a:xfrm>
            <a:off x="721246" y="21081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hello.c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3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9E57D6-BE38-4F11-829C-621954D20DBC}"/>
              </a:ext>
            </a:extLst>
          </p:cNvPr>
          <p:cNvSpPr txBox="1"/>
          <p:nvPr/>
        </p:nvSpPr>
        <p:spPr>
          <a:xfrm>
            <a:off x="755576" y="620688"/>
            <a:ext cx="7491153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#include &lt;stdio.h&gt;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#include &lt;stdlib.h&gt;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#include &lt;sys/ptrace.h&gt;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// # ./a.out   1234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//    argv[0]  argv[1]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int main(int argc, char *argv[])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int ret, pid, i;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   pid = atoi(argv[1]);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   ret = ptrace(PTRACE_ATTACH, pid, 0, 0);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   printf("return : %d\n", ret);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getchar();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   ptrace(PTRACE_DETACH, pid, 0, 0);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DBD4AE5-B720-4773-9BB3-0CFB48607C7A}"/>
              </a:ext>
            </a:extLst>
          </p:cNvPr>
          <p:cNvSpPr txBox="1"/>
          <p:nvPr/>
        </p:nvSpPr>
        <p:spPr>
          <a:xfrm>
            <a:off x="721246" y="21081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ptrace.c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6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A0A359-0DEF-4551-8F29-B626071219D0}"/>
              </a:ext>
            </a:extLst>
          </p:cNvPr>
          <p:cNvSpPr txBox="1"/>
          <p:nvPr/>
        </p:nvSpPr>
        <p:spPr>
          <a:xfrm>
            <a:off x="251520" y="188640"/>
            <a:ext cx="623144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컴파일 </a:t>
            </a:r>
            <a:endParaRPr lang="en-US" altLang="ko-KR" sz="2000" dirty="0"/>
          </a:p>
          <a:p>
            <a:r>
              <a:rPr lang="en-US" altLang="ko-KR" sz="2000" dirty="0"/>
              <a:t>#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hello.c</a:t>
            </a:r>
            <a:r>
              <a:rPr lang="en-US" altLang="ko-KR" sz="2000" dirty="0"/>
              <a:t> -o hello</a:t>
            </a:r>
          </a:p>
          <a:p>
            <a:r>
              <a:rPr lang="en-US" altLang="ko-KR" sz="2000" dirty="0"/>
              <a:t>#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ptrace.c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r>
              <a:rPr lang="ko-KR" altLang="en-US" sz="2000" dirty="0"/>
              <a:t>터미널 하나를 더 접속한 후 </a:t>
            </a:r>
            <a:r>
              <a:rPr lang="en-US" altLang="ko-KR" sz="2000" dirty="0"/>
              <a:t>hello</a:t>
            </a:r>
            <a:r>
              <a:rPr lang="ko-KR" altLang="en-US" sz="2000" dirty="0"/>
              <a:t>를 실행 시킨다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기존 터미널 에서</a:t>
            </a:r>
            <a:endParaRPr lang="en-US" altLang="ko-KR" sz="2000" dirty="0"/>
          </a:p>
          <a:p>
            <a:r>
              <a:rPr lang="en-US" altLang="ko-KR" sz="2000" dirty="0"/>
              <a:t>hello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pid</a:t>
            </a:r>
            <a:r>
              <a:rPr lang="ko-KR" altLang="en-US" sz="2000" dirty="0"/>
              <a:t>를 알아 낸 다음</a:t>
            </a:r>
            <a:endParaRPr lang="en-US" altLang="ko-KR" sz="2000" dirty="0"/>
          </a:p>
          <a:p>
            <a:r>
              <a:rPr lang="en-US" altLang="ko-KR" sz="2000"/>
              <a:t># </a:t>
            </a:r>
            <a:r>
              <a:rPr lang="en-US" altLang="ko-KR" sz="2000"/>
              <a:t>ps -ef | grep hello | grep -v grep | awk '{print $</a:t>
            </a:r>
            <a:r>
              <a:rPr lang="en-US" altLang="ko-KR" sz="2000"/>
              <a:t>2</a:t>
            </a:r>
            <a:r>
              <a:rPr lang="en-US" altLang="ko-KR" sz="2000" smtClean="0"/>
              <a:t>}'</a:t>
            </a:r>
          </a:p>
          <a:p>
            <a:r>
              <a:rPr lang="en-US" altLang="ko-KR" sz="2000" smtClean="0"/>
              <a:t>13975</a:t>
            </a:r>
            <a:endParaRPr lang="en-US" altLang="ko-KR" sz="2000" dirty="0"/>
          </a:p>
          <a:p>
            <a:r>
              <a:rPr lang="en-US" altLang="ko-KR" sz="2000" dirty="0"/>
              <a:t># ./</a:t>
            </a:r>
            <a:r>
              <a:rPr lang="en-US" altLang="ko-KR" sz="2000" dirty="0" err="1"/>
              <a:t>a.out</a:t>
            </a:r>
            <a:r>
              <a:rPr lang="en-US" altLang="ko-KR" sz="2000" dirty="0"/>
              <a:t> 13975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ptrace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리턴 값이 </a:t>
            </a:r>
            <a:r>
              <a:rPr lang="en-US" altLang="ko-KR" sz="2000" dirty="0"/>
              <a:t>0</a:t>
            </a:r>
            <a:r>
              <a:rPr lang="ko-KR" altLang="en-US" sz="2000" dirty="0"/>
              <a:t>이면 정상작동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대상 프로세스인 </a:t>
            </a:r>
            <a:r>
              <a:rPr lang="en-US" altLang="ko-KR" sz="2000" dirty="0"/>
              <a:t>hello</a:t>
            </a:r>
            <a:r>
              <a:rPr lang="ko-KR" altLang="en-US" sz="2000" dirty="0"/>
              <a:t>는 </a:t>
            </a:r>
            <a:r>
              <a:rPr lang="en-US" altLang="ko-KR" sz="2000" dirty="0"/>
              <a:t>stop </a:t>
            </a:r>
            <a:r>
              <a:rPr lang="ko-KR" altLang="en-US" sz="2000" dirty="0"/>
              <a:t>상태가 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./</a:t>
            </a:r>
            <a:r>
              <a:rPr lang="en-US" altLang="ko-KR" sz="2000" dirty="0" err="1"/>
              <a:t>a.out</a:t>
            </a:r>
            <a:r>
              <a:rPr lang="ko-KR" altLang="en-US" sz="2000" dirty="0"/>
              <a:t>이 종료되면 </a:t>
            </a:r>
            <a:r>
              <a:rPr lang="en-US" altLang="ko-KR" sz="2000" dirty="0"/>
              <a:t>hello</a:t>
            </a:r>
            <a:r>
              <a:rPr lang="ko-KR" altLang="en-US" sz="2000" dirty="0"/>
              <a:t>는 다시 기동 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069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50F7BC-E40D-44BA-8E6A-F9BF3FDD5B3D}"/>
              </a:ext>
            </a:extLst>
          </p:cNvPr>
          <p:cNvSpPr txBox="1"/>
          <p:nvPr/>
        </p:nvSpPr>
        <p:spPr>
          <a:xfrm>
            <a:off x="395536" y="446011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ptrace_1.c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FE8381-C0EA-4719-962D-7F3E4EE8B118}"/>
              </a:ext>
            </a:extLst>
          </p:cNvPr>
          <p:cNvSpPr txBox="1"/>
          <p:nvPr/>
        </p:nvSpPr>
        <p:spPr>
          <a:xfrm>
            <a:off x="1875177" y="332656"/>
            <a:ext cx="6136616" cy="56323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&lt;sys/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ptrace.h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&lt;sys/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user.h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stdlib.h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asm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ptrace.h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main(int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char *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struct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user_regs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regs;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int ret,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pid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pid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atoi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[1]);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ret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(PTRACE_ATTACH,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pid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0, 0);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("return : %d\n", ret);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(PTRACE_GETREGS,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pid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0, &amp;regs);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("stack = %p\n", (void*)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regs.ARM_sp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(PTRACE_DETACH,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pid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0, 0);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94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EDBBAD-9577-44D9-AB46-21EB6A940FC6}"/>
              </a:ext>
            </a:extLst>
          </p:cNvPr>
          <p:cNvSpPr txBox="1"/>
          <p:nvPr/>
        </p:nvSpPr>
        <p:spPr>
          <a:xfrm>
            <a:off x="755576" y="260648"/>
            <a:ext cx="58432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컴파일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gcc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ptrace_1.c 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터미널 하나를 더 접속한 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hello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실행 시킨다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기존 터미널 에서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hello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pid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알아 낸 다음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ps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-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ef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| grep hello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root     13975 13956  0 18:14 pts/0    00:00:00 ./hello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# ./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a.out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13975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return : 0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stack = 0x7ef267b4</a:t>
            </a:r>
          </a:p>
        </p:txBody>
      </p:sp>
    </p:spTree>
    <p:extLst>
      <p:ext uri="{BB962C8B-B14F-4D97-AF65-F5344CB8AC3E}">
        <p14:creationId xmlns:p14="http://schemas.microsoft.com/office/powerpoint/2010/main" val="237451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1DD344-4945-4987-BDB5-1E92C68C9263}"/>
              </a:ext>
            </a:extLst>
          </p:cNvPr>
          <p:cNvSpPr txBox="1"/>
          <p:nvPr/>
        </p:nvSpPr>
        <p:spPr>
          <a:xfrm>
            <a:off x="611560" y="476672"/>
            <a:ext cx="7366119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&lt;sys/ptrace.h&gt;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&lt;sys/user.h&gt;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#include &lt;asm/ptrace.h&gt;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int main(int argc, char *argv[])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struct user_regs regs;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unsigned int data;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int ret, pid, i;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pid = atoi(argv[1]);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ret = ptrace(PTRACE_ATTACH, pid, 0, 0);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printf("return : %d\n", ret);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ptrace(PTRACE_GETREGS, pid, 0, &amp;regs);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printf("stack = %p\n", (void*)regs.ARM_sp);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for(i=0; i&lt;10; i++)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 data = ptrace(PTRACE_PEEKDATA, pid, regs.ARM_sp+i*4, 0);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 printf("%08x\n", data);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ptrace(PTRACE_DETACH, pid, 0, 0);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950C1B-3C89-41C1-BFF4-6072E00C5D4D}"/>
              </a:ext>
            </a:extLst>
          </p:cNvPr>
          <p:cNvSpPr txBox="1"/>
          <p:nvPr/>
        </p:nvSpPr>
        <p:spPr>
          <a:xfrm>
            <a:off x="368666" y="7656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ptrace_2.c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8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004E66-DDBD-459D-B99D-F4685BD4D85F}"/>
              </a:ext>
            </a:extLst>
          </p:cNvPr>
          <p:cNvSpPr txBox="1"/>
          <p:nvPr/>
        </p:nvSpPr>
        <p:spPr>
          <a:xfrm>
            <a:off x="190853" y="385517"/>
            <a:ext cx="24641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컴파일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ptrace_2.c 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./a.out 1290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return : 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stack = 0x7e8af7c4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00000000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00000000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0f51d674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00000001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0001048c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00000000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00010344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00000000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00010484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00000000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192903-0754-408E-A2C9-4D4CDA2BE2EC}"/>
              </a:ext>
            </a:extLst>
          </p:cNvPr>
          <p:cNvSpPr txBox="1"/>
          <p:nvPr/>
        </p:nvSpPr>
        <p:spPr>
          <a:xfrm>
            <a:off x="3037212" y="1504474"/>
            <a:ext cx="8542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0001046c &lt;main&gt;: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1046c:            push    {fp, lr}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10470:            add     fp, sp, #4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10474:            ldr     r0, [pc, #12]   ; 10488 &lt;main+0x1c&gt;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10478:            bl      10314 &lt;puts@plt&gt;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1047c:            mov     r0, #1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10480:            bl      10308 &lt;sleep@plt&gt;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10484:            b       10474 &lt;main+0x8&gt;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10488:            .word   0x000104fc</a:t>
            </a: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꺾인 연결선 5">
            <a:extLst>
              <a:ext uri="{FF2B5EF4-FFF2-40B4-BE49-F238E27FC236}">
                <a16:creationId xmlns:a16="http://schemas.microsoft.com/office/drawing/2014/main" xmlns="" id="{2C47067A-DCE0-431B-8313-DEA70280D3F3}"/>
              </a:ext>
            </a:extLst>
          </p:cNvPr>
          <p:cNvCxnSpPr>
            <a:cxnSpLocks/>
          </p:cNvCxnSpPr>
          <p:nvPr/>
        </p:nvCxnSpPr>
        <p:spPr>
          <a:xfrm flipV="1">
            <a:off x="1331640" y="3573016"/>
            <a:ext cx="2160240" cy="1152128"/>
          </a:xfrm>
          <a:prstGeom prst="bentConnector3">
            <a:avLst/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C2AAE2-A355-4F4F-9FFA-6FE615709409}"/>
              </a:ext>
            </a:extLst>
          </p:cNvPr>
          <p:cNvSpPr txBox="1"/>
          <p:nvPr/>
        </p:nvSpPr>
        <p:spPr>
          <a:xfrm>
            <a:off x="2771800" y="4540478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sleep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함수의 복귀 주소가 기록되어 있음</a:t>
            </a: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1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D54C314-B1B4-4C7C-99C8-3F0136F36D51}"/>
              </a:ext>
            </a:extLst>
          </p:cNvPr>
          <p:cNvSpPr/>
          <p:nvPr/>
        </p:nvSpPr>
        <p:spPr>
          <a:xfrm>
            <a:off x="6447605" y="1556792"/>
            <a:ext cx="1327848" cy="48245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0AD13C-9BE1-49FD-9F75-569281D86960}"/>
              </a:ext>
            </a:extLst>
          </p:cNvPr>
          <p:cNvSpPr txBox="1"/>
          <p:nvPr/>
        </p:nvSpPr>
        <p:spPr>
          <a:xfrm>
            <a:off x="32236" y="332656"/>
            <a:ext cx="5262979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#include &lt;stdio.h&gt;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#include &lt;dlfcn.h&gt;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void **save_fp;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void **getFP(int dummy)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void **fp = (void**)&amp;dummy + 6 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fp;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void print_gnu_backtrace(void)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dummy=10;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void **fp = getFP(dummy);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void **ret = *(fp-1);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save_fp = *(fp-3);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while(save_fp)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printf("%p\n", ret 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fp = (void**)(save_fp</a:t>
            </a:r>
            <a:r>
              <a:rPr lang="en-US" altLang="ko-KR" sz="200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</a:rPr>
              <a:t>       </a:t>
            </a:r>
            <a:r>
              <a:rPr lang="en-US" altLang="ko-KR" sz="2000">
                <a:latin typeface="Consolas" panose="020B0609020204030204" pitchFamily="49" charset="0"/>
              </a:rPr>
              <a:t>ret = *(fp-1);</a:t>
            </a:r>
          </a:p>
          <a:p>
            <a:r>
              <a:rPr lang="en-US" altLang="ko-KR" sz="2000" smtClean="0">
                <a:latin typeface="Consolas" panose="020B0609020204030204" pitchFamily="49" charset="0"/>
              </a:rPr>
              <a:t>        </a:t>
            </a:r>
            <a:r>
              <a:rPr lang="en-US" altLang="ko-KR" sz="2000">
                <a:latin typeface="Consolas" panose="020B0609020204030204" pitchFamily="49" charset="0"/>
              </a:rPr>
              <a:t>save_fp = *(fp-3);</a:t>
            </a:r>
          </a:p>
          <a:p>
            <a:r>
              <a:rPr lang="en-US" altLang="ko-KR" sz="2000" smtClean="0">
                <a:latin typeface="Consolas" panose="020B0609020204030204" pitchFamily="49" charset="0"/>
              </a:rPr>
              <a:t>   }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7FFED38-1BC8-4EAA-9B95-6480DC8B3AAC}"/>
              </a:ext>
            </a:extLst>
          </p:cNvPr>
          <p:cNvSpPr/>
          <p:nvPr/>
        </p:nvSpPr>
        <p:spPr>
          <a:xfrm>
            <a:off x="6447605" y="5949066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3D730D0-2286-417D-ACBE-0EB159A2137B}"/>
              </a:ext>
            </a:extLst>
          </p:cNvPr>
          <p:cNvSpPr/>
          <p:nvPr/>
        </p:nvSpPr>
        <p:spPr>
          <a:xfrm>
            <a:off x="6447605" y="5689963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DC39A7A-D42C-48E8-995A-684ADD5DC83C}"/>
              </a:ext>
            </a:extLst>
          </p:cNvPr>
          <p:cNvSpPr/>
          <p:nvPr/>
        </p:nvSpPr>
        <p:spPr>
          <a:xfrm>
            <a:off x="6447605" y="5423610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7E3708-DDA4-40A5-972B-C93474F96FE7}"/>
              </a:ext>
            </a:extLst>
          </p:cNvPr>
          <p:cNvSpPr/>
          <p:nvPr/>
        </p:nvSpPr>
        <p:spPr>
          <a:xfrm>
            <a:off x="6447605" y="5171755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xmlns="" id="{E46A9FA8-1CCD-41B0-85B1-428C233BDC43}"/>
              </a:ext>
            </a:extLst>
          </p:cNvPr>
          <p:cNvSpPr/>
          <p:nvPr/>
        </p:nvSpPr>
        <p:spPr>
          <a:xfrm>
            <a:off x="5832975" y="6119413"/>
            <a:ext cx="614630" cy="189907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설명선: 오른쪽 화살표 9">
            <a:extLst>
              <a:ext uri="{FF2B5EF4-FFF2-40B4-BE49-F238E27FC236}">
                <a16:creationId xmlns:a16="http://schemas.microsoft.com/office/drawing/2014/main" xmlns="" id="{214457C4-F4D8-4CC6-B7C7-48C499EE8068}"/>
              </a:ext>
            </a:extLst>
          </p:cNvPr>
          <p:cNvSpPr/>
          <p:nvPr/>
        </p:nvSpPr>
        <p:spPr>
          <a:xfrm>
            <a:off x="5832975" y="5859018"/>
            <a:ext cx="614630" cy="189907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설명선: 오른쪽 화살표 10">
            <a:extLst>
              <a:ext uri="{FF2B5EF4-FFF2-40B4-BE49-F238E27FC236}">
                <a16:creationId xmlns:a16="http://schemas.microsoft.com/office/drawing/2014/main" xmlns="" id="{76508E9C-4E1B-4455-884C-F73ACE0CD0FA}"/>
              </a:ext>
            </a:extLst>
          </p:cNvPr>
          <p:cNvSpPr/>
          <p:nvPr/>
        </p:nvSpPr>
        <p:spPr>
          <a:xfrm>
            <a:off x="5832975" y="5076801"/>
            <a:ext cx="614630" cy="189907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F6A3BB7-6903-494F-9119-FCBC3583191B}"/>
              </a:ext>
            </a:extLst>
          </p:cNvPr>
          <p:cNvCxnSpPr/>
          <p:nvPr/>
        </p:nvCxnSpPr>
        <p:spPr>
          <a:xfrm>
            <a:off x="7812360" y="594906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D186868-4461-408A-AA66-12642BDCB56B}"/>
              </a:ext>
            </a:extLst>
          </p:cNvPr>
          <p:cNvCxnSpPr/>
          <p:nvPr/>
        </p:nvCxnSpPr>
        <p:spPr>
          <a:xfrm>
            <a:off x="7772056" y="517175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98E50C8-7EFD-40CB-9119-86FF7FE3D94C}"/>
              </a:ext>
            </a:extLst>
          </p:cNvPr>
          <p:cNvCxnSpPr/>
          <p:nvPr/>
        </p:nvCxnSpPr>
        <p:spPr>
          <a:xfrm>
            <a:off x="8172400" y="5171754"/>
            <a:ext cx="0" cy="777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8EB83BD-887B-482D-A05E-53077BB85638}"/>
              </a:ext>
            </a:extLst>
          </p:cNvPr>
          <p:cNvCxnSpPr/>
          <p:nvPr/>
        </p:nvCxnSpPr>
        <p:spPr>
          <a:xfrm>
            <a:off x="5791836" y="4941168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17F304F-2808-4097-B32F-E5183148FDD2}"/>
              </a:ext>
            </a:extLst>
          </p:cNvPr>
          <p:cNvSpPr/>
          <p:nvPr/>
        </p:nvSpPr>
        <p:spPr>
          <a:xfrm>
            <a:off x="6447605" y="4274277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29460EA-5867-4B2C-90D6-44777E11650F}"/>
              </a:ext>
            </a:extLst>
          </p:cNvPr>
          <p:cNvSpPr/>
          <p:nvPr/>
        </p:nvSpPr>
        <p:spPr>
          <a:xfrm>
            <a:off x="6447605" y="4015174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950AC05-30DB-4EF1-BFE1-A29BE8A2178E}"/>
              </a:ext>
            </a:extLst>
          </p:cNvPr>
          <p:cNvSpPr/>
          <p:nvPr/>
        </p:nvSpPr>
        <p:spPr>
          <a:xfrm>
            <a:off x="6447605" y="3748821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D1742DF-93B5-4DFB-AF51-09F1426CC944}"/>
              </a:ext>
            </a:extLst>
          </p:cNvPr>
          <p:cNvSpPr/>
          <p:nvPr/>
        </p:nvSpPr>
        <p:spPr>
          <a:xfrm>
            <a:off x="6447605" y="3496966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설명선: 오른쪽 화살표 21">
            <a:extLst>
              <a:ext uri="{FF2B5EF4-FFF2-40B4-BE49-F238E27FC236}">
                <a16:creationId xmlns:a16="http://schemas.microsoft.com/office/drawing/2014/main" xmlns="" id="{D271E6C0-5F56-49DD-B895-725442C0694D}"/>
              </a:ext>
            </a:extLst>
          </p:cNvPr>
          <p:cNvSpPr/>
          <p:nvPr/>
        </p:nvSpPr>
        <p:spPr>
          <a:xfrm>
            <a:off x="5832975" y="4444624"/>
            <a:ext cx="614630" cy="189907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설명선: 오른쪽 화살표 22">
            <a:extLst>
              <a:ext uri="{FF2B5EF4-FFF2-40B4-BE49-F238E27FC236}">
                <a16:creationId xmlns:a16="http://schemas.microsoft.com/office/drawing/2014/main" xmlns="" id="{EDE85F90-E236-471C-A5CE-EE63C4ACCB39}"/>
              </a:ext>
            </a:extLst>
          </p:cNvPr>
          <p:cNvSpPr/>
          <p:nvPr/>
        </p:nvSpPr>
        <p:spPr>
          <a:xfrm>
            <a:off x="5832975" y="4184229"/>
            <a:ext cx="614630" cy="189907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설명선: 오른쪽 화살표 23">
            <a:extLst>
              <a:ext uri="{FF2B5EF4-FFF2-40B4-BE49-F238E27FC236}">
                <a16:creationId xmlns:a16="http://schemas.microsoft.com/office/drawing/2014/main" xmlns="" id="{0F8FEF4B-DB9F-42AA-BF64-AD173A726185}"/>
              </a:ext>
            </a:extLst>
          </p:cNvPr>
          <p:cNvSpPr/>
          <p:nvPr/>
        </p:nvSpPr>
        <p:spPr>
          <a:xfrm>
            <a:off x="5829577" y="3403179"/>
            <a:ext cx="614630" cy="189907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BAD7D54-55CB-478B-B6F5-B2E888731082}"/>
              </a:ext>
            </a:extLst>
          </p:cNvPr>
          <p:cNvCxnSpPr/>
          <p:nvPr/>
        </p:nvCxnSpPr>
        <p:spPr>
          <a:xfrm>
            <a:off x="7815757" y="4274277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318B57F-AE42-4441-816C-A8890BBA6FC0}"/>
              </a:ext>
            </a:extLst>
          </p:cNvPr>
          <p:cNvCxnSpPr/>
          <p:nvPr/>
        </p:nvCxnSpPr>
        <p:spPr>
          <a:xfrm>
            <a:off x="7775453" y="3496965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4C743375-B22E-46D2-AAB0-6F0037C50902}"/>
              </a:ext>
            </a:extLst>
          </p:cNvPr>
          <p:cNvCxnSpPr/>
          <p:nvPr/>
        </p:nvCxnSpPr>
        <p:spPr>
          <a:xfrm>
            <a:off x="8175797" y="3496965"/>
            <a:ext cx="0" cy="777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14CC026-927E-4E7E-BCFC-445906CE9BE2}"/>
              </a:ext>
            </a:extLst>
          </p:cNvPr>
          <p:cNvSpPr/>
          <p:nvPr/>
        </p:nvSpPr>
        <p:spPr>
          <a:xfrm>
            <a:off x="6447605" y="3220841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5C3AD13-341B-46EB-84BF-8234054362C2}"/>
              </a:ext>
            </a:extLst>
          </p:cNvPr>
          <p:cNvSpPr/>
          <p:nvPr/>
        </p:nvSpPr>
        <p:spPr>
          <a:xfrm>
            <a:off x="6447605" y="2961982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120421B-5996-47C0-96AF-4D0C76D6D77A}"/>
              </a:ext>
            </a:extLst>
          </p:cNvPr>
          <p:cNvSpPr/>
          <p:nvPr/>
        </p:nvSpPr>
        <p:spPr>
          <a:xfrm>
            <a:off x="6447605" y="2685857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0205FA3-AEEB-4327-881B-64C2297326B0}"/>
              </a:ext>
            </a:extLst>
          </p:cNvPr>
          <p:cNvSpPr txBox="1"/>
          <p:nvPr/>
        </p:nvSpPr>
        <p:spPr>
          <a:xfrm>
            <a:off x="7815757" y="25786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dummy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216B729B-FCF3-4201-97FE-2AD255FEC05B}"/>
              </a:ext>
            </a:extLst>
          </p:cNvPr>
          <p:cNvCxnSpPr/>
          <p:nvPr/>
        </p:nvCxnSpPr>
        <p:spPr>
          <a:xfrm>
            <a:off x="5814555" y="2685857"/>
            <a:ext cx="64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F829BB2-DE0E-45DA-B66C-0F377AE01398}"/>
              </a:ext>
            </a:extLst>
          </p:cNvPr>
          <p:cNvSpPr txBox="1"/>
          <p:nvPr/>
        </p:nvSpPr>
        <p:spPr>
          <a:xfrm>
            <a:off x="7964092" y="598121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print_gnu_backtrace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17F304F-2808-4097-B32F-E5183148FDD2}"/>
              </a:ext>
            </a:extLst>
          </p:cNvPr>
          <p:cNvSpPr/>
          <p:nvPr/>
        </p:nvSpPr>
        <p:spPr>
          <a:xfrm>
            <a:off x="9892831" y="5485149"/>
            <a:ext cx="663925" cy="259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0205FA3-AEEB-4327-881B-64C2297326B0}"/>
              </a:ext>
            </a:extLst>
          </p:cNvPr>
          <p:cNvSpPr txBox="1"/>
          <p:nvPr/>
        </p:nvSpPr>
        <p:spPr>
          <a:xfrm>
            <a:off x="10556265" y="54146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205FA3-AEEB-4327-881B-64C2297326B0}"/>
              </a:ext>
            </a:extLst>
          </p:cNvPr>
          <p:cNvSpPr txBox="1"/>
          <p:nvPr/>
        </p:nvSpPr>
        <p:spPr>
          <a:xfrm>
            <a:off x="9002844" y="32382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getFP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17F304F-2808-4097-B32F-E5183148FDD2}"/>
              </a:ext>
            </a:extLst>
          </p:cNvPr>
          <p:cNvSpPr/>
          <p:nvPr/>
        </p:nvSpPr>
        <p:spPr>
          <a:xfrm>
            <a:off x="8848549" y="5751910"/>
            <a:ext cx="663925" cy="259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0205FA3-AEEB-4327-881B-64C2297326B0}"/>
              </a:ext>
            </a:extLst>
          </p:cNvPr>
          <p:cNvSpPr txBox="1"/>
          <p:nvPr/>
        </p:nvSpPr>
        <p:spPr>
          <a:xfrm>
            <a:off x="9511983" y="568140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save_fp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30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5736" y="692696"/>
            <a:ext cx="129614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1880" y="692696"/>
            <a:ext cx="129614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decode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692696"/>
            <a:ext cx="129614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execute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1340768"/>
            <a:ext cx="129614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8024" y="1340768"/>
            <a:ext cx="129614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decode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1340768"/>
            <a:ext cx="129614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execute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1988840"/>
            <a:ext cx="129614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fetch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84168" y="1988840"/>
            <a:ext cx="129614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decode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1988840"/>
            <a:ext cx="1296144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execute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8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B5AC75-BAD3-4C3D-A459-16B6E2A7D2A0}"/>
              </a:ext>
            </a:extLst>
          </p:cNvPr>
          <p:cNvSpPr txBox="1"/>
          <p:nvPr/>
        </p:nvSpPr>
        <p:spPr>
          <a:xfrm>
            <a:off x="539552" y="140147"/>
            <a:ext cx="95301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char *p = "hello";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printf("sizeof(p)=%lu\n", sizeof(p));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printf("sizeof(\"hello\")=%lu\n", sizeof("hello"));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printf("p=%s\n", p);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printf("p=%s\n", "hello");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773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46DBF9-57AA-4B14-9F5F-8572633998D9}"/>
              </a:ext>
            </a:extLst>
          </p:cNvPr>
          <p:cNvSpPr txBox="1"/>
          <p:nvPr/>
        </p:nvSpPr>
        <p:spPr>
          <a:xfrm>
            <a:off x="683568" y="188640"/>
            <a:ext cx="4275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char *p = "hello";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char *q = "hello";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*p = 'a'; //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runtime error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 = "world";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4CC8829-B01D-4A76-85D4-3CA109607985}"/>
              </a:ext>
            </a:extLst>
          </p:cNvPr>
          <p:cNvSpPr/>
          <p:nvPr/>
        </p:nvSpPr>
        <p:spPr>
          <a:xfrm>
            <a:off x="6352419" y="170071"/>
            <a:ext cx="1994392" cy="4608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BA5ADF7-9E30-44AB-9D25-A6F219384775}"/>
              </a:ext>
            </a:extLst>
          </p:cNvPr>
          <p:cNvSpPr/>
          <p:nvPr/>
        </p:nvSpPr>
        <p:spPr>
          <a:xfrm>
            <a:off x="6352419" y="427483"/>
            <a:ext cx="1994392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9769E1-445E-4CC6-99FB-5C9F275DAB80}"/>
              </a:ext>
            </a:extLst>
          </p:cNvPr>
          <p:cNvSpPr txBox="1"/>
          <p:nvPr/>
        </p:nvSpPr>
        <p:spPr>
          <a:xfrm>
            <a:off x="8584667" y="6021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ro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73E00E-905E-4CA9-999A-766B4C434988}"/>
              </a:ext>
            </a:extLst>
          </p:cNvPr>
          <p:cNvSpPr/>
          <p:nvPr/>
        </p:nvSpPr>
        <p:spPr>
          <a:xfrm>
            <a:off x="6352419" y="1219571"/>
            <a:ext cx="1994392" cy="5439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0915EF-F1D3-4279-8180-B089ADE26B25}"/>
              </a:ext>
            </a:extLst>
          </p:cNvPr>
          <p:cNvSpPr txBox="1"/>
          <p:nvPr/>
        </p:nvSpPr>
        <p:spPr>
          <a:xfrm>
            <a:off x="8584667" y="13942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rw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EFD9A6C-C2DE-4610-AA75-1B47BF085716}"/>
              </a:ext>
            </a:extLst>
          </p:cNvPr>
          <p:cNvSpPr/>
          <p:nvPr/>
        </p:nvSpPr>
        <p:spPr>
          <a:xfrm>
            <a:off x="6352419" y="1763539"/>
            <a:ext cx="1994392" cy="5439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46A8C1-0DC4-4839-9398-6C126D90B327}"/>
              </a:ext>
            </a:extLst>
          </p:cNvPr>
          <p:cNvSpPr txBox="1"/>
          <p:nvPr/>
        </p:nvSpPr>
        <p:spPr>
          <a:xfrm>
            <a:off x="8584667" y="18467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ro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05ED18C-3FD4-4632-9116-9EF1E9D19BD8}"/>
              </a:ext>
            </a:extLst>
          </p:cNvPr>
          <p:cNvSpPr/>
          <p:nvPr/>
        </p:nvSpPr>
        <p:spPr>
          <a:xfrm>
            <a:off x="6352419" y="4233988"/>
            <a:ext cx="1994392" cy="5439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F162A8E-094D-4EBC-B429-51F9E6876D15}"/>
              </a:ext>
            </a:extLst>
          </p:cNvPr>
          <p:cNvSpPr txBox="1"/>
          <p:nvPr/>
        </p:nvSpPr>
        <p:spPr>
          <a:xfrm>
            <a:off x="8584667" y="4317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p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2C618AB0-DFDD-4218-B741-F014623DB53A}"/>
              </a:ext>
            </a:extLst>
          </p:cNvPr>
          <p:cNvCxnSpPr>
            <a:cxnSpLocks/>
            <a:stCxn id="14" idx="1"/>
            <a:endCxn id="30" idx="1"/>
          </p:cNvCxnSpPr>
          <p:nvPr/>
        </p:nvCxnSpPr>
        <p:spPr>
          <a:xfrm rot="10800000" flipH="1">
            <a:off x="6352418" y="2648830"/>
            <a:ext cx="6349" cy="1857142"/>
          </a:xfrm>
          <a:prstGeom prst="bentConnector3">
            <a:avLst>
              <a:gd name="adj1" fmla="val -360056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C776B5-0F68-466A-A2CC-88044522C977}"/>
              </a:ext>
            </a:extLst>
          </p:cNvPr>
          <p:cNvSpPr txBox="1"/>
          <p:nvPr/>
        </p:nvSpPr>
        <p:spPr>
          <a:xfrm>
            <a:off x="5167437" y="43171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stack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C9BEED2-7BD2-4728-BACC-E5BBFBF59410}"/>
              </a:ext>
            </a:extLst>
          </p:cNvPr>
          <p:cNvSpPr/>
          <p:nvPr/>
        </p:nvSpPr>
        <p:spPr>
          <a:xfrm>
            <a:off x="6352417" y="3690020"/>
            <a:ext cx="1994392" cy="5439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15D04D1-01C7-4504-BB01-DD097A52538B}"/>
              </a:ext>
            </a:extLst>
          </p:cNvPr>
          <p:cNvSpPr txBox="1"/>
          <p:nvPr/>
        </p:nvSpPr>
        <p:spPr>
          <a:xfrm>
            <a:off x="8584665" y="37732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q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A3F2C21F-A99D-40D5-889A-43D8724CF9D5}"/>
              </a:ext>
            </a:extLst>
          </p:cNvPr>
          <p:cNvCxnSpPr>
            <a:cxnSpLocks/>
            <a:stCxn id="18" idx="3"/>
            <a:endCxn id="12" idx="3"/>
          </p:cNvCxnSpPr>
          <p:nvPr/>
        </p:nvCxnSpPr>
        <p:spPr>
          <a:xfrm flipV="1">
            <a:off x="8346809" y="2035523"/>
            <a:ext cx="2" cy="1926481"/>
          </a:xfrm>
          <a:prstGeom prst="bentConnector3">
            <a:avLst>
              <a:gd name="adj1" fmla="val 11430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CC71E15-9B67-4EB6-877E-88BD9A9F7DD1}"/>
              </a:ext>
            </a:extLst>
          </p:cNvPr>
          <p:cNvSpPr/>
          <p:nvPr/>
        </p:nvSpPr>
        <p:spPr>
          <a:xfrm>
            <a:off x="6358768" y="2376846"/>
            <a:ext cx="1994392" cy="5439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"world"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3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46DBF9-57AA-4B14-9F5F-8572633998D9}"/>
              </a:ext>
            </a:extLst>
          </p:cNvPr>
          <p:cNvSpPr txBox="1"/>
          <p:nvPr/>
        </p:nvSpPr>
        <p:spPr>
          <a:xfrm>
            <a:off x="683568" y="188640"/>
            <a:ext cx="46987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char a[] = "hello";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char *q = "hello";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*a = 'a';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a = "world"; //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compile error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4CC8829-B01D-4A76-85D4-3CA109607985}"/>
              </a:ext>
            </a:extLst>
          </p:cNvPr>
          <p:cNvSpPr/>
          <p:nvPr/>
        </p:nvSpPr>
        <p:spPr>
          <a:xfrm>
            <a:off x="6352419" y="170071"/>
            <a:ext cx="1994392" cy="4608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BA5ADF7-9E30-44AB-9D25-A6F219384775}"/>
              </a:ext>
            </a:extLst>
          </p:cNvPr>
          <p:cNvSpPr/>
          <p:nvPr/>
        </p:nvSpPr>
        <p:spPr>
          <a:xfrm>
            <a:off x="6352419" y="427483"/>
            <a:ext cx="1994392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9769E1-445E-4CC6-99FB-5C9F275DAB80}"/>
              </a:ext>
            </a:extLst>
          </p:cNvPr>
          <p:cNvSpPr txBox="1"/>
          <p:nvPr/>
        </p:nvSpPr>
        <p:spPr>
          <a:xfrm>
            <a:off x="8584667" y="6021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ro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73E00E-905E-4CA9-999A-766B4C434988}"/>
              </a:ext>
            </a:extLst>
          </p:cNvPr>
          <p:cNvSpPr/>
          <p:nvPr/>
        </p:nvSpPr>
        <p:spPr>
          <a:xfrm>
            <a:off x="6352419" y="1219571"/>
            <a:ext cx="1994392" cy="5439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0915EF-F1D3-4279-8180-B089ADE26B25}"/>
              </a:ext>
            </a:extLst>
          </p:cNvPr>
          <p:cNvSpPr txBox="1"/>
          <p:nvPr/>
        </p:nvSpPr>
        <p:spPr>
          <a:xfrm>
            <a:off x="8584667" y="13942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rw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EFD9A6C-C2DE-4610-AA75-1B47BF085716}"/>
              </a:ext>
            </a:extLst>
          </p:cNvPr>
          <p:cNvSpPr/>
          <p:nvPr/>
        </p:nvSpPr>
        <p:spPr>
          <a:xfrm>
            <a:off x="6352419" y="1763539"/>
            <a:ext cx="1994392" cy="5439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46A8C1-0DC4-4839-9398-6C126D90B327}"/>
              </a:ext>
            </a:extLst>
          </p:cNvPr>
          <p:cNvSpPr txBox="1"/>
          <p:nvPr/>
        </p:nvSpPr>
        <p:spPr>
          <a:xfrm>
            <a:off x="8584667" y="18467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ro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05ED18C-3FD4-4632-9116-9EF1E9D19BD8}"/>
              </a:ext>
            </a:extLst>
          </p:cNvPr>
          <p:cNvSpPr/>
          <p:nvPr/>
        </p:nvSpPr>
        <p:spPr>
          <a:xfrm>
            <a:off x="6352419" y="4233988"/>
            <a:ext cx="1994392" cy="5439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"aello</a:t>
            </a: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F162A8E-094D-4EBC-B429-51F9E6876D15}"/>
              </a:ext>
            </a:extLst>
          </p:cNvPr>
          <p:cNvSpPr txBox="1"/>
          <p:nvPr/>
        </p:nvSpPr>
        <p:spPr>
          <a:xfrm>
            <a:off x="8584667" y="4317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C776B5-0F68-466A-A2CC-88044522C977}"/>
              </a:ext>
            </a:extLst>
          </p:cNvPr>
          <p:cNvSpPr txBox="1"/>
          <p:nvPr/>
        </p:nvSpPr>
        <p:spPr>
          <a:xfrm>
            <a:off x="5167437" y="43171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stack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CC71E15-9B67-4EB6-877E-88BD9A9F7DD1}"/>
              </a:ext>
            </a:extLst>
          </p:cNvPr>
          <p:cNvSpPr/>
          <p:nvPr/>
        </p:nvSpPr>
        <p:spPr>
          <a:xfrm>
            <a:off x="6352419" y="2376846"/>
            <a:ext cx="1994392" cy="5439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"world"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D9211C3F-52B7-47C3-9D4B-E56684D25E88}"/>
              </a:ext>
            </a:extLst>
          </p:cNvPr>
          <p:cNvCxnSpPr/>
          <p:nvPr/>
        </p:nvCxnSpPr>
        <p:spPr>
          <a:xfrm>
            <a:off x="5652120" y="4233988"/>
            <a:ext cx="7002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7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46DBF9-57AA-4B14-9F5F-8572633998D9}"/>
              </a:ext>
            </a:extLst>
          </p:cNvPr>
          <p:cNvSpPr txBox="1"/>
          <p:nvPr/>
        </p:nvSpPr>
        <p:spPr>
          <a:xfrm>
            <a:off x="683568" y="188640"/>
            <a:ext cx="39934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printf("%s\n", "hello");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3ECEBF3-3566-4BF9-8FBC-F0D412AC96D6}"/>
              </a:ext>
            </a:extLst>
          </p:cNvPr>
          <p:cNvSpPr txBox="1"/>
          <p:nvPr/>
        </p:nvSpPr>
        <p:spPr>
          <a:xfrm>
            <a:off x="683568" y="2348880"/>
            <a:ext cx="45576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for(i=0;  "hello"[i] 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putchar("hello"[i]);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*("hello"+i)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*(0x1000+i)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7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46DBF9-57AA-4B14-9F5F-8572633998D9}"/>
              </a:ext>
            </a:extLst>
          </p:cNvPr>
          <p:cNvSpPr txBox="1"/>
          <p:nvPr/>
        </p:nvSpPr>
        <p:spPr>
          <a:xfrm>
            <a:off x="683568" y="188640"/>
            <a:ext cx="39934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printf("%s\n", "hello");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3ECEBF3-3566-4BF9-8FBC-F0D412AC96D6}"/>
              </a:ext>
            </a:extLst>
          </p:cNvPr>
          <p:cNvSpPr txBox="1"/>
          <p:nvPr/>
        </p:nvSpPr>
        <p:spPr>
          <a:xfrm>
            <a:off x="683568" y="2348880"/>
            <a:ext cx="45576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for(i=0;  i["hello"] 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putchar( i["hello"]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*(i + "hello")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*( i + 0x1000)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74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006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 </a:t>
            </a:r>
            <a:r>
              <a:rPr lang="ko-KR" altLang="en-US"/>
              <a:t>메모리 쓰기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ED9E5B-8B8F-4465-AB6B-E2E1CC038303}"/>
              </a:ext>
            </a:extLst>
          </p:cNvPr>
          <p:cNvSpPr txBox="1"/>
          <p:nvPr/>
        </p:nvSpPr>
        <p:spPr>
          <a:xfrm>
            <a:off x="1522195" y="2270083"/>
            <a:ext cx="2085507" cy="1371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/>
              <a:t>int main()</a:t>
            </a:r>
          </a:p>
          <a:p>
            <a:r>
              <a:rPr lang="en-US" altLang="ko-KR" sz="1662" dirty="0"/>
              <a:t>{</a:t>
            </a:r>
          </a:p>
          <a:p>
            <a:r>
              <a:rPr lang="en-US" altLang="ko-KR" sz="1662" dirty="0"/>
              <a:t>   char</a:t>
            </a:r>
            <a:r>
              <a:rPr lang="ko-KR" altLang="en-US" sz="1662" dirty="0"/>
              <a:t> </a:t>
            </a:r>
            <a:r>
              <a:rPr lang="en-US" altLang="ko-KR" sz="1662" dirty="0"/>
              <a:t>*p</a:t>
            </a:r>
            <a:r>
              <a:rPr lang="ko-KR" altLang="en-US" sz="1662" dirty="0"/>
              <a:t> </a:t>
            </a:r>
            <a:r>
              <a:rPr lang="en-US" altLang="ko-KR" sz="1662" dirty="0"/>
              <a:t>=</a:t>
            </a:r>
            <a:r>
              <a:rPr lang="ko-KR" altLang="en-US" sz="1662" dirty="0"/>
              <a:t> </a:t>
            </a:r>
            <a:r>
              <a:rPr lang="en-US" altLang="ko-KR" sz="1662" dirty="0"/>
              <a:t>"hello";</a:t>
            </a:r>
          </a:p>
          <a:p>
            <a:r>
              <a:rPr lang="en-US" altLang="ko-KR" sz="1662" dirty="0"/>
              <a:t>   *p = 'a';</a:t>
            </a:r>
          </a:p>
          <a:p>
            <a:r>
              <a:rPr lang="en-US" altLang="ko-KR" sz="1662" dirty="0"/>
              <a:t>}</a:t>
            </a:r>
            <a:endParaRPr lang="ko-KR" altLang="en-US" sz="1662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51A701-DB75-4178-BE16-84E8950ADB6A}"/>
              </a:ext>
            </a:extLst>
          </p:cNvPr>
          <p:cNvSpPr txBox="1"/>
          <p:nvPr/>
        </p:nvSpPr>
        <p:spPr>
          <a:xfrm>
            <a:off x="1085121" y="1523682"/>
            <a:ext cx="132600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2" dirty="0"/>
              <a:t>문자열 상수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18E675E-6AC9-46C3-AD24-10D1E9CF773B}"/>
              </a:ext>
            </a:extLst>
          </p:cNvPr>
          <p:cNvSpPr/>
          <p:nvPr/>
        </p:nvSpPr>
        <p:spPr>
          <a:xfrm>
            <a:off x="4364285" y="1642916"/>
            <a:ext cx="1840977" cy="4254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38771F-D446-4001-A093-CFEBB85C0F6E}"/>
              </a:ext>
            </a:extLst>
          </p:cNvPr>
          <p:cNvSpPr/>
          <p:nvPr/>
        </p:nvSpPr>
        <p:spPr>
          <a:xfrm>
            <a:off x="4364285" y="1880527"/>
            <a:ext cx="1840977" cy="731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166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10A928-138E-4ECB-A22C-EC2614BD2196}"/>
              </a:ext>
            </a:extLst>
          </p:cNvPr>
          <p:cNvSpPr txBox="1"/>
          <p:nvPr/>
        </p:nvSpPr>
        <p:spPr>
          <a:xfrm>
            <a:off x="6424821" y="2041731"/>
            <a:ext cx="53572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662" dirty="0" err="1">
                <a:latin typeface="Consolas" pitchFamily="49" charset="0"/>
                <a:cs typeface="Consolas" pitchFamily="49" charset="0"/>
              </a:rPr>
              <a:t>ro</a:t>
            </a:r>
            <a:endParaRPr lang="ko-KR" altLang="en-US" sz="1662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B2A07F4-3B72-4F4A-ACC0-6D3A5AD8FC03}"/>
              </a:ext>
            </a:extLst>
          </p:cNvPr>
          <p:cNvSpPr/>
          <p:nvPr/>
        </p:nvSpPr>
        <p:spPr>
          <a:xfrm>
            <a:off x="4364285" y="2611686"/>
            <a:ext cx="1840977" cy="5021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166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52CE448-DD02-424F-826D-80DA8F4531B1}"/>
              </a:ext>
            </a:extLst>
          </p:cNvPr>
          <p:cNvSpPr txBox="1"/>
          <p:nvPr/>
        </p:nvSpPr>
        <p:spPr>
          <a:xfrm>
            <a:off x="6424821" y="2772889"/>
            <a:ext cx="53572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662" dirty="0" err="1">
                <a:latin typeface="Consolas" pitchFamily="49" charset="0"/>
                <a:cs typeface="Consolas" pitchFamily="49" charset="0"/>
              </a:rPr>
              <a:t>rw</a:t>
            </a:r>
            <a:endParaRPr lang="ko-KR" altLang="en-US" sz="1662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C39F721-A587-48BB-B73D-B310926661D0}"/>
              </a:ext>
            </a:extLst>
          </p:cNvPr>
          <p:cNvSpPr/>
          <p:nvPr/>
        </p:nvSpPr>
        <p:spPr>
          <a:xfrm>
            <a:off x="4364285" y="3113810"/>
            <a:ext cx="1840977" cy="5021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166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248DF0-66BF-4B86-A8C6-5C9FEC6E3782}"/>
              </a:ext>
            </a:extLst>
          </p:cNvPr>
          <p:cNvSpPr txBox="1"/>
          <p:nvPr/>
        </p:nvSpPr>
        <p:spPr>
          <a:xfrm>
            <a:off x="6424821" y="3190617"/>
            <a:ext cx="53572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662" dirty="0" err="1">
                <a:latin typeface="Consolas" pitchFamily="49" charset="0"/>
                <a:cs typeface="Consolas" pitchFamily="49" charset="0"/>
              </a:rPr>
              <a:t>ro</a:t>
            </a:r>
            <a:endParaRPr lang="ko-KR" altLang="en-US" sz="1662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B742B74-C177-4D8B-B64D-A52394C437DF}"/>
              </a:ext>
            </a:extLst>
          </p:cNvPr>
          <p:cNvSpPr/>
          <p:nvPr/>
        </p:nvSpPr>
        <p:spPr>
          <a:xfrm>
            <a:off x="4364285" y="5394224"/>
            <a:ext cx="1840977" cy="5021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67F474-B9FE-4F82-837F-4C3B452E4969}"/>
              </a:ext>
            </a:extLst>
          </p:cNvPr>
          <p:cNvSpPr txBox="1"/>
          <p:nvPr/>
        </p:nvSpPr>
        <p:spPr>
          <a:xfrm>
            <a:off x="6424821" y="5471031"/>
            <a:ext cx="30168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1662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81B3F0E7-F7D7-4ADD-BC49-BF4A2F619D25}"/>
              </a:ext>
            </a:extLst>
          </p:cNvPr>
          <p:cNvCxnSpPr>
            <a:cxnSpLocks/>
            <a:stCxn id="16" idx="1"/>
            <a:endCxn id="14" idx="1"/>
          </p:cNvCxnSpPr>
          <p:nvPr/>
        </p:nvCxnSpPr>
        <p:spPr>
          <a:xfrm rot="10800000">
            <a:off x="4364285" y="3364874"/>
            <a:ext cx="11723" cy="2280414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4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 </a:t>
            </a:r>
            <a:r>
              <a:rPr lang="ko-KR" altLang="en-US"/>
              <a:t>메모리 쓰기</a:t>
            </a:r>
            <a:endParaRPr lang="en-US" alt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F78B7A0-9041-4229-B576-BE1B6B77CC82}"/>
              </a:ext>
            </a:extLst>
          </p:cNvPr>
          <p:cNvSpPr txBox="1"/>
          <p:nvPr/>
        </p:nvSpPr>
        <p:spPr>
          <a:xfrm>
            <a:off x="1986514" y="2157514"/>
            <a:ext cx="2109552" cy="1371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>
                <a:solidFill>
                  <a:schemeClr val="bg2">
                    <a:lumMod val="25000"/>
                  </a:schemeClr>
                </a:solidFill>
              </a:rPr>
              <a:t>int main()</a:t>
            </a:r>
          </a:p>
          <a:p>
            <a:r>
              <a:rPr lang="en-US" altLang="ko-KR" sz="1662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en-US" altLang="ko-KR" sz="1662" dirty="0">
                <a:solidFill>
                  <a:schemeClr val="bg2">
                    <a:lumMod val="25000"/>
                  </a:schemeClr>
                </a:solidFill>
              </a:rPr>
              <a:t>   char</a:t>
            </a:r>
            <a:r>
              <a:rPr lang="ko-KR" altLang="en-US" sz="1662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62" dirty="0">
                <a:solidFill>
                  <a:schemeClr val="bg2">
                    <a:lumMod val="25000"/>
                  </a:schemeClr>
                </a:solidFill>
              </a:rPr>
              <a:t>a[]</a:t>
            </a:r>
            <a:r>
              <a:rPr lang="ko-KR" altLang="en-US" sz="1662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62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ko-KR" altLang="en-US" sz="1662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62" dirty="0">
                <a:solidFill>
                  <a:schemeClr val="bg2">
                    <a:lumMod val="25000"/>
                  </a:schemeClr>
                </a:solidFill>
              </a:rPr>
              <a:t>"hello";</a:t>
            </a:r>
          </a:p>
          <a:p>
            <a:r>
              <a:rPr lang="en-US" altLang="ko-KR" sz="1662" dirty="0">
                <a:solidFill>
                  <a:schemeClr val="bg2">
                    <a:lumMod val="25000"/>
                  </a:schemeClr>
                </a:solidFill>
              </a:rPr>
              <a:t>   *p = 'a';</a:t>
            </a:r>
          </a:p>
          <a:p>
            <a:r>
              <a:rPr lang="en-US" altLang="ko-KR" sz="1662" dirty="0">
                <a:solidFill>
                  <a:schemeClr val="bg2">
                    <a:lumMod val="25000"/>
                  </a:schemeClr>
                </a:solidFill>
              </a:rPr>
              <a:t>}</a:t>
            </a:r>
            <a:endParaRPr lang="ko-KR" altLang="en-US" sz="1662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CC7E2DA-78EA-4787-A222-FD6147FB6564}"/>
              </a:ext>
            </a:extLst>
          </p:cNvPr>
          <p:cNvSpPr txBox="1"/>
          <p:nvPr/>
        </p:nvSpPr>
        <p:spPr>
          <a:xfrm>
            <a:off x="1549441" y="1411113"/>
            <a:ext cx="132600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2" dirty="0">
                <a:solidFill>
                  <a:schemeClr val="bg2">
                    <a:lumMod val="25000"/>
                  </a:schemeClr>
                </a:solidFill>
              </a:rPr>
              <a:t>문자열 상수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9AAA865-0A0D-43BE-89C7-8BB5A2CB0C20}"/>
              </a:ext>
            </a:extLst>
          </p:cNvPr>
          <p:cNvSpPr/>
          <p:nvPr/>
        </p:nvSpPr>
        <p:spPr>
          <a:xfrm>
            <a:off x="4828604" y="1530347"/>
            <a:ext cx="1840977" cy="42540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50A65E5-2588-46B5-8C79-4634580DEC16}"/>
              </a:ext>
            </a:extLst>
          </p:cNvPr>
          <p:cNvSpPr/>
          <p:nvPr/>
        </p:nvSpPr>
        <p:spPr>
          <a:xfrm>
            <a:off x="4828604" y="1767958"/>
            <a:ext cx="1840977" cy="731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166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B10B1FD-E7B9-4855-9398-1879EAB4D88B}"/>
              </a:ext>
            </a:extLst>
          </p:cNvPr>
          <p:cNvSpPr txBox="1"/>
          <p:nvPr/>
        </p:nvSpPr>
        <p:spPr>
          <a:xfrm>
            <a:off x="6889141" y="1929161"/>
            <a:ext cx="53572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662" dirty="0" err="1">
                <a:latin typeface="Consolas" pitchFamily="49" charset="0"/>
                <a:cs typeface="Consolas" pitchFamily="49" charset="0"/>
              </a:rPr>
              <a:t>ro</a:t>
            </a:r>
            <a:endParaRPr lang="ko-KR" altLang="en-US" sz="1662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15FBA96-9E1D-48ED-BB69-E931FBDEFC8C}"/>
              </a:ext>
            </a:extLst>
          </p:cNvPr>
          <p:cNvSpPr/>
          <p:nvPr/>
        </p:nvSpPr>
        <p:spPr>
          <a:xfrm>
            <a:off x="4828604" y="2499116"/>
            <a:ext cx="1840977" cy="5021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166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FE44FF6-1A96-408D-A1C5-EE5A3A315FBC}"/>
              </a:ext>
            </a:extLst>
          </p:cNvPr>
          <p:cNvSpPr txBox="1"/>
          <p:nvPr/>
        </p:nvSpPr>
        <p:spPr>
          <a:xfrm>
            <a:off x="6889141" y="2660319"/>
            <a:ext cx="53572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662" dirty="0" err="1">
                <a:latin typeface="Consolas" pitchFamily="49" charset="0"/>
                <a:cs typeface="Consolas" pitchFamily="49" charset="0"/>
              </a:rPr>
              <a:t>rw</a:t>
            </a:r>
            <a:endParaRPr lang="ko-KR" altLang="en-US" sz="1662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1EEDDEF-81F3-42CF-9C6E-D074912FFBA2}"/>
              </a:ext>
            </a:extLst>
          </p:cNvPr>
          <p:cNvSpPr/>
          <p:nvPr/>
        </p:nvSpPr>
        <p:spPr>
          <a:xfrm>
            <a:off x="4828604" y="3001241"/>
            <a:ext cx="1840977" cy="5021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z="166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3CFB1A3-ECEF-492B-AC37-81A59239A984}"/>
              </a:ext>
            </a:extLst>
          </p:cNvPr>
          <p:cNvSpPr txBox="1"/>
          <p:nvPr/>
        </p:nvSpPr>
        <p:spPr>
          <a:xfrm>
            <a:off x="6889141" y="3078048"/>
            <a:ext cx="535724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altLang="ko-KR" sz="1662" dirty="0" err="1">
                <a:latin typeface="Consolas" pitchFamily="49" charset="0"/>
                <a:cs typeface="Consolas" pitchFamily="49" charset="0"/>
              </a:rPr>
              <a:t>ro</a:t>
            </a:r>
            <a:endParaRPr lang="ko-KR" altLang="en-US" sz="1662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305B171-04A2-47EA-879D-1CB2C10ADAB8}"/>
              </a:ext>
            </a:extLst>
          </p:cNvPr>
          <p:cNvSpPr/>
          <p:nvPr/>
        </p:nvSpPr>
        <p:spPr>
          <a:xfrm>
            <a:off x="4828604" y="5281655"/>
            <a:ext cx="1840977" cy="5021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z="166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aello</a:t>
            </a:r>
            <a:r>
              <a:rPr lang="en-US" altLang="ko-KR" sz="166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z="166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508BD7D-01EA-4FDD-AB2B-D758840FAF3E}"/>
              </a:ext>
            </a:extLst>
          </p:cNvPr>
          <p:cNvSpPr txBox="1"/>
          <p:nvPr/>
        </p:nvSpPr>
        <p:spPr>
          <a:xfrm>
            <a:off x="6889141" y="5358462"/>
            <a:ext cx="30168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662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27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CAEF07C-22BF-478A-8661-0D639A172B91}"/>
              </a:ext>
            </a:extLst>
          </p:cNvPr>
          <p:cNvSpPr txBox="1"/>
          <p:nvPr/>
        </p:nvSpPr>
        <p:spPr>
          <a:xfrm>
            <a:off x="1053257" y="111871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hello.c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3F24B4-B2B2-42D9-AA36-0CA88349BF73}"/>
              </a:ext>
            </a:extLst>
          </p:cNvPr>
          <p:cNvSpPr txBox="1"/>
          <p:nvPr/>
        </p:nvSpPr>
        <p:spPr>
          <a:xfrm>
            <a:off x="2267744" y="1268760"/>
            <a:ext cx="3730508" cy="31393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#include &lt;stdio.h&gt;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#include &lt;unistd.h&gt;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char str[] = "hello!";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while(1)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printf("%s\n", str);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sleep(1);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66D218-5E2C-40FC-BFC4-161592882578}"/>
              </a:ext>
            </a:extLst>
          </p:cNvPr>
          <p:cNvSpPr txBox="1"/>
          <p:nvPr/>
        </p:nvSpPr>
        <p:spPr>
          <a:xfrm>
            <a:off x="668540" y="461730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대상 파일 아래와 같이 수정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2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7F74D6-F3D7-493E-8B31-CD7D9741BDAB}"/>
              </a:ext>
            </a:extLst>
          </p:cNvPr>
          <p:cNvSpPr txBox="1"/>
          <p:nvPr/>
        </p:nvSpPr>
        <p:spPr>
          <a:xfrm>
            <a:off x="391032" y="953725"/>
            <a:ext cx="75019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컴파일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gcc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backtrace_3.c -g -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rdynamic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-O0 -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mapcs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-frame -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funwind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-tables 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                             -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fasynchronous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-unwind-tables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# ./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a.out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0x10830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0x108bc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0x108d4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0x108ec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E5C7E4-8A10-4F88-9A71-F0A13198CB62}"/>
              </a:ext>
            </a:extLst>
          </p:cNvPr>
          <p:cNvSpPr txBox="1"/>
          <p:nvPr/>
        </p:nvSpPr>
        <p:spPr>
          <a:xfrm>
            <a:off x="5706681" y="1925946"/>
            <a:ext cx="37625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void **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getFP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(int dummy)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void **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= (void**)&amp;dummy + 6 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940B6D0-DBC8-42E4-809E-BB760D3D2056}"/>
              </a:ext>
            </a:extLst>
          </p:cNvPr>
          <p:cNvSpPr/>
          <p:nvPr/>
        </p:nvSpPr>
        <p:spPr>
          <a:xfrm>
            <a:off x="3210326" y="5247077"/>
            <a:ext cx="1327848" cy="14313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3A1BD3B-97B2-4D30-9895-CD2AD94AD0FB}"/>
              </a:ext>
            </a:extLst>
          </p:cNvPr>
          <p:cNvSpPr/>
          <p:nvPr/>
        </p:nvSpPr>
        <p:spPr>
          <a:xfrm>
            <a:off x="3210326" y="6275050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A1A8435-99C3-4D52-BE6C-A74940B6B48C}"/>
              </a:ext>
            </a:extLst>
          </p:cNvPr>
          <p:cNvSpPr/>
          <p:nvPr/>
        </p:nvSpPr>
        <p:spPr>
          <a:xfrm>
            <a:off x="3210326" y="6015946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F783045-022F-4915-8F56-ED34A7D542E2}"/>
              </a:ext>
            </a:extLst>
          </p:cNvPr>
          <p:cNvSpPr/>
          <p:nvPr/>
        </p:nvSpPr>
        <p:spPr>
          <a:xfrm>
            <a:off x="3210326" y="5756842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3E4CF76-4667-4873-BE21-EBC1B4037560}"/>
              </a:ext>
            </a:extLst>
          </p:cNvPr>
          <p:cNvSpPr/>
          <p:nvPr/>
        </p:nvSpPr>
        <p:spPr>
          <a:xfrm>
            <a:off x="3210326" y="5497739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FAB26A8-8D83-4ED6-975B-FB3CE58B887F}"/>
              </a:ext>
            </a:extLst>
          </p:cNvPr>
          <p:cNvSpPr/>
          <p:nvPr/>
        </p:nvSpPr>
        <p:spPr>
          <a:xfrm>
            <a:off x="3210326" y="5238635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BAF7E6-21A3-43E7-8908-6312604E433A}"/>
              </a:ext>
            </a:extLst>
          </p:cNvPr>
          <p:cNvSpPr txBox="1"/>
          <p:nvPr/>
        </p:nvSpPr>
        <p:spPr>
          <a:xfrm>
            <a:off x="4856858" y="5509016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print_gnu_backtrace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0455F3D9-85B9-4A35-8DF6-B90F259A326D}"/>
              </a:ext>
            </a:extLst>
          </p:cNvPr>
          <p:cNvCxnSpPr/>
          <p:nvPr/>
        </p:nvCxnSpPr>
        <p:spPr>
          <a:xfrm>
            <a:off x="2609257" y="4362249"/>
            <a:ext cx="6373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11D0EC-A4ED-4E23-A25B-0FD015EB0274}"/>
              </a:ext>
            </a:extLst>
          </p:cNvPr>
          <p:cNvSpPr txBox="1"/>
          <p:nvPr/>
        </p:nvSpPr>
        <p:spPr>
          <a:xfrm>
            <a:off x="2235286" y="42713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82E6C62-529E-4349-844D-53DB01B8F2AF}"/>
              </a:ext>
            </a:extLst>
          </p:cNvPr>
          <p:cNvSpPr/>
          <p:nvPr/>
        </p:nvSpPr>
        <p:spPr>
          <a:xfrm>
            <a:off x="3210326" y="4973334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CABE257-FCCC-4D33-B151-12A8730A5203}"/>
              </a:ext>
            </a:extLst>
          </p:cNvPr>
          <p:cNvSpPr txBox="1"/>
          <p:nvPr/>
        </p:nvSpPr>
        <p:spPr>
          <a:xfrm>
            <a:off x="4558422" y="493389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dummy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4F886CE-31E7-4431-BB9A-BD9747211B99}"/>
              </a:ext>
            </a:extLst>
          </p:cNvPr>
          <p:cNvSpPr/>
          <p:nvPr/>
        </p:nvSpPr>
        <p:spPr>
          <a:xfrm>
            <a:off x="5334883" y="4046613"/>
            <a:ext cx="584253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088448-22C1-4191-AB75-C93DE3DA64D2}"/>
              </a:ext>
            </a:extLst>
          </p:cNvPr>
          <p:cNvSpPr txBox="1"/>
          <p:nvPr/>
        </p:nvSpPr>
        <p:spPr>
          <a:xfrm>
            <a:off x="5972251" y="40466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r0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설명선: 오른쪽 화살표 18">
            <a:extLst>
              <a:ext uri="{FF2B5EF4-FFF2-40B4-BE49-F238E27FC236}">
                <a16:creationId xmlns:a16="http://schemas.microsoft.com/office/drawing/2014/main" xmlns="" id="{A4BE6410-5992-43B4-A094-83216CD3AC75}"/>
              </a:ext>
            </a:extLst>
          </p:cNvPr>
          <p:cNvSpPr/>
          <p:nvPr/>
        </p:nvSpPr>
        <p:spPr>
          <a:xfrm>
            <a:off x="2593207" y="3486540"/>
            <a:ext cx="614630" cy="189907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258522D-DD39-4DA0-92F0-E79BD5DC41D5}"/>
              </a:ext>
            </a:extLst>
          </p:cNvPr>
          <p:cNvSpPr/>
          <p:nvPr/>
        </p:nvSpPr>
        <p:spPr>
          <a:xfrm>
            <a:off x="3230574" y="4350016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6697AB1-E0D9-4364-BF31-32CC4C1829B4}"/>
              </a:ext>
            </a:extLst>
          </p:cNvPr>
          <p:cNvSpPr/>
          <p:nvPr/>
        </p:nvSpPr>
        <p:spPr>
          <a:xfrm>
            <a:off x="3230574" y="4090913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lr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2A87A67-3081-49E2-83D0-7CA2129A53CA}"/>
              </a:ext>
            </a:extLst>
          </p:cNvPr>
          <p:cNvSpPr/>
          <p:nvPr/>
        </p:nvSpPr>
        <p:spPr>
          <a:xfrm>
            <a:off x="3230574" y="3824560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CF18DAF-9095-4F55-8B5E-97BDAC5F5B8A}"/>
              </a:ext>
            </a:extLst>
          </p:cNvPr>
          <p:cNvSpPr/>
          <p:nvPr/>
        </p:nvSpPr>
        <p:spPr>
          <a:xfrm>
            <a:off x="3230574" y="3572705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E498CB3-E224-4454-B5AC-DC053F667DF1}"/>
              </a:ext>
            </a:extLst>
          </p:cNvPr>
          <p:cNvSpPr/>
          <p:nvPr/>
        </p:nvSpPr>
        <p:spPr>
          <a:xfrm>
            <a:off x="3230574" y="3313601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B4C848A-3A20-4763-AEA0-BEA38A2BBE9E}"/>
              </a:ext>
            </a:extLst>
          </p:cNvPr>
          <p:cNvSpPr/>
          <p:nvPr/>
        </p:nvSpPr>
        <p:spPr>
          <a:xfrm>
            <a:off x="3230574" y="3048300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설명선: 오른쪽 화살표 25">
            <a:extLst>
              <a:ext uri="{FF2B5EF4-FFF2-40B4-BE49-F238E27FC236}">
                <a16:creationId xmlns:a16="http://schemas.microsoft.com/office/drawing/2014/main" xmlns="" id="{E70D9384-30D9-4627-8253-AACBA857D8F1}"/>
              </a:ext>
            </a:extLst>
          </p:cNvPr>
          <p:cNvSpPr/>
          <p:nvPr/>
        </p:nvSpPr>
        <p:spPr>
          <a:xfrm>
            <a:off x="2615944" y="4517074"/>
            <a:ext cx="614630" cy="189907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xmlns="" id="{4C3C9716-88B2-450B-9A18-7466DAF1C52D}"/>
              </a:ext>
            </a:extLst>
          </p:cNvPr>
          <p:cNvSpPr/>
          <p:nvPr/>
        </p:nvSpPr>
        <p:spPr>
          <a:xfrm>
            <a:off x="2615944" y="4272294"/>
            <a:ext cx="614630" cy="189907"/>
          </a:xfrm>
          <a:prstGeom prst="righ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BE154F6-D006-4403-ACB7-8DE8BEC9F5EB}"/>
              </a:ext>
            </a:extLst>
          </p:cNvPr>
          <p:cNvSpPr/>
          <p:nvPr/>
        </p:nvSpPr>
        <p:spPr>
          <a:xfrm>
            <a:off x="3230574" y="2782474"/>
            <a:ext cx="1327848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012AA0C-127F-489C-8C5A-FC5EB5E12EB4}"/>
              </a:ext>
            </a:extLst>
          </p:cNvPr>
          <p:cNvSpPr txBox="1"/>
          <p:nvPr/>
        </p:nvSpPr>
        <p:spPr>
          <a:xfrm>
            <a:off x="4518814" y="277928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dummy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16EEBAF1-6431-4F67-A0EB-76796DC792B7}"/>
              </a:ext>
            </a:extLst>
          </p:cNvPr>
          <p:cNvCxnSpPr/>
          <p:nvPr/>
        </p:nvCxnSpPr>
        <p:spPr>
          <a:xfrm>
            <a:off x="2570469" y="2784276"/>
            <a:ext cx="6373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1A5CBF8E-C299-45BB-804B-EDB6C282C0B8}"/>
              </a:ext>
            </a:extLst>
          </p:cNvPr>
          <p:cNvCxnSpPr/>
          <p:nvPr/>
        </p:nvCxnSpPr>
        <p:spPr>
          <a:xfrm>
            <a:off x="2593207" y="4075891"/>
            <a:ext cx="6373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0E262DF-E5BD-46DE-858F-FCF74073A4A5}"/>
              </a:ext>
            </a:extLst>
          </p:cNvPr>
          <p:cNvSpPr/>
          <p:nvPr/>
        </p:nvSpPr>
        <p:spPr>
          <a:xfrm>
            <a:off x="5334883" y="3588239"/>
            <a:ext cx="584253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9CB19C-BE9D-46D2-9297-877350F75EAC}"/>
              </a:ext>
            </a:extLst>
          </p:cNvPr>
          <p:cNvSpPr txBox="1"/>
          <p:nvPr/>
        </p:nvSpPr>
        <p:spPr>
          <a:xfrm>
            <a:off x="5919137" y="354023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ret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5B853F04-0D06-4DC2-BF7C-985595EA3A96}"/>
              </a:ext>
            </a:extLst>
          </p:cNvPr>
          <p:cNvCxnSpPr>
            <a:stCxn id="21" idx="3"/>
            <a:endCxn id="32" idx="1"/>
          </p:cNvCxnSpPr>
          <p:nvPr/>
        </p:nvCxnSpPr>
        <p:spPr>
          <a:xfrm flipV="1">
            <a:off x="4558423" y="3720889"/>
            <a:ext cx="776461" cy="50267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34B0FBC-AEBB-418E-9BD8-6C05BAC3256E}"/>
              </a:ext>
            </a:extLst>
          </p:cNvPr>
          <p:cNvSpPr/>
          <p:nvPr/>
        </p:nvSpPr>
        <p:spPr>
          <a:xfrm>
            <a:off x="5352720" y="4485773"/>
            <a:ext cx="584253" cy="265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8F35920-24A2-4497-A2E8-E12503AA5966}"/>
              </a:ext>
            </a:extLst>
          </p:cNvPr>
          <p:cNvSpPr txBox="1"/>
          <p:nvPr/>
        </p:nvSpPr>
        <p:spPr>
          <a:xfrm>
            <a:off x="5936973" y="443777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save_fp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14C1AB87-0276-4C0B-BDC8-FFA9B6D518B7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>
            <a:off x="4558423" y="3705356"/>
            <a:ext cx="794297" cy="913068"/>
          </a:xfrm>
          <a:prstGeom prst="bentConnector3">
            <a:avLst>
              <a:gd name="adj1" fmla="val 291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72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309" y="31345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ptrace_3.c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260648"/>
            <a:ext cx="6136616" cy="59093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#include &lt;sys/</a:t>
            </a:r>
            <a:r>
              <a:rPr lang="en-US" altLang="ko-KR" dirty="0" err="1">
                <a:latin typeface="Consolas" panose="020B0609020204030204" pitchFamily="49" charset="0"/>
              </a:rPr>
              <a:t>ptrace.h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#include &lt;sys/</a:t>
            </a:r>
            <a:r>
              <a:rPr lang="en-US" altLang="ko-KR" dirty="0" err="1">
                <a:latin typeface="Consolas" panose="020B0609020204030204" pitchFamily="49" charset="0"/>
              </a:rPr>
              <a:t>user.h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stdlib.h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string.h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ctype.h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</a:rPr>
              <a:t>asm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ptrace.h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int main(int </a:t>
            </a:r>
            <a:r>
              <a:rPr lang="en-US" altLang="ko-KR" dirty="0" err="1">
                <a:latin typeface="Consolas" panose="020B0609020204030204" pitchFamily="49" charset="0"/>
              </a:rPr>
              <a:t>argc</a:t>
            </a:r>
            <a:r>
              <a:rPr lang="en-US" altLang="ko-KR" dirty="0">
                <a:latin typeface="Consolas" panose="020B0609020204030204" pitchFamily="49" charset="0"/>
              </a:rPr>
              <a:t>, char *</a:t>
            </a:r>
            <a:r>
              <a:rPr lang="en-US" altLang="ko-KR" dirty="0" err="1">
                <a:latin typeface="Consolas" panose="020B0609020204030204" pitchFamily="49" charset="0"/>
              </a:rPr>
              <a:t>argv</a:t>
            </a:r>
            <a:r>
              <a:rPr lang="en-US" altLang="ko-KR" dirty="0"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struct </a:t>
            </a:r>
            <a:r>
              <a:rPr lang="en-US" altLang="ko-KR" dirty="0" err="1">
                <a:latin typeface="Consolas" panose="020B0609020204030204" pitchFamily="49" charset="0"/>
              </a:rPr>
              <a:t>user_regs</a:t>
            </a:r>
            <a:r>
              <a:rPr lang="en-US" altLang="ko-KR" dirty="0">
                <a:latin typeface="Consolas" panose="020B0609020204030204" pitchFamily="49" charset="0"/>
              </a:rPr>
              <a:t> regs;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unsigned int data;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unsigned char data2[4];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int ret,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, j;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atoi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argv</a:t>
            </a:r>
            <a:r>
              <a:rPr lang="en-US" altLang="ko-KR" dirty="0">
                <a:latin typeface="Consolas" panose="020B0609020204030204" pitchFamily="49" charset="0"/>
              </a:rPr>
              <a:t>[1]);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ret = </a:t>
            </a:r>
            <a:r>
              <a:rPr lang="en-US" altLang="ko-KR" dirty="0" err="1">
                <a:latin typeface="Consolas" panose="020B0609020204030204" pitchFamily="49" charset="0"/>
              </a:rPr>
              <a:t>ptrace</a:t>
            </a:r>
            <a:r>
              <a:rPr lang="en-US" altLang="ko-KR" dirty="0">
                <a:latin typeface="Consolas" panose="020B0609020204030204" pitchFamily="49" charset="0"/>
              </a:rPr>
              <a:t>(PTRACE_ATTACH,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, 0, 0);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("return : %d\n", ret);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ptrace</a:t>
            </a:r>
            <a:r>
              <a:rPr lang="en-US" altLang="ko-KR" dirty="0">
                <a:latin typeface="Consolas" panose="020B0609020204030204" pitchFamily="49" charset="0"/>
              </a:rPr>
              <a:t>(PTRACE_GETREGS,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, 0, &amp;regs);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("stack = %p\n", (void*)</a:t>
            </a:r>
            <a:r>
              <a:rPr lang="en-US" altLang="ko-KR" dirty="0" err="1">
                <a:latin typeface="Consolas" panose="020B0609020204030204" pitchFamily="49" charset="0"/>
              </a:rPr>
              <a:t>regs.ARM_sp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1729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081" y="18864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ptrace_3.c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260648"/>
            <a:ext cx="8289449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for(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=0;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&lt;300;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data = </a:t>
            </a:r>
            <a:r>
              <a:rPr lang="en-US" altLang="ko-KR" dirty="0" err="1">
                <a:latin typeface="Consolas" panose="020B0609020204030204" pitchFamily="49" charset="0"/>
              </a:rPr>
              <a:t>ptrace</a:t>
            </a:r>
            <a:r>
              <a:rPr lang="en-US" altLang="ko-KR" dirty="0">
                <a:latin typeface="Consolas" panose="020B0609020204030204" pitchFamily="49" charset="0"/>
              </a:rPr>
              <a:t>(PTRACE_PEEKDATA,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regs.ARM_sp+i</a:t>
            </a:r>
            <a:r>
              <a:rPr lang="en-US" altLang="ko-KR" dirty="0">
                <a:latin typeface="Consolas" panose="020B0609020204030204" pitchFamily="49" charset="0"/>
              </a:rPr>
              <a:t>*4, 0);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memcpy</a:t>
            </a:r>
            <a:r>
              <a:rPr lang="en-US" altLang="ko-KR" dirty="0">
                <a:latin typeface="Consolas" panose="020B0609020204030204" pitchFamily="49" charset="0"/>
              </a:rPr>
              <a:t>(data2, &amp;data, </a:t>
            </a:r>
            <a:r>
              <a:rPr lang="en-US" altLang="ko-KR">
                <a:latin typeface="Consolas" panose="020B0609020204030204" pitchFamily="49" charset="0"/>
              </a:rPr>
              <a:t>4 );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printf("%08x : ", (unsigned int)regs.ARM_sp+i*4);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for(j=0; j&lt;4; 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){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if(</a:t>
            </a:r>
            <a:r>
              <a:rPr lang="en-US" altLang="ko-KR" dirty="0" err="1">
                <a:latin typeface="Consolas" panose="020B0609020204030204" pitchFamily="49" charset="0"/>
              </a:rPr>
              <a:t>isprint</a:t>
            </a:r>
            <a:r>
              <a:rPr lang="en-US" altLang="ko-KR" dirty="0">
                <a:latin typeface="Consolas" panose="020B0609020204030204" pitchFamily="49" charset="0"/>
              </a:rPr>
              <a:t>(data2[j]))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("%c ", data2[j]);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(". 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("%08x\n", data);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    ptrace(PTRACE_POKEDATA, pid, 0x7eba17e0, 0x41414141);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ptrace</a:t>
            </a:r>
            <a:r>
              <a:rPr lang="en-US" altLang="ko-KR" dirty="0">
                <a:latin typeface="Consolas" panose="020B0609020204030204" pitchFamily="49" charset="0"/>
              </a:rPr>
              <a:t>(PTRACE_DETACH,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, 0, 0);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5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16632"/>
            <a:ext cx="2723823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컴파일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ptrace_3.c 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./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13975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return : 0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stack = 0x7e8be7b4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return : 0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stack = 0x7efd97ac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. . . 00000000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. . . 00000000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s . 5 350a73dc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. . . 00000001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. . . 000104b8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. . . 00000000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 . . . 00010344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. . . 00000000</a:t>
            </a:r>
          </a:p>
          <a:p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. . . 000104b0</a:t>
            </a:r>
          </a:p>
          <a:p>
            <a:r>
              <a:rPr lang="pt-BR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 e l l 6c6c6568</a:t>
            </a:r>
          </a:p>
          <a:p>
            <a:r>
              <a:rPr lang="pt-BR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 ! </a:t>
            </a:r>
            <a:r>
              <a:rPr lang="pt-BR" altLang="ko-KR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 . 0000216f</a:t>
            </a:r>
          </a:p>
        </p:txBody>
      </p:sp>
      <p:cxnSp>
        <p:nvCxnSpPr>
          <p:cNvPr id="8" name="꺾인 연결선 7"/>
          <p:cNvCxnSpPr/>
          <p:nvPr/>
        </p:nvCxnSpPr>
        <p:spPr>
          <a:xfrm rot="10800000" flipV="1">
            <a:off x="2889302" y="5877272"/>
            <a:ext cx="748146" cy="255050"/>
          </a:xfrm>
          <a:prstGeom prst="bentConnector3">
            <a:avLst/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2464" y="5735579"/>
            <a:ext cx="332014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2" dirty="0">
                <a:solidFill>
                  <a:schemeClr val="bg2">
                    <a:lumMod val="25000"/>
                  </a:schemeClr>
                </a:solidFill>
              </a:rPr>
              <a:t>스택 내의 </a:t>
            </a:r>
            <a:r>
              <a:rPr lang="en-US" altLang="ko-KR" sz="1662" dirty="0">
                <a:solidFill>
                  <a:schemeClr val="bg2">
                    <a:lumMod val="25000"/>
                  </a:schemeClr>
                </a:solidFill>
              </a:rPr>
              <a:t>"hello!" </a:t>
            </a:r>
            <a:r>
              <a:rPr lang="ko-KR" altLang="en-US" sz="1662" dirty="0">
                <a:solidFill>
                  <a:schemeClr val="bg2">
                    <a:lumMod val="25000"/>
                  </a:schemeClr>
                </a:solidFill>
              </a:rPr>
              <a:t>문자열이 보임</a:t>
            </a:r>
          </a:p>
        </p:txBody>
      </p:sp>
    </p:spTree>
    <p:extLst>
      <p:ext uri="{BB962C8B-B14F-4D97-AF65-F5344CB8AC3E}">
        <p14:creationId xmlns:p14="http://schemas.microsoft.com/office/powerpoint/2010/main" val="293652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AF34BA-2D3B-46EA-8529-0193C4F38029}"/>
              </a:ext>
            </a:extLst>
          </p:cNvPr>
          <p:cNvSpPr txBox="1"/>
          <p:nvPr/>
        </p:nvSpPr>
        <p:spPr>
          <a:xfrm>
            <a:off x="395536" y="260648"/>
            <a:ext cx="321434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컴파일 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gcc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ptrace_3.c </a:t>
            </a: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 ./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13975</a:t>
            </a:r>
          </a:p>
          <a:p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return : 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stack = 0x7efd97ac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7efd97ac : . . . . 00000000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7efd97b0 : . . . . 00000000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7efd97b4 : . . . . 1c14178b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7efd97b8 : . . . . 00000001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7efd97bc : . . . . 000104b8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7efd97c0 : . . . . 00000000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7efd97c4 : D . . . 00010344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7efd97c8 : . . . . 00000000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7efd97cc : . . . . 000104b0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7efd97d0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: h e l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6c6c6568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7efd97d4 : o ! . . 0000216f</a:t>
            </a:r>
            <a:endParaRPr lang="pt-BR" altLang="ko-KR" sz="1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꺾인 연결선 7">
            <a:extLst>
              <a:ext uri="{FF2B5EF4-FFF2-40B4-BE49-F238E27FC236}">
                <a16:creationId xmlns:a16="http://schemas.microsoft.com/office/drawing/2014/main" xmlns="" id="{6C74FBBA-5BB7-430C-BE4C-3B16D57E52C9}"/>
              </a:ext>
            </a:extLst>
          </p:cNvPr>
          <p:cNvCxnSpPr/>
          <p:nvPr/>
        </p:nvCxnSpPr>
        <p:spPr>
          <a:xfrm rot="10800000" flipV="1">
            <a:off x="3609877" y="4311098"/>
            <a:ext cx="810491" cy="276304"/>
          </a:xfrm>
          <a:prstGeom prst="bentConnector3">
            <a:avLst/>
          </a:prstGeom>
          <a:ln w="38100">
            <a:solidFill>
              <a:srgbClr val="D81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4B295C-F534-46BD-AC20-3E2CDC66ACFF}"/>
              </a:ext>
            </a:extLst>
          </p:cNvPr>
          <p:cNvSpPr txBox="1"/>
          <p:nvPr/>
        </p:nvSpPr>
        <p:spPr>
          <a:xfrm>
            <a:off x="4512469" y="4157596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스택 내의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"hello!"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주소를 알아냄</a:t>
            </a:r>
          </a:p>
        </p:txBody>
      </p:sp>
    </p:spTree>
    <p:extLst>
      <p:ext uri="{BB962C8B-B14F-4D97-AF65-F5344CB8AC3E}">
        <p14:creationId xmlns:p14="http://schemas.microsoft.com/office/powerpoint/2010/main" val="2116075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404664"/>
            <a:ext cx="114326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solidFill>
                  <a:schemeClr val="bg2">
                    <a:lumMod val="25000"/>
                  </a:schemeClr>
                </a:solidFill>
              </a:rPr>
              <a:t>ptrace_4.c</a:t>
            </a:r>
            <a:endParaRPr lang="ko-KR" altLang="en-US" sz="1662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332656"/>
            <a:ext cx="6009979" cy="53553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&lt;sys/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ptrace.h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&lt;sys/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user.h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&lt;sys/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wait.h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stdlib.h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string.h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unistd.h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asm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ptrace.h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 main(int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char *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int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pid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status, ret;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struct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user_regs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regs;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if(!(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pid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= fork())) {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ptrace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(PTRACE_TRACEME, 0, 0, 0);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execl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 "/bin/ls" , "/bin/ls" , NULL );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23428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0277" y="107605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ptrace_4.c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9937" y="548680"/>
            <a:ext cx="10059164" cy="43704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wait(&amp;status);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if(WIFSIGNALED(status)) {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fprintf(stderr, "child process %d was abnormal exit.\n", pid);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 return -1;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altLang="ko-KR" sz="20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ret = ptrace(PTRACE_GETREGS, pid, 0, &amp;regs);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printf("return : %d\n", ret);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printf("stack sp = %p\n", (void*)regs.ARM_sp);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printf("pc       = %p\n", (void*)regs.ARM_pc);</a:t>
            </a:r>
          </a:p>
          <a:p>
            <a:endParaRPr lang="en-US" altLang="ko-KR" sz="20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//ptrace(PTRACE_DETACH, pid, 0, 0);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ptrace(PTRACE_KILL, pid, 0, 0);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046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자식 </a:t>
            </a:r>
            <a:r>
              <a:rPr lang="en-US" altLang="ko-KR"/>
              <a:t>Process </a:t>
            </a:r>
            <a:r>
              <a:rPr lang="ko-KR" altLang="en-US"/>
              <a:t>제어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376149" y="1601105"/>
            <a:ext cx="7887096" cy="1456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 err="1">
                <a:solidFill>
                  <a:schemeClr val="bg2">
                    <a:lumMod val="25000"/>
                  </a:schemeClr>
                </a:solidFill>
              </a:rPr>
              <a:t>ptrace</a:t>
            </a:r>
            <a:r>
              <a:rPr lang="en-US" altLang="ko-KR" sz="1477" dirty="0">
                <a:solidFill>
                  <a:schemeClr val="bg2">
                    <a:lumMod val="25000"/>
                  </a:schemeClr>
                </a:solidFill>
              </a:rPr>
              <a:t>(PTRACE_TRACEME, 0, 0, 0) </a:t>
            </a:r>
          </a:p>
          <a:p>
            <a:r>
              <a:rPr lang="en-US" altLang="ko-KR" sz="1477" dirty="0">
                <a:solidFill>
                  <a:schemeClr val="bg2">
                    <a:lumMod val="25000"/>
                  </a:schemeClr>
                </a:solidFill>
              </a:rPr>
              <a:t>    - </a:t>
            </a:r>
            <a:r>
              <a:rPr lang="ko-KR" altLang="en-US" sz="1477" dirty="0">
                <a:solidFill>
                  <a:schemeClr val="bg2">
                    <a:lumMod val="25000"/>
                  </a:schemeClr>
                </a:solidFill>
              </a:rPr>
              <a:t>자기 자신을 추적 가능 상태로 만들어 달라는 의미이므로</a:t>
            </a:r>
            <a:r>
              <a:rPr lang="en-US" altLang="ko-KR" sz="1477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r>
              <a:rPr lang="ko-KR" altLang="en-US" sz="1477" dirty="0">
                <a:solidFill>
                  <a:schemeClr val="bg2">
                    <a:lumMod val="25000"/>
                  </a:schemeClr>
                </a:solidFill>
              </a:rPr>
              <a:t>      이 함수가 실행되면 이미 어떤 부모 프로세스에 의해 </a:t>
            </a:r>
            <a:r>
              <a:rPr lang="en-US" altLang="ko-KR" sz="1477" dirty="0">
                <a:solidFill>
                  <a:schemeClr val="bg2">
                    <a:lumMod val="25000"/>
                  </a:schemeClr>
                </a:solidFill>
              </a:rPr>
              <a:t>"debugged" </a:t>
            </a:r>
            <a:r>
              <a:rPr lang="ko-KR" altLang="en-US" sz="1477" dirty="0">
                <a:solidFill>
                  <a:schemeClr val="bg2">
                    <a:lumMod val="25000"/>
                  </a:schemeClr>
                </a:solidFill>
              </a:rPr>
              <a:t>되고 있는 상태이다</a:t>
            </a:r>
            <a:r>
              <a:rPr lang="en-US" altLang="ko-KR" sz="1477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77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77" dirty="0">
                <a:solidFill>
                  <a:schemeClr val="bg2">
                    <a:lumMod val="25000"/>
                  </a:schemeClr>
                </a:solidFill>
              </a:rPr>
              <a:t>이는 </a:t>
            </a:r>
            <a:r>
              <a:rPr lang="en-US" altLang="ko-KR" sz="1477" dirty="0" err="1">
                <a:solidFill>
                  <a:schemeClr val="bg2">
                    <a:lumMod val="25000"/>
                  </a:schemeClr>
                </a:solidFill>
              </a:rPr>
              <a:t>gdb</a:t>
            </a:r>
            <a:r>
              <a:rPr lang="ko-KR" altLang="en-US" sz="1477" dirty="0">
                <a:solidFill>
                  <a:schemeClr val="bg2">
                    <a:lumMod val="25000"/>
                  </a:schemeClr>
                </a:solidFill>
              </a:rPr>
              <a:t>같이 </a:t>
            </a:r>
            <a:r>
              <a:rPr lang="ko-KR" altLang="en-US" sz="1477" dirty="0" err="1">
                <a:solidFill>
                  <a:schemeClr val="bg2">
                    <a:lumMod val="25000"/>
                  </a:schemeClr>
                </a:solidFill>
              </a:rPr>
              <a:t>디버거의</a:t>
            </a:r>
            <a:r>
              <a:rPr lang="ko-KR" altLang="en-US" sz="1477" dirty="0">
                <a:solidFill>
                  <a:schemeClr val="bg2">
                    <a:lumMod val="25000"/>
                  </a:schemeClr>
                </a:solidFill>
              </a:rPr>
              <a:t> 내부 동작 방식이다</a:t>
            </a:r>
            <a:r>
              <a:rPr lang="en-US" altLang="ko-KR" sz="1477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ko-KR" altLang="en-US" sz="1477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79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자식 </a:t>
            </a:r>
            <a:r>
              <a:rPr lang="en-US" altLang="ko-KR"/>
              <a:t>Process </a:t>
            </a:r>
            <a:r>
              <a:rPr lang="ko-KR" altLang="en-US"/>
              <a:t>제어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376149" y="1601105"/>
            <a:ext cx="106009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</a:rPr>
              <a:t>ptrace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(PTRACE_TRACEME, 0, 0, 0) 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   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자기 자신을 추적 가능 상태로 만들어 달라는 의미이므로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     이 함수가 실행되면 이미 어떤 부모 프로세스에 의해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"debugged"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되고 있는 상태이다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이는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</a:rPr>
              <a:t>gdb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같이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</a:rPr>
              <a:t>디버거의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 내부 동작 방식이다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37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A8D1B7-0E94-45C1-8615-6618E17B72A5}"/>
              </a:ext>
            </a:extLst>
          </p:cNvPr>
          <p:cNvSpPr txBox="1"/>
          <p:nvPr/>
        </p:nvSpPr>
        <p:spPr>
          <a:xfrm>
            <a:off x="2627784" y="1412776"/>
            <a:ext cx="4756430" cy="13849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if(!(pid = fork()))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ptrace(PTRACE_TRACEME, 0, 0, 0);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execl( "/bin/ls" , "/bin/ls" , NULL 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wait(&amp;status);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A965FF6-EB23-4B74-B9BC-7B8F062D847E}"/>
              </a:ext>
            </a:extLst>
          </p:cNvPr>
          <p:cNvSpPr/>
          <p:nvPr/>
        </p:nvSpPr>
        <p:spPr>
          <a:xfrm>
            <a:off x="179512" y="476672"/>
            <a:ext cx="1656184" cy="540060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2B5D1E2-1BBE-4399-9ED2-C3EE86FCE374}"/>
              </a:ext>
            </a:extLst>
          </p:cNvPr>
          <p:cNvSpPr/>
          <p:nvPr/>
        </p:nvSpPr>
        <p:spPr>
          <a:xfrm>
            <a:off x="179512" y="1556792"/>
            <a:ext cx="1656184" cy="86409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DE090AE-C0E8-4916-922A-21DC25E10C16}"/>
              </a:ext>
            </a:extLst>
          </p:cNvPr>
          <p:cNvCxnSpPr/>
          <p:nvPr/>
        </p:nvCxnSpPr>
        <p:spPr>
          <a:xfrm flipV="1">
            <a:off x="1835696" y="1412776"/>
            <a:ext cx="79208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FD7A2569-2031-4DD2-B01C-01E8BE29EB89}"/>
              </a:ext>
            </a:extLst>
          </p:cNvPr>
          <p:cNvCxnSpPr>
            <a:cxnSpLocks/>
          </p:cNvCxnSpPr>
          <p:nvPr/>
        </p:nvCxnSpPr>
        <p:spPr>
          <a:xfrm>
            <a:off x="1835696" y="2420888"/>
            <a:ext cx="792088" cy="37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C2FE3C9D-38EB-4BFC-9494-EBF3100F6302}"/>
              </a:ext>
            </a:extLst>
          </p:cNvPr>
          <p:cNvSpPr/>
          <p:nvPr/>
        </p:nvSpPr>
        <p:spPr>
          <a:xfrm>
            <a:off x="2627784" y="1484784"/>
            <a:ext cx="432048" cy="216024"/>
          </a:xfrm>
          <a:prstGeom prst="rightArrow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7B5449D-D461-43EA-97A9-D3614F79024F}"/>
              </a:ext>
            </a:extLst>
          </p:cNvPr>
          <p:cNvSpPr txBox="1"/>
          <p:nvPr/>
        </p:nvSpPr>
        <p:spPr>
          <a:xfrm>
            <a:off x="323528" y="3073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66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A8D1B7-0E94-45C1-8615-6618E17B72A5}"/>
              </a:ext>
            </a:extLst>
          </p:cNvPr>
          <p:cNvSpPr txBox="1"/>
          <p:nvPr/>
        </p:nvSpPr>
        <p:spPr>
          <a:xfrm>
            <a:off x="2627784" y="1412776"/>
            <a:ext cx="4756430" cy="13849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if(!(pid = fork()))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ptrace(PTRACE_TRACEME, 0, 0, 0);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execl( "/bin/ls" , "/bin/ls" , NULL 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wait(&amp;status);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A965FF6-EB23-4B74-B9BC-7B8F062D847E}"/>
              </a:ext>
            </a:extLst>
          </p:cNvPr>
          <p:cNvSpPr/>
          <p:nvPr/>
        </p:nvSpPr>
        <p:spPr>
          <a:xfrm>
            <a:off x="179512" y="476672"/>
            <a:ext cx="1656184" cy="432048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2B5D1E2-1BBE-4399-9ED2-C3EE86FCE374}"/>
              </a:ext>
            </a:extLst>
          </p:cNvPr>
          <p:cNvSpPr/>
          <p:nvPr/>
        </p:nvSpPr>
        <p:spPr>
          <a:xfrm>
            <a:off x="179512" y="1556792"/>
            <a:ext cx="1656184" cy="86409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DE090AE-C0E8-4916-922A-21DC25E10C16}"/>
              </a:ext>
            </a:extLst>
          </p:cNvPr>
          <p:cNvCxnSpPr/>
          <p:nvPr/>
        </p:nvCxnSpPr>
        <p:spPr>
          <a:xfrm flipV="1">
            <a:off x="1835696" y="1412776"/>
            <a:ext cx="79208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FD7A2569-2031-4DD2-B01C-01E8BE29EB89}"/>
              </a:ext>
            </a:extLst>
          </p:cNvPr>
          <p:cNvCxnSpPr>
            <a:cxnSpLocks/>
          </p:cNvCxnSpPr>
          <p:nvPr/>
        </p:nvCxnSpPr>
        <p:spPr>
          <a:xfrm>
            <a:off x="1835696" y="2420888"/>
            <a:ext cx="792088" cy="37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C2FE3C9D-38EB-4BFC-9494-EBF3100F6302}"/>
              </a:ext>
            </a:extLst>
          </p:cNvPr>
          <p:cNvSpPr/>
          <p:nvPr/>
        </p:nvSpPr>
        <p:spPr>
          <a:xfrm>
            <a:off x="2526304" y="2557398"/>
            <a:ext cx="432048" cy="216024"/>
          </a:xfrm>
          <a:prstGeom prst="rightArrow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7B5449D-D461-43EA-97A9-D3614F79024F}"/>
              </a:ext>
            </a:extLst>
          </p:cNvPr>
          <p:cNvSpPr txBox="1"/>
          <p:nvPr/>
        </p:nvSpPr>
        <p:spPr>
          <a:xfrm>
            <a:off x="323528" y="30731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 = 1234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CE88E7-3097-403F-9125-F30165490F3C}"/>
              </a:ext>
            </a:extLst>
          </p:cNvPr>
          <p:cNvSpPr txBox="1"/>
          <p:nvPr/>
        </p:nvSpPr>
        <p:spPr>
          <a:xfrm>
            <a:off x="2843808" y="188640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COW : Copy On Write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F29CB89-92F3-429C-BD55-17E072094D41}"/>
              </a:ext>
            </a:extLst>
          </p:cNvPr>
          <p:cNvSpPr/>
          <p:nvPr/>
        </p:nvSpPr>
        <p:spPr>
          <a:xfrm>
            <a:off x="8045351" y="637531"/>
            <a:ext cx="1656184" cy="432048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34E76EE-1383-471B-AFA9-BAB07CEE4C55}"/>
              </a:ext>
            </a:extLst>
          </p:cNvPr>
          <p:cNvSpPr/>
          <p:nvPr/>
        </p:nvSpPr>
        <p:spPr>
          <a:xfrm>
            <a:off x="8045351" y="1717651"/>
            <a:ext cx="1656184" cy="86409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9EE11E-040A-46B7-9C50-B18AF52DE8E3}"/>
              </a:ext>
            </a:extLst>
          </p:cNvPr>
          <p:cNvSpPr txBox="1"/>
          <p:nvPr/>
        </p:nvSpPr>
        <p:spPr>
          <a:xfrm>
            <a:off x="8189367" y="1915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 = 1235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129891F-02EB-455E-A3AE-5DF71F6B2DC4}"/>
              </a:ext>
            </a:extLst>
          </p:cNvPr>
          <p:cNvCxnSpPr>
            <a:cxnSpLocks/>
          </p:cNvCxnSpPr>
          <p:nvPr/>
        </p:nvCxnSpPr>
        <p:spPr>
          <a:xfrm>
            <a:off x="7384214" y="1412776"/>
            <a:ext cx="661137" cy="3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9F8ECDF-E0A4-4DE3-A8C2-55C44D6E82D7}"/>
              </a:ext>
            </a:extLst>
          </p:cNvPr>
          <p:cNvCxnSpPr>
            <a:cxnSpLocks/>
          </p:cNvCxnSpPr>
          <p:nvPr/>
        </p:nvCxnSpPr>
        <p:spPr>
          <a:xfrm flipV="1">
            <a:off x="7384214" y="2581747"/>
            <a:ext cx="661137" cy="20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8B911FEA-F182-4CD5-810E-E9B69F1EA625}"/>
              </a:ext>
            </a:extLst>
          </p:cNvPr>
          <p:cNvSpPr/>
          <p:nvPr/>
        </p:nvSpPr>
        <p:spPr>
          <a:xfrm>
            <a:off x="3059832" y="1880828"/>
            <a:ext cx="432048" cy="216024"/>
          </a:xfrm>
          <a:prstGeom prst="rightArrow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A180798-9224-41C1-82E4-004E4104A1D2}"/>
              </a:ext>
            </a:extLst>
          </p:cNvPr>
          <p:cNvSpPr/>
          <p:nvPr/>
        </p:nvSpPr>
        <p:spPr>
          <a:xfrm>
            <a:off x="8045351" y="2785139"/>
            <a:ext cx="1656184" cy="37688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72C56DF-4605-49C4-8207-96F44A9A92F1}"/>
              </a:ext>
            </a:extLst>
          </p:cNvPr>
          <p:cNvSpPr txBox="1"/>
          <p:nvPr/>
        </p:nvSpPr>
        <p:spPr>
          <a:xfrm>
            <a:off x="9682113" y="278513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trace bit set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0328273-048C-4A4C-B3B6-13191560E604}"/>
              </a:ext>
            </a:extLst>
          </p:cNvPr>
          <p:cNvSpPr txBox="1"/>
          <p:nvPr/>
        </p:nvSpPr>
        <p:spPr>
          <a:xfrm>
            <a:off x="9756576" y="357301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kill(1235, SIGSTOP);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B01D4C-7650-41DA-A201-06620A142E3E}"/>
              </a:ext>
            </a:extLst>
          </p:cNvPr>
          <p:cNvSpPr txBox="1"/>
          <p:nvPr/>
        </p:nvSpPr>
        <p:spPr>
          <a:xfrm>
            <a:off x="179512" y="188640"/>
            <a:ext cx="109952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getFP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arm </a:t>
            </a:r>
            <a:r>
              <a:rPr lang="ko-KR" altLang="en-US" dirty="0"/>
              <a:t>환경에서 </a:t>
            </a:r>
            <a:r>
              <a:rPr lang="en-US" altLang="ko-KR" dirty="0" err="1"/>
              <a:t>fp</a:t>
            </a:r>
            <a:r>
              <a:rPr lang="ko-KR" altLang="en-US" dirty="0"/>
              <a:t>를 구하는 편법을 보여주는 함수</a:t>
            </a:r>
          </a:p>
          <a:p>
            <a:endParaRPr lang="ko-KR" altLang="en-US" dirty="0"/>
          </a:p>
          <a:p>
            <a:r>
              <a:rPr lang="ko-KR" altLang="en-US" dirty="0"/>
              <a:t>   매개변수 </a:t>
            </a:r>
            <a:r>
              <a:rPr lang="en-US" altLang="ko-KR" dirty="0"/>
              <a:t>dummy </a:t>
            </a:r>
            <a:r>
              <a:rPr lang="ko-KR" altLang="en-US" dirty="0"/>
              <a:t>주소를 얻어서 </a:t>
            </a:r>
            <a:r>
              <a:rPr lang="en-US" altLang="ko-KR" dirty="0"/>
              <a:t>24</a:t>
            </a:r>
            <a:r>
              <a:rPr lang="ko-KR" altLang="en-US" dirty="0"/>
              <a:t>만큼  변위를 주면 바로 </a:t>
            </a:r>
            <a:r>
              <a:rPr lang="en-US" altLang="ko-KR" dirty="0" err="1"/>
              <a:t>fp</a:t>
            </a:r>
            <a:r>
              <a:rPr lang="en-US" altLang="ko-KR" dirty="0"/>
              <a:t> </a:t>
            </a:r>
            <a:r>
              <a:rPr lang="ko-KR" altLang="en-US" dirty="0"/>
              <a:t>값이 된다는 사실을 이용</a:t>
            </a:r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print_walk_through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getFP</a:t>
            </a:r>
            <a:r>
              <a:rPr lang="ko-KR" altLang="en-US" dirty="0"/>
              <a:t>를 사용해 </a:t>
            </a:r>
            <a:r>
              <a:rPr lang="en-US" altLang="ko-KR" dirty="0" err="1"/>
              <a:t>fp</a:t>
            </a:r>
            <a:r>
              <a:rPr lang="ko-KR" altLang="en-US" dirty="0"/>
              <a:t>를 얻은 다음 변위 </a:t>
            </a:r>
            <a:r>
              <a:rPr lang="en-US" altLang="ko-KR" dirty="0"/>
              <a:t>1</a:t>
            </a:r>
            <a:r>
              <a:rPr lang="ko-KR" altLang="en-US" dirty="0"/>
              <a:t>을 빼서 함수 주소를 획득하고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계속해서 </a:t>
            </a:r>
            <a:r>
              <a:rPr lang="en-US" altLang="ko-KR" dirty="0" err="1"/>
              <a:t>fp</a:t>
            </a:r>
            <a:r>
              <a:rPr lang="ko-KR" altLang="en-US" dirty="0"/>
              <a:t>의 내용을 추적해 다음 </a:t>
            </a:r>
            <a:r>
              <a:rPr lang="en-US" altLang="ko-KR" dirty="0"/>
              <a:t>stack frame</a:t>
            </a:r>
            <a:r>
              <a:rPr lang="ko-KR" altLang="en-US" dirty="0"/>
              <a:t>으로 이동</a:t>
            </a:r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endParaRPr lang="ko-KR" altLang="en-US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gcc</a:t>
            </a:r>
            <a:r>
              <a:rPr lang="ko-KR" altLang="en-US" dirty="0"/>
              <a:t>의 </a:t>
            </a:r>
            <a:r>
              <a:rPr lang="en-US" altLang="ko-KR" dirty="0"/>
              <a:t>__</a:t>
            </a:r>
            <a:r>
              <a:rPr lang="en-US" altLang="ko-KR" dirty="0" err="1"/>
              <a:t>builtin_frame</a:t>
            </a:r>
            <a:r>
              <a:rPr lang="en-US" altLang="ko-KR" dirty="0"/>
              <a:t>-address</a:t>
            </a:r>
            <a:r>
              <a:rPr lang="ko-KR" altLang="en-US" dirty="0"/>
              <a:t>나 </a:t>
            </a:r>
            <a:r>
              <a:rPr lang="en-US" altLang="ko-KR" dirty="0"/>
              <a:t>inline assembly</a:t>
            </a:r>
            <a:r>
              <a:rPr lang="ko-KR" altLang="en-US" dirty="0"/>
              <a:t>를 사용하지 </a:t>
            </a:r>
            <a:r>
              <a:rPr lang="ko-KR" altLang="en-US"/>
              <a:t>않고서도 </a:t>
            </a:r>
            <a:r>
              <a:rPr lang="en-US" altLang="ko-KR" smtClean="0"/>
              <a:t>fp</a:t>
            </a:r>
            <a:r>
              <a:rPr lang="ko-KR" altLang="en-US" dirty="0"/>
              <a:t>를 구할 수 있다는 점이 장점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</a:t>
            </a:r>
            <a:endParaRPr lang="ko-KR" altLang="en-US" dirty="0"/>
          </a:p>
          <a:p>
            <a:r>
              <a:rPr lang="en-US" altLang="ko-KR" dirty="0"/>
              <a:t>   platform</a:t>
            </a:r>
            <a:r>
              <a:rPr lang="ko-KR" altLang="en-US" dirty="0"/>
              <a:t>마다 차이가 나는 </a:t>
            </a:r>
            <a:r>
              <a:rPr lang="en-US" altLang="ko-KR" dirty="0"/>
              <a:t>ABI</a:t>
            </a:r>
            <a:r>
              <a:rPr lang="ko-KR" altLang="en-US" dirty="0"/>
              <a:t>를 참조해서 구현해야 하므로 호환성이 떨어진다는 점이 단점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432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A8D1B7-0E94-45C1-8615-6618E17B72A5}"/>
              </a:ext>
            </a:extLst>
          </p:cNvPr>
          <p:cNvSpPr txBox="1"/>
          <p:nvPr/>
        </p:nvSpPr>
        <p:spPr>
          <a:xfrm>
            <a:off x="2627784" y="1412776"/>
            <a:ext cx="4756430" cy="13849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if(!(pid = fork())) {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ptrace(PTRACE_TRACEME, 0, 0, 0);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execl( "/bin/ls" , "/bin/ls" , NULL );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wait(&amp;status);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A965FF6-EB23-4B74-B9BC-7B8F062D847E}"/>
              </a:ext>
            </a:extLst>
          </p:cNvPr>
          <p:cNvSpPr/>
          <p:nvPr/>
        </p:nvSpPr>
        <p:spPr>
          <a:xfrm>
            <a:off x="179512" y="476672"/>
            <a:ext cx="1656184" cy="432048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2B5D1E2-1BBE-4399-9ED2-C3EE86FCE374}"/>
              </a:ext>
            </a:extLst>
          </p:cNvPr>
          <p:cNvSpPr/>
          <p:nvPr/>
        </p:nvSpPr>
        <p:spPr>
          <a:xfrm>
            <a:off x="179512" y="1556792"/>
            <a:ext cx="1656184" cy="86409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DE090AE-C0E8-4916-922A-21DC25E10C16}"/>
              </a:ext>
            </a:extLst>
          </p:cNvPr>
          <p:cNvCxnSpPr/>
          <p:nvPr/>
        </p:nvCxnSpPr>
        <p:spPr>
          <a:xfrm flipV="1">
            <a:off x="1835696" y="1412776"/>
            <a:ext cx="79208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FD7A2569-2031-4DD2-B01C-01E8BE29EB89}"/>
              </a:ext>
            </a:extLst>
          </p:cNvPr>
          <p:cNvCxnSpPr>
            <a:cxnSpLocks/>
          </p:cNvCxnSpPr>
          <p:nvPr/>
        </p:nvCxnSpPr>
        <p:spPr>
          <a:xfrm>
            <a:off x="1835696" y="2420888"/>
            <a:ext cx="792088" cy="376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C2FE3C9D-38EB-4BFC-9494-EBF3100F6302}"/>
              </a:ext>
            </a:extLst>
          </p:cNvPr>
          <p:cNvSpPr/>
          <p:nvPr/>
        </p:nvSpPr>
        <p:spPr>
          <a:xfrm>
            <a:off x="2627784" y="2780928"/>
            <a:ext cx="432048" cy="216024"/>
          </a:xfrm>
          <a:prstGeom prst="rightArrow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7B5449D-D461-43EA-97A9-D3614F79024F}"/>
              </a:ext>
            </a:extLst>
          </p:cNvPr>
          <p:cNvSpPr txBox="1"/>
          <p:nvPr/>
        </p:nvSpPr>
        <p:spPr>
          <a:xfrm>
            <a:off x="323528" y="30731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 = 1234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CE88E7-3097-403F-9125-F30165490F3C}"/>
              </a:ext>
            </a:extLst>
          </p:cNvPr>
          <p:cNvSpPr txBox="1"/>
          <p:nvPr/>
        </p:nvSpPr>
        <p:spPr>
          <a:xfrm>
            <a:off x="2843808" y="188640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COW : Copy On Write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F29CB89-92F3-429C-BD55-17E072094D41}"/>
              </a:ext>
            </a:extLst>
          </p:cNvPr>
          <p:cNvSpPr/>
          <p:nvPr/>
        </p:nvSpPr>
        <p:spPr>
          <a:xfrm>
            <a:off x="8045351" y="637531"/>
            <a:ext cx="1656184" cy="432048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34E76EE-1383-471B-AFA9-BAB07CEE4C55}"/>
              </a:ext>
            </a:extLst>
          </p:cNvPr>
          <p:cNvSpPr/>
          <p:nvPr/>
        </p:nvSpPr>
        <p:spPr>
          <a:xfrm>
            <a:off x="8045351" y="1717651"/>
            <a:ext cx="1656184" cy="86409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9EE11E-040A-46B7-9C50-B18AF52DE8E3}"/>
              </a:ext>
            </a:extLst>
          </p:cNvPr>
          <p:cNvSpPr txBox="1"/>
          <p:nvPr/>
        </p:nvSpPr>
        <p:spPr>
          <a:xfrm>
            <a:off x="8189367" y="19159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 = 1235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129891F-02EB-455E-A3AE-5DF71F6B2DC4}"/>
              </a:ext>
            </a:extLst>
          </p:cNvPr>
          <p:cNvCxnSpPr>
            <a:cxnSpLocks/>
          </p:cNvCxnSpPr>
          <p:nvPr/>
        </p:nvCxnSpPr>
        <p:spPr>
          <a:xfrm flipV="1">
            <a:off x="7384214" y="1717651"/>
            <a:ext cx="661137" cy="142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9F8ECDF-E0A4-4DE3-A8C2-55C44D6E82D7}"/>
              </a:ext>
            </a:extLst>
          </p:cNvPr>
          <p:cNvCxnSpPr>
            <a:cxnSpLocks/>
          </p:cNvCxnSpPr>
          <p:nvPr/>
        </p:nvCxnSpPr>
        <p:spPr>
          <a:xfrm flipV="1">
            <a:off x="7384214" y="2581747"/>
            <a:ext cx="661137" cy="1051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8B911FEA-F182-4CD5-810E-E9B69F1EA625}"/>
              </a:ext>
            </a:extLst>
          </p:cNvPr>
          <p:cNvSpPr/>
          <p:nvPr/>
        </p:nvSpPr>
        <p:spPr>
          <a:xfrm>
            <a:off x="4139952" y="3143002"/>
            <a:ext cx="432048" cy="216024"/>
          </a:xfrm>
          <a:prstGeom prst="rightArrow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A180798-9224-41C1-82E4-004E4104A1D2}"/>
              </a:ext>
            </a:extLst>
          </p:cNvPr>
          <p:cNvSpPr/>
          <p:nvPr/>
        </p:nvSpPr>
        <p:spPr>
          <a:xfrm>
            <a:off x="8045351" y="2785139"/>
            <a:ext cx="1656184" cy="37688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72C56DF-4605-49C4-8207-96F44A9A92F1}"/>
              </a:ext>
            </a:extLst>
          </p:cNvPr>
          <p:cNvSpPr txBox="1"/>
          <p:nvPr/>
        </p:nvSpPr>
        <p:spPr>
          <a:xfrm>
            <a:off x="9682113" y="278513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trace bit set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0328273-048C-4A4C-B3B6-13191560E604}"/>
              </a:ext>
            </a:extLst>
          </p:cNvPr>
          <p:cNvSpPr txBox="1"/>
          <p:nvPr/>
        </p:nvSpPr>
        <p:spPr>
          <a:xfrm>
            <a:off x="9756576" y="357301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kill(1235, SIGSTOP);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xmlns="" id="{7A784804-026D-461D-A068-7F2E06FDA238}"/>
              </a:ext>
            </a:extLst>
          </p:cNvPr>
          <p:cNvSpPr/>
          <p:nvPr/>
        </p:nvSpPr>
        <p:spPr>
          <a:xfrm>
            <a:off x="3851920" y="4797152"/>
            <a:ext cx="3096344" cy="1584176"/>
          </a:xfrm>
          <a:prstGeom prst="can">
            <a:avLst>
              <a:gd name="adj" fmla="val 1302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FF09FAA-4195-498E-8188-6CE844E998A7}"/>
              </a:ext>
            </a:extLst>
          </p:cNvPr>
          <p:cNvSpPr txBox="1"/>
          <p:nvPr/>
        </p:nvSpPr>
        <p:spPr>
          <a:xfrm>
            <a:off x="4139952" y="5358407"/>
            <a:ext cx="2685351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ko-KR" sz="600">
                <a:latin typeface="Consolas" pitchFamily="49" charset="0"/>
                <a:cs typeface="Consolas" pitchFamily="49" charset="0"/>
              </a:rPr>
              <a:t>00b0a0e3 00e0a0e3 04109de4  ................</a:t>
            </a:r>
          </a:p>
          <a:p>
            <a:r>
              <a:rPr lang="pt-BR" altLang="ko-KR" sz="600">
                <a:latin typeface="Consolas" pitchFamily="49" charset="0"/>
                <a:cs typeface="Consolas" pitchFamily="49" charset="0"/>
              </a:rPr>
              <a:t> 13ba0 0d20a0e1 04202de5 04002de5 10c09fe5  . ... -...-.....</a:t>
            </a:r>
          </a:p>
          <a:p>
            <a:r>
              <a:rPr lang="pt-BR" altLang="ko-KR" sz="600">
                <a:latin typeface="Consolas" pitchFamily="49" charset="0"/>
                <a:cs typeface="Consolas" pitchFamily="49" charset="0"/>
              </a:rPr>
              <a:t> 13bb0 04c02de5 0c009fe5 0c309fe5 48f8ffeb  ..-......0..H...</a:t>
            </a:r>
          </a:p>
          <a:p>
            <a:r>
              <a:rPr lang="pt-BR" altLang="ko-KR" sz="600">
                <a:latin typeface="Consolas" pitchFamily="49" charset="0"/>
                <a:cs typeface="Consolas" pitchFamily="49" charset="0"/>
              </a:rPr>
              <a:t> 13bc0 d1f8ffeb</a:t>
            </a:r>
            <a:endParaRPr lang="ko-KR" altLang="en-US" sz="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CD52270-BE8E-43F8-B091-4C9D4AA5FC0D}"/>
              </a:ext>
            </a:extLst>
          </p:cNvPr>
          <p:cNvSpPr txBox="1"/>
          <p:nvPr/>
        </p:nvSpPr>
        <p:spPr>
          <a:xfrm>
            <a:off x="4698863" y="3159056"/>
            <a:ext cx="2685351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ko-KR" sz="600">
                <a:latin typeface="Consolas" pitchFamily="49" charset="0"/>
                <a:cs typeface="Consolas" pitchFamily="49" charset="0"/>
              </a:rPr>
              <a:t>00b0a0e3 00e0a0e3 04109de4  ................</a:t>
            </a:r>
          </a:p>
          <a:p>
            <a:r>
              <a:rPr lang="pt-BR" altLang="ko-KR" sz="600">
                <a:latin typeface="Consolas" pitchFamily="49" charset="0"/>
                <a:cs typeface="Consolas" pitchFamily="49" charset="0"/>
              </a:rPr>
              <a:t> 13ba0 0d20a0e1 04202de5 04002de5 10c09fe5  . ... -...-.....</a:t>
            </a:r>
          </a:p>
          <a:p>
            <a:r>
              <a:rPr lang="pt-BR" altLang="ko-KR" sz="600">
                <a:latin typeface="Consolas" pitchFamily="49" charset="0"/>
                <a:cs typeface="Consolas" pitchFamily="49" charset="0"/>
              </a:rPr>
              <a:t> 13bb0 04c02de5 0c009fe5 0c309fe5 48f8ffeb  ..-......0..H...</a:t>
            </a:r>
          </a:p>
          <a:p>
            <a:r>
              <a:rPr lang="pt-BR" altLang="ko-KR" sz="600">
                <a:latin typeface="Consolas" pitchFamily="49" charset="0"/>
                <a:cs typeface="Consolas" pitchFamily="49" charset="0"/>
              </a:rPr>
              <a:t> 13bc0 d1f8ffeb</a:t>
            </a:r>
            <a:endParaRPr lang="ko-KR" altLang="en-US" sz="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97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D06F0B-D70B-4A08-B45E-53B065F85C8E}"/>
              </a:ext>
            </a:extLst>
          </p:cNvPr>
          <p:cNvSpPr txBox="1"/>
          <p:nvPr/>
        </p:nvSpPr>
        <p:spPr>
          <a:xfrm>
            <a:off x="0" y="188640"/>
            <a:ext cx="948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언제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</a:rPr>
              <a:t>strace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를 사용 할까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</a:rPr>
              <a:t>strace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도구는 초기 조사도구로 사용하거나 운영체제와 관련한 문제에 적합하다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  ex)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파일을 열 수 없거나 메모리를 할당하지 못해서 프로그램이 실패 하는 경우</a:t>
            </a:r>
          </a:p>
          <a:p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52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E92774-115B-4F48-93FE-DDBAE8D6F3EE}"/>
              </a:ext>
            </a:extLst>
          </p:cNvPr>
          <p:cNvSpPr txBox="1"/>
          <p:nvPr/>
        </p:nvSpPr>
        <p:spPr>
          <a:xfrm>
            <a:off x="538340" y="48110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main.c 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9C9C19-419F-4487-A337-EB07D30FE1D9}"/>
              </a:ext>
            </a:extLst>
          </p:cNvPr>
          <p:cNvSpPr txBox="1"/>
          <p:nvPr/>
        </p:nvSpPr>
        <p:spPr>
          <a:xfrm>
            <a:off x="1763688" y="404664"/>
            <a:ext cx="6885218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#include &lt;sys/</a:t>
            </a:r>
            <a:r>
              <a:rPr lang="en-US" altLang="ko-KR" sz="2400" b="1" dirty="0" err="1">
                <a:latin typeface="Consolas" panose="020B0609020204030204" pitchFamily="49" charset="0"/>
              </a:rPr>
              <a:t>types.h</a:t>
            </a:r>
            <a:r>
              <a:rPr lang="en-US" altLang="ko-KR" sz="2400" b="1" dirty="0">
                <a:latin typeface="Consolas" panose="020B0609020204030204" pitchFamily="49" charset="0"/>
              </a:rPr>
              <a:t>&gt;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#include &lt;sys/</a:t>
            </a:r>
            <a:r>
              <a:rPr lang="en-US" altLang="ko-KR" sz="2400" b="1" dirty="0" err="1">
                <a:latin typeface="Consolas" panose="020B0609020204030204" pitchFamily="49" charset="0"/>
              </a:rPr>
              <a:t>stat.h</a:t>
            </a:r>
            <a:r>
              <a:rPr lang="en-US" altLang="ko-KR" sz="2400" b="1" dirty="0">
                <a:latin typeface="Consolas" panose="020B0609020204030204" pitchFamily="49" charset="0"/>
              </a:rPr>
              <a:t>&gt;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#include &lt;</a:t>
            </a:r>
            <a:r>
              <a:rPr lang="en-US" altLang="ko-KR" sz="2400" b="1" dirty="0" err="1">
                <a:latin typeface="Consolas" panose="020B0609020204030204" pitchFamily="49" charset="0"/>
              </a:rPr>
              <a:t>fcntl.h</a:t>
            </a:r>
            <a:r>
              <a:rPr lang="en-US" altLang="ko-KR" sz="2400" b="1" dirty="0">
                <a:latin typeface="Consolas" panose="020B0609020204030204" pitchFamily="49" charset="0"/>
              </a:rPr>
              <a:t>&gt;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int main()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{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int </a:t>
            </a:r>
            <a:r>
              <a:rPr lang="en-US" altLang="ko-KR" sz="2400" b="1" dirty="0" err="1">
                <a:latin typeface="Consolas" panose="020B0609020204030204" pitchFamily="49" charset="0"/>
              </a:rPr>
              <a:t>fd</a:t>
            </a:r>
            <a:r>
              <a:rPr lang="en-US" altLang="ko-KR" sz="2400" b="1" dirty="0">
                <a:latin typeface="Consolas" panose="020B0609020204030204" pitchFamily="49" charset="0"/>
              </a:rPr>
              <a:t>;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int </a:t>
            </a:r>
            <a:r>
              <a:rPr lang="en-US" altLang="ko-KR" sz="2400" b="1" dirty="0" err="1">
                <a:latin typeface="Consolas" panose="020B0609020204030204" pitchFamily="49" charset="0"/>
              </a:rPr>
              <a:t>i</a:t>
            </a:r>
            <a:r>
              <a:rPr lang="en-US" altLang="ko-KR" sz="2400" b="1" dirty="0">
                <a:latin typeface="Consolas" panose="020B0609020204030204" pitchFamily="49" charset="0"/>
              </a:rPr>
              <a:t>=0;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	</a:t>
            </a:r>
            <a:r>
              <a:rPr lang="en-US" altLang="ko-KR" sz="2400" b="1" dirty="0" err="1">
                <a:latin typeface="Consolas" panose="020B0609020204030204" pitchFamily="49" charset="0"/>
              </a:rPr>
              <a:t>fd</a:t>
            </a:r>
            <a:r>
              <a:rPr lang="en-US" altLang="ko-KR" sz="2400" b="1" dirty="0">
                <a:latin typeface="Consolas" panose="020B0609020204030204" pitchFamily="49" charset="0"/>
              </a:rPr>
              <a:t> = open("/</a:t>
            </a:r>
            <a:r>
              <a:rPr lang="en-US" altLang="ko-KR" sz="2400" b="1" dirty="0" err="1">
                <a:latin typeface="Consolas" panose="020B0609020204030204" pitchFamily="49" charset="0"/>
              </a:rPr>
              <a:t>tmp</a:t>
            </a:r>
            <a:r>
              <a:rPr lang="en-US" altLang="ko-KR" sz="2400" b="1" dirty="0">
                <a:latin typeface="Consolas" panose="020B0609020204030204" pitchFamily="49" charset="0"/>
              </a:rPr>
              <a:t>/foo",  O_RDONLY );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    if ( </a:t>
            </a:r>
            <a:r>
              <a:rPr lang="en-US" altLang="ko-KR" sz="2400" b="1" dirty="0" err="1">
                <a:latin typeface="Consolas" panose="020B0609020204030204" pitchFamily="49" charset="0"/>
              </a:rPr>
              <a:t>fd</a:t>
            </a:r>
            <a:r>
              <a:rPr lang="en-US" altLang="ko-KR" sz="2400" b="1" dirty="0">
                <a:latin typeface="Consolas" panose="020B0609020204030204" pitchFamily="49" charset="0"/>
              </a:rPr>
              <a:t> &lt; 0 )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        </a:t>
            </a:r>
            <a:r>
              <a:rPr lang="en-US" altLang="ko-KR" sz="2400" b="1" dirty="0" err="1">
                <a:latin typeface="Consolas" panose="020B0609020204030204" pitchFamily="49" charset="0"/>
              </a:rPr>
              <a:t>i</a:t>
            </a:r>
            <a:r>
              <a:rPr lang="en-US" altLang="ko-KR" sz="2400" b="1" dirty="0">
                <a:latin typeface="Consolas" panose="020B0609020204030204" pitchFamily="49" charset="0"/>
              </a:rPr>
              <a:t>=5;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    else 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        </a:t>
            </a:r>
            <a:r>
              <a:rPr lang="en-US" altLang="ko-KR" sz="2400" b="1" dirty="0" err="1">
                <a:latin typeface="Consolas" panose="020B0609020204030204" pitchFamily="49" charset="0"/>
              </a:rPr>
              <a:t>i</a:t>
            </a:r>
            <a:r>
              <a:rPr lang="en-US" altLang="ko-KR" sz="2400" b="1" dirty="0">
                <a:latin typeface="Consolas" panose="020B0609020204030204" pitchFamily="49" charset="0"/>
              </a:rPr>
              <a:t>=2;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       return </a:t>
            </a:r>
            <a:r>
              <a:rPr lang="en-US" altLang="ko-KR" sz="2400" b="1" dirty="0" err="1">
                <a:latin typeface="Consolas" panose="020B0609020204030204" pitchFamily="49" charset="0"/>
              </a:rPr>
              <a:t>i</a:t>
            </a:r>
            <a:r>
              <a:rPr lang="en-US" altLang="ko-KR" sz="2400" b="1" dirty="0">
                <a:latin typeface="Consolas" panose="020B0609020204030204" pitchFamily="49" charset="0"/>
              </a:rPr>
              <a:t>;</a:t>
            </a:r>
            <a:endParaRPr lang="ko-KR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32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E2DD33-C006-4FBE-B954-38FFCAC493F2}"/>
              </a:ext>
            </a:extLst>
          </p:cNvPr>
          <p:cNvSpPr txBox="1"/>
          <p:nvPr/>
        </p:nvSpPr>
        <p:spPr>
          <a:xfrm>
            <a:off x="395536" y="548680"/>
            <a:ext cx="1229900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gcc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main.c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# ./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a.out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아무것도 출력 되지 않는다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error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의 유무를 판단하기 위해서는 에러 처리가 필요 하다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하지만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error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처리 없이도 모든 시스템 콜의 인자와 리턴 값을 볼 수 있다면 간단해 진다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strace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 ./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a.out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...</a:t>
            </a:r>
          </a:p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munmap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(0x76eb6000, 82770)               = 0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open("/</a:t>
            </a:r>
            <a:r>
              <a:rPr lang="en-US" altLang="ko-KR" sz="2400" dirty="0" err="1">
                <a:solidFill>
                  <a:srgbClr val="FF0000"/>
                </a:solidFill>
              </a:rPr>
              <a:t>tmp</a:t>
            </a:r>
            <a:r>
              <a:rPr lang="en-US" altLang="ko-KR" sz="2400" dirty="0">
                <a:solidFill>
                  <a:srgbClr val="FF0000"/>
                </a:solidFill>
              </a:rPr>
              <a:t>/foo", O_RDONLY)              = -1 ENOENT (No such file or directory)</a:t>
            </a:r>
          </a:p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exit_group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(5) </a:t>
            </a: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...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위의 결과를 보면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open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함수의 리턴 값이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-1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error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가 발생 했음을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</a:rPr>
              <a:t>알수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 있고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error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메시지도 확인할 수 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ko-KR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77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39AB63E-0827-4C67-9E95-73C439A4737D}"/>
              </a:ext>
            </a:extLst>
          </p:cNvPr>
          <p:cNvSpPr/>
          <p:nvPr/>
        </p:nvSpPr>
        <p:spPr>
          <a:xfrm>
            <a:off x="644526" y="423937"/>
            <a:ext cx="1872208" cy="581337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495D69-47C5-4180-8901-99D117E734FB}"/>
              </a:ext>
            </a:extLst>
          </p:cNvPr>
          <p:cNvSpPr txBox="1"/>
          <p:nvPr/>
        </p:nvSpPr>
        <p:spPr>
          <a:xfrm>
            <a:off x="3779912" y="404664"/>
            <a:ext cx="51139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char *p = malloc(8192);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brk(1024); // brk += 1024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*p = 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p[5000] = 20;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0DC7C03-E64F-41FE-8CB3-F5F408852E6B}"/>
              </a:ext>
            </a:extLst>
          </p:cNvPr>
          <p:cNvSpPr/>
          <p:nvPr/>
        </p:nvSpPr>
        <p:spPr>
          <a:xfrm>
            <a:off x="644526" y="620688"/>
            <a:ext cx="1872208" cy="8184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D50B05E-D722-41DC-9454-0C47351B608E}"/>
              </a:ext>
            </a:extLst>
          </p:cNvPr>
          <p:cNvSpPr/>
          <p:nvPr/>
        </p:nvSpPr>
        <p:spPr>
          <a:xfrm>
            <a:off x="644526" y="1439144"/>
            <a:ext cx="1872208" cy="54969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723BE8-C1A5-4611-BCD0-A1D23CFA2D43}"/>
              </a:ext>
            </a:extLst>
          </p:cNvPr>
          <p:cNvSpPr/>
          <p:nvPr/>
        </p:nvSpPr>
        <p:spPr>
          <a:xfrm>
            <a:off x="644526" y="1992831"/>
            <a:ext cx="1872208" cy="54969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bss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4B15A9D-ADDC-40CD-A953-805CD4F41538}"/>
              </a:ext>
            </a:extLst>
          </p:cNvPr>
          <p:cNvSpPr/>
          <p:nvPr/>
        </p:nvSpPr>
        <p:spPr>
          <a:xfrm>
            <a:off x="644526" y="5509569"/>
            <a:ext cx="1872208" cy="54969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stack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xmlns="" id="{F9A787F2-0F2E-4444-9BED-97A736202162}"/>
              </a:ext>
            </a:extLst>
          </p:cNvPr>
          <p:cNvSpPr/>
          <p:nvPr/>
        </p:nvSpPr>
        <p:spPr>
          <a:xfrm>
            <a:off x="1331640" y="4581128"/>
            <a:ext cx="504056" cy="928441"/>
          </a:xfrm>
          <a:prstGeom prst="up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xmlns="" id="{5F2FC915-F8F3-4CD5-A5D5-DD94544927EE}"/>
              </a:ext>
            </a:extLst>
          </p:cNvPr>
          <p:cNvSpPr/>
          <p:nvPr/>
        </p:nvSpPr>
        <p:spPr>
          <a:xfrm rot="10800000">
            <a:off x="1311289" y="3324903"/>
            <a:ext cx="504056" cy="928441"/>
          </a:xfrm>
          <a:prstGeom prst="up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2EF7D14-55C3-4284-B220-08D5FCCD863E}"/>
              </a:ext>
            </a:extLst>
          </p:cNvPr>
          <p:cNvCxnSpPr/>
          <p:nvPr/>
        </p:nvCxnSpPr>
        <p:spPr>
          <a:xfrm flipH="1">
            <a:off x="2556361" y="3089702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F5164E-9549-4146-BE0D-B2ABB70FA0DD}"/>
              </a:ext>
            </a:extLst>
          </p:cNvPr>
          <p:cNvSpPr txBox="1"/>
          <p:nvPr/>
        </p:nvSpPr>
        <p:spPr>
          <a:xfrm>
            <a:off x="3153169" y="288964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brk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55C09A3-0A48-47D5-9C0F-CB0FC67C4536}"/>
              </a:ext>
            </a:extLst>
          </p:cNvPr>
          <p:cNvSpPr/>
          <p:nvPr/>
        </p:nvSpPr>
        <p:spPr>
          <a:xfrm>
            <a:off x="644526" y="2807296"/>
            <a:ext cx="1872208" cy="28240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7B5A362A-9CE4-47B0-A6C8-C0D8DB58E0FC}"/>
              </a:ext>
            </a:extLst>
          </p:cNvPr>
          <p:cNvCxnSpPr>
            <a:cxnSpLocks/>
          </p:cNvCxnSpPr>
          <p:nvPr/>
        </p:nvCxnSpPr>
        <p:spPr>
          <a:xfrm>
            <a:off x="288032" y="2807296"/>
            <a:ext cx="3564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21E248-67D0-4B29-B5EF-F43B9FA873B0}"/>
              </a:ext>
            </a:extLst>
          </p:cNvPr>
          <p:cNvSpPr txBox="1"/>
          <p:nvPr/>
        </p:nvSpPr>
        <p:spPr>
          <a:xfrm>
            <a:off x="-22316" y="253496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C6A7979-4BAA-4F32-BF54-37768276283C}"/>
              </a:ext>
            </a:extLst>
          </p:cNvPr>
          <p:cNvSpPr/>
          <p:nvPr/>
        </p:nvSpPr>
        <p:spPr>
          <a:xfrm>
            <a:off x="4283968" y="3019808"/>
            <a:ext cx="1224136" cy="40011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1A1FB18-6CE8-46BB-9FC4-1F1EBBF9AD47}"/>
              </a:ext>
            </a:extLst>
          </p:cNvPr>
          <p:cNvSpPr txBox="1"/>
          <p:nvPr/>
        </p:nvSpPr>
        <p:spPr>
          <a:xfrm>
            <a:off x="4027849" y="436655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present = 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F214FA6-86EF-477A-BC1A-8EA968578AED}"/>
              </a:ext>
            </a:extLst>
          </p:cNvPr>
          <p:cNvSpPr/>
          <p:nvPr/>
        </p:nvSpPr>
        <p:spPr>
          <a:xfrm>
            <a:off x="6663270" y="3019808"/>
            <a:ext cx="1224136" cy="40011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B83E49-FE29-4110-8680-6093895B1310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2516734" y="2948499"/>
            <a:ext cx="1767234" cy="27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09B788E7-399D-4FBC-AF12-216EA811261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508104" y="3219863"/>
            <a:ext cx="1155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28D7FF6-CEE9-47D2-B910-7BE7F3568846}"/>
              </a:ext>
            </a:extLst>
          </p:cNvPr>
          <p:cNvSpPr/>
          <p:nvPr/>
        </p:nvSpPr>
        <p:spPr>
          <a:xfrm>
            <a:off x="4283967" y="3419918"/>
            <a:ext cx="1224136" cy="40011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3C73B0B-3350-4663-A763-C9B356B0B634}"/>
              </a:ext>
            </a:extLst>
          </p:cNvPr>
          <p:cNvSpPr/>
          <p:nvPr/>
        </p:nvSpPr>
        <p:spPr>
          <a:xfrm>
            <a:off x="6685977" y="4020417"/>
            <a:ext cx="1224136" cy="40011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5CEDE6F7-4C84-4E8C-81B6-3DDC317AA4ED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5508103" y="3619973"/>
            <a:ext cx="1177874" cy="60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DB83E49-FE29-4110-8680-6093895B1310}"/>
              </a:ext>
            </a:extLst>
          </p:cNvPr>
          <p:cNvCxnSpPr/>
          <p:nvPr/>
        </p:nvCxnSpPr>
        <p:spPr>
          <a:xfrm>
            <a:off x="2535618" y="2948499"/>
            <a:ext cx="1767234" cy="27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52EF7D14-55C3-4284-B220-08D5FCCD863E}"/>
              </a:ext>
            </a:extLst>
          </p:cNvPr>
          <p:cNvCxnSpPr/>
          <p:nvPr/>
        </p:nvCxnSpPr>
        <p:spPr>
          <a:xfrm flipH="1">
            <a:off x="2569814" y="2790894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2F5164E-9549-4146-BE0D-B2ABB70FA0DD}"/>
              </a:ext>
            </a:extLst>
          </p:cNvPr>
          <p:cNvSpPr txBox="1"/>
          <p:nvPr/>
        </p:nvSpPr>
        <p:spPr>
          <a:xfrm>
            <a:off x="3166622" y="259083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brk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68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A558BC9-2889-4340-AC63-314263025240}"/>
              </a:ext>
            </a:extLst>
          </p:cNvPr>
          <p:cNvSpPr txBox="1"/>
          <p:nvPr/>
        </p:nvSpPr>
        <p:spPr>
          <a:xfrm>
            <a:off x="323528" y="357173"/>
            <a:ext cx="1120210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2">
                    <a:lumMod val="25000"/>
                  </a:schemeClr>
                </a:solidFill>
              </a:rPr>
              <a:t># strace ls</a:t>
            </a:r>
          </a:p>
          <a:p>
            <a:endParaRPr lang="en-US" altLang="ko-KR" sz="28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execve("/bin/ls", ["ls"], [/* 40 vars */]) = 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brk(NULL)                               = 0x831000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uname({sysname="Linux", nodename="raspberrypi", ...}) = 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access("/etc/ld.so.nohwcap", F_OK)      = -1 ENOENT (No such file or directory)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mmap2(NULL, 12288, PROT_READ|PROT_WRITE, MAP_PRIVATE|MAP_ANONYMOUS, -1, 0) = 0x76ff0000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access("/etc/ld.so.preload", R_OK)      = 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open("/etc/ld.so.preload", O_RDONLY|O_CLOEXEC)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fstat64(3, {st_mode=S_IFREG|0644, st_size=42, ...}) = 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mmap2(NULL, 42, PROT_READ|PROT_WRITE, MAP_PRIVATE, 3, 0) = 0x76fef000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write(1, "a.out  main.c\n", 14a.out  main.c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)         = 14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29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E79647-0B0A-44FF-88E8-96AEE47D763B}"/>
              </a:ext>
            </a:extLst>
          </p:cNvPr>
          <p:cNvSpPr txBox="1"/>
          <p:nvPr/>
        </p:nvSpPr>
        <p:spPr>
          <a:xfrm>
            <a:off x="251520" y="260648"/>
            <a:ext cx="11206914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2">
                    <a:lumMod val="25000"/>
                  </a:schemeClr>
                </a:solidFill>
              </a:rPr>
              <a:t>strace</a:t>
            </a:r>
            <a:r>
              <a:rPr lang="ko-KR" altLang="en-US" sz="2800">
                <a:solidFill>
                  <a:schemeClr val="bg2">
                    <a:lumMod val="25000"/>
                  </a:schemeClr>
                </a:solidFill>
              </a:rPr>
              <a:t>는 기본적으로 주어진 바이너리의 모든 시스템 콜을 보여준다</a:t>
            </a:r>
            <a:r>
              <a:rPr lang="en-US" altLang="ko-KR" sz="280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2800">
                <a:solidFill>
                  <a:schemeClr val="bg2">
                    <a:lumMod val="25000"/>
                  </a:schemeClr>
                </a:solidFill>
              </a:rPr>
              <a:t>아래와 같이 </a:t>
            </a:r>
            <a:r>
              <a:rPr lang="en-US" altLang="ko-KR" sz="2800">
                <a:solidFill>
                  <a:schemeClr val="bg2">
                    <a:lumMod val="25000"/>
                  </a:schemeClr>
                </a:solidFill>
              </a:rPr>
              <a:t>-e </a:t>
            </a:r>
            <a:r>
              <a:rPr lang="ko-KR" altLang="en-US" sz="2800">
                <a:solidFill>
                  <a:schemeClr val="bg2">
                    <a:lumMod val="25000"/>
                  </a:schemeClr>
                </a:solidFill>
              </a:rPr>
              <a:t>옵션을 사용하면 특정 시스템 콜만 볼 수 있다</a:t>
            </a:r>
            <a:r>
              <a:rPr lang="en-US" altLang="ko-KR" sz="280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28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800">
                <a:solidFill>
                  <a:schemeClr val="bg2">
                    <a:lumMod val="25000"/>
                  </a:schemeClr>
                </a:solidFill>
              </a:rPr>
              <a:t># strace -e open ls</a:t>
            </a:r>
          </a:p>
          <a:p>
            <a:endParaRPr lang="en-US" altLang="ko-KR" sz="28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open("/etc/ld.so.preload", O_RDONLY|O_CLOEXEC)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open("/usr/lib/arm-linux-gnueabihf/libarmmem.so", O_RDONLY|O_CLOEXEC)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open("/etc/ld.so.cache", O_RDONLY|O_CLOEXEC)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open("/lib/arm-linux-gnueabihf/libselinux.so.1", O_RDONLY|O_CLOEXEC)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open("/lib/arm-linux-gnueabihf/libc.so.6", O_RDONLY|O_CLOEXEC)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open("/lib/arm-linux-gnueabihf/libpcre.so.3", O_RDONLY|O_CLOEXEC)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open("/lib/arm-linux-gnueabihf/libdl.so.2", O_RDONLY|O_CLOEXEC)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open("/lib/arm-linux-gnueabihf/libpthread.so.0", O_RDONLY|O_CLOEXEC)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open("/proc/filesystems", O_RDONLY)    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open("/usr/lib/locale/locale-archive", O_RDONLY|O_LARGEFILE|O_CLOEXEC) = 3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open(".", O_RDONLY|O_NONBLOCK|O_LARGEFILE|O_DIRECTORY|O_CLOEXEC) = 3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a.out  main.c</a:t>
            </a:r>
          </a:p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+++ exited with 0 +++</a:t>
            </a:r>
          </a:p>
        </p:txBody>
      </p:sp>
    </p:spTree>
    <p:extLst>
      <p:ext uri="{BB962C8B-B14F-4D97-AF65-F5344CB8AC3E}">
        <p14:creationId xmlns:p14="http://schemas.microsoft.com/office/powerpoint/2010/main" val="344854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AADA5D-6BD0-435A-A2C7-061B169B895D}"/>
              </a:ext>
            </a:extLst>
          </p:cNvPr>
          <p:cNvSpPr txBox="1"/>
          <p:nvPr/>
        </p:nvSpPr>
        <p:spPr>
          <a:xfrm>
            <a:off x="322278" y="548680"/>
            <a:ext cx="103957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"-e trace="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옵션을 사용하면 여러 개의 시스템 콜을 출력할 수 있다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다음 예제는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open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과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read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시스템 콜 추적을 보여준다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2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# strace -e trace=open,read ls /home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open("/etc/ld.so.preload",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open("/usr/lib/arm-linux-gnueabihf/libarmmem.so",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read(3, "\177ELF\1\1\1\0\0\0\0\0\0\0\0\0\3\0(\0\1\0\0\0\210\5\0\0004\0\0\0"..., 512) = 512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read(3, "\0\0\0\0\0\0\0\0\0\0\0\0\0\0\0\0\0\0\0\0\0\0\0\0\0\0\0\0\0\0\0\0"..., 1000) = 1000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read(3, "A,\0\0\0aeabi\0\1\"\0\0\0\0056\0\6\6\10\1\t\1\n\3\f\1\22\4\24"..., 45) = 45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open("/etc/ld.so.cache",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open("/lib/arm-linux-gnueabihf/libselinux.so.1",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read(3, "\177ELF\1\1\1\0\0\0\0\0\0\0\0\0\3\0(\0\1\0\0\0hN\0\0004\0\0\0"..., 512) = 512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read(3, "\0\0\0\0\0\0\0\0\0\0\0\0\0\0\0\0\0\0\0\0\0\0\0\0\0\0\0\0\0\0\0\0"..., 1160) = 1160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read(3, "A,\0\0\0aeabi\0\1\"\0\0\0\0056\0\6\6\10\1\t\1\n\2\22\4\24\1\25"..., 45) = 45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open("/lib/arm-linux-gnueabihf/libc.so.6",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read(3, "\177ELF\1\1\1\0\0\0\0\0\0\0\0\0\3\0(\0\1\0\0\0@h\1\0004\0\0\0"..., 512) = 512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read(3, "\0\0\0\0\0\0\0\0\0\0\0\0\0\0\0\0\0\0\0\0\0\0\0\0\0\0\0\0\0\0\0\0"..., 2880) = 2880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read(3, "A.\0\0\0aeabi\0\1$\0\0\0\0056\0\6\6\10\1\t\1\n\2\22\4\23\1\24"..., 47) = 47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23766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8EAFB6-F564-417F-829D-96A4694A760F}"/>
              </a:ext>
            </a:extLst>
          </p:cNvPr>
          <p:cNvSpPr txBox="1"/>
          <p:nvPr/>
        </p:nvSpPr>
        <p:spPr>
          <a:xfrm>
            <a:off x="323528" y="332656"/>
            <a:ext cx="976889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다음 예제는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strace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결과를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output.txt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파일에 저장하는 것을 보여준다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2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# strace -o output.txt ls</a:t>
            </a:r>
          </a:p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a.out  main.c  output.txt</a:t>
            </a:r>
          </a:p>
          <a:p>
            <a:endParaRPr lang="en-US" altLang="ko-KR" sz="2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# cat output.txt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execve("/bin/ls", ["ls"], [/* 40 vars */]) = 0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brk(NULL)                               = 0x22c000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uname({sysname="Linux", nodename="raspberrypi", ...}) = 0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access("/etc/ld.so.nohwcap", F_OK)      = -1 ENOENT (No such file or directory)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mmap2(NULL, 12288, PROT_READ|PROT_WRITE, MAP_PRIVATE|MAP_ANONYMOUS, -1, 0) = 0x76ff5000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access("/etc/ld.so.preload", R_OK)      = 0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open("/etc/ld.so.preload", O_RDONLY|O_CLOEXEC) = 3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fstat64(3, {st_mode=S_IFREG|0644, st_size=42, ...}) = 0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mmap2(NULL, 42, PROT_READ|PROT_WRITE, MAP_PRIVATE, 3, 0) = 0x76ff4000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close(3)                                = 0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open("/usr/lib/arm-linux-gnueabihf/libarmmem.so", O_RDONLY|O_CLOEXEC) = 3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read(3, "\177ELF\1\1\1\0\0\0\0\0\0\0\0\0\3\0(\0\1\0\0\0\210\5\0\0004\0\0\0"..., 512) = 512</a:t>
            </a:r>
          </a:p>
          <a:p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lseek(3, 20868, SEEK_SET)               = 20868</a:t>
            </a:r>
          </a:p>
          <a:p>
            <a:endParaRPr lang="en-US" altLang="ko-KR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14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CC473A-CA23-48EF-BFE3-BB00B9CDD225}"/>
              </a:ext>
            </a:extLst>
          </p:cNvPr>
          <p:cNvSpPr txBox="1"/>
          <p:nvPr/>
        </p:nvSpPr>
        <p:spPr>
          <a:xfrm>
            <a:off x="323528" y="116632"/>
            <a:ext cx="917911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프로세스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ID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를 사용해 이미 실행 중인 프로그램에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strace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를 실행 시킬 수 있다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우선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, ps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명령어를 사용해 프로그램의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PID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를 알아낸다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예를 들어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현재 실행 중인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vi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 프로그램을 추적하길 원한다면 </a:t>
            </a:r>
            <a:endParaRPr lang="en-US" altLang="ko-KR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다음과 같이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vi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 프로그램의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PID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를 먼저 알아야 된다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다른 터미널에서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vi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</a:rPr>
              <a:t>를 실행 시킨다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# ps -C vi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PID TTY          TIME CMD</a:t>
            </a: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14557 pts/0    00:00:00 vi</a:t>
            </a:r>
          </a:p>
          <a:p>
            <a:endParaRPr lang="en-US" altLang="ko-KR" sz="20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</a:rPr>
              <a:t># strace -p 14557 </a:t>
            </a:r>
          </a:p>
          <a:p>
            <a:endParaRPr lang="en-US" altLang="ko-KR" sz="20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5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2A4180-B485-454C-85C1-712CD2B490F3}"/>
              </a:ext>
            </a:extLst>
          </p:cNvPr>
          <p:cNvSpPr txBox="1"/>
          <p:nvPr/>
        </p:nvSpPr>
        <p:spPr>
          <a:xfrm>
            <a:off x="1587376" y="0"/>
            <a:ext cx="10395795" cy="6740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#define _GNU_SOURCE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</a:rPr>
              <a:t>stdio.h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</a:rPr>
              <a:t>dlfcn.h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void **</a:t>
            </a:r>
            <a:r>
              <a:rPr lang="en-US" altLang="ko-KR" sz="1600" dirty="0" err="1">
                <a:latin typeface="Consolas" panose="020B0609020204030204" pitchFamily="49" charset="0"/>
              </a:rPr>
              <a:t>save_fp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void **</a:t>
            </a:r>
            <a:r>
              <a:rPr lang="en-US" altLang="ko-KR" sz="1600" dirty="0" err="1">
                <a:latin typeface="Consolas" panose="020B0609020204030204" pitchFamily="49" charset="0"/>
              </a:rPr>
              <a:t>getFP</a:t>
            </a:r>
            <a:r>
              <a:rPr lang="en-US" altLang="ko-KR" sz="1600" dirty="0">
                <a:latin typeface="Consolas" panose="020B0609020204030204" pitchFamily="49" charset="0"/>
              </a:rPr>
              <a:t>(int dummy)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void **</a:t>
            </a:r>
            <a:r>
              <a:rPr lang="en-US" altLang="ko-KR" sz="1600" dirty="0" err="1">
                <a:latin typeface="Consolas" panose="020B0609020204030204" pitchFamily="49" charset="0"/>
              </a:rPr>
              <a:t>fp</a:t>
            </a:r>
            <a:r>
              <a:rPr lang="en-US" altLang="ko-KR" sz="1600" dirty="0">
                <a:latin typeface="Consolas" panose="020B0609020204030204" pitchFamily="49" charset="0"/>
              </a:rPr>
              <a:t> = (void**)&amp;dummy + 6 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fp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print_gnu_backtrace</a:t>
            </a:r>
            <a:r>
              <a:rPr lang="en-US" altLang="ko-KR" sz="16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int dummy=10;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int frame =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Dl_info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dlip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void **</a:t>
            </a:r>
            <a:r>
              <a:rPr lang="en-US" altLang="ko-KR" sz="1600" dirty="0" err="1">
                <a:latin typeface="Consolas" panose="020B0609020204030204" pitchFamily="49" charset="0"/>
              </a:rPr>
              <a:t>fp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getFP</a:t>
            </a:r>
            <a:r>
              <a:rPr lang="en-US" altLang="ko-KR" sz="1600" dirty="0">
                <a:latin typeface="Consolas" panose="020B0609020204030204" pitchFamily="49" charset="0"/>
              </a:rPr>
              <a:t>(dummy);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void **ret = *(fp-1);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save_fp</a:t>
            </a:r>
            <a:r>
              <a:rPr lang="en-US" altLang="ko-KR" sz="1600" dirty="0">
                <a:latin typeface="Consolas" panose="020B0609020204030204" pitchFamily="49" charset="0"/>
              </a:rPr>
              <a:t> = *(fp-3);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while(</a:t>
            </a:r>
            <a:r>
              <a:rPr lang="en-US" altLang="ko-KR" sz="1600" dirty="0" err="1">
                <a:latin typeface="Consolas" panose="020B0609020204030204" pitchFamily="49" charset="0"/>
              </a:rPr>
              <a:t>save_fp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if( </a:t>
            </a:r>
            <a:r>
              <a:rPr lang="en-US" altLang="ko-KR" sz="1600" dirty="0" err="1">
                <a:latin typeface="Consolas" panose="020B0609020204030204" pitchFamily="49" charset="0"/>
              </a:rPr>
              <a:t>dladdr</a:t>
            </a:r>
            <a:r>
              <a:rPr lang="en-US" altLang="ko-KR" sz="1600" dirty="0">
                <a:latin typeface="Consolas" panose="020B0609020204030204" pitchFamily="49" charset="0"/>
              </a:rPr>
              <a:t>(ret, &amp;</a:t>
            </a:r>
            <a:r>
              <a:rPr lang="en-US" altLang="ko-KR" sz="1600" dirty="0" err="1">
                <a:latin typeface="Consolas" panose="020B0609020204030204" pitchFamily="49" charset="0"/>
              </a:rPr>
              <a:t>dlip</a:t>
            </a:r>
            <a:r>
              <a:rPr lang="en-US" altLang="ko-KR" sz="1600" dirty="0">
                <a:latin typeface="Consolas" panose="020B0609020204030204" pitchFamily="49" charset="0"/>
              </a:rPr>
              <a:t>) == 0 )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</a:rPr>
              <a:t>("Frame %d : [</a:t>
            </a:r>
            <a:r>
              <a:rPr lang="en-US" altLang="ko-KR" sz="1600" dirty="0" err="1">
                <a:latin typeface="Consolas" panose="020B0609020204030204" pitchFamily="49" charset="0"/>
              </a:rPr>
              <a:t>fp</a:t>
            </a:r>
            <a:r>
              <a:rPr lang="en-US" altLang="ko-KR" sz="1600" dirty="0">
                <a:latin typeface="Consolas" panose="020B0609020204030204" pitchFamily="49" charset="0"/>
              </a:rPr>
              <a:t>=%p] [ret=%p] %s\n", frame++, </a:t>
            </a:r>
            <a:r>
              <a:rPr lang="en-US" altLang="ko-KR" sz="1600" dirty="0" err="1">
                <a:latin typeface="Consolas" panose="020B0609020204030204" pitchFamily="49" charset="0"/>
              </a:rPr>
              <a:t>save_fp</a:t>
            </a:r>
            <a:r>
              <a:rPr lang="en-US" altLang="ko-KR" sz="1600" dirty="0">
                <a:latin typeface="Consolas" panose="020B0609020204030204" pitchFamily="49" charset="0"/>
              </a:rPr>
              <a:t>, ret, </a:t>
            </a:r>
            <a:r>
              <a:rPr lang="en-US" altLang="ko-KR" sz="1600" dirty="0" err="1">
                <a:latin typeface="Consolas" panose="020B0609020204030204" pitchFamily="49" charset="0"/>
              </a:rPr>
              <a:t>dlip.dli_sname</a:t>
            </a:r>
            <a:r>
              <a:rPr lang="en-US" altLang="ko-KR" sz="1600" dirty="0"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fp</a:t>
            </a:r>
            <a:r>
              <a:rPr lang="en-US" altLang="ko-KR" sz="1600" dirty="0">
                <a:latin typeface="Consolas" panose="020B0609020204030204" pitchFamily="49" charset="0"/>
              </a:rPr>
              <a:t> = (void**)(</a:t>
            </a:r>
            <a:r>
              <a:rPr lang="en-US" altLang="ko-KR" sz="1600" dirty="0" err="1">
                <a:latin typeface="Consolas" panose="020B0609020204030204" pitchFamily="49" charset="0"/>
              </a:rPr>
              <a:t>save_fp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save_fp</a:t>
            </a:r>
            <a:r>
              <a:rPr lang="en-US" altLang="ko-KR" sz="1600" dirty="0">
                <a:latin typeface="Consolas" panose="020B0609020204030204" pitchFamily="49" charset="0"/>
              </a:rPr>
              <a:t> = *(fp-3);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 = *(fp-1);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E7C2C2-4EEB-41C3-A82C-49FD3E7E4626}"/>
              </a:ext>
            </a:extLst>
          </p:cNvPr>
          <p:cNvSpPr txBox="1"/>
          <p:nvPr/>
        </p:nvSpPr>
        <p:spPr>
          <a:xfrm>
            <a:off x="24512" y="293383"/>
            <a:ext cx="156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backtrace_4.c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460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D2C3DF0-BED6-46AC-B3F5-143E01005500}"/>
              </a:ext>
            </a:extLst>
          </p:cNvPr>
          <p:cNvSpPr txBox="1"/>
          <p:nvPr/>
        </p:nvSpPr>
        <p:spPr>
          <a:xfrm>
            <a:off x="323528" y="404664"/>
            <a:ext cx="1061380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다음과 같이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-t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옵션을 사용해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strace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의 라인 별 시간 정보를 출력할 수 있다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2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# strace -t -e open ls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open("/etc/ld.so.preload",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open("/usr/lib/arm-linux-gnueabihf/libarmmem.so",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open("/etc/ld.so.cache",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open("/lib/arm-linux-gnueabihf/libselinux.so.1",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open("/lib/arm-linux-gnueabihf/libc.so.6",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open("/lib/arm-linux-gnueabihf/libpcre.so.3",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open("/lib/arm-linux-gnueabihf/libdl.so.2",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open("/lib/arm-linux-gnueabihf/libpthread.so.0", O_RDONLY|O_CLOEXEC)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open("/proc/filesystems", O_RDONLY)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open("/usr/lib/locale/locale-archive", O_RDONLY|O_LARGEFILE|O_CLOEXEC)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open(".", O_RDONLY|O_NONBLOCK|O_LARGEFILE|O_DIRECTORY|O_CLOEXEC) = 3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a.out  main.c  output.txt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20:39:29 +++ exited with 0 +++</a:t>
            </a:r>
          </a:p>
          <a:p>
            <a:endParaRPr lang="en-US" altLang="ko-KR" sz="240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89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EA1DDD-B9CB-4D3F-A991-1EE800FA59C6}"/>
              </a:ext>
            </a:extLst>
          </p:cNvPr>
          <p:cNvSpPr txBox="1"/>
          <p:nvPr/>
        </p:nvSpPr>
        <p:spPr>
          <a:xfrm>
            <a:off x="395536" y="505123"/>
            <a:ext cx="1151789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strace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는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-r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옵션을 사용해 아래와 같은 시스템 콜의 실행 시간을 출력할 수 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strace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 -r ls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0.000000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execve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("/bin/ls", ["ls"], [/* 40 vars */]) = 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0.002386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brk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(NULL)                 = 0xe37000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0.000986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uname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({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sysname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="Linux",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nodename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raspberrypi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", ...}) = 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0.000847 access("/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etc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ld.so.nohwcap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", F_OK) = -1 ENOENT (No such file or directory)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0.000857 mmap2(NULL, 12288, PROT_READ|PROT_WRITE, MAP_PRIVATE|MAP_ANONYMOUS, -1, 0) = 0x76f37000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0.000891 access("/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etc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ld.so.preload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", R_OK) = 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0.000799 open("/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etc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ld.so.preload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", O_RDONLY|O_CLOEXEC) = 3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0.000864 fstat64(3, {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st_mode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=S_IFREG|0644,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st_size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=42, ...}) = 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0.000786 mmap2(NULL, 42, PROT_READ|PROT_WRITE, MAP_PRIVATE, 3, 0) = 0x76f36000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0.000836 close(3)                  = 0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06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61182F-5628-4AC3-B6F3-C242BBEC2B51}"/>
              </a:ext>
            </a:extLst>
          </p:cNvPr>
          <p:cNvSpPr txBox="1"/>
          <p:nvPr/>
        </p:nvSpPr>
        <p:spPr>
          <a:xfrm>
            <a:off x="179512" y="260648"/>
            <a:ext cx="11915441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</a:rPr>
              <a:t>시스템 호출 사이에 흘러간 시간이 아니라 실제 시스템 호출에 걸린 시간을 출력한다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#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</a:rPr>
              <a:t>strace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 -T ls</a:t>
            </a:r>
          </a:p>
          <a:p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execve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("/bin/ls", ["ls"], [/* 40 vars */]) = 0 &lt;0.000736&gt;</a:t>
            </a:r>
          </a:p>
          <a:p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brk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(NULL)                               = 0x1fad000 &lt;0.000049&gt;</a:t>
            </a:r>
          </a:p>
          <a:p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uname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({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sysname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="Linux",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nodename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raspberrypi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", ...}) = 0 &lt;0.000045&gt;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access("/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etc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ld.so.nohwcap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", F_OK)      = -1 ENOENT (No such file or directory) &lt;0.000067&gt;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mmap2(NULL, 12288, PROT_READ|PROT_WRITE, MAP_PRIVATE|MAP_ANONYMOUS, -1, 0) = 0x76f26000 &lt;0.000054&gt;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access("/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etc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ld.so.preload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", R_OK)      = 0 &lt;0.000063&gt;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open("/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etc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ld.so.preload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", O_RDONLY|O_CLOEXEC) = 3 &lt;0.000067&gt;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fstat64(3, {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st_mode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=S_IFREG|0644,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st_size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=42, ...}) = 0 &lt;0.000045&gt;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mmap2(NULL, 42, PROT_READ|PROT_WRITE, MAP_PRIVATE, 3, 0) = 0x76f25000 &lt;0.000053&gt;</a:t>
            </a: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close(3)                                = 0 &lt;0.000042&gt;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32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55D52A-4D01-4074-AAEF-8BADAE0207F8}"/>
              </a:ext>
            </a:extLst>
          </p:cNvPr>
          <p:cNvSpPr txBox="1"/>
          <p:nvPr/>
        </p:nvSpPr>
        <p:spPr>
          <a:xfrm>
            <a:off x="395536" y="260648"/>
            <a:ext cx="103765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strace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에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"-c"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옵션을 사용하면 유용한 통계 정보를 제공받을 수 있다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아래의 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"calls" </a:t>
            </a: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열은 특정 시스템 콜이 얼마나 많이 실행됐는지를 나타낸다</a:t>
            </a:r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24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400">
                <a:solidFill>
                  <a:schemeClr val="bg2">
                    <a:lumMod val="25000"/>
                  </a:schemeClr>
                </a:solidFill>
              </a:rPr>
              <a:t># strace -c ls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a.out  main.c  output.txt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% time     seconds  usecs/call     calls    errors syscall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------ ----------- ----------- --------- --------- ----------------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20           read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 1           write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11           open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13           close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 1           execve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12           lseek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 8         7 access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 3           brk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 1           set_tid_address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 1           set_robust_list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 1           cacheflush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0.00    0.000000           0         1           set_tls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------ ----------- ----------- --------- --------- ----------------</a:t>
            </a:r>
          </a:p>
          <a:p>
            <a:r>
              <a:rPr lang="en-US" altLang="ko-KR" sz="16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100.00    0.000000                   134         9 total</a:t>
            </a:r>
          </a:p>
        </p:txBody>
      </p:sp>
    </p:spTree>
    <p:extLst>
      <p:ext uri="{BB962C8B-B14F-4D97-AF65-F5344CB8AC3E}">
        <p14:creationId xmlns:p14="http://schemas.microsoft.com/office/powerpoint/2010/main" val="1878047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8797BA9-F593-44FA-8E18-61A80E99F8F6}"/>
              </a:ext>
            </a:extLst>
          </p:cNvPr>
          <p:cNvSpPr txBox="1">
            <a:spLocks/>
          </p:cNvSpPr>
          <p:nvPr/>
        </p:nvSpPr>
        <p:spPr>
          <a:xfrm>
            <a:off x="395536" y="260648"/>
            <a:ext cx="8016875" cy="367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GNU Debugger</a:t>
            </a:r>
          </a:p>
          <a:p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프로그램 실행 중 특정 위치에서 어떤 동작을 하고 있는가를 감시할 수 있게 해 줌</a:t>
            </a: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Segmentation fault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등의 에러도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gdb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를 사용하면 쉽게 해결할 수 있음</a:t>
            </a: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온라인 메뉴얼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  <a:hlinkClick r:id="rId2"/>
              </a:rPr>
              <a:t>http://sourceware.org/gdb/current/onlinedocs/gdb.toc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763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31D9A617-EF66-4DC0-A167-B2C40CB21F1C}"/>
              </a:ext>
            </a:extLst>
          </p:cNvPr>
          <p:cNvSpPr txBox="1">
            <a:spLocks/>
          </p:cNvSpPr>
          <p:nvPr/>
        </p:nvSpPr>
        <p:spPr>
          <a:xfrm>
            <a:off x="188098" y="91515"/>
            <a:ext cx="8016875" cy="367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>
                <a:latin typeface="맑은 고딕" pitchFamily="50" charset="-127"/>
                <a:ea typeface="맑은 고딕" pitchFamily="50" charset="-127"/>
              </a:rPr>
              <a:t>프로그램 컴파일 시 </a:t>
            </a:r>
            <a:r>
              <a:rPr lang="en-US" altLang="ko-KR" sz="2800">
                <a:latin typeface="맑은 고딕" pitchFamily="50" charset="-127"/>
                <a:ea typeface="맑은 고딕" pitchFamily="50" charset="-127"/>
              </a:rPr>
              <a:t>‘-g’ </a:t>
            </a:r>
            <a:r>
              <a:rPr lang="ko-KR" altLang="en-US" sz="2800">
                <a:latin typeface="맑은 고딕" pitchFamily="50" charset="-127"/>
                <a:ea typeface="맑은 고딕" pitchFamily="50" charset="-127"/>
              </a:rPr>
              <a:t>옵션 추가</a:t>
            </a:r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B3D9CD-B776-48ED-B320-17D9248DE471}"/>
              </a:ext>
            </a:extLst>
          </p:cNvPr>
          <p:cNvSpPr txBox="1"/>
          <p:nvPr/>
        </p:nvSpPr>
        <p:spPr>
          <a:xfrm>
            <a:off x="589060" y="982176"/>
            <a:ext cx="7214949" cy="5693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cat -n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hello.c</a:t>
            </a:r>
            <a:endParaRPr kumimoji="1"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1	#include &lt;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3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char **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4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5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6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8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9	j=4;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10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*j+2;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11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("Hello, world! %d, %d\n",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13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14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–o hello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hello.c</a:t>
            </a:r>
            <a:endParaRPr kumimoji="1"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nl-NL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total 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nl-NL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-rwxr-xr-x 1 root root </a:t>
            </a:r>
            <a:r>
              <a:rPr kumimoji="1" lang="nl-NL" altLang="ko-KR" sz="140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7161</a:t>
            </a:r>
            <a:r>
              <a:rPr kumimoji="1" lang="nl-NL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Jan 15 10:12 hello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nl-NL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-rw-r--r-- 1 root root  144 Jan 15 10:11 hello.c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4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–o hello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hello.c</a:t>
            </a:r>
            <a:endParaRPr kumimoji="1"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nl-NL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total 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nl-NL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-rwxr-xr-x 1 root root </a:t>
            </a:r>
            <a:r>
              <a:rPr kumimoji="1" lang="nl-NL" altLang="ko-KR" sz="140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8157</a:t>
            </a:r>
            <a:r>
              <a:rPr kumimoji="1" lang="nl-NL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Jan 15 10:14 hello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nl-NL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-rw-r--r-- 1 root root  144 Jan 15 10:11 hello.c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nl-NL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955480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BF0EB3-9954-4A5E-958B-35BF145201D7}"/>
              </a:ext>
            </a:extLst>
          </p:cNvPr>
          <p:cNvSpPr txBox="1">
            <a:spLocks/>
          </p:cNvSpPr>
          <p:nvPr/>
        </p:nvSpPr>
        <p:spPr>
          <a:xfrm>
            <a:off x="323528" y="404664"/>
            <a:ext cx="8016875" cy="367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latin typeface="맑은 고딕" pitchFamily="50" charset="-127"/>
                <a:ea typeface="맑은 고딕" pitchFamily="50" charset="-127"/>
              </a:rPr>
              <a:t>gdb [</a:t>
            </a:r>
            <a:r>
              <a:rPr lang="ko-KR" altLang="en-US" sz="2800">
                <a:latin typeface="맑은 고딕" pitchFamily="50" charset="-127"/>
                <a:ea typeface="맑은 고딕" pitchFamily="50" charset="-127"/>
              </a:rPr>
              <a:t>디버깅 할 실행파일 이름</a:t>
            </a:r>
            <a:r>
              <a:rPr lang="en-US" altLang="ko-KR" sz="280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>
                <a:latin typeface="맑은 고딕" pitchFamily="50" charset="-127"/>
                <a:ea typeface="맑은 고딕" pitchFamily="50" charset="-127"/>
              </a:rPr>
              <a:t>gdb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062728-8F14-4B8B-8CC9-A05FADC1258D}"/>
              </a:ext>
            </a:extLst>
          </p:cNvPr>
          <p:cNvSpPr txBox="1"/>
          <p:nvPr/>
        </p:nvSpPr>
        <p:spPr>
          <a:xfrm>
            <a:off x="1697505" y="986585"/>
            <a:ext cx="7214949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hello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GNU </a:t>
            </a:r>
            <a:r>
              <a:rPr kumimoji="1" lang="en-US" altLang="ko-KR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kumimoji="1" lang="en-US" altLang="ko-KR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Ubuntu</a:t>
            </a: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kumimoji="1" lang="en-US" altLang="ko-KR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Linaro</a:t>
            </a: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7.4-2012.04-0ubuntu2.1) 7.4-2012.04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Reading symbols from /root/sp/hello...done.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50A70E-B890-4586-B326-A89073492C6E}"/>
              </a:ext>
            </a:extLst>
          </p:cNvPr>
          <p:cNvSpPr txBox="1"/>
          <p:nvPr/>
        </p:nvSpPr>
        <p:spPr>
          <a:xfrm>
            <a:off x="1697505" y="3211957"/>
            <a:ext cx="7214949" cy="13849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endParaRPr kumimoji="1" lang="en-US" altLang="ko-KR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GNU </a:t>
            </a:r>
            <a:r>
              <a:rPr kumimoji="1" lang="en-US" altLang="ko-KR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kumimoji="1" lang="en-US" altLang="ko-KR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Ubuntu</a:t>
            </a: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kumimoji="1" lang="en-US" altLang="ko-KR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Linaro</a:t>
            </a: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7.4-2012.04-0ubuntu2.1) 7.4-2012.04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&lt;http://bugs.launchpad.net/gdb-linaro/&gt;.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file hello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Reading symbols from /root/sp/hello...done.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92648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B6156B-CC1D-429B-AC07-9C383DD26FE5}"/>
              </a:ext>
            </a:extLst>
          </p:cNvPr>
          <p:cNvSpPr txBox="1">
            <a:spLocks/>
          </p:cNvSpPr>
          <p:nvPr/>
        </p:nvSpPr>
        <p:spPr>
          <a:xfrm>
            <a:off x="0" y="620688"/>
            <a:ext cx="8016875" cy="367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run (r)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5B2DDB4-AB9B-4A7A-A167-8A67FC6CAD2B}"/>
              </a:ext>
            </a:extLst>
          </p:cNvPr>
          <p:cNvSpPr txBox="1"/>
          <p:nvPr/>
        </p:nvSpPr>
        <p:spPr>
          <a:xfrm>
            <a:off x="1881183" y="1029200"/>
            <a:ext cx="7214949" cy="154657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050" b="1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50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hello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GNU </a:t>
            </a:r>
            <a:r>
              <a:rPr kumimoji="1" lang="en-US" altLang="ko-KR" sz="105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5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kumimoji="1" lang="en-US" altLang="ko-KR" sz="105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Ubuntu</a:t>
            </a:r>
            <a:r>
              <a:rPr kumimoji="1" lang="en-US" altLang="ko-KR" sz="105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kumimoji="1" lang="en-US" altLang="ko-KR" sz="105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Linaro</a:t>
            </a:r>
            <a:r>
              <a:rPr kumimoji="1" lang="en-US" altLang="ko-KR" sz="105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7.4-2012.04-0ubuntu2.1) 7.4-2012.04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Reading symbols from /root/sp/hello...done.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05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05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run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Starting program: /root/sp/hello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Hello, world! 14,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[Inferior 1 (process 2424) exited with code 016]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05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5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080C4A8-73EA-4567-AA86-19815BE5B792}"/>
              </a:ext>
            </a:extLst>
          </p:cNvPr>
          <p:cNvCxnSpPr/>
          <p:nvPr/>
        </p:nvCxnSpPr>
        <p:spPr>
          <a:xfrm flipH="1">
            <a:off x="3484504" y="1789782"/>
            <a:ext cx="2204568" cy="1755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5DC783-5779-40AA-A524-C7C393F2C2E6}"/>
              </a:ext>
            </a:extLst>
          </p:cNvPr>
          <p:cNvSpPr txBox="1"/>
          <p:nvPr/>
        </p:nvSpPr>
        <p:spPr>
          <a:xfrm>
            <a:off x="5755878" y="1592130"/>
            <a:ext cx="334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 결과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D6D1B2F-DFE8-49AA-A28D-42CA8BE65EAC}"/>
              </a:ext>
            </a:extLst>
          </p:cNvPr>
          <p:cNvCxnSpPr/>
          <p:nvPr/>
        </p:nvCxnSpPr>
        <p:spPr>
          <a:xfrm flipH="1" flipV="1">
            <a:off x="5827871" y="2351584"/>
            <a:ext cx="935271" cy="5850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DC1EB9-5FB4-4A53-8A38-B7F4E3589213}"/>
              </a:ext>
            </a:extLst>
          </p:cNvPr>
          <p:cNvSpPr txBox="1"/>
          <p:nvPr/>
        </p:nvSpPr>
        <p:spPr>
          <a:xfrm>
            <a:off x="6691150" y="2205318"/>
            <a:ext cx="2471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</a:t>
            </a:r>
            <a:r>
              <a:rPr kumimoji="1" lang="ko-KR" alt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리턴값</a:t>
            </a:r>
            <a:r>
              <a:rPr kumimoji="1"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kumimoji="1"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kumimoji="1"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998572DE-F4E5-4785-BE27-2B2D645B404A}"/>
              </a:ext>
            </a:extLst>
          </p:cNvPr>
          <p:cNvSpPr/>
          <p:nvPr/>
        </p:nvSpPr>
        <p:spPr>
          <a:xfrm>
            <a:off x="5421853" y="2146812"/>
            <a:ext cx="334025" cy="234026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255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D2B9B7-9608-4DAA-8DCC-E31277134E72}"/>
              </a:ext>
            </a:extLst>
          </p:cNvPr>
          <p:cNvSpPr txBox="1"/>
          <p:nvPr/>
        </p:nvSpPr>
        <p:spPr>
          <a:xfrm>
            <a:off x="786348" y="620688"/>
            <a:ext cx="7571303" cy="36933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string.h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char *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gPtr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;  //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bss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영역에 할당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int main(int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char **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strcpy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gPtr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"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abcd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");  // *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dst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++ = *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++			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("%s\n",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gPtr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9664FD-FC57-4C76-B4A3-98F4B6F9BF8A}"/>
              </a:ext>
            </a:extLst>
          </p:cNvPr>
          <p:cNvSpPr txBox="1"/>
          <p:nvPr/>
        </p:nvSpPr>
        <p:spPr>
          <a:xfrm>
            <a:off x="1290404" y="1166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seg.c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09996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C1FB24B-17C6-4275-82FD-89BE4E1156AE}"/>
              </a:ext>
            </a:extLst>
          </p:cNvPr>
          <p:cNvSpPr txBox="1">
            <a:spLocks/>
          </p:cNvSpPr>
          <p:nvPr/>
        </p:nvSpPr>
        <p:spPr>
          <a:xfrm>
            <a:off x="0" y="476672"/>
            <a:ext cx="8018463" cy="367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gdb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실행할 때 넘겨줌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1F1539-2F0C-42DF-9F5E-5BF01A4F3888}"/>
              </a:ext>
            </a:extLst>
          </p:cNvPr>
          <p:cNvSpPr txBox="1"/>
          <p:nvPr/>
        </p:nvSpPr>
        <p:spPr>
          <a:xfrm>
            <a:off x="899592" y="1196752"/>
            <a:ext cx="7214949" cy="483209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cat hello1.c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char **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("no. of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%d\n",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–g –o hello1 hello1.c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./hello1 a b 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no. of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4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kumimoji="1" lang="en-US" altLang="ko-KR" sz="1400" b="1" u="sng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kumimoji="1" lang="en-US" altLang="ko-K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hello1 </a:t>
            </a:r>
            <a:r>
              <a:rPr kumimoji="1" lang="en-US" altLang="ko-KR" sz="14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b 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GNU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Ubuntu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Linaro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7.4-2012.04-0ubuntu2.1) 7.4-2012.04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Reading symbols from /root/sp/hello1...(no debugging symbols found)...done.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Starting program: /root/sp/hello1 a b 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no. of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[Inferior 1 (process 2434) exited with code 04]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8264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0AC632-C227-4CD4-BF19-5B4157D28640}"/>
              </a:ext>
            </a:extLst>
          </p:cNvPr>
          <p:cNvSpPr txBox="1"/>
          <p:nvPr/>
        </p:nvSpPr>
        <p:spPr>
          <a:xfrm>
            <a:off x="136213" y="332656"/>
            <a:ext cx="90077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이름을 얻기 위해 </a:t>
            </a:r>
            <a:r>
              <a:rPr lang="en-US" altLang="ko-KR" dirty="0" err="1"/>
              <a:t>dladdr</a:t>
            </a:r>
            <a:r>
              <a:rPr lang="en-US" altLang="ko-KR" dirty="0"/>
              <a:t>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err="1"/>
              <a:t>dlfcn.h</a:t>
            </a:r>
            <a:r>
              <a:rPr lang="en-US" altLang="ko-KR" dirty="0"/>
              <a:t> </a:t>
            </a:r>
            <a:r>
              <a:rPr lang="ko-KR" altLang="en-US" dirty="0"/>
              <a:t>헤더파일 선언 전에 </a:t>
            </a:r>
            <a:r>
              <a:rPr lang="en-US" altLang="ko-KR" dirty="0"/>
              <a:t>__GNU_SOURCE macro</a:t>
            </a:r>
            <a:r>
              <a:rPr lang="ko-KR" altLang="en-US" dirty="0"/>
              <a:t>를 정의해야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600" dirty="0" err="1"/>
              <a:t>dladdr</a:t>
            </a:r>
            <a:r>
              <a:rPr lang="en-US" altLang="ko-KR" sz="1600" dirty="0"/>
              <a:t>(3) 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dynamic library linker loader</a:t>
            </a:r>
            <a:r>
              <a:rPr lang="ko-KR" altLang="en-US" sz="1600" dirty="0"/>
              <a:t>를 위한 </a:t>
            </a:r>
            <a:r>
              <a:rPr lang="en-US" altLang="ko-KR" sz="1600" dirty="0"/>
              <a:t>dl library</a:t>
            </a:r>
            <a:r>
              <a:rPr lang="ko-KR" altLang="en-US" sz="1600" dirty="0"/>
              <a:t>에 속해 있으며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함수 </a:t>
            </a:r>
            <a:r>
              <a:rPr lang="en-US" altLang="ko-KR" sz="1600" dirty="0"/>
              <a:t>pointer</a:t>
            </a:r>
            <a:r>
              <a:rPr lang="ko-KR" altLang="en-US" sz="1600" dirty="0"/>
              <a:t>를 얻어 해당 함수에 대한 정보</a:t>
            </a:r>
            <a:r>
              <a:rPr lang="en-US" altLang="ko-KR" sz="1600" dirty="0"/>
              <a:t>(</a:t>
            </a:r>
            <a:r>
              <a:rPr lang="ko-KR" altLang="en-US" sz="1600" dirty="0"/>
              <a:t>파일 이름</a:t>
            </a:r>
            <a:r>
              <a:rPr lang="en-US" altLang="ko-KR" sz="1600" dirty="0"/>
              <a:t>, </a:t>
            </a:r>
            <a:r>
              <a:rPr lang="ko-KR" altLang="en-US" sz="1600" dirty="0"/>
              <a:t>적재 주소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Dl_info</a:t>
            </a:r>
            <a:r>
              <a:rPr lang="en-US" altLang="ko-KR" sz="1600" dirty="0"/>
              <a:t> structure</a:t>
            </a:r>
            <a:r>
              <a:rPr lang="ko-KR" altLang="en-US" sz="1600" dirty="0"/>
              <a:t>에 넣는다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여기서 </a:t>
            </a:r>
            <a:r>
              <a:rPr lang="en-US" altLang="ko-KR" sz="1600" dirty="0" err="1"/>
              <a:t>dladdr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제고하고 다음과 같이 작성하면 </a:t>
            </a:r>
            <a:r>
              <a:rPr lang="en-US" altLang="ko-KR" sz="1600" dirty="0"/>
              <a:t>backtrace2.c</a:t>
            </a:r>
            <a:r>
              <a:rPr lang="ko-KR" altLang="en-US" sz="1600" dirty="0"/>
              <a:t>와 동일한 기능을 하게 된다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08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91E75B3-DF2D-48C7-8819-BCAD458194F7}"/>
              </a:ext>
            </a:extLst>
          </p:cNvPr>
          <p:cNvSpPr txBox="1"/>
          <p:nvPr/>
        </p:nvSpPr>
        <p:spPr>
          <a:xfrm>
            <a:off x="683568" y="1412776"/>
            <a:ext cx="5404043" cy="25545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int main(int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, char **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("no. of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= %d\n",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;  // exit(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6F19AA-0D26-4B7E-B846-7AD103DF02F1}"/>
              </a:ext>
            </a:extLst>
          </p:cNvPr>
          <p:cNvSpPr txBox="1"/>
          <p:nvPr/>
        </p:nvSpPr>
        <p:spPr>
          <a:xfrm>
            <a:off x="827584" y="239301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hello1.c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./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1 2 3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05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6F19AA-0D26-4B7E-B846-7AD103DF02F1}"/>
              </a:ext>
            </a:extLst>
          </p:cNvPr>
          <p:cNvSpPr txBox="1"/>
          <p:nvPr/>
        </p:nvSpPr>
        <p:spPr>
          <a:xfrm>
            <a:off x="323528" y="188640"/>
            <a:ext cx="110337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hello1.c</a:t>
            </a:r>
          </a:p>
          <a:p>
            <a:endParaRPr lang="en-US" altLang="ko-KR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1. void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main(void) // ??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 b="1">
                <a:latin typeface="Consolas" pitchFamily="49" charset="0"/>
                <a:cs typeface="Consolas" pitchFamily="49" charset="0"/>
              </a:rPr>
              <a:t>2. int main(void)</a:t>
            </a:r>
          </a:p>
          <a:p>
            <a:endParaRPr lang="en-US" altLang="ko-KR" sz="32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 b="1">
                <a:latin typeface="Consolas" pitchFamily="49" charset="0"/>
                <a:cs typeface="Consolas" pitchFamily="49" charset="0"/>
              </a:rPr>
              <a:t>3. int main( int argc, char **argv)</a:t>
            </a:r>
          </a:p>
          <a:p>
            <a:endParaRPr lang="en-US" altLang="ko-KR" sz="32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 b="1">
                <a:latin typeface="Consolas" pitchFamily="49" charset="0"/>
                <a:cs typeface="Consolas" pitchFamily="49" charset="0"/>
              </a:rPr>
              <a:t>4. int main( int argc, char **argv, char **envp)</a:t>
            </a:r>
            <a:endParaRPr lang="ko-KR" altLang="en-US" sz="3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94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6F19AA-0D26-4B7E-B846-7AD103DF02F1}"/>
              </a:ext>
            </a:extLst>
          </p:cNvPr>
          <p:cNvSpPr txBox="1"/>
          <p:nvPr/>
        </p:nvSpPr>
        <p:spPr>
          <a:xfrm>
            <a:off x="323528" y="188640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atin typeface="Consolas" pitchFamily="49" charset="0"/>
                <a:cs typeface="Consolas" pitchFamily="49" charset="0"/>
              </a:rPr>
              <a:t>char *argv[] = { "ls", "-l", (char*)0 }; </a:t>
            </a:r>
          </a:p>
          <a:p>
            <a:r>
              <a:rPr lang="en-US" altLang="ko-KR" sz="3200" b="1">
                <a:latin typeface="Consolas" pitchFamily="49" charset="0"/>
                <a:cs typeface="Consolas" pitchFamily="49" charset="0"/>
              </a:rPr>
              <a:t>execve("/bin/ls", argv, 0);</a:t>
            </a:r>
          </a:p>
          <a:p>
            <a:endParaRPr lang="en-US" altLang="ko-KR" sz="32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 b="1">
                <a:latin typeface="Consolas" pitchFamily="49" charset="0"/>
                <a:cs typeface="Consolas" pitchFamily="49" charset="0"/>
              </a:rPr>
              <a:t>argv[0] = "ls"</a:t>
            </a:r>
          </a:p>
          <a:p>
            <a:r>
              <a:rPr lang="en-US" altLang="ko-KR" sz="3200" b="1">
                <a:latin typeface="Consolas" pitchFamily="49" charset="0"/>
                <a:cs typeface="Consolas" pitchFamily="49" charset="0"/>
              </a:rPr>
              <a:t>argv[1] = "-l"</a:t>
            </a:r>
          </a:p>
          <a:p>
            <a:r>
              <a:rPr lang="en-US" altLang="ko-KR" sz="3200" b="1">
                <a:latin typeface="Consolas" pitchFamily="49" charset="0"/>
                <a:cs typeface="Consolas" pitchFamily="49" charset="0"/>
              </a:rPr>
              <a:t>argv[2] = 0;</a:t>
            </a:r>
          </a:p>
          <a:p>
            <a:r>
              <a:rPr lang="en-US" altLang="ko-KR" sz="3200" b="1">
                <a:latin typeface="Consolas" pitchFamily="49" charset="0"/>
                <a:cs typeface="Consolas" pitchFamily="49" charset="0"/>
              </a:rPr>
              <a:t>argc=2;</a:t>
            </a:r>
          </a:p>
          <a:p>
            <a:endParaRPr lang="en-US" altLang="ko-KR" sz="32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 b="1">
                <a:latin typeface="Consolas" pitchFamily="49" charset="0"/>
                <a:cs typeface="Consolas" pitchFamily="49" charset="0"/>
              </a:rPr>
              <a:t>int main( int argc, char **argv)</a:t>
            </a:r>
          </a:p>
        </p:txBody>
      </p:sp>
    </p:spTree>
    <p:extLst>
      <p:ext uri="{BB962C8B-B14F-4D97-AF65-F5344CB8AC3E}">
        <p14:creationId xmlns:p14="http://schemas.microsoft.com/office/powerpoint/2010/main" val="3182888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A51A2F-7A99-43AE-AF62-E8CD95A8B5E8}"/>
              </a:ext>
            </a:extLst>
          </p:cNvPr>
          <p:cNvSpPr txBox="1"/>
          <p:nvPr/>
        </p:nvSpPr>
        <p:spPr>
          <a:xfrm>
            <a:off x="539552" y="332656"/>
            <a:ext cx="6814686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--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a b c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 r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Starting program: /root/02_day/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a b c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no. of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= 4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[Inferior 1 (process 1818) exited with code 04]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F5C994-937C-4D9F-87DC-5EA82C2CC1FB}"/>
              </a:ext>
            </a:extLst>
          </p:cNvPr>
          <p:cNvSpPr txBox="1"/>
          <p:nvPr/>
        </p:nvSpPr>
        <p:spPr>
          <a:xfrm>
            <a:off x="611560" y="2420888"/>
            <a:ext cx="6814686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 r a b c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Starting program: /root/02_day/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a b c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no. of 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= 4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[Inferior 1 (process 1818) exited with code 04]</a:t>
            </a:r>
          </a:p>
        </p:txBody>
      </p:sp>
    </p:spTree>
    <p:extLst>
      <p:ext uri="{BB962C8B-B14F-4D97-AF65-F5344CB8AC3E}">
        <p14:creationId xmlns:p14="http://schemas.microsoft.com/office/powerpoint/2010/main" val="35559780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31640" y="90872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3688" y="90872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5736" y="90872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27784" y="90872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9832" y="90872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880" y="90872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90872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90872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6748" y="908720"/>
            <a:ext cx="432048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78796" y="90872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0844" y="90872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42892" y="90872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74940" y="90872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06988" y="90872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39036" y="90872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71084" y="90872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96591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exit(7)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6748" y="2010380"/>
            <a:ext cx="432048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78796" y="201038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10844" y="201038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42892" y="201038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4940" y="201038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06988" y="201038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39036" y="201038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71084" y="2010380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27025" y="201038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59073" y="201038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91121" y="201038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23169" y="201038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55217" y="201038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87265" y="201038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19313" y="201038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51361" y="2010380"/>
            <a:ext cx="432048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20180" y="204603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SIGINT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35888" y="258644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CORE DUMPED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46748" y="3222556"/>
            <a:ext cx="432048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78796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10844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42892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74940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06988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39036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71084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27025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9073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91121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23169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55217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87265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19313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351361" y="322255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20180" y="325821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SIGSTOP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35243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67291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99339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131387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63435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95483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427531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859579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15520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747568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79616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11664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43712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75760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907808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39856" y="4245476"/>
            <a:ext cx="432048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31685" y="428113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SIGCONT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923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589764-5993-41FA-8FE0-E8F7019C6CA3}"/>
              </a:ext>
            </a:extLst>
          </p:cNvPr>
          <p:cNvSpPr txBox="1">
            <a:spLocks/>
          </p:cNvSpPr>
          <p:nvPr/>
        </p:nvSpPr>
        <p:spPr>
          <a:xfrm>
            <a:off x="539703" y="261243"/>
            <a:ext cx="98694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프로그램 실행 도중 특정 위치에서 실행을 멈춤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원하는 개수 만큼의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breakpoint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설정할 수 있음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48D393-5CE3-4262-AF3D-0D2575C3A0D5}"/>
              </a:ext>
            </a:extLst>
          </p:cNvPr>
          <p:cNvSpPr txBox="1"/>
          <p:nvPr/>
        </p:nvSpPr>
        <p:spPr>
          <a:xfrm>
            <a:off x="2195736" y="1268760"/>
            <a:ext cx="8879937" cy="16312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20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20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kumimoji="1" lang="en-US" altLang="ko-KR" sz="2000" b="1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 </a:t>
            </a:r>
            <a:r>
              <a:rPr kumimoji="1" lang="en-US" altLang="ko-KR" sz="2000" b="1" i="1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[line number]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000" dirty="0">
              <a:solidFill>
                <a:srgbClr val="000000"/>
              </a:solidFill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20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20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kumimoji="1" lang="en-US" altLang="ko-KR" sz="2000" b="1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 </a:t>
            </a:r>
            <a:r>
              <a:rPr kumimoji="1" lang="en-US" altLang="ko-KR" sz="2000" b="1" i="1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[filename]</a:t>
            </a:r>
            <a:r>
              <a:rPr kumimoji="1" lang="en-US" altLang="ko-KR" sz="2000" b="1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:</a:t>
            </a:r>
            <a:r>
              <a:rPr kumimoji="1" lang="en-US" altLang="ko-KR" sz="2000" b="1" i="1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[line number]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000" dirty="0">
              <a:solidFill>
                <a:srgbClr val="000000"/>
              </a:solidFill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20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20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</a:t>
            </a:r>
            <a:r>
              <a:rPr kumimoji="1" lang="en-US" altLang="ko-KR" sz="2000" b="1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break </a:t>
            </a:r>
            <a:r>
              <a:rPr kumimoji="1" lang="en-US" altLang="ko-KR" sz="2000" b="1" i="1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[function name] </a:t>
            </a:r>
          </a:p>
        </p:txBody>
      </p:sp>
    </p:spTree>
    <p:extLst>
      <p:ext uri="{BB962C8B-B14F-4D97-AF65-F5344CB8AC3E}">
        <p14:creationId xmlns:p14="http://schemas.microsoft.com/office/powerpoint/2010/main" val="960249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BB029B-1D22-44E0-A28C-E51A34A9D25E}"/>
              </a:ext>
            </a:extLst>
          </p:cNvPr>
          <p:cNvSpPr txBox="1"/>
          <p:nvPr/>
        </p:nvSpPr>
        <p:spPr>
          <a:xfrm>
            <a:off x="467544" y="116632"/>
            <a:ext cx="7214949" cy="698652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cat –n test1.c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1  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2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3  void swap(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4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5 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char **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6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7   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8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9   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10    j=17;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11   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("Original value: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12    swap(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13   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("Swapped value: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14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15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16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17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18  void swap(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19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20   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21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22   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23    a =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24    b =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25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–g –o test1 test1.c</a:t>
            </a:r>
          </a:p>
        </p:txBody>
      </p:sp>
    </p:spTree>
    <p:extLst>
      <p:ext uri="{BB962C8B-B14F-4D97-AF65-F5344CB8AC3E}">
        <p14:creationId xmlns:p14="http://schemas.microsoft.com/office/powerpoint/2010/main" val="24898249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D70B9A-114C-478A-B260-A6743B73FD6E}"/>
              </a:ext>
            </a:extLst>
          </p:cNvPr>
          <p:cNvSpPr txBox="1"/>
          <p:nvPr/>
        </p:nvSpPr>
        <p:spPr>
          <a:xfrm>
            <a:off x="755576" y="260648"/>
            <a:ext cx="10506440" cy="424731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GNU 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Ubuntu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Linaro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7.4-2012.04-0ubuntu2.1) 7.4-2012.04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Reading symbols from /root/sp/test1...done.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 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1 at 0x804841a: file test1.c, line 12.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13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2 at 0x804842e: file test1.c, line 13.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info break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      breakpoint     keep y   0x0804841a in main at test1.c:12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       breakpoint     keep y   0x0804842e in main at test1.c:13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run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Original value: 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17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1, main 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=1, 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=0xbffff444) at test1.c:12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12		swap(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continue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2, main 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=1, 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=0xbffff444) at test1.c:13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13		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("Swapped value: 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Swapped value: 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17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[Inferior 1 (process 2664) exited normally]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CE987ADB-A59D-464A-B1BA-2E43606AB388}"/>
              </a:ext>
            </a:extLst>
          </p:cNvPr>
          <p:cNvCxnSpPr/>
          <p:nvPr/>
        </p:nvCxnSpPr>
        <p:spPr>
          <a:xfrm flipH="1">
            <a:off x="2701214" y="1112619"/>
            <a:ext cx="3988555" cy="8519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4C3B9A-418A-46C2-BE41-9C9461C1B3F3}"/>
              </a:ext>
            </a:extLst>
          </p:cNvPr>
          <p:cNvSpPr txBox="1"/>
          <p:nvPr/>
        </p:nvSpPr>
        <p:spPr>
          <a:xfrm>
            <a:off x="6689767" y="857028"/>
            <a:ext cx="43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라인에 </a:t>
            </a:r>
            <a:r>
              <a:rPr kumimoji="1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breakpoint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0E2D7DA0-3D3C-433F-A393-5D7E1FCDC574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117528" y="1623808"/>
            <a:ext cx="4572238" cy="29656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5FAD39-A4E5-4CF0-8296-6CB510A748DC}"/>
              </a:ext>
            </a:extLst>
          </p:cNvPr>
          <p:cNvSpPr txBox="1"/>
          <p:nvPr/>
        </p:nvSpPr>
        <p:spPr>
          <a:xfrm>
            <a:off x="6689767" y="1453409"/>
            <a:ext cx="43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라인에 </a:t>
            </a:r>
            <a:r>
              <a:rPr kumimoji="1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breakpoint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29E2CA-5E56-4618-967F-F61CEC6D30F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895778" y="1964598"/>
            <a:ext cx="3599425" cy="11485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2E097EF-49AB-4489-A12D-A8687DCE15CB}"/>
              </a:ext>
            </a:extLst>
          </p:cNvPr>
          <p:cNvSpPr txBox="1"/>
          <p:nvPr/>
        </p:nvSpPr>
        <p:spPr>
          <a:xfrm>
            <a:off x="6495204" y="1879397"/>
            <a:ext cx="43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breakpoint </a:t>
            </a: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 확인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05E970B3-A465-4DBB-BDA7-0F8E6CAAED3B}"/>
              </a:ext>
            </a:extLst>
          </p:cNvPr>
          <p:cNvCxnSpPr/>
          <p:nvPr/>
        </p:nvCxnSpPr>
        <p:spPr>
          <a:xfrm flipH="1">
            <a:off x="2506649" y="3838937"/>
            <a:ext cx="3015738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660A90-6FE2-4D89-8252-34DDF794F52C}"/>
              </a:ext>
            </a:extLst>
          </p:cNvPr>
          <p:cNvSpPr txBox="1"/>
          <p:nvPr/>
        </p:nvSpPr>
        <p:spPr>
          <a:xfrm>
            <a:off x="5619667" y="3583345"/>
            <a:ext cx="43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멈춘 프로그램의 실행을 재개</a:t>
            </a:r>
          </a:p>
        </p:txBody>
      </p:sp>
    </p:spTree>
    <p:extLst>
      <p:ext uri="{BB962C8B-B14F-4D97-AF65-F5344CB8AC3E}">
        <p14:creationId xmlns:p14="http://schemas.microsoft.com/office/powerpoint/2010/main" val="35665483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9">
            <a:extLst>
              <a:ext uri="{FF2B5EF4-FFF2-40B4-BE49-F238E27FC236}">
                <a16:creationId xmlns:a16="http://schemas.microsoft.com/office/drawing/2014/main" xmlns="" id="{8AEC06C6-F748-40F2-ACB2-87B3AA6ECEE9}"/>
              </a:ext>
            </a:extLst>
          </p:cNvPr>
          <p:cNvSpPr/>
          <p:nvPr/>
        </p:nvSpPr>
        <p:spPr>
          <a:xfrm>
            <a:off x="1172345" y="3981957"/>
            <a:ext cx="6079262" cy="3510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1F1D2D-CD4B-4E60-BFA8-1F8D28981B42}"/>
              </a:ext>
            </a:extLst>
          </p:cNvPr>
          <p:cNvSpPr txBox="1"/>
          <p:nvPr/>
        </p:nvSpPr>
        <p:spPr>
          <a:xfrm>
            <a:off x="1172345" y="1700204"/>
            <a:ext cx="7214949" cy="174355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894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89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89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 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1 at 0x804841a: file test1.c, line 12.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89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run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Original value: 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17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94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1, main 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=1, 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=0xbffff444) at test1.c:12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12		swap(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next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13		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("Swapped value: 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BB9A0FF-A593-45A6-8E9E-9D5CAE63813A}"/>
              </a:ext>
            </a:extLst>
          </p:cNvPr>
          <p:cNvSpPr/>
          <p:nvPr/>
        </p:nvSpPr>
        <p:spPr>
          <a:xfrm>
            <a:off x="1172345" y="3630921"/>
            <a:ext cx="721494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 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("Original value: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12  swap(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3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13 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("Swapped value: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  <a:endParaRPr kumimoji="1" lang="ko-KR" altLang="en-US" sz="1300" dirty="0">
              <a:solidFill>
                <a:srgbClr val="000000"/>
              </a:solidFill>
            </a:endParaRPr>
          </a:p>
        </p:txBody>
      </p:sp>
      <p:sp>
        <p:nvSpPr>
          <p:cNvPr id="6" name="왼쪽으로 구부러진 화살표 5">
            <a:extLst>
              <a:ext uri="{FF2B5EF4-FFF2-40B4-BE49-F238E27FC236}">
                <a16:creationId xmlns:a16="http://schemas.microsoft.com/office/drawing/2014/main" xmlns="" id="{962E03FF-1555-4896-8B23-B3AC2E07247D}"/>
              </a:ext>
            </a:extLst>
          </p:cNvPr>
          <p:cNvSpPr/>
          <p:nvPr/>
        </p:nvSpPr>
        <p:spPr>
          <a:xfrm>
            <a:off x="7318412" y="4157477"/>
            <a:ext cx="334025" cy="4680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5BFD983-9D97-4585-A877-01EC5356C367}"/>
              </a:ext>
            </a:extLst>
          </p:cNvPr>
          <p:cNvSpPr/>
          <p:nvPr/>
        </p:nvSpPr>
        <p:spPr>
          <a:xfrm>
            <a:off x="7652438" y="4157479"/>
            <a:ext cx="86846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5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endParaRPr kumimoji="1" lang="ko-KR" altLang="en-US" sz="1950" b="1" i="1" dirty="0">
              <a:solidFill>
                <a:srgbClr val="FF0000"/>
              </a:solidFill>
            </a:endParaRPr>
          </a:p>
        </p:txBody>
      </p:sp>
      <p:sp>
        <p:nvSpPr>
          <p:cNvPr id="8" name="왼쪽으로 구부러진 화살표 7">
            <a:extLst>
              <a:ext uri="{FF2B5EF4-FFF2-40B4-BE49-F238E27FC236}">
                <a16:creationId xmlns:a16="http://schemas.microsoft.com/office/drawing/2014/main" xmlns="" id="{DD0C00ED-78CA-4070-B64C-A9090DB39096}"/>
              </a:ext>
            </a:extLst>
          </p:cNvPr>
          <p:cNvSpPr/>
          <p:nvPr/>
        </p:nvSpPr>
        <p:spPr>
          <a:xfrm>
            <a:off x="7318412" y="4742542"/>
            <a:ext cx="334025" cy="4680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EE97401-69AC-4A87-8671-7E5CCE02AFB9}"/>
              </a:ext>
            </a:extLst>
          </p:cNvPr>
          <p:cNvSpPr/>
          <p:nvPr/>
        </p:nvSpPr>
        <p:spPr>
          <a:xfrm>
            <a:off x="7652438" y="4742544"/>
            <a:ext cx="86846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5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endParaRPr kumimoji="1" lang="ko-KR" altLang="en-US" sz="1950" b="1" i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6F1041-FD36-4A7C-B052-3D9228A9988E}"/>
              </a:ext>
            </a:extLst>
          </p:cNvPr>
          <p:cNvSpPr txBox="1"/>
          <p:nvPr/>
        </p:nvSpPr>
        <p:spPr>
          <a:xfrm>
            <a:off x="4846624" y="3981958"/>
            <a:ext cx="253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여기에서 실행이 중단</a:t>
            </a:r>
          </a:p>
        </p:txBody>
      </p:sp>
    </p:spTree>
    <p:extLst>
      <p:ext uri="{BB962C8B-B14F-4D97-AF65-F5344CB8AC3E}">
        <p14:creationId xmlns:p14="http://schemas.microsoft.com/office/powerpoint/2010/main" val="2570124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3">
            <a:extLst>
              <a:ext uri="{FF2B5EF4-FFF2-40B4-BE49-F238E27FC236}">
                <a16:creationId xmlns:a16="http://schemas.microsoft.com/office/drawing/2014/main" xmlns="" id="{A8ACF062-17AF-45D5-935E-9F54C4E1E931}"/>
              </a:ext>
            </a:extLst>
          </p:cNvPr>
          <p:cNvSpPr/>
          <p:nvPr/>
        </p:nvSpPr>
        <p:spPr>
          <a:xfrm>
            <a:off x="1178514" y="5184126"/>
            <a:ext cx="6079262" cy="2340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128E14-4F51-42C0-B91E-B515D1A3A05A}"/>
              </a:ext>
            </a:extLst>
          </p:cNvPr>
          <p:cNvSpPr txBox="1"/>
          <p:nvPr/>
        </p:nvSpPr>
        <p:spPr>
          <a:xfrm>
            <a:off x="1178514" y="1498218"/>
            <a:ext cx="7214949" cy="188115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894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89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89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 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1 at 0x804841a: file test1.c, line 12.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89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run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Original value: 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17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94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1, main 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=1, 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=0xbffff444) at test1.c:12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12		swap(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step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swap (a=9, b=17) at test1.c:22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22		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894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894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5" name="모서리가 둥근 직사각형 13">
            <a:extLst>
              <a:ext uri="{FF2B5EF4-FFF2-40B4-BE49-F238E27FC236}">
                <a16:creationId xmlns:a16="http://schemas.microsoft.com/office/drawing/2014/main" xmlns="" id="{B230E28A-389F-40A9-A441-E74FD67A34E5}"/>
              </a:ext>
            </a:extLst>
          </p:cNvPr>
          <p:cNvSpPr/>
          <p:nvPr/>
        </p:nvSpPr>
        <p:spPr>
          <a:xfrm>
            <a:off x="1178514" y="3487437"/>
            <a:ext cx="6079262" cy="3510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9D9B3B2-9542-4F8C-BF8A-B96E2217F881}"/>
              </a:ext>
            </a:extLst>
          </p:cNvPr>
          <p:cNvSpPr/>
          <p:nvPr/>
        </p:nvSpPr>
        <p:spPr>
          <a:xfrm>
            <a:off x="1178514" y="3545946"/>
            <a:ext cx="72149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12  swap(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3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13 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("Swapped value: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  <a:endParaRPr kumimoji="1" lang="ko-KR" altLang="en-US" sz="1300" dirty="0">
              <a:solidFill>
                <a:srgbClr val="000000"/>
              </a:solidFill>
            </a:endParaRPr>
          </a:p>
        </p:txBody>
      </p:sp>
      <p:sp>
        <p:nvSpPr>
          <p:cNvPr id="7" name="왼쪽으로 구부러진 화살표 17">
            <a:extLst>
              <a:ext uri="{FF2B5EF4-FFF2-40B4-BE49-F238E27FC236}">
                <a16:creationId xmlns:a16="http://schemas.microsoft.com/office/drawing/2014/main" xmlns="" id="{4D07B49F-3E03-441A-837C-ECD73745372E}"/>
              </a:ext>
            </a:extLst>
          </p:cNvPr>
          <p:cNvSpPr/>
          <p:nvPr/>
        </p:nvSpPr>
        <p:spPr>
          <a:xfrm>
            <a:off x="7324580" y="3662957"/>
            <a:ext cx="334025" cy="16966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으로 구부러진 화살표 19">
            <a:extLst>
              <a:ext uri="{FF2B5EF4-FFF2-40B4-BE49-F238E27FC236}">
                <a16:creationId xmlns:a16="http://schemas.microsoft.com/office/drawing/2014/main" xmlns="" id="{62C39218-C3BB-4359-A95F-20B1722ABB8D}"/>
              </a:ext>
            </a:extLst>
          </p:cNvPr>
          <p:cNvSpPr/>
          <p:nvPr/>
        </p:nvSpPr>
        <p:spPr>
          <a:xfrm>
            <a:off x="7324580" y="5359645"/>
            <a:ext cx="334025" cy="2925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D375977-43F0-4439-B311-DC679442EEB0}"/>
              </a:ext>
            </a:extLst>
          </p:cNvPr>
          <p:cNvSpPr/>
          <p:nvPr/>
        </p:nvSpPr>
        <p:spPr>
          <a:xfrm>
            <a:off x="7658607" y="4306531"/>
            <a:ext cx="86846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5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</a:t>
            </a:r>
            <a:endParaRPr kumimoji="1" lang="ko-KR" altLang="en-US" sz="195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B145F8-8E51-4BC8-B2FA-1E9452221DF1}"/>
              </a:ext>
            </a:extLst>
          </p:cNvPr>
          <p:cNvSpPr txBox="1"/>
          <p:nvPr/>
        </p:nvSpPr>
        <p:spPr>
          <a:xfrm>
            <a:off x="4852793" y="3487438"/>
            <a:ext cx="253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여기에서 실행이 중단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47503EB-CEBB-4BA8-BE1D-89B29B1A86C1}"/>
              </a:ext>
            </a:extLst>
          </p:cNvPr>
          <p:cNvSpPr/>
          <p:nvPr/>
        </p:nvSpPr>
        <p:spPr>
          <a:xfrm>
            <a:off x="1178514" y="4365035"/>
            <a:ext cx="721494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18  void swap(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19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20   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21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22    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23    a = b;</a:t>
            </a:r>
            <a:endParaRPr kumimoji="1" lang="ko-KR" altLang="en-US" sz="1300" dirty="0">
              <a:solidFill>
                <a:srgbClr val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9BEA6F0-A3DC-4B2A-A326-9CB99D6E64D7}"/>
              </a:ext>
            </a:extLst>
          </p:cNvPr>
          <p:cNvSpPr/>
          <p:nvPr/>
        </p:nvSpPr>
        <p:spPr>
          <a:xfrm>
            <a:off x="7658607" y="5301141"/>
            <a:ext cx="86846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95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</a:t>
            </a:r>
            <a:endParaRPr kumimoji="1" lang="ko-KR" altLang="en-US" sz="195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3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AB7B13-0350-476A-BF1A-1D09DF01A4EB}"/>
              </a:ext>
            </a:extLst>
          </p:cNvPr>
          <p:cNvSpPr txBox="1"/>
          <p:nvPr/>
        </p:nvSpPr>
        <p:spPr>
          <a:xfrm>
            <a:off x="2339752" y="0"/>
            <a:ext cx="7656263" cy="70173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#include &lt;stdio.h&gt;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#include &lt;stdlib.h&gt;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#include &lt;execinfo.h&gt;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#include &lt;libunwind.h&gt;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void print_gnu_backtrace (void)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char name[256];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unw_word_t pc, sp, offp;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unw_cursor_t cursor;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unw_context_t uc;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int frame = 0;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unw_getcontext(&amp;uc);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unw_init_local(&amp;cursor, &amp;uc);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do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name[0] = '\0';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unw_get_proc_name(&amp;cursor, name, 256, &amp;offp);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unw_get_reg(&amp;cursor, UNW_REG_IP, &amp;pc);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unw_get_reg(&amp;cursor, UNW_REG_SP, &amp;sp);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printf("Frame %d : [fp=%p] [ret=%p] %s\n", frame++,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  (void*)sp, (void*)pc, name);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 while (unw_step(&amp;cursor) &gt; 0) 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402C2D-D542-4E45-BE46-6E9BC363EE4C}"/>
              </a:ext>
            </a:extLst>
          </p:cNvPr>
          <p:cNvSpPr txBox="1"/>
          <p:nvPr/>
        </p:nvSpPr>
        <p:spPr>
          <a:xfrm>
            <a:off x="305287" y="21999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backtrace_5.c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146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4A601C-49BB-43EF-B3D5-F6D175256E8A}"/>
              </a:ext>
            </a:extLst>
          </p:cNvPr>
          <p:cNvSpPr txBox="1">
            <a:spLocks/>
          </p:cNvSpPr>
          <p:nvPr/>
        </p:nvSpPr>
        <p:spPr>
          <a:xfrm>
            <a:off x="251520" y="260648"/>
            <a:ext cx="8020050" cy="367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63">
                <a:latin typeface="맑은 고딕" pitchFamily="50" charset="-127"/>
                <a:ea typeface="맑은 고딕" pitchFamily="50" charset="-127"/>
              </a:rPr>
              <a:t>변수 또는 수식의 값 출력</a:t>
            </a:r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63">
                <a:latin typeface="맑은 고딕" pitchFamily="50" charset="-127"/>
                <a:ea typeface="맑은 고딕" pitchFamily="50" charset="-127"/>
              </a:rPr>
              <a:t>print/[format character]</a:t>
            </a:r>
            <a:r>
              <a:rPr lang="ko-KR" altLang="en-US" sz="1463">
                <a:latin typeface="맑은 고딕" pitchFamily="50" charset="-127"/>
                <a:ea typeface="맑은 고딕" pitchFamily="50" charset="-127"/>
              </a:rPr>
              <a:t>로 값의 출력 포맷 변경 가능</a:t>
            </a:r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63">
                <a:latin typeface="맑은 고딕" pitchFamily="50" charset="-127"/>
                <a:ea typeface="맑은 고딕" pitchFamily="50" charset="-127"/>
              </a:rPr>
              <a:t>변수값 뿐 아니라 수식을 넣을 수도 있음</a:t>
            </a:r>
            <a:endParaRPr lang="en-US" altLang="ko-KR" sz="146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3FC3AEA-99AF-4F46-AB7F-EAFE95B0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22360"/>
              </p:ext>
            </p:extLst>
          </p:nvPr>
        </p:nvGraphicFramePr>
        <p:xfrm>
          <a:off x="2922818" y="962058"/>
          <a:ext cx="5655535" cy="151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44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3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56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20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/x</a:t>
                      </a:r>
                      <a:endParaRPr lang="ko-KR" altLang="en-US" sz="15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hexadecimal</a:t>
                      </a:r>
                      <a:endParaRPr lang="ko-KR" altLang="en-US" sz="15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/o</a:t>
                      </a:r>
                      <a:endParaRPr lang="ko-KR" altLang="en-US" sz="15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octal</a:t>
                      </a:r>
                      <a:endParaRPr lang="ko-KR" altLang="en-US" sz="15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/d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decimal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 decimal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/t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/f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instruction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character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833" marR="84833" marT="37148" marB="371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90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64C543-C2C3-40C8-B0C3-28887F41FD1E}"/>
              </a:ext>
            </a:extLst>
          </p:cNvPr>
          <p:cNvSpPr txBox="1"/>
          <p:nvPr/>
        </p:nvSpPr>
        <p:spPr>
          <a:xfrm>
            <a:off x="683568" y="260648"/>
            <a:ext cx="7214949" cy="677108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cat –n test2.c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1	#include &lt;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2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3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4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5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char **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6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7	 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8	 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9	 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10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11	 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12	  j =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13	 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("Add from %d to %d\n",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14	  r = sum(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15	 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("Sum = %d\n", 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16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17	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18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19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20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from,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to)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21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22	 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23	 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24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25	  for 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=from;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&lt;to;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26	    total +=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27	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28	  return total;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29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–g –o test2 test2.c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6012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A9BFF1F-4294-4F9A-92C9-9ED31A44BAF9}"/>
              </a:ext>
            </a:extLst>
          </p:cNvPr>
          <p:cNvGrpSpPr/>
          <p:nvPr/>
        </p:nvGrpSpPr>
        <p:grpSpPr>
          <a:xfrm>
            <a:off x="611560" y="332656"/>
            <a:ext cx="7214949" cy="4862870"/>
            <a:chOff x="1274054" y="1503724"/>
            <a:chExt cx="7214949" cy="4862870"/>
          </a:xfrm>
        </p:grpSpPr>
        <p:sp>
          <p:nvSpPr>
            <p:cNvPr id="3" name="모서리가 둥근 직사각형 7">
              <a:extLst>
                <a:ext uri="{FF2B5EF4-FFF2-40B4-BE49-F238E27FC236}">
                  <a16:creationId xmlns:a16="http://schemas.microsoft.com/office/drawing/2014/main" xmlns="" id="{586D2C01-C5A7-4B63-988A-349FD2B204DC}"/>
                </a:ext>
              </a:extLst>
            </p:cNvPr>
            <p:cNvSpPr/>
            <p:nvPr/>
          </p:nvSpPr>
          <p:spPr>
            <a:xfrm>
              <a:off x="1340857" y="2088787"/>
              <a:ext cx="2672204" cy="234026"/>
            </a:xfrm>
            <a:prstGeom prst="roundRect">
              <a:avLst/>
            </a:prstGeom>
            <a:solidFill>
              <a:schemeClr val="bg1">
                <a:lumMod val="85000"/>
                <a:alpha val="29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F527C42F-4308-4AF2-809E-65B2FAA6402F}"/>
                </a:ext>
              </a:extLst>
            </p:cNvPr>
            <p:cNvSpPr txBox="1"/>
            <p:nvPr/>
          </p:nvSpPr>
          <p:spPr>
            <a:xfrm>
              <a:off x="1274054" y="1503724"/>
              <a:ext cx="7214949" cy="486287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$ </a:t>
              </a:r>
              <a:r>
                <a:rPr kumimoji="1" lang="en-US" altLang="ko-KR" sz="1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gdb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test2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……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gdb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 13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Breakpoint 1 at 0x8048445: file test2.c, line 13.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gdb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 </a:t>
              </a:r>
              <a:r>
                <a:rPr kumimoji="1" lang="en-US" altLang="ko-KR" sz="1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kumimoji="1" lang="en-US" altLang="ko-K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No symbol "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" in current context.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gdb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r 1 100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Starting program: /root/sp/test2 1 100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Breakpoint 1, main (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=3, 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=0xbffff434) at test2.c:13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warning: Source file is more recent than executable.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13		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("Add from %d to %d\n", 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gdb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 </a:t>
              </a:r>
              <a:r>
                <a:rPr kumimoji="1" lang="en-US" altLang="ko-KR" sz="1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endParaRPr kumimoji="1" lang="en-US" altLang="ko-KR" sz="1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$1 = 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gdb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 j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$2 = 100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gdb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pl-PL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 sum(1,10)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pl-PL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$3 = 45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pl-PL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(gdb)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 sum(</a:t>
              </a:r>
              <a:r>
                <a:rPr kumimoji="1" lang="en-US" altLang="ko-KR" sz="1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i,j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$4 = 4950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gdb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ko-KR" sz="1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set j=101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gdb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 sum(</a:t>
              </a:r>
              <a:r>
                <a:rPr kumimoji="1" lang="en-US" altLang="ko-KR" sz="1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i,j</a:t>
              </a:r>
              <a:r>
                <a:rPr kumimoji="1" lang="en-US" altLang="ko-KR" sz="1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$5 = 5050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gdb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)quit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 debugging session is active.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Inferior 1 [process 2113] will be killed.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Quit anyway? (y or n) 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$ </a:t>
              </a:r>
              <a:endParaRPr kumimoji="1" lang="pl-PL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xmlns="" id="{45658D33-BD85-4022-9260-6B19D841BB98}"/>
                </a:ext>
              </a:extLst>
            </p:cNvPr>
            <p:cNvCxnSpPr/>
            <p:nvPr/>
          </p:nvCxnSpPr>
          <p:spPr>
            <a:xfrm flipH="1">
              <a:off x="4079866" y="2205800"/>
              <a:ext cx="668051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C35FED9-ADDD-438B-98DF-B9CEF116F940}"/>
                </a:ext>
              </a:extLst>
            </p:cNvPr>
            <p:cNvSpPr txBox="1"/>
            <p:nvPr/>
          </p:nvSpPr>
          <p:spPr>
            <a:xfrm>
              <a:off x="4814721" y="2030281"/>
              <a:ext cx="30062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왜 </a:t>
              </a:r>
              <a:r>
                <a:rPr kumimoji="1" lang="en-US" altLang="ko-KR" sz="20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kumimoji="1" lang="ko-KR" altLang="en-US" sz="2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값을 찍을 수 없는가</a:t>
              </a:r>
              <a:r>
                <a:rPr kumimoji="1" lang="en-US" altLang="ko-KR" sz="2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1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xmlns="" id="{D263A9BE-EF80-4584-904A-7AA883E57ED5}"/>
                </a:ext>
              </a:extLst>
            </p:cNvPr>
            <p:cNvCxnSpPr/>
            <p:nvPr/>
          </p:nvCxnSpPr>
          <p:spPr>
            <a:xfrm flipH="1">
              <a:off x="2142520" y="4195021"/>
              <a:ext cx="935271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2B56CA9-1685-445B-9216-0CC475F7A164}"/>
                </a:ext>
              </a:extLst>
            </p:cNvPr>
            <p:cNvSpPr txBox="1"/>
            <p:nvPr/>
          </p:nvSpPr>
          <p:spPr>
            <a:xfrm>
              <a:off x="3144594" y="3902490"/>
              <a:ext cx="30062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1~100</a:t>
              </a:r>
              <a:r>
                <a:rPr kumimoji="1" lang="ko-KR" altLang="en-US" sz="2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까지의 합이 </a:t>
              </a:r>
              <a:r>
                <a:rPr kumimoji="1" lang="en-US" altLang="ko-KR" sz="2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4950?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(1+100)*100/2 = </a:t>
              </a:r>
              <a:r>
                <a:rPr kumimoji="1"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5050!!!</a:t>
              </a:r>
              <a:endParaRPr kumimoji="1"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6751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F99877C-E2DE-493F-86F1-918079CC477F}"/>
              </a:ext>
            </a:extLst>
          </p:cNvPr>
          <p:cNvSpPr txBox="1">
            <a:spLocks/>
          </p:cNvSpPr>
          <p:nvPr/>
        </p:nvSpPr>
        <p:spPr>
          <a:xfrm>
            <a:off x="562768" y="332656"/>
            <a:ext cx="8018463" cy="3678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63">
                <a:latin typeface="맑은 고딕" pitchFamily="50" charset="-127"/>
                <a:ea typeface="맑은 고딕" pitchFamily="50" charset="-127"/>
              </a:rPr>
              <a:t>set </a:t>
            </a:r>
            <a:r>
              <a:rPr lang="ko-KR" altLang="en-US" sz="1463">
                <a:latin typeface="맑은 고딕" pitchFamily="50" charset="-127"/>
                <a:ea typeface="맑은 고딕" pitchFamily="50" charset="-127"/>
              </a:rPr>
              <a:t>명령으로 변수 값 변경 가능</a:t>
            </a:r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63">
                <a:latin typeface="맑은 고딕" pitchFamily="50" charset="-127"/>
                <a:ea typeface="맑은 고딕" pitchFamily="50" charset="-127"/>
              </a:rPr>
              <a:t>set </a:t>
            </a:r>
            <a:r>
              <a:rPr lang="en-US" altLang="ko-KR" sz="1463" i="1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63" i="1">
                <a:latin typeface="맑은 고딕" pitchFamily="50" charset="-127"/>
                <a:ea typeface="맑은 고딕" pitchFamily="50" charset="-127"/>
              </a:rPr>
              <a:t>변수이름</a:t>
            </a:r>
            <a:r>
              <a:rPr lang="en-US" altLang="ko-KR" sz="1463" i="1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sz="1463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463" i="1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63" i="1">
                <a:latin typeface="맑은 고딕" pitchFamily="50" charset="-127"/>
                <a:ea typeface="맑은 고딕" pitchFamily="50" charset="-127"/>
              </a:rPr>
              <a:t>새 값</a:t>
            </a:r>
            <a:r>
              <a:rPr lang="en-US" altLang="ko-KR" sz="1463" i="1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lvl="1">
              <a:buFont typeface="Arial" pitchFamily="34" charset="0"/>
              <a:buNone/>
            </a:pPr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63">
                <a:latin typeface="맑은 고딕" pitchFamily="50" charset="-127"/>
                <a:ea typeface="맑은 고딕" pitchFamily="50" charset="-127"/>
              </a:rPr>
              <a:t>특정 메모리 내용도 변경 가능</a:t>
            </a:r>
            <a:endParaRPr lang="en-US" altLang="ko-KR" sz="1463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463">
                <a:latin typeface="맑은 고딕" pitchFamily="50" charset="-127"/>
                <a:ea typeface="맑은 고딕" pitchFamily="50" charset="-127"/>
              </a:rPr>
              <a:t>set {</a:t>
            </a:r>
            <a:r>
              <a:rPr lang="en-US" altLang="ko-KR" sz="1463" i="1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63" i="1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63" i="1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463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1463" i="1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63" i="1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463" i="1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463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63" i="1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63" i="1">
                <a:latin typeface="맑은 고딕" pitchFamily="50" charset="-127"/>
                <a:ea typeface="맑은 고딕" pitchFamily="50" charset="-127"/>
              </a:rPr>
              <a:t>새 값</a:t>
            </a:r>
            <a:r>
              <a:rPr lang="en-US" altLang="ko-KR" sz="1463" i="1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463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146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9035DE9-0317-4C51-B06C-C10E5011B08F}"/>
              </a:ext>
            </a:extLst>
          </p:cNvPr>
          <p:cNvSpPr/>
          <p:nvPr/>
        </p:nvSpPr>
        <p:spPr>
          <a:xfrm>
            <a:off x="1896348" y="969903"/>
            <a:ext cx="721494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set count = 10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9BC8AC4-24B4-40B9-9CFB-8E14AE9B1D1C}"/>
              </a:ext>
            </a:extLst>
          </p:cNvPr>
          <p:cNvSpPr/>
          <p:nvPr/>
        </p:nvSpPr>
        <p:spPr>
          <a:xfrm>
            <a:off x="1896348" y="2491072"/>
            <a:ext cx="721494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set {</a:t>
            </a:r>
            <a:r>
              <a:rPr kumimoji="1" lang="en-US" altLang="ko-KR" sz="13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}0x842afa00 = 4</a:t>
            </a:r>
          </a:p>
        </p:txBody>
      </p:sp>
    </p:spTree>
    <p:extLst>
      <p:ext uri="{BB962C8B-B14F-4D97-AF65-F5344CB8AC3E}">
        <p14:creationId xmlns:p14="http://schemas.microsoft.com/office/powerpoint/2010/main" val="165001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95276491-7155-49BF-9639-BAE878B07CA2}"/>
              </a:ext>
            </a:extLst>
          </p:cNvPr>
          <p:cNvSpPr txBox="1">
            <a:spLocks/>
          </p:cNvSpPr>
          <p:nvPr/>
        </p:nvSpPr>
        <p:spPr>
          <a:xfrm>
            <a:off x="312379" y="260648"/>
            <a:ext cx="8018463" cy="367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메모리 내용 확인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– examine (x)</a:t>
            </a:r>
          </a:p>
          <a:p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레지스터 값 확인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– info reg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01671A-42DC-4124-A48E-27F8BD2EB577}"/>
              </a:ext>
            </a:extLst>
          </p:cNvPr>
          <p:cNvSpPr txBox="1"/>
          <p:nvPr/>
        </p:nvSpPr>
        <p:spPr>
          <a:xfrm>
            <a:off x="813158" y="1124744"/>
            <a:ext cx="7214949" cy="624786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13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1 at 0x8048445: file test2.c, line 13.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 1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Starting program: /root/sp/test2 1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1, main 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=3,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=0xbffff434) at test2.c:13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13		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("Add from %d to %d\n",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$pc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0x8048445 &lt;main+49&gt;:	0x0485a0b8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0x8048445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0x8048445 &lt;main+49&gt;:	0x0485a0b8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x/</a:t>
            </a:r>
            <a:r>
              <a:rPr kumimoji="1"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0x8048445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=&gt; 0x8048445 &lt;main+49&gt;:	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$0x80485a0,%eax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x/4x 0x8048445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0x8048445 &lt;main+49&gt;:	0x0485a0b8	0x24548b08	0x24548918	0x24548b08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info </a:t>
            </a:r>
            <a:r>
              <a:rPr kumimoji="1" lang="en-US" altLang="ko-KR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endParaRPr kumimoji="1" lang="en-US" altLang="ko-K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0x4	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0x0	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gs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0x33	51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59208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CE7621-7EBD-494F-A4ED-1B98C0A96397}"/>
              </a:ext>
            </a:extLst>
          </p:cNvPr>
          <p:cNvSpPr txBox="1"/>
          <p:nvPr/>
        </p:nvSpPr>
        <p:spPr>
          <a:xfrm>
            <a:off x="251520" y="188640"/>
            <a:ext cx="7214949" cy="590931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watch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kumimoji="1"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 symbol "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 in current context.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13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1 at 0x8048445: file test2.c, line 13.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 1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Starting program: /root/sp/test2 1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Breakpoint 1, main 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=3,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=0xbffff434) at test2.c:13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13	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("Add from %d to %d\n",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from 1 to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14		r = sum(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 (from=1, to=4) at test2.c:23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23		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watch </a:t>
            </a:r>
            <a:r>
              <a:rPr kumimoji="1" lang="en-US" altLang="ko-KR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kumimoji="1" lang="en-US" altLang="ko-KR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Hardware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watchpoint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2: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kumimoji="1" lang="en-US" altLang="ko-KR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gdb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kumimoji="1" lang="en-US" altLang="ko-KR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Hardware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watchpoint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2: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kumimoji="1" lang="en-US" altLang="ko-KR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Old value = 134514080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 value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0x080484a9 in sum (from=1, to=4) at test2.c:25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25		for (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=from;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&lt;to; </a:t>
            </a:r>
            <a:r>
              <a:rPr kumimoji="1" lang="en-US" altLang="ko-K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</p:txBody>
      </p:sp>
    </p:spTree>
    <p:extLst>
      <p:ext uri="{BB962C8B-B14F-4D97-AF65-F5344CB8AC3E}">
        <p14:creationId xmlns:p14="http://schemas.microsoft.com/office/powerpoint/2010/main" val="662700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AFF477-2B7F-4565-BD5A-38D2280F6A3B}"/>
              </a:ext>
            </a:extLst>
          </p:cNvPr>
          <p:cNvSpPr txBox="1">
            <a:spLocks/>
          </p:cNvSpPr>
          <p:nvPr/>
        </p:nvSpPr>
        <p:spPr>
          <a:xfrm>
            <a:off x="395536" y="692696"/>
            <a:ext cx="8018463" cy="367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info breakpoint (i b)</a:t>
            </a:r>
          </a:p>
          <a:p>
            <a:pPr lvl="1"/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현재 설정되어 있는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breakpoint/watchpoint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에 관한 정보를 보여 줌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delete (d)</a:t>
            </a:r>
          </a:p>
          <a:p>
            <a:pPr lvl="1"/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설정되어 있는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breakpoint/watchpoint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를 삭제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Breakpoint/watchpoint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번호를 지정하지 않으면 모든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breakpoint/watchpoint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를 삭제함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463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B44EEC95-2FC8-4ACD-BBD3-DD9FC15706AE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98694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특정 조건이 만족되었을 때에만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breakpoint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 동작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Breakpoint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설정할 때 조건을 추가할 수 있음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break 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i="1" dirty="0"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if 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i="1" dirty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1800" i="1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710D64-185F-4E4E-BE3B-8C060C9A66BC}"/>
              </a:ext>
            </a:extLst>
          </p:cNvPr>
          <p:cNvSpPr/>
          <p:nvPr/>
        </p:nvSpPr>
        <p:spPr>
          <a:xfrm>
            <a:off x="2452463" y="1628205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b 25 if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==4 </a:t>
            </a:r>
          </a:p>
        </p:txBody>
      </p:sp>
    </p:spTree>
    <p:extLst>
      <p:ext uri="{BB962C8B-B14F-4D97-AF65-F5344CB8AC3E}">
        <p14:creationId xmlns:p14="http://schemas.microsoft.com/office/powerpoint/2010/main" val="602458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A89620-6CE0-4C21-9629-3FDB746ECA27}"/>
              </a:ext>
            </a:extLst>
          </p:cNvPr>
          <p:cNvSpPr txBox="1"/>
          <p:nvPr/>
        </p:nvSpPr>
        <p:spPr>
          <a:xfrm>
            <a:off x="467544" y="404664"/>
            <a:ext cx="67698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b 27 if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==3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Breakpoint 1 at 0x1051c: file test2.c, line 27.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r 1 4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Starting program: /root/02_day/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/test2 1 4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Add from 1 to 4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Breakpoint 1, sum (from=1, to=4) at test2.c:27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warning: Source file is more recent than executable.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27                      total +=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149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4AF82850-F075-43C2-B2F0-7D02DF63B18E}"/>
              </a:ext>
            </a:extLst>
          </p:cNvPr>
          <p:cNvSpPr txBox="1">
            <a:spLocks/>
          </p:cNvSpPr>
          <p:nvPr/>
        </p:nvSpPr>
        <p:spPr>
          <a:xfrm>
            <a:off x="467544" y="332656"/>
            <a:ext cx="98694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다음과 같은 구조체가 정의되어 있고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아래 라인이 실행된 다음 실행이 중단되었을 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7B0100E-A9E3-4982-826D-249C7201DCCC}"/>
              </a:ext>
            </a:extLst>
          </p:cNvPr>
          <p:cNvSpPr/>
          <p:nvPr/>
        </p:nvSpPr>
        <p:spPr>
          <a:xfrm>
            <a:off x="2452463" y="764109"/>
            <a:ext cx="88799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struct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entry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key;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char *name;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float price;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long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serial_number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0000"/>
              </a:solidFill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BBC7021-52AB-4FA2-B394-FAAC660C72DD}"/>
              </a:ext>
            </a:extLst>
          </p:cNvPr>
          <p:cNvSpPr/>
          <p:nvPr/>
        </p:nvSpPr>
        <p:spPr>
          <a:xfrm>
            <a:off x="2440539" y="2780333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struct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 entry *e1 = </a:t>
            </a:r>
            <a:r>
              <a:rPr kumimoji="1" lang="en-US" altLang="ko-KR" sz="1600" i="1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[something]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088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E85D1B-4AF0-4D25-8CE9-726E5D6E5A30}"/>
              </a:ext>
            </a:extLst>
          </p:cNvPr>
          <p:cNvSpPr txBox="1"/>
          <p:nvPr/>
        </p:nvSpPr>
        <p:spPr>
          <a:xfrm>
            <a:off x="323528" y="476672"/>
            <a:ext cx="103797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컴파일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# </a:t>
            </a:r>
            <a:r>
              <a:rPr lang="en-US" altLang="ko-KR" sz="2400" dirty="0" err="1">
                <a:latin typeface="Consolas" panose="020B0609020204030204" pitchFamily="49" charset="0"/>
              </a:rPr>
              <a:t>gcc</a:t>
            </a:r>
            <a:r>
              <a:rPr lang="en-US" altLang="ko-KR" sz="2400" dirty="0">
                <a:latin typeface="Consolas" panose="020B0609020204030204" pitchFamily="49" charset="0"/>
              </a:rPr>
              <a:t> -g backtrace_5.c -</a:t>
            </a:r>
            <a:r>
              <a:rPr lang="en-US" altLang="ko-KR" sz="2400" dirty="0" err="1">
                <a:latin typeface="Consolas" panose="020B0609020204030204" pitchFamily="49" charset="0"/>
              </a:rPr>
              <a:t>lunwind</a:t>
            </a:r>
            <a:r>
              <a:rPr lang="en-US" altLang="ko-KR" sz="2400" dirty="0">
                <a:latin typeface="Consolas" panose="020B0609020204030204" pitchFamily="49" charset="0"/>
              </a:rPr>
              <a:t>-arm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# ./</a:t>
            </a:r>
            <a:r>
              <a:rPr lang="en-US" altLang="ko-KR" sz="2400" dirty="0" err="1">
                <a:latin typeface="Consolas" panose="020B0609020204030204" pitchFamily="49" charset="0"/>
              </a:rPr>
              <a:t>a.out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Frame 0 : [</a:t>
            </a:r>
            <a:r>
              <a:rPr lang="en-US" altLang="ko-KR" sz="2400" dirty="0" err="1">
                <a:latin typeface="Consolas" panose="020B0609020204030204" pitchFamily="49" charset="0"/>
              </a:rPr>
              <a:t>fp</a:t>
            </a:r>
            <a:r>
              <a:rPr lang="en-US" altLang="ko-KR" sz="2400" dirty="0">
                <a:latin typeface="Consolas" panose="020B0609020204030204" pitchFamily="49" charset="0"/>
              </a:rPr>
              <a:t>=0x7ed39650] [ret=0x106d0] </a:t>
            </a:r>
            <a:r>
              <a:rPr lang="en-US" altLang="ko-KR" sz="2400" dirty="0" err="1">
                <a:latin typeface="Consolas" panose="020B0609020204030204" pitchFamily="49" charset="0"/>
              </a:rPr>
              <a:t>print_gnu_backtrace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Frame 1 : [</a:t>
            </a:r>
            <a:r>
              <a:rPr lang="en-US" altLang="ko-KR" sz="2400" dirty="0" err="1">
                <a:latin typeface="Consolas" panose="020B0609020204030204" pitchFamily="49" charset="0"/>
              </a:rPr>
              <a:t>fp</a:t>
            </a:r>
            <a:r>
              <a:rPr lang="en-US" altLang="ko-KR" sz="2400" dirty="0">
                <a:latin typeface="Consolas" panose="020B0609020204030204" pitchFamily="49" charset="0"/>
              </a:rPr>
              <a:t>=0x7ed3d7b8] [ret=0x107b8] bar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Frame 2 : [</a:t>
            </a:r>
            <a:r>
              <a:rPr lang="en-US" altLang="ko-KR" sz="2400" dirty="0" err="1">
                <a:latin typeface="Consolas" panose="020B0609020204030204" pitchFamily="49" charset="0"/>
              </a:rPr>
              <a:t>fp</a:t>
            </a:r>
            <a:r>
              <a:rPr lang="en-US" altLang="ko-KR" sz="2400" dirty="0">
                <a:latin typeface="Consolas" panose="020B0609020204030204" pitchFamily="49" charset="0"/>
              </a:rPr>
              <a:t>=0x7ed3d7c0] [ret=0x107cc] foo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Frame 3 : [</a:t>
            </a:r>
            <a:r>
              <a:rPr lang="en-US" altLang="ko-KR" sz="2400" dirty="0" err="1">
                <a:latin typeface="Consolas" panose="020B0609020204030204" pitchFamily="49" charset="0"/>
              </a:rPr>
              <a:t>fp</a:t>
            </a:r>
            <a:r>
              <a:rPr lang="en-US" altLang="ko-KR" sz="2400" dirty="0">
                <a:latin typeface="Consolas" panose="020B0609020204030204" pitchFamily="49" charset="0"/>
              </a:rPr>
              <a:t>=0x7ed3d7c8] [ret=0x107e0] main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Frame 4 : [</a:t>
            </a:r>
            <a:r>
              <a:rPr lang="en-US" altLang="ko-KR" sz="2400" dirty="0" err="1">
                <a:latin typeface="Consolas" panose="020B0609020204030204" pitchFamily="49" charset="0"/>
              </a:rPr>
              <a:t>fp</a:t>
            </a:r>
            <a:r>
              <a:rPr lang="en-US" altLang="ko-KR" sz="2400" dirty="0">
                <a:latin typeface="Consolas" panose="020B0609020204030204" pitchFamily="49" charset="0"/>
              </a:rPr>
              <a:t>=0x7ed3d7d0] [ret=0x76d85678] __</a:t>
            </a:r>
            <a:r>
              <a:rPr lang="en-US" altLang="ko-KR" sz="2400" dirty="0" err="1">
                <a:latin typeface="Consolas" panose="020B0609020204030204" pitchFamily="49" charset="0"/>
              </a:rPr>
              <a:t>libc_start_main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Frame 5 : [</a:t>
            </a:r>
            <a:r>
              <a:rPr lang="en-US" altLang="ko-KR" sz="2400" dirty="0" err="1">
                <a:latin typeface="Consolas" panose="020B0609020204030204" pitchFamily="49" charset="0"/>
              </a:rPr>
              <a:t>fp</a:t>
            </a:r>
            <a:r>
              <a:rPr lang="en-US" altLang="ko-KR" sz="2400" dirty="0">
                <a:latin typeface="Consolas" panose="020B0609020204030204" pitchFamily="49" charset="0"/>
              </a:rPr>
              <a:t>=0x7ed3d918] [ret=0x1059c] _start</a:t>
            </a:r>
          </a:p>
        </p:txBody>
      </p:sp>
    </p:spTree>
    <p:extLst>
      <p:ext uri="{BB962C8B-B14F-4D97-AF65-F5344CB8AC3E}">
        <p14:creationId xmlns:p14="http://schemas.microsoft.com/office/powerpoint/2010/main" val="23114697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F5F6F807-31B0-45AD-924A-DA4B73D383EA}"/>
              </a:ext>
            </a:extLst>
          </p:cNvPr>
          <p:cNvSpPr txBox="1">
            <a:spLocks/>
          </p:cNvSpPr>
          <p:nvPr/>
        </p:nvSpPr>
        <p:spPr>
          <a:xfrm>
            <a:off x="539552" y="404664"/>
            <a:ext cx="98694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구조체의 메모리 주소를 볼 때</a:t>
            </a: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특정 필드를 참조할 때</a:t>
            </a: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에서처럼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‘-&gt;’ 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1800">
                <a:latin typeface="맑은 고딕" pitchFamily="50" charset="-127"/>
                <a:ea typeface="맑은 고딕" pitchFamily="50" charset="-127"/>
              </a:rPr>
              <a:t>‘*’, ‘.’ </a:t>
            </a:r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사용 가능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05D2E44-6A00-45E6-9450-F0A7C955169C}"/>
              </a:ext>
            </a:extLst>
          </p:cNvPr>
          <p:cNvSpPr/>
          <p:nvPr/>
        </p:nvSpPr>
        <p:spPr>
          <a:xfrm>
            <a:off x="2277806" y="952103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e1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C732EDA-A0F2-4DD6-A96C-8428BDD243EA}"/>
              </a:ext>
            </a:extLst>
          </p:cNvPr>
          <p:cNvSpPr/>
          <p:nvPr/>
        </p:nvSpPr>
        <p:spPr>
          <a:xfrm>
            <a:off x="2277806" y="1919412"/>
            <a:ext cx="8879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e1-&gt;key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e1-&gt;name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e1-&gt;price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e1-&gt;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serial_number</a:t>
            </a:r>
            <a:endParaRPr kumimoji="1" lang="en-US" altLang="ko-KR" sz="1600" dirty="0">
              <a:solidFill>
                <a:srgbClr val="000000"/>
              </a:solidFill>
              <a:latin typeface="Courier New" pitchFamily="49" charset="0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3E5C296-486A-4CF6-A815-587728B429C9}"/>
              </a:ext>
            </a:extLst>
          </p:cNvPr>
          <p:cNvSpPr/>
          <p:nvPr/>
        </p:nvSpPr>
        <p:spPr>
          <a:xfrm>
            <a:off x="2263226" y="3575598"/>
            <a:ext cx="8879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(*e1).key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(*e1).name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945363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BCCD69CB-87B6-4407-83DF-A11B2D129C84}"/>
              </a:ext>
            </a:extLst>
          </p:cNvPr>
          <p:cNvSpPr txBox="1">
            <a:spLocks/>
          </p:cNvSpPr>
          <p:nvPr/>
        </p:nvSpPr>
        <p:spPr>
          <a:xfrm>
            <a:off x="395536" y="476672"/>
            <a:ext cx="98694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포인터가 참조하는 전체 구조체 내용을 볼 때</a:t>
            </a:r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80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다음과 같이 사용할 수도 있음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C6B6A9B-9C29-4267-BFE9-693AAB6086E0}"/>
              </a:ext>
            </a:extLst>
          </p:cNvPr>
          <p:cNvSpPr/>
          <p:nvPr/>
        </p:nvSpPr>
        <p:spPr>
          <a:xfrm>
            <a:off x="2051569" y="980133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*e1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5BE650-5F03-4526-B160-E432C7BE7F95}"/>
              </a:ext>
            </a:extLst>
          </p:cNvPr>
          <p:cNvSpPr/>
          <p:nvPr/>
        </p:nvSpPr>
        <p:spPr>
          <a:xfrm>
            <a:off x="2051569" y="1992219"/>
            <a:ext cx="8879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gdb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) print </a:t>
            </a:r>
            <a:r>
              <a:rPr kumimoji="1" lang="en-US" altLang="ko-KR" sz="1600" dirty="0" err="1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list_pre</a:t>
            </a:r>
            <a:r>
              <a:rPr kumimoji="1" lang="en-US" altLang="ko-KR" sz="1600" dirty="0">
                <a:solidFill>
                  <a:srgbClr val="000000"/>
                </a:solidFill>
                <a:latin typeface="Courier New" pitchFamily="49" charset="0"/>
                <a:ea typeface="맑은 고딕" panose="020B0503020000020004" pitchFamily="50" charset="-127"/>
                <a:cs typeface="Courier New" pitchFamily="49" charset="0"/>
              </a:rPr>
              <a:t>-&gt;next-&gt;next-&gt;next-&gt;data </a:t>
            </a:r>
          </a:p>
        </p:txBody>
      </p:sp>
    </p:spTree>
    <p:extLst>
      <p:ext uri="{BB962C8B-B14F-4D97-AF65-F5344CB8AC3E}">
        <p14:creationId xmlns:p14="http://schemas.microsoft.com/office/powerpoint/2010/main" val="30408878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E3D25CED-8696-41DF-B53B-02DD1CD2AD44}"/>
              </a:ext>
            </a:extLst>
          </p:cNvPr>
          <p:cNvSpPr txBox="1">
            <a:spLocks/>
          </p:cNvSpPr>
          <p:nvPr/>
        </p:nvSpPr>
        <p:spPr>
          <a:xfrm>
            <a:off x="539552" y="332656"/>
            <a:ext cx="98694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backtrace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bt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프로그램이 중단되었을 때의 스택 프레임을 출력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어떤 과정을 거쳐 현재의 위치로 와 있는지를 확인할 수 있음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Segment fault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 발생했을 때 매우 유용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1278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796509F-EF1E-4007-B266-79BAF77BD358}"/>
              </a:ext>
            </a:extLst>
          </p:cNvPr>
          <p:cNvSpPr/>
          <p:nvPr/>
        </p:nvSpPr>
        <p:spPr>
          <a:xfrm>
            <a:off x="2051720" y="-8764"/>
            <a:ext cx="6552728" cy="78483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#</a:t>
            </a:r>
            <a:r>
              <a:rPr lang="ko-KR" altLang="en-US" dirty="0" err="1">
                <a:latin typeface="Consolas" panose="020B0609020204030204" pitchFamily="49" charset="0"/>
              </a:rPr>
              <a:t>include</a:t>
            </a:r>
            <a:r>
              <a:rPr lang="ko-KR" altLang="en-US" dirty="0">
                <a:latin typeface="Consolas" panose="020B0609020204030204" pitchFamily="49" charset="0"/>
              </a:rPr>
              <a:t> &lt;</a:t>
            </a:r>
            <a:r>
              <a:rPr lang="ko-KR" altLang="en-US" dirty="0" err="1">
                <a:latin typeface="Consolas" panose="020B0609020204030204" pitchFamily="49" charset="0"/>
              </a:rPr>
              <a:t>stdio.h</a:t>
            </a:r>
            <a:r>
              <a:rPr lang="ko-KR" alt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#</a:t>
            </a:r>
            <a:r>
              <a:rPr lang="ko-KR" altLang="en-US" dirty="0" err="1">
                <a:latin typeface="Consolas" panose="020B0609020204030204" pitchFamily="49" charset="0"/>
              </a:rPr>
              <a:t>include</a:t>
            </a:r>
            <a:r>
              <a:rPr lang="ko-KR" altLang="en-US" dirty="0">
                <a:latin typeface="Consolas" panose="020B0609020204030204" pitchFamily="49" charset="0"/>
              </a:rPr>
              <a:t> &lt;</a:t>
            </a:r>
            <a:r>
              <a:rPr lang="ko-KR" altLang="en-US" dirty="0" err="1">
                <a:latin typeface="Consolas" panose="020B0609020204030204" pitchFamily="49" charset="0"/>
              </a:rPr>
              <a:t>stdlib.h</a:t>
            </a:r>
            <a:r>
              <a:rPr lang="ko-KR" altLang="en-US" dirty="0"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void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Abnormal</a:t>
            </a:r>
            <a:r>
              <a:rPr lang="ko-KR" altLang="en-US" dirty="0">
                <a:latin typeface="Consolas" panose="020B0609020204030204" pitchFamily="49" charset="0"/>
              </a:rPr>
              <a:t>()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</a:t>
            </a:r>
            <a:r>
              <a:rPr lang="ko-KR" altLang="en-US" dirty="0" err="1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n</a:t>
            </a:r>
            <a:r>
              <a:rPr lang="ko-KR" altLang="en-US" dirty="0">
                <a:latin typeface="Consolas" panose="020B0609020204030204" pitchFamily="49" charset="0"/>
              </a:rPr>
              <a:t> = 1024;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</a:t>
            </a:r>
            <a:r>
              <a:rPr lang="ko-KR" altLang="en-US" dirty="0" err="1">
                <a:latin typeface="Consolas" panose="020B0609020204030204" pitchFamily="49" charset="0"/>
              </a:rPr>
              <a:t>char</a:t>
            </a:r>
            <a:r>
              <a:rPr lang="ko-KR" altLang="en-US" dirty="0">
                <a:latin typeface="Consolas" panose="020B0609020204030204" pitchFamily="49" charset="0"/>
              </a:rPr>
              <a:t> *</a:t>
            </a:r>
            <a:r>
              <a:rPr lang="ko-KR" altLang="en-US" dirty="0" err="1">
                <a:latin typeface="Consolas" panose="020B0609020204030204" pitchFamily="49" charset="0"/>
              </a:rPr>
              <a:t>p</a:t>
            </a:r>
            <a:r>
              <a:rPr lang="ko-KR" altLang="en-US" dirty="0">
                <a:latin typeface="Consolas" panose="020B0609020204030204" pitchFamily="49" charset="0"/>
              </a:rPr>
              <a:t> = (</a:t>
            </a:r>
            <a:r>
              <a:rPr lang="ko-KR" altLang="en-US" dirty="0" err="1">
                <a:latin typeface="Consolas" panose="020B0609020204030204" pitchFamily="49" charset="0"/>
              </a:rPr>
              <a:t>char</a:t>
            </a:r>
            <a:r>
              <a:rPr lang="ko-KR" altLang="en-US" dirty="0">
                <a:latin typeface="Consolas" panose="020B0609020204030204" pitchFamily="49" charset="0"/>
              </a:rPr>
              <a:t> *)</a:t>
            </a:r>
            <a:r>
              <a:rPr lang="ko-KR" altLang="en-US" dirty="0" err="1">
                <a:latin typeface="Consolas" panose="020B0609020204030204" pitchFamily="49" charset="0"/>
              </a:rPr>
              <a:t>malloc</a:t>
            </a:r>
            <a:r>
              <a:rPr lang="ko-KR" altLang="en-US" dirty="0"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sizeof</a:t>
            </a:r>
            <a:r>
              <a:rPr lang="ko-KR" altLang="en-US" dirty="0"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char</a:t>
            </a:r>
            <a:r>
              <a:rPr lang="ko-KR" altLang="en-US" dirty="0">
                <a:latin typeface="Consolas" panose="020B0609020204030204" pitchFamily="49" charset="0"/>
              </a:rPr>
              <a:t>) * 1);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    </a:t>
            </a:r>
            <a:r>
              <a:rPr lang="ko-KR" altLang="en-US" dirty="0" err="1">
                <a:latin typeface="Consolas" panose="020B0609020204030204" pitchFamily="49" charset="0"/>
              </a:rPr>
              <a:t>free</a:t>
            </a:r>
            <a:r>
              <a:rPr lang="ko-KR" altLang="en-US" dirty="0"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p</a:t>
            </a:r>
            <a:r>
              <a:rPr lang="ko-KR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</a:t>
            </a:r>
            <a:r>
              <a:rPr lang="ko-KR" altLang="en-US" dirty="0" err="1">
                <a:latin typeface="Consolas" panose="020B0609020204030204" pitchFamily="49" charset="0"/>
              </a:rPr>
              <a:t>free</a:t>
            </a:r>
            <a:r>
              <a:rPr lang="ko-KR" altLang="en-US" dirty="0">
                <a:latin typeface="Consolas" panose="020B0609020204030204" pitchFamily="49" charset="0"/>
              </a:rPr>
              <a:t>(</a:t>
            </a:r>
            <a:r>
              <a:rPr lang="ko-KR" altLang="en-US" dirty="0" err="1">
                <a:latin typeface="Consolas" panose="020B0609020204030204" pitchFamily="49" charset="0"/>
              </a:rPr>
              <a:t>p</a:t>
            </a:r>
            <a:r>
              <a:rPr lang="ko-KR" altLang="en-US" dirty="0">
                <a:latin typeface="Consolas" panose="020B0609020204030204" pitchFamily="49" charset="0"/>
              </a:rPr>
              <a:t>);                /* </a:t>
            </a:r>
            <a:r>
              <a:rPr lang="ko-KR" altLang="en-US" dirty="0" err="1">
                <a:latin typeface="Consolas" panose="020B0609020204030204" pitchFamily="49" charset="0"/>
              </a:rPr>
              <a:t>double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free</a:t>
            </a:r>
            <a:r>
              <a:rPr lang="ko-KR" altLang="en-US" dirty="0">
                <a:latin typeface="Consolas" panose="020B0609020204030204" pitchFamily="49" charset="0"/>
              </a:rPr>
              <a:t> */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void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AbnormalContainer</a:t>
            </a:r>
            <a:r>
              <a:rPr lang="ko-KR" altLang="en-US" dirty="0">
                <a:latin typeface="Consolas" panose="020B0609020204030204" pitchFamily="49" charset="0"/>
              </a:rPr>
              <a:t>()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    </a:t>
            </a:r>
            <a:r>
              <a:rPr lang="ko-KR" altLang="en-US" dirty="0" err="1">
                <a:latin typeface="Consolas" panose="020B0609020204030204" pitchFamily="49" charset="0"/>
              </a:rPr>
              <a:t>Abnormal</a:t>
            </a:r>
            <a:r>
              <a:rPr lang="ko-KR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void Normal()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("normal function.\n");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int main(int </a:t>
            </a:r>
            <a:r>
              <a:rPr lang="en-US" altLang="ko-KR" dirty="0" err="1">
                <a:latin typeface="Consolas" panose="020B0609020204030204" pitchFamily="49" charset="0"/>
              </a:rPr>
              <a:t>argc</a:t>
            </a:r>
            <a:r>
              <a:rPr lang="en-US" altLang="ko-KR" dirty="0">
                <a:latin typeface="Consolas" panose="020B0609020204030204" pitchFamily="49" charset="0"/>
              </a:rPr>
              <a:t>, char **</a:t>
            </a:r>
            <a:r>
              <a:rPr lang="en-US" altLang="ko-KR" dirty="0" err="1">
                <a:latin typeface="Consolas" panose="020B0609020204030204" pitchFamily="49" charset="0"/>
              </a:rPr>
              <a:t>argv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AbnormalContainer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Normal();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533BD5-DF63-4E45-AB4C-4EC3B7FAA9D0}"/>
              </a:ext>
            </a:extLst>
          </p:cNvPr>
          <p:cNvSpPr txBox="1"/>
          <p:nvPr/>
        </p:nvSpPr>
        <p:spPr>
          <a:xfrm>
            <a:off x="395536" y="15567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core_ex.c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09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755FD6-A0F9-4BE3-978F-314A72669A58}"/>
              </a:ext>
            </a:extLst>
          </p:cNvPr>
          <p:cNvSpPr txBox="1"/>
          <p:nvPr/>
        </p:nvSpPr>
        <p:spPr>
          <a:xfrm>
            <a:off x="323528" y="404664"/>
            <a:ext cx="1436803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r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Starting program: /root/02_day/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core_ex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*** Error in `/root/02_day/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core_ex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': double free or corruption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fasttop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): 0x00022008 ***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Program received signal SIGABRT, Aborted.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GI_raise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(sig=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sig@entry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=6) at ../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sysdeps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unix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/raise.c:51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51      ../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sysdeps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unix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raise.c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No such file or directory.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backtrace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#0  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GI_raise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(sig=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sig@entry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=6) at ../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sysdeps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unix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/raise.c:51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#1  0x76e90824 in 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GI_abort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() at abort.c:89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#2  0x76ec9f78 in 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libc_message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do_abort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do_abort@entry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=2,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fmt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=&lt;optimized out&gt;)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at ../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sysdeps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posix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/libc_fatal.c:175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#3  0x76ed0ad4 in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malloc_printerr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(action=&lt;optimized out&gt;, str=0x76f83120 "double free or corruption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fasttop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)",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=&lt;optimized out&gt;,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ar_ptr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=&lt;optimized out&gt;) at malloc.c:5049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#4  0x76ed1514 in 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int_free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(av=0x76f9f794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main_arena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&gt;, p=0x22000,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have_lock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=&lt;optimized out&gt;) at malloc.c:3905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#5  0x000104d0 in Abnormal () at core_ex.c:10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#6  0x000104e8 in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AbnormalContainer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() at core_ex.c:15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#7  0x00010524 in main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=1,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=0x7efff904) at core_ex.c:25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880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8CDE66-3A81-4EE9-9558-FACC2A1134ED}"/>
              </a:ext>
            </a:extLst>
          </p:cNvPr>
          <p:cNvSpPr txBox="1"/>
          <p:nvPr/>
        </p:nvSpPr>
        <p:spPr>
          <a:xfrm>
            <a:off x="395536" y="188640"/>
            <a:ext cx="1436803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ulimit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-c unlimited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ulimit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-a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core file size          (blocks, -c) unlimited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./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core_ex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ls -l core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------- 1 root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root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544768 May 24 15:40 core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core_ex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core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bt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#0  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GI_raise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(sig=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sig@entry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=6) at ../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sysdeps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unix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sysv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/raise.c:51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#1  0x76dc0824 in 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GI_abort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() at abort.c:89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#2  0x76df9f78 in __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libc_message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do_abort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do_abort@entry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=2,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fmt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=&lt;optimized out&gt;)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at ../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sysdeps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posix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/libc_fatal.c:175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#3  0x76e00ad4 in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malloc_printerr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(action=&lt;optimized out&gt;, str=0x76eb3120 "double free or corruption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fasttop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)",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=&lt;optimized out&gt;,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ar_ptr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=&lt;optimized out&gt;) at malloc.c:5049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#4  0x76e01514 in _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int_free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(av=0x76ecf794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main_arena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&gt;, p=0x454000,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have_lock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=&lt;optimized out&gt;) at malloc.c:3905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#5  0x000104d0 in Abnormal ()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#6  0x000104e8 in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AbnormalContainer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()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#7  0x00010524 in main ()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071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8CDE66-3A81-4EE9-9558-FACC2A1134ED}"/>
              </a:ext>
            </a:extLst>
          </p:cNvPr>
          <p:cNvSpPr txBox="1"/>
          <p:nvPr/>
        </p:nvSpPr>
        <p:spPr>
          <a:xfrm>
            <a:off x="395536" y="188640"/>
            <a:ext cx="765626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core_ex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b main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r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disas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0x0001050c &lt;+0&gt;:     push    {r11,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0x00010510 &lt;+4&gt;:     add     r11,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#4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0x00010514 &lt;+8&gt;:     sub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0x00010518 &lt;+12&gt;:    str     r0, [r11, #-8]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0x0001051c &lt;+16&gt;:    str     r1, [r11, #-12]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=&gt; 0x00010520 &lt;+20&gt;:    bl      0x104dc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AbnormalContainer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0x00010524 &lt;+24&gt;:    bl      0x104f0 &lt;Normal&gt;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0x00010528 &lt;+28&gt;:    mov     r3, #0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0x0001052c &lt;+32&gt;:    mov     r0, r3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0x00010530 &lt;+36&gt;:    sub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r11, #4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0x00010534 &lt;+40&gt;:    pop     {r11, pc}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ni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si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497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536F70-1DA1-478F-B407-860C21B49D9A}"/>
              </a:ext>
            </a:extLst>
          </p:cNvPr>
          <p:cNvSpPr txBox="1"/>
          <p:nvPr/>
        </p:nvSpPr>
        <p:spPr>
          <a:xfrm>
            <a:off x="467544" y="260648"/>
            <a:ext cx="4870244" cy="59093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string.h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unistd.h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&lt;sys/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wait.h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void *foo(void *data)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[100] = "192.168.137.100";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[] = ".";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*p;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p =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strtok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while(p)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sleep(100);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("[%s]\n", p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p =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strtok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( 0 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exit(0);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40CD33-F017-4411-A88E-2E5ACE3E23B2}"/>
              </a:ext>
            </a:extLst>
          </p:cNvPr>
          <p:cNvSpPr txBox="1"/>
          <p:nvPr/>
        </p:nvSpPr>
        <p:spPr>
          <a:xfrm>
            <a:off x="6084168" y="54868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process.c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138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536F70-1DA1-478F-B407-860C21B49D9A}"/>
              </a:ext>
            </a:extLst>
          </p:cNvPr>
          <p:cNvSpPr txBox="1"/>
          <p:nvPr/>
        </p:nvSpPr>
        <p:spPr>
          <a:xfrm>
            <a:off x="467544" y="260648"/>
            <a:ext cx="5250155" cy="4524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void *bar(void *data)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hp[100] = "010-1234-5678";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[] = "-";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*p;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p =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strtok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hp 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while(p)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sleep(100);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("[%s]\n", p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p =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strtok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( 0 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exit(0);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void *(*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[2])(void *data) = {foo, bar};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40CD33-F017-4411-A88E-2E5ACE3E23B2}"/>
              </a:ext>
            </a:extLst>
          </p:cNvPr>
          <p:cNvSpPr txBox="1"/>
          <p:nvPr/>
        </p:nvSpPr>
        <p:spPr>
          <a:xfrm>
            <a:off x="6084168" y="54868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process.c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267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536F70-1DA1-478F-B407-860C21B49D9A}"/>
              </a:ext>
            </a:extLst>
          </p:cNvPr>
          <p:cNvSpPr txBox="1"/>
          <p:nvPr/>
        </p:nvSpPr>
        <p:spPr>
          <a:xfrm>
            <a:off x="467544" y="260648"/>
            <a:ext cx="4870244" cy="4524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pid_t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for(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&lt;2;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++ 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if( 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=fork()) == 0 )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](0);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=%d\n",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while( wait(0) &gt; 0 )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40CD33-F017-4411-A88E-2E5ACE3E23B2}"/>
              </a:ext>
            </a:extLst>
          </p:cNvPr>
          <p:cNvSpPr txBox="1"/>
          <p:nvPr/>
        </p:nvSpPr>
        <p:spPr>
          <a:xfrm>
            <a:off x="6084168" y="54868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process.c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4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3C999E-8B51-4CCB-A505-D448A3FA1F81}"/>
              </a:ext>
            </a:extLst>
          </p:cNvPr>
          <p:cNvSpPr txBox="1"/>
          <p:nvPr/>
        </p:nvSpPr>
        <p:spPr>
          <a:xfrm>
            <a:off x="741464" y="302359"/>
            <a:ext cx="7661072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&lt;signal.h&gt;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&lt;execinfo.h&gt;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#include &lt;libunwind.h&gt;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sighandler(int signo)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char name[256];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unw_word_t pc, sp, offp;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unw_cursor_t cursor;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unw_context_t uc;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i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unw_getcontext(&amp;uc);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unw_init_local(&amp;cursor, &amp;uc);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unw_step(&amp;cursor);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while (unw_step(&amp;cursor) &gt; 0)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name[0] = '\0';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unw_get_proc_name(&amp;cursor, name, 256, &amp;offp);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unw_get_reg(&amp;cursor, UNW_REG_IP, &amp;pc);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unw_get_reg(&amp;cursor, UNW_REG_SP, &amp;sp);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54EB5E-28ED-4CA1-8FA6-9F99C6758C2D}"/>
              </a:ext>
            </a:extLst>
          </p:cNvPr>
          <p:cNvSpPr txBox="1"/>
          <p:nvPr/>
        </p:nvSpPr>
        <p:spPr>
          <a:xfrm>
            <a:off x="107504" y="-97751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backtrace_6.c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691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536F70-1DA1-478F-B407-860C21B49D9A}"/>
              </a:ext>
            </a:extLst>
          </p:cNvPr>
          <p:cNvSpPr txBox="1"/>
          <p:nvPr/>
        </p:nvSpPr>
        <p:spPr>
          <a:xfrm>
            <a:off x="467544" y="260648"/>
            <a:ext cx="4870244" cy="56323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string.h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unistd.h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pthread.h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void *foo(void *data)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[100] = "192.168.137.100";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[] = ".";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*p;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p =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strtok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while(p)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sleep(100);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("[%s]\n", p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p =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strtok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( 0 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40CD33-F017-4411-A88E-2E5ACE3E23B2}"/>
              </a:ext>
            </a:extLst>
          </p:cNvPr>
          <p:cNvSpPr txBox="1"/>
          <p:nvPr/>
        </p:nvSpPr>
        <p:spPr>
          <a:xfrm>
            <a:off x="6084168" y="5486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thread.c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269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536F70-1DA1-478F-B407-860C21B49D9A}"/>
              </a:ext>
            </a:extLst>
          </p:cNvPr>
          <p:cNvSpPr txBox="1"/>
          <p:nvPr/>
        </p:nvSpPr>
        <p:spPr>
          <a:xfrm>
            <a:off x="467544" y="260648"/>
            <a:ext cx="4616970" cy="39703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void *bar(void *data)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hp[100] = "010-1234-5678";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[] = "-";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char *p;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p =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strtok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hp 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while(p)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sleep(100);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("[%s]\n", p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    p =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strtok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( 0 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sep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40CD33-F017-4411-A88E-2E5ACE3E23B2}"/>
              </a:ext>
            </a:extLst>
          </p:cNvPr>
          <p:cNvSpPr txBox="1"/>
          <p:nvPr/>
        </p:nvSpPr>
        <p:spPr>
          <a:xfrm>
            <a:off x="6084168" y="5486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thread.c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429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536F70-1DA1-478F-B407-860C21B49D9A}"/>
              </a:ext>
            </a:extLst>
          </p:cNvPr>
          <p:cNvSpPr txBox="1"/>
          <p:nvPr/>
        </p:nvSpPr>
        <p:spPr>
          <a:xfrm>
            <a:off x="467544" y="260648"/>
            <a:ext cx="5503430" cy="258532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pthread_t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thread[2];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(&amp;thread[0], 0, foo, 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pthread_create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(&amp;thread[1], 0, bar, 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(thread[0], 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pthread_join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(thread[1], 0);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40CD33-F017-4411-A88E-2E5ACE3E23B2}"/>
              </a:ext>
            </a:extLst>
          </p:cNvPr>
          <p:cNvSpPr txBox="1"/>
          <p:nvPr/>
        </p:nvSpPr>
        <p:spPr>
          <a:xfrm>
            <a:off x="6084168" y="5486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thread.c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557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CC2517-45F2-43C9-B99B-9D7DFBEB5661}"/>
              </a:ext>
            </a:extLst>
          </p:cNvPr>
          <p:cNvSpPr txBox="1"/>
          <p:nvPr/>
        </p:nvSpPr>
        <p:spPr>
          <a:xfrm>
            <a:off x="323528" y="332656"/>
            <a:ext cx="310373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실행 중인 프로세스 디버깅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attach 1234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detach 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실행 중인 스레드 디버깅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attach 1234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info threads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thread 2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thread 3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bt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215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/>
              <a:t>멀티 쓰레드 디버깅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F90ED04-A092-4690-9D60-CF53F6F2AACF}"/>
              </a:ext>
            </a:extLst>
          </p:cNvPr>
          <p:cNvSpPr txBox="1"/>
          <p:nvPr/>
        </p:nvSpPr>
        <p:spPr>
          <a:xfrm>
            <a:off x="1248554" y="1601105"/>
            <a:ext cx="2577950" cy="304730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77" dirty="0">
                <a:latin typeface="Consolas" pitchFamily="49" charset="0"/>
                <a:cs typeface="Consolas" pitchFamily="49" charset="0"/>
              </a:rPr>
              <a:t>실행 중인 프로세스 디버깅</a:t>
            </a:r>
            <a:endParaRPr lang="en-US" altLang="ko-KR" sz="1477" dirty="0">
              <a:latin typeface="Consolas" pitchFamily="49" charset="0"/>
              <a:cs typeface="Consolas" pitchFamily="49" charset="0"/>
            </a:endParaRPr>
          </a:p>
          <a:p>
            <a:endParaRPr lang="en-US" altLang="ko-KR" sz="1477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) attach 1234</a:t>
            </a:r>
          </a:p>
          <a:p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) detach </a:t>
            </a:r>
          </a:p>
          <a:p>
            <a:endParaRPr lang="en-US" altLang="ko-KR" sz="1477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477" dirty="0">
                <a:latin typeface="Consolas" pitchFamily="49" charset="0"/>
                <a:cs typeface="Consolas" pitchFamily="49" charset="0"/>
              </a:rPr>
              <a:t>실행 중인 스레드 디버깅</a:t>
            </a:r>
            <a:endParaRPr lang="en-US" altLang="ko-KR" sz="1477" dirty="0">
              <a:latin typeface="Consolas" pitchFamily="49" charset="0"/>
              <a:cs typeface="Consolas" pitchFamily="49" charset="0"/>
            </a:endParaRPr>
          </a:p>
          <a:p>
            <a:endParaRPr lang="en-US" altLang="ko-KR" sz="1477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) attach 1234</a:t>
            </a:r>
          </a:p>
          <a:p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) info threads </a:t>
            </a:r>
          </a:p>
          <a:p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) thread 2</a:t>
            </a:r>
          </a:p>
          <a:p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) thread 3</a:t>
            </a:r>
          </a:p>
          <a:p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dirty="0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477" dirty="0" err="1">
                <a:latin typeface="Consolas" pitchFamily="49" charset="0"/>
                <a:cs typeface="Consolas" pitchFamily="49" charset="0"/>
              </a:rPr>
              <a:t>bt</a:t>
            </a:r>
            <a:endParaRPr lang="en-US" altLang="ko-KR" sz="1477" dirty="0">
              <a:latin typeface="Consolas" pitchFamily="49" charset="0"/>
              <a:cs typeface="Consolas" pitchFamily="49" charset="0"/>
            </a:endParaRPr>
          </a:p>
          <a:p>
            <a:endParaRPr lang="ko-KR" altLang="en-US" sz="1477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689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gdbserver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를 이용한 원격 디버깅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EEEA7B3-9E9A-4074-AC74-0FDF2F329AA4}"/>
              </a:ext>
            </a:extLst>
          </p:cNvPr>
          <p:cNvSpPr/>
          <p:nvPr/>
        </p:nvSpPr>
        <p:spPr>
          <a:xfrm>
            <a:off x="1595518" y="1900215"/>
            <a:ext cx="1794661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7315FA7-4AD8-4A57-AFC5-DF848512747F}"/>
              </a:ext>
            </a:extLst>
          </p:cNvPr>
          <p:cNvSpPr/>
          <p:nvPr/>
        </p:nvSpPr>
        <p:spPr>
          <a:xfrm>
            <a:off x="1595518" y="2764311"/>
            <a:ext cx="1794661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88F19FC-843C-407C-88E8-629C56CBD4DB}"/>
              </a:ext>
            </a:extLst>
          </p:cNvPr>
          <p:cNvSpPr/>
          <p:nvPr/>
        </p:nvSpPr>
        <p:spPr>
          <a:xfrm>
            <a:off x="4918964" y="1900215"/>
            <a:ext cx="1794661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3982614-DB70-4A77-9E5B-619FA8C94ADB}"/>
              </a:ext>
            </a:extLst>
          </p:cNvPr>
          <p:cNvSpPr/>
          <p:nvPr/>
        </p:nvSpPr>
        <p:spPr>
          <a:xfrm>
            <a:off x="4918964" y="2764311"/>
            <a:ext cx="1794661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46531E-391D-4E78-8254-00AD6B8CCE4F}"/>
              </a:ext>
            </a:extLst>
          </p:cNvPr>
          <p:cNvSpPr txBox="1"/>
          <p:nvPr/>
        </p:nvSpPr>
        <p:spPr>
          <a:xfrm>
            <a:off x="1794925" y="1368464"/>
            <a:ext cx="100380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 sz="166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EBBCC8-AFA1-43A4-AA24-F9E59D63C4CD}"/>
              </a:ext>
            </a:extLst>
          </p:cNvPr>
          <p:cNvSpPr txBox="1"/>
          <p:nvPr/>
        </p:nvSpPr>
        <p:spPr>
          <a:xfrm>
            <a:off x="5184841" y="1368464"/>
            <a:ext cx="88678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ubuntu</a:t>
            </a:r>
            <a:endParaRPr lang="ko-KR" altLang="en-US" sz="166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CD17252-69C6-487E-AEC2-0969D7DEEC62}"/>
              </a:ext>
            </a:extLst>
          </p:cNvPr>
          <p:cNvSpPr/>
          <p:nvPr/>
        </p:nvSpPr>
        <p:spPr>
          <a:xfrm>
            <a:off x="2592552" y="3429000"/>
            <a:ext cx="598220" cy="3323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DCF7F67-5057-4DEF-A8E8-75BDD520043B}"/>
              </a:ext>
            </a:extLst>
          </p:cNvPr>
          <p:cNvSpPr/>
          <p:nvPr/>
        </p:nvSpPr>
        <p:spPr>
          <a:xfrm>
            <a:off x="5184840" y="3429000"/>
            <a:ext cx="598220" cy="3323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cxnSp>
        <p:nvCxnSpPr>
          <p:cNvPr id="13" name="꺾인 연결선 12">
            <a:extLst>
              <a:ext uri="{FF2B5EF4-FFF2-40B4-BE49-F238E27FC236}">
                <a16:creationId xmlns:a16="http://schemas.microsoft.com/office/drawing/2014/main" xmlns="" id="{5F7B399D-B7F0-42A4-B208-AC61BA1BC0C8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6200000" flipH="1">
            <a:off x="4187806" y="2465201"/>
            <a:ext cx="1466" cy="2592288"/>
          </a:xfrm>
          <a:prstGeom prst="bentConnector3">
            <a:avLst>
              <a:gd name="adj1" fmla="val 143954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E915BF-E59E-4DF2-A3D4-72C3D2280BE0}"/>
              </a:ext>
            </a:extLst>
          </p:cNvPr>
          <p:cNvSpPr txBox="1"/>
          <p:nvPr/>
        </p:nvSpPr>
        <p:spPr>
          <a:xfrm>
            <a:off x="1794926" y="4027221"/>
            <a:ext cx="2056973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Vitual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 host only</a:t>
            </a:r>
          </a:p>
          <a:p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62" b="1">
                <a:latin typeface="Consolas" pitchFamily="49" charset="0"/>
                <a:cs typeface="Consolas" pitchFamily="49" charset="0"/>
              </a:rPr>
              <a:t>192.168.56.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8F53CB7-3CD9-44F4-A1C4-3E584A705454}"/>
              </a:ext>
            </a:extLst>
          </p:cNvPr>
          <p:cNvSpPr txBox="1"/>
          <p:nvPr/>
        </p:nvSpPr>
        <p:spPr>
          <a:xfrm>
            <a:off x="5251310" y="4027221"/>
            <a:ext cx="1822935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enp0s8</a:t>
            </a:r>
          </a:p>
          <a:p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62" b="1">
                <a:latin typeface="Consolas" pitchFamily="49" charset="0"/>
                <a:cs typeface="Consolas" pitchFamily="49" charset="0"/>
              </a:rPr>
              <a:t>192.168.56.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166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6B9E48C-9DC0-4E36-A5DE-29676B9C41ED}"/>
              </a:ext>
            </a:extLst>
          </p:cNvPr>
          <p:cNvSpPr/>
          <p:nvPr/>
        </p:nvSpPr>
        <p:spPr>
          <a:xfrm>
            <a:off x="5450716" y="2764311"/>
            <a:ext cx="598220" cy="3323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solidFill>
                  <a:schemeClr val="tx1"/>
                </a:solidFill>
              </a:rPr>
              <a:t>22</a:t>
            </a:r>
            <a:endParaRPr lang="ko-KR" altLang="en-US" sz="1662">
              <a:solidFill>
                <a:schemeClr val="tx1"/>
              </a:solidFill>
            </a:endParaRP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xmlns="" id="{3EEE3F04-F6E5-4282-9FC3-311817609AE7}"/>
              </a:ext>
            </a:extLst>
          </p:cNvPr>
          <p:cNvSpPr/>
          <p:nvPr/>
        </p:nvSpPr>
        <p:spPr>
          <a:xfrm>
            <a:off x="5450716" y="2033152"/>
            <a:ext cx="864096" cy="33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 err="1">
                <a:solidFill>
                  <a:schemeClr val="tx1"/>
                </a:solidFill>
              </a:rPr>
              <a:t>ssh</a:t>
            </a:r>
            <a:endParaRPr lang="ko-KR" altLang="en-US" sz="1662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E303369C-7F4C-43FF-87E0-E20D867CA3C1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rot="5400000">
            <a:off x="5616888" y="2498435"/>
            <a:ext cx="398814" cy="132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1">
            <a:extLst>
              <a:ext uri="{FF2B5EF4-FFF2-40B4-BE49-F238E27FC236}">
                <a16:creationId xmlns:a16="http://schemas.microsoft.com/office/drawing/2014/main" xmlns="" id="{CEB330DE-8D97-40D0-8850-541AAA46D426}"/>
              </a:ext>
            </a:extLst>
          </p:cNvPr>
          <p:cNvSpPr/>
          <p:nvPr/>
        </p:nvSpPr>
        <p:spPr>
          <a:xfrm>
            <a:off x="2127270" y="2033152"/>
            <a:ext cx="864096" cy="33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2">
                <a:solidFill>
                  <a:schemeClr val="tx1"/>
                </a:solidFill>
              </a:rPr>
              <a:t>putty</a:t>
            </a:r>
            <a:endParaRPr lang="ko-KR" altLang="en-US" sz="166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091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gdbserver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를 이용한 원격 디버깅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1E69700-0344-4A18-9F4B-338C7EB50AAC}"/>
              </a:ext>
            </a:extLst>
          </p:cNvPr>
          <p:cNvSpPr txBox="1"/>
          <p:nvPr/>
        </p:nvSpPr>
        <p:spPr>
          <a:xfrm>
            <a:off x="658643" y="1455824"/>
            <a:ext cx="3344185" cy="16269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("hello rasp\n");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6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8956CEC-96C3-4937-8E40-A2D00D693CB1}"/>
              </a:ext>
            </a:extLst>
          </p:cNvPr>
          <p:cNvSpPr txBox="1"/>
          <p:nvPr/>
        </p:nvSpPr>
        <p:spPr>
          <a:xfrm>
            <a:off x="858049" y="1057011"/>
            <a:ext cx="100380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Hello.c</a:t>
            </a:r>
            <a:endParaRPr lang="ko-KR" altLang="en-US" sz="166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990ACA0-892C-4F63-B054-541ACA94CB0E}"/>
              </a:ext>
            </a:extLst>
          </p:cNvPr>
          <p:cNvSpPr txBox="1"/>
          <p:nvPr/>
        </p:nvSpPr>
        <p:spPr>
          <a:xfrm>
            <a:off x="791580" y="3449891"/>
            <a:ext cx="7322838" cy="2650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hello.c</a:t>
            </a:r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# file 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a.out</a:t>
            </a:r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: ELF 64-bit LSB executable, x86-64,</a:t>
            </a:r>
          </a:p>
          <a:p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662" err="1">
                <a:latin typeface="Consolas" pitchFamily="49" charset="0"/>
                <a:cs typeface="Consolas" pitchFamily="49" charset="0"/>
              </a:rPr>
              <a:t>타겟</a:t>
            </a:r>
            <a:r>
              <a:rPr lang="ko-KR" altLang="en-US" sz="1662">
                <a:latin typeface="Consolas" pitchFamily="49" charset="0"/>
                <a:cs typeface="Consolas" pitchFamily="49" charset="0"/>
              </a:rPr>
              <a:t> 보드에 업로드</a:t>
            </a:r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scp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62">
                <a:latin typeface="Consolas" pitchFamily="49" charset="0"/>
                <a:cs typeface="Consolas" pitchFamily="49" charset="0"/>
                <a:hlinkClick r:id="rId2"/>
              </a:rPr>
              <a:t>root@192.168.137.100:/root</a:t>
            </a:r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662" err="1">
                <a:latin typeface="Consolas" pitchFamily="49" charset="0"/>
                <a:cs typeface="Consolas" pitchFamily="49" charset="0"/>
              </a:rPr>
              <a:t>타겟</a:t>
            </a:r>
            <a:r>
              <a:rPr lang="ko-KR" altLang="en-US" sz="1662">
                <a:latin typeface="Consolas" pitchFamily="49" charset="0"/>
                <a:cs typeface="Consolas" pitchFamily="49" charset="0"/>
              </a:rPr>
              <a:t> 보드에서 실행 </a:t>
            </a:r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# ./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a.out</a:t>
            </a:r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-bash: ./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: cannot execute binary file: Exec format error</a:t>
            </a:r>
          </a:p>
        </p:txBody>
      </p:sp>
    </p:spTree>
    <p:extLst>
      <p:ext uri="{BB962C8B-B14F-4D97-AF65-F5344CB8AC3E}">
        <p14:creationId xmlns:p14="http://schemas.microsoft.com/office/powerpoint/2010/main" val="38999827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gdbserver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를 이용한 원격 디버깅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BA6A9D-AA8A-4F2C-BCFC-39668E9B588E}"/>
              </a:ext>
            </a:extLst>
          </p:cNvPr>
          <p:cNvSpPr txBox="1"/>
          <p:nvPr/>
        </p:nvSpPr>
        <p:spPr>
          <a:xfrm>
            <a:off x="1364875" y="1559562"/>
            <a:ext cx="3344185" cy="16269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("hello rasp\n");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6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22DD6F-255A-46A1-B594-35A0FEF12615}"/>
              </a:ext>
            </a:extLst>
          </p:cNvPr>
          <p:cNvSpPr txBox="1"/>
          <p:nvPr/>
        </p:nvSpPr>
        <p:spPr>
          <a:xfrm>
            <a:off x="1564281" y="1160749"/>
            <a:ext cx="100380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Hello.c</a:t>
            </a:r>
            <a:endParaRPr lang="ko-KR" altLang="en-US" sz="1662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20F38F-620F-44BE-8096-71432066DB26}"/>
              </a:ext>
            </a:extLst>
          </p:cNvPr>
          <p:cNvSpPr txBox="1"/>
          <p:nvPr/>
        </p:nvSpPr>
        <p:spPr>
          <a:xfrm>
            <a:off x="1497813" y="3553629"/>
            <a:ext cx="5099473" cy="2650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# arm-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gnueabihf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hello.c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 -o hello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# file hello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hello: ELF 32-bit LSB executable, ARM,</a:t>
            </a:r>
          </a:p>
          <a:p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662" err="1">
                <a:latin typeface="Consolas" pitchFamily="49" charset="0"/>
                <a:cs typeface="Consolas" pitchFamily="49" charset="0"/>
              </a:rPr>
              <a:t>타겟</a:t>
            </a:r>
            <a:r>
              <a:rPr lang="ko-KR" altLang="en-US" sz="1662">
                <a:latin typeface="Consolas" pitchFamily="49" charset="0"/>
                <a:cs typeface="Consolas" pitchFamily="49" charset="0"/>
              </a:rPr>
              <a:t> 보드에 업로드</a:t>
            </a:r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1662" err="1">
                <a:latin typeface="Consolas" pitchFamily="49" charset="0"/>
                <a:cs typeface="Consolas" pitchFamily="49" charset="0"/>
              </a:rPr>
              <a:t>scp</a:t>
            </a:r>
            <a:r>
              <a:rPr lang="en-US" altLang="ko-KR" sz="1662">
                <a:latin typeface="Consolas" pitchFamily="49" charset="0"/>
                <a:cs typeface="Consolas" pitchFamily="49" charset="0"/>
              </a:rPr>
              <a:t> hello </a:t>
            </a:r>
            <a:r>
              <a:rPr lang="en-US" altLang="ko-KR" sz="1662">
                <a:latin typeface="Consolas" pitchFamily="49" charset="0"/>
                <a:cs typeface="Consolas" pitchFamily="49" charset="0"/>
                <a:hlinkClick r:id="rId2"/>
              </a:rPr>
              <a:t>root@192.168.137.100:/root</a:t>
            </a:r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662" err="1">
                <a:latin typeface="Consolas" pitchFamily="49" charset="0"/>
                <a:cs typeface="Consolas" pitchFamily="49" charset="0"/>
              </a:rPr>
              <a:t>타겟</a:t>
            </a:r>
            <a:r>
              <a:rPr lang="ko-KR" altLang="en-US" sz="1662">
                <a:latin typeface="Consolas" pitchFamily="49" charset="0"/>
                <a:cs typeface="Consolas" pitchFamily="49" charset="0"/>
              </a:rPr>
              <a:t> 보드에서 실행 </a:t>
            </a:r>
            <a:endParaRPr lang="en-US" altLang="ko-KR" sz="1662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# ./hello</a:t>
            </a:r>
          </a:p>
          <a:p>
            <a:r>
              <a:rPr lang="en-US" altLang="ko-KR" sz="1662">
                <a:latin typeface="Consolas" pitchFamily="49" charset="0"/>
                <a:cs typeface="Consolas" pitchFamily="49" charset="0"/>
              </a:rPr>
              <a:t>hello rasp</a:t>
            </a:r>
          </a:p>
        </p:txBody>
      </p:sp>
    </p:spTree>
    <p:extLst>
      <p:ext uri="{BB962C8B-B14F-4D97-AF65-F5344CB8AC3E}">
        <p14:creationId xmlns:p14="http://schemas.microsoft.com/office/powerpoint/2010/main" val="32145126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gdbserver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를 이용한 원격 디버깅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275C34-6A2C-4D0E-BD4E-005739D7FFDC}"/>
              </a:ext>
            </a:extLst>
          </p:cNvPr>
          <p:cNvSpPr txBox="1"/>
          <p:nvPr/>
        </p:nvSpPr>
        <p:spPr>
          <a:xfrm>
            <a:off x="1231937" y="1268761"/>
            <a:ext cx="2997937" cy="774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77" dirty="0" err="1">
                <a:latin typeface="Consolas" pitchFamily="49" charset="0"/>
                <a:cs typeface="Consolas" pitchFamily="49" charset="0"/>
              </a:rPr>
              <a:t>타겟보드에서</a:t>
            </a:r>
            <a:r>
              <a:rPr lang="ko-KR" altLang="en-US" sz="1477" dirty="0">
                <a:latin typeface="Consolas" pitchFamily="49" charset="0"/>
                <a:cs typeface="Consolas" pitchFamily="49" charset="0"/>
              </a:rPr>
              <a:t> 설치</a:t>
            </a:r>
            <a:endParaRPr lang="en-US" altLang="ko-KR" sz="1477" dirty="0">
              <a:latin typeface="Consolas" pitchFamily="49" charset="0"/>
              <a:cs typeface="Consolas" pitchFamily="49" charset="0"/>
            </a:endParaRPr>
          </a:p>
          <a:p>
            <a:endParaRPr lang="en-US" altLang="ko-KR" sz="1477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77" dirty="0">
                <a:latin typeface="Consolas" pitchFamily="49" charset="0"/>
                <a:cs typeface="Consolas" pitchFamily="49" charset="0"/>
              </a:rPr>
              <a:t># apt-get install </a:t>
            </a:r>
            <a:r>
              <a:rPr lang="en-US" altLang="ko-KR" sz="1477" dirty="0" err="1">
                <a:latin typeface="Consolas" pitchFamily="49" charset="0"/>
                <a:cs typeface="Consolas" pitchFamily="49" charset="0"/>
              </a:rPr>
              <a:t>gdbserver</a:t>
            </a:r>
            <a:endParaRPr lang="ko-KR" altLang="en-US" sz="1477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3BAD39-A535-464C-AF1B-7F443617B852}"/>
              </a:ext>
            </a:extLst>
          </p:cNvPr>
          <p:cNvSpPr txBox="1"/>
          <p:nvPr/>
        </p:nvSpPr>
        <p:spPr>
          <a:xfrm>
            <a:off x="1165468" y="2265794"/>
            <a:ext cx="4873450" cy="3956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77" err="1">
                <a:latin typeface="Consolas" pitchFamily="49" charset="0"/>
                <a:cs typeface="Consolas" pitchFamily="49" charset="0"/>
              </a:rPr>
              <a:t>우분투에서</a:t>
            </a:r>
            <a:r>
              <a:rPr lang="ko-KR" altLang="en-US" sz="1477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1477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77">
                <a:latin typeface="Consolas" pitchFamily="49" charset="0"/>
                <a:cs typeface="Consolas" pitchFamily="49" charset="0"/>
              </a:rPr>
              <a:t># arm-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gnueabihf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gcc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77" b="1">
                <a:latin typeface="Consolas" pitchFamily="49" charset="0"/>
                <a:cs typeface="Consolas" pitchFamily="49" charset="0"/>
              </a:rPr>
              <a:t>–g 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hello.c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 -o hello</a:t>
            </a:r>
          </a:p>
          <a:p>
            <a:r>
              <a:rPr lang="en-US" altLang="ko-KR" sz="1477">
                <a:latin typeface="Consolas" pitchFamily="49" charset="0"/>
                <a:cs typeface="Consolas" pitchFamily="49" charset="0"/>
              </a:rPr>
              <a:t># file hello</a:t>
            </a:r>
          </a:p>
          <a:p>
            <a:r>
              <a:rPr lang="en-US" altLang="ko-KR" sz="1477">
                <a:latin typeface="Consolas" pitchFamily="49" charset="0"/>
                <a:cs typeface="Consolas" pitchFamily="49" charset="0"/>
              </a:rPr>
              <a:t>hello: ELF 32-bit LSB executable, ARM,</a:t>
            </a:r>
          </a:p>
          <a:p>
            <a:endParaRPr lang="en-US" altLang="ko-KR" sz="1477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477" err="1">
                <a:latin typeface="Consolas" pitchFamily="49" charset="0"/>
                <a:cs typeface="Consolas" pitchFamily="49" charset="0"/>
              </a:rPr>
              <a:t>타겟</a:t>
            </a:r>
            <a:r>
              <a:rPr lang="ko-KR" altLang="en-US" sz="1477">
                <a:latin typeface="Consolas" pitchFamily="49" charset="0"/>
                <a:cs typeface="Consolas" pitchFamily="49" charset="0"/>
              </a:rPr>
              <a:t> 보드에 업로드</a:t>
            </a:r>
            <a:endParaRPr lang="en-US" altLang="ko-KR" sz="1477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77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scp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 hello </a:t>
            </a:r>
            <a:r>
              <a:rPr lang="en-US" altLang="ko-KR" sz="1477">
                <a:latin typeface="Consolas" pitchFamily="49" charset="0"/>
                <a:cs typeface="Consolas" pitchFamily="49" charset="0"/>
                <a:hlinkClick r:id="rId2"/>
              </a:rPr>
              <a:t>root@192.168.137.100:/root</a:t>
            </a:r>
            <a:endParaRPr lang="en-US" altLang="ko-KR" sz="1477">
              <a:latin typeface="Consolas" pitchFamily="49" charset="0"/>
              <a:cs typeface="Consolas" pitchFamily="49" charset="0"/>
            </a:endParaRPr>
          </a:p>
          <a:p>
            <a:endParaRPr lang="en-US" altLang="ko-KR" sz="1477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477" err="1">
                <a:latin typeface="Consolas" pitchFamily="49" charset="0"/>
                <a:cs typeface="Consolas" pitchFamily="49" charset="0"/>
              </a:rPr>
              <a:t>타겟</a:t>
            </a:r>
            <a:r>
              <a:rPr lang="ko-KR" altLang="en-US" sz="1477">
                <a:latin typeface="Consolas" pitchFamily="49" charset="0"/>
                <a:cs typeface="Consolas" pitchFamily="49" charset="0"/>
              </a:rPr>
              <a:t> 보드에서 실행 </a:t>
            </a:r>
            <a:endParaRPr lang="en-US" altLang="ko-KR" sz="1477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77">
                <a:latin typeface="Consolas" pitchFamily="49" charset="0"/>
                <a:cs typeface="Consolas" pitchFamily="49" charset="0"/>
              </a:rPr>
              <a:t>#  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gdbserver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 :7777  hello</a:t>
            </a:r>
          </a:p>
          <a:p>
            <a:endParaRPr lang="en-US" altLang="ko-KR" sz="1477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477" err="1">
                <a:latin typeface="Consolas" pitchFamily="49" charset="0"/>
                <a:cs typeface="Consolas" pitchFamily="49" charset="0"/>
              </a:rPr>
              <a:t>우분투에서</a:t>
            </a:r>
            <a:r>
              <a:rPr lang="ko-KR" altLang="en-US" sz="1477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1477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77">
                <a:latin typeface="Consolas" pitchFamily="49" charset="0"/>
                <a:cs typeface="Consolas" pitchFamily="49" charset="0"/>
              </a:rPr>
              <a:t># arm-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gnueabihf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 hello</a:t>
            </a:r>
          </a:p>
          <a:p>
            <a:r>
              <a:rPr lang="en-US" altLang="ko-KR" sz="1477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) target remote 192.168.137.100:7777</a:t>
            </a:r>
          </a:p>
          <a:p>
            <a:r>
              <a:rPr lang="en-US" altLang="ko-KR" sz="1477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) list</a:t>
            </a:r>
          </a:p>
          <a:p>
            <a:r>
              <a:rPr lang="en-US" altLang="ko-KR" sz="1477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) b main</a:t>
            </a:r>
          </a:p>
          <a:p>
            <a:r>
              <a:rPr lang="en-US" altLang="ko-KR" sz="1477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77" err="1">
                <a:latin typeface="Consolas" pitchFamily="49" charset="0"/>
                <a:cs typeface="Consolas" pitchFamily="49" charset="0"/>
              </a:rPr>
              <a:t>gdb</a:t>
            </a:r>
            <a:r>
              <a:rPr lang="en-US" altLang="ko-KR" sz="1477">
                <a:latin typeface="Consolas" pitchFamily="49" charset="0"/>
                <a:cs typeface="Consolas" pitchFamily="49" charset="0"/>
              </a:rPr>
              <a:t>) c</a:t>
            </a:r>
          </a:p>
        </p:txBody>
      </p:sp>
    </p:spTree>
    <p:extLst>
      <p:ext uri="{BB962C8B-B14F-4D97-AF65-F5344CB8AC3E}">
        <p14:creationId xmlns:p14="http://schemas.microsoft.com/office/powerpoint/2010/main" val="146329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7346</Words>
  <Application>Microsoft Office PowerPoint</Application>
  <PresentationFormat>화면 슬라이드 쇼(4:3)</PresentationFormat>
  <Paragraphs>1659</Paragraphs>
  <Slides>98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03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Process 메모리 쓰기</vt:lpstr>
      <vt:lpstr>Process 메모리 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자식 Process 제어</vt:lpstr>
      <vt:lpstr>자식 Process 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멀티 쓰레드 디버깅</vt:lpstr>
      <vt:lpstr>gdbserver를 이용한 원격 디버깅</vt:lpstr>
      <vt:lpstr>gdbserver를 이용한 원격 디버깅</vt:lpstr>
      <vt:lpstr>gdbserver를 이용한 원격 디버깅</vt:lpstr>
      <vt:lpstr>gdbserver를 이용한 원격 디버깅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user</cp:lastModifiedBy>
  <cp:revision>235</cp:revision>
  <dcterms:created xsi:type="dcterms:W3CDTF">2016-12-04T23:13:07Z</dcterms:created>
  <dcterms:modified xsi:type="dcterms:W3CDTF">2019-09-17T06:07:53Z</dcterms:modified>
</cp:coreProperties>
</file>