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25" r:id="rId58"/>
    <p:sldId id="326" r:id="rId59"/>
    <p:sldId id="312" r:id="rId60"/>
    <p:sldId id="313" r:id="rId61"/>
    <p:sldId id="315" r:id="rId62"/>
    <p:sldId id="314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9" autoAdjust="0"/>
    <p:restoredTop sz="94660"/>
  </p:normalViewPr>
  <p:slideViewPr>
    <p:cSldViewPr>
      <p:cViewPr varScale="1">
        <p:scale>
          <a:sx n="80" d="100"/>
          <a:sy n="80" d="100"/>
        </p:scale>
        <p:origin x="10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C33C3-0708-4540-9E59-F55196D87E2C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26A19-3250-4322-A9C8-13B0648BF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338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8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1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0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3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9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9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8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7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99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7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5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AD325-8D16-4FD7-BB6C-30FE56830CCC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6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kim@imguru.co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170640-5B64-452A-BBEC-0F2A23531876}"/>
              </a:ext>
            </a:extLst>
          </p:cNvPr>
          <p:cNvSpPr txBox="1"/>
          <p:nvPr/>
        </p:nvSpPr>
        <p:spPr>
          <a:xfrm>
            <a:off x="395536" y="260648"/>
            <a:ext cx="789190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err="1">
                <a:latin typeface="Consolas" pitchFamily="49" charset="0"/>
                <a:cs typeface="Consolas" pitchFamily="49" charset="0"/>
              </a:rPr>
              <a:t>강사명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김정인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email : </a:t>
            </a:r>
            <a:r>
              <a:rPr lang="en-US" altLang="ko-KR" sz="2400">
                <a:latin typeface="Consolas" pitchFamily="49" charset="0"/>
                <a:cs typeface="Consolas" pitchFamily="49" charset="0"/>
                <a:hlinkClick r:id="rId2"/>
              </a:rPr>
              <a:t>jikim@imguru.co.kr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실습환경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 sz="2400" err="1">
                <a:latin typeface="Consolas" pitchFamily="49" charset="0"/>
                <a:cs typeface="Consolas" pitchFamily="49" charset="0"/>
              </a:rPr>
              <a:t>라즈베리보드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+ 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확장보드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, UTP cable 1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    ARM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강의 자료 공유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sz="2400" err="1">
                <a:latin typeface="Consolas" pitchFamily="49" charset="0"/>
                <a:cs typeface="Consolas" pitchFamily="49" charset="0"/>
              </a:rPr>
              <a:t>filezilla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client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 이용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ftp : 156.147.178.110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id : </a:t>
            </a:r>
            <a:r>
              <a:rPr lang="en-US" altLang="ko-KR" sz="2400" err="1">
                <a:latin typeface="Consolas" pitchFamily="49" charset="0"/>
                <a:cs typeface="Consolas" pitchFamily="49" charset="0"/>
              </a:rPr>
              <a:t>linux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passwd :  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없음 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원격 접속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: putty </a:t>
            </a:r>
          </a:p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가상머신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: virtual box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쉬는 시간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: 15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분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~ 20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분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점심 시간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: 11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시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50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분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- 13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시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10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분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73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xmlns="" id="{12F63588-B1AA-422C-8331-09CDE6594AC1}"/>
              </a:ext>
            </a:extLst>
          </p:cNvPr>
          <p:cNvSpPr txBox="1">
            <a:spLocks/>
          </p:cNvSpPr>
          <p:nvPr/>
        </p:nvSpPr>
        <p:spPr>
          <a:xfrm>
            <a:off x="251520" y="260648"/>
            <a:ext cx="8469313" cy="424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000">
                <a:solidFill>
                  <a:srgbClr val="EC613D"/>
                </a:solidFill>
                <a:latin typeface="OpenSymbol"/>
              </a:rPr>
              <a:t>● </a:t>
            </a:r>
            <a:r>
              <a:rPr lang="ko-KR" altLang="en-US">
                <a:solidFill>
                  <a:srgbClr val="000000"/>
                </a:solidFill>
                <a:latin typeface="NotoSansKR-Medium-VKana"/>
              </a:rPr>
              <a:t>기본 명령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>
                <a:solidFill>
                  <a:srgbClr val="000000"/>
                </a:solidFill>
                <a:latin typeface="OpenSymbol"/>
              </a:rPr>
              <a:t>	– </a:t>
            </a:r>
            <a:r>
              <a:rPr lang="ko-KR" altLang="en-US" sz="2000">
                <a:solidFill>
                  <a:srgbClr val="000000"/>
                </a:solidFill>
                <a:latin typeface="NanumGothic"/>
              </a:rPr>
              <a:t>아무 명령이 지정되지 않았을 때 사용 </a:t>
            </a:r>
            <a:r>
              <a:rPr lang="en-US" altLang="ko-KR" sz="2000">
                <a:solidFill>
                  <a:srgbClr val="000000"/>
                </a:solidFill>
                <a:latin typeface="NotoSansKR-Regular-VKana"/>
              </a:rPr>
              <a:t>(record + replay)</a:t>
            </a:r>
            <a:endParaRPr lang="en-US" altLang="ko-KR" sz="11500" dirty="0">
              <a:solidFill>
                <a:srgbClr val="000000"/>
              </a:solidFill>
              <a:latin typeface="NotoSansKR-Regular-VKan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A142FF2-0A18-4326-BA15-C9C58ADE958E}"/>
              </a:ext>
            </a:extLst>
          </p:cNvPr>
          <p:cNvSpPr txBox="1"/>
          <p:nvPr/>
        </p:nvSpPr>
        <p:spPr>
          <a:xfrm>
            <a:off x="492776" y="1412845"/>
            <a:ext cx="4134465" cy="19389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stdio.h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int main(void) {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("Hello world\n");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AC8EEEE-DCEC-4A73-A78F-E9116942ACBB}"/>
              </a:ext>
            </a:extLst>
          </p:cNvPr>
          <p:cNvSpPr txBox="1"/>
          <p:nvPr/>
        </p:nvSpPr>
        <p:spPr>
          <a:xfrm>
            <a:off x="4868496" y="2119816"/>
            <a:ext cx="3852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vi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hello.c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gcc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-o hello -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pg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hello.c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0B3EDE5-E15C-4CA7-A595-4A9CC8F21F5E}"/>
              </a:ext>
            </a:extLst>
          </p:cNvPr>
          <p:cNvSpPr txBox="1"/>
          <p:nvPr/>
        </p:nvSpPr>
        <p:spPr>
          <a:xfrm>
            <a:off x="971600" y="4042787"/>
            <a:ext cx="512191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uftrace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hello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Hello world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DURATION     TID     FUNCTION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[ 28164] | main() {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20.521 us [ 28164] |   puts();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36.875 us [ 28164] | } /* main */</a:t>
            </a:r>
          </a:p>
        </p:txBody>
      </p:sp>
    </p:spTree>
    <p:extLst>
      <p:ext uri="{BB962C8B-B14F-4D97-AF65-F5344CB8AC3E}">
        <p14:creationId xmlns:p14="http://schemas.microsoft.com/office/powerpoint/2010/main" val="2000391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xmlns="" id="{5CC5E5B6-E9E7-4897-8D14-ECF2389AF865}"/>
              </a:ext>
            </a:extLst>
          </p:cNvPr>
          <p:cNvSpPr txBox="1">
            <a:spLocks/>
          </p:cNvSpPr>
          <p:nvPr/>
        </p:nvSpPr>
        <p:spPr>
          <a:xfrm>
            <a:off x="337343" y="548680"/>
            <a:ext cx="8469313" cy="42433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200">
                <a:solidFill>
                  <a:srgbClr val="EC613D"/>
                </a:solidFill>
                <a:latin typeface="OpenSymbol"/>
              </a:rPr>
              <a:t>● </a:t>
            </a:r>
            <a:r>
              <a:rPr lang="ko-KR" altLang="en-US" sz="2800">
                <a:solidFill>
                  <a:srgbClr val="000000"/>
                </a:solidFill>
                <a:latin typeface="NotoSansKR-Medium-VKana"/>
              </a:rPr>
              <a:t>프로그램 실행</a:t>
            </a:r>
          </a:p>
          <a:p>
            <a:pPr marL="371475" lvl="1" indent="0">
              <a:buFont typeface="Arial" pitchFamily="34" charset="0"/>
              <a:buNone/>
            </a:pPr>
            <a:r>
              <a:rPr lang="en-US" altLang="ko-KR" sz="1400">
                <a:solidFill>
                  <a:srgbClr val="000000"/>
                </a:solidFill>
                <a:latin typeface="OpenSymbol"/>
              </a:rPr>
              <a:t>– </a:t>
            </a:r>
            <a:r>
              <a:rPr lang="en-US" altLang="ko-KR" sz="2000">
                <a:solidFill>
                  <a:srgbClr val="000000"/>
                </a:solidFill>
                <a:latin typeface="NotoSansKR-Regular-VKana"/>
              </a:rPr>
              <a:t>fork + exec</a:t>
            </a:r>
            <a:r>
              <a:rPr lang="ko-KR" altLang="en-US" sz="2000">
                <a:solidFill>
                  <a:srgbClr val="000000"/>
                </a:solidFill>
                <a:latin typeface="NanumGothic"/>
              </a:rPr>
              <a:t>를 통해 새 프로세스 실행</a:t>
            </a:r>
            <a:endParaRPr lang="en-US" altLang="ko-KR" sz="2000">
              <a:solidFill>
                <a:srgbClr val="000000"/>
              </a:solidFill>
              <a:latin typeface="NanumGothic"/>
            </a:endParaRPr>
          </a:p>
          <a:p>
            <a:pPr marL="371475" lvl="1" indent="0">
              <a:buFont typeface="Arial" pitchFamily="34" charset="0"/>
              <a:buNone/>
            </a:pPr>
            <a:endParaRPr lang="ko-KR" altLang="en-US" sz="2000">
              <a:solidFill>
                <a:srgbClr val="000000"/>
              </a:solidFill>
              <a:latin typeface="NanumGothic"/>
            </a:endParaRPr>
          </a:p>
          <a:p>
            <a:pPr marL="371475" lvl="1" indent="0">
              <a:buFont typeface="Arial" pitchFamily="34" charset="0"/>
              <a:buNone/>
            </a:pPr>
            <a:r>
              <a:rPr lang="en-US" altLang="ko-KR" sz="1400">
                <a:solidFill>
                  <a:srgbClr val="000000"/>
                </a:solidFill>
                <a:latin typeface="OpenSymbol"/>
              </a:rPr>
              <a:t>– </a:t>
            </a:r>
            <a:r>
              <a:rPr lang="en-US" altLang="ko-KR" sz="2000">
                <a:solidFill>
                  <a:srgbClr val="000000"/>
                </a:solidFill>
                <a:latin typeface="NotoSansKR-Regular-VKana"/>
              </a:rPr>
              <a:t>child process</a:t>
            </a:r>
          </a:p>
          <a:p>
            <a:pPr marL="742950" lvl="2" indent="0">
              <a:buFont typeface="Arial" pitchFamily="34" charset="0"/>
              <a:buNone/>
            </a:pPr>
            <a:r>
              <a:rPr lang="en-US" altLang="ko-KR" sz="600">
                <a:solidFill>
                  <a:srgbClr val="000000"/>
                </a:solidFill>
                <a:latin typeface="OpenSymbol"/>
              </a:rPr>
              <a:t>● </a:t>
            </a:r>
            <a:r>
              <a:rPr lang="en-US" altLang="ko-KR">
                <a:solidFill>
                  <a:srgbClr val="000000"/>
                </a:solidFill>
                <a:latin typeface="NotoSansKR-Regular-VKana"/>
              </a:rPr>
              <a:t>LD_PRELOAD=libmcount.so</a:t>
            </a:r>
          </a:p>
          <a:p>
            <a:pPr marL="742950" lvl="2" indent="0">
              <a:buFont typeface="Arial" pitchFamily="34" charset="0"/>
              <a:buNone/>
            </a:pPr>
            <a:r>
              <a:rPr lang="ko-KR" altLang="en-US" sz="600">
                <a:solidFill>
                  <a:srgbClr val="000000"/>
                </a:solidFill>
                <a:latin typeface="OpenSymbol"/>
              </a:rPr>
              <a:t>● </a:t>
            </a:r>
            <a:r>
              <a:rPr lang="ko-KR" altLang="en-US">
                <a:solidFill>
                  <a:srgbClr val="000000"/>
                </a:solidFill>
                <a:latin typeface="NanumGothic"/>
              </a:rPr>
              <a:t>환경 변수를 통해 동작 제어</a:t>
            </a:r>
          </a:p>
          <a:p>
            <a:pPr marL="742950" lvl="2" indent="0">
              <a:buFont typeface="Arial" pitchFamily="34" charset="0"/>
              <a:buNone/>
            </a:pPr>
            <a:r>
              <a:rPr lang="ko-KR" altLang="en-US" sz="600">
                <a:solidFill>
                  <a:srgbClr val="000000"/>
                </a:solidFill>
                <a:latin typeface="OpenSymbol"/>
              </a:rPr>
              <a:t>● </a:t>
            </a:r>
            <a:r>
              <a:rPr lang="en-US" altLang="ko-KR">
                <a:solidFill>
                  <a:srgbClr val="000000"/>
                </a:solidFill>
                <a:latin typeface="NotoSansKR-Regular-VKana"/>
              </a:rPr>
              <a:t>mcount </a:t>
            </a:r>
            <a:r>
              <a:rPr lang="ko-KR" altLang="en-US">
                <a:solidFill>
                  <a:srgbClr val="000000"/>
                </a:solidFill>
                <a:latin typeface="NanumGothic"/>
              </a:rPr>
              <a:t>호출 시 이를 공유 메모리에 기록</a:t>
            </a:r>
          </a:p>
          <a:p>
            <a:pPr marL="742950" lvl="2" indent="0">
              <a:buFont typeface="Arial" pitchFamily="34" charset="0"/>
              <a:buNone/>
            </a:pPr>
            <a:r>
              <a:rPr lang="ko-KR" altLang="en-US" sz="600">
                <a:solidFill>
                  <a:srgbClr val="000000"/>
                </a:solidFill>
                <a:latin typeface="OpenSymbol"/>
              </a:rPr>
              <a:t>● </a:t>
            </a:r>
            <a:r>
              <a:rPr lang="ko-KR" altLang="en-US">
                <a:solidFill>
                  <a:srgbClr val="000000"/>
                </a:solidFill>
                <a:latin typeface="NanumGothic"/>
              </a:rPr>
              <a:t>내부 </a:t>
            </a:r>
            <a:r>
              <a:rPr lang="en-US" altLang="ko-KR">
                <a:solidFill>
                  <a:srgbClr val="000000"/>
                </a:solidFill>
                <a:latin typeface="NotoSansKR-Regular-VKana"/>
              </a:rPr>
              <a:t>pipe</a:t>
            </a:r>
            <a:r>
              <a:rPr lang="ko-KR" altLang="en-US">
                <a:solidFill>
                  <a:srgbClr val="000000"/>
                </a:solidFill>
                <a:latin typeface="NanumGothic"/>
              </a:rPr>
              <a:t>를 통해 </a:t>
            </a:r>
            <a:r>
              <a:rPr lang="en-US" altLang="ko-KR">
                <a:solidFill>
                  <a:srgbClr val="000000"/>
                </a:solidFill>
                <a:latin typeface="NotoSansKR-Regular-VKana"/>
              </a:rPr>
              <a:t>uftrace</a:t>
            </a:r>
            <a:r>
              <a:rPr lang="ko-KR" altLang="en-US">
                <a:solidFill>
                  <a:srgbClr val="000000"/>
                </a:solidFill>
                <a:latin typeface="NanumGothic"/>
              </a:rPr>
              <a:t>와 통신</a:t>
            </a:r>
          </a:p>
          <a:p>
            <a:pPr marL="371475" lvl="1" indent="0">
              <a:buFont typeface="Arial" pitchFamily="34" charset="0"/>
              <a:buNone/>
            </a:pPr>
            <a:endParaRPr lang="en-US" altLang="ko-KR" sz="1600">
              <a:solidFill>
                <a:srgbClr val="000000"/>
              </a:solidFill>
              <a:latin typeface="OpenSymbol"/>
            </a:endParaRPr>
          </a:p>
          <a:p>
            <a:pPr marL="371475" lvl="1" indent="0">
              <a:buFont typeface="Arial" pitchFamily="34" charset="0"/>
              <a:buNone/>
            </a:pPr>
            <a:r>
              <a:rPr lang="en-US" altLang="ko-KR" sz="1600">
                <a:solidFill>
                  <a:srgbClr val="000000"/>
                </a:solidFill>
                <a:latin typeface="OpenSymbol"/>
              </a:rPr>
              <a:t>– </a:t>
            </a:r>
            <a:r>
              <a:rPr lang="en-US" altLang="ko-KR" sz="2400">
                <a:solidFill>
                  <a:srgbClr val="000000"/>
                </a:solidFill>
                <a:latin typeface="NotoSansKR-Regular-VKana"/>
              </a:rPr>
              <a:t>uftrace</a:t>
            </a:r>
          </a:p>
          <a:p>
            <a:pPr marL="742950" lvl="2" indent="0">
              <a:buFont typeface="Arial" pitchFamily="34" charset="0"/>
              <a:buNone/>
            </a:pPr>
            <a:r>
              <a:rPr lang="ko-KR" altLang="en-US" sz="600">
                <a:solidFill>
                  <a:srgbClr val="000000"/>
                </a:solidFill>
                <a:latin typeface="OpenSymbol"/>
              </a:rPr>
              <a:t>● </a:t>
            </a:r>
            <a:r>
              <a:rPr lang="ko-KR" altLang="en-US">
                <a:solidFill>
                  <a:srgbClr val="000000"/>
                </a:solidFill>
                <a:latin typeface="NanumGothic"/>
              </a:rPr>
              <a:t>데이터를 저장할 디렉터리 생성 </a:t>
            </a:r>
            <a:r>
              <a:rPr lang="en-US" altLang="ko-KR">
                <a:solidFill>
                  <a:srgbClr val="000000"/>
                </a:solidFill>
                <a:latin typeface="NotoSansKR-Regular-VKana"/>
              </a:rPr>
              <a:t>(uftrace.data)</a:t>
            </a:r>
          </a:p>
          <a:p>
            <a:pPr marL="742950" lvl="2" indent="0">
              <a:buFont typeface="Arial" pitchFamily="34" charset="0"/>
              <a:buNone/>
            </a:pPr>
            <a:r>
              <a:rPr lang="ko-KR" altLang="en-US" sz="600">
                <a:solidFill>
                  <a:srgbClr val="000000"/>
                </a:solidFill>
                <a:latin typeface="OpenSymbol"/>
              </a:rPr>
              <a:t>● </a:t>
            </a:r>
            <a:r>
              <a:rPr lang="ko-KR" altLang="en-US">
                <a:solidFill>
                  <a:srgbClr val="000000"/>
                </a:solidFill>
                <a:latin typeface="NanumGothic"/>
              </a:rPr>
              <a:t>공유 메모리의 데이터를 파일로 기록</a:t>
            </a:r>
          </a:p>
          <a:p>
            <a:pPr marL="742950" lvl="2" indent="0">
              <a:buFont typeface="Arial" pitchFamily="34" charset="0"/>
              <a:buNone/>
            </a:pPr>
            <a:r>
              <a:rPr lang="ko-KR" altLang="en-US" sz="600">
                <a:solidFill>
                  <a:srgbClr val="000000"/>
                </a:solidFill>
                <a:latin typeface="OpenSymbol"/>
              </a:rPr>
              <a:t>● </a:t>
            </a:r>
            <a:r>
              <a:rPr lang="ko-KR" altLang="en-US">
                <a:solidFill>
                  <a:srgbClr val="000000"/>
                </a:solidFill>
                <a:latin typeface="NanumGothic"/>
              </a:rPr>
              <a:t>추가적인 시스템</a:t>
            </a:r>
            <a:r>
              <a:rPr lang="en-US" altLang="ko-KR">
                <a:solidFill>
                  <a:srgbClr val="000000"/>
                </a:solidFill>
                <a:latin typeface="NotoSansKR-Regular-VKana"/>
              </a:rPr>
              <a:t>/</a:t>
            </a:r>
            <a:r>
              <a:rPr lang="ko-KR" altLang="en-US">
                <a:solidFill>
                  <a:srgbClr val="000000"/>
                </a:solidFill>
                <a:latin typeface="NanumGothic"/>
              </a:rPr>
              <a:t>프로그램 정보 기록</a:t>
            </a:r>
            <a:endParaRPr lang="en-US" altLang="ko-KR" sz="33800" dirty="0">
              <a:solidFill>
                <a:srgbClr val="000000"/>
              </a:solidFill>
              <a:latin typeface="NotoSansKR-Regular-VKana"/>
            </a:endParaRPr>
          </a:p>
        </p:txBody>
      </p:sp>
    </p:spTree>
    <p:extLst>
      <p:ext uri="{BB962C8B-B14F-4D97-AF65-F5344CB8AC3E}">
        <p14:creationId xmlns:p14="http://schemas.microsoft.com/office/powerpoint/2010/main" val="2397348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1FF70BA-C939-4C26-ADDA-7AB67B590BDE}"/>
              </a:ext>
            </a:extLst>
          </p:cNvPr>
          <p:cNvSpPr txBox="1"/>
          <p:nvPr/>
        </p:nvSpPr>
        <p:spPr>
          <a:xfrm>
            <a:off x="179512" y="476672"/>
            <a:ext cx="12928539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uftrace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record </a:t>
            </a: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pwd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uftrace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: /root/debugging/02_day/</a:t>
            </a: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uftrace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cmds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/record.c:1456:check_binary</a:t>
            </a:r>
          </a:p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ERROR: 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Cannot trace '</a:t>
            </a:r>
            <a:r>
              <a:rPr lang="en-US" altLang="ko-KR" sz="2400" b="1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pwd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': No such executable file</a:t>
            </a:r>
          </a:p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Note that </a:t>
            </a: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uftrace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doesn't search $PATH for you.</a:t>
            </a:r>
          </a:p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If you really want to trace executables in the $PATH,</a:t>
            </a:r>
          </a:p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please give it the absolute pathname (like /</a:t>
            </a: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usr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/bin/</a:t>
            </a: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pwd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).</a:t>
            </a:r>
          </a:p>
          <a:p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which </a:t>
            </a: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pwd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/bin/</a:t>
            </a: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pwd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uftrace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record /bin/</a:t>
            </a: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pwd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uftrace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: /root/debugging/02_day/</a:t>
            </a: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uftrace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cmds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/record.c:1500:check_binary</a:t>
            </a:r>
          </a:p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ERROR: 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Can't find '</a:t>
            </a:r>
            <a:r>
              <a:rPr lang="en-US" altLang="ko-KR" sz="2400" b="1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mcount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' symbol in the '/bin/</a:t>
            </a:r>
            <a:r>
              <a:rPr lang="en-US" altLang="ko-KR" sz="2400" b="1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pwd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'.</a:t>
            </a:r>
          </a:p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It seems not to be compiled with -</a:t>
            </a: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pg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or -</a:t>
            </a: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finstrument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-functions flag</a:t>
            </a:r>
          </a:p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which generates traceable code.  Please check your binary file.</a:t>
            </a:r>
          </a:p>
          <a:p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093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4C7CFDE-E250-4CDA-A005-895A4A9BD6EF}"/>
              </a:ext>
            </a:extLst>
          </p:cNvPr>
          <p:cNvSpPr txBox="1"/>
          <p:nvPr/>
        </p:nvSpPr>
        <p:spPr>
          <a:xfrm>
            <a:off x="683568" y="188640"/>
            <a:ext cx="6981398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uftrace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record --force /bin/</a:t>
            </a: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pwd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/root/debugging/02_day/</a:t>
            </a: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uftrace_test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ls </a:t>
            </a:r>
          </a:p>
          <a:p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uftrace.data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uftrace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replay</a:t>
            </a:r>
          </a:p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DURATION     TID     FUNCTION</a:t>
            </a:r>
          </a:p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6.823 us [ 28175] | </a:t>
            </a: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getenv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4.895 us [ 28175] | </a:t>
            </a: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strrchr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253.333 us [ 28175] | </a:t>
            </a: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setlocale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9.792 us [ 28175] | </a:t>
            </a: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bindtextdomain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6.510 us [ 28175] | </a:t>
            </a: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textdomain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4.687 us [ 28175] | __</a:t>
            </a: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cxa_atexit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52.552 us [ 28175] | </a:t>
            </a: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getopt_long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24.895 us [ 28175] | </a:t>
            </a: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getcwd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48.489 us [ 28175] | puts();</a:t>
            </a:r>
          </a:p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4.687 us [ 28175] | free();</a:t>
            </a:r>
          </a:p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411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5FB825F-81A5-4BAA-8A99-E68EE1419C4D}"/>
              </a:ext>
            </a:extLst>
          </p:cNvPr>
          <p:cNvSpPr txBox="1"/>
          <p:nvPr/>
        </p:nvSpPr>
        <p:spPr>
          <a:xfrm>
            <a:off x="461775" y="1149483"/>
            <a:ext cx="4275529" cy="560153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stdlib.h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unistd.h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int a(void);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int b(void);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int c(void);</a:t>
            </a:r>
          </a:p>
          <a:p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int a(void){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return b() - 1;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int b(void){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return c() + 1;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int c(void){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return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getpid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() % 100000;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6E1701F-1BC4-4AD4-BF5B-46CE662BE83B}"/>
              </a:ext>
            </a:extLst>
          </p:cNvPr>
          <p:cNvSpPr txBox="1"/>
          <p:nvPr/>
        </p:nvSpPr>
        <p:spPr>
          <a:xfrm>
            <a:off x="4911896" y="1162663"/>
            <a:ext cx="4698722" cy="3754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int main(int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argc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, char *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argv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int ret = 0;</a:t>
            </a:r>
          </a:p>
          <a:p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if (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argc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&gt; 1)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ret =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atoi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argv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[1]);</a:t>
            </a:r>
          </a:p>
          <a:p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ret += a();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return ret ? 0 : 1;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1ADD445-3D41-405A-B71E-2E272DF39DB0}"/>
              </a:ext>
            </a:extLst>
          </p:cNvPr>
          <p:cNvSpPr txBox="1"/>
          <p:nvPr/>
        </p:nvSpPr>
        <p:spPr>
          <a:xfrm>
            <a:off x="287183" y="138719"/>
            <a:ext cx="40927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vi </a:t>
            </a: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abc.c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gcc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-</a:t>
            </a: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pg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-o </a:t>
            </a: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abc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abc.c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018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413F79-944E-45C8-B1E1-5C2526D5FC57}"/>
              </a:ext>
            </a:extLst>
          </p:cNvPr>
          <p:cNvSpPr txBox="1"/>
          <p:nvPr/>
        </p:nvSpPr>
        <p:spPr>
          <a:xfrm>
            <a:off x="107504" y="836712"/>
            <a:ext cx="467307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uftrace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abc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DURATION     TID     FUNCTION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[ 28244] | main() {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[ 28244] |   a() {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[ 28244] |     b() {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[ 28244] |       c() {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5.573 us [ 28244] |        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getpid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22.188 us [ 28244] |       } /* c */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24.166 us [ 28244] |     } /* b */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26.042 us [ 28244] |   } /* a */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28.385 us [ 28244] | } /* main */</a:t>
            </a:r>
          </a:p>
          <a:p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17D6C05-2C8C-491D-8590-91CFAD1D442C}"/>
              </a:ext>
            </a:extLst>
          </p:cNvPr>
          <p:cNvSpPr txBox="1"/>
          <p:nvPr/>
        </p:nvSpPr>
        <p:spPr>
          <a:xfrm>
            <a:off x="4780578" y="836712"/>
            <a:ext cx="449033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uftrace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-F a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abc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DURATION     TID     FUNCTION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[ 28239] | a() {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[ 28239] |   b() {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[ 28239] |     c() {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3.229 us [ 28239] |      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getpid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17.448 us [ 28239] |     } /* c */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19.010 us [ 28239] |   } /* b */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21.458 us [ 28239] | } /* a */</a:t>
            </a:r>
          </a:p>
          <a:p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6EB0B3F-0943-49C4-A053-7C739DF93CB1}"/>
              </a:ext>
            </a:extLst>
          </p:cNvPr>
          <p:cNvSpPr/>
          <p:nvPr/>
        </p:nvSpPr>
        <p:spPr>
          <a:xfrm>
            <a:off x="416322" y="183223"/>
            <a:ext cx="2109873" cy="442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75" dirty="0"/>
              <a:t>Function </a:t>
            </a:r>
            <a:r>
              <a:rPr lang="ko-KR" altLang="en-US" sz="2275" dirty="0"/>
              <a:t>필터 </a:t>
            </a:r>
            <a:endParaRPr lang="en-US" altLang="ko-KR" sz="2275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371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F388418-F447-4220-BB94-32FAFCB89F8B}"/>
              </a:ext>
            </a:extLst>
          </p:cNvPr>
          <p:cNvSpPr txBox="1"/>
          <p:nvPr/>
        </p:nvSpPr>
        <p:spPr>
          <a:xfrm>
            <a:off x="611560" y="620688"/>
            <a:ext cx="613180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Function </a:t>
            </a:r>
            <a:r>
              <a:rPr lang="ko-KR" altLang="en-US" sz="2400" dirty="0"/>
              <a:t>필터 </a:t>
            </a:r>
            <a:r>
              <a:rPr lang="en-US" altLang="ko-KR" sz="2400" dirty="0"/>
              <a:t>(Negative)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uftrace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-N c </a:t>
            </a: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abc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DURATION     TID     FUNCTION</a:t>
            </a:r>
          </a:p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[ 28400] | main() {</a:t>
            </a:r>
          </a:p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[ 28400] |   a() {</a:t>
            </a:r>
          </a:p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12.396 us [ 28400] |     b();</a:t>
            </a:r>
          </a:p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17.500 us [ 28400] |   } /* a */</a:t>
            </a:r>
          </a:p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20.625 us [ 28400] | } /* main */</a:t>
            </a:r>
          </a:p>
          <a:p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945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422C175-C963-4B4D-A8F3-DE7001015BC6}"/>
              </a:ext>
            </a:extLst>
          </p:cNvPr>
          <p:cNvSpPr txBox="1"/>
          <p:nvPr/>
        </p:nvSpPr>
        <p:spPr>
          <a:xfrm>
            <a:off x="347767" y="295618"/>
            <a:ext cx="4796057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Function </a:t>
            </a:r>
            <a:r>
              <a:rPr lang="ko-KR" altLang="en-US" sz="2000" dirty="0"/>
              <a:t>필터 </a:t>
            </a:r>
            <a:r>
              <a:rPr lang="en-US" altLang="ko-KR" sz="2000" dirty="0"/>
              <a:t>(</a:t>
            </a:r>
            <a:r>
              <a:rPr lang="en-US" altLang="ko-KR" sz="2000"/>
              <a:t>regex)  ( ^, $, *, +, [] ... )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uftrace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-N ^get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abc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DURATION     TID     FUNCTION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[ 28405] | main() {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[ 28405] |   a() {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[ 28405] |     b() {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13.073 us [ 28405] |       c();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17.969 us [ 28405] |     } /* b */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19.479 us [ 28405] |   } /* a */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22.031 us [ 28405] | } /* main */</a:t>
            </a:r>
          </a:p>
          <a:p>
            <a:endParaRPr lang="ko-KR" altLang="en-US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F63AFAB-F8C8-45AC-B7F0-66663A9BBF77}"/>
              </a:ext>
            </a:extLst>
          </p:cNvPr>
          <p:cNvSpPr txBox="1"/>
          <p:nvPr/>
        </p:nvSpPr>
        <p:spPr>
          <a:xfrm>
            <a:off x="5220072" y="980728"/>
            <a:ext cx="42370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uftrace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-F ^get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abc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DURATION     TID     FUNCTION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4.271 us [ 28417] |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getpid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endParaRPr lang="ko-KR" altLang="en-US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605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338C85F-92BB-4F8D-B73D-C52D5A47FDB5}"/>
              </a:ext>
            </a:extLst>
          </p:cNvPr>
          <p:cNvSpPr txBox="1"/>
          <p:nvPr/>
        </p:nvSpPr>
        <p:spPr>
          <a:xfrm>
            <a:off x="323528" y="404664"/>
            <a:ext cx="4110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uftrace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-D 1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abc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DURATION     TID     FUNCTION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14.010 us [ 28249] | main();</a:t>
            </a:r>
          </a:p>
          <a:p>
            <a:endParaRPr lang="ko-KR" altLang="en-US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8E27D58-FA3B-40E8-8B6A-EDF824CB9751}"/>
              </a:ext>
            </a:extLst>
          </p:cNvPr>
          <p:cNvSpPr txBox="1"/>
          <p:nvPr/>
        </p:nvSpPr>
        <p:spPr>
          <a:xfrm>
            <a:off x="5004048" y="404664"/>
            <a:ext cx="46169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uftrace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-D 3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abc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DURATION     TID     FUNCTION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[ 28254] | main() {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[ 28254] |   a() {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12.344 us [ 28254] |     b();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17.917 us [ 28254] |   } /* a */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20.677 us [ 28254] | } /* main */</a:t>
            </a:r>
          </a:p>
          <a:p>
            <a:endParaRPr lang="ko-KR" altLang="en-US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990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7A64E9F-D967-4866-A769-D3AF163FBE5C}"/>
              </a:ext>
            </a:extLst>
          </p:cNvPr>
          <p:cNvSpPr txBox="1"/>
          <p:nvPr/>
        </p:nvSpPr>
        <p:spPr>
          <a:xfrm>
            <a:off x="512751" y="1602730"/>
            <a:ext cx="411202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uftrace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-t 20us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abc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DURATION     TID     FUNCTION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[ 28259] | main() {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21.406 us [ 28259] |   a();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26.927 us [ 28259] | } /* main */</a:t>
            </a:r>
          </a:p>
          <a:p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8177053-5EB3-4321-99E7-D0544E980952}"/>
              </a:ext>
            </a:extLst>
          </p:cNvPr>
          <p:cNvSpPr txBox="1"/>
          <p:nvPr/>
        </p:nvSpPr>
        <p:spPr>
          <a:xfrm>
            <a:off x="4920683" y="1666717"/>
            <a:ext cx="42242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uftrace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-t 10us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abc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DURATION     TID     FUNCTION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[ 28264] | main() {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[ 28264] |   a() {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[ 28264] |     b() {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17.760 us [ 28264] |       c();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22.761 us [ 28264] |     } /* b */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24.635 us [ 28264] |   } /* a */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27.031 us [ 28264] | } /* main */</a:t>
            </a:r>
          </a:p>
          <a:p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132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170640-5B64-452A-BBEC-0F2A23531876}"/>
              </a:ext>
            </a:extLst>
          </p:cNvPr>
          <p:cNvSpPr txBox="1"/>
          <p:nvPr/>
        </p:nvSpPr>
        <p:spPr>
          <a:xfrm>
            <a:off x="395536" y="260648"/>
            <a:ext cx="1020984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수업 내용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1. ARM(32bit) </a:t>
            </a:r>
            <a:r>
              <a:rPr lang="ko-KR" altLang="en-US" sz="2400" b="1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아키텍쳐</a:t>
            </a:r>
            <a:endParaRPr lang="en-US" altLang="ko-KR" sz="24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2. ARM </a:t>
            </a:r>
            <a:r>
              <a:rPr lang="ko-KR" altLang="en-US" sz="2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어셈블리</a:t>
            </a:r>
            <a:endParaRPr lang="en-US" altLang="ko-KR" sz="24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3. ARM </a:t>
            </a:r>
            <a:r>
              <a:rPr lang="ko-KR" altLang="en-US" sz="2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함수 호출 원리 </a:t>
            </a:r>
            <a:endParaRPr lang="en-US" altLang="ko-KR" sz="24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4. </a:t>
            </a:r>
            <a:r>
              <a:rPr lang="en-US" altLang="ko-KR" sz="2400" b="1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BackTtrace</a:t>
            </a:r>
            <a:r>
              <a:rPr lang="en-US" altLang="ko-KR" sz="2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z="2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구현 원리 </a:t>
            </a:r>
            <a:endParaRPr lang="en-US" altLang="ko-KR" sz="24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5. </a:t>
            </a:r>
            <a:r>
              <a:rPr lang="en-US" altLang="ko-KR" sz="2400" b="1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ptrace</a:t>
            </a:r>
            <a:r>
              <a:rPr lang="en-US" altLang="ko-KR" sz="2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ko-KR" sz="2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6. </a:t>
            </a:r>
            <a:r>
              <a:rPr lang="en-US" altLang="ko-KR" sz="2400" b="1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strace</a:t>
            </a:r>
            <a:r>
              <a:rPr lang="en-US" altLang="ko-KR" sz="2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ko-KR" sz="2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7. GDB ( </a:t>
            </a:r>
            <a:r>
              <a:rPr lang="ko-KR" altLang="en-US" sz="2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멀티 프로세스 </a:t>
            </a:r>
            <a:r>
              <a:rPr lang="en-US" altLang="ko-KR" sz="2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ko-KR" altLang="en-US" sz="2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멀티 쓰레드</a:t>
            </a:r>
            <a:r>
              <a:rPr lang="en-US" altLang="ko-KR" sz="2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2400" b="1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gdb</a:t>
            </a:r>
            <a:r>
              <a:rPr lang="en-US" altLang="ko-KR" sz="2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server </a:t>
            </a:r>
            <a:r>
              <a:rPr lang="ko-KR" altLang="en-US" sz="2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원격 디버깅 </a:t>
            </a:r>
            <a:r>
              <a:rPr lang="en-US" altLang="ko-KR" sz="2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2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-----------------------------------------------------------</a:t>
            </a:r>
          </a:p>
          <a:p>
            <a:r>
              <a:rPr lang="en-US" altLang="ko-KR" sz="2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8. </a:t>
            </a:r>
            <a:r>
              <a:rPr lang="en-US" altLang="ko-KR" sz="2400" b="1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kprobe</a:t>
            </a:r>
            <a:r>
              <a:rPr lang="en-US" altLang="ko-KR" sz="2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, </a:t>
            </a:r>
            <a:r>
              <a:rPr lang="en-US" altLang="ko-KR" sz="2400" b="1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jprobe</a:t>
            </a:r>
            <a:r>
              <a:rPr lang="en-US" altLang="ko-KR" sz="2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2400" b="1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kretprobe</a:t>
            </a:r>
            <a:r>
              <a:rPr lang="en-US" altLang="ko-KR" sz="2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ko-KR" sz="2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9. </a:t>
            </a:r>
            <a:r>
              <a:rPr lang="en-US" altLang="ko-KR" sz="2400" b="1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ftrace</a:t>
            </a:r>
            <a:r>
              <a:rPr lang="en-US" altLang="ko-KR" sz="2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ko-KR" sz="2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10. </a:t>
            </a:r>
            <a:r>
              <a:rPr lang="en-US" altLang="ko-KR" sz="2400" b="1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uftrace</a:t>
            </a:r>
            <a:r>
              <a:rPr lang="en-US" altLang="ko-KR" sz="2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ko-KR" sz="2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11. perf</a:t>
            </a:r>
          </a:p>
          <a:p>
            <a:r>
              <a:rPr lang="en-US" altLang="ko-KR" sz="24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12. </a:t>
            </a:r>
            <a:r>
              <a:rPr lang="en-US" altLang="ko-KR" sz="240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setjmp</a:t>
            </a:r>
            <a:r>
              <a:rPr lang="en-US" altLang="ko-KR" sz="24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240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longjmp</a:t>
            </a:r>
            <a:r>
              <a:rPr lang="en-US" altLang="ko-KR" sz="24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ko-KR" altLang="en-US" sz="24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135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30822C7-7404-4705-82F9-4E73EE193DAF}"/>
              </a:ext>
            </a:extLst>
          </p:cNvPr>
          <p:cNvSpPr txBox="1"/>
          <p:nvPr/>
        </p:nvSpPr>
        <p:spPr>
          <a:xfrm>
            <a:off x="323528" y="260648"/>
            <a:ext cx="942918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uftrace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-R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a@retval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abc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uftrace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: -A or -R might not work for binaries with -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finstrument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-functions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DURATION     TID     FUNCTION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[ 28315] | main() {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[ 28315] |   a() {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[ 28315] |     b() {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[ 28315] |       c() {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3.177 us [ 28315] |        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getpid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16.927 us [ 28315] |       } /* c */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18.593 us [ 28315] |     } /* b */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20.416 us [ 28315] |   } = 28315; /* a */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25.469 us [ 28315] | } /* main */</a:t>
            </a:r>
          </a:p>
          <a:p>
            <a:endParaRPr lang="ko-KR" altLang="en-US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121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83B9393-86EC-4753-BB35-24DD80A30B22}"/>
              </a:ext>
            </a:extLst>
          </p:cNvPr>
          <p:cNvSpPr txBox="1"/>
          <p:nvPr/>
        </p:nvSpPr>
        <p:spPr>
          <a:xfrm>
            <a:off x="383994" y="620688"/>
            <a:ext cx="10482357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uftrace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-A main@arg1,arg2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abc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uftrace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: -A or -R might not work for binaries with -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finstrument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-functions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DURATION     TID     FUNCTION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[ 28353] | main(1, 0x7ec5e7f4) {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[ 28353] |   a() {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[ 28353] |     b() {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[ 28353] |       c() {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3.385 us [ 28353] |        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getpid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15.885 us [ 28353] |       } /* c */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17.187 us [ 28353] |     } /* b */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18.698 us [ 28353] |   } /* a */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25.573 us [ 28353] | } /* main */</a:t>
            </a:r>
          </a:p>
          <a:p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407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8A43C79-50DD-4741-8841-7B85518F540D}"/>
              </a:ext>
            </a:extLst>
          </p:cNvPr>
          <p:cNvSpPr txBox="1"/>
          <p:nvPr/>
        </p:nvSpPr>
        <p:spPr>
          <a:xfrm>
            <a:off x="323528" y="980728"/>
            <a:ext cx="46169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uftrace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-T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a@depth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=1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abc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DURATION     TID     FUNCTION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[ 28442] | main() {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13.333 us [ 28442] |   a();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19.843 us [ 28442] | } /* main */</a:t>
            </a:r>
          </a:p>
          <a:p>
            <a:endParaRPr lang="ko-KR" altLang="en-US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638EAF5-395C-4610-BA0D-6D33069F0A88}"/>
              </a:ext>
            </a:extLst>
          </p:cNvPr>
          <p:cNvSpPr txBox="1"/>
          <p:nvPr/>
        </p:nvSpPr>
        <p:spPr>
          <a:xfrm>
            <a:off x="5073726" y="1023385"/>
            <a:ext cx="46169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uftrace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-T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a@depth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=2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abc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DURATION     TID     FUNCTION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[ 28427] | main() {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[ 28427] |   a() {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12.395 us [ 28427] |     b();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17.760 us [ 28427] |   } /* a */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20.676 us [ 28427] | } /* main */</a:t>
            </a:r>
          </a:p>
          <a:p>
            <a:endParaRPr lang="ko-KR" altLang="en-US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5A123DD-8B92-480B-B2DE-043546F8D1AE}"/>
              </a:ext>
            </a:extLst>
          </p:cNvPr>
          <p:cNvSpPr/>
          <p:nvPr/>
        </p:nvSpPr>
        <p:spPr>
          <a:xfrm>
            <a:off x="224081" y="305159"/>
            <a:ext cx="20842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Depth trigger</a:t>
            </a:r>
          </a:p>
        </p:txBody>
      </p:sp>
    </p:spTree>
    <p:extLst>
      <p:ext uri="{BB962C8B-B14F-4D97-AF65-F5344CB8AC3E}">
        <p14:creationId xmlns:p14="http://schemas.microsoft.com/office/powerpoint/2010/main" val="1006819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A289435-72B7-441E-96A7-3C7C5B63A441}"/>
              </a:ext>
            </a:extLst>
          </p:cNvPr>
          <p:cNvSpPr txBox="1"/>
          <p:nvPr/>
        </p:nvSpPr>
        <p:spPr>
          <a:xfrm>
            <a:off x="347767" y="980728"/>
            <a:ext cx="474360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uftrace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-T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a@time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=10us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abc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DURATION     TID     FUNCTION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[ 28461] | main() {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[ 28461] |   a() {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[ 28461] |     b() {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13.177 us [ 28461] |       c();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17.604 us [ 28461] |     } /* b */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19.010 us [ 28461] |   } /* a */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21.875 us [ 28461] | } /* main */</a:t>
            </a:r>
          </a:p>
          <a:p>
            <a:endParaRPr lang="ko-KR" altLang="en-US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86831F3-C52A-490B-A006-93B558A845C7}"/>
              </a:ext>
            </a:extLst>
          </p:cNvPr>
          <p:cNvSpPr txBox="1"/>
          <p:nvPr/>
        </p:nvSpPr>
        <p:spPr>
          <a:xfrm>
            <a:off x="5097965" y="1023385"/>
            <a:ext cx="46169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uftrace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-T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a@time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=15us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abc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DURATION     TID     FUNCTION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[ 28477] | main() {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15.572 us [ 28477] |   a();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21.510 us [ 28477] | } /* main */</a:t>
            </a:r>
          </a:p>
          <a:p>
            <a:endParaRPr lang="ko-KR" altLang="en-US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6FFC435-6431-4C30-906F-DAF043C613AB}"/>
              </a:ext>
            </a:extLst>
          </p:cNvPr>
          <p:cNvSpPr/>
          <p:nvPr/>
        </p:nvSpPr>
        <p:spPr>
          <a:xfrm>
            <a:off x="248319" y="305159"/>
            <a:ext cx="1904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Time trigger</a:t>
            </a:r>
          </a:p>
        </p:txBody>
      </p:sp>
    </p:spTree>
    <p:extLst>
      <p:ext uri="{BB962C8B-B14F-4D97-AF65-F5344CB8AC3E}">
        <p14:creationId xmlns:p14="http://schemas.microsoft.com/office/powerpoint/2010/main" val="2327324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BF59BDA-AFE2-4504-9775-C00E017EE5BB}"/>
              </a:ext>
            </a:extLst>
          </p:cNvPr>
          <p:cNvSpPr txBox="1"/>
          <p:nvPr/>
        </p:nvSpPr>
        <p:spPr>
          <a:xfrm>
            <a:off x="827584" y="1052736"/>
            <a:ext cx="676980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uftrace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-T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getpid@trace-off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abc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DURATION     TID     FUNCTION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[ 28487] | main() {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[ 28487] |   a() {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[ 28487] |     b() {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[ 28487] |       c() {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[ 28487] |         /*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linux:task-exit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*/</a:t>
            </a: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uftrace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stopped tracing with remaining functions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================================================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task: 28487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[3] c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[2] b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[1] a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[0] main</a:t>
            </a:r>
          </a:p>
          <a:p>
            <a:endParaRPr lang="ko-KR" altLang="en-US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EB687BB-9394-4D20-81D5-9E8A5C63D050}"/>
              </a:ext>
            </a:extLst>
          </p:cNvPr>
          <p:cNvSpPr/>
          <p:nvPr/>
        </p:nvSpPr>
        <p:spPr>
          <a:xfrm>
            <a:off x="728136" y="377167"/>
            <a:ext cx="24452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Trace-off trigger</a:t>
            </a:r>
          </a:p>
        </p:txBody>
      </p:sp>
    </p:spTree>
    <p:extLst>
      <p:ext uri="{BB962C8B-B14F-4D97-AF65-F5344CB8AC3E}">
        <p14:creationId xmlns:p14="http://schemas.microsoft.com/office/powerpoint/2010/main" val="3113201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69328EB-810C-4432-9406-FA132FCA3731}"/>
              </a:ext>
            </a:extLst>
          </p:cNvPr>
          <p:cNvSpPr txBox="1"/>
          <p:nvPr/>
        </p:nvSpPr>
        <p:spPr>
          <a:xfrm>
            <a:off x="539552" y="1137427"/>
            <a:ext cx="5503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uftrace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--disable -T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getpid@trace-on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abc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DURATION     TID     FUNCTION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3.646 us [ 28509] |        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getpid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14.479 us [ 28509] |       } /* c */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15.261 us [ 28509] |     } /* b */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15.834 us [ 28509] |   } /* a */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16.459 us [ 28509] | } /* main */</a:t>
            </a:r>
          </a:p>
          <a:p>
            <a:endParaRPr lang="ko-KR" altLang="en-US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E0C9AF3-9856-409B-92A9-B555FD8D5B0A}"/>
              </a:ext>
            </a:extLst>
          </p:cNvPr>
          <p:cNvSpPr/>
          <p:nvPr/>
        </p:nvSpPr>
        <p:spPr>
          <a:xfrm>
            <a:off x="440104" y="461858"/>
            <a:ext cx="6112443" cy="442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75" dirty="0"/>
              <a:t>Trace-on trigger (--disable </a:t>
            </a:r>
            <a:r>
              <a:rPr lang="ko-KR" altLang="en-US" sz="2275" dirty="0"/>
              <a:t>옵션과 함께 사용</a:t>
            </a:r>
            <a:r>
              <a:rPr lang="en-US" altLang="ko-KR" sz="2275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0924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4F5C35E-A3EF-43B5-AA76-2D0D87D58C6C}"/>
              </a:ext>
            </a:extLst>
          </p:cNvPr>
          <p:cNvSpPr txBox="1"/>
          <p:nvPr/>
        </p:nvSpPr>
        <p:spPr>
          <a:xfrm>
            <a:off x="395536" y="1052736"/>
            <a:ext cx="625042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uftrace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-T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getpid@color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=red </a:t>
            </a:r>
            <a:r>
              <a:rPr lang="en-US" altLang="ko-KR" sz="200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abc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</a:t>
            </a:r>
            <a:endParaRPr lang="en-US" altLang="ko-KR" sz="2000" smtClean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00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DURATION     TID     FUNCTION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[ 28514] | main() {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[ 28514] |   a() {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[ 28514] |     b() {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[ 28514] |       c() {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3.385 us [ 28514] |       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getpid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18.333 us [ 28514] |       } /* c */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19.739 us [ 28514] |     } /* b */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21.354 us [ 28514] |   } /* a */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24.739 us [ 28514] | } /* main */</a:t>
            </a:r>
          </a:p>
          <a:p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B37D2D6-5306-44C3-8F25-39848E64C132}"/>
              </a:ext>
            </a:extLst>
          </p:cNvPr>
          <p:cNvSpPr/>
          <p:nvPr/>
        </p:nvSpPr>
        <p:spPr>
          <a:xfrm>
            <a:off x="296088" y="377166"/>
            <a:ext cx="52883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/>
              <a:t>Color trigger (replay </a:t>
            </a:r>
            <a:r>
              <a:rPr lang="ko-KR" altLang="en-US" sz="2800" dirty="0"/>
              <a:t>시에 사용</a:t>
            </a:r>
            <a:r>
              <a:rPr lang="en-US" altLang="ko-KR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9468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5497264-DE63-4342-8E8A-DB15D8CBBBF6}"/>
              </a:ext>
            </a:extLst>
          </p:cNvPr>
          <p:cNvSpPr txBox="1"/>
          <p:nvPr/>
        </p:nvSpPr>
        <p:spPr>
          <a:xfrm>
            <a:off x="251520" y="836712"/>
            <a:ext cx="1302151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uftrace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-T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b@read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=proc/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statm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abc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DURATION     TID     FUNCTION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[ 28535] | main() {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[ 28535] |   a() {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[ 28535] |     b() {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[ 28535] |       /*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read:proc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statm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(size=6612KB,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rss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=2980KB, shared=2112KB) */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[ 28535] |       c() {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4.062 us [ 28535] |        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getpid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17.760 us [ 28535] |       } /* c */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[ 28535] |       /*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diff:proc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statm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(size=+0KB,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rss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=+0KB, shared=+0KB) */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99.426 us [ 28535] |     } /* b */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128.488 us [ 28535] |   } /* a */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131.353 us [ 28535] | } /* main */</a:t>
            </a:r>
          </a:p>
          <a:p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CE97FB5A-2086-48EE-AEC9-EA51BEBB5D3A}"/>
              </a:ext>
            </a:extLst>
          </p:cNvPr>
          <p:cNvSpPr/>
          <p:nvPr/>
        </p:nvSpPr>
        <p:spPr>
          <a:xfrm>
            <a:off x="152072" y="161143"/>
            <a:ext cx="62124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Read trigger (record </a:t>
            </a:r>
            <a:r>
              <a:rPr lang="ko-KR" altLang="en-US" sz="2000" dirty="0"/>
              <a:t>시에 </a:t>
            </a:r>
            <a:r>
              <a:rPr lang="ko-KR" altLang="en-US" sz="2000"/>
              <a:t>사용</a:t>
            </a:r>
            <a:r>
              <a:rPr lang="en-US" altLang="ko-KR" sz="2000"/>
              <a:t>)    /proc/1234/statm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222596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24C794E-FD42-40FB-8DC2-0296BBEFD5B4}"/>
              </a:ext>
            </a:extLst>
          </p:cNvPr>
          <p:cNvSpPr txBox="1"/>
          <p:nvPr/>
        </p:nvSpPr>
        <p:spPr>
          <a:xfrm>
            <a:off x="683568" y="764704"/>
            <a:ext cx="5682966" cy="437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uftrace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-k hello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Hello world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DURATION     TID     FUNCTION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[ 28546] | main() {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[ 28546] |   puts() {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[ 28546] |     sys_fstat64() {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10.261 us [ 28546] |      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btbcm_setup_apple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33.437 us [ 28546] |     } /* sys_fstat64 */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26.614 us [ 28546] |    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do_page_fault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84.947 us [ 28546] |   } /* puts */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106.458 us [ 28546] | } /* main */</a:t>
            </a:r>
          </a:p>
          <a:p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uftrace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stopped tracing with remaining functions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================================================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task: 28546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[0]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btbcm_setup_apple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877E45C-AA51-45D3-8C9D-1586103E0058}"/>
              </a:ext>
            </a:extLst>
          </p:cNvPr>
          <p:cNvSpPr/>
          <p:nvPr/>
        </p:nvSpPr>
        <p:spPr>
          <a:xfrm>
            <a:off x="584120" y="89135"/>
            <a:ext cx="15359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Basic usage</a:t>
            </a:r>
          </a:p>
        </p:txBody>
      </p:sp>
    </p:spTree>
    <p:extLst>
      <p:ext uri="{BB962C8B-B14F-4D97-AF65-F5344CB8AC3E}">
        <p14:creationId xmlns:p14="http://schemas.microsoft.com/office/powerpoint/2010/main" val="1674060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FF31132-788D-4EF4-819D-D972479F7B52}"/>
              </a:ext>
            </a:extLst>
          </p:cNvPr>
          <p:cNvSpPr txBox="1"/>
          <p:nvPr/>
        </p:nvSpPr>
        <p:spPr>
          <a:xfrm>
            <a:off x="755576" y="848805"/>
            <a:ext cx="866294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28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uftrace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-k -F *</a:t>
            </a:r>
            <a:r>
              <a:rPr lang="en-US" altLang="ko-KR" sz="28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fault@kernel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hello</a:t>
            </a:r>
          </a:p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Hello world</a:t>
            </a:r>
          </a:p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DURATION     TID     FUNCTION</a:t>
            </a:r>
          </a:p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[ 28555] | main() {</a:t>
            </a:r>
          </a:p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[ 28555] |   puts() {</a:t>
            </a:r>
          </a:p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29.948 us [ 28555] |     </a:t>
            </a:r>
            <a:r>
              <a:rPr lang="en-US" altLang="ko-KR" sz="28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do_page_fault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53.541 us [ 28555] |   } /* puts */</a:t>
            </a:r>
          </a:p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67.343 us [ 28555] | } /* main */</a:t>
            </a:r>
          </a:p>
          <a:p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17BE68E-2199-4212-A36D-58935B16D01D}"/>
              </a:ext>
            </a:extLst>
          </p:cNvPr>
          <p:cNvSpPr/>
          <p:nvPr/>
        </p:nvSpPr>
        <p:spPr>
          <a:xfrm>
            <a:off x="656128" y="173236"/>
            <a:ext cx="2017668" cy="442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75" dirty="0"/>
              <a:t>Function filter</a:t>
            </a:r>
          </a:p>
        </p:txBody>
      </p:sp>
    </p:spTree>
    <p:extLst>
      <p:ext uri="{BB962C8B-B14F-4D97-AF65-F5344CB8AC3E}">
        <p14:creationId xmlns:p14="http://schemas.microsoft.com/office/powerpoint/2010/main" val="407212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xmlns="" id="{A7B72290-620D-42F0-8DDB-992BAF464B3D}"/>
              </a:ext>
            </a:extLst>
          </p:cNvPr>
          <p:cNvSpPr txBox="1">
            <a:spLocks/>
          </p:cNvSpPr>
          <p:nvPr/>
        </p:nvSpPr>
        <p:spPr>
          <a:xfrm>
            <a:off x="467544" y="260648"/>
            <a:ext cx="8016875" cy="367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138">
                <a:solidFill>
                  <a:srgbClr val="EC613D"/>
                </a:solidFill>
                <a:latin typeface="OpenSymbol"/>
              </a:rPr>
              <a:t>● </a:t>
            </a:r>
            <a:r>
              <a:rPr lang="en-US" altLang="ko-KR" sz="2600">
                <a:solidFill>
                  <a:srgbClr val="000000"/>
                </a:solidFill>
                <a:latin typeface="NotoSansKR-Medium-VKana"/>
              </a:rPr>
              <a:t>C/C++ </a:t>
            </a:r>
            <a:r>
              <a:rPr lang="ko-KR" altLang="en-US" sz="2600">
                <a:solidFill>
                  <a:srgbClr val="000000"/>
                </a:solidFill>
                <a:latin typeface="NotoSansKR-Medium-VKana"/>
              </a:rPr>
              <a:t>프로그램의 함수 실행 분석</a:t>
            </a:r>
          </a:p>
          <a:p>
            <a:pPr marL="371475" lvl="1" indent="0">
              <a:buFont typeface="Arial" pitchFamily="34" charset="0"/>
              <a:buNone/>
            </a:pPr>
            <a:r>
              <a:rPr lang="en-US" altLang="ko-KR" sz="1463">
                <a:solidFill>
                  <a:srgbClr val="000000"/>
                </a:solidFill>
                <a:latin typeface="OpenSymbol"/>
              </a:rPr>
              <a:t>– </a:t>
            </a:r>
            <a:r>
              <a:rPr lang="en-US" altLang="ko-KR">
                <a:solidFill>
                  <a:srgbClr val="000000"/>
                </a:solidFill>
                <a:latin typeface="NotoSansKR-Regular-VKana"/>
              </a:rPr>
              <a:t>Linux </a:t>
            </a:r>
            <a:r>
              <a:rPr lang="ko-KR" altLang="en-US">
                <a:solidFill>
                  <a:srgbClr val="000000"/>
                </a:solidFill>
                <a:latin typeface="NotoSansKR-Regular-VKana"/>
              </a:rPr>
              <a:t>커널의 </a:t>
            </a:r>
            <a:r>
              <a:rPr lang="en-US" altLang="ko-KR">
                <a:solidFill>
                  <a:srgbClr val="000000"/>
                </a:solidFill>
                <a:latin typeface="NotoSansKR-Regular-VKana"/>
              </a:rPr>
              <a:t>"ftrace" framework</a:t>
            </a:r>
            <a:r>
              <a:rPr lang="ko-KR" altLang="en-US">
                <a:solidFill>
                  <a:srgbClr val="000000"/>
                </a:solidFill>
                <a:latin typeface="NotoSansKR-Regular-VKana"/>
              </a:rPr>
              <a:t>와 유사</a:t>
            </a:r>
          </a:p>
          <a:p>
            <a:pPr marL="371475" lvl="1" indent="0">
              <a:buFont typeface="Arial" pitchFamily="34" charset="0"/>
              <a:buNone/>
            </a:pPr>
            <a:r>
              <a:rPr lang="en-US" altLang="ko-KR" sz="1463">
                <a:solidFill>
                  <a:srgbClr val="000000"/>
                </a:solidFill>
                <a:latin typeface="OpenSymbol"/>
              </a:rPr>
              <a:t>– </a:t>
            </a:r>
            <a:r>
              <a:rPr lang="ko-KR" altLang="en-US">
                <a:solidFill>
                  <a:srgbClr val="000000"/>
                </a:solidFill>
                <a:latin typeface="NotoSansKR-Regular-VKana"/>
              </a:rPr>
              <a:t>하나의 프로세스에 대해서 분석 수행</a:t>
            </a:r>
          </a:p>
          <a:p>
            <a:pPr marL="371475" lvl="1" indent="0">
              <a:buFont typeface="Arial" pitchFamily="34" charset="0"/>
              <a:buNone/>
            </a:pPr>
            <a:r>
              <a:rPr lang="en-US" altLang="ko-KR" sz="1463">
                <a:solidFill>
                  <a:srgbClr val="000000"/>
                </a:solidFill>
                <a:latin typeface="OpenSymbol"/>
              </a:rPr>
              <a:t>– </a:t>
            </a:r>
            <a:r>
              <a:rPr lang="ko-KR" altLang="en-US">
                <a:solidFill>
                  <a:srgbClr val="000000"/>
                </a:solidFill>
                <a:latin typeface="NotoSansKR-Regular-VKana"/>
              </a:rPr>
              <a:t>일반 함수 및 라이브러리</a:t>
            </a:r>
            <a:r>
              <a:rPr lang="en-US" altLang="ko-KR">
                <a:solidFill>
                  <a:srgbClr val="000000"/>
                </a:solidFill>
                <a:latin typeface="NotoSansKR-Regular-VKana"/>
              </a:rPr>
              <a:t>/</a:t>
            </a:r>
            <a:r>
              <a:rPr lang="ko-KR" altLang="en-US">
                <a:solidFill>
                  <a:srgbClr val="000000"/>
                </a:solidFill>
                <a:latin typeface="NotoSansKR-Regular-VKana"/>
              </a:rPr>
              <a:t>커널 함수 </a:t>
            </a:r>
            <a:r>
              <a:rPr lang="en-US" altLang="ko-KR">
                <a:solidFill>
                  <a:srgbClr val="000000"/>
                </a:solidFill>
                <a:latin typeface="NotoSansKR-Regular-VKana"/>
              </a:rPr>
              <a:t>tracing</a:t>
            </a:r>
          </a:p>
          <a:p>
            <a:pPr marL="371475" lvl="1" indent="0">
              <a:buFont typeface="Arial" pitchFamily="34" charset="0"/>
              <a:buNone/>
            </a:pPr>
            <a:r>
              <a:rPr lang="en-US" altLang="ko-KR" sz="1463">
                <a:solidFill>
                  <a:srgbClr val="000000"/>
                </a:solidFill>
                <a:latin typeface="OpenSymbol"/>
              </a:rPr>
              <a:t>– </a:t>
            </a:r>
            <a:r>
              <a:rPr lang="ko-KR" altLang="en-US">
                <a:solidFill>
                  <a:srgbClr val="000000"/>
                </a:solidFill>
                <a:latin typeface="NotoSansKR-Regular-VKana"/>
              </a:rPr>
              <a:t>다양한 분석 기능 및 필터링 제공</a:t>
            </a:r>
          </a:p>
          <a:p>
            <a:pPr marL="371475" lvl="1" indent="0">
              <a:buFont typeface="Arial" pitchFamily="34" charset="0"/>
              <a:buNone/>
            </a:pPr>
            <a:r>
              <a:rPr lang="en-US" altLang="ko-KR" sz="1463">
                <a:solidFill>
                  <a:srgbClr val="000000"/>
                </a:solidFill>
                <a:latin typeface="OpenSymbol"/>
              </a:rPr>
              <a:t>– </a:t>
            </a:r>
            <a:r>
              <a:rPr lang="ko-KR" altLang="en-US">
                <a:solidFill>
                  <a:srgbClr val="000000"/>
                </a:solidFill>
                <a:latin typeface="NotoSansKR-Regular-VKana"/>
              </a:rPr>
              <a:t>간편한 실행 방식</a:t>
            </a:r>
            <a:endParaRPr lang="en-US" altLang="ko-KR">
              <a:solidFill>
                <a:srgbClr val="000000"/>
              </a:solidFill>
              <a:latin typeface="NotoSansKR-Regular-VKana"/>
            </a:endParaRPr>
          </a:p>
          <a:p>
            <a:pPr marL="371475" lvl="1" indent="0">
              <a:buFont typeface="Arial" pitchFamily="34" charset="0"/>
              <a:buNone/>
            </a:pPr>
            <a:endParaRPr lang="ko-KR" altLang="en-US">
              <a:solidFill>
                <a:srgbClr val="000000"/>
              </a:solidFill>
              <a:latin typeface="NotoSansKR-Regular-VKana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138">
                <a:solidFill>
                  <a:srgbClr val="EC613D"/>
                </a:solidFill>
                <a:latin typeface="OpenSymbol"/>
              </a:rPr>
              <a:t>● </a:t>
            </a:r>
            <a:r>
              <a:rPr lang="ko-KR" altLang="en-US" sz="2600">
                <a:solidFill>
                  <a:srgbClr val="000000"/>
                </a:solidFill>
                <a:latin typeface="NotoSansKR-Medium-VKana"/>
              </a:rPr>
              <a:t>오픈소스 프로젝트</a:t>
            </a:r>
          </a:p>
          <a:p>
            <a:pPr marL="371475" lvl="1" indent="0">
              <a:buFont typeface="Arial" pitchFamily="34" charset="0"/>
              <a:buNone/>
            </a:pPr>
            <a:r>
              <a:rPr lang="en-US" altLang="ko-KR" sz="1463">
                <a:solidFill>
                  <a:srgbClr val="000000"/>
                </a:solidFill>
                <a:latin typeface="OpenSymbol"/>
              </a:rPr>
              <a:t>– </a:t>
            </a:r>
            <a:r>
              <a:rPr lang="en-US" altLang="ko-KR">
                <a:solidFill>
                  <a:srgbClr val="2A76C7"/>
                </a:solidFill>
                <a:latin typeface="NotoSansKR-Medium-VKana"/>
              </a:rPr>
              <a:t>https://github.com/namhyung/uftrace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2893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2474DE7-2AB4-4147-9849-8CD63F5EA3D5}"/>
              </a:ext>
            </a:extLst>
          </p:cNvPr>
          <p:cNvSpPr txBox="1"/>
          <p:nvPr/>
        </p:nvSpPr>
        <p:spPr>
          <a:xfrm>
            <a:off x="755576" y="1052736"/>
            <a:ext cx="7802136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uftrace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-K 2   -F *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fault@kernel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hello   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Hello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world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DURATION     TID     FUNCTION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[ 28573] | main() {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[ 28573] |   puts() {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[ 28573] |    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do_page_fault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24.115 us [ 28573] |      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btbcm_setup_apple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2.083 us [ 28573] |      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down_read_trylock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176.561 us [ 28573] |       _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cond_resched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20.676 us [ 28573] |      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btbcm_setup_apple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2.500 us [ 28573] |      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find_vma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166.301 us [ 28573] |      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handle_mm_fault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21.770 us [ 28573] |      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btbcm_setup_apple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1.875 us [ 28573] |      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up_read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442.496 us [ 28573] |     } /*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do_page_fault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*/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626.558 us [ 28573] |   } /* puts */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642.026 us [ 28573] | } /* main */</a:t>
            </a:r>
          </a:p>
          <a:p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CD4FEA04-CFD3-4C74-AB41-D3782115327F}"/>
              </a:ext>
            </a:extLst>
          </p:cNvPr>
          <p:cNvSpPr/>
          <p:nvPr/>
        </p:nvSpPr>
        <p:spPr>
          <a:xfrm>
            <a:off x="656128" y="377167"/>
            <a:ext cx="1509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Depth filter</a:t>
            </a:r>
          </a:p>
        </p:txBody>
      </p:sp>
    </p:spTree>
    <p:extLst>
      <p:ext uri="{BB962C8B-B14F-4D97-AF65-F5344CB8AC3E}">
        <p14:creationId xmlns:p14="http://schemas.microsoft.com/office/powerpoint/2010/main" val="3516910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C6169B0-CA47-442D-8BCE-562801FEF471}"/>
              </a:ext>
            </a:extLst>
          </p:cNvPr>
          <p:cNvSpPr txBox="1"/>
          <p:nvPr/>
        </p:nvSpPr>
        <p:spPr>
          <a:xfrm>
            <a:off x="683568" y="404664"/>
            <a:ext cx="5686172" cy="560153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pthread.h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void *bar(void) {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return NULL;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void *foo(void *unused) {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return bar();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int main(int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argc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, char *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argv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[]) {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pthread_t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foo(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argv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pthread_create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(&amp;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, NULL, foo, NULL);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pthread_join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, NULL);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return 0;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}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3887EDD-37C9-4C47-AF37-1E5171557D7E}"/>
              </a:ext>
            </a:extLst>
          </p:cNvPr>
          <p:cNvSpPr txBox="1"/>
          <p:nvPr/>
        </p:nvSpPr>
        <p:spPr>
          <a:xfrm>
            <a:off x="6228184" y="548680"/>
            <a:ext cx="1626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# vi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</a:rPr>
              <a:t>foobar.c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23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306B34-14B9-4160-87E4-4354D02FD42B}"/>
              </a:ext>
            </a:extLst>
          </p:cNvPr>
          <p:cNvSpPr txBox="1"/>
          <p:nvPr/>
        </p:nvSpPr>
        <p:spPr>
          <a:xfrm>
            <a:off x="1115616" y="260648"/>
            <a:ext cx="653255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gcc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-o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foobar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-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pg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-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pthread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foobar.c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uftrace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record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foobar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uftrace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replay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DURATION     TID     FUNCTION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[ 28363] | main() {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[ 28363] |   foo() {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0.937 us [ 28363] |     bar();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5.989 us [ 28363] |   } /* foo */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237.133 us [ 28363] |  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pthread_create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[ 28363] |  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pthread_join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[ 28365] | foo() {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0.677 us [ 28365] |   bar();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4.219 us [ 28365] | } /* foo */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413.017 us [ 28363] |   } /*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pthread_join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*/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678.587 us [ 28363] | } /* main */</a:t>
            </a:r>
          </a:p>
          <a:p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1293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5A847F4-0C04-4555-AACA-74A3D15CCDAE}"/>
              </a:ext>
            </a:extLst>
          </p:cNvPr>
          <p:cNvSpPr txBox="1"/>
          <p:nvPr/>
        </p:nvSpPr>
        <p:spPr>
          <a:xfrm>
            <a:off x="755576" y="476672"/>
            <a:ext cx="779572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tid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옵션을 사용하여 특정 스레드만 볼 수 있다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. </a:t>
            </a:r>
          </a:p>
          <a:p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uftrace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replay --</a:t>
            </a: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tid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28365</a:t>
            </a:r>
          </a:p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DURATION     TID     FUNCTION</a:t>
            </a:r>
          </a:p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[ 28365] | foo() {</a:t>
            </a:r>
          </a:p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0.677 us [ 28365] |   bar();</a:t>
            </a:r>
          </a:p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4.219 us [ 28365] | } /* foo */</a:t>
            </a:r>
          </a:p>
          <a:p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515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C9CCCC4-3261-401F-8E6F-C9E4313605FE}"/>
              </a:ext>
            </a:extLst>
          </p:cNvPr>
          <p:cNvSpPr txBox="1"/>
          <p:nvPr/>
        </p:nvSpPr>
        <p:spPr>
          <a:xfrm>
            <a:off x="539552" y="548680"/>
            <a:ext cx="994054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--column-view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아래와 같이 다른 스레드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/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프로세스를 쉽게 구별할 수 있는 옵션이 있다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uftrace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replay --column-view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DURATION     TID     FUNCTION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[ 28363] | main() {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[ 28363] |   foo() {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0.937 us [ 28363] |     bar();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5.989 us [ 28363] |   } /* foo */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237.133 us [ 28363] |  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pthread_create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[ 28363] |  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pthread_join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[ 28365] |                 foo() {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0.677 us [ 28365] |                   bar();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4.219 us [ 28365] |                 } /* foo */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413.017 us [ 28363] |   } /*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pthread_join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*/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678.587 us [ 28363] | } /* main */</a:t>
            </a:r>
          </a:p>
          <a:p>
            <a:endParaRPr lang="ko-KR" altLang="en-US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547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658E639-478E-4E4E-800A-0B2979EB52C7}"/>
              </a:ext>
            </a:extLst>
          </p:cNvPr>
          <p:cNvSpPr txBox="1"/>
          <p:nvPr/>
        </p:nvSpPr>
        <p:spPr>
          <a:xfrm>
            <a:off x="323528" y="620688"/>
            <a:ext cx="941155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기록한 추적 데이터를 사용하여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uftrace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는 프로그램 실행을 분석하는 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몇 가지 부속 명령을 제공한다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. 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report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로 분류 프로그램의 각 기능에 대한 부속 프로그램 통계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총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시간 실행된다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uftrace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report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Total time   Self time       Calls  Function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==========  ==========  ==========  ====================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678.587 us   22.448 us           1  main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413.017 us  413.017 us           1 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pthread_join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237.133 us  237.133 us           1 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pthread_create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10.208 us    8.594 us           2  foo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1.614 us    1.614 us           2  bar</a:t>
            </a:r>
          </a:p>
          <a:p>
            <a:endParaRPr lang="ko-KR" altLang="en-US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7446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14565F4-5DE7-4C35-9733-872D378FC4F9}"/>
              </a:ext>
            </a:extLst>
          </p:cNvPr>
          <p:cNvSpPr txBox="1"/>
          <p:nvPr/>
        </p:nvSpPr>
        <p:spPr>
          <a:xfrm>
            <a:off x="1037565" y="1358770"/>
            <a:ext cx="752962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총 시간은 호출 된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하위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함수를 포함하는 함수의 시간이다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. </a:t>
            </a:r>
          </a:p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자체 시간은 하위 기능을 제외한 시간이다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. </a:t>
            </a:r>
          </a:p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함수가 여러 번 호출되면 기간의 합계이다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. 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-s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또는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--sort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옵션을 사용하여 정렬 동작을 변경할 수 있다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. </a:t>
            </a:r>
          </a:p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사용 가능한 정렬 키는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합계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"(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기본값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), "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자체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"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및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호출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이다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. </a:t>
            </a:r>
          </a:p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아래는 동일한 추적이지만 자체 시간별로 정렬되어 있다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uftrace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report -s self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Total time   Self time       Calls  Function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==========  ==========  ==========  ====================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413.017 us  413.017 us           1 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pthread_join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237.133 us  237.133 us           1 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pthread_create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678.587 us   22.448 us           1  main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10.208 us    8.594 us           2  foo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1.614 us    1.614 us           2  bar</a:t>
            </a:r>
          </a:p>
          <a:p>
            <a:endParaRPr lang="ko-KR" altLang="en-US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794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8DB4341-BDF3-4D96-B048-4F801557CD62}"/>
              </a:ext>
            </a:extLst>
          </p:cNvPr>
          <p:cNvSpPr txBox="1"/>
          <p:nvPr/>
        </p:nvSpPr>
        <p:spPr>
          <a:xfrm>
            <a:off x="467544" y="332656"/>
            <a:ext cx="856997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호출 방법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역 추적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과 호출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자식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과 같은 단일 함수에만 집중할 수 있다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. </a:t>
            </a:r>
          </a:p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이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graph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명령은 그러한 정보를 표시한다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. </a:t>
            </a:r>
          </a:p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예를 들어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, "foo"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함수 호출 그래프를 보자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uftrace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graph foo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Function Call Graph for 'foo' (session: 6eaa01add0c1456d)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=============== BACKTRACE ===============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backtrace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#0: hit 1, time   4.219 us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[0] foo (0)</a:t>
            </a: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backtrace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#1: hit 1, time   5.989 us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[0] main (0)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[1] foo (0)</a:t>
            </a: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========== FUNCTION CALL GRAPH ==========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TOTAL TIME   FUNCTION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10.208 us : (2) foo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1.614 us : (2) bar</a:t>
            </a:r>
          </a:p>
          <a:p>
            <a:endParaRPr lang="ko-KR" altLang="en-US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735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C086978-CDBB-4B8C-8EFA-38E049F541D8}"/>
              </a:ext>
            </a:extLst>
          </p:cNvPr>
          <p:cNvSpPr txBox="1"/>
          <p:nvPr/>
        </p:nvSpPr>
        <p:spPr>
          <a:xfrm>
            <a:off x="950943" y="1448780"/>
            <a:ext cx="8004114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명령 줄 인수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함수 이름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를 생략하면 기본적으로 전체 그래프 모드가 표시된다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uftrace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graph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Function Call Graph for '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foobar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' (session: 6eaa01add0c1456d)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========== FUNCTION CALL GRAPH ==========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TOTAL TIME   FUNCTION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682.806 us : (1)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foobar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678.587 us :  +-(1) main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5.989 us :  |  +-(1) foo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0.937 us :  |  | (1) bar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 :  |  |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237.133 us :  |  +-(1)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pthread_create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 :  |  |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413.017 us :  |  +-(1)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pthread_join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 :  |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4.219 us :  +-(1) foo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0.677 us :    (1) bar</a:t>
            </a:r>
          </a:p>
          <a:p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3165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D980869-4C2D-48F4-A5BD-7D0E7EEF1DD3}"/>
              </a:ext>
            </a:extLst>
          </p:cNvPr>
          <p:cNvSpPr txBox="1"/>
          <p:nvPr/>
        </p:nvSpPr>
        <p:spPr>
          <a:xfrm>
            <a:off x="467544" y="332656"/>
            <a:ext cx="927369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uftrace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는 실행 중에 시스템이나 프로그램에 대한 다양한 정보를 표시하여 개발자에게 도움이 될 수 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uftrace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info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system information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==================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program version     : v0.8.3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recorded on         : Thu May 24 02:55:23 2018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cmdline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 :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uftrace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record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foobar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cpu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info            : ARMv7 Processor rev 4 (v7l)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number of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cpus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: 4 / 4 (online / possible)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memory info         : 277.1 / 875.7 MB (free / total)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system load         : 0.00 / 0.00 / 0.00 (1 / 5 / 15 min)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kernel version      : Linux 4.9.79-v7+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hostname            :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raspberrypi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distro              : "Raspbian GNU/Linux 9 (stretch)"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process information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===================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number of tasks     : 2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task list           : 28363(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foobar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), 28365(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foobar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exe image           : /root/debugging/02_day/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uftrace_test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foobar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build id            : 1973bf9faf94c7cdd80c7e9c49333eaad2fd7bfb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pattern             : regex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exit status         : exited with code: 0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elapsed time        : 0.017820662 sec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596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xmlns="" id="{B100C1DC-2DF8-4494-A00C-10744A073440}"/>
              </a:ext>
            </a:extLst>
          </p:cNvPr>
          <p:cNvSpPr txBox="1">
            <a:spLocks/>
          </p:cNvSpPr>
          <p:nvPr/>
        </p:nvSpPr>
        <p:spPr>
          <a:xfrm>
            <a:off x="563562" y="404664"/>
            <a:ext cx="8016875" cy="367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138">
                <a:solidFill>
                  <a:srgbClr val="EC613D"/>
                </a:solidFill>
                <a:latin typeface="OpenSymbol"/>
              </a:rPr>
              <a:t>● </a:t>
            </a:r>
            <a:r>
              <a:rPr lang="ko-KR" altLang="en-US" sz="2600">
                <a:solidFill>
                  <a:srgbClr val="000000"/>
                </a:solidFill>
                <a:latin typeface="NotoSansKR-Medium-VKana"/>
              </a:rPr>
              <a:t>빌드 요구사항</a:t>
            </a:r>
          </a:p>
          <a:p>
            <a:pPr marL="371475" lvl="1" indent="0">
              <a:buFont typeface="Arial" pitchFamily="34" charset="0"/>
              <a:buNone/>
            </a:pPr>
            <a:r>
              <a:rPr lang="en-US" altLang="ko-KR" sz="1625">
                <a:solidFill>
                  <a:srgbClr val="000000"/>
                </a:solidFill>
                <a:latin typeface="OpenSymbol"/>
              </a:rPr>
              <a:t>– </a:t>
            </a:r>
            <a:r>
              <a:rPr lang="en-US" altLang="ko-KR" sz="2275">
                <a:solidFill>
                  <a:srgbClr val="000000"/>
                </a:solidFill>
                <a:latin typeface="NotoSansKR-Regular-VKana"/>
              </a:rPr>
              <a:t>OS: Linux</a:t>
            </a:r>
          </a:p>
          <a:p>
            <a:pPr marL="371475" lvl="1" indent="0">
              <a:buFont typeface="Arial" pitchFamily="34" charset="0"/>
              <a:buNone/>
            </a:pPr>
            <a:r>
              <a:rPr lang="en-US" altLang="ko-KR" sz="1625">
                <a:solidFill>
                  <a:srgbClr val="000000"/>
                </a:solidFill>
                <a:latin typeface="OpenSymbol"/>
              </a:rPr>
              <a:t>– </a:t>
            </a:r>
            <a:r>
              <a:rPr lang="en-US" altLang="ko-KR" sz="2275">
                <a:solidFill>
                  <a:srgbClr val="000000"/>
                </a:solidFill>
                <a:latin typeface="NotoSansKR-Regular-VKana"/>
              </a:rPr>
              <a:t>Arch: x86_64, ARM(v6 </a:t>
            </a:r>
            <a:r>
              <a:rPr lang="ko-KR" altLang="en-US" sz="2275">
                <a:solidFill>
                  <a:srgbClr val="000000"/>
                </a:solidFill>
                <a:latin typeface="NanumGothic"/>
              </a:rPr>
              <a:t>이상</a:t>
            </a:r>
            <a:r>
              <a:rPr lang="en-US" altLang="ko-KR" sz="2275">
                <a:solidFill>
                  <a:srgbClr val="000000"/>
                </a:solidFill>
                <a:latin typeface="NotoSansKR-Regular-VKana"/>
              </a:rPr>
              <a:t>), AArch64</a:t>
            </a:r>
          </a:p>
          <a:p>
            <a:pPr marL="371475" lvl="1" indent="0">
              <a:buFont typeface="Arial" pitchFamily="34" charset="0"/>
              <a:buNone/>
            </a:pPr>
            <a:r>
              <a:rPr lang="en-US" altLang="ko-KR" sz="1625">
                <a:solidFill>
                  <a:srgbClr val="000000"/>
                </a:solidFill>
                <a:latin typeface="OpenSymbol"/>
              </a:rPr>
              <a:t>– </a:t>
            </a:r>
            <a:r>
              <a:rPr lang="en-US" altLang="ko-KR" sz="2275">
                <a:solidFill>
                  <a:srgbClr val="000000"/>
                </a:solidFill>
                <a:latin typeface="NotoSansKR-Regular-VKana"/>
              </a:rPr>
              <a:t>Library: libelf (elfutils)</a:t>
            </a:r>
          </a:p>
          <a:p>
            <a:pPr marL="371475" lvl="1" indent="0">
              <a:buFont typeface="Arial" pitchFamily="34" charset="0"/>
              <a:buNone/>
            </a:pPr>
            <a:endParaRPr lang="en-US" altLang="ko-KR">
              <a:solidFill>
                <a:srgbClr val="000000"/>
              </a:solidFill>
              <a:latin typeface="NotoSansKR-Regular-VKana"/>
            </a:endParaRPr>
          </a:p>
          <a:p>
            <a:pPr marL="371475" lvl="1" indent="0">
              <a:buFont typeface="Arial" pitchFamily="34" charset="0"/>
              <a:buNone/>
            </a:pPr>
            <a:endParaRPr lang="en-US" altLang="ko-KR">
              <a:solidFill>
                <a:srgbClr val="000000"/>
              </a:solidFill>
              <a:latin typeface="NotoSansKR-Regular-VKana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138">
                <a:solidFill>
                  <a:srgbClr val="EC613D"/>
                </a:solidFill>
                <a:latin typeface="OpenSymbol"/>
              </a:rPr>
              <a:t>● </a:t>
            </a:r>
            <a:r>
              <a:rPr lang="ko-KR" altLang="en-US" sz="2600">
                <a:solidFill>
                  <a:srgbClr val="000000"/>
                </a:solidFill>
                <a:latin typeface="NotoSansKR-Medium-VKana"/>
              </a:rPr>
              <a:t>배포판 지원</a:t>
            </a:r>
          </a:p>
          <a:p>
            <a:pPr marL="371475" lvl="1" indent="0">
              <a:buFont typeface="Arial" pitchFamily="34" charset="0"/>
              <a:buNone/>
            </a:pPr>
            <a:r>
              <a:rPr lang="en-US" altLang="ko-KR" sz="1625">
                <a:solidFill>
                  <a:srgbClr val="000000"/>
                </a:solidFill>
                <a:latin typeface="OpenSymbol"/>
              </a:rPr>
              <a:t>– </a:t>
            </a:r>
            <a:r>
              <a:rPr lang="en-US" altLang="ko-KR" sz="2275">
                <a:solidFill>
                  <a:srgbClr val="000000"/>
                </a:solidFill>
                <a:latin typeface="NotoSansKR-Regular-VKana"/>
              </a:rPr>
              <a:t>Debian/Ubuntu: OK</a:t>
            </a:r>
            <a:endParaRPr lang="en-US" altLang="ko-KR" sz="2275" dirty="0">
              <a:solidFill>
                <a:srgbClr val="000000"/>
              </a:solidFill>
              <a:latin typeface="NotoSansKR-Regular-VKana"/>
            </a:endParaRPr>
          </a:p>
        </p:txBody>
      </p:sp>
    </p:spTree>
    <p:extLst>
      <p:ext uri="{BB962C8B-B14F-4D97-AF65-F5344CB8AC3E}">
        <p14:creationId xmlns:p14="http://schemas.microsoft.com/office/powerpoint/2010/main" val="338643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4F8F35-B271-4D7C-BABC-A5863366DB3A}"/>
              </a:ext>
            </a:extLst>
          </p:cNvPr>
          <p:cNvSpPr txBox="1"/>
          <p:nvPr/>
        </p:nvSpPr>
        <p:spPr>
          <a:xfrm>
            <a:off x="323528" y="260648"/>
            <a:ext cx="4134465" cy="19389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stdio.h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int main(void) {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("Hello world\n");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1B19CB2-0BAF-4286-9DB4-963611D4B3FE}"/>
              </a:ext>
            </a:extLst>
          </p:cNvPr>
          <p:cNvSpPr txBox="1"/>
          <p:nvPr/>
        </p:nvSpPr>
        <p:spPr>
          <a:xfrm>
            <a:off x="4587347" y="568424"/>
            <a:ext cx="42755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vi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hello.c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gcc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-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o hello-pg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pg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hello</a:t>
            </a:r>
            <a:r>
              <a:rPr lang="en-US" altLang="ko-KR" sz="200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</a:t>
            </a:r>
          </a:p>
          <a:p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gcc -o hello hello.c</a:t>
            </a:r>
            <a:endParaRPr lang="ko-KR" altLang="en-US" sz="200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729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4F8F35-B271-4D7C-BABC-A5863366DB3A}"/>
              </a:ext>
            </a:extLst>
          </p:cNvPr>
          <p:cNvSpPr txBox="1"/>
          <p:nvPr/>
        </p:nvSpPr>
        <p:spPr>
          <a:xfrm>
            <a:off x="-41764" y="116632"/>
            <a:ext cx="11187678" cy="34778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0001062c &lt;main&gt;:</a:t>
            </a:r>
          </a:p>
          <a:p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1062c:       e92d4800        push    {fp, lr}</a:t>
            </a:r>
          </a:p>
          <a:p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10630:       e28db004        add     fp, sp, #4</a:t>
            </a:r>
          </a:p>
          <a:p>
            <a:r>
              <a:rPr lang="en-US" altLang="ko-KR" sz="2000" b="1">
                <a:solidFill>
                  <a:srgbClr val="FF0000"/>
                </a:solidFill>
                <a:latin typeface="Consolas" panose="020B0609020204030204" pitchFamily="49" charset="0"/>
              </a:rPr>
              <a:t>   10634:       e52de004        push    {lr}            ; (str lr, [sp, #-4]!)</a:t>
            </a:r>
          </a:p>
          <a:p>
            <a:r>
              <a:rPr lang="en-US" altLang="ko-KR" sz="2000" b="1">
                <a:solidFill>
                  <a:srgbClr val="FF0000"/>
                </a:solidFill>
                <a:latin typeface="Consolas" panose="020B0609020204030204" pitchFamily="49" charset="0"/>
              </a:rPr>
              <a:t>   10638:       ebffff8c        bl      10470 &lt;__gnu_mcount_nc@plt&gt;</a:t>
            </a:r>
          </a:p>
          <a:p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1063c:       e59f000c        ldr     r0, [pc, #12]   ; 10650 &lt;main+0x24&gt;</a:t>
            </a:r>
          </a:p>
          <a:p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10640:       ebffff81        bl      1044c &lt;puts@plt&gt;</a:t>
            </a:r>
          </a:p>
          <a:p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10644:       e3a03000        mov     r3, #0</a:t>
            </a:r>
          </a:p>
          <a:p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10648:       e1a00003        mov     r0, r3</a:t>
            </a:r>
          </a:p>
          <a:p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1064c:       e8bd8800        pop     {fp, pc}</a:t>
            </a:r>
          </a:p>
          <a:p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10650:       000106ec        .word   0x000106ec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1900AF1-191F-466A-9388-275642FD0A1E}"/>
              </a:ext>
            </a:extLst>
          </p:cNvPr>
          <p:cNvSpPr txBox="1"/>
          <p:nvPr/>
        </p:nvSpPr>
        <p:spPr>
          <a:xfrm>
            <a:off x="-34506" y="3551525"/>
            <a:ext cx="10764485" cy="34778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0001043c &lt;main&gt;:</a:t>
            </a:r>
          </a:p>
          <a:p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1043c:       e92d4800        push    {fp, lr}</a:t>
            </a:r>
          </a:p>
          <a:p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10440:       e28db004        add     fp, sp, #4</a:t>
            </a:r>
          </a:p>
          <a:p>
            <a:endParaRPr lang="en-US" altLang="ko-KR" sz="200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sz="200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10444:       e59f000c        ldr     r0, [pc, #12]   ; 10458 &lt;main+0x1c&gt;</a:t>
            </a:r>
          </a:p>
          <a:p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10448:       ebffffa5        bl      102e4 &lt;puts@plt&gt;</a:t>
            </a:r>
          </a:p>
          <a:p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1044c:       e3a03000        mov     r3, #0</a:t>
            </a:r>
          </a:p>
          <a:p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10450:       e1a00003        mov     r0, r3</a:t>
            </a:r>
          </a:p>
          <a:p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10454:       e8bd8800        pop     {fp, pc}</a:t>
            </a:r>
          </a:p>
          <a:p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10458:       000104cc        .word   0x000104cc</a:t>
            </a:r>
          </a:p>
        </p:txBody>
      </p:sp>
    </p:spTree>
    <p:extLst>
      <p:ext uri="{BB962C8B-B14F-4D97-AF65-F5344CB8AC3E}">
        <p14:creationId xmlns:p14="http://schemas.microsoft.com/office/powerpoint/2010/main" val="25870103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B1E789A-3350-4E5F-805C-F457D923A2CF}"/>
              </a:ext>
            </a:extLst>
          </p:cNvPr>
          <p:cNvSpPr txBox="1"/>
          <p:nvPr/>
        </p:nvSpPr>
        <p:spPr>
          <a:xfrm>
            <a:off x="313308" y="614883"/>
            <a:ext cx="7656263" cy="424731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#define _GNU_SOURCE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static void __init(void)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void __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gnu_mcount_nc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(void)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__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asm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( "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mov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r1,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lr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" 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__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asm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( "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ldr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r3, [sp]");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("pre-lr in stack:%08x, pre-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fp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in stack:%08x\n");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02E1E9A-4017-4589-B203-B6B46B892DA1}"/>
              </a:ext>
            </a:extLst>
          </p:cNvPr>
          <p:cNvSpPr txBox="1"/>
          <p:nvPr/>
        </p:nvSpPr>
        <p:spPr>
          <a:xfrm>
            <a:off x="313308" y="11663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>
                <a:latin typeface="Consolas" pitchFamily="49" charset="0"/>
                <a:cs typeface="Consolas" pitchFamily="49" charset="0"/>
              </a:rPr>
              <a:t>preload.c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210B081-69A4-469F-BBE1-C13B7777E74D}"/>
              </a:ext>
            </a:extLst>
          </p:cNvPr>
          <p:cNvSpPr txBox="1"/>
          <p:nvPr/>
        </p:nvSpPr>
        <p:spPr>
          <a:xfrm>
            <a:off x="179512" y="5300040"/>
            <a:ext cx="74911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onsolas" pitchFamily="49" charset="0"/>
                <a:cs typeface="Consolas" pitchFamily="49" charset="0"/>
              </a:rPr>
              <a:t># </a:t>
            </a:r>
            <a:r>
              <a:rPr lang="en-US" sz="2400" err="1">
                <a:latin typeface="Consolas" pitchFamily="49" charset="0"/>
                <a:cs typeface="Consolas" pitchFamily="49" charset="0"/>
              </a:rPr>
              <a:t>gcc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-shared -</a:t>
            </a:r>
            <a:r>
              <a:rPr lang="en-US" sz="2400" err="1">
                <a:latin typeface="Consolas" pitchFamily="49" charset="0"/>
                <a:cs typeface="Consolas" pitchFamily="49" charset="0"/>
              </a:rPr>
              <a:t>fPIC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-o </a:t>
            </a:r>
            <a:r>
              <a:rPr lang="en-US" sz="2400" err="1">
                <a:latin typeface="Consolas" pitchFamily="49" charset="0"/>
                <a:cs typeface="Consolas" pitchFamily="49" charset="0"/>
              </a:rPr>
              <a:t>preload.so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err="1">
                <a:latin typeface="Consolas" pitchFamily="49" charset="0"/>
                <a:cs typeface="Consolas" pitchFamily="49" charset="0"/>
              </a:rPr>
              <a:t>preload.c</a:t>
            </a:r>
            <a:endParaRPr lang="en-US" sz="2400">
              <a:latin typeface="Consolas" pitchFamily="49" charset="0"/>
              <a:cs typeface="Consolas" pitchFamily="49" charset="0"/>
            </a:endParaRPr>
          </a:p>
          <a:p>
            <a:r>
              <a:rPr lang="en-US" sz="2400">
                <a:latin typeface="Consolas" pitchFamily="49" charset="0"/>
                <a:cs typeface="Consolas" pitchFamily="49" charset="0"/>
              </a:rPr>
              <a:t># LD_PRELOAD=./</a:t>
            </a:r>
            <a:r>
              <a:rPr lang="en-US" sz="2400" err="1">
                <a:latin typeface="Consolas" pitchFamily="49" charset="0"/>
                <a:cs typeface="Consolas" pitchFamily="49" charset="0"/>
              </a:rPr>
              <a:t>preload.so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./hello-pg</a:t>
            </a:r>
          </a:p>
        </p:txBody>
      </p:sp>
    </p:spTree>
    <p:extLst>
      <p:ext uri="{BB962C8B-B14F-4D97-AF65-F5344CB8AC3E}">
        <p14:creationId xmlns:p14="http://schemas.microsoft.com/office/powerpoint/2010/main" val="607859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B1E789A-3350-4E5F-805C-F457D923A2CF}"/>
              </a:ext>
            </a:extLst>
          </p:cNvPr>
          <p:cNvSpPr txBox="1"/>
          <p:nvPr/>
        </p:nvSpPr>
        <p:spPr>
          <a:xfrm>
            <a:off x="-2124744" y="1124744"/>
            <a:ext cx="10062370" cy="563231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000005dc &lt;__gnu_mcount_nc&gt;: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5dc:   e92d4800        push    {fp, lr}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5e0:   e28db004        add     fp, sp, #4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5e4:   e1a0100e        mov     r1, lr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5e8:   e59d2004        ldr     r2, [sp]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5f0:   e59f3010        ldr     r3, [pc, #16]   ; 608 &lt;__gnu_mcount_nc+0x2c&gt;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5f4:   e08f3003        add     r3, pc, r3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5f8:   e1a00003        mov     r0, r3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5fc:   ebffff8d        bl      438 &lt;printf@plt&gt;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600:   e1a00000        nop                     ; (mov r0, r0)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604:   e8bd8800        pop     {fp, pc}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608:   00000018        .word   0x00000018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0001062c &lt;main&gt;: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1062c:       e92d4800        push    {fp, lr}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10630:       e28db004        add     fp, sp, #4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10634:       e52de004        push    {lr}            ; (str lr, [sp, #-4]!)</a:t>
            </a:r>
          </a:p>
          <a:p>
            <a:r>
              <a:rPr lang="en-US" altLang="ko-KR" b="1">
                <a:latin typeface="Consolas" pitchFamily="49" charset="0"/>
                <a:cs typeface="Consolas" pitchFamily="49" charset="0"/>
              </a:rPr>
              <a:t>   10638:       ebffff8c        bl      10470 &lt;__gnu_mcount_nc@plt&gt;</a:t>
            </a:r>
          </a:p>
          <a:p>
            <a:r>
              <a:rPr lang="en-US" altLang="ko-KR" b="1">
                <a:latin typeface="Consolas" pitchFamily="49" charset="0"/>
                <a:cs typeface="Consolas" pitchFamily="49" charset="0"/>
              </a:rPr>
              <a:t>   1063c:       e59f000c        ldr     r0, [pc, #12]   ; 10650 &lt;main+0x24&gt;</a:t>
            </a: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02E1E9A-4017-4589-B203-B6B46B892DA1}"/>
              </a:ext>
            </a:extLst>
          </p:cNvPr>
          <p:cNvSpPr txBox="1"/>
          <p:nvPr/>
        </p:nvSpPr>
        <p:spPr>
          <a:xfrm>
            <a:off x="313308" y="11663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>
                <a:latin typeface="Consolas" pitchFamily="49" charset="0"/>
                <a:cs typeface="Consolas" pitchFamily="49" charset="0"/>
              </a:rPr>
              <a:t>preload.c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BF40E55-92A8-4C94-BA0C-BCE906D5D268}"/>
              </a:ext>
            </a:extLst>
          </p:cNvPr>
          <p:cNvSpPr/>
          <p:nvPr/>
        </p:nvSpPr>
        <p:spPr>
          <a:xfrm>
            <a:off x="3491880" y="116632"/>
            <a:ext cx="108011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10638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D25DFC6-6ED7-42BB-AF47-36896C29064F}"/>
              </a:ext>
            </a:extLst>
          </p:cNvPr>
          <p:cNvSpPr txBox="1"/>
          <p:nvPr/>
        </p:nvSpPr>
        <p:spPr>
          <a:xfrm>
            <a:off x="4572000" y="16870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614934-E716-4248-9DDB-8D30E1662435}"/>
              </a:ext>
            </a:extLst>
          </p:cNvPr>
          <p:cNvSpPr/>
          <p:nvPr/>
        </p:nvSpPr>
        <p:spPr>
          <a:xfrm>
            <a:off x="5148063" y="116632"/>
            <a:ext cx="1368151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10638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FBDA4CD-FBEE-4807-8720-11F6A5037302}"/>
              </a:ext>
            </a:extLst>
          </p:cNvPr>
          <p:cNvSpPr txBox="1"/>
          <p:nvPr/>
        </p:nvSpPr>
        <p:spPr>
          <a:xfrm>
            <a:off x="6494213" y="147372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r1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2129FB6-42CE-4824-9CE9-C105A6ABEC57}"/>
              </a:ext>
            </a:extLst>
          </p:cNvPr>
          <p:cNvSpPr/>
          <p:nvPr/>
        </p:nvSpPr>
        <p:spPr>
          <a:xfrm>
            <a:off x="8065428" y="1090238"/>
            <a:ext cx="1152128" cy="350018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1971F43-AE0A-47AA-B775-1AC965AC1C4A}"/>
              </a:ext>
            </a:extLst>
          </p:cNvPr>
          <p:cNvSpPr/>
          <p:nvPr/>
        </p:nvSpPr>
        <p:spPr>
          <a:xfrm>
            <a:off x="8065428" y="3172722"/>
            <a:ext cx="1152128" cy="38712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lr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DDC315F-72FB-4560-9EFD-0B3B40451E16}"/>
              </a:ext>
            </a:extLst>
          </p:cNvPr>
          <p:cNvSpPr/>
          <p:nvPr/>
        </p:nvSpPr>
        <p:spPr>
          <a:xfrm>
            <a:off x="8065428" y="2785598"/>
            <a:ext cx="1152128" cy="38712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fp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390EF21F-736B-4EF1-9642-7572228AD668}"/>
              </a:ext>
            </a:extLst>
          </p:cNvPr>
          <p:cNvCxnSpPr/>
          <p:nvPr/>
        </p:nvCxnSpPr>
        <p:spPr>
          <a:xfrm>
            <a:off x="7561372" y="2785598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386DB18A-3397-412D-AD36-376F6C7D5210}"/>
              </a:ext>
            </a:extLst>
          </p:cNvPr>
          <p:cNvCxnSpPr/>
          <p:nvPr/>
        </p:nvCxnSpPr>
        <p:spPr>
          <a:xfrm>
            <a:off x="7561372" y="3172722"/>
            <a:ext cx="5040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6BC8CBA-BF5A-456E-905C-4D597633E3E6}"/>
              </a:ext>
            </a:extLst>
          </p:cNvPr>
          <p:cNvSpPr/>
          <p:nvPr/>
        </p:nvSpPr>
        <p:spPr>
          <a:xfrm>
            <a:off x="3491880" y="658190"/>
            <a:ext cx="108011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10638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0600B91-2F76-446D-9E65-9A1BD63A0C88}"/>
              </a:ext>
            </a:extLst>
          </p:cNvPr>
          <p:cNvSpPr txBox="1"/>
          <p:nvPr/>
        </p:nvSpPr>
        <p:spPr>
          <a:xfrm>
            <a:off x="4606868" y="70738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5AA09FDF-DFE7-4501-87B8-051BF40745F1}"/>
              </a:ext>
            </a:extLst>
          </p:cNvPr>
          <p:cNvSpPr/>
          <p:nvPr/>
        </p:nvSpPr>
        <p:spPr>
          <a:xfrm>
            <a:off x="5148064" y="666817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2093842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B244AA9-FEA7-4103-BE69-420DB1CB11BB}"/>
              </a:ext>
            </a:extLst>
          </p:cNvPr>
          <p:cNvSpPr txBox="1"/>
          <p:nvPr/>
        </p:nvSpPr>
        <p:spPr>
          <a:xfrm>
            <a:off x="6494213" y="71600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1661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79CBBF1-C9F1-4FB5-A81B-414F8D409830}"/>
              </a:ext>
            </a:extLst>
          </p:cNvPr>
          <p:cNvSpPr/>
          <p:nvPr/>
        </p:nvSpPr>
        <p:spPr>
          <a:xfrm>
            <a:off x="971600" y="880659"/>
            <a:ext cx="129614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5f8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CB19FAF3-4714-4BE3-8860-CBFF4E1F776A}"/>
              </a:ext>
            </a:extLst>
          </p:cNvPr>
          <p:cNvSpPr/>
          <p:nvPr/>
        </p:nvSpPr>
        <p:spPr>
          <a:xfrm>
            <a:off x="2259757" y="880659"/>
            <a:ext cx="129614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5f4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D64B191-83B0-4243-934D-055675D2F3D5}"/>
              </a:ext>
            </a:extLst>
          </p:cNvPr>
          <p:cNvSpPr/>
          <p:nvPr/>
        </p:nvSpPr>
        <p:spPr>
          <a:xfrm>
            <a:off x="3536655" y="880659"/>
            <a:ext cx="129614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5f0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57237D8-E478-47F3-997C-D245A1D99B1A}"/>
              </a:ext>
            </a:extLst>
          </p:cNvPr>
          <p:cNvSpPr/>
          <p:nvPr/>
        </p:nvSpPr>
        <p:spPr>
          <a:xfrm>
            <a:off x="4860032" y="880659"/>
            <a:ext cx="129614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AB94742-80D4-4FDF-AA42-0F178B10F663}"/>
              </a:ext>
            </a:extLst>
          </p:cNvPr>
          <p:cNvSpPr/>
          <p:nvPr/>
        </p:nvSpPr>
        <p:spPr>
          <a:xfrm>
            <a:off x="6156176" y="880659"/>
            <a:ext cx="129614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DCDC7634-188B-4AC4-95DD-3604FA6E96EC}"/>
              </a:ext>
            </a:extLst>
          </p:cNvPr>
          <p:cNvSpPr/>
          <p:nvPr/>
        </p:nvSpPr>
        <p:spPr>
          <a:xfrm>
            <a:off x="963613" y="433577"/>
            <a:ext cx="1296144" cy="43204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fetch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9C2F2AA9-6B2D-4DF7-B047-F3E26C08DB5A}"/>
              </a:ext>
            </a:extLst>
          </p:cNvPr>
          <p:cNvSpPr/>
          <p:nvPr/>
        </p:nvSpPr>
        <p:spPr>
          <a:xfrm>
            <a:off x="2259757" y="433577"/>
            <a:ext cx="1296144" cy="43204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decode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A5F4EE38-23FA-4678-AFE9-0443FBAC0A50}"/>
              </a:ext>
            </a:extLst>
          </p:cNvPr>
          <p:cNvSpPr/>
          <p:nvPr/>
        </p:nvSpPr>
        <p:spPr>
          <a:xfrm>
            <a:off x="3555901" y="433577"/>
            <a:ext cx="1296144" cy="43204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execute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7970B4E9-005B-4235-A365-B2261E6524BB}"/>
              </a:ext>
            </a:extLst>
          </p:cNvPr>
          <p:cNvSpPr/>
          <p:nvPr/>
        </p:nvSpPr>
        <p:spPr>
          <a:xfrm>
            <a:off x="4852045" y="433577"/>
            <a:ext cx="1296144" cy="43204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load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7C60AA40-B436-4AD2-AADD-337FD68EBC28}"/>
              </a:ext>
            </a:extLst>
          </p:cNvPr>
          <p:cNvSpPr/>
          <p:nvPr/>
        </p:nvSpPr>
        <p:spPr>
          <a:xfrm>
            <a:off x="6148189" y="433577"/>
            <a:ext cx="1296144" cy="43204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store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892AE414-0ACB-494B-AE96-D24E59AD8EDB}"/>
              </a:ext>
            </a:extLst>
          </p:cNvPr>
          <p:cNvSpPr/>
          <p:nvPr/>
        </p:nvSpPr>
        <p:spPr>
          <a:xfrm>
            <a:off x="526722" y="1870238"/>
            <a:ext cx="129614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F8F89B41-5512-4709-A5F8-2AEFB4500DDE}"/>
              </a:ext>
            </a:extLst>
          </p:cNvPr>
          <p:cNvSpPr txBox="1"/>
          <p:nvPr/>
        </p:nvSpPr>
        <p:spPr>
          <a:xfrm>
            <a:off x="1822866" y="187023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pc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908A117D-2576-4FED-B976-2665E917793B}"/>
              </a:ext>
            </a:extLst>
          </p:cNvPr>
          <p:cNvSpPr txBox="1"/>
          <p:nvPr/>
        </p:nvSpPr>
        <p:spPr>
          <a:xfrm>
            <a:off x="683568" y="2564904"/>
            <a:ext cx="994054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PC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의 값은 현재 실행중인 명령의 다음 다음 명령이다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ARM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은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32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비트 명령어를 사용하지만 바이트 주소를 사용하므로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+ 8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은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2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바이트 길이의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8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바이트를 의미한다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그래서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ARM archi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의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5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단계 파이프 라인 </a:t>
            </a: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인출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디코드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실행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메모리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쓰기 저장</a:t>
            </a: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ARM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의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5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단계 파이프 라인 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PC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레지스터는 각 클럭마다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4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가산되므로 명령이 실행될 때 </a:t>
            </a: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현재 명령 인 경우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PC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레지스터는 이미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2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클럭을 넘었다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.  PC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는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fetch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명령을 가리키고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현재 명령은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"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실행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"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명령을 의미하므로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PC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는 다음에 실행될 다음 것을 의미한다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.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A79CBBF1-C9F1-4FB5-A81B-414F8D409830}"/>
              </a:ext>
            </a:extLst>
          </p:cNvPr>
          <p:cNvSpPr/>
          <p:nvPr/>
        </p:nvSpPr>
        <p:spPr>
          <a:xfrm>
            <a:off x="2267744" y="1386797"/>
            <a:ext cx="129614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5fc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CB19FAF3-4714-4BE3-8860-CBFF4E1F776A}"/>
              </a:ext>
            </a:extLst>
          </p:cNvPr>
          <p:cNvSpPr/>
          <p:nvPr/>
        </p:nvSpPr>
        <p:spPr>
          <a:xfrm>
            <a:off x="3555901" y="1386797"/>
            <a:ext cx="129614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5f4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1D64B191-83B0-4243-934D-055675D2F3D5}"/>
              </a:ext>
            </a:extLst>
          </p:cNvPr>
          <p:cNvSpPr/>
          <p:nvPr/>
        </p:nvSpPr>
        <p:spPr>
          <a:xfrm>
            <a:off x="4832799" y="1386797"/>
            <a:ext cx="129614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5f0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A57237D8-E478-47F3-997C-D245A1D99B1A}"/>
              </a:ext>
            </a:extLst>
          </p:cNvPr>
          <p:cNvSpPr/>
          <p:nvPr/>
        </p:nvSpPr>
        <p:spPr>
          <a:xfrm>
            <a:off x="6156176" y="1386797"/>
            <a:ext cx="129614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EAB94742-80D4-4FDF-AA42-0F178B10F663}"/>
              </a:ext>
            </a:extLst>
          </p:cNvPr>
          <p:cNvSpPr/>
          <p:nvPr/>
        </p:nvSpPr>
        <p:spPr>
          <a:xfrm>
            <a:off x="7452320" y="1386797"/>
            <a:ext cx="129614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A79CBBF1-C9F1-4FB5-A81B-414F8D409830}"/>
              </a:ext>
            </a:extLst>
          </p:cNvPr>
          <p:cNvSpPr/>
          <p:nvPr/>
        </p:nvSpPr>
        <p:spPr>
          <a:xfrm>
            <a:off x="3563888" y="1892935"/>
            <a:ext cx="129614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CB19FAF3-4714-4BE3-8860-CBFF4E1F776A}"/>
              </a:ext>
            </a:extLst>
          </p:cNvPr>
          <p:cNvSpPr/>
          <p:nvPr/>
        </p:nvSpPr>
        <p:spPr>
          <a:xfrm>
            <a:off x="4852045" y="1892935"/>
            <a:ext cx="129614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5f4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D64B191-83B0-4243-934D-055675D2F3D5}"/>
              </a:ext>
            </a:extLst>
          </p:cNvPr>
          <p:cNvSpPr/>
          <p:nvPr/>
        </p:nvSpPr>
        <p:spPr>
          <a:xfrm>
            <a:off x="6128943" y="1892935"/>
            <a:ext cx="129614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5f0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A57237D8-E478-47F3-997C-D245A1D99B1A}"/>
              </a:ext>
            </a:extLst>
          </p:cNvPr>
          <p:cNvSpPr/>
          <p:nvPr/>
        </p:nvSpPr>
        <p:spPr>
          <a:xfrm>
            <a:off x="7452320" y="1892935"/>
            <a:ext cx="129614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EAB94742-80D4-4FDF-AA42-0F178B10F663}"/>
              </a:ext>
            </a:extLst>
          </p:cNvPr>
          <p:cNvSpPr/>
          <p:nvPr/>
        </p:nvSpPr>
        <p:spPr>
          <a:xfrm>
            <a:off x="8748464" y="1892935"/>
            <a:ext cx="129614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2285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97365728-91EB-4B94-92A6-B1A323844C88}"/>
              </a:ext>
            </a:extLst>
          </p:cNvPr>
          <p:cNvCxnSpPr>
            <a:cxnSpLocks/>
          </p:cNvCxnSpPr>
          <p:nvPr/>
        </p:nvCxnSpPr>
        <p:spPr>
          <a:xfrm>
            <a:off x="539552" y="4652760"/>
            <a:ext cx="9145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9588534-B88D-4A55-8029-3D9CACA2E659}"/>
              </a:ext>
            </a:extLst>
          </p:cNvPr>
          <p:cNvSpPr/>
          <p:nvPr/>
        </p:nvSpPr>
        <p:spPr>
          <a:xfrm>
            <a:off x="1475656" y="629314"/>
            <a:ext cx="2088232" cy="1341149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0FC783B1-190A-40B0-B67C-73C3810E0825}"/>
              </a:ext>
            </a:extLst>
          </p:cNvPr>
          <p:cNvSpPr/>
          <p:nvPr/>
        </p:nvSpPr>
        <p:spPr>
          <a:xfrm>
            <a:off x="1475656" y="1970463"/>
            <a:ext cx="2088232" cy="1341149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52C9C23-75D1-4B78-90E3-9EB850BA9D8F}"/>
              </a:ext>
            </a:extLst>
          </p:cNvPr>
          <p:cNvSpPr/>
          <p:nvPr/>
        </p:nvSpPr>
        <p:spPr>
          <a:xfrm>
            <a:off x="1475656" y="3311611"/>
            <a:ext cx="2088232" cy="1341149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FA83A02-FFD9-4A94-A420-FCBD66A21AAF}"/>
              </a:ext>
            </a:extLst>
          </p:cNvPr>
          <p:cNvSpPr/>
          <p:nvPr/>
        </p:nvSpPr>
        <p:spPr>
          <a:xfrm>
            <a:off x="1475656" y="4652760"/>
            <a:ext cx="2088232" cy="1341149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F42A013-9D92-43FA-99AE-568953F1CF8E}"/>
              </a:ext>
            </a:extLst>
          </p:cNvPr>
          <p:cNvSpPr txBox="1"/>
          <p:nvPr/>
        </p:nvSpPr>
        <p:spPr>
          <a:xfrm>
            <a:off x="20061" y="404664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0x00000000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A80BAC9-C625-418A-A48F-BCCF59CC89B2}"/>
              </a:ext>
            </a:extLst>
          </p:cNvPr>
          <p:cNvSpPr txBox="1"/>
          <p:nvPr/>
        </p:nvSpPr>
        <p:spPr>
          <a:xfrm>
            <a:off x="20061" y="5764929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0xffffffff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BB1B402-EBB7-42C6-B472-48CC3CD6834C}"/>
              </a:ext>
            </a:extLst>
          </p:cNvPr>
          <p:cNvSpPr txBox="1"/>
          <p:nvPr/>
        </p:nvSpPr>
        <p:spPr>
          <a:xfrm>
            <a:off x="20061" y="1770407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0x40000000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98E4FDA-8FCE-48BF-BA6F-380CBF1C4F4E}"/>
              </a:ext>
            </a:extLst>
          </p:cNvPr>
          <p:cNvSpPr txBox="1"/>
          <p:nvPr/>
        </p:nvSpPr>
        <p:spPr>
          <a:xfrm>
            <a:off x="20061" y="3100873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0x80000000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23CEAE1-C407-47B9-836B-F252342DBEC4}"/>
              </a:ext>
            </a:extLst>
          </p:cNvPr>
          <p:cNvSpPr txBox="1"/>
          <p:nvPr/>
        </p:nvSpPr>
        <p:spPr>
          <a:xfrm>
            <a:off x="4603321" y="40466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B9AD51F-0C7F-455C-BE95-7FCF25C95075}"/>
              </a:ext>
            </a:extLst>
          </p:cNvPr>
          <p:cNvSpPr txBox="1"/>
          <p:nvPr/>
        </p:nvSpPr>
        <p:spPr>
          <a:xfrm>
            <a:off x="4567672" y="174581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0100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D8D734C-4F41-491C-B8BF-C4EF0AEE2903}"/>
              </a:ext>
            </a:extLst>
          </p:cNvPr>
          <p:cNvSpPr txBox="1"/>
          <p:nvPr/>
        </p:nvSpPr>
        <p:spPr>
          <a:xfrm>
            <a:off x="4552689" y="313538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C908480-D237-48FE-B574-718E13F14AF4}"/>
              </a:ext>
            </a:extLst>
          </p:cNvPr>
          <p:cNvSpPr txBox="1"/>
          <p:nvPr/>
        </p:nvSpPr>
        <p:spPr>
          <a:xfrm>
            <a:off x="4567672" y="445270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1100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501B927-A357-4209-A71A-2841179D7101}"/>
              </a:ext>
            </a:extLst>
          </p:cNvPr>
          <p:cNvSpPr txBox="1"/>
          <p:nvPr/>
        </p:nvSpPr>
        <p:spPr>
          <a:xfrm>
            <a:off x="-49796" y="4608680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0xc0000000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5CB07DC-EDD7-4043-8354-5C9394C2C34C}"/>
              </a:ext>
            </a:extLst>
          </p:cNvPr>
          <p:cNvSpPr txBox="1"/>
          <p:nvPr/>
        </p:nvSpPr>
        <p:spPr>
          <a:xfrm>
            <a:off x="-84724" y="4257122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0xbfffffff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F2F88E5E-F7BE-47EE-AEF3-3BED379EB80B}"/>
              </a:ext>
            </a:extLst>
          </p:cNvPr>
          <p:cNvSpPr/>
          <p:nvPr/>
        </p:nvSpPr>
        <p:spPr>
          <a:xfrm>
            <a:off x="6383051" y="604719"/>
            <a:ext cx="2088232" cy="40435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6B413646-DBE2-4F61-A372-786D348C5EC8}"/>
              </a:ext>
            </a:extLst>
          </p:cNvPr>
          <p:cNvSpPr/>
          <p:nvPr/>
        </p:nvSpPr>
        <p:spPr>
          <a:xfrm>
            <a:off x="6383051" y="629314"/>
            <a:ext cx="2088232" cy="361471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text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D7315A2E-C4B2-4ED4-964A-A2DE1279DDD5}"/>
              </a:ext>
            </a:extLst>
          </p:cNvPr>
          <p:cNvSpPr/>
          <p:nvPr/>
        </p:nvSpPr>
        <p:spPr>
          <a:xfrm>
            <a:off x="6383051" y="983821"/>
            <a:ext cx="2088232" cy="361471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EAB99416-3B80-4BFC-A00A-578291DFC6FF}"/>
              </a:ext>
            </a:extLst>
          </p:cNvPr>
          <p:cNvSpPr/>
          <p:nvPr/>
        </p:nvSpPr>
        <p:spPr>
          <a:xfrm>
            <a:off x="6383051" y="1381598"/>
            <a:ext cx="2088232" cy="361471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bss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6323A966-84B1-48DE-8940-DAB913BE40B8}"/>
              </a:ext>
            </a:extLst>
          </p:cNvPr>
          <p:cNvSpPr/>
          <p:nvPr/>
        </p:nvSpPr>
        <p:spPr>
          <a:xfrm>
            <a:off x="6383051" y="4291289"/>
            <a:ext cx="2088232" cy="361471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stack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화살표: 위쪽 27">
            <a:extLst>
              <a:ext uri="{FF2B5EF4-FFF2-40B4-BE49-F238E27FC236}">
                <a16:creationId xmlns:a16="http://schemas.microsoft.com/office/drawing/2014/main" xmlns="" id="{62BB6718-C26C-4609-B6DF-C3C9B80E1196}"/>
              </a:ext>
            </a:extLst>
          </p:cNvPr>
          <p:cNvSpPr/>
          <p:nvPr/>
        </p:nvSpPr>
        <p:spPr>
          <a:xfrm>
            <a:off x="7164288" y="3514982"/>
            <a:ext cx="504056" cy="759499"/>
          </a:xfrm>
          <a:prstGeom prst="upArrow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473FC3D9-20BC-4DC0-A37F-5805D4269FC4}"/>
              </a:ext>
            </a:extLst>
          </p:cNvPr>
          <p:cNvSpPr txBox="1"/>
          <p:nvPr/>
        </p:nvSpPr>
        <p:spPr>
          <a:xfrm>
            <a:off x="4499992" y="5517232"/>
            <a:ext cx="4839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INTEL CPU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는 커널과의 메모리 경계가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3G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이므로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0xC0000000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이다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8107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97365728-91EB-4B94-92A6-B1A323844C88}"/>
              </a:ext>
            </a:extLst>
          </p:cNvPr>
          <p:cNvCxnSpPr>
            <a:cxnSpLocks/>
          </p:cNvCxnSpPr>
          <p:nvPr/>
        </p:nvCxnSpPr>
        <p:spPr>
          <a:xfrm>
            <a:off x="395536" y="3311611"/>
            <a:ext cx="9145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9588534-B88D-4A55-8029-3D9CACA2E659}"/>
              </a:ext>
            </a:extLst>
          </p:cNvPr>
          <p:cNvSpPr/>
          <p:nvPr/>
        </p:nvSpPr>
        <p:spPr>
          <a:xfrm>
            <a:off x="1475656" y="629314"/>
            <a:ext cx="2088232" cy="1341149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0FC783B1-190A-40B0-B67C-73C3810E0825}"/>
              </a:ext>
            </a:extLst>
          </p:cNvPr>
          <p:cNvSpPr/>
          <p:nvPr/>
        </p:nvSpPr>
        <p:spPr>
          <a:xfrm>
            <a:off x="1475656" y="1970463"/>
            <a:ext cx="2088232" cy="1341149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52C9C23-75D1-4B78-90E3-9EB850BA9D8F}"/>
              </a:ext>
            </a:extLst>
          </p:cNvPr>
          <p:cNvSpPr/>
          <p:nvPr/>
        </p:nvSpPr>
        <p:spPr>
          <a:xfrm>
            <a:off x="1475656" y="3311611"/>
            <a:ext cx="2088232" cy="1341149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FA83A02-FFD9-4A94-A420-FCBD66A21AAF}"/>
              </a:ext>
            </a:extLst>
          </p:cNvPr>
          <p:cNvSpPr/>
          <p:nvPr/>
        </p:nvSpPr>
        <p:spPr>
          <a:xfrm>
            <a:off x="1475656" y="4652760"/>
            <a:ext cx="2088232" cy="1341149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F42A013-9D92-43FA-99AE-568953F1CF8E}"/>
              </a:ext>
            </a:extLst>
          </p:cNvPr>
          <p:cNvSpPr txBox="1"/>
          <p:nvPr/>
        </p:nvSpPr>
        <p:spPr>
          <a:xfrm>
            <a:off x="20061" y="404664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0x00000000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A80BAC9-C625-418A-A48F-BCCF59CC89B2}"/>
              </a:ext>
            </a:extLst>
          </p:cNvPr>
          <p:cNvSpPr txBox="1"/>
          <p:nvPr/>
        </p:nvSpPr>
        <p:spPr>
          <a:xfrm>
            <a:off x="20061" y="5764929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0xffffffff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BB1B402-EBB7-42C6-B472-48CC3CD6834C}"/>
              </a:ext>
            </a:extLst>
          </p:cNvPr>
          <p:cNvSpPr txBox="1"/>
          <p:nvPr/>
        </p:nvSpPr>
        <p:spPr>
          <a:xfrm>
            <a:off x="20061" y="1770407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0x40000000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98E4FDA-8FCE-48BF-BA6F-380CBF1C4F4E}"/>
              </a:ext>
            </a:extLst>
          </p:cNvPr>
          <p:cNvSpPr txBox="1"/>
          <p:nvPr/>
        </p:nvSpPr>
        <p:spPr>
          <a:xfrm>
            <a:off x="20060" y="3289572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0x80000000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23CEAE1-C407-47B9-836B-F252342DBEC4}"/>
              </a:ext>
            </a:extLst>
          </p:cNvPr>
          <p:cNvSpPr txBox="1"/>
          <p:nvPr/>
        </p:nvSpPr>
        <p:spPr>
          <a:xfrm>
            <a:off x="4603321" y="40466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B9AD51F-0C7F-455C-BE95-7FCF25C95075}"/>
              </a:ext>
            </a:extLst>
          </p:cNvPr>
          <p:cNvSpPr txBox="1"/>
          <p:nvPr/>
        </p:nvSpPr>
        <p:spPr>
          <a:xfrm>
            <a:off x="4567672" y="174581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0100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D8D734C-4F41-491C-B8BF-C4EF0AEE2903}"/>
              </a:ext>
            </a:extLst>
          </p:cNvPr>
          <p:cNvSpPr txBox="1"/>
          <p:nvPr/>
        </p:nvSpPr>
        <p:spPr>
          <a:xfrm>
            <a:off x="4552689" y="313538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C908480-D237-48FE-B574-718E13F14AF4}"/>
              </a:ext>
            </a:extLst>
          </p:cNvPr>
          <p:cNvSpPr txBox="1"/>
          <p:nvPr/>
        </p:nvSpPr>
        <p:spPr>
          <a:xfrm>
            <a:off x="4567672" y="445270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1100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5CB07DC-EDD7-4043-8354-5C9394C2C34C}"/>
              </a:ext>
            </a:extLst>
          </p:cNvPr>
          <p:cNvSpPr txBox="1"/>
          <p:nvPr/>
        </p:nvSpPr>
        <p:spPr>
          <a:xfrm>
            <a:off x="0" y="2926656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0x7fffffff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F2F88E5E-F7BE-47EE-AEF3-3BED379EB80B}"/>
              </a:ext>
            </a:extLst>
          </p:cNvPr>
          <p:cNvSpPr/>
          <p:nvPr/>
        </p:nvSpPr>
        <p:spPr>
          <a:xfrm>
            <a:off x="6383051" y="604719"/>
            <a:ext cx="2088232" cy="40435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6B413646-DBE2-4F61-A372-786D348C5EC8}"/>
              </a:ext>
            </a:extLst>
          </p:cNvPr>
          <p:cNvSpPr/>
          <p:nvPr/>
        </p:nvSpPr>
        <p:spPr>
          <a:xfrm>
            <a:off x="6383051" y="629314"/>
            <a:ext cx="2088232" cy="361471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text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D7315A2E-C4B2-4ED4-964A-A2DE1279DDD5}"/>
              </a:ext>
            </a:extLst>
          </p:cNvPr>
          <p:cNvSpPr/>
          <p:nvPr/>
        </p:nvSpPr>
        <p:spPr>
          <a:xfrm>
            <a:off x="6383051" y="983821"/>
            <a:ext cx="2088232" cy="361471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EAB99416-3B80-4BFC-A00A-578291DFC6FF}"/>
              </a:ext>
            </a:extLst>
          </p:cNvPr>
          <p:cNvSpPr/>
          <p:nvPr/>
        </p:nvSpPr>
        <p:spPr>
          <a:xfrm>
            <a:off x="6383051" y="1381598"/>
            <a:ext cx="2088232" cy="361471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bss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6323A966-84B1-48DE-8940-DAB913BE40B8}"/>
              </a:ext>
            </a:extLst>
          </p:cNvPr>
          <p:cNvSpPr/>
          <p:nvPr/>
        </p:nvSpPr>
        <p:spPr>
          <a:xfrm>
            <a:off x="6383051" y="4291289"/>
            <a:ext cx="2088232" cy="361471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stack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화살표: 위쪽 27">
            <a:extLst>
              <a:ext uri="{FF2B5EF4-FFF2-40B4-BE49-F238E27FC236}">
                <a16:creationId xmlns:a16="http://schemas.microsoft.com/office/drawing/2014/main" xmlns="" id="{62BB6718-C26C-4609-B6DF-C3C9B80E1196}"/>
              </a:ext>
            </a:extLst>
          </p:cNvPr>
          <p:cNvSpPr/>
          <p:nvPr/>
        </p:nvSpPr>
        <p:spPr>
          <a:xfrm>
            <a:off x="7164288" y="3514982"/>
            <a:ext cx="504056" cy="759499"/>
          </a:xfrm>
          <a:prstGeom prst="upArrow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395BF45E-2D02-4FA7-95D2-023640EF845A}"/>
              </a:ext>
            </a:extLst>
          </p:cNvPr>
          <p:cNvSpPr txBox="1"/>
          <p:nvPr/>
        </p:nvSpPr>
        <p:spPr>
          <a:xfrm>
            <a:off x="8604448" y="4470518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0x7fffffff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8FC09B2C-E0A8-4921-866D-C0A0415A78F8}"/>
              </a:ext>
            </a:extLst>
          </p:cNvPr>
          <p:cNvSpPr txBox="1"/>
          <p:nvPr/>
        </p:nvSpPr>
        <p:spPr>
          <a:xfrm>
            <a:off x="8577215" y="4061973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0x7effffff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화살표: 위쪽 30">
            <a:extLst>
              <a:ext uri="{FF2B5EF4-FFF2-40B4-BE49-F238E27FC236}">
                <a16:creationId xmlns:a16="http://schemas.microsoft.com/office/drawing/2014/main" xmlns="" id="{426B627F-6146-47A0-98E3-7A9B783B2F47}"/>
              </a:ext>
            </a:extLst>
          </p:cNvPr>
          <p:cNvSpPr/>
          <p:nvPr/>
        </p:nvSpPr>
        <p:spPr>
          <a:xfrm flipV="1">
            <a:off x="7092280" y="1738500"/>
            <a:ext cx="504056" cy="682384"/>
          </a:xfrm>
          <a:prstGeom prst="upArrow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9A6C4D7B-2999-4CC3-9D4D-BEC4E56FE51F}"/>
              </a:ext>
            </a:extLst>
          </p:cNvPr>
          <p:cNvSpPr/>
          <p:nvPr/>
        </p:nvSpPr>
        <p:spPr>
          <a:xfrm>
            <a:off x="6394136" y="3174020"/>
            <a:ext cx="2088232" cy="361471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.so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C00FD3E-AF71-4BB7-98FC-36F9400D334E}"/>
              </a:ext>
            </a:extLst>
          </p:cNvPr>
          <p:cNvSpPr txBox="1"/>
          <p:nvPr/>
        </p:nvSpPr>
        <p:spPr>
          <a:xfrm>
            <a:off x="4499992" y="5517232"/>
            <a:ext cx="45576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ARM CPU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는 커널과의 메모리 경계가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2G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이므로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0x80000000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이다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7456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788082A-B923-4016-B066-3C0920D81CC1}"/>
              </a:ext>
            </a:extLst>
          </p:cNvPr>
          <p:cNvSpPr txBox="1"/>
          <p:nvPr/>
        </p:nvSpPr>
        <p:spPr>
          <a:xfrm>
            <a:off x="492179" y="230382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Consolas" pitchFamily="49" charset="0"/>
                <a:cs typeface="Consolas" pitchFamily="49" charset="0"/>
              </a:rPr>
              <a:t>커널 소스 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BDC5C0B-A0E7-4BDC-A441-F7EF027C69DC}"/>
              </a:ext>
            </a:extLst>
          </p:cNvPr>
          <p:cNvSpPr txBox="1"/>
          <p:nvPr/>
        </p:nvSpPr>
        <p:spPr>
          <a:xfrm>
            <a:off x="539552" y="980728"/>
            <a:ext cx="752962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Ctags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를 이용한 소스분석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# vi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a.c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task_struct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#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pri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kind tag               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파일</a:t>
            </a:r>
          </a:p>
          <a:p>
            <a:r>
              <a:rPr lang="ko-KR" altLang="en-US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1 F   s   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task_struct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linux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/include/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linux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sched.h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           struct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task_struct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ko-KR" altLang="en-US" dirty="0">
                <a:latin typeface="Consolas" pitchFamily="49" charset="0"/>
                <a:cs typeface="Consolas" pitchFamily="49" charset="0"/>
              </a:rPr>
              <a:t>숫자 </a:t>
            </a:r>
            <a:r>
              <a:rPr lang="ko-KR" altLang="en-US" dirty="0" err="1">
                <a:latin typeface="Consolas" pitchFamily="49" charset="0"/>
                <a:cs typeface="Consolas" pitchFamily="49" charset="0"/>
              </a:rPr>
              <a:t>입력후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&lt;</a:t>
            </a:r>
            <a:r>
              <a:rPr lang="ko-KR" altLang="en-US" dirty="0" err="1">
                <a:latin typeface="Consolas" pitchFamily="49" charset="0"/>
                <a:cs typeface="Consolas" pitchFamily="49" charset="0"/>
              </a:rPr>
              <a:t>엔터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&gt; (</a:t>
            </a:r>
            <a:r>
              <a:rPr lang="ko-KR" altLang="en-US" dirty="0" err="1">
                <a:latin typeface="Consolas" pitchFamily="49" charset="0"/>
                <a:cs typeface="Consolas" pitchFamily="49" charset="0"/>
              </a:rPr>
              <a:t>숫자없으면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 취소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): 1</a:t>
            </a: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dirty="0">
                <a:latin typeface="Consolas" pitchFamily="49" charset="0"/>
                <a:cs typeface="Consolas" pitchFamily="49" charset="0"/>
              </a:rPr>
              <a:t>주의사항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반드시 저장 후 이동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5C2AD01-D624-49C6-81BD-217DB11BF7F7}"/>
              </a:ext>
            </a:extLst>
          </p:cNvPr>
          <p:cNvSpPr/>
          <p:nvPr/>
        </p:nvSpPr>
        <p:spPr>
          <a:xfrm>
            <a:off x="1259631" y="1844823"/>
            <a:ext cx="288032" cy="360040"/>
          </a:xfrm>
          <a:prstGeom prst="rect">
            <a:avLst/>
          </a:prstGeom>
          <a:solidFill>
            <a:srgbClr val="92D05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C71FDC7-C3E6-4790-86D6-AB839F919947}"/>
              </a:ext>
            </a:extLst>
          </p:cNvPr>
          <p:cNvSpPr txBox="1"/>
          <p:nvPr/>
        </p:nvSpPr>
        <p:spPr>
          <a:xfrm>
            <a:off x="5400092" y="489447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Consolas" pitchFamily="49" charset="0"/>
                <a:cs typeface="Consolas" pitchFamily="49" charset="0"/>
              </a:rPr>
              <a:t>정의로 이동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: g+]</a:t>
            </a:r>
          </a:p>
          <a:p>
            <a:r>
              <a:rPr lang="ko-KR" altLang="en-US" dirty="0">
                <a:latin typeface="Consolas" pitchFamily="49" charset="0"/>
                <a:cs typeface="Consolas" pitchFamily="49" charset="0"/>
              </a:rPr>
              <a:t>돌아오기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: ctrl + t</a:t>
            </a:r>
          </a:p>
        </p:txBody>
      </p:sp>
    </p:spTree>
    <p:extLst>
      <p:ext uri="{BB962C8B-B14F-4D97-AF65-F5344CB8AC3E}">
        <p14:creationId xmlns:p14="http://schemas.microsoft.com/office/powerpoint/2010/main" val="31220237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33B3CEE-F31A-4601-A72C-9DCF1CAE559A}"/>
              </a:ext>
            </a:extLst>
          </p:cNvPr>
          <p:cNvSpPr txBox="1"/>
          <p:nvPr/>
        </p:nvSpPr>
        <p:spPr>
          <a:xfrm>
            <a:off x="179512" y="116632"/>
            <a:ext cx="949490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Consolas" pitchFamily="49" charset="0"/>
                <a:cs typeface="Consolas" pitchFamily="49" charset="0"/>
              </a:rPr>
              <a:t>타겟보드에서</a:t>
            </a:r>
            <a:r>
              <a:rPr lang="ko-KR" altLang="en-US" sz="2000" dirty="0">
                <a:latin typeface="Consolas" pitchFamily="49" charset="0"/>
                <a:cs typeface="Consolas" pitchFamily="49" charset="0"/>
              </a:rPr>
              <a:t> </a:t>
            </a:r>
            <a:endParaRPr lang="en-US" altLang="ko-KR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# cd /sys/kernel/debug/tracing</a:t>
            </a:r>
          </a:p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# cat 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available_tracers</a:t>
            </a:r>
            <a:endParaRPr lang="en-US" altLang="ko-KR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blk 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function_graph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wakeup_dl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wakeup_rt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 wakeup 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irqsoff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 function 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nop</a:t>
            </a:r>
            <a:endParaRPr lang="en-US" altLang="ko-KR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# cat 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current_tracer</a:t>
            </a:r>
            <a:endParaRPr lang="en-US" altLang="ko-KR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nop</a:t>
            </a:r>
            <a:endParaRPr lang="en-US" altLang="ko-KR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# echo function &gt; 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current_tracer</a:t>
            </a:r>
            <a:endParaRPr lang="en-US" altLang="ko-KR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# cat 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tracing_on</a:t>
            </a:r>
            <a:endParaRPr lang="en-US" altLang="ko-KR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# cat trace</a:t>
            </a:r>
          </a:p>
          <a:p>
            <a:endParaRPr lang="en-US" altLang="ko-KR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3726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BA69045-4EBD-44DD-8D01-89A18A41CE33}"/>
              </a:ext>
            </a:extLst>
          </p:cNvPr>
          <p:cNvSpPr txBox="1"/>
          <p:nvPr/>
        </p:nvSpPr>
        <p:spPr>
          <a:xfrm>
            <a:off x="395536" y="0"/>
            <a:ext cx="854272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Consolas" pitchFamily="49" charset="0"/>
                <a:cs typeface="Consolas" pitchFamily="49" charset="0"/>
              </a:rPr>
              <a:t>타겟보드에서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 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# cd /sys/kernel/debug/tracing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# cat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available_tracers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blk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function_graph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wakeup_dl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wakeup_rt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wakeup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irqsoff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function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nop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# cat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current_tracer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nop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# echo function &gt;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current_tracer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# cat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tracing_on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# cat trace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# echo  '*sched*' &gt;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set_ftrace_filter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# echo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function_graph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&gt;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current_tracer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# cat trace</a:t>
            </a: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dirty="0">
                <a:latin typeface="Consolas" pitchFamily="49" charset="0"/>
                <a:cs typeface="Consolas" pitchFamily="49" charset="0"/>
              </a:rPr>
              <a:t>도움말 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# cd /root/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linux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/Documentation/trace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# vi ftrace.txt</a:t>
            </a: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841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9FF3120-A2FD-4ECF-9CE4-AD68979E32CA}"/>
              </a:ext>
            </a:extLst>
          </p:cNvPr>
          <p:cNvSpPr txBox="1">
            <a:spLocks/>
          </p:cNvSpPr>
          <p:nvPr/>
        </p:nvSpPr>
        <p:spPr>
          <a:xfrm>
            <a:off x="186006" y="277058"/>
            <a:ext cx="8958445" cy="367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100">
                <a:solidFill>
                  <a:srgbClr val="EC613D"/>
                </a:solidFill>
                <a:latin typeface="OpenSymbol"/>
              </a:rPr>
              <a:t>● </a:t>
            </a:r>
            <a:r>
              <a:rPr lang="en-US" altLang="ko-KR" sz="2400">
                <a:solidFill>
                  <a:srgbClr val="000000"/>
                </a:solidFill>
                <a:latin typeface="NotoSansKR-Medium-VKana"/>
              </a:rPr>
              <a:t>Network Card DNS Server </a:t>
            </a:r>
            <a:r>
              <a:rPr lang="ko-KR" altLang="en-US" sz="2400">
                <a:solidFill>
                  <a:srgbClr val="000000"/>
                </a:solidFill>
                <a:latin typeface="NotoSansKR-Medium-VKana"/>
              </a:rPr>
              <a:t>설정 </a:t>
            </a:r>
            <a:r>
              <a:rPr lang="en-US" altLang="ko-KR" sz="2400">
                <a:solidFill>
                  <a:srgbClr val="000000"/>
                </a:solidFill>
                <a:latin typeface="NotoSansKR-Medium-VKana"/>
              </a:rPr>
              <a:t>: </a:t>
            </a:r>
            <a:r>
              <a:rPr lang="ko-KR" altLang="en-US" sz="2400">
                <a:solidFill>
                  <a:srgbClr val="000000"/>
                </a:solidFill>
                <a:latin typeface="NotoSansKR-Medium-VKana"/>
              </a:rPr>
              <a:t>설정 후 타겟보드 재부팅</a:t>
            </a:r>
            <a:endParaRPr lang="ko-KR" altLang="en-US" sz="2400" dirty="0">
              <a:solidFill>
                <a:srgbClr val="000000"/>
              </a:solidFill>
              <a:latin typeface="NotoSansKR-Medium-VKan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FBEB9B6-0E9F-4403-B9C6-266AA26C14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3" r="2181" b="2070"/>
          <a:stretch/>
        </p:blipFill>
        <p:spPr>
          <a:xfrm>
            <a:off x="2685019" y="764704"/>
            <a:ext cx="3544121" cy="397888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3060555-D110-4065-A984-564921BAFEFE}"/>
              </a:ext>
            </a:extLst>
          </p:cNvPr>
          <p:cNvSpPr/>
          <p:nvPr/>
        </p:nvSpPr>
        <p:spPr>
          <a:xfrm>
            <a:off x="4426865" y="3451176"/>
            <a:ext cx="1208626" cy="248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388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9F58F24-359E-4F0A-B890-A6B19512D910}"/>
              </a:ext>
            </a:extLst>
          </p:cNvPr>
          <p:cNvSpPr txBox="1"/>
          <p:nvPr/>
        </p:nvSpPr>
        <p:spPr>
          <a:xfrm>
            <a:off x="300638" y="289679"/>
            <a:ext cx="854272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# cd /root/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linux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/kernel/sched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# arm-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linux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gnueabihf-objdump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-S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core.o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&gt; xxx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# cat xxx</a:t>
            </a: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000025b4 &lt;__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hrtick_start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&gt;: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25b4:   e1a0c00d    mov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ip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sp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25b8:   e92dd818    push    {r3, r4,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fp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ip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lr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, pc}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25bc:   e24cb004    sub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fp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ip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, #4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25c0:   e52de004    push    {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lr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}        ; (str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lr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, #-4]!)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25c4:   </a:t>
            </a:r>
            <a:r>
              <a:rPr lang="en-US" altLang="ko-KR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ebfffffe</a:t>
            </a:r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bl  0 &lt;__</a:t>
            </a:r>
            <a:r>
              <a:rPr lang="en-US" altLang="ko-KR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gnu_mcount_nc</a:t>
            </a:r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6768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348D1A1-543F-41B7-865E-82B4B6916D89}"/>
              </a:ext>
            </a:extLst>
          </p:cNvPr>
          <p:cNvSpPr txBox="1"/>
          <p:nvPr/>
        </p:nvSpPr>
        <p:spPr>
          <a:xfrm>
            <a:off x="899592" y="188640"/>
            <a:ext cx="469872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# cd /root/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linux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/arch/arm/kernel</a:t>
            </a:r>
          </a:p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# vi entry-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ftrace.S</a:t>
            </a:r>
            <a:endParaRPr lang="en-US" altLang="ko-KR" sz="2000" dirty="0">
              <a:latin typeface="Consolas" pitchFamily="49" charset="0"/>
              <a:cs typeface="Consolas" pitchFamily="49" charset="0"/>
            </a:endParaRPr>
          </a:p>
          <a:p>
            <a:endParaRPr lang="en-US" altLang="ko-KR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ENTRY(__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gnu_mcount_nc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UNWIND(.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fnstart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#ifdef CONFIG_DYNAMIC_FTRACE</a:t>
            </a:r>
          </a:p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    mov 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ip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lr</a:t>
            </a:r>
            <a:endParaRPr lang="en-US" altLang="ko-KR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ldmia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!, {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lr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    ret 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ip</a:t>
            </a:r>
            <a:endParaRPr lang="en-US" altLang="ko-KR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#else</a:t>
            </a:r>
          </a:p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dirty="0">
                <a:latin typeface="Consolas" pitchFamily="49" charset="0"/>
                <a:cs typeface="Consolas" pitchFamily="49" charset="0"/>
              </a:rPr>
              <a:t>__</a:t>
            </a:r>
            <a:r>
              <a:rPr lang="en-US" altLang="ko-KR" sz="2000" b="1" dirty="0" err="1">
                <a:latin typeface="Consolas" pitchFamily="49" charset="0"/>
                <a:cs typeface="Consolas" pitchFamily="49" charset="0"/>
              </a:rPr>
              <a:t>mcount</a:t>
            </a:r>
            <a:endParaRPr lang="en-US" altLang="ko-KR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#endif</a:t>
            </a:r>
          </a:p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UNWIND(.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fnend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ENDPROC(__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gnu_mcount_nc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ko-KR" altLang="en-US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2358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45C677-D335-4BEB-92F2-28125DB6C250}"/>
              </a:ext>
            </a:extLst>
          </p:cNvPr>
          <p:cNvSpPr txBox="1"/>
          <p:nvPr/>
        </p:nvSpPr>
        <p:spPr>
          <a:xfrm>
            <a:off x="1043608" y="404664"/>
            <a:ext cx="735028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13% overhead</a:t>
            </a:r>
          </a:p>
          <a:p>
            <a:endParaRPr lang="en-US" altLang="ko-KR" b="1"/>
          </a:p>
          <a:p>
            <a:r>
              <a:rPr lang="ko-KR" altLang="en-US" b="1"/>
              <a:t>기본 </a:t>
            </a:r>
            <a:r>
              <a:rPr lang="ko-KR" altLang="en-US" b="1" dirty="0"/>
              <a:t>함수 호출 순서 </a:t>
            </a:r>
            <a:r>
              <a:rPr lang="en-US" altLang="ko-KR" b="1" dirty="0"/>
              <a:t>(</a:t>
            </a:r>
            <a:r>
              <a:rPr lang="en-US" b="1" dirty="0"/>
              <a:t>CONFIG_DYNAMIC_FTRACE </a:t>
            </a:r>
            <a:r>
              <a:rPr lang="ko-KR" altLang="en-US" b="1" dirty="0"/>
              <a:t>켜져 있을 때</a:t>
            </a:r>
            <a:r>
              <a:rPr lang="en-US" altLang="ko-KR" b="1" dirty="0"/>
              <a:t>)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r>
              <a:rPr lang="en-US" sz="2000" dirty="0"/>
              <a:t>push {</a:t>
            </a:r>
            <a:r>
              <a:rPr lang="en-US" sz="2000" dirty="0" err="1"/>
              <a:t>lr</a:t>
            </a:r>
            <a:r>
              <a:rPr lang="en-US" sz="2000" dirty="0"/>
              <a:t>}                </a:t>
            </a:r>
            <a:r>
              <a:rPr lang="en-US" sz="2000"/>
              <a:t>          </a:t>
            </a:r>
            <a:r>
              <a:rPr lang="en-US" sz="2000" dirty="0"/>
              <a:t> push {</a:t>
            </a:r>
            <a:r>
              <a:rPr lang="en-US" sz="2000" dirty="0" err="1"/>
              <a:t>lr</a:t>
            </a:r>
            <a:r>
              <a:rPr lang="en-US" sz="2000" dirty="0"/>
              <a:t>}                push {</a:t>
            </a:r>
            <a:r>
              <a:rPr lang="en-US" sz="2000" dirty="0" err="1"/>
              <a:t>lr</a:t>
            </a:r>
            <a:r>
              <a:rPr lang="en-US" sz="2000" dirty="0"/>
              <a:t>}</a:t>
            </a:r>
          </a:p>
          <a:p>
            <a:r>
              <a:rPr lang="en-US" sz="2000" dirty="0"/>
              <a:t>bl __</a:t>
            </a:r>
            <a:r>
              <a:rPr lang="en-US" sz="2000" dirty="0" err="1"/>
              <a:t>gnu_mcount_nc</a:t>
            </a:r>
            <a:r>
              <a:rPr lang="en-US" sz="2000" dirty="0"/>
              <a:t>   ----&gt;    pop {</a:t>
            </a:r>
            <a:r>
              <a:rPr lang="en-US" sz="2000" dirty="0" err="1"/>
              <a:t>lr</a:t>
            </a:r>
            <a:r>
              <a:rPr lang="en-US" sz="2000" dirty="0"/>
              <a:t>}    ---&gt;  bl </a:t>
            </a:r>
            <a:r>
              <a:rPr lang="en-US" sz="2000" dirty="0" err="1"/>
              <a:t>ftrace_caller</a:t>
            </a:r>
            <a:endParaRPr lang="en-US" sz="2000" dirty="0"/>
          </a:p>
          <a:p>
            <a:r>
              <a:rPr lang="en-US" sz="2000" dirty="0"/>
              <a:t>                                         NOP</a:t>
            </a:r>
          </a:p>
          <a:p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A646007-5121-4688-8344-365823732679}"/>
              </a:ext>
            </a:extLst>
          </p:cNvPr>
          <p:cNvSpPr/>
          <p:nvPr/>
        </p:nvSpPr>
        <p:spPr>
          <a:xfrm>
            <a:off x="1043608" y="3100438"/>
            <a:ext cx="76328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000025b4 &lt;__hrtick_start&gt;: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25b4:   e1a0c00d    mov ip, sp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25b8:   e92dd818    push    {r3, r4, fp, ip, lr, pc}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25bc:   e24cb004    sub fp, ip, #4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25c0:   e52de004    push    {lr}        ; (str lr, [sp, #-4]!)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25c4:   ebfffffe    pop     {lr}</a:t>
            </a:r>
          </a:p>
        </p:txBody>
      </p:sp>
    </p:spTree>
    <p:extLst>
      <p:ext uri="{BB962C8B-B14F-4D97-AF65-F5344CB8AC3E}">
        <p14:creationId xmlns:p14="http://schemas.microsoft.com/office/powerpoint/2010/main" val="31563905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149A1DB-EFBC-49B6-A65F-BFA57DAEA3BD}"/>
              </a:ext>
            </a:extLst>
          </p:cNvPr>
          <p:cNvSpPr txBox="1"/>
          <p:nvPr/>
        </p:nvSpPr>
        <p:spPr>
          <a:xfrm>
            <a:off x="35496" y="188640"/>
            <a:ext cx="10483319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ko-KR" altLang="en-US" sz="2000" dirty="0"/>
              <a:t>위 순서가 </a:t>
            </a:r>
            <a:r>
              <a:rPr lang="en-US" altLang="ko-KR" sz="2000" dirty="0"/>
              <a:t>CONFIG_DYNAMIC_FTRACE </a:t>
            </a:r>
            <a:r>
              <a:rPr lang="ko-KR" altLang="en-US" sz="2000" dirty="0"/>
              <a:t>옵션 켜져 있을 때</a:t>
            </a:r>
            <a:r>
              <a:rPr lang="en-US" altLang="ko-KR" sz="2000" dirty="0"/>
              <a:t>, </a:t>
            </a:r>
            <a:r>
              <a:rPr lang="ko-KR" altLang="en-US" sz="2000" dirty="0"/>
              <a:t>커널에서 </a:t>
            </a:r>
            <a:r>
              <a:rPr lang="ko-KR" altLang="en-US" sz="2000" dirty="0" err="1"/>
              <a:t>후킹하는</a:t>
            </a:r>
            <a:r>
              <a:rPr lang="ko-KR" altLang="en-US" sz="2000" dirty="0"/>
              <a:t> 순서이다</a:t>
            </a:r>
            <a:r>
              <a:rPr lang="en-US" altLang="ko-KR" sz="2000" dirty="0"/>
              <a:t>. </a:t>
            </a:r>
            <a:endParaRPr lang="ko-KR" altLang="en-US" sz="2000" dirty="0"/>
          </a:p>
          <a:p>
            <a:r>
              <a:rPr lang="ko-KR" altLang="en-US" sz="2000" dirty="0"/>
              <a:t/>
            </a:r>
            <a:br>
              <a:rPr lang="ko-KR" altLang="en-US" sz="2000" dirty="0"/>
            </a:br>
            <a:endParaRPr lang="ko-KR" altLang="en-US" sz="2000" dirty="0"/>
          </a:p>
          <a:p>
            <a:r>
              <a:rPr lang="en-US" altLang="ko-KR" sz="2000" dirty="0"/>
              <a:t>1. bl __</a:t>
            </a:r>
            <a:r>
              <a:rPr lang="en-US" altLang="ko-KR" sz="2000" dirty="0" err="1"/>
              <a:t>gnu_mcount_nc</a:t>
            </a:r>
            <a:r>
              <a:rPr lang="en-US" altLang="ko-KR" sz="2000" dirty="0"/>
              <a:t> </a:t>
            </a:r>
            <a:r>
              <a:rPr lang="ko-KR" altLang="en-US" sz="2000" dirty="0"/>
              <a:t>코드를 </a:t>
            </a:r>
            <a:r>
              <a:rPr lang="en-US" altLang="ko-KR" sz="2000" dirty="0"/>
              <a:t>pop {</a:t>
            </a:r>
            <a:r>
              <a:rPr lang="en-US" altLang="ko-KR" sz="2000" dirty="0" err="1"/>
              <a:t>lr</a:t>
            </a:r>
            <a:r>
              <a:rPr lang="en-US" altLang="ko-KR" sz="2000" dirty="0"/>
              <a:t>} </a:t>
            </a:r>
            <a:r>
              <a:rPr lang="ko-KR" altLang="en-US" sz="2000" dirty="0"/>
              <a:t>로 </a:t>
            </a:r>
            <a:r>
              <a:rPr lang="en-US" altLang="ko-KR" sz="2000" dirty="0"/>
              <a:t>replace </a:t>
            </a:r>
            <a:r>
              <a:rPr lang="ko-KR" altLang="en-US" sz="2000" dirty="0"/>
              <a:t>한다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이 이유는 부팅 후 초기 </a:t>
            </a:r>
            <a:r>
              <a:rPr lang="en-US" altLang="ko-KR" sz="2000" dirty="0"/>
              <a:t>tracer </a:t>
            </a:r>
            <a:r>
              <a:rPr lang="ko-KR" altLang="en-US" sz="2000" dirty="0"/>
              <a:t>설정 안되어 있을 때도 매번 </a:t>
            </a:r>
            <a:r>
              <a:rPr lang="en-US" altLang="ko-KR" sz="2000" dirty="0"/>
              <a:t>__</a:t>
            </a:r>
            <a:r>
              <a:rPr lang="en-US" altLang="ko-KR" sz="2000" dirty="0" err="1"/>
              <a:t>gnu_mcount_nc</a:t>
            </a:r>
            <a:r>
              <a:rPr lang="en-US" altLang="ko-KR" sz="2000" dirty="0"/>
              <a:t> </a:t>
            </a:r>
            <a:r>
              <a:rPr lang="ko-KR" altLang="en-US" sz="2000" dirty="0"/>
              <a:t>분기하면 </a:t>
            </a:r>
            <a:endParaRPr lang="en-US" altLang="ko-KR" sz="2000" dirty="0"/>
          </a:p>
          <a:p>
            <a:r>
              <a:rPr lang="ko-KR" altLang="en-US" sz="2000" dirty="0"/>
              <a:t>오버헤드가 크기 때문이다</a:t>
            </a:r>
            <a:r>
              <a:rPr lang="en-US" altLang="ko-KR" sz="2000" dirty="0"/>
              <a:t>. </a:t>
            </a:r>
          </a:p>
          <a:p>
            <a:r>
              <a:rPr lang="en-US" altLang="ko-KR" sz="2000" dirty="0"/>
              <a:t>pop {</a:t>
            </a:r>
            <a:r>
              <a:rPr lang="en-US" altLang="ko-KR" sz="2000" dirty="0" err="1"/>
              <a:t>lr</a:t>
            </a:r>
            <a:r>
              <a:rPr lang="en-US" altLang="ko-KR" sz="2000" dirty="0"/>
              <a:t>} </a:t>
            </a:r>
            <a:r>
              <a:rPr lang="ko-KR" altLang="en-US" sz="2000" dirty="0"/>
              <a:t>로 </a:t>
            </a:r>
            <a:r>
              <a:rPr lang="en-US" altLang="ko-KR" sz="2000" dirty="0"/>
              <a:t>replace </a:t>
            </a:r>
            <a:r>
              <a:rPr lang="ko-KR" altLang="en-US" sz="2000" dirty="0"/>
              <a:t>함으로써 초기 오버헤드를 줄일 수 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r>
              <a:rPr lang="ko-KR" altLang="en-US" sz="2000" dirty="0"/>
              <a:t>커널 코드에선 이 역할 수행하는 함수는  </a:t>
            </a:r>
            <a:r>
              <a:rPr lang="en-US" altLang="ko-KR" sz="2000" dirty="0" err="1"/>
              <a:t>ftrace_code_disable</a:t>
            </a:r>
            <a:r>
              <a:rPr lang="en-US" altLang="ko-KR" sz="2000" dirty="0"/>
              <a:t>() 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en-US" altLang="ko-KR" sz="2000" dirty="0" err="1"/>
              <a:t>ftrace_make_nop</a:t>
            </a:r>
            <a:r>
              <a:rPr lang="en-US" altLang="ko-KR" sz="2000" dirty="0"/>
              <a:t>(mod, rec, MCOUNT_ADDR);</a:t>
            </a:r>
          </a:p>
          <a:p>
            <a:r>
              <a:rPr lang="en-US" altLang="ko-KR" sz="2000" dirty="0"/>
              <a:t>  old = </a:t>
            </a:r>
            <a:r>
              <a:rPr lang="en-US" altLang="ko-KR" sz="2000" dirty="0" err="1"/>
              <a:t>ftrace_call_replace</a:t>
            </a:r>
            <a:r>
              <a:rPr lang="en-US" altLang="ko-KR" sz="2000" dirty="0"/>
              <a:t>();       // bl __</a:t>
            </a:r>
            <a:r>
              <a:rPr lang="en-US" altLang="ko-KR" sz="2000" dirty="0" err="1"/>
              <a:t>gnu_mcount_nc</a:t>
            </a:r>
            <a:r>
              <a:rPr lang="en-US" altLang="ko-KR" sz="2000" dirty="0"/>
              <a:t> </a:t>
            </a:r>
          </a:p>
          <a:p>
            <a:r>
              <a:rPr lang="en-US" altLang="ko-KR" sz="2000" dirty="0"/>
              <a:t>  new = </a:t>
            </a:r>
            <a:r>
              <a:rPr lang="en-US" altLang="ko-KR" sz="2000" dirty="0" err="1"/>
              <a:t>ftrace_nop_replace</a:t>
            </a:r>
            <a:r>
              <a:rPr lang="en-US" altLang="ko-KR" sz="2000" dirty="0"/>
              <a:t>(rec); // pop {</a:t>
            </a:r>
            <a:r>
              <a:rPr lang="en-US" altLang="ko-KR" sz="2000" dirty="0" err="1"/>
              <a:t>lr</a:t>
            </a:r>
            <a:r>
              <a:rPr lang="en-US" altLang="ko-KR" sz="2000" dirty="0"/>
              <a:t>} </a:t>
            </a:r>
          </a:p>
          <a:p>
            <a:r>
              <a:rPr lang="en-US" altLang="ko-KR" sz="2000" dirty="0"/>
              <a:t>  </a:t>
            </a:r>
            <a:r>
              <a:rPr lang="en-US" altLang="ko-KR" sz="2000" dirty="0" err="1"/>
              <a:t>ftrace_modify_code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ip</a:t>
            </a:r>
            <a:r>
              <a:rPr lang="en-US" altLang="ko-KR" sz="2000" dirty="0"/>
              <a:t>, old, new, true);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</a:t>
            </a:r>
            <a:endParaRPr lang="ko-KR" altLang="en-US" sz="2000" dirty="0"/>
          </a:p>
          <a:p>
            <a:endParaRPr lang="ko-KR" altLang="en-US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2392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B58D2A4-AC17-4BC7-B94D-8F138BD80D4D}"/>
              </a:ext>
            </a:extLst>
          </p:cNvPr>
          <p:cNvSpPr txBox="1"/>
          <p:nvPr/>
        </p:nvSpPr>
        <p:spPr>
          <a:xfrm>
            <a:off x="544723" y="404664"/>
            <a:ext cx="9629559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:) </a:t>
            </a:r>
            <a:r>
              <a:rPr lang="en-US" b="1" dirty="0" err="1"/>
              <a:t>ftrace_run_update_code</a:t>
            </a:r>
            <a:r>
              <a:rPr lang="en-US" b="1" dirty="0"/>
              <a:t>(int command)</a:t>
            </a:r>
          </a:p>
          <a:p>
            <a:endParaRPr lang="en-US" b="1" dirty="0"/>
          </a:p>
          <a:p>
            <a:r>
              <a:rPr lang="en-US" b="1" dirty="0"/>
              <a:t>    </a:t>
            </a:r>
            <a:r>
              <a:rPr lang="en-US" b="1" dirty="0" err="1"/>
              <a:t>stop_machine</a:t>
            </a:r>
            <a:r>
              <a:rPr lang="en-US" b="1" dirty="0"/>
              <a:t>(__</a:t>
            </a:r>
            <a:r>
              <a:rPr lang="en-US" b="1" dirty="0" err="1"/>
              <a:t>ftrace_modify_code</a:t>
            </a:r>
            <a:r>
              <a:rPr lang="en-US" b="1" dirty="0"/>
              <a:t>, &amp;command, NULL);</a:t>
            </a:r>
          </a:p>
          <a:p>
            <a:endParaRPr lang="en-US" altLang="ko-KR" b="1" dirty="0"/>
          </a:p>
          <a:p>
            <a:r>
              <a:rPr lang="en-US" altLang="ko-KR" dirty="0"/>
              <a:t>- </a:t>
            </a:r>
            <a:r>
              <a:rPr lang="ko-KR" altLang="en-US" dirty="0"/>
              <a:t>이 함수는 </a:t>
            </a:r>
            <a:r>
              <a:rPr lang="en-US" dirty="0"/>
              <a:t>command </a:t>
            </a:r>
            <a:r>
              <a:rPr lang="ko-KR" altLang="en-US" dirty="0" err="1"/>
              <a:t>파리미터에</a:t>
            </a:r>
            <a:r>
              <a:rPr lang="ko-KR" altLang="en-US" dirty="0"/>
              <a:t> 따라 </a:t>
            </a:r>
            <a:r>
              <a:rPr lang="en-US" dirty="0" err="1"/>
              <a:t>ftrace</a:t>
            </a:r>
            <a:r>
              <a:rPr lang="en-US" dirty="0"/>
              <a:t> code update </a:t>
            </a:r>
            <a:r>
              <a:rPr lang="ko-KR" altLang="en-US" dirty="0"/>
              <a:t>를 해준다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dirty="0"/>
              <a:t>command </a:t>
            </a:r>
            <a:r>
              <a:rPr lang="ko-KR" altLang="en-US" dirty="0"/>
              <a:t>에 따라 커널 코드 </a:t>
            </a:r>
            <a:r>
              <a:rPr lang="en-US" dirty="0"/>
              <a:t>Rewrite </a:t>
            </a:r>
            <a:r>
              <a:rPr lang="ko-KR" altLang="en-US" dirty="0"/>
              <a:t>를 해주는 것이다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- </a:t>
            </a:r>
            <a:r>
              <a:rPr lang="ko-KR" altLang="en-US" dirty="0"/>
              <a:t>주요 </a:t>
            </a:r>
            <a:r>
              <a:rPr lang="en-US" dirty="0"/>
              <a:t>command </a:t>
            </a:r>
            <a:r>
              <a:rPr lang="ko-KR" altLang="en-US" dirty="0"/>
              <a:t>는 다음과 같다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1. </a:t>
            </a:r>
            <a:r>
              <a:rPr lang="en-US" dirty="0"/>
              <a:t>FTRACE_UPDATE_CALLS  :  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커널 코드 중  </a:t>
            </a:r>
            <a:r>
              <a:rPr lang="en-US" dirty="0"/>
              <a:t>pop {</a:t>
            </a:r>
            <a:r>
              <a:rPr lang="en-US" dirty="0" err="1"/>
              <a:t>lr</a:t>
            </a:r>
            <a:r>
              <a:rPr lang="en-US" dirty="0"/>
              <a:t>} ---&gt; bl </a:t>
            </a:r>
            <a:r>
              <a:rPr lang="en-US" dirty="0" err="1"/>
              <a:t>ftrace_caller</a:t>
            </a:r>
            <a:r>
              <a:rPr lang="en-US" dirty="0"/>
              <a:t> </a:t>
            </a:r>
            <a:r>
              <a:rPr lang="ko-KR" altLang="en-US" dirty="0"/>
              <a:t>로 수정하는 </a:t>
            </a:r>
            <a:r>
              <a:rPr lang="en-US" dirty="0"/>
              <a:t>command 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이는 </a:t>
            </a:r>
            <a:r>
              <a:rPr lang="en-US" dirty="0"/>
              <a:t>tracer off </a:t>
            </a:r>
            <a:r>
              <a:rPr lang="ko-KR" altLang="en-US" dirty="0"/>
              <a:t>된 상태에서 </a:t>
            </a:r>
            <a:r>
              <a:rPr lang="en-US" dirty="0"/>
              <a:t>on </a:t>
            </a:r>
            <a:r>
              <a:rPr lang="ko-KR" altLang="en-US" dirty="0"/>
              <a:t>시킬 때 적용되는 </a:t>
            </a:r>
            <a:r>
              <a:rPr lang="en-US" dirty="0"/>
              <a:t>command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r>
              <a:rPr lang="en-US" altLang="ko-KR" dirty="0"/>
              <a:t>2. </a:t>
            </a:r>
            <a:r>
              <a:rPr lang="en-US" dirty="0"/>
              <a:t>FTRACE_DISABLE_CALLS  :  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커널 코드 중 </a:t>
            </a:r>
            <a:r>
              <a:rPr lang="en-US" dirty="0"/>
              <a:t>bl </a:t>
            </a:r>
            <a:r>
              <a:rPr lang="en-US" dirty="0" err="1"/>
              <a:t>ftrace_caller</a:t>
            </a:r>
            <a:r>
              <a:rPr lang="en-US" dirty="0"/>
              <a:t> --&gt; pop {</a:t>
            </a:r>
            <a:r>
              <a:rPr lang="en-US" dirty="0" err="1"/>
              <a:t>lr</a:t>
            </a:r>
            <a:r>
              <a:rPr lang="en-US" dirty="0"/>
              <a:t>} </a:t>
            </a:r>
            <a:r>
              <a:rPr lang="ko-KR" altLang="en-US" dirty="0"/>
              <a:t>로 수정하는 커맨드이다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en-US" dirty="0"/>
              <a:t>tracer on </a:t>
            </a:r>
            <a:r>
              <a:rPr lang="ko-KR" altLang="en-US" dirty="0"/>
              <a:t>된 상태에서 </a:t>
            </a:r>
            <a:r>
              <a:rPr lang="en-US" dirty="0"/>
              <a:t>off </a:t>
            </a:r>
            <a:r>
              <a:rPr lang="ko-KR" altLang="en-US" dirty="0"/>
              <a:t>시킬 때 적용된다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r>
              <a:rPr lang="en-US" altLang="ko-KR" dirty="0"/>
              <a:t>3. </a:t>
            </a:r>
            <a:r>
              <a:rPr lang="en-US" dirty="0"/>
              <a:t>FTRACE_UPDATE_TRACE_FUNC  :  tracer </a:t>
            </a:r>
            <a:r>
              <a:rPr lang="ko-KR" altLang="en-US" dirty="0"/>
              <a:t>바꿀 때 발생하는 커맨드이다</a:t>
            </a:r>
            <a:r>
              <a:rPr lang="en-US" altLang="ko-KR" dirty="0"/>
              <a:t>. </a:t>
            </a:r>
          </a:p>
          <a:p>
            <a:r>
              <a:rPr lang="en-US" dirty="0"/>
              <a:t>entry-</a:t>
            </a:r>
            <a:r>
              <a:rPr lang="en-US" dirty="0" err="1"/>
              <a:t>common.S</a:t>
            </a:r>
            <a:r>
              <a:rPr lang="en-US" dirty="0"/>
              <a:t> </a:t>
            </a:r>
            <a:r>
              <a:rPr lang="ko-KR" altLang="en-US" dirty="0"/>
              <a:t>에서 </a:t>
            </a:r>
            <a:r>
              <a:rPr lang="en-US" dirty="0"/>
              <a:t>bl </a:t>
            </a:r>
            <a:r>
              <a:rPr lang="en-US" dirty="0" err="1"/>
              <a:t>ftrace_stub</a:t>
            </a:r>
            <a:r>
              <a:rPr lang="en-US" dirty="0"/>
              <a:t> ---&gt; bl </a:t>
            </a:r>
            <a:r>
              <a:rPr lang="en-US" dirty="0" err="1"/>
              <a:t>real_trace_function</a:t>
            </a:r>
            <a:r>
              <a:rPr lang="en-US" dirty="0"/>
              <a:t> </a:t>
            </a:r>
            <a:r>
              <a:rPr lang="ko-KR" altLang="en-US" dirty="0"/>
              <a:t>으로 수정하는 커맨드이다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    </a:t>
            </a:r>
            <a:endParaRPr lang="ko-KR" altLang="en-US" dirty="0"/>
          </a:p>
          <a:p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0134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68C4365-7B4B-4CBB-B4DD-0E4B7001A3B5}"/>
              </a:ext>
            </a:extLst>
          </p:cNvPr>
          <p:cNvSpPr txBox="1"/>
          <p:nvPr/>
        </p:nvSpPr>
        <p:spPr>
          <a:xfrm>
            <a:off x="251520" y="476672"/>
            <a:ext cx="11423320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ftrace_func_t ftrace_trace_function = ftrace_stub;</a:t>
            </a: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echo function &gt; current_tracer</a:t>
            </a: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ops-&gt;func = function_trace_call;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ftrace_func_t ftrace_trace_function = function_trace_call</a:t>
            </a: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echo 1 &gt; tracing_on</a:t>
            </a: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bl  __gnu_mcount_nc  // tracing_on &lt;= 1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ldr r0, =ftrace_trace_function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bl r0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function_trace_call();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trace_function(tr, ip, parent_ip, flags, pc);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6146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A86D554-6E4E-497B-AB2F-FEBB1043ECE6}"/>
              </a:ext>
            </a:extLst>
          </p:cNvPr>
          <p:cNvSpPr txBox="1"/>
          <p:nvPr/>
        </p:nvSpPr>
        <p:spPr>
          <a:xfrm>
            <a:off x="323528" y="188640"/>
            <a:ext cx="4363695" cy="452431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&lt;linux/kernel.h&gt;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&lt;linux/module.h&gt;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init_module(void)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printk("init_module()\n");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void cleanup_module(void)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printk("cleanup_module()\n");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MODULE_LICENSE("GPL");</a:t>
            </a:r>
          </a:p>
          <a:p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60032" y="260648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module_3.c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5953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A86D554-6E4E-497B-AB2F-FEBB1043ECE6}"/>
              </a:ext>
            </a:extLst>
          </p:cNvPr>
          <p:cNvSpPr txBox="1"/>
          <p:nvPr/>
        </p:nvSpPr>
        <p:spPr>
          <a:xfrm>
            <a:off x="323528" y="188640"/>
            <a:ext cx="7782900" cy="34163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obj-m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= module_3.o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PWD=${shell pwd}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default: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make -C /root/linux   M=$(PWD)  modules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clean: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make -C /root/linux   M=$(PWD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) 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clean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install: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scp  $(patsubst %.o,%.ko,$(obj-m)) root@192.168.137.100: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9601D6B-9C05-4AC7-A420-645415CC7B99}"/>
              </a:ext>
            </a:extLst>
          </p:cNvPr>
          <p:cNvSpPr txBox="1"/>
          <p:nvPr/>
        </p:nvSpPr>
        <p:spPr>
          <a:xfrm>
            <a:off x="357318" y="3861048"/>
            <a:ext cx="271741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make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ls 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module_3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.ko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make install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타겟보드에서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insmod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module_3.ko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실시간 로그보기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dmesg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init_module()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44208" y="980728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Makefile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9601D6B-9C05-4AC7-A420-645415CC7B99}"/>
              </a:ext>
            </a:extLst>
          </p:cNvPr>
          <p:cNvSpPr txBox="1"/>
          <p:nvPr/>
        </p:nvSpPr>
        <p:spPr>
          <a:xfrm>
            <a:off x="4238533" y="3861048"/>
            <a:ext cx="41104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lsmod | grep module_3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module_3               16384  0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rmmod module_3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lsmod | grep module_3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dmesg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cleanup_module()</a:t>
            </a:r>
          </a:p>
          <a:p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0282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A86D554-6E4E-497B-AB2F-FEBB1043ECE6}"/>
              </a:ext>
            </a:extLst>
          </p:cNvPr>
          <p:cNvSpPr txBox="1"/>
          <p:nvPr/>
        </p:nvSpPr>
        <p:spPr>
          <a:xfrm>
            <a:off x="323528" y="188640"/>
            <a:ext cx="7782900" cy="369331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obj-m = kprobe_example.o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PWD=${shell pwd}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default: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make -C /root/linux   M=$(PWD)  modules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clean: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make -C /root/linux   M=$(PWD)  clean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install: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scp  $(patsubst %.o,%.ko,$(obj-m)) root@192.168.137.100:</a:t>
            </a:r>
          </a:p>
          <a:p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9601D6B-9C05-4AC7-A420-645415CC7B99}"/>
              </a:ext>
            </a:extLst>
          </p:cNvPr>
          <p:cNvSpPr txBox="1"/>
          <p:nvPr/>
        </p:nvSpPr>
        <p:spPr>
          <a:xfrm>
            <a:off x="395536" y="3916094"/>
            <a:ext cx="347723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make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ls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kprobe_example.ko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make install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타겟보드에서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insmod kprobe_example.ko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실시간 로그보기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cat /proc/kmsg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1921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A86D554-6E4E-497B-AB2F-FEBB1043ECE6}"/>
              </a:ext>
            </a:extLst>
          </p:cNvPr>
          <p:cNvSpPr txBox="1"/>
          <p:nvPr/>
        </p:nvSpPr>
        <p:spPr>
          <a:xfrm>
            <a:off x="323528" y="188640"/>
            <a:ext cx="10189008" cy="535531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/* kprobe pre_handler: called just before the probed instruction is executed */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static int handler_pre(struct kprobe *p, struct pt_regs *regs)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b="1">
                <a:latin typeface="Consolas" pitchFamily="49" charset="0"/>
                <a:cs typeface="Consolas" pitchFamily="49" charset="0"/>
              </a:rPr>
              <a:t>pr_info("&lt;%s&gt; pre_handler: p-&gt;addr = 0x%p, pc = 0x%lx,"</a:t>
            </a:r>
          </a:p>
          <a:p>
            <a:r>
              <a:rPr lang="en-US" altLang="ko-KR" b="1">
                <a:latin typeface="Consolas" pitchFamily="49" charset="0"/>
                <a:cs typeface="Consolas" pitchFamily="49" charset="0"/>
              </a:rPr>
              <a:t>            " pstate = 0x%lx\n",</a:t>
            </a:r>
          </a:p>
          <a:p>
            <a:r>
              <a:rPr lang="en-US" altLang="ko-KR" b="1">
                <a:latin typeface="Consolas" pitchFamily="49" charset="0"/>
                <a:cs typeface="Consolas" pitchFamily="49" charset="0"/>
              </a:rPr>
              <a:t>        p-&gt;symbol_name, p-&gt;addr, (long)regs-&gt;ARM_pc, (long)regs-&gt;ARM_cpsr);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/* kprobe post_handler: called after the probed instruction is executed */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static void handler_post(struct kprobe *p, struct pt_regs *regs,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unsigned long flags)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b="1">
                <a:latin typeface="Consolas" pitchFamily="49" charset="0"/>
                <a:cs typeface="Consolas" pitchFamily="49" charset="0"/>
              </a:rPr>
              <a:t>    pr_info("&lt;%s&gt; post_handler: p-&gt;addr = 0x%p, pc = 0x%lx,"</a:t>
            </a:r>
          </a:p>
          <a:p>
            <a:r>
              <a:rPr lang="en-US" altLang="ko-KR" b="1">
                <a:latin typeface="Consolas" pitchFamily="49" charset="0"/>
                <a:cs typeface="Consolas" pitchFamily="49" charset="0"/>
              </a:rPr>
              <a:t>            " pstate = 0x%lx\n",</a:t>
            </a:r>
          </a:p>
          <a:p>
            <a:r>
              <a:rPr lang="en-US" altLang="ko-KR" b="1">
                <a:latin typeface="Consolas" pitchFamily="49" charset="0"/>
                <a:cs typeface="Consolas" pitchFamily="49" charset="0"/>
              </a:rPr>
              <a:t>        p-&gt;symbol_name, p-&gt;addr, (long)regs-&gt;ARM_pc, (long)regs-&gt;ARM_cpsr);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906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67E77088-DA78-41C8-8390-DB955CB09B35}"/>
              </a:ext>
            </a:extLst>
          </p:cNvPr>
          <p:cNvSpPr txBox="1">
            <a:spLocks/>
          </p:cNvSpPr>
          <p:nvPr/>
        </p:nvSpPr>
        <p:spPr>
          <a:xfrm>
            <a:off x="107504" y="404664"/>
            <a:ext cx="8469313" cy="42433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900">
                <a:solidFill>
                  <a:srgbClr val="EC613D"/>
                </a:solidFill>
                <a:latin typeface="OpenSymbol"/>
              </a:rPr>
              <a:t>● </a:t>
            </a:r>
            <a:r>
              <a:rPr lang="ko-KR" altLang="en-US" sz="2000">
                <a:solidFill>
                  <a:srgbClr val="000000"/>
                </a:solidFill>
                <a:latin typeface="NotoSansKR-Medium-VKana"/>
              </a:rPr>
              <a:t> 소스 설치</a:t>
            </a:r>
          </a:p>
          <a:p>
            <a:pPr marL="371475" lvl="1" indent="0">
              <a:buFont typeface="Arial" pitchFamily="34" charset="0"/>
              <a:buNone/>
            </a:pPr>
            <a:r>
              <a:rPr lang="en-US" altLang="ko-KR">
                <a:solidFill>
                  <a:srgbClr val="000000"/>
                </a:solidFill>
                <a:latin typeface="OpenSymbol"/>
              </a:rPr>
              <a:t># git clone https://github.com/namhyung/uftrace.git</a:t>
            </a:r>
            <a:endParaRPr lang="en-US" altLang="ko-KR" sz="3200">
              <a:solidFill>
                <a:srgbClr val="000000"/>
              </a:solidFill>
              <a:latin typeface="NotoSansKR-Regular-VKana"/>
            </a:endParaRPr>
          </a:p>
          <a:p>
            <a:pPr marL="371475" lvl="1" indent="0">
              <a:buFont typeface="Arial" pitchFamily="34" charset="0"/>
              <a:buNone/>
            </a:pPr>
            <a:endParaRPr lang="en-US" altLang="ko-KR" sz="2400">
              <a:solidFill>
                <a:srgbClr val="000000"/>
              </a:solidFill>
              <a:latin typeface="NotoSansKR-Regular-VKana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000">
                <a:solidFill>
                  <a:srgbClr val="EC613D"/>
                </a:solidFill>
                <a:latin typeface="OpenSymbol"/>
              </a:rPr>
              <a:t>● </a:t>
            </a:r>
            <a:r>
              <a:rPr lang="ko-KR" altLang="en-US" sz="2400">
                <a:solidFill>
                  <a:srgbClr val="000000"/>
                </a:solidFill>
                <a:latin typeface="NotoSansKR-Medium-VKana"/>
              </a:rPr>
              <a:t> 라이브러리 설치</a:t>
            </a:r>
            <a:endParaRPr lang="en-US" altLang="ko-KR" sz="2400">
              <a:solidFill>
                <a:srgbClr val="000000"/>
              </a:solidFill>
              <a:latin typeface="NotoSansKR-Medium-VKana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2400">
                <a:solidFill>
                  <a:srgbClr val="000000"/>
                </a:solidFill>
                <a:latin typeface="OpenSymbol"/>
              </a:rPr>
              <a:t>    # apt-get install libelf-dev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2400" b="1">
                <a:solidFill>
                  <a:srgbClr val="000000"/>
                </a:solidFill>
                <a:latin typeface="OpenSymbol"/>
              </a:rPr>
              <a:t>    # apt-get install pandoc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2400">
                <a:solidFill>
                  <a:srgbClr val="000000"/>
                </a:solidFill>
                <a:latin typeface="OpenSymbol"/>
              </a:rPr>
              <a:t>    # apt-get install libpython2.7-dev 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2400">
                <a:solidFill>
                  <a:srgbClr val="000000"/>
                </a:solidFill>
                <a:latin typeface="OpenSymbol"/>
              </a:rPr>
              <a:t>    # apt-get install libncursesw5-dev</a:t>
            </a:r>
          </a:p>
          <a:p>
            <a:pPr marL="0" indent="0">
              <a:buFont typeface="Arial" pitchFamily="34" charset="0"/>
              <a:buNone/>
            </a:pPr>
            <a:endParaRPr lang="en-US" altLang="ko-KR" sz="1000">
              <a:solidFill>
                <a:srgbClr val="EC613D"/>
              </a:solidFill>
              <a:latin typeface="OpenSymbol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000">
                <a:solidFill>
                  <a:srgbClr val="EC613D"/>
                </a:solidFill>
                <a:latin typeface="OpenSymbol"/>
              </a:rPr>
              <a:t>● </a:t>
            </a:r>
            <a:r>
              <a:rPr lang="ko-KR" altLang="en-US" sz="2400">
                <a:solidFill>
                  <a:srgbClr val="000000"/>
                </a:solidFill>
                <a:latin typeface="NotoSansKR-Medium-VKana"/>
              </a:rPr>
              <a:t> 빌드</a:t>
            </a:r>
            <a:endParaRPr lang="en-US" altLang="ko-KR" sz="2400">
              <a:solidFill>
                <a:srgbClr val="000000"/>
              </a:solidFill>
              <a:latin typeface="NotoSansKR-Medium-VKana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2400">
                <a:solidFill>
                  <a:srgbClr val="000000"/>
                </a:solidFill>
                <a:latin typeface="OpenSymbol"/>
              </a:rPr>
              <a:t>    # make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2400">
                <a:solidFill>
                  <a:srgbClr val="000000"/>
                </a:solidFill>
                <a:latin typeface="OpenSymbol"/>
              </a:rPr>
              <a:t>    # make install</a:t>
            </a:r>
          </a:p>
          <a:p>
            <a:pPr marL="0" indent="0">
              <a:buFont typeface="Arial" pitchFamily="34" charset="0"/>
              <a:buNone/>
            </a:pPr>
            <a:endParaRPr lang="en-US" altLang="ko-KR" sz="2400">
              <a:solidFill>
                <a:srgbClr val="000000"/>
              </a:solidFill>
              <a:latin typeface="NotoSansKR-Regular-VKana"/>
            </a:endParaRPr>
          </a:p>
          <a:p>
            <a:pPr marL="371475" lvl="1" indent="0">
              <a:buFont typeface="Arial" pitchFamily="34" charset="0"/>
              <a:buNone/>
            </a:pPr>
            <a:endParaRPr lang="en-US" altLang="ko-KR" sz="2400" dirty="0">
              <a:solidFill>
                <a:srgbClr val="000000"/>
              </a:solidFill>
              <a:latin typeface="NotoSansKR-Regular-VKana"/>
            </a:endParaRPr>
          </a:p>
        </p:txBody>
      </p:sp>
    </p:spTree>
    <p:extLst>
      <p:ext uri="{BB962C8B-B14F-4D97-AF65-F5344CB8AC3E}">
        <p14:creationId xmlns:p14="http://schemas.microsoft.com/office/powerpoint/2010/main" val="6665023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CCA6B0E-7063-4D29-A936-064B784467CC}"/>
              </a:ext>
            </a:extLst>
          </p:cNvPr>
          <p:cNvSpPr txBox="1"/>
          <p:nvPr/>
        </p:nvSpPr>
        <p:spPr>
          <a:xfrm>
            <a:off x="611560" y="476672"/>
            <a:ext cx="66415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Consolas" pitchFamily="49" charset="0"/>
                <a:cs typeface="Consolas" pitchFamily="49" charset="0"/>
              </a:rPr>
              <a:t>타겟 보드에서 </a:t>
            </a:r>
            <a:endParaRPr lang="en-US" altLang="ko-KR" sz="2400" dirty="0">
              <a:latin typeface="Consolas" pitchFamily="49" charset="0"/>
              <a:cs typeface="Consolas" pitchFamily="49" charset="0"/>
            </a:endParaRPr>
          </a:p>
          <a:p>
            <a:endParaRPr lang="en-US" altLang="ko-KR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#  cat /proc/</a:t>
            </a:r>
            <a:r>
              <a:rPr lang="en-US" altLang="ko-KR" sz="2400" dirty="0" err="1">
                <a:latin typeface="Consolas" pitchFamily="49" charset="0"/>
                <a:cs typeface="Consolas" pitchFamily="49" charset="0"/>
              </a:rPr>
              <a:t>kallsyms</a:t>
            </a:r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  | grep _</a:t>
            </a:r>
            <a:r>
              <a:rPr lang="en-US" altLang="ko-KR" sz="2400" dirty="0" err="1">
                <a:latin typeface="Consolas" pitchFamily="49" charset="0"/>
                <a:cs typeface="Consolas" pitchFamily="49" charset="0"/>
              </a:rPr>
              <a:t>do_fork</a:t>
            </a:r>
            <a:endParaRPr lang="en-US" altLang="ko-KR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8011bca0 T _</a:t>
            </a:r>
            <a:r>
              <a:rPr lang="en-US" altLang="ko-KR" sz="2400" dirty="0" err="1">
                <a:latin typeface="Consolas" pitchFamily="49" charset="0"/>
                <a:cs typeface="Consolas" pitchFamily="49" charset="0"/>
              </a:rPr>
              <a:t>do_fork</a:t>
            </a:r>
            <a:endParaRPr lang="ko-KR" altLang="en-US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0146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1EC47F3-3F19-4B75-BA43-B6868B82D123}"/>
              </a:ext>
            </a:extLst>
          </p:cNvPr>
          <p:cNvSpPr txBox="1"/>
          <p:nvPr/>
        </p:nvSpPr>
        <p:spPr>
          <a:xfrm>
            <a:off x="539552" y="466794"/>
            <a:ext cx="1043747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latin typeface="Consolas" pitchFamily="49" charset="0"/>
                <a:cs typeface="Consolas" pitchFamily="49" charset="0"/>
              </a:rPr>
              <a:t>register_kprobe</a:t>
            </a:r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(struct </a:t>
            </a:r>
            <a:r>
              <a:rPr lang="en-US" altLang="ko-KR" sz="2800" dirty="0" err="1">
                <a:latin typeface="Consolas" pitchFamily="49" charset="0"/>
                <a:cs typeface="Consolas" pitchFamily="49" charset="0"/>
              </a:rPr>
              <a:t>kprobe</a:t>
            </a:r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 *p)</a:t>
            </a:r>
          </a:p>
          <a:p>
            <a:r>
              <a:rPr lang="en-US" altLang="ko-KR" sz="2800" dirty="0" err="1">
                <a:latin typeface="Consolas" pitchFamily="49" charset="0"/>
                <a:cs typeface="Consolas" pitchFamily="49" charset="0"/>
              </a:rPr>
              <a:t>kprobe_lookup_name</a:t>
            </a:r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(p-&gt;</a:t>
            </a:r>
            <a:r>
              <a:rPr lang="en-US" altLang="ko-KR" sz="2800" dirty="0" err="1">
                <a:latin typeface="Consolas" pitchFamily="49" charset="0"/>
                <a:cs typeface="Consolas" pitchFamily="49" charset="0"/>
              </a:rPr>
              <a:t>symbol_name</a:t>
            </a:r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="_</a:t>
            </a:r>
            <a:r>
              <a:rPr lang="en-US" altLang="ko-KR" sz="2800" dirty="0" err="1">
                <a:latin typeface="Consolas" pitchFamily="49" charset="0"/>
                <a:cs typeface="Consolas" pitchFamily="49" charset="0"/>
              </a:rPr>
              <a:t>do_fork</a:t>
            </a:r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", </a:t>
            </a:r>
            <a:r>
              <a:rPr lang="en-US" altLang="ko-KR" sz="2800" dirty="0" err="1">
                <a:latin typeface="Consolas" pitchFamily="49" charset="0"/>
                <a:cs typeface="Consolas" pitchFamily="49" charset="0"/>
              </a:rPr>
              <a:t>addr</a:t>
            </a:r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ko-KR" sz="2800" dirty="0" err="1">
                <a:latin typeface="Consolas" pitchFamily="49" charset="0"/>
                <a:cs typeface="Consolas" pitchFamily="49" charset="0"/>
              </a:rPr>
              <a:t>do_fork</a:t>
            </a:r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 =&gt; 0x8011bca0;</a:t>
            </a:r>
          </a:p>
          <a:p>
            <a:endParaRPr lang="en-US" altLang="ko-KR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 dirty="0" err="1">
                <a:latin typeface="Consolas" pitchFamily="49" charset="0"/>
                <a:cs typeface="Consolas" pitchFamily="49" charset="0"/>
              </a:rPr>
              <a:t>arm_kprobe</a:t>
            </a:r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(p);</a:t>
            </a:r>
          </a:p>
          <a:p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__</a:t>
            </a:r>
            <a:r>
              <a:rPr lang="en-US" altLang="ko-KR" sz="2800" dirty="0" err="1">
                <a:latin typeface="Consolas" pitchFamily="49" charset="0"/>
                <a:cs typeface="Consolas" pitchFamily="49" charset="0"/>
              </a:rPr>
              <a:t>arm_kprobe</a:t>
            </a:r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2800" dirty="0" err="1">
                <a:latin typeface="Consolas" pitchFamily="49" charset="0"/>
                <a:cs typeface="Consolas" pitchFamily="49" charset="0"/>
              </a:rPr>
              <a:t>kp</a:t>
            </a:r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2800" dirty="0" err="1">
                <a:latin typeface="Consolas" pitchFamily="49" charset="0"/>
                <a:cs typeface="Consolas" pitchFamily="49" charset="0"/>
              </a:rPr>
              <a:t>arch_arm_kprobe</a:t>
            </a:r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(p);</a:t>
            </a:r>
          </a:p>
          <a:p>
            <a:r>
              <a:rPr lang="en-US" altLang="ko-KR" sz="2800" dirty="0" err="1">
                <a:latin typeface="Consolas" pitchFamily="49" charset="0"/>
                <a:cs typeface="Consolas" pitchFamily="49" charset="0"/>
              </a:rPr>
              <a:t>brkp</a:t>
            </a:r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 = KPROBE_ARM_BREAKPOINT_INSTRUCTION;</a:t>
            </a:r>
          </a:p>
          <a:p>
            <a:r>
              <a:rPr lang="en-US" altLang="ko-KR" sz="2800" dirty="0" err="1">
                <a:latin typeface="Consolas" pitchFamily="49" charset="0"/>
                <a:cs typeface="Consolas" pitchFamily="49" charset="0"/>
              </a:rPr>
              <a:t>patch_text</a:t>
            </a:r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2800" dirty="0" err="1">
                <a:latin typeface="Consolas" pitchFamily="49" charset="0"/>
                <a:cs typeface="Consolas" pitchFamily="49" charset="0"/>
              </a:rPr>
              <a:t>addr</a:t>
            </a:r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, 0x07f001f8);</a:t>
            </a:r>
            <a:endParaRPr lang="ko-KR" altLang="en-US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9753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664E485-6F54-4E6F-A5D2-96352F7DE53E}"/>
              </a:ext>
            </a:extLst>
          </p:cNvPr>
          <p:cNvSpPr/>
          <p:nvPr/>
        </p:nvSpPr>
        <p:spPr>
          <a:xfrm>
            <a:off x="1313932" y="1748759"/>
            <a:ext cx="526853" cy="5268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</a:rPr>
              <a:t>07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C070BCD-5389-4510-9F79-54054F43AC6D}"/>
              </a:ext>
            </a:extLst>
          </p:cNvPr>
          <p:cNvSpPr/>
          <p:nvPr/>
        </p:nvSpPr>
        <p:spPr>
          <a:xfrm>
            <a:off x="1840784" y="1748759"/>
            <a:ext cx="526853" cy="5268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</a:rPr>
              <a:t>f0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9F5BF892-5282-47FD-8DE1-621A9B62BF2C}"/>
              </a:ext>
            </a:extLst>
          </p:cNvPr>
          <p:cNvSpPr/>
          <p:nvPr/>
        </p:nvSpPr>
        <p:spPr>
          <a:xfrm>
            <a:off x="2367637" y="1748759"/>
            <a:ext cx="526853" cy="5268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</a:rPr>
              <a:t>01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8154463-D784-42F3-9FE0-CA2D1F30D301}"/>
              </a:ext>
            </a:extLst>
          </p:cNvPr>
          <p:cNvSpPr/>
          <p:nvPr/>
        </p:nvSpPr>
        <p:spPr>
          <a:xfrm>
            <a:off x="2894489" y="1748759"/>
            <a:ext cx="526853" cy="5268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</a:rPr>
              <a:t>f8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8A24898-DA66-4F86-BFA7-ADE4CDA4AB21}"/>
              </a:ext>
            </a:extLst>
          </p:cNvPr>
          <p:cNvSpPr txBox="1"/>
          <p:nvPr/>
        </p:nvSpPr>
        <p:spPr>
          <a:xfrm>
            <a:off x="3553056" y="629198"/>
            <a:ext cx="1867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addr = 8011bca0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offset = 28</a:t>
            </a:r>
            <a:endParaRPr lang="ko-KR" altLang="en-US" sz="16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3EA8A7BC-7089-495B-AA33-295E04A92715}"/>
              </a:ext>
            </a:extLst>
          </p:cNvPr>
          <p:cNvCxnSpPr/>
          <p:nvPr/>
        </p:nvCxnSpPr>
        <p:spPr>
          <a:xfrm rot="5400000">
            <a:off x="1050505" y="1485333"/>
            <a:ext cx="526852" cy="145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6214154-60BF-479D-9DE5-6BE024BF3C9F}"/>
              </a:ext>
            </a:extLst>
          </p:cNvPr>
          <p:cNvSpPr txBox="1"/>
          <p:nvPr/>
        </p:nvSpPr>
        <p:spPr>
          <a:xfrm>
            <a:off x="3252865" y="5107443"/>
            <a:ext cx="863804" cy="337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opcode</a:t>
            </a:r>
            <a:endParaRPr lang="ko-KR" alt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B328A5A7-4F53-492E-ACA6-52E0D13A5D79}"/>
              </a:ext>
            </a:extLst>
          </p:cNvPr>
          <p:cNvSpPr/>
          <p:nvPr/>
        </p:nvSpPr>
        <p:spPr>
          <a:xfrm>
            <a:off x="3355485" y="4580591"/>
            <a:ext cx="526853" cy="5268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a0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50D72CBE-04A0-4D2C-81B5-45CCB62AE1A1}"/>
              </a:ext>
            </a:extLst>
          </p:cNvPr>
          <p:cNvSpPr/>
          <p:nvPr/>
        </p:nvSpPr>
        <p:spPr>
          <a:xfrm>
            <a:off x="3882337" y="4580591"/>
            <a:ext cx="526853" cy="5268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c0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D177B122-F7B1-4484-AD71-86B971F1AA4A}"/>
              </a:ext>
            </a:extLst>
          </p:cNvPr>
          <p:cNvSpPr/>
          <p:nvPr/>
        </p:nvSpPr>
        <p:spPr>
          <a:xfrm>
            <a:off x="4409190" y="4580591"/>
            <a:ext cx="526853" cy="5268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0d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9A56E84B-8343-4539-9EA5-1508A3ABC449}"/>
              </a:ext>
            </a:extLst>
          </p:cNvPr>
          <p:cNvSpPr/>
          <p:nvPr/>
        </p:nvSpPr>
        <p:spPr>
          <a:xfrm>
            <a:off x="2828632" y="4580591"/>
            <a:ext cx="526853" cy="5268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e1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85E5A75-BB4C-4721-9907-F008E9997716}"/>
              </a:ext>
            </a:extLst>
          </p:cNvPr>
          <p:cNvSpPr txBox="1"/>
          <p:nvPr/>
        </p:nvSpPr>
        <p:spPr>
          <a:xfrm>
            <a:off x="787079" y="2407324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BP</a:t>
            </a:r>
            <a:endParaRPr lang="ko-KR" alt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세로로 말린 두루마리 모양 20">
            <a:extLst>
              <a:ext uri="{FF2B5EF4-FFF2-40B4-BE49-F238E27FC236}">
                <a16:creationId xmlns:a16="http://schemas.microsoft.com/office/drawing/2014/main" xmlns="" id="{4E14AFE1-8639-4979-AB1B-7521FCA6AC7B}"/>
              </a:ext>
            </a:extLst>
          </p:cNvPr>
          <p:cNvSpPr/>
          <p:nvPr/>
        </p:nvSpPr>
        <p:spPr>
          <a:xfrm>
            <a:off x="1182218" y="2934177"/>
            <a:ext cx="658566" cy="658566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47B8DA7-AA92-45DB-B274-D38D004C00B1}"/>
              </a:ext>
            </a:extLst>
          </p:cNvPr>
          <p:cNvSpPr txBox="1"/>
          <p:nvPr/>
        </p:nvSpPr>
        <p:spPr>
          <a:xfrm>
            <a:off x="1871320" y="3172073"/>
            <a:ext cx="1906176" cy="337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bp_exception();</a:t>
            </a:r>
            <a:endParaRPr lang="ko-KR" altLang="en-US" sz="16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꺾인 연결선 23">
            <a:extLst>
              <a:ext uri="{FF2B5EF4-FFF2-40B4-BE49-F238E27FC236}">
                <a16:creationId xmlns:a16="http://schemas.microsoft.com/office/drawing/2014/main" xmlns="" id="{42287AEA-5B64-43EA-B328-1FA2560B074E}"/>
              </a:ext>
            </a:extLst>
          </p:cNvPr>
          <p:cNvCxnSpPr>
            <a:stCxn id="5" idx="2"/>
            <a:endCxn id="20" idx="0"/>
          </p:cNvCxnSpPr>
          <p:nvPr/>
        </p:nvCxnSpPr>
        <p:spPr>
          <a:xfrm rot="5400000">
            <a:off x="1215147" y="2571966"/>
            <a:ext cx="658566" cy="6585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94DC9700-8FAA-4D98-8174-8C7CBB6E8204}"/>
              </a:ext>
            </a:extLst>
          </p:cNvPr>
          <p:cNvSpPr/>
          <p:nvPr/>
        </p:nvSpPr>
        <p:spPr>
          <a:xfrm>
            <a:off x="2235923" y="3658599"/>
            <a:ext cx="526853" cy="3292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B26E880-48B1-4525-86CC-C35B7ED62B2F}"/>
              </a:ext>
            </a:extLst>
          </p:cNvPr>
          <p:cNvSpPr txBox="1"/>
          <p:nvPr/>
        </p:nvSpPr>
        <p:spPr>
          <a:xfrm>
            <a:off x="1643214" y="3856169"/>
            <a:ext cx="516348" cy="337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pre</a:t>
            </a:r>
            <a:endParaRPr lang="ko-KR" alt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A90EAB9-0CA6-4903-90CF-E9E8E3BA9A2E}"/>
              </a:ext>
            </a:extLst>
          </p:cNvPr>
          <p:cNvSpPr txBox="1"/>
          <p:nvPr/>
        </p:nvSpPr>
        <p:spPr>
          <a:xfrm>
            <a:off x="2783476" y="3627148"/>
            <a:ext cx="1790356" cy="337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pre_handler();</a:t>
            </a:r>
            <a:endParaRPr lang="ko-KR" altLang="en-US" sz="16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꺾인 연결선 27">
            <a:extLst>
              <a:ext uri="{FF2B5EF4-FFF2-40B4-BE49-F238E27FC236}">
                <a16:creationId xmlns:a16="http://schemas.microsoft.com/office/drawing/2014/main" xmlns="" id="{06527104-3B3F-49E6-A919-8E05869754E5}"/>
              </a:ext>
            </a:extLst>
          </p:cNvPr>
          <p:cNvCxnSpPr>
            <a:stCxn id="20" idx="2"/>
            <a:endCxn id="23" idx="1"/>
          </p:cNvCxnSpPr>
          <p:nvPr/>
        </p:nvCxnSpPr>
        <p:spPr>
          <a:xfrm rot="16200000" flipH="1">
            <a:off x="1758463" y="3345780"/>
            <a:ext cx="230498" cy="724422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7">
            <a:extLst>
              <a:ext uri="{FF2B5EF4-FFF2-40B4-BE49-F238E27FC236}">
                <a16:creationId xmlns:a16="http://schemas.microsoft.com/office/drawing/2014/main" xmlns="" id="{92BBF0AD-CBFD-4D75-8A43-7EEA14E5B7CB}"/>
              </a:ext>
            </a:extLst>
          </p:cNvPr>
          <p:cNvCxnSpPr>
            <a:stCxn id="23" idx="2"/>
            <a:endCxn id="18" idx="0"/>
          </p:cNvCxnSpPr>
          <p:nvPr/>
        </p:nvCxnSpPr>
        <p:spPr>
          <a:xfrm rot="16200000" flipH="1">
            <a:off x="2499350" y="3987882"/>
            <a:ext cx="592709" cy="59270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F3E5C29E-3A6D-4ABF-B942-108DF4A607DC}"/>
              </a:ext>
            </a:extLst>
          </p:cNvPr>
          <p:cNvSpPr/>
          <p:nvPr/>
        </p:nvSpPr>
        <p:spPr>
          <a:xfrm>
            <a:off x="3421342" y="1748759"/>
            <a:ext cx="526853" cy="5268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e1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99ACDEC6-2CF0-442C-93CB-64B10964D2BE}"/>
              </a:ext>
            </a:extLst>
          </p:cNvPr>
          <p:cNvSpPr/>
          <p:nvPr/>
        </p:nvSpPr>
        <p:spPr>
          <a:xfrm>
            <a:off x="3948194" y="1748759"/>
            <a:ext cx="526853" cy="5268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a0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A75821FB-66DA-4350-9EE3-E326C6CB56CB}"/>
              </a:ext>
            </a:extLst>
          </p:cNvPr>
          <p:cNvSpPr/>
          <p:nvPr/>
        </p:nvSpPr>
        <p:spPr>
          <a:xfrm>
            <a:off x="4475047" y="1748759"/>
            <a:ext cx="526853" cy="5268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80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1872EA99-EB74-4DB1-8238-53337636BC26}"/>
              </a:ext>
            </a:extLst>
          </p:cNvPr>
          <p:cNvSpPr/>
          <p:nvPr/>
        </p:nvSpPr>
        <p:spPr>
          <a:xfrm>
            <a:off x="5001899" y="1748759"/>
            <a:ext cx="526853" cy="5268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03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444FBF5-B819-492E-B0E5-04EF429B0C46}"/>
              </a:ext>
            </a:extLst>
          </p:cNvPr>
          <p:cNvSpPr txBox="1"/>
          <p:nvPr/>
        </p:nvSpPr>
        <p:spPr>
          <a:xfrm>
            <a:off x="5726321" y="3790312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DB</a:t>
            </a:r>
            <a:endParaRPr lang="ko-KR" alt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세로로 말린 두루마리 모양 41">
            <a:extLst>
              <a:ext uri="{FF2B5EF4-FFF2-40B4-BE49-F238E27FC236}">
                <a16:creationId xmlns:a16="http://schemas.microsoft.com/office/drawing/2014/main" xmlns="" id="{4B9A9482-7E76-4F75-99A3-40759A97B85E}"/>
              </a:ext>
            </a:extLst>
          </p:cNvPr>
          <p:cNvSpPr/>
          <p:nvPr/>
        </p:nvSpPr>
        <p:spPr>
          <a:xfrm>
            <a:off x="4804329" y="3263460"/>
            <a:ext cx="658566" cy="658566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1ABE53DE-ABD7-4E0C-A79B-FA135E838CBE}"/>
              </a:ext>
            </a:extLst>
          </p:cNvPr>
          <p:cNvSpPr txBox="1"/>
          <p:nvPr/>
        </p:nvSpPr>
        <p:spPr>
          <a:xfrm>
            <a:off x="5528752" y="3461029"/>
            <a:ext cx="1906176" cy="337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db_exception();</a:t>
            </a:r>
            <a:endParaRPr lang="ko-KR" altLang="en-US" sz="16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꺾인 연결선 27">
            <a:extLst>
              <a:ext uri="{FF2B5EF4-FFF2-40B4-BE49-F238E27FC236}">
                <a16:creationId xmlns:a16="http://schemas.microsoft.com/office/drawing/2014/main" xmlns="" id="{78A076F9-0388-4C9C-B08D-9A0C91C00BB8}"/>
              </a:ext>
            </a:extLst>
          </p:cNvPr>
          <p:cNvCxnSpPr>
            <a:stCxn id="17" idx="0"/>
            <a:endCxn id="33" idx="2"/>
          </p:cNvCxnSpPr>
          <p:nvPr/>
        </p:nvCxnSpPr>
        <p:spPr>
          <a:xfrm rot="5400000" flipH="1" flipV="1">
            <a:off x="4573831" y="4020810"/>
            <a:ext cx="658566" cy="46099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6876B685-7378-4F0A-8855-DE19D6D9525A}"/>
              </a:ext>
            </a:extLst>
          </p:cNvPr>
          <p:cNvSpPr/>
          <p:nvPr/>
        </p:nvSpPr>
        <p:spPr>
          <a:xfrm>
            <a:off x="5792178" y="2868320"/>
            <a:ext cx="526853" cy="3292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140F740-CD5A-4361-8D13-07A67E8541AA}"/>
              </a:ext>
            </a:extLst>
          </p:cNvPr>
          <p:cNvSpPr txBox="1"/>
          <p:nvPr/>
        </p:nvSpPr>
        <p:spPr>
          <a:xfrm>
            <a:off x="6450744" y="2868320"/>
            <a:ext cx="1906176" cy="337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post_handler();</a:t>
            </a:r>
            <a:endParaRPr lang="ko-KR" altLang="en-US" sz="16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꺾인 연결선 27">
            <a:extLst>
              <a:ext uri="{FF2B5EF4-FFF2-40B4-BE49-F238E27FC236}">
                <a16:creationId xmlns:a16="http://schemas.microsoft.com/office/drawing/2014/main" xmlns="" id="{E8DEA51F-D429-485C-9A9B-BB24683C4F1E}"/>
              </a:ext>
            </a:extLst>
          </p:cNvPr>
          <p:cNvCxnSpPr>
            <a:stCxn id="33" idx="0"/>
            <a:endCxn id="36" idx="1"/>
          </p:cNvCxnSpPr>
          <p:nvPr/>
        </p:nvCxnSpPr>
        <p:spPr>
          <a:xfrm rot="5400000" flipH="1" flipV="1">
            <a:off x="5347646" y="2818928"/>
            <a:ext cx="230498" cy="658566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27">
            <a:extLst>
              <a:ext uri="{FF2B5EF4-FFF2-40B4-BE49-F238E27FC236}">
                <a16:creationId xmlns:a16="http://schemas.microsoft.com/office/drawing/2014/main" xmlns="" id="{87C2BC91-30A5-45A2-8112-B1E1473BE1B0}"/>
              </a:ext>
            </a:extLst>
          </p:cNvPr>
          <p:cNvCxnSpPr>
            <a:stCxn id="36" idx="0"/>
            <a:endCxn id="28" idx="2"/>
          </p:cNvCxnSpPr>
          <p:nvPr/>
        </p:nvCxnSpPr>
        <p:spPr>
          <a:xfrm rot="16200000" flipV="1">
            <a:off x="4573831" y="1386548"/>
            <a:ext cx="592709" cy="237083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4964EAD9-20CB-4586-9D2F-BE812E329B2F}"/>
              </a:ext>
            </a:extLst>
          </p:cNvPr>
          <p:cNvSpPr txBox="1"/>
          <p:nvPr/>
        </p:nvSpPr>
        <p:spPr>
          <a:xfrm>
            <a:off x="5777857" y="336760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0x07f001f8</a:t>
            </a:r>
            <a:endParaRPr lang="ko-KR" alt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78CC02F-F930-4816-9F44-2499087FB17E}"/>
              </a:ext>
            </a:extLst>
          </p:cNvPr>
          <p:cNvSpPr txBox="1"/>
          <p:nvPr/>
        </p:nvSpPr>
        <p:spPr>
          <a:xfrm>
            <a:off x="486676" y="-19227"/>
            <a:ext cx="14189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fork()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------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do_fork();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_do_fork();</a:t>
            </a:r>
            <a:endParaRPr lang="ko-KR" alt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4263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64F7400-6B34-4126-967D-6727BD3D6B68}"/>
              </a:ext>
            </a:extLst>
          </p:cNvPr>
          <p:cNvSpPr txBox="1"/>
          <p:nvPr/>
        </p:nvSpPr>
        <p:spPr>
          <a:xfrm>
            <a:off x="179512" y="534159"/>
            <a:ext cx="1026434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kprobe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 : </a:t>
            </a:r>
            <a:r>
              <a:rPr lang="ko-KR" altLang="en-US" sz="2000" dirty="0">
                <a:latin typeface="Consolas" pitchFamily="49" charset="0"/>
                <a:cs typeface="Consolas" pitchFamily="49" charset="0"/>
              </a:rPr>
              <a:t>함수의 모든 명령어의 앞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/</a:t>
            </a:r>
            <a:r>
              <a:rPr lang="ko-KR" altLang="en-US" sz="2000" dirty="0">
                <a:latin typeface="Consolas" pitchFamily="49" charset="0"/>
                <a:cs typeface="Consolas" pitchFamily="49" charset="0"/>
              </a:rPr>
              <a:t>뒤에 함수를 등록할 수 있다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jprobe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 : </a:t>
            </a:r>
            <a:r>
              <a:rPr lang="ko-KR" altLang="en-US" sz="2000" dirty="0">
                <a:latin typeface="Consolas" pitchFamily="49" charset="0"/>
                <a:cs typeface="Consolas" pitchFamily="49" charset="0"/>
              </a:rPr>
              <a:t>함수의 맨 앞에서만 등록 가능 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=&gt; </a:t>
            </a:r>
            <a:r>
              <a:rPr lang="ko-KR" altLang="en-US" sz="2000" dirty="0">
                <a:latin typeface="Consolas" pitchFamily="49" charset="0"/>
                <a:cs typeface="Consolas" pitchFamily="49" charset="0"/>
              </a:rPr>
              <a:t>인자를 추출할 수 있다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kretprobe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 : </a:t>
            </a:r>
            <a:r>
              <a:rPr lang="ko-KR" altLang="en-US" sz="2000" dirty="0">
                <a:latin typeface="Consolas" pitchFamily="49" charset="0"/>
                <a:cs typeface="Consolas" pitchFamily="49" charset="0"/>
              </a:rPr>
              <a:t>함수의 맨 앞과 맨 뒤에서 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hooking</a:t>
            </a:r>
            <a:r>
              <a:rPr lang="ko-KR" altLang="en-US" sz="2000" dirty="0">
                <a:latin typeface="Consolas" pitchFamily="49" charset="0"/>
                <a:cs typeface="Consolas" pitchFamily="49" charset="0"/>
              </a:rPr>
              <a:t>이 되지만 </a:t>
            </a:r>
            <a:endParaRPr lang="en-US" altLang="ko-KR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ko-KR" altLang="en-US" sz="2000" dirty="0" err="1">
                <a:latin typeface="Consolas" pitchFamily="49" charset="0"/>
                <a:cs typeface="Consolas" pitchFamily="49" charset="0"/>
              </a:rPr>
              <a:t>핸들러는</a:t>
            </a:r>
            <a:r>
              <a:rPr lang="ko-KR" alt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z="2000" dirty="0" err="1">
                <a:latin typeface="Consolas" pitchFamily="49" charset="0"/>
                <a:cs typeface="Consolas" pitchFamily="49" charset="0"/>
              </a:rPr>
              <a:t>맨뒤에서만</a:t>
            </a:r>
            <a:r>
              <a:rPr lang="ko-KR" altLang="en-US" sz="2000" dirty="0">
                <a:latin typeface="Consolas" pitchFamily="49" charset="0"/>
                <a:cs typeface="Consolas" pitchFamily="49" charset="0"/>
              </a:rPr>
              <a:t> 등록 가능 하다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. =&gt; </a:t>
            </a:r>
            <a:r>
              <a:rPr lang="ko-KR" altLang="en-US" sz="2000" dirty="0" err="1">
                <a:latin typeface="Consolas" pitchFamily="49" charset="0"/>
                <a:cs typeface="Consolas" pitchFamily="49" charset="0"/>
              </a:rPr>
              <a:t>리턴값을</a:t>
            </a:r>
            <a:r>
              <a:rPr lang="ko-KR" altLang="en-US" sz="2000" dirty="0">
                <a:latin typeface="Consolas" pitchFamily="49" charset="0"/>
                <a:cs typeface="Consolas" pitchFamily="49" charset="0"/>
              </a:rPr>
              <a:t> 추출할 수 있다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                 </a:t>
            </a:r>
            <a:r>
              <a:rPr lang="ko-KR" altLang="en-US" sz="2000" dirty="0">
                <a:latin typeface="Consolas" pitchFamily="49" charset="0"/>
                <a:cs typeface="Consolas" pitchFamily="49" charset="0"/>
              </a:rPr>
              <a:t>동작시간을 추출할 수 있다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.  </a:t>
            </a:r>
            <a:endParaRPr lang="ko-KR" altLang="en-US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1887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06AC27D-FAE4-46BA-A989-00C0EFF014E7}"/>
              </a:ext>
            </a:extLst>
          </p:cNvPr>
          <p:cNvSpPr txBox="1"/>
          <p:nvPr/>
        </p:nvSpPr>
        <p:spPr>
          <a:xfrm>
            <a:off x="585926" y="245541"/>
            <a:ext cx="3954929" cy="58477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Consolas" pitchFamily="49" charset="0"/>
                <a:cs typeface="Consolas" pitchFamily="49" charset="0"/>
              </a:rPr>
              <a:t>#include &lt;math.h&gt;</a:t>
            </a:r>
          </a:p>
          <a:p>
            <a:endParaRPr lang="en-US" altLang="ko-KR" sz="11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100">
                <a:latin typeface="Consolas" pitchFamily="49" charset="0"/>
                <a:cs typeface="Consolas" pitchFamily="49" charset="0"/>
              </a:rPr>
              <a:t>#define N 10000000UL</a:t>
            </a:r>
          </a:p>
          <a:p>
            <a:endParaRPr lang="en-US" altLang="ko-KR" sz="11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100">
                <a:latin typeface="Consolas" pitchFamily="49" charset="0"/>
                <a:cs typeface="Consolas" pitchFamily="49" charset="0"/>
              </a:rPr>
              <a:t>#define USELESSNESS(n)                          \</a:t>
            </a:r>
          </a:p>
          <a:p>
            <a:r>
              <a:rPr lang="en-US" altLang="ko-KR" sz="1100">
                <a:latin typeface="Consolas" pitchFamily="49" charset="0"/>
                <a:cs typeface="Consolas" pitchFamily="49" charset="0"/>
              </a:rPr>
              <a:t>    do {                                        \</a:t>
            </a:r>
          </a:p>
          <a:p>
            <a:r>
              <a:rPr lang="en-US" altLang="ko-KR" sz="1100">
                <a:latin typeface="Consolas" pitchFamily="49" charset="0"/>
                <a:cs typeface="Consolas" pitchFamily="49" charset="0"/>
              </a:rPr>
              <a:t>        unsigned long i;                        \</a:t>
            </a:r>
          </a:p>
          <a:p>
            <a:r>
              <a:rPr lang="en-US" altLang="ko-KR" sz="1100">
                <a:latin typeface="Consolas" pitchFamily="49" charset="0"/>
                <a:cs typeface="Consolas" pitchFamily="49" charset="0"/>
              </a:rPr>
              <a:t>        double x = 42;                          \</a:t>
            </a:r>
          </a:p>
          <a:p>
            <a:r>
              <a:rPr lang="en-US" altLang="ko-KR" sz="1100">
                <a:latin typeface="Consolas" pitchFamily="49" charset="0"/>
                <a:cs typeface="Consolas" pitchFamily="49" charset="0"/>
              </a:rPr>
              <a:t>        for (i = 0; i &lt; (n); i++) x = sin(x);   \</a:t>
            </a:r>
          </a:p>
          <a:p>
            <a:r>
              <a:rPr lang="en-US" altLang="ko-KR" sz="1100">
                <a:latin typeface="Consolas" pitchFamily="49" charset="0"/>
                <a:cs typeface="Consolas" pitchFamily="49" charset="0"/>
              </a:rPr>
              <a:t>    } while (0)</a:t>
            </a:r>
          </a:p>
          <a:p>
            <a:endParaRPr lang="en-US" altLang="ko-KR" sz="11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100">
                <a:latin typeface="Consolas" pitchFamily="49" charset="0"/>
                <a:cs typeface="Consolas" pitchFamily="49" charset="0"/>
              </a:rPr>
              <a:t>void baz()</a:t>
            </a:r>
          </a:p>
          <a:p>
            <a:r>
              <a:rPr lang="en-US" altLang="ko-KR" sz="11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100">
                <a:latin typeface="Consolas" pitchFamily="49" charset="0"/>
                <a:cs typeface="Consolas" pitchFamily="49" charset="0"/>
              </a:rPr>
              <a:t>    USELESSNESS(N);</a:t>
            </a:r>
          </a:p>
          <a:p>
            <a:r>
              <a:rPr lang="en-US" altLang="ko-KR" sz="11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11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100">
                <a:latin typeface="Consolas" pitchFamily="49" charset="0"/>
                <a:cs typeface="Consolas" pitchFamily="49" charset="0"/>
              </a:rPr>
              <a:t>void bar()</a:t>
            </a:r>
          </a:p>
          <a:p>
            <a:r>
              <a:rPr lang="en-US" altLang="ko-KR" sz="11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100">
                <a:latin typeface="Consolas" pitchFamily="49" charset="0"/>
                <a:cs typeface="Consolas" pitchFamily="49" charset="0"/>
              </a:rPr>
              <a:t>    USELESSNESS(2 * N);</a:t>
            </a:r>
          </a:p>
          <a:p>
            <a:r>
              <a:rPr lang="en-US" altLang="ko-KR" sz="1100">
                <a:latin typeface="Consolas" pitchFamily="49" charset="0"/>
                <a:cs typeface="Consolas" pitchFamily="49" charset="0"/>
              </a:rPr>
              <a:t>    baz();</a:t>
            </a:r>
          </a:p>
          <a:p>
            <a:r>
              <a:rPr lang="en-US" altLang="ko-KR" sz="11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11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100">
                <a:latin typeface="Consolas" pitchFamily="49" charset="0"/>
                <a:cs typeface="Consolas" pitchFamily="49" charset="0"/>
              </a:rPr>
              <a:t>void foo()</a:t>
            </a:r>
          </a:p>
          <a:p>
            <a:r>
              <a:rPr lang="en-US" altLang="ko-KR" sz="11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100">
                <a:latin typeface="Consolas" pitchFamily="49" charset="0"/>
                <a:cs typeface="Consolas" pitchFamily="49" charset="0"/>
              </a:rPr>
              <a:t>    USELESSNESS(3 * N);</a:t>
            </a:r>
          </a:p>
          <a:p>
            <a:r>
              <a:rPr lang="en-US" altLang="ko-KR" sz="1100">
                <a:latin typeface="Consolas" pitchFamily="49" charset="0"/>
                <a:cs typeface="Consolas" pitchFamily="49" charset="0"/>
              </a:rPr>
              <a:t>    bar();</a:t>
            </a:r>
          </a:p>
          <a:p>
            <a:r>
              <a:rPr lang="en-US" altLang="ko-KR" sz="1100">
                <a:latin typeface="Consolas" pitchFamily="49" charset="0"/>
                <a:cs typeface="Consolas" pitchFamily="49" charset="0"/>
              </a:rPr>
              <a:t>    baz();</a:t>
            </a:r>
          </a:p>
          <a:p>
            <a:r>
              <a:rPr lang="en-US" altLang="ko-KR" sz="11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11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1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11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100">
                <a:latin typeface="Consolas" pitchFamily="49" charset="0"/>
                <a:cs typeface="Consolas" pitchFamily="49" charset="0"/>
              </a:rPr>
              <a:t>    foo();</a:t>
            </a:r>
          </a:p>
          <a:p>
            <a:r>
              <a:rPr lang="en-US" altLang="ko-KR" sz="110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11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1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77898CD-D700-4366-BAF1-D95AF7866C3D}"/>
              </a:ext>
            </a:extLst>
          </p:cNvPr>
          <p:cNvSpPr txBox="1"/>
          <p:nvPr/>
        </p:nvSpPr>
        <p:spPr>
          <a:xfrm>
            <a:off x="5292080" y="317549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perf-test.c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1878805-B8BF-4022-BB89-F72D351B8AAB}"/>
              </a:ext>
            </a:extLst>
          </p:cNvPr>
          <p:cNvSpPr txBox="1"/>
          <p:nvPr/>
        </p:nvSpPr>
        <p:spPr>
          <a:xfrm>
            <a:off x="4860032" y="1325661"/>
            <a:ext cx="4980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 gcc perf-test.c -o perf-test -lm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 perf record ./perf-test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 perf report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0936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1878805-B8BF-4022-BB89-F72D351B8AAB}"/>
              </a:ext>
            </a:extLst>
          </p:cNvPr>
          <p:cNvSpPr txBox="1"/>
          <p:nvPr/>
        </p:nvSpPr>
        <p:spPr>
          <a:xfrm>
            <a:off x="0" y="620688"/>
            <a:ext cx="945162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https://perf.wiki.kernel.org/index.php/Tutorial</a:t>
            </a:r>
          </a:p>
          <a:p>
            <a:endParaRPr lang="en-US" altLang="ko-KR" sz="2800" dirty="0">
              <a:latin typeface="Consolas" pitchFamily="49" charset="0"/>
              <a:cs typeface="Consolas" pitchFamily="49" charset="0"/>
            </a:endParaRPr>
          </a:p>
          <a:p>
            <a:endParaRPr lang="en-US" altLang="ko-KR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http://www.brendangregg.com/perf.html</a:t>
            </a:r>
            <a:endParaRPr lang="ko-KR" altLang="en-US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4651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BD3C9E9-1ECF-4209-BD3F-57F9B432D008}"/>
              </a:ext>
            </a:extLst>
          </p:cNvPr>
          <p:cNvSpPr txBox="1"/>
          <p:nvPr/>
        </p:nvSpPr>
        <p:spPr>
          <a:xfrm>
            <a:off x="827584" y="332656"/>
            <a:ext cx="5113900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 int flag=10;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 ....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 flag = -1;</a:t>
            </a: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 if( flag &lt; 0 )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    printf("error\n");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    exit(-1);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956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BD3C9E9-1ECF-4209-BD3F-57F9B432D008}"/>
              </a:ext>
            </a:extLst>
          </p:cNvPr>
          <p:cNvSpPr txBox="1"/>
          <p:nvPr/>
        </p:nvSpPr>
        <p:spPr>
          <a:xfrm>
            <a:off x="1043608" y="-531440"/>
            <a:ext cx="5575565" cy="7417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 int flag=10;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 while(1)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 {</a:t>
            </a:r>
          </a:p>
          <a:p>
            <a:pPr lvl="1"/>
            <a:r>
              <a:rPr lang="en-US" altLang="ko-KR" sz="2800">
                <a:latin typeface="Consolas" pitchFamily="49" charset="0"/>
                <a:cs typeface="Consolas" pitchFamily="49" charset="0"/>
              </a:rPr>
              <a:t>    ....</a:t>
            </a:r>
          </a:p>
          <a:p>
            <a:pPr lvl="1"/>
            <a:r>
              <a:rPr lang="en-US" altLang="ko-KR" sz="2800">
                <a:latin typeface="Consolas" pitchFamily="49" charset="0"/>
                <a:cs typeface="Consolas" pitchFamily="49" charset="0"/>
              </a:rPr>
              <a:t>    flag = -1;</a:t>
            </a:r>
          </a:p>
          <a:p>
            <a:pPr lvl="1"/>
            <a:r>
              <a:rPr lang="en-US" altLang="ko-KR" sz="2800">
                <a:latin typeface="Consolas" pitchFamily="49" charset="0"/>
                <a:cs typeface="Consolas" pitchFamily="49" charset="0"/>
              </a:rPr>
              <a:t>    if( flag &lt; 0 )</a:t>
            </a:r>
          </a:p>
          <a:p>
            <a:pPr lvl="1"/>
            <a:r>
              <a:rPr lang="en-US" altLang="ko-KR" sz="2800">
                <a:latin typeface="Consolas" pitchFamily="49" charset="0"/>
                <a:cs typeface="Consolas" pitchFamily="49" charset="0"/>
              </a:rPr>
              <a:t>       break;</a:t>
            </a:r>
          </a:p>
          <a:p>
            <a:pPr lvl="1"/>
            <a:r>
              <a:rPr lang="en-US" altLang="ko-KR" sz="2800">
                <a:latin typeface="Consolas" pitchFamily="49" charset="0"/>
                <a:cs typeface="Consolas" pitchFamily="49" charset="0"/>
              </a:rPr>
              <a:t>  }</a:t>
            </a:r>
          </a:p>
          <a:p>
            <a:pPr lvl="1"/>
            <a:r>
              <a:rPr lang="en-US" altLang="ko-KR" sz="2800">
                <a:latin typeface="Consolas" pitchFamily="49" charset="0"/>
                <a:cs typeface="Consolas" pitchFamily="49" charset="0"/>
              </a:rPr>
              <a:t>  if( flag &lt; 0 )</a:t>
            </a:r>
          </a:p>
          <a:p>
            <a:pPr lvl="1"/>
            <a:r>
              <a:rPr lang="en-US" altLang="ko-KR" sz="2800">
                <a:latin typeface="Consolas" pitchFamily="49" charset="0"/>
                <a:cs typeface="Consolas" pitchFamily="49" charset="0"/>
              </a:rPr>
              <a:t>  {</a:t>
            </a:r>
          </a:p>
          <a:p>
            <a:pPr lvl="1"/>
            <a:r>
              <a:rPr lang="en-US" altLang="ko-KR" sz="2800">
                <a:latin typeface="Consolas" pitchFamily="49" charset="0"/>
                <a:cs typeface="Consolas" pitchFamily="49" charset="0"/>
              </a:rPr>
              <a:t>       printf("error\n");</a:t>
            </a:r>
          </a:p>
          <a:p>
            <a:pPr lvl="1"/>
            <a:r>
              <a:rPr lang="en-US" altLang="ko-KR" sz="2800">
                <a:latin typeface="Consolas" pitchFamily="49" charset="0"/>
                <a:cs typeface="Consolas" pitchFamily="49" charset="0"/>
              </a:rPr>
              <a:t>       exit(-1);</a:t>
            </a:r>
          </a:p>
          <a:p>
            <a:pPr lvl="1"/>
            <a:r>
              <a:rPr lang="en-US" altLang="ko-KR" sz="280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031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BD3C9E9-1ECF-4209-BD3F-57F9B432D008}"/>
              </a:ext>
            </a:extLst>
          </p:cNvPr>
          <p:cNvSpPr txBox="1"/>
          <p:nvPr/>
        </p:nvSpPr>
        <p:spPr>
          <a:xfrm>
            <a:off x="1043608" y="-531440"/>
            <a:ext cx="4894289" cy="82176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int flag=10;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while(1)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{</a:t>
            </a:r>
          </a:p>
          <a:p>
            <a:pPr lvl="1"/>
            <a:r>
              <a:rPr lang="en-US" altLang="ko-KR" sz="2400">
                <a:latin typeface="Consolas" pitchFamily="49" charset="0"/>
                <a:cs typeface="Consolas" pitchFamily="49" charset="0"/>
              </a:rPr>
              <a:t>    while(1)</a:t>
            </a:r>
          </a:p>
          <a:p>
            <a:pPr lvl="1"/>
            <a:r>
              <a:rPr lang="en-US" altLang="ko-KR" sz="2400">
                <a:latin typeface="Consolas" pitchFamily="49" charset="0"/>
                <a:cs typeface="Consolas" pitchFamily="49" charset="0"/>
              </a:rPr>
              <a:t>    {</a:t>
            </a:r>
          </a:p>
          <a:p>
            <a:pPr lvl="2"/>
            <a:r>
              <a:rPr lang="en-US" altLang="ko-KR" sz="2400">
                <a:latin typeface="Consolas" pitchFamily="49" charset="0"/>
                <a:cs typeface="Consolas" pitchFamily="49" charset="0"/>
              </a:rPr>
              <a:t>    ....</a:t>
            </a:r>
          </a:p>
          <a:p>
            <a:pPr lvl="2"/>
            <a:r>
              <a:rPr lang="en-US" altLang="ko-KR" sz="2400">
                <a:latin typeface="Consolas" pitchFamily="49" charset="0"/>
                <a:cs typeface="Consolas" pitchFamily="49" charset="0"/>
              </a:rPr>
              <a:t>    flag = -1;</a:t>
            </a:r>
          </a:p>
          <a:p>
            <a:pPr lvl="2"/>
            <a:r>
              <a:rPr lang="en-US" altLang="ko-KR" sz="2400">
                <a:latin typeface="Consolas" pitchFamily="49" charset="0"/>
                <a:cs typeface="Consolas" pitchFamily="49" charset="0"/>
              </a:rPr>
              <a:t>    if( flag &lt; 0 )</a:t>
            </a:r>
          </a:p>
          <a:p>
            <a:pPr lvl="2"/>
            <a:r>
              <a:rPr lang="en-US" altLang="ko-KR" sz="2400">
                <a:latin typeface="Consolas" pitchFamily="49" charset="0"/>
                <a:cs typeface="Consolas" pitchFamily="49" charset="0"/>
              </a:rPr>
              <a:t>       break;</a:t>
            </a:r>
          </a:p>
          <a:p>
            <a:pPr lvl="2"/>
            <a:r>
              <a:rPr lang="en-US" altLang="ko-KR" sz="2400">
                <a:latin typeface="Consolas" pitchFamily="49" charset="0"/>
                <a:cs typeface="Consolas" pitchFamily="49" charset="0"/>
              </a:rPr>
              <a:t>  }</a:t>
            </a:r>
          </a:p>
          <a:p>
            <a:pPr lvl="2"/>
            <a:r>
              <a:rPr lang="en-US" altLang="ko-KR" sz="2400">
                <a:latin typeface="Consolas" pitchFamily="49" charset="0"/>
                <a:cs typeface="Consolas" pitchFamily="49" charset="0"/>
              </a:rPr>
              <a:t>  if( flag &lt; 0 )</a:t>
            </a:r>
          </a:p>
          <a:p>
            <a:pPr lvl="2"/>
            <a:r>
              <a:rPr lang="en-US" altLang="ko-KR" sz="2400">
                <a:latin typeface="Consolas" pitchFamily="49" charset="0"/>
                <a:cs typeface="Consolas" pitchFamily="49" charset="0"/>
              </a:rPr>
              <a:t>       break;</a:t>
            </a:r>
          </a:p>
          <a:p>
            <a:pPr lvl="1"/>
            <a:r>
              <a:rPr lang="en-US" altLang="ko-KR" sz="2400">
                <a:latin typeface="Consolas" pitchFamily="49" charset="0"/>
                <a:cs typeface="Consolas" pitchFamily="49" charset="0"/>
              </a:rPr>
              <a:t>  }</a:t>
            </a:r>
          </a:p>
          <a:p>
            <a:pPr lvl="1"/>
            <a:r>
              <a:rPr lang="en-US" altLang="ko-KR" sz="2400">
                <a:latin typeface="Consolas" pitchFamily="49" charset="0"/>
                <a:cs typeface="Consolas" pitchFamily="49" charset="0"/>
              </a:rPr>
              <a:t>  if( flag &lt; 0 )</a:t>
            </a:r>
          </a:p>
          <a:p>
            <a:pPr lvl="1"/>
            <a:r>
              <a:rPr lang="en-US" altLang="ko-KR" sz="2400">
                <a:latin typeface="Consolas" pitchFamily="49" charset="0"/>
                <a:cs typeface="Consolas" pitchFamily="49" charset="0"/>
              </a:rPr>
              <a:t>  {</a:t>
            </a:r>
          </a:p>
          <a:p>
            <a:pPr lvl="1"/>
            <a:r>
              <a:rPr lang="en-US" altLang="ko-KR" sz="2400">
                <a:latin typeface="Consolas" pitchFamily="49" charset="0"/>
                <a:cs typeface="Consolas" pitchFamily="49" charset="0"/>
              </a:rPr>
              <a:t>       printf("error\n");</a:t>
            </a:r>
          </a:p>
          <a:p>
            <a:pPr lvl="1"/>
            <a:r>
              <a:rPr lang="en-US" altLang="ko-KR" sz="2400">
                <a:latin typeface="Consolas" pitchFamily="49" charset="0"/>
                <a:cs typeface="Consolas" pitchFamily="49" charset="0"/>
              </a:rPr>
              <a:t>       exit(-1);</a:t>
            </a:r>
          </a:p>
          <a:p>
            <a:pPr lvl="1"/>
            <a:r>
              <a:rPr lang="en-US" altLang="ko-KR" sz="240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2441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BD3C9E9-1ECF-4209-BD3F-57F9B432D008}"/>
              </a:ext>
            </a:extLst>
          </p:cNvPr>
          <p:cNvSpPr txBox="1"/>
          <p:nvPr/>
        </p:nvSpPr>
        <p:spPr>
          <a:xfrm>
            <a:off x="1043608" y="-531440"/>
            <a:ext cx="4894289" cy="67403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int flag=10;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while(1)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{</a:t>
            </a:r>
          </a:p>
          <a:p>
            <a:pPr lvl="1"/>
            <a:r>
              <a:rPr lang="en-US" altLang="ko-KR" sz="2400">
                <a:latin typeface="Consolas" pitchFamily="49" charset="0"/>
                <a:cs typeface="Consolas" pitchFamily="49" charset="0"/>
              </a:rPr>
              <a:t>    while(1)</a:t>
            </a:r>
          </a:p>
          <a:p>
            <a:pPr lvl="1"/>
            <a:r>
              <a:rPr lang="en-US" altLang="ko-KR" sz="2400">
                <a:latin typeface="Consolas" pitchFamily="49" charset="0"/>
                <a:cs typeface="Consolas" pitchFamily="49" charset="0"/>
              </a:rPr>
              <a:t>    {</a:t>
            </a:r>
          </a:p>
          <a:p>
            <a:pPr lvl="2"/>
            <a:r>
              <a:rPr lang="en-US" altLang="ko-KR" sz="2400">
                <a:latin typeface="Consolas" pitchFamily="49" charset="0"/>
                <a:cs typeface="Consolas" pitchFamily="49" charset="0"/>
              </a:rPr>
              <a:t>    ....</a:t>
            </a:r>
          </a:p>
          <a:p>
            <a:pPr lvl="2"/>
            <a:r>
              <a:rPr lang="en-US" altLang="ko-KR" sz="2400">
                <a:latin typeface="Consolas" pitchFamily="49" charset="0"/>
                <a:cs typeface="Consolas" pitchFamily="49" charset="0"/>
              </a:rPr>
              <a:t>    flag = -1;</a:t>
            </a:r>
          </a:p>
          <a:p>
            <a:pPr lvl="2"/>
            <a:r>
              <a:rPr lang="en-US" altLang="ko-KR" sz="2400">
                <a:latin typeface="Consolas" pitchFamily="49" charset="0"/>
                <a:cs typeface="Consolas" pitchFamily="49" charset="0"/>
              </a:rPr>
              <a:t>    if( flag &lt; 0 )</a:t>
            </a:r>
          </a:p>
          <a:p>
            <a:pPr lvl="2"/>
            <a:r>
              <a:rPr lang="en-US" altLang="ko-KR" sz="2400">
                <a:latin typeface="Consolas" pitchFamily="49" charset="0"/>
                <a:cs typeface="Consolas" pitchFamily="49" charset="0"/>
              </a:rPr>
              <a:t>       goto err;</a:t>
            </a:r>
          </a:p>
          <a:p>
            <a:pPr lvl="2"/>
            <a:r>
              <a:rPr lang="en-US" altLang="ko-KR" sz="2400">
                <a:latin typeface="Consolas" pitchFamily="49" charset="0"/>
                <a:cs typeface="Consolas" pitchFamily="49" charset="0"/>
              </a:rPr>
              <a:t>  }</a:t>
            </a:r>
          </a:p>
          <a:p>
            <a:pPr lvl="2"/>
            <a:r>
              <a:rPr lang="en-US" altLang="ko-KR" sz="2400">
                <a:latin typeface="Consolas" pitchFamily="49" charset="0"/>
                <a:cs typeface="Consolas" pitchFamily="49" charset="0"/>
              </a:rPr>
              <a:t>}</a:t>
            </a:r>
          </a:p>
          <a:p>
            <a:pPr lvl="2"/>
            <a:r>
              <a:rPr lang="en-US" altLang="ko-KR" sz="2400">
                <a:latin typeface="Consolas" pitchFamily="49" charset="0"/>
                <a:cs typeface="Consolas" pitchFamily="49" charset="0"/>
              </a:rPr>
              <a:t>return 0;</a:t>
            </a:r>
          </a:p>
          <a:p>
            <a:pPr lvl="2"/>
            <a:r>
              <a:rPr lang="en-US" altLang="ko-KR" sz="2400">
                <a:latin typeface="Consolas" pitchFamily="49" charset="0"/>
                <a:cs typeface="Consolas" pitchFamily="49" charset="0"/>
              </a:rPr>
              <a:t>err:</a:t>
            </a:r>
          </a:p>
          <a:p>
            <a:pPr lvl="1"/>
            <a:r>
              <a:rPr lang="en-US" altLang="ko-KR" sz="2400">
                <a:latin typeface="Consolas" pitchFamily="49" charset="0"/>
                <a:cs typeface="Consolas" pitchFamily="49" charset="0"/>
              </a:rPr>
              <a:t>       printf("error\n");</a:t>
            </a:r>
          </a:p>
          <a:p>
            <a:pPr lvl="1"/>
            <a:r>
              <a:rPr lang="en-US" altLang="ko-KR" sz="2400">
                <a:latin typeface="Consolas" pitchFamily="49" charset="0"/>
                <a:cs typeface="Consolas" pitchFamily="49" charset="0"/>
              </a:rPr>
              <a:t>       return -1;</a:t>
            </a:r>
          </a:p>
          <a:p>
            <a:pPr lvl="1"/>
            <a:r>
              <a:rPr lang="en-US" altLang="ko-KR" sz="24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999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xmlns="" id="{0716F38F-6150-46D7-8B33-D1B2AB5858CE}"/>
              </a:ext>
            </a:extLst>
          </p:cNvPr>
          <p:cNvSpPr txBox="1">
            <a:spLocks/>
          </p:cNvSpPr>
          <p:nvPr/>
        </p:nvSpPr>
        <p:spPr>
          <a:xfrm>
            <a:off x="337343" y="332656"/>
            <a:ext cx="8469313" cy="424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050">
                <a:solidFill>
                  <a:srgbClr val="EC613D"/>
                </a:solidFill>
                <a:latin typeface="OpenSymbol"/>
              </a:rPr>
              <a:t>● </a:t>
            </a:r>
            <a:r>
              <a:rPr lang="ko-KR" altLang="en-US" sz="2000">
                <a:solidFill>
                  <a:srgbClr val="000000"/>
                </a:solidFill>
                <a:latin typeface="NotoSansKR-Medium-VKana"/>
              </a:rPr>
              <a:t> 컴파일러 지원 필요</a:t>
            </a:r>
          </a:p>
          <a:p>
            <a:pPr marL="371475" lvl="1" indent="0">
              <a:buFont typeface="Arial" pitchFamily="34" charset="0"/>
              <a:buNone/>
            </a:pPr>
            <a:r>
              <a:rPr lang="en-US" altLang="ko-KR" sz="1100">
                <a:latin typeface="OpenSymbol"/>
              </a:rPr>
              <a:t>– </a:t>
            </a:r>
            <a:r>
              <a:rPr lang="en-US" altLang="ko-KR" sz="2000">
                <a:latin typeface="NotoSansKR-Regular-VKana"/>
              </a:rPr>
              <a:t>Trace </a:t>
            </a:r>
            <a:r>
              <a:rPr lang="ko-KR" altLang="en-US" sz="2000">
                <a:latin typeface="NanumGothic"/>
              </a:rPr>
              <a:t>하고자 하는 프로그램을 재빌드</a:t>
            </a:r>
          </a:p>
          <a:p>
            <a:pPr marL="371475" lvl="1" indent="0">
              <a:buFont typeface="Arial" pitchFamily="34" charset="0"/>
              <a:buNone/>
            </a:pPr>
            <a:r>
              <a:rPr lang="en-US" altLang="ko-KR" sz="1100">
                <a:latin typeface="OpenSymbol"/>
              </a:rPr>
              <a:t>– </a:t>
            </a:r>
            <a:r>
              <a:rPr lang="ko-KR" altLang="en-US" sz="2000">
                <a:latin typeface="NanumGothic"/>
              </a:rPr>
              <a:t>컴파일 시 </a:t>
            </a:r>
            <a:r>
              <a:rPr lang="en-US" altLang="ko-KR" sz="2000">
                <a:latin typeface="NotoSansKR-Regular-VKana"/>
              </a:rPr>
              <a:t>-pg  </a:t>
            </a:r>
            <a:r>
              <a:rPr lang="ko-KR" altLang="en-US" sz="2000">
                <a:latin typeface="NanumGothic"/>
              </a:rPr>
              <a:t>적용</a:t>
            </a:r>
          </a:p>
          <a:p>
            <a:pPr marL="371475" lvl="1" indent="0">
              <a:buFont typeface="Arial" pitchFamily="34" charset="0"/>
              <a:buNone/>
            </a:pPr>
            <a:r>
              <a:rPr lang="en-US" altLang="ko-KR" sz="1100">
                <a:latin typeface="OpenSymbol"/>
              </a:rPr>
              <a:t>– </a:t>
            </a:r>
            <a:r>
              <a:rPr lang="ko-KR" altLang="en-US" sz="2000">
                <a:latin typeface="NanumGothic"/>
              </a:rPr>
              <a:t>모든 함수 실행 시 </a:t>
            </a:r>
            <a:r>
              <a:rPr lang="en-US" altLang="ko-KR" sz="2000">
                <a:latin typeface="NotoSansKR-Regular-VKana"/>
              </a:rPr>
              <a:t>mcount </a:t>
            </a:r>
            <a:r>
              <a:rPr lang="ko-KR" altLang="en-US" sz="2000">
                <a:latin typeface="NanumGothic"/>
              </a:rPr>
              <a:t>호출</a:t>
            </a:r>
          </a:p>
          <a:p>
            <a:pPr marL="371475" lvl="1" indent="0">
              <a:buFont typeface="Arial" pitchFamily="34" charset="0"/>
              <a:buNone/>
            </a:pPr>
            <a:r>
              <a:rPr lang="en-US" altLang="ko-KR" sz="1100">
                <a:latin typeface="OpenSymbol"/>
              </a:rPr>
              <a:t>– </a:t>
            </a:r>
            <a:r>
              <a:rPr lang="ko-KR" altLang="en-US" sz="2000">
                <a:latin typeface="NanumGothic"/>
              </a:rPr>
              <a:t>최신 컴파일러 사용</a:t>
            </a:r>
            <a:endParaRPr lang="en-US" altLang="ko-KR" sz="2000">
              <a:solidFill>
                <a:srgbClr val="000000"/>
              </a:solidFill>
              <a:latin typeface="NotoSansKR-Regular-VKana"/>
            </a:endParaRPr>
          </a:p>
          <a:p>
            <a:pPr marL="371475" lvl="1" indent="0">
              <a:buFont typeface="Arial" pitchFamily="34" charset="0"/>
              <a:buNone/>
            </a:pPr>
            <a:endParaRPr lang="en-US" altLang="ko-KR" sz="2000" dirty="0">
              <a:solidFill>
                <a:srgbClr val="000000"/>
              </a:solidFill>
              <a:latin typeface="NotoSansKR-Regular-VKana"/>
            </a:endParaRPr>
          </a:p>
        </p:txBody>
      </p:sp>
    </p:spTree>
    <p:extLst>
      <p:ext uri="{BB962C8B-B14F-4D97-AF65-F5344CB8AC3E}">
        <p14:creationId xmlns:p14="http://schemas.microsoft.com/office/powerpoint/2010/main" val="12948768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BD3C9E9-1ECF-4209-BD3F-57F9B432D008}"/>
              </a:ext>
            </a:extLst>
          </p:cNvPr>
          <p:cNvSpPr txBox="1"/>
          <p:nvPr/>
        </p:nvSpPr>
        <p:spPr>
          <a:xfrm>
            <a:off x="1043608" y="-531440"/>
            <a:ext cx="4894289" cy="89562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lvl="2"/>
            <a:r>
              <a:rPr lang="en-US" altLang="ko-KR" sz="2400">
                <a:latin typeface="Consolas" pitchFamily="49" charset="0"/>
                <a:cs typeface="Consolas" pitchFamily="49" charset="0"/>
              </a:rPr>
              <a:t>void foo()</a:t>
            </a:r>
          </a:p>
          <a:p>
            <a:pPr lvl="2"/>
            <a:r>
              <a:rPr lang="en-US" altLang="ko-KR" sz="2400">
                <a:latin typeface="Consolas" pitchFamily="49" charset="0"/>
                <a:cs typeface="Consolas" pitchFamily="49" charset="0"/>
              </a:rPr>
              <a:t>{</a:t>
            </a:r>
          </a:p>
          <a:p>
            <a:pPr lvl="2"/>
            <a:r>
              <a:rPr lang="en-US" altLang="ko-KR" sz="2400">
                <a:latin typeface="Consolas" pitchFamily="49" charset="0"/>
                <a:cs typeface="Consolas" pitchFamily="49" charset="0"/>
              </a:rPr>
              <a:t>    flag = -1;</a:t>
            </a:r>
          </a:p>
          <a:p>
            <a:pPr lvl="2"/>
            <a:r>
              <a:rPr lang="en-US" altLang="ko-KR" sz="2400">
                <a:latin typeface="Consolas" pitchFamily="49" charset="0"/>
                <a:cs typeface="Consolas" pitchFamily="49" charset="0"/>
              </a:rPr>
              <a:t>    if( flag &lt; 0 )</a:t>
            </a:r>
          </a:p>
          <a:p>
            <a:pPr lvl="2"/>
            <a:r>
              <a:rPr lang="en-US" altLang="ko-KR" sz="2400">
                <a:latin typeface="Consolas" pitchFamily="49" charset="0"/>
                <a:cs typeface="Consolas" pitchFamily="49" charset="0"/>
              </a:rPr>
              <a:t>       goto err;</a:t>
            </a:r>
          </a:p>
          <a:p>
            <a:pPr lvl="2"/>
            <a:r>
              <a:rPr lang="en-US" altLang="ko-KR" sz="24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int flag=10;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while(1)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{</a:t>
            </a:r>
          </a:p>
          <a:p>
            <a:pPr lvl="1"/>
            <a:r>
              <a:rPr lang="en-US" altLang="ko-KR" sz="2400">
                <a:latin typeface="Consolas" pitchFamily="49" charset="0"/>
                <a:cs typeface="Consolas" pitchFamily="49" charset="0"/>
              </a:rPr>
              <a:t>    while(1)</a:t>
            </a:r>
          </a:p>
          <a:p>
            <a:pPr lvl="1"/>
            <a:r>
              <a:rPr lang="en-US" altLang="ko-KR" sz="2400">
                <a:latin typeface="Consolas" pitchFamily="49" charset="0"/>
                <a:cs typeface="Consolas" pitchFamily="49" charset="0"/>
              </a:rPr>
              <a:t>    {</a:t>
            </a:r>
          </a:p>
          <a:p>
            <a:pPr lvl="2"/>
            <a:r>
              <a:rPr lang="en-US" altLang="ko-KR" sz="2400">
                <a:latin typeface="Consolas" pitchFamily="49" charset="0"/>
                <a:cs typeface="Consolas" pitchFamily="49" charset="0"/>
              </a:rPr>
              <a:t>    ....</a:t>
            </a:r>
          </a:p>
          <a:p>
            <a:pPr lvl="2"/>
            <a:r>
              <a:rPr lang="en-US" altLang="ko-KR" sz="2400">
                <a:latin typeface="Consolas" pitchFamily="49" charset="0"/>
                <a:cs typeface="Consolas" pitchFamily="49" charset="0"/>
              </a:rPr>
              <a:t>    foo();</a:t>
            </a:r>
          </a:p>
          <a:p>
            <a:pPr lvl="2"/>
            <a:r>
              <a:rPr lang="en-US" altLang="ko-KR" sz="2400">
                <a:latin typeface="Consolas" pitchFamily="49" charset="0"/>
                <a:cs typeface="Consolas" pitchFamily="49" charset="0"/>
              </a:rPr>
              <a:t> }</a:t>
            </a:r>
          </a:p>
          <a:p>
            <a:pPr lvl="2"/>
            <a:r>
              <a:rPr lang="en-US" altLang="ko-KR" sz="2400">
                <a:latin typeface="Consolas" pitchFamily="49" charset="0"/>
                <a:cs typeface="Consolas" pitchFamily="49" charset="0"/>
              </a:rPr>
              <a:t>}</a:t>
            </a:r>
          </a:p>
          <a:p>
            <a:pPr lvl="2"/>
            <a:r>
              <a:rPr lang="en-US" altLang="ko-KR" sz="2400">
                <a:latin typeface="Consolas" pitchFamily="49" charset="0"/>
                <a:cs typeface="Consolas" pitchFamily="49" charset="0"/>
              </a:rPr>
              <a:t>return 0;</a:t>
            </a:r>
          </a:p>
          <a:p>
            <a:pPr lvl="2"/>
            <a:r>
              <a:rPr lang="en-US" altLang="ko-KR" sz="2400">
                <a:latin typeface="Consolas" pitchFamily="49" charset="0"/>
                <a:cs typeface="Consolas" pitchFamily="49" charset="0"/>
              </a:rPr>
              <a:t>err:</a:t>
            </a:r>
          </a:p>
          <a:p>
            <a:pPr lvl="1"/>
            <a:r>
              <a:rPr lang="en-US" altLang="ko-KR" sz="2400">
                <a:latin typeface="Consolas" pitchFamily="49" charset="0"/>
                <a:cs typeface="Consolas" pitchFamily="49" charset="0"/>
              </a:rPr>
              <a:t>       printf("error\n");</a:t>
            </a:r>
          </a:p>
          <a:p>
            <a:pPr lvl="1"/>
            <a:r>
              <a:rPr lang="en-US" altLang="ko-KR" sz="2400">
                <a:latin typeface="Consolas" pitchFamily="49" charset="0"/>
                <a:cs typeface="Consolas" pitchFamily="49" charset="0"/>
              </a:rPr>
              <a:t>       return -1;</a:t>
            </a:r>
          </a:p>
          <a:p>
            <a:pPr lvl="1"/>
            <a:r>
              <a:rPr lang="en-US" altLang="ko-KR" sz="24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4035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BD3C9E9-1ECF-4209-BD3F-57F9B432D008}"/>
              </a:ext>
            </a:extLst>
          </p:cNvPr>
          <p:cNvSpPr txBox="1"/>
          <p:nvPr/>
        </p:nvSpPr>
        <p:spPr>
          <a:xfrm>
            <a:off x="1043608" y="-531440"/>
            <a:ext cx="110799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lvl="2"/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0E8DA40-6A6A-42C5-B4F4-AED6E090E5E5}"/>
              </a:ext>
            </a:extLst>
          </p:cNvPr>
          <p:cNvSpPr txBox="1"/>
          <p:nvPr/>
        </p:nvSpPr>
        <p:spPr>
          <a:xfrm>
            <a:off x="1043608" y="1268760"/>
            <a:ext cx="334899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     setjmp();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826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75711FC-F9F8-44F9-95B4-F17EF01D3B90}"/>
              </a:ext>
            </a:extLst>
          </p:cNvPr>
          <p:cNvSpPr txBox="1">
            <a:spLocks/>
          </p:cNvSpPr>
          <p:nvPr/>
        </p:nvSpPr>
        <p:spPr>
          <a:xfrm>
            <a:off x="337343" y="332656"/>
            <a:ext cx="8469313" cy="424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138">
                <a:solidFill>
                  <a:srgbClr val="EC613D"/>
                </a:solidFill>
                <a:latin typeface="OpenSymbol"/>
              </a:rPr>
              <a:t>● </a:t>
            </a:r>
            <a:r>
              <a:rPr lang="ko-KR" altLang="en-US" sz="2600">
                <a:solidFill>
                  <a:srgbClr val="000000"/>
                </a:solidFill>
                <a:latin typeface="NotoSansKR-Medium-VKana"/>
              </a:rPr>
              <a:t> 프로그램 실행</a:t>
            </a:r>
            <a:endParaRPr lang="en-US" altLang="ko-KR" sz="2600">
              <a:solidFill>
                <a:srgbClr val="000000"/>
              </a:solidFill>
              <a:latin typeface="NotoSansKR-Medium-VKana"/>
            </a:endParaRPr>
          </a:p>
          <a:p>
            <a:pPr marL="371475" lvl="1" indent="0">
              <a:buFont typeface="Arial" pitchFamily="34" charset="0"/>
              <a:buNone/>
            </a:pPr>
            <a:r>
              <a:rPr lang="en-US" altLang="ko-KR">
                <a:latin typeface="OpenSymbol"/>
              </a:rPr>
              <a:t>– uftrace </a:t>
            </a:r>
            <a:r>
              <a:rPr lang="ko-KR" altLang="en-US">
                <a:latin typeface="OpenSymbol"/>
              </a:rPr>
              <a:t>와 함께 해당 프로그램 실행</a:t>
            </a:r>
          </a:p>
          <a:p>
            <a:pPr marL="371475" lvl="1" indent="0">
              <a:buFont typeface="Arial" pitchFamily="34" charset="0"/>
              <a:buNone/>
            </a:pPr>
            <a:r>
              <a:rPr lang="en-US" altLang="ko-KR">
                <a:latin typeface="OpenSymbol"/>
              </a:rPr>
              <a:t>– </a:t>
            </a:r>
            <a:r>
              <a:rPr lang="ko-KR" altLang="en-US">
                <a:latin typeface="OpenSymbol"/>
              </a:rPr>
              <a:t>실행 결과를 데이터로 저장</a:t>
            </a:r>
          </a:p>
          <a:p>
            <a:pPr marL="371475" lvl="1" indent="0">
              <a:buFont typeface="Arial" pitchFamily="34" charset="0"/>
              <a:buNone/>
            </a:pPr>
            <a:r>
              <a:rPr lang="en-US" altLang="ko-KR">
                <a:latin typeface="OpenSymbol"/>
              </a:rPr>
              <a:t>– </a:t>
            </a:r>
            <a:r>
              <a:rPr lang="ko-KR" altLang="en-US">
                <a:latin typeface="OpenSymbol"/>
              </a:rPr>
              <a:t>저장된 데이터를 분석</a:t>
            </a:r>
            <a:endParaRPr lang="en-US" altLang="ko-KR" sz="3575" dirty="0">
              <a:solidFill>
                <a:srgbClr val="000000"/>
              </a:solidFill>
              <a:latin typeface="NotoSansKR-Regular-VKan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B110583-865B-4978-8BAC-74B55DE84B6F}"/>
              </a:ext>
            </a:extLst>
          </p:cNvPr>
          <p:cNvSpPr txBox="1"/>
          <p:nvPr/>
        </p:nvSpPr>
        <p:spPr>
          <a:xfrm>
            <a:off x="1240259" y="2376354"/>
            <a:ext cx="5475923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50" dirty="0">
                <a:solidFill>
                  <a:schemeClr val="bg2">
                    <a:lumMod val="25000"/>
                  </a:schemeClr>
                </a:solidFill>
              </a:rPr>
              <a:t># </a:t>
            </a:r>
            <a:r>
              <a:rPr lang="en-US" altLang="ko-KR" sz="1950" dirty="0" err="1">
                <a:solidFill>
                  <a:schemeClr val="bg2">
                    <a:lumMod val="25000"/>
                  </a:schemeClr>
                </a:solidFill>
              </a:rPr>
              <a:t>uftrace</a:t>
            </a:r>
            <a:r>
              <a:rPr lang="en-US" altLang="ko-KR" sz="1950" dirty="0">
                <a:solidFill>
                  <a:schemeClr val="bg2">
                    <a:lumMod val="25000"/>
                  </a:schemeClr>
                </a:solidFill>
              </a:rPr>
              <a:t> &lt;command&gt; &lt;options&gt; &lt;program&gt;</a:t>
            </a:r>
            <a:endParaRPr lang="ko-KR" altLang="en-US" sz="195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26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xmlns="" id="{5D7325CD-9307-4A42-B2CA-AC9709C93E55}"/>
              </a:ext>
            </a:extLst>
          </p:cNvPr>
          <p:cNvSpPr txBox="1">
            <a:spLocks/>
          </p:cNvSpPr>
          <p:nvPr/>
        </p:nvSpPr>
        <p:spPr>
          <a:xfrm>
            <a:off x="467544" y="620688"/>
            <a:ext cx="8469313" cy="424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138">
                <a:solidFill>
                  <a:srgbClr val="EC613D"/>
                </a:solidFill>
                <a:latin typeface="OpenSymbol"/>
              </a:rPr>
              <a:t>● </a:t>
            </a:r>
            <a:r>
              <a:rPr lang="ko-KR" altLang="en-US" sz="2600">
                <a:solidFill>
                  <a:srgbClr val="000000"/>
                </a:solidFill>
                <a:latin typeface="NotoSansKR-Medium-VKana"/>
              </a:rPr>
              <a:t>실행 명령</a:t>
            </a:r>
          </a:p>
          <a:p>
            <a:pPr marL="742950" lvl="2" indent="0">
              <a:buFont typeface="Arial" pitchFamily="34" charset="0"/>
              <a:buNone/>
            </a:pPr>
            <a:r>
              <a:rPr lang="en-US" altLang="ko-KR" sz="1950">
                <a:solidFill>
                  <a:srgbClr val="000000"/>
                </a:solidFill>
                <a:latin typeface="OpenSymbol"/>
              </a:rPr>
              <a:t>– </a:t>
            </a:r>
            <a:r>
              <a:rPr lang="en-US" altLang="ko-KR" sz="2600">
                <a:solidFill>
                  <a:srgbClr val="000000"/>
                </a:solidFill>
                <a:latin typeface="NotoSansKR-Regular-VKana"/>
              </a:rPr>
              <a:t>record, live</a:t>
            </a:r>
          </a:p>
          <a:p>
            <a:pPr marL="742950" lvl="2" indent="0">
              <a:buFont typeface="Arial" pitchFamily="34" charset="0"/>
              <a:buNone/>
            </a:pPr>
            <a:endParaRPr lang="en-US" altLang="ko-KR">
              <a:solidFill>
                <a:srgbClr val="000000"/>
              </a:solidFill>
              <a:latin typeface="NotoSansKR-Regular-VKana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138">
                <a:solidFill>
                  <a:srgbClr val="EC613D"/>
                </a:solidFill>
                <a:latin typeface="OpenSymbol"/>
              </a:rPr>
              <a:t>● </a:t>
            </a:r>
            <a:r>
              <a:rPr lang="ko-KR" altLang="en-US" sz="2600">
                <a:solidFill>
                  <a:srgbClr val="000000"/>
                </a:solidFill>
                <a:latin typeface="NotoSansKR-Medium-VKana"/>
              </a:rPr>
              <a:t>분석 명령</a:t>
            </a:r>
          </a:p>
          <a:p>
            <a:pPr marL="742950" lvl="2" indent="0">
              <a:buFont typeface="Arial" pitchFamily="34" charset="0"/>
              <a:buNone/>
            </a:pPr>
            <a:r>
              <a:rPr lang="en-US" altLang="ko-KR" sz="1950">
                <a:solidFill>
                  <a:srgbClr val="000000"/>
                </a:solidFill>
                <a:latin typeface="OpenSymbol"/>
              </a:rPr>
              <a:t>– </a:t>
            </a:r>
            <a:r>
              <a:rPr lang="en-US" altLang="ko-KR" sz="2600">
                <a:solidFill>
                  <a:srgbClr val="000000"/>
                </a:solidFill>
                <a:latin typeface="NotoSansKR-Regular-VKana"/>
              </a:rPr>
              <a:t>replay, report, graph</a:t>
            </a:r>
          </a:p>
          <a:p>
            <a:pPr marL="742950" lvl="2" indent="0">
              <a:buFont typeface="Arial" pitchFamily="34" charset="0"/>
              <a:buNone/>
            </a:pPr>
            <a:endParaRPr lang="en-US" altLang="ko-KR">
              <a:solidFill>
                <a:srgbClr val="000000"/>
              </a:solidFill>
              <a:latin typeface="NotoSansKR-Regular-VKana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138">
                <a:solidFill>
                  <a:srgbClr val="EC613D"/>
                </a:solidFill>
                <a:latin typeface="OpenSymbol"/>
              </a:rPr>
              <a:t>● </a:t>
            </a:r>
            <a:r>
              <a:rPr lang="ko-KR" altLang="en-US" sz="2600">
                <a:solidFill>
                  <a:srgbClr val="000000"/>
                </a:solidFill>
                <a:latin typeface="NotoSansKR-Medium-VKana"/>
              </a:rPr>
              <a:t>보조 명령</a:t>
            </a:r>
          </a:p>
          <a:p>
            <a:pPr marL="742950" lvl="2" indent="0">
              <a:buFont typeface="Arial" pitchFamily="34" charset="0"/>
              <a:buNone/>
            </a:pPr>
            <a:r>
              <a:rPr lang="en-US" altLang="ko-KR" sz="1950">
                <a:solidFill>
                  <a:srgbClr val="000000"/>
                </a:solidFill>
                <a:latin typeface="OpenSymbol"/>
              </a:rPr>
              <a:t>– </a:t>
            </a:r>
            <a:r>
              <a:rPr lang="en-US" altLang="ko-KR" sz="2600">
                <a:solidFill>
                  <a:srgbClr val="000000"/>
                </a:solidFill>
                <a:latin typeface="NotoSansKR-Regular-VKana"/>
              </a:rPr>
              <a:t>info, dump, recv, script</a:t>
            </a:r>
            <a:endParaRPr lang="en-US" altLang="ko-KR" sz="6500" dirty="0">
              <a:solidFill>
                <a:srgbClr val="000000"/>
              </a:solidFill>
              <a:latin typeface="NotoSansKR-Regular-VKana"/>
            </a:endParaRPr>
          </a:p>
        </p:txBody>
      </p:sp>
    </p:spTree>
    <p:extLst>
      <p:ext uri="{BB962C8B-B14F-4D97-AF65-F5344CB8AC3E}">
        <p14:creationId xmlns:p14="http://schemas.microsoft.com/office/powerpoint/2010/main" val="3074077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9525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5464</Words>
  <Application>Microsoft Office PowerPoint</Application>
  <PresentationFormat>화면 슬라이드 쇼(4:3)</PresentationFormat>
  <Paragraphs>1069</Paragraphs>
  <Slides>71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79" baseType="lpstr">
      <vt:lpstr>NanumGothic</vt:lpstr>
      <vt:lpstr>NotoSansKR-Medium-VKana</vt:lpstr>
      <vt:lpstr>NotoSansKR-Regular-VKana</vt:lpstr>
      <vt:lpstr>OpenSymbol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SDS</dc:creator>
  <cp:lastModifiedBy>user</cp:lastModifiedBy>
  <cp:revision>327</cp:revision>
  <dcterms:created xsi:type="dcterms:W3CDTF">2016-12-04T23:13:07Z</dcterms:created>
  <dcterms:modified xsi:type="dcterms:W3CDTF">2019-09-18T05:58:10Z</dcterms:modified>
</cp:coreProperties>
</file>