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5" r:id="rId30"/>
    <p:sldId id="284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40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2C85D5-36E4-44DB-97C7-7588C3995D18}" type="datetimeFigureOut">
              <a:rPr lang="ko-KR" altLang="en-US" smtClean="0"/>
              <a:t>2018-03-05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972963-6A2F-4F38-8F23-6CA8155387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116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972963-6A2F-4F38-8F23-6CA815538750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40992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972963-6A2F-4F38-8F23-6CA815538750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40992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972963-6A2F-4F38-8F23-6CA815538750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40992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972963-6A2F-4F38-8F23-6CA815538750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40992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972963-6A2F-4F38-8F23-6CA815538750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40992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972963-6A2F-4F38-8F23-6CA815538750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40992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972963-6A2F-4F38-8F23-6CA815538750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40992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972963-6A2F-4F38-8F23-6CA815538750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40992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972963-6A2F-4F38-8F23-6CA815538750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40992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972963-6A2F-4F38-8F23-6CA815538750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40992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972963-6A2F-4F38-8F23-6CA815538750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40992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972963-6A2F-4F38-8F23-6CA815538750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40992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972963-6A2F-4F38-8F23-6CA815538750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40992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972963-6A2F-4F38-8F23-6CA815538750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40992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972963-6A2F-4F38-8F23-6CA815538750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40992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972963-6A2F-4F38-8F23-6CA815538750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40992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972963-6A2F-4F38-8F23-6CA815538750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40992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972963-6A2F-4F38-8F23-6CA815538750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40992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972963-6A2F-4F38-8F23-6CA815538750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40992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972963-6A2F-4F38-8F23-6CA815538750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40992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972963-6A2F-4F38-8F23-6CA815538750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40992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972963-6A2F-4F38-8F23-6CA815538750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4099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E3F62-E594-4B89-9C8E-6D1467AD3976}" type="datetimeFigureOut">
              <a:rPr lang="ko-KR" altLang="en-US" smtClean="0"/>
              <a:t>2018-03-05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6AFE6-A46E-4434-8F32-BCB9E89A91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8303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E3F62-E594-4B89-9C8E-6D1467AD3976}" type="datetimeFigureOut">
              <a:rPr lang="ko-KR" altLang="en-US" smtClean="0"/>
              <a:t>2018-03-05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6AFE6-A46E-4434-8F32-BCB9E89A91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6523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E3F62-E594-4B89-9C8E-6D1467AD3976}" type="datetimeFigureOut">
              <a:rPr lang="ko-KR" altLang="en-US" smtClean="0"/>
              <a:t>2018-03-05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6AFE6-A46E-4434-8F32-BCB9E89A91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0028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E3F62-E594-4B89-9C8E-6D1467AD3976}" type="datetimeFigureOut">
              <a:rPr lang="ko-KR" altLang="en-US" smtClean="0"/>
              <a:t>2018-03-05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6AFE6-A46E-4434-8F32-BCB9E89A91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4796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E3F62-E594-4B89-9C8E-6D1467AD3976}" type="datetimeFigureOut">
              <a:rPr lang="ko-KR" altLang="en-US" smtClean="0"/>
              <a:t>2018-03-05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6AFE6-A46E-4434-8F32-BCB9E89A91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660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E3F62-E594-4B89-9C8E-6D1467AD3976}" type="datetimeFigureOut">
              <a:rPr lang="ko-KR" altLang="en-US" smtClean="0"/>
              <a:t>2018-03-05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6AFE6-A46E-4434-8F32-BCB9E89A91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5036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E3F62-E594-4B89-9C8E-6D1467AD3976}" type="datetimeFigureOut">
              <a:rPr lang="ko-KR" altLang="en-US" smtClean="0"/>
              <a:t>2018-03-05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6AFE6-A46E-4434-8F32-BCB9E89A91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9915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E3F62-E594-4B89-9C8E-6D1467AD3976}" type="datetimeFigureOut">
              <a:rPr lang="ko-KR" altLang="en-US" smtClean="0"/>
              <a:t>2018-03-05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6AFE6-A46E-4434-8F32-BCB9E89A91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8629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E3F62-E594-4B89-9C8E-6D1467AD3976}" type="datetimeFigureOut">
              <a:rPr lang="ko-KR" altLang="en-US" smtClean="0"/>
              <a:t>2018-03-05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6AFE6-A46E-4434-8F32-BCB9E89A91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3731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E3F62-E594-4B89-9C8E-6D1467AD3976}" type="datetimeFigureOut">
              <a:rPr lang="ko-KR" altLang="en-US" smtClean="0"/>
              <a:t>2018-03-05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6AFE6-A46E-4434-8F32-BCB9E89A91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0138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E3F62-E594-4B89-9C8E-6D1467AD3976}" type="datetimeFigureOut">
              <a:rPr lang="ko-KR" altLang="en-US" smtClean="0"/>
              <a:t>2018-03-05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6AFE6-A46E-4434-8F32-BCB9E89A91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4272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E3F62-E594-4B89-9C8E-6D1467AD3976}" type="datetimeFigureOut">
              <a:rPr lang="ko-KR" altLang="en-US" smtClean="0"/>
              <a:t>2018-03-05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F6AFE6-A46E-4434-8F32-BCB9E89A91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0695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548680"/>
            <a:ext cx="3603872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 main()</a:t>
            </a:r>
          </a:p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ko-KR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 item[4] = {0,};</a:t>
            </a:r>
          </a:p>
          <a:p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  item[0] = 1;</a:t>
            </a:r>
          </a:p>
          <a:p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  item[3] = 1;</a:t>
            </a:r>
          </a:p>
          <a:p>
            <a:endParaRPr lang="en-US" altLang="ko-KR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   for(</a:t>
            </a:r>
            <a:r>
              <a:rPr lang="en-US" altLang="ko-KR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=0; </a:t>
            </a:r>
            <a:r>
              <a:rPr lang="en-US" altLang="ko-KR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&lt;4; </a:t>
            </a:r>
            <a:r>
              <a:rPr lang="en-US" altLang="ko-KR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++ )</a:t>
            </a:r>
          </a:p>
          <a:p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     if( item[</a:t>
            </a:r>
            <a:r>
              <a:rPr lang="en-US" altLang="ko-KR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] )</a:t>
            </a:r>
          </a:p>
          <a:p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altLang="ko-KR" err="1" smtClean="0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(“%d\n”, </a:t>
            </a:r>
            <a:r>
              <a:rPr lang="en-US" altLang="ko-KR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 );</a:t>
            </a:r>
          </a:p>
          <a:p>
            <a:endParaRPr lang="en-US" altLang="ko-KR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   item[3] = 0;</a:t>
            </a:r>
          </a:p>
          <a:p>
            <a:endParaRPr lang="en-US" altLang="ko-KR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   for(</a:t>
            </a:r>
            <a:r>
              <a:rPr lang="en-US" altLang="ko-KR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=0; </a:t>
            </a:r>
            <a:r>
              <a:rPr lang="en-US" altLang="ko-KR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&lt;4; </a:t>
            </a:r>
            <a:r>
              <a:rPr lang="en-US" altLang="ko-KR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++ )</a:t>
            </a:r>
          </a:p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      if( item[</a:t>
            </a:r>
            <a:r>
              <a:rPr lang="en-US" altLang="ko-KR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] )</a:t>
            </a:r>
          </a:p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err="1" smtClean="0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(“%d\n”, </a:t>
            </a:r>
            <a:r>
              <a:rPr lang="en-US" altLang="ko-KR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 );</a:t>
            </a:r>
            <a:endParaRPr lang="en-US" altLang="ko-KR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   return 0; </a:t>
            </a:r>
            <a:b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652120" y="548680"/>
            <a:ext cx="576064" cy="5946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228184" y="548680"/>
            <a:ext cx="576064" cy="5946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804248" y="548680"/>
            <a:ext cx="576064" cy="5946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380312" y="548680"/>
            <a:ext cx="576064" cy="5946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3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652120" y="1114121"/>
            <a:ext cx="576064" cy="5946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228184" y="1114121"/>
            <a:ext cx="576064" cy="5946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804248" y="1114121"/>
            <a:ext cx="576064" cy="5946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380312" y="1114121"/>
            <a:ext cx="576064" cy="5946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652120" y="1861666"/>
            <a:ext cx="576064" cy="5946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228184" y="1861666"/>
            <a:ext cx="576064" cy="5946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804248" y="1861666"/>
            <a:ext cx="576064" cy="5946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380312" y="1861666"/>
            <a:ext cx="576064" cy="5946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652120" y="2636912"/>
            <a:ext cx="576064" cy="5946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228184" y="2636912"/>
            <a:ext cx="576064" cy="5946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804248" y="2636912"/>
            <a:ext cx="576064" cy="5946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380312" y="2636912"/>
            <a:ext cx="576064" cy="5946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652120" y="3645024"/>
            <a:ext cx="576064" cy="5946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228184" y="3645024"/>
            <a:ext cx="576064" cy="5946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804248" y="3645024"/>
            <a:ext cx="576064" cy="5946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7380312" y="3645024"/>
            <a:ext cx="576064" cy="5946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5366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333143"/>
            <a:ext cx="3993401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 main()</a:t>
            </a:r>
          </a:p>
          <a:p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ko-KR" sz="200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 item = 0;</a:t>
            </a:r>
          </a:p>
          <a:p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200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200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  item |= 1&lt;&lt;0;</a:t>
            </a:r>
          </a:p>
          <a:p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  item |= 1&lt;&lt;3;</a:t>
            </a:r>
          </a:p>
          <a:p>
            <a:endParaRPr lang="en-US" altLang="ko-KR" sz="20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   for(</a:t>
            </a:r>
            <a:r>
              <a:rPr lang="en-US" altLang="ko-KR" sz="200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=0; </a:t>
            </a:r>
            <a:r>
              <a:rPr lang="en-US" altLang="ko-KR" sz="200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&lt;4; </a:t>
            </a:r>
            <a:r>
              <a:rPr lang="en-US" altLang="ko-KR" sz="200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++ )</a:t>
            </a:r>
          </a:p>
          <a:p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     if( item &amp; ( 1&lt;&lt;i) )</a:t>
            </a:r>
          </a:p>
          <a:p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altLang="ko-KR" sz="2000" err="1" smtClean="0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("%d\n", </a:t>
            </a:r>
            <a:r>
              <a:rPr lang="en-US" altLang="ko-KR" sz="200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 );</a:t>
            </a:r>
          </a:p>
          <a:p>
            <a:endParaRPr lang="en-US" altLang="ko-KR" sz="20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   item &amp;= ~(1&lt;&lt;3);</a:t>
            </a:r>
          </a:p>
          <a:p>
            <a:endParaRPr lang="en-US" altLang="ko-KR" sz="20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   for(</a:t>
            </a:r>
            <a:r>
              <a:rPr lang="en-US" altLang="ko-KR" sz="200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=0; </a:t>
            </a:r>
            <a:r>
              <a:rPr lang="en-US" altLang="ko-KR" sz="200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&lt;4; </a:t>
            </a:r>
            <a:r>
              <a:rPr lang="en-US" altLang="ko-KR" sz="200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++ )</a:t>
            </a:r>
          </a:p>
          <a:p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      if( item &amp; ( 1&lt;&lt;i) )</a:t>
            </a:r>
          </a:p>
          <a:p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2000" err="1" smtClean="0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("%d\n", </a:t>
            </a:r>
            <a:r>
              <a:rPr lang="en-US" altLang="ko-KR" sz="200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 );</a:t>
            </a:r>
            <a:endParaRPr lang="en-US" altLang="ko-KR" sz="20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   return 0; </a:t>
            </a:r>
            <a:b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en-US" sz="20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740334" y="260648"/>
            <a:ext cx="312617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latin typeface="Consolas" panose="020B0609020204030204" pitchFamily="49" charset="0"/>
                <a:cs typeface="Consolas" panose="020B0609020204030204" pitchFamily="49" charset="0"/>
              </a:rPr>
              <a:t>문제점 </a:t>
            </a:r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</a:p>
          <a:p>
            <a:endParaRPr lang="en-US" altLang="ko-KR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2. </a:t>
            </a:r>
            <a:r>
              <a:rPr lang="ko-KR" altLang="en-US" smtClean="0">
                <a:latin typeface="Consolas" panose="020B0609020204030204" pitchFamily="49" charset="0"/>
                <a:cs typeface="Consolas" panose="020B0609020204030204" pitchFamily="49" charset="0"/>
              </a:rPr>
              <a:t>개수의 제한이 있다</a:t>
            </a:r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. </a:t>
            </a:r>
          </a:p>
          <a:p>
            <a:endParaRPr lang="en-US" altLang="ko-KR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ko-KR" altLang="en-US" smtClean="0">
                <a:latin typeface="Consolas" panose="020B0609020204030204" pitchFamily="49" charset="0"/>
                <a:cs typeface="Consolas" panose="020B0609020204030204" pitchFamily="49" charset="0"/>
              </a:rPr>
              <a:t>해결책 </a:t>
            </a:r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</a:p>
          <a:p>
            <a:r>
              <a:rPr lang="ko-KR" altLang="en-US" smtClean="0">
                <a:latin typeface="Consolas" panose="020B0609020204030204" pitchFamily="49" charset="0"/>
                <a:cs typeface="Consolas" panose="020B0609020204030204" pitchFamily="49" charset="0"/>
              </a:rPr>
              <a:t>확장  비트맵을 도입하자</a:t>
            </a:r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8887339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74307" y="3306447"/>
            <a:ext cx="5112297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100-32 =&gt; 68-32 =&gt; 36-32 =&gt; 4</a:t>
            </a:r>
          </a:p>
          <a:p>
            <a:r>
              <a:rPr lang="ko-KR" altLang="en-US" sz="2400" smtClean="0">
                <a:latin typeface="Consolas" panose="020B0609020204030204" pitchFamily="49" charset="0"/>
                <a:cs typeface="Consolas" panose="020B0609020204030204" pitchFamily="49" charset="0"/>
              </a:rPr>
              <a:t>몫 </a:t>
            </a:r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: 3, </a:t>
            </a:r>
            <a:r>
              <a:rPr lang="ko-KR" altLang="en-US" sz="2400" smtClean="0">
                <a:latin typeface="Consolas" panose="020B0609020204030204" pitchFamily="49" charset="0"/>
                <a:cs typeface="Consolas" panose="020B0609020204030204" pitchFamily="49" charset="0"/>
              </a:rPr>
              <a:t>나머지 </a:t>
            </a:r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: 4</a:t>
            </a:r>
          </a:p>
          <a:p>
            <a:endParaRPr lang="en-US" altLang="ko-KR" sz="24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ko-KR" sz="240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int item[4];</a:t>
            </a:r>
          </a:p>
          <a:p>
            <a:endParaRPr lang="en-US" altLang="ko-KR" sz="24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item[100/32] |= 1&lt;&lt;(100%32);</a:t>
            </a:r>
            <a:endParaRPr lang="ko-KR" altLang="en-US" sz="240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71600" y="476672"/>
            <a:ext cx="239032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210632" y="476672"/>
            <a:ext cx="239032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449665" y="476672"/>
            <a:ext cx="239032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688697" y="476672"/>
            <a:ext cx="239032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927730" y="476672"/>
            <a:ext cx="239032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166762" y="476672"/>
            <a:ext cx="239032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405795" y="476672"/>
            <a:ext cx="239032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644827" y="476672"/>
            <a:ext cx="239032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910186" y="476672"/>
            <a:ext cx="239032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149218" y="476672"/>
            <a:ext cx="239032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388251" y="476672"/>
            <a:ext cx="239032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627283" y="476672"/>
            <a:ext cx="239032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866316" y="476672"/>
            <a:ext cx="239032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105348" y="476672"/>
            <a:ext cx="239032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344380" y="476672"/>
            <a:ext cx="239032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583413" y="476672"/>
            <a:ext cx="239032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848772" y="476672"/>
            <a:ext cx="239032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087804" y="476672"/>
            <a:ext cx="239032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326837" y="476672"/>
            <a:ext cx="239032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565869" y="476672"/>
            <a:ext cx="239032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804901" y="476672"/>
            <a:ext cx="239032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043934" y="476672"/>
            <a:ext cx="239032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282966" y="476672"/>
            <a:ext cx="239032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521999" y="476672"/>
            <a:ext cx="239032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787357" y="476672"/>
            <a:ext cx="239032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7026390" y="476672"/>
            <a:ext cx="239032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265422" y="476672"/>
            <a:ext cx="239032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7504455" y="476672"/>
            <a:ext cx="239032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7743487" y="476672"/>
            <a:ext cx="239032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982520" y="476672"/>
            <a:ext cx="239032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8221552" y="476672"/>
            <a:ext cx="239032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8460585" y="476672"/>
            <a:ext cx="239032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971600" y="1061120"/>
            <a:ext cx="239032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210632" y="1061120"/>
            <a:ext cx="239032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449665" y="1061120"/>
            <a:ext cx="239032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688697" y="1061120"/>
            <a:ext cx="239032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927730" y="1061120"/>
            <a:ext cx="239032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166762" y="1061120"/>
            <a:ext cx="239032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405795" y="1061120"/>
            <a:ext cx="239032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644827" y="1061120"/>
            <a:ext cx="239032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910186" y="1061120"/>
            <a:ext cx="239032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3149218" y="1061120"/>
            <a:ext cx="239032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3388251" y="1061120"/>
            <a:ext cx="239032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3627283" y="1061120"/>
            <a:ext cx="239032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3866316" y="1061120"/>
            <a:ext cx="239032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4105348" y="1061120"/>
            <a:ext cx="239032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4344380" y="1061120"/>
            <a:ext cx="239032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4583413" y="1061120"/>
            <a:ext cx="239032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848772" y="1061120"/>
            <a:ext cx="239032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087804" y="1061120"/>
            <a:ext cx="239032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5326837" y="1061120"/>
            <a:ext cx="239032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5565869" y="1061120"/>
            <a:ext cx="239032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5804901" y="1061120"/>
            <a:ext cx="239032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6043934" y="1061120"/>
            <a:ext cx="239032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6282966" y="1061120"/>
            <a:ext cx="239032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6521999" y="1061120"/>
            <a:ext cx="239032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6787357" y="1061120"/>
            <a:ext cx="239032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7026390" y="1061120"/>
            <a:ext cx="239032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7265422" y="1061120"/>
            <a:ext cx="239032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7504455" y="1061120"/>
            <a:ext cx="239032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7743487" y="1061120"/>
            <a:ext cx="239032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7982520" y="1061120"/>
            <a:ext cx="239032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8221552" y="1061120"/>
            <a:ext cx="239032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8460585" y="1061120"/>
            <a:ext cx="239032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971600" y="1645568"/>
            <a:ext cx="239032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1210632" y="1645568"/>
            <a:ext cx="239032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1449665" y="1645568"/>
            <a:ext cx="239032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1688697" y="1645568"/>
            <a:ext cx="239032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1927730" y="1645568"/>
            <a:ext cx="239032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2166762" y="1645568"/>
            <a:ext cx="239032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2405795" y="1645568"/>
            <a:ext cx="239032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2644827" y="1645568"/>
            <a:ext cx="239032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2910186" y="1645568"/>
            <a:ext cx="239032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3149218" y="1645568"/>
            <a:ext cx="239032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3388251" y="1645568"/>
            <a:ext cx="239032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3627283" y="1645568"/>
            <a:ext cx="239032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3866316" y="1645568"/>
            <a:ext cx="239032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4105348" y="1645568"/>
            <a:ext cx="239032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4344380" y="1645568"/>
            <a:ext cx="239032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4583413" y="1645568"/>
            <a:ext cx="239032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4848772" y="1645568"/>
            <a:ext cx="239032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5087804" y="1645568"/>
            <a:ext cx="239032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5326837" y="1645568"/>
            <a:ext cx="239032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5565869" y="1645568"/>
            <a:ext cx="239032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5804901" y="1645568"/>
            <a:ext cx="239032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6043934" y="1645568"/>
            <a:ext cx="239032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6282966" y="1645568"/>
            <a:ext cx="239032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6521999" y="1645568"/>
            <a:ext cx="239032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6787357" y="1645568"/>
            <a:ext cx="239032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7026390" y="1645568"/>
            <a:ext cx="239032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7265422" y="1645568"/>
            <a:ext cx="239032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7504455" y="1645568"/>
            <a:ext cx="239032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7743487" y="1645568"/>
            <a:ext cx="239032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7982520" y="1645568"/>
            <a:ext cx="239032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8221552" y="1645568"/>
            <a:ext cx="239032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8460585" y="1645568"/>
            <a:ext cx="239032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971600" y="2230016"/>
            <a:ext cx="239032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1210632" y="2230016"/>
            <a:ext cx="239032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1449665" y="2230016"/>
            <a:ext cx="239032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1688697" y="2230016"/>
            <a:ext cx="239032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1927730" y="2230016"/>
            <a:ext cx="239032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2166762" y="2230016"/>
            <a:ext cx="239032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2405795" y="2230016"/>
            <a:ext cx="239032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2644827" y="2230016"/>
            <a:ext cx="239032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2910186" y="2230016"/>
            <a:ext cx="239032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3149218" y="2230016"/>
            <a:ext cx="239032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3388251" y="2230016"/>
            <a:ext cx="239032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3627283" y="2230016"/>
            <a:ext cx="239032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3866316" y="2230016"/>
            <a:ext cx="239032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4105348" y="2230016"/>
            <a:ext cx="239032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4344380" y="2230016"/>
            <a:ext cx="239032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4583413" y="2230016"/>
            <a:ext cx="239032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4848772" y="2230016"/>
            <a:ext cx="239032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2" name="직사각형 121"/>
          <p:cNvSpPr/>
          <p:nvPr/>
        </p:nvSpPr>
        <p:spPr>
          <a:xfrm>
            <a:off x="5087804" y="2230016"/>
            <a:ext cx="239032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5326837" y="2230016"/>
            <a:ext cx="239032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4" name="직사각형 123"/>
          <p:cNvSpPr/>
          <p:nvPr/>
        </p:nvSpPr>
        <p:spPr>
          <a:xfrm>
            <a:off x="5565869" y="2230016"/>
            <a:ext cx="239032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5" name="직사각형 124"/>
          <p:cNvSpPr/>
          <p:nvPr/>
        </p:nvSpPr>
        <p:spPr>
          <a:xfrm>
            <a:off x="5804901" y="2230016"/>
            <a:ext cx="239032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6" name="직사각형 125"/>
          <p:cNvSpPr/>
          <p:nvPr/>
        </p:nvSpPr>
        <p:spPr>
          <a:xfrm>
            <a:off x="6043934" y="2230016"/>
            <a:ext cx="239032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6282966" y="2230016"/>
            <a:ext cx="239032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8" name="직사각형 127"/>
          <p:cNvSpPr/>
          <p:nvPr/>
        </p:nvSpPr>
        <p:spPr>
          <a:xfrm>
            <a:off x="6521999" y="2230016"/>
            <a:ext cx="239032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9" name="직사각형 128"/>
          <p:cNvSpPr/>
          <p:nvPr/>
        </p:nvSpPr>
        <p:spPr>
          <a:xfrm>
            <a:off x="6787357" y="2230016"/>
            <a:ext cx="239032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0" name="직사각형 129"/>
          <p:cNvSpPr/>
          <p:nvPr/>
        </p:nvSpPr>
        <p:spPr>
          <a:xfrm>
            <a:off x="7026390" y="2230016"/>
            <a:ext cx="239032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1" name="직사각형 130"/>
          <p:cNvSpPr/>
          <p:nvPr/>
        </p:nvSpPr>
        <p:spPr>
          <a:xfrm>
            <a:off x="7265422" y="2230016"/>
            <a:ext cx="239032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2" name="직사각형 131"/>
          <p:cNvSpPr/>
          <p:nvPr/>
        </p:nvSpPr>
        <p:spPr>
          <a:xfrm>
            <a:off x="7504455" y="2230016"/>
            <a:ext cx="239032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3" name="직사각형 132"/>
          <p:cNvSpPr/>
          <p:nvPr/>
        </p:nvSpPr>
        <p:spPr>
          <a:xfrm>
            <a:off x="7743487" y="2230016"/>
            <a:ext cx="239032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4" name="직사각형 133"/>
          <p:cNvSpPr/>
          <p:nvPr/>
        </p:nvSpPr>
        <p:spPr>
          <a:xfrm>
            <a:off x="7982520" y="2230016"/>
            <a:ext cx="239032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5" name="직사각형 134"/>
          <p:cNvSpPr/>
          <p:nvPr/>
        </p:nvSpPr>
        <p:spPr>
          <a:xfrm>
            <a:off x="8221552" y="2230016"/>
            <a:ext cx="239032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6" name="직사각형 135"/>
          <p:cNvSpPr/>
          <p:nvPr/>
        </p:nvSpPr>
        <p:spPr>
          <a:xfrm>
            <a:off x="8460585" y="2230016"/>
            <a:ext cx="239032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395536" y="476672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[0]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395536" y="1092478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[1]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395536" y="167692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[2]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380403" y="2243701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[3]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96528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7138" y="476672"/>
            <a:ext cx="5404043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 main()</a:t>
            </a:r>
          </a:p>
          <a:p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   int item[32] = 0;</a:t>
            </a:r>
          </a:p>
          <a:p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200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200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  item[700/32] |= 1&lt;&lt;(700%32);</a:t>
            </a:r>
          </a:p>
          <a:p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item[800/32] |= 1&lt;&lt;(800%32);</a:t>
            </a:r>
          </a:p>
          <a:p>
            <a:endParaRPr lang="en-US" altLang="ko-KR" sz="20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   for(</a:t>
            </a:r>
            <a:r>
              <a:rPr lang="en-US" altLang="ko-KR" sz="200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=0; i&lt;1024; </a:t>
            </a:r>
            <a:r>
              <a:rPr lang="en-US" altLang="ko-KR" sz="200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++ )</a:t>
            </a:r>
          </a:p>
          <a:p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     if( item[i/32] &amp; ( 1&lt;&lt;(i%32)) )</a:t>
            </a:r>
          </a:p>
          <a:p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altLang="ko-KR" sz="2000" err="1" smtClean="0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("%d\n", </a:t>
            </a:r>
            <a:r>
              <a:rPr lang="en-US" altLang="ko-KR" sz="200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 );</a:t>
            </a:r>
          </a:p>
          <a:p>
            <a:endParaRPr lang="en-US" altLang="ko-KR" sz="20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   item[800/32] &amp;= ~(1&lt;&lt;(800%32));</a:t>
            </a:r>
          </a:p>
          <a:p>
            <a:endParaRPr lang="en-US" altLang="ko-KR" sz="20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   for(</a:t>
            </a:r>
            <a:r>
              <a:rPr lang="en-US" altLang="ko-KR" sz="200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=0; i&lt;1024; </a:t>
            </a:r>
            <a:r>
              <a:rPr lang="en-US" altLang="ko-KR" sz="200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++ )</a:t>
            </a:r>
          </a:p>
          <a:p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     if( item[i/32] &amp; ( 1&lt;&lt;(i%32)) )</a:t>
            </a:r>
          </a:p>
          <a:p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2000" err="1" smtClean="0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("%d\n", </a:t>
            </a:r>
            <a:r>
              <a:rPr lang="en-US" altLang="ko-KR" sz="200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 );</a:t>
            </a:r>
            <a:endParaRPr lang="en-US" altLang="ko-KR" sz="20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   return 0; </a:t>
            </a:r>
            <a:b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en-US" sz="20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740334" y="260648"/>
            <a:ext cx="312617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latin typeface="Consolas" panose="020B0609020204030204" pitchFamily="49" charset="0"/>
                <a:cs typeface="Consolas" panose="020B0609020204030204" pitchFamily="49" charset="0"/>
              </a:rPr>
              <a:t>문제점 </a:t>
            </a:r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</a:p>
          <a:p>
            <a:endParaRPr lang="en-US" altLang="ko-KR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2. </a:t>
            </a:r>
            <a:r>
              <a:rPr lang="ko-KR" altLang="en-US" smtClean="0">
                <a:latin typeface="Consolas" panose="020B0609020204030204" pitchFamily="49" charset="0"/>
                <a:cs typeface="Consolas" panose="020B0609020204030204" pitchFamily="49" charset="0"/>
              </a:rPr>
              <a:t>개수의 제한이 있다</a:t>
            </a:r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. </a:t>
            </a:r>
          </a:p>
          <a:p>
            <a:endParaRPr lang="en-US" altLang="ko-KR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ko-KR" altLang="en-US" smtClean="0">
                <a:latin typeface="Consolas" panose="020B0609020204030204" pitchFamily="49" charset="0"/>
                <a:cs typeface="Consolas" panose="020B0609020204030204" pitchFamily="49" charset="0"/>
              </a:rPr>
              <a:t>해결책 </a:t>
            </a:r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</a:p>
          <a:p>
            <a:r>
              <a:rPr lang="ko-KR" altLang="en-US" smtClean="0">
                <a:latin typeface="Consolas" panose="020B0609020204030204" pitchFamily="49" charset="0"/>
                <a:cs typeface="Consolas" panose="020B0609020204030204" pitchFamily="49" charset="0"/>
              </a:rPr>
              <a:t>확장  비트맵을 도입하자</a:t>
            </a:r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3461055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7138" y="476672"/>
            <a:ext cx="5404043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 main()</a:t>
            </a:r>
          </a:p>
          <a:p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   int item[32] = 0;</a:t>
            </a:r>
          </a:p>
          <a:p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200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200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  item[700/32] |= 1&lt;&lt;(700%32);</a:t>
            </a:r>
          </a:p>
          <a:p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item[800/32] |= 1&lt;&lt;(800%32);</a:t>
            </a:r>
          </a:p>
          <a:p>
            <a:endParaRPr lang="en-US" altLang="ko-KR" sz="20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   for(</a:t>
            </a:r>
            <a:r>
              <a:rPr lang="en-US" altLang="ko-KR" sz="200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=0; i&lt;1024; </a:t>
            </a:r>
            <a:r>
              <a:rPr lang="en-US" altLang="ko-KR" sz="200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++ )</a:t>
            </a:r>
          </a:p>
          <a:p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     if( item[i/32] &amp; ( 1&lt;&lt;(i%32)) )</a:t>
            </a:r>
          </a:p>
          <a:p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altLang="ko-KR" sz="2000" err="1" smtClean="0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("%d\n", </a:t>
            </a:r>
            <a:r>
              <a:rPr lang="en-US" altLang="ko-KR" sz="200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 );</a:t>
            </a:r>
          </a:p>
          <a:p>
            <a:endParaRPr lang="en-US" altLang="ko-KR" sz="20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   item[800/32] &amp;= ~(1&lt;&lt;(800%32));</a:t>
            </a:r>
          </a:p>
          <a:p>
            <a:endParaRPr lang="en-US" altLang="ko-KR" sz="20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   for(</a:t>
            </a:r>
            <a:r>
              <a:rPr lang="en-US" altLang="ko-KR" sz="200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=0; i&lt;1024; </a:t>
            </a:r>
            <a:r>
              <a:rPr lang="en-US" altLang="ko-KR" sz="200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++ )</a:t>
            </a:r>
          </a:p>
          <a:p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     if( item[i/32] &amp; ( 1&lt;&lt;(i%32)) )</a:t>
            </a:r>
          </a:p>
          <a:p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2000" err="1" smtClean="0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("%d\n", </a:t>
            </a:r>
            <a:r>
              <a:rPr lang="en-US" altLang="ko-KR" sz="200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 );</a:t>
            </a:r>
            <a:endParaRPr lang="en-US" altLang="ko-KR" sz="20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   return 0; </a:t>
            </a:r>
            <a:b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en-US" sz="20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228184" y="483360"/>
            <a:ext cx="287290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latin typeface="Consolas" panose="020B0609020204030204" pitchFamily="49" charset="0"/>
                <a:cs typeface="Consolas" panose="020B0609020204030204" pitchFamily="49" charset="0"/>
              </a:rPr>
              <a:t>문제점 </a:t>
            </a:r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</a:p>
          <a:p>
            <a:endParaRPr lang="en-US" altLang="ko-KR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3. </a:t>
            </a:r>
            <a:r>
              <a:rPr lang="ko-KR" altLang="en-US" smtClean="0">
                <a:latin typeface="Consolas" panose="020B0609020204030204" pitchFamily="49" charset="0"/>
                <a:cs typeface="Consolas" panose="020B0609020204030204" pitchFamily="49" charset="0"/>
              </a:rPr>
              <a:t>가독성이 없다</a:t>
            </a:r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. </a:t>
            </a:r>
          </a:p>
          <a:p>
            <a:endParaRPr lang="en-US" altLang="ko-KR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ko-KR" altLang="en-US" smtClean="0">
                <a:latin typeface="Consolas" panose="020B0609020204030204" pitchFamily="49" charset="0"/>
                <a:cs typeface="Consolas" panose="020B0609020204030204" pitchFamily="49" charset="0"/>
              </a:rPr>
              <a:t>해결책 </a:t>
            </a:r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</a:p>
          <a:p>
            <a:r>
              <a:rPr lang="ko-KR" altLang="en-US" smtClean="0">
                <a:latin typeface="Consolas" panose="020B0609020204030204" pitchFamily="49" charset="0"/>
                <a:cs typeface="Consolas" panose="020B0609020204030204" pitchFamily="49" charset="0"/>
              </a:rPr>
              <a:t>매크로 함수를 도입하자</a:t>
            </a:r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156064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822" y="116632"/>
            <a:ext cx="5968301" cy="65556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#define   BIT_SET(index, x)             \</a:t>
            </a:r>
          </a:p>
          <a:p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       (x[index/32] |= 1&lt;&lt;(index%32))</a:t>
            </a:r>
          </a:p>
          <a:p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//-------------------------------------</a:t>
            </a:r>
            <a:endParaRPr lang="en-US" altLang="ko-KR" sz="20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int main()</a:t>
            </a:r>
          </a:p>
          <a:p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   int item[32] = 0;</a:t>
            </a:r>
          </a:p>
          <a:p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200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200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  BIT_SET( 700, item );</a:t>
            </a:r>
          </a:p>
          <a:p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BIT_SET( 800, item );</a:t>
            </a:r>
          </a:p>
          <a:p>
            <a:endParaRPr lang="en-US" altLang="ko-KR" sz="20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   for(</a:t>
            </a:r>
            <a:r>
              <a:rPr lang="en-US" altLang="ko-KR" sz="200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=0; i&lt;1024; </a:t>
            </a:r>
            <a:r>
              <a:rPr lang="en-US" altLang="ko-KR" sz="200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++ )</a:t>
            </a:r>
          </a:p>
          <a:p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     if( item[i/32] &amp; ( 1&lt;&lt;(i%32)) )</a:t>
            </a:r>
          </a:p>
          <a:p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altLang="ko-KR" sz="2000" err="1" smtClean="0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("%d\n", </a:t>
            </a:r>
            <a:r>
              <a:rPr lang="en-US" altLang="ko-KR" sz="200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 );</a:t>
            </a:r>
          </a:p>
          <a:p>
            <a:endParaRPr lang="en-US" altLang="ko-KR" sz="20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   item[800/32] &amp;= ~(1&lt;&lt;(800%32));</a:t>
            </a:r>
          </a:p>
          <a:p>
            <a:endParaRPr lang="en-US" altLang="ko-KR" sz="20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   for(</a:t>
            </a:r>
            <a:r>
              <a:rPr lang="en-US" altLang="ko-KR" sz="200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=0; i&lt;1024; </a:t>
            </a:r>
            <a:r>
              <a:rPr lang="en-US" altLang="ko-KR" sz="200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++ )</a:t>
            </a:r>
          </a:p>
          <a:p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     if( item[i/32] &amp; ( 1&lt;&lt;(i%32)) )</a:t>
            </a:r>
          </a:p>
          <a:p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2000" err="1" smtClean="0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("%d\n", </a:t>
            </a:r>
            <a:r>
              <a:rPr lang="en-US" altLang="ko-KR" sz="200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 );</a:t>
            </a:r>
            <a:endParaRPr lang="en-US" altLang="ko-KR" sz="20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   return 0; </a:t>
            </a:r>
            <a:b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en-US" sz="20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228184" y="483360"/>
            <a:ext cx="287290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latin typeface="Consolas" panose="020B0609020204030204" pitchFamily="49" charset="0"/>
                <a:cs typeface="Consolas" panose="020B0609020204030204" pitchFamily="49" charset="0"/>
              </a:rPr>
              <a:t>문제점 </a:t>
            </a:r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</a:p>
          <a:p>
            <a:endParaRPr lang="en-US" altLang="ko-KR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3. </a:t>
            </a:r>
            <a:r>
              <a:rPr lang="ko-KR" altLang="en-US" smtClean="0">
                <a:latin typeface="Consolas" panose="020B0609020204030204" pitchFamily="49" charset="0"/>
                <a:cs typeface="Consolas" panose="020B0609020204030204" pitchFamily="49" charset="0"/>
              </a:rPr>
              <a:t>가독성이 없다</a:t>
            </a:r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. </a:t>
            </a:r>
          </a:p>
          <a:p>
            <a:endParaRPr lang="en-US" altLang="ko-KR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ko-KR" altLang="en-US" smtClean="0">
                <a:latin typeface="Consolas" panose="020B0609020204030204" pitchFamily="49" charset="0"/>
                <a:cs typeface="Consolas" panose="020B0609020204030204" pitchFamily="49" charset="0"/>
              </a:rPr>
              <a:t>해결책 </a:t>
            </a:r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</a:p>
          <a:p>
            <a:r>
              <a:rPr lang="ko-KR" altLang="en-US" smtClean="0">
                <a:latin typeface="Consolas" panose="020B0609020204030204" pitchFamily="49" charset="0"/>
                <a:cs typeface="Consolas" panose="020B0609020204030204" pitchFamily="49" charset="0"/>
              </a:rPr>
              <a:t>매크로 함수를 도입하자</a:t>
            </a:r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435919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822" y="116632"/>
            <a:ext cx="5968301" cy="65556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#define   BIT_SET(index, x)             \</a:t>
            </a:r>
          </a:p>
          <a:p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       (x[index/32] |= 1&lt;&lt;(index%32))</a:t>
            </a:r>
          </a:p>
          <a:p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//-------------------------------------</a:t>
            </a:r>
            <a:endParaRPr lang="en-US" altLang="ko-KR" sz="20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int main()</a:t>
            </a:r>
          </a:p>
          <a:p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ko-KR" sz="200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item[32]</a:t>
            </a:r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 = {0,};</a:t>
            </a:r>
          </a:p>
          <a:p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200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200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  BIT_SET( 700, item );</a:t>
            </a:r>
          </a:p>
          <a:p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BIT_SET( 800, item );</a:t>
            </a:r>
          </a:p>
          <a:p>
            <a:endParaRPr lang="en-US" altLang="ko-KR" sz="20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   for(</a:t>
            </a:r>
            <a:r>
              <a:rPr lang="en-US" altLang="ko-KR" sz="200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=0; i&lt;1024; </a:t>
            </a:r>
            <a:r>
              <a:rPr lang="en-US" altLang="ko-KR" sz="200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++ )</a:t>
            </a:r>
          </a:p>
          <a:p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     if( item[i/32] &amp; ( 1&lt;&lt;(i%32)) )</a:t>
            </a:r>
          </a:p>
          <a:p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altLang="ko-KR" sz="2000" err="1" smtClean="0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("%d\n", </a:t>
            </a:r>
            <a:r>
              <a:rPr lang="en-US" altLang="ko-KR" sz="200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 );</a:t>
            </a:r>
          </a:p>
          <a:p>
            <a:endParaRPr lang="en-US" altLang="ko-KR" sz="20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   item[800/32] &amp;= ~(1&lt;&lt;(800%32));</a:t>
            </a:r>
          </a:p>
          <a:p>
            <a:endParaRPr lang="en-US" altLang="ko-KR" sz="20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   for(</a:t>
            </a:r>
            <a:r>
              <a:rPr lang="en-US" altLang="ko-KR" sz="200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=0; i&lt;1024; </a:t>
            </a:r>
            <a:r>
              <a:rPr lang="en-US" altLang="ko-KR" sz="200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++ )</a:t>
            </a:r>
          </a:p>
          <a:p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     if( item[i/32] &amp; ( 1&lt;&lt;(i%32)) )</a:t>
            </a:r>
          </a:p>
          <a:p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2000" err="1" smtClean="0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("%d\n", </a:t>
            </a:r>
            <a:r>
              <a:rPr lang="en-US" altLang="ko-KR" sz="200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 );</a:t>
            </a:r>
            <a:endParaRPr lang="en-US" altLang="ko-KR" sz="20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   return 0; </a:t>
            </a:r>
            <a:b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en-US" sz="20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228184" y="483360"/>
            <a:ext cx="409439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latin typeface="Consolas" panose="020B0609020204030204" pitchFamily="49" charset="0"/>
                <a:cs typeface="Consolas" panose="020B0609020204030204" pitchFamily="49" charset="0"/>
              </a:rPr>
              <a:t>문제점 </a:t>
            </a:r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</a:p>
          <a:p>
            <a:endParaRPr lang="en-US" altLang="ko-KR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4. </a:t>
            </a:r>
            <a:r>
              <a:rPr lang="ko-KR" altLang="en-US" smtClean="0">
                <a:latin typeface="Consolas" panose="020B0609020204030204" pitchFamily="49" charset="0"/>
                <a:cs typeface="Consolas" panose="020B0609020204030204" pitchFamily="49" charset="0"/>
              </a:rPr>
              <a:t>타입이 추상화 되어 있지 않다</a:t>
            </a:r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. </a:t>
            </a:r>
          </a:p>
          <a:p>
            <a:endParaRPr lang="en-US" altLang="ko-KR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ko-KR" altLang="en-US" smtClean="0">
                <a:latin typeface="Consolas" panose="020B0609020204030204" pitchFamily="49" charset="0"/>
                <a:cs typeface="Consolas" panose="020B0609020204030204" pitchFamily="49" charset="0"/>
              </a:rPr>
              <a:t>해결책 </a:t>
            </a:r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</a:p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typedef  </a:t>
            </a:r>
            <a:r>
              <a:rPr lang="ko-KR" altLang="en-US" smtClean="0">
                <a:latin typeface="Consolas" panose="020B0609020204030204" pitchFamily="49" charset="0"/>
                <a:cs typeface="Consolas" panose="020B0609020204030204" pitchFamily="49" charset="0"/>
              </a:rPr>
              <a:t>새로운 타입을 만들자</a:t>
            </a:r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. </a:t>
            </a:r>
          </a:p>
          <a:p>
            <a:endParaRPr lang="en-US" altLang="ko-KR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22687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822" y="116632"/>
            <a:ext cx="5968301" cy="71711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#define   BIT_SET(index, x)             \</a:t>
            </a:r>
          </a:p>
          <a:p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       (x[index/32] |= 1&lt;&lt;(index%32))</a:t>
            </a:r>
          </a:p>
          <a:p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typedef  int  </a:t>
            </a:r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bit_set</a:t>
            </a:r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[32];</a:t>
            </a:r>
          </a:p>
          <a:p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//-------------------------------------</a:t>
            </a:r>
          </a:p>
          <a:p>
            <a:endParaRPr lang="en-US" altLang="ko-KR" sz="20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int main()</a:t>
            </a:r>
          </a:p>
          <a:p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ko-KR" sz="200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bit_set item </a:t>
            </a:r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= {0,};</a:t>
            </a:r>
          </a:p>
          <a:p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200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200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  BIT_SET( 700, item );</a:t>
            </a:r>
          </a:p>
          <a:p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BIT_SET( 800, item );</a:t>
            </a:r>
          </a:p>
          <a:p>
            <a:endParaRPr lang="en-US" altLang="ko-KR" sz="20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   for(</a:t>
            </a:r>
            <a:r>
              <a:rPr lang="en-US" altLang="ko-KR" sz="200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=0; i&lt;1024; </a:t>
            </a:r>
            <a:r>
              <a:rPr lang="en-US" altLang="ko-KR" sz="200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++ )</a:t>
            </a:r>
          </a:p>
          <a:p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     if( item[i/32] &amp; ( 1&lt;&lt;(i%32)) )</a:t>
            </a:r>
          </a:p>
          <a:p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altLang="ko-KR" sz="2000" err="1" smtClean="0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("%d\n", </a:t>
            </a:r>
            <a:r>
              <a:rPr lang="en-US" altLang="ko-KR" sz="200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 );</a:t>
            </a:r>
          </a:p>
          <a:p>
            <a:endParaRPr lang="en-US" altLang="ko-KR" sz="20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   item[800/32] &amp;= ~(1&lt;&lt;(800%32));</a:t>
            </a:r>
          </a:p>
          <a:p>
            <a:endParaRPr lang="en-US" altLang="ko-KR" sz="20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   for(</a:t>
            </a:r>
            <a:r>
              <a:rPr lang="en-US" altLang="ko-KR" sz="200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=0; i&lt;1024; </a:t>
            </a:r>
            <a:r>
              <a:rPr lang="en-US" altLang="ko-KR" sz="200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++ )</a:t>
            </a:r>
          </a:p>
          <a:p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     if( item[i/32] &amp; ( 1&lt;&lt;(i%32)) )</a:t>
            </a:r>
          </a:p>
          <a:p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2000" err="1" smtClean="0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("%d\n", </a:t>
            </a:r>
            <a:r>
              <a:rPr lang="en-US" altLang="ko-KR" sz="200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 );</a:t>
            </a:r>
            <a:endParaRPr lang="en-US" altLang="ko-KR" sz="20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   return 0; </a:t>
            </a:r>
            <a:b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en-US" sz="20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228184" y="483360"/>
            <a:ext cx="409439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latin typeface="Consolas" panose="020B0609020204030204" pitchFamily="49" charset="0"/>
                <a:cs typeface="Consolas" panose="020B0609020204030204" pitchFamily="49" charset="0"/>
              </a:rPr>
              <a:t>문제점 </a:t>
            </a:r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</a:p>
          <a:p>
            <a:endParaRPr lang="en-US" altLang="ko-KR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4. </a:t>
            </a:r>
            <a:r>
              <a:rPr lang="ko-KR" altLang="en-US" smtClean="0">
                <a:latin typeface="Consolas" panose="020B0609020204030204" pitchFamily="49" charset="0"/>
                <a:cs typeface="Consolas" panose="020B0609020204030204" pitchFamily="49" charset="0"/>
              </a:rPr>
              <a:t>타입이 추상화 되어 있지 않다</a:t>
            </a:r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. </a:t>
            </a:r>
          </a:p>
          <a:p>
            <a:endParaRPr lang="en-US" altLang="ko-KR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ko-KR" altLang="en-US" smtClean="0">
                <a:latin typeface="Consolas" panose="020B0609020204030204" pitchFamily="49" charset="0"/>
                <a:cs typeface="Consolas" panose="020B0609020204030204" pitchFamily="49" charset="0"/>
              </a:rPr>
              <a:t>해결책 </a:t>
            </a:r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</a:p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typedef  </a:t>
            </a:r>
            <a:r>
              <a:rPr lang="ko-KR" altLang="en-US" smtClean="0">
                <a:latin typeface="Consolas" panose="020B0609020204030204" pitchFamily="49" charset="0"/>
                <a:cs typeface="Consolas" panose="020B0609020204030204" pitchFamily="49" charset="0"/>
              </a:rPr>
              <a:t>새로운 타입을 만들자</a:t>
            </a:r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. </a:t>
            </a:r>
          </a:p>
          <a:p>
            <a:endParaRPr lang="en-US" altLang="ko-KR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65732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822" y="116632"/>
            <a:ext cx="5686172" cy="77867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#define   BIT_ZERO(x)             \</a:t>
            </a:r>
          </a:p>
          <a:p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           { int i;                 \</a:t>
            </a:r>
          </a:p>
          <a:p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for( i=0; i&lt;32; i++ )  \</a:t>
            </a:r>
          </a:p>
          <a:p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x[i] = 0; }</a:t>
            </a:r>
          </a:p>
          <a:p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//-------------------------------------</a:t>
            </a:r>
          </a:p>
          <a:p>
            <a:endParaRPr lang="en-US" altLang="ko-KR" sz="20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int main()</a:t>
            </a:r>
          </a:p>
          <a:p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   bit_set item;</a:t>
            </a:r>
          </a:p>
          <a:p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  int </a:t>
            </a:r>
            <a:r>
              <a:rPr lang="en-US" altLang="ko-KR" sz="200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  BIT_ZERO( item );</a:t>
            </a:r>
          </a:p>
          <a:p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  BIT_SET( 700, item );</a:t>
            </a:r>
          </a:p>
          <a:p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BIT_SET( 800, item );</a:t>
            </a:r>
          </a:p>
          <a:p>
            <a:endParaRPr lang="en-US" altLang="ko-KR" sz="20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   for(</a:t>
            </a:r>
            <a:r>
              <a:rPr lang="en-US" altLang="ko-KR" sz="200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=0; i&lt;1024; </a:t>
            </a:r>
            <a:r>
              <a:rPr lang="en-US" altLang="ko-KR" sz="200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++ )</a:t>
            </a:r>
          </a:p>
          <a:p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     if( item[i/32] &amp; ( 1&lt;&lt;(i%32)) )</a:t>
            </a:r>
          </a:p>
          <a:p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altLang="ko-KR" sz="2000" err="1" smtClean="0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("%d\n", </a:t>
            </a:r>
            <a:r>
              <a:rPr lang="en-US" altLang="ko-KR" sz="200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 );</a:t>
            </a:r>
          </a:p>
          <a:p>
            <a:endParaRPr lang="en-US" altLang="ko-KR" sz="20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   item[800/32] &amp;= ~(1&lt;&lt;(800%32));</a:t>
            </a:r>
          </a:p>
          <a:p>
            <a:endParaRPr lang="en-US" altLang="ko-KR" sz="20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   for(</a:t>
            </a:r>
            <a:r>
              <a:rPr lang="en-US" altLang="ko-KR" sz="200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=0; i&lt;1024; </a:t>
            </a:r>
            <a:r>
              <a:rPr lang="en-US" altLang="ko-KR" sz="200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++ )</a:t>
            </a:r>
          </a:p>
          <a:p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     if( item[i/32] &amp; ( 1&lt;&lt;(i%32)) )</a:t>
            </a:r>
          </a:p>
          <a:p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2000" err="1" smtClean="0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("%d\n", </a:t>
            </a:r>
            <a:r>
              <a:rPr lang="en-US" altLang="ko-KR" sz="200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 );</a:t>
            </a:r>
            <a:endParaRPr lang="en-US" altLang="ko-KR" sz="20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   return 0; </a:t>
            </a:r>
            <a:b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en-US" sz="20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228184" y="483360"/>
            <a:ext cx="451117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latin typeface="Consolas" panose="020B0609020204030204" pitchFamily="49" charset="0"/>
                <a:cs typeface="Consolas" panose="020B0609020204030204" pitchFamily="49" charset="0"/>
              </a:rPr>
              <a:t>문제점 </a:t>
            </a:r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</a:p>
          <a:p>
            <a:endParaRPr lang="en-US" altLang="ko-KR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4. </a:t>
            </a:r>
            <a:r>
              <a:rPr lang="ko-KR" altLang="en-US" smtClean="0">
                <a:latin typeface="Consolas" panose="020B0609020204030204" pitchFamily="49" charset="0"/>
                <a:cs typeface="Consolas" panose="020B0609020204030204" pitchFamily="49" charset="0"/>
              </a:rPr>
              <a:t>초기화 추상화 되어 있지 않다</a:t>
            </a:r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. </a:t>
            </a:r>
          </a:p>
          <a:p>
            <a:endParaRPr lang="en-US" altLang="ko-KR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ko-KR" altLang="en-US" smtClean="0">
                <a:latin typeface="Consolas" panose="020B0609020204030204" pitchFamily="49" charset="0"/>
                <a:cs typeface="Consolas" panose="020B0609020204030204" pitchFamily="49" charset="0"/>
              </a:rPr>
              <a:t>해결책 </a:t>
            </a:r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</a:p>
          <a:p>
            <a:r>
              <a:rPr lang="ko-KR" altLang="en-US" smtClean="0">
                <a:latin typeface="Consolas" panose="020B0609020204030204" pitchFamily="49" charset="0"/>
                <a:cs typeface="Consolas" panose="020B0609020204030204" pitchFamily="49" charset="0"/>
              </a:rPr>
              <a:t>초기화를 매크로 함수가 지원하게 하자</a:t>
            </a:r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lang="en-US" altLang="ko-KR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77711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822" y="116632"/>
            <a:ext cx="399340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200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BIT_ZERO(item);</a:t>
            </a:r>
          </a:p>
          <a:p>
            <a:endParaRPr lang="en-US" altLang="ko-KR" sz="20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</a:p>
          <a:p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   int i;               </a:t>
            </a:r>
          </a:p>
          <a:p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    for( i=0; i&lt;32; i++ )  </a:t>
            </a:r>
          </a:p>
          <a:p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x[i] = 0; </a:t>
            </a:r>
          </a:p>
          <a:p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; // NOP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228184" y="483360"/>
            <a:ext cx="451117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latin typeface="Consolas" panose="020B0609020204030204" pitchFamily="49" charset="0"/>
                <a:cs typeface="Consolas" panose="020B0609020204030204" pitchFamily="49" charset="0"/>
              </a:rPr>
              <a:t>문제점 </a:t>
            </a:r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</a:p>
          <a:p>
            <a:endParaRPr lang="en-US" altLang="ko-KR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4. </a:t>
            </a:r>
            <a:r>
              <a:rPr lang="ko-KR" altLang="en-US" smtClean="0">
                <a:latin typeface="Consolas" panose="020B0609020204030204" pitchFamily="49" charset="0"/>
                <a:cs typeface="Consolas" panose="020B0609020204030204" pitchFamily="49" charset="0"/>
              </a:rPr>
              <a:t>초기화 추상화 되어 있지 않다</a:t>
            </a:r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. </a:t>
            </a:r>
          </a:p>
          <a:p>
            <a:endParaRPr lang="en-US" altLang="ko-KR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ko-KR" altLang="en-US" smtClean="0">
                <a:latin typeface="Consolas" panose="020B0609020204030204" pitchFamily="49" charset="0"/>
                <a:cs typeface="Consolas" panose="020B0609020204030204" pitchFamily="49" charset="0"/>
              </a:rPr>
              <a:t>해결책 </a:t>
            </a:r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</a:p>
          <a:p>
            <a:r>
              <a:rPr lang="ko-KR" altLang="en-US" smtClean="0">
                <a:latin typeface="Consolas" panose="020B0609020204030204" pitchFamily="49" charset="0"/>
                <a:cs typeface="Consolas" panose="020B0609020204030204" pitchFamily="49" charset="0"/>
              </a:rPr>
              <a:t>초기화를 매크로 함수가 지원하게 하자</a:t>
            </a:r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lang="en-US" altLang="ko-KR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822" y="3356992"/>
            <a:ext cx="3993401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if( condition )</a:t>
            </a:r>
          </a:p>
          <a:p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    BIT_ZERO(item);</a:t>
            </a:r>
          </a:p>
          <a:p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else </a:t>
            </a:r>
          </a:p>
          <a:p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   LIST_HEAD(head);</a:t>
            </a:r>
          </a:p>
          <a:p>
            <a:endParaRPr lang="en-US" altLang="ko-KR" sz="20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if{ </a:t>
            </a:r>
          </a:p>
          <a:p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   int i;               </a:t>
            </a:r>
          </a:p>
          <a:p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    for( i=0; i&lt;32; i++ )  </a:t>
            </a:r>
          </a:p>
          <a:p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x[i] = 0; </a:t>
            </a:r>
          </a:p>
          <a:p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else </a:t>
            </a:r>
          </a:p>
          <a:p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   LIST_HEAD(head);</a:t>
            </a:r>
          </a:p>
        </p:txBody>
      </p:sp>
    </p:spTree>
    <p:extLst>
      <p:ext uri="{BB962C8B-B14F-4D97-AF65-F5344CB8AC3E}">
        <p14:creationId xmlns:p14="http://schemas.microsoft.com/office/powerpoint/2010/main" val="15568607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821" y="-99392"/>
            <a:ext cx="3993401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200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BIT_ZERO(item);</a:t>
            </a:r>
          </a:p>
          <a:p>
            <a:endParaRPr lang="en-US" altLang="ko-KR" sz="20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do{ </a:t>
            </a:r>
          </a:p>
          <a:p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   int i;               </a:t>
            </a:r>
          </a:p>
          <a:p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    for( i=0; i&lt;32; i++ )  </a:t>
            </a:r>
          </a:p>
          <a:p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x[i] = 0; </a:t>
            </a:r>
          </a:p>
          <a:p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}while(0); // NOP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788024" y="500360"/>
            <a:ext cx="451117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latin typeface="Consolas" panose="020B0609020204030204" pitchFamily="49" charset="0"/>
                <a:cs typeface="Consolas" panose="020B0609020204030204" pitchFamily="49" charset="0"/>
              </a:rPr>
              <a:t>문제점 </a:t>
            </a:r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</a:p>
          <a:p>
            <a:endParaRPr lang="en-US" altLang="ko-KR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4. </a:t>
            </a:r>
            <a:r>
              <a:rPr lang="ko-KR" altLang="en-US" smtClean="0">
                <a:latin typeface="Consolas" panose="020B0609020204030204" pitchFamily="49" charset="0"/>
                <a:cs typeface="Consolas" panose="020B0609020204030204" pitchFamily="49" charset="0"/>
              </a:rPr>
              <a:t>초기화 추상화 되어 있지 않다</a:t>
            </a:r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. </a:t>
            </a:r>
          </a:p>
          <a:p>
            <a:endParaRPr lang="en-US" altLang="ko-KR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ko-KR" altLang="en-US" smtClean="0">
                <a:latin typeface="Consolas" panose="020B0609020204030204" pitchFamily="49" charset="0"/>
                <a:cs typeface="Consolas" panose="020B0609020204030204" pitchFamily="49" charset="0"/>
              </a:rPr>
              <a:t>해결책 </a:t>
            </a:r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</a:p>
          <a:p>
            <a:r>
              <a:rPr lang="ko-KR" altLang="en-US" smtClean="0">
                <a:latin typeface="Consolas" panose="020B0609020204030204" pitchFamily="49" charset="0"/>
                <a:cs typeface="Consolas" panose="020B0609020204030204" pitchFamily="49" charset="0"/>
              </a:rPr>
              <a:t>초기화를 매크로 함수가 지원하게 하자</a:t>
            </a:r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lang="en-US" altLang="ko-KR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821" y="2764572"/>
            <a:ext cx="3993401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if( condition )</a:t>
            </a:r>
          </a:p>
          <a:p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    BIT_ZERO(item);</a:t>
            </a:r>
          </a:p>
          <a:p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else </a:t>
            </a:r>
          </a:p>
          <a:p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   LIST_HEAD(head);</a:t>
            </a:r>
          </a:p>
          <a:p>
            <a:endParaRPr lang="en-US" altLang="ko-KR" sz="20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if()</a:t>
            </a:r>
          </a:p>
          <a:p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do{ </a:t>
            </a:r>
          </a:p>
          <a:p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   int i;               </a:t>
            </a:r>
          </a:p>
          <a:p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    for( i=0; i&lt;32; i++ )  </a:t>
            </a:r>
          </a:p>
          <a:p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x[i] = 0; </a:t>
            </a:r>
          </a:p>
          <a:p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}while(0);</a:t>
            </a:r>
          </a:p>
          <a:p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else </a:t>
            </a:r>
          </a:p>
          <a:p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   LIST_HEAD(head);</a:t>
            </a:r>
          </a:p>
        </p:txBody>
      </p:sp>
    </p:spTree>
    <p:extLst>
      <p:ext uri="{BB962C8B-B14F-4D97-AF65-F5344CB8AC3E}">
        <p14:creationId xmlns:p14="http://schemas.microsoft.com/office/powerpoint/2010/main" val="4149943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548680"/>
            <a:ext cx="3603872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 main()</a:t>
            </a:r>
          </a:p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ko-KR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 item[4] = {0,};</a:t>
            </a:r>
          </a:p>
          <a:p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  item[0] = 1;</a:t>
            </a:r>
          </a:p>
          <a:p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  item[3] = 1;</a:t>
            </a:r>
          </a:p>
          <a:p>
            <a:endParaRPr lang="en-US" altLang="ko-KR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   for(</a:t>
            </a:r>
            <a:r>
              <a:rPr lang="en-US" altLang="ko-KR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=0; </a:t>
            </a:r>
            <a:r>
              <a:rPr lang="en-US" altLang="ko-KR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&lt;4; </a:t>
            </a:r>
            <a:r>
              <a:rPr lang="en-US" altLang="ko-KR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++ )</a:t>
            </a:r>
          </a:p>
          <a:p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     if( item[</a:t>
            </a:r>
            <a:r>
              <a:rPr lang="en-US" altLang="ko-KR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] )</a:t>
            </a:r>
          </a:p>
          <a:p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altLang="ko-KR" err="1" smtClean="0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("%d\n", </a:t>
            </a:r>
            <a:r>
              <a:rPr lang="en-US" altLang="ko-KR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 );</a:t>
            </a:r>
          </a:p>
          <a:p>
            <a:endParaRPr lang="en-US" altLang="ko-KR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   item[3] = 0;</a:t>
            </a:r>
          </a:p>
          <a:p>
            <a:endParaRPr lang="en-US" altLang="ko-KR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   for(</a:t>
            </a:r>
            <a:r>
              <a:rPr lang="en-US" altLang="ko-KR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=0; </a:t>
            </a:r>
            <a:r>
              <a:rPr lang="en-US" altLang="ko-KR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&lt;4; </a:t>
            </a:r>
            <a:r>
              <a:rPr lang="en-US" altLang="ko-KR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++ )</a:t>
            </a:r>
          </a:p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      if( item[</a:t>
            </a:r>
            <a:r>
              <a:rPr lang="en-US" altLang="ko-KR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] )</a:t>
            </a:r>
          </a:p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err="1" smtClean="0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("%d\n", </a:t>
            </a:r>
            <a:r>
              <a:rPr lang="en-US" altLang="ko-KR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 );</a:t>
            </a:r>
            <a:endParaRPr lang="en-US" altLang="ko-KR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   return 0; </a:t>
            </a:r>
            <a:b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652120" y="2368795"/>
            <a:ext cx="576064" cy="5946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228184" y="2368795"/>
            <a:ext cx="576064" cy="5946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804248" y="2368795"/>
            <a:ext cx="576064" cy="5946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380312" y="2368795"/>
            <a:ext cx="576064" cy="5946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3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652120" y="2934236"/>
            <a:ext cx="576064" cy="5946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228184" y="2934236"/>
            <a:ext cx="576064" cy="5946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804248" y="2934236"/>
            <a:ext cx="576064" cy="5946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380312" y="2934236"/>
            <a:ext cx="576064" cy="5946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652120" y="3681781"/>
            <a:ext cx="576064" cy="5946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228184" y="3681781"/>
            <a:ext cx="576064" cy="5946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804248" y="3681781"/>
            <a:ext cx="576064" cy="5946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380312" y="3681781"/>
            <a:ext cx="576064" cy="5946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652120" y="4457027"/>
            <a:ext cx="576064" cy="5946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228184" y="4457027"/>
            <a:ext cx="576064" cy="5946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804248" y="4457027"/>
            <a:ext cx="576064" cy="5946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380312" y="4457027"/>
            <a:ext cx="576064" cy="5946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652120" y="5465139"/>
            <a:ext cx="576064" cy="5946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228184" y="5465139"/>
            <a:ext cx="576064" cy="5946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804248" y="5465139"/>
            <a:ext cx="576064" cy="5946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7380312" y="5465139"/>
            <a:ext cx="576064" cy="5946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76056" y="260648"/>
            <a:ext cx="317106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latin typeface="Consolas" panose="020B0609020204030204" pitchFamily="49" charset="0"/>
                <a:cs typeface="Consolas" panose="020B0609020204030204" pitchFamily="49" charset="0"/>
              </a:rPr>
              <a:t>문제점 </a:t>
            </a:r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</a:p>
          <a:p>
            <a:endParaRPr lang="en-US" altLang="ko-KR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1. </a:t>
            </a:r>
            <a:r>
              <a:rPr lang="ko-KR" altLang="en-US" smtClean="0">
                <a:latin typeface="Consolas" panose="020B0609020204030204" pitchFamily="49" charset="0"/>
                <a:cs typeface="Consolas" panose="020B0609020204030204" pitchFamily="49" charset="0"/>
              </a:rPr>
              <a:t>메모리를 낭비 한다</a:t>
            </a:r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2. </a:t>
            </a:r>
            <a:r>
              <a:rPr lang="ko-KR" altLang="en-US" smtClean="0">
                <a:latin typeface="Consolas" panose="020B0609020204030204" pitchFamily="49" charset="0"/>
                <a:cs typeface="Consolas" panose="020B0609020204030204" pitchFamily="49" charset="0"/>
              </a:rPr>
              <a:t>메모리를 낭비 한다</a:t>
            </a:r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. </a:t>
            </a:r>
          </a:p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3. </a:t>
            </a:r>
            <a:r>
              <a:rPr lang="ko-KR" altLang="en-US" smtClean="0">
                <a:latin typeface="Consolas" panose="020B0609020204030204" pitchFamily="49" charset="0"/>
                <a:cs typeface="Consolas" panose="020B0609020204030204" pitchFamily="49" charset="0"/>
              </a:rPr>
              <a:t>메모리를 낭비 한다</a:t>
            </a:r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. </a:t>
            </a:r>
          </a:p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32. </a:t>
            </a:r>
            <a:r>
              <a:rPr lang="ko-KR" altLang="en-US" smtClean="0">
                <a:latin typeface="Consolas" panose="020B0609020204030204" pitchFamily="49" charset="0"/>
                <a:cs typeface="Consolas" panose="020B0609020204030204" pitchFamily="49" charset="0"/>
              </a:rPr>
              <a:t>메모리를 낭비 한다</a:t>
            </a:r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.  </a:t>
            </a:r>
            <a:endParaRPr lang="ko-KR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49588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4835" y="300305"/>
            <a:ext cx="385233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typedef int bit_set[32];</a:t>
            </a:r>
          </a:p>
          <a:p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//------------------------</a:t>
            </a:r>
          </a:p>
          <a:p>
            <a:endParaRPr lang="en-US" altLang="ko-KR" sz="200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bit_set item;</a:t>
            </a:r>
          </a:p>
          <a:p>
            <a:endParaRPr lang="en-US" altLang="ko-KR" sz="200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788024" y="500360"/>
            <a:ext cx="279114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latin typeface="Consolas" panose="020B0609020204030204" pitchFamily="49" charset="0"/>
                <a:cs typeface="Consolas" panose="020B0609020204030204" pitchFamily="49" charset="0"/>
              </a:rPr>
              <a:t>문제점 </a:t>
            </a:r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endParaRPr lang="en-US" altLang="ko-KR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smtClean="0">
                <a:latin typeface="Consolas" panose="020B0609020204030204" pitchFamily="49" charset="0"/>
                <a:cs typeface="Consolas" panose="020B0609020204030204" pitchFamily="49" charset="0"/>
              </a:rPr>
              <a:t>확장성이 없다</a:t>
            </a:r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endParaRPr lang="en-US" altLang="ko-KR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ko-KR" altLang="en-US" smtClean="0">
                <a:latin typeface="Consolas" panose="020B0609020204030204" pitchFamily="49" charset="0"/>
                <a:cs typeface="Consolas" panose="020B0609020204030204" pitchFamily="49" charset="0"/>
              </a:rPr>
              <a:t>해결책 </a:t>
            </a:r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</a:p>
          <a:p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smtClean="0">
                <a:latin typeface="Consolas" panose="020B0609020204030204" pitchFamily="49" charset="0"/>
                <a:cs typeface="Consolas" panose="020B0609020204030204" pitchFamily="49" charset="0"/>
              </a:rPr>
              <a:t>구조체를 도입하자</a:t>
            </a:r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.   </a:t>
            </a:r>
          </a:p>
          <a:p>
            <a:endParaRPr lang="en-US" altLang="ko-KR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ko-KR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20148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4835" y="300305"/>
            <a:ext cx="3852337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typedef struct {</a:t>
            </a:r>
          </a:p>
          <a:p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          int data[32];</a:t>
            </a:r>
          </a:p>
          <a:p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        } bit_set;</a:t>
            </a:r>
          </a:p>
          <a:p>
            <a:endParaRPr lang="en-US" altLang="ko-KR" sz="200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//------------------------</a:t>
            </a:r>
          </a:p>
          <a:p>
            <a:endParaRPr lang="en-US" altLang="ko-KR" sz="200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bit_set item;</a:t>
            </a:r>
          </a:p>
          <a:p>
            <a:endParaRPr lang="en-US" altLang="ko-KR" sz="200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788024" y="500360"/>
            <a:ext cx="279114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latin typeface="Consolas" panose="020B0609020204030204" pitchFamily="49" charset="0"/>
                <a:cs typeface="Consolas" panose="020B0609020204030204" pitchFamily="49" charset="0"/>
              </a:rPr>
              <a:t>문제점 </a:t>
            </a:r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endParaRPr lang="en-US" altLang="ko-KR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smtClean="0">
                <a:latin typeface="Consolas" panose="020B0609020204030204" pitchFamily="49" charset="0"/>
                <a:cs typeface="Consolas" panose="020B0609020204030204" pitchFamily="49" charset="0"/>
              </a:rPr>
              <a:t>확장성이 없다</a:t>
            </a:r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endParaRPr lang="en-US" altLang="ko-KR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ko-KR" altLang="en-US" smtClean="0">
                <a:latin typeface="Consolas" panose="020B0609020204030204" pitchFamily="49" charset="0"/>
                <a:cs typeface="Consolas" panose="020B0609020204030204" pitchFamily="49" charset="0"/>
              </a:rPr>
              <a:t>해결책 </a:t>
            </a:r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</a:p>
          <a:p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smtClean="0">
                <a:latin typeface="Consolas" panose="020B0609020204030204" pitchFamily="49" charset="0"/>
                <a:cs typeface="Consolas" panose="020B0609020204030204" pitchFamily="49" charset="0"/>
              </a:rPr>
              <a:t>구조체를 도입하자</a:t>
            </a:r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.   </a:t>
            </a:r>
          </a:p>
          <a:p>
            <a:endParaRPr lang="en-US" altLang="ko-KR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ko-KR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63688" y="3127246"/>
            <a:ext cx="4325223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  <a:cs typeface="Consolas" panose="020B0609020204030204" pitchFamily="49" charset="0"/>
              </a:rPr>
              <a:t>(&amp;item)-&gt;data[700/32]</a:t>
            </a:r>
          </a:p>
          <a:p>
            <a:endParaRPr lang="en-US" altLang="ko-KR" sz="28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  <a:cs typeface="Consolas" panose="020B0609020204030204" pitchFamily="49" charset="0"/>
              </a:rPr>
              <a:t>*(p++);</a:t>
            </a:r>
          </a:p>
          <a:p>
            <a:r>
              <a:rPr lang="en-US" altLang="ko-KR" sz="2800" smtClean="0">
                <a:latin typeface="Consolas" panose="020B0609020204030204" pitchFamily="49" charset="0"/>
                <a:cs typeface="Consolas" panose="020B0609020204030204" pitchFamily="49" charset="0"/>
              </a:rPr>
              <a:t>*(++p)</a:t>
            </a:r>
          </a:p>
          <a:p>
            <a:r>
              <a:rPr lang="en-US" altLang="ko-KR" sz="2800" smtClean="0">
                <a:latin typeface="Consolas" panose="020B0609020204030204" pitchFamily="49" charset="0"/>
                <a:cs typeface="Consolas" panose="020B0609020204030204" pitchFamily="49" charset="0"/>
              </a:rPr>
              <a:t>(*p)++</a:t>
            </a:r>
          </a:p>
        </p:txBody>
      </p:sp>
    </p:spTree>
    <p:extLst>
      <p:ext uri="{BB962C8B-B14F-4D97-AF65-F5344CB8AC3E}">
        <p14:creationId xmlns:p14="http://schemas.microsoft.com/office/powerpoint/2010/main" val="15233608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4835" y="654248"/>
            <a:ext cx="491673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  <a:cs typeface="Consolas" panose="020B0609020204030204" pitchFamily="49" charset="0"/>
              </a:rPr>
              <a:t>item[i/32] |= 1&lt;&lt;(i%32) </a:t>
            </a:r>
          </a:p>
          <a:p>
            <a:endParaRPr lang="en-US" altLang="ko-KR" sz="280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724128" y="315693"/>
            <a:ext cx="411683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latin typeface="Consolas" panose="020B0609020204030204" pitchFamily="49" charset="0"/>
                <a:cs typeface="Consolas" panose="020B0609020204030204" pitchFamily="49" charset="0"/>
              </a:rPr>
              <a:t>문제점 </a:t>
            </a:r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endParaRPr lang="en-US" altLang="ko-KR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smtClean="0">
                <a:latin typeface="Consolas" panose="020B0609020204030204" pitchFamily="49" charset="0"/>
                <a:cs typeface="Consolas" panose="020B0609020204030204" pitchFamily="49" charset="0"/>
              </a:rPr>
              <a:t>나누기 연산은 느리다</a:t>
            </a:r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. </a:t>
            </a:r>
          </a:p>
          <a:p>
            <a:endParaRPr lang="en-US" altLang="ko-KR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ko-KR" altLang="en-US" smtClean="0">
                <a:latin typeface="Consolas" panose="020B0609020204030204" pitchFamily="49" charset="0"/>
                <a:cs typeface="Consolas" panose="020B0609020204030204" pitchFamily="49" charset="0"/>
              </a:rPr>
              <a:t>해결책 </a:t>
            </a:r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</a:p>
          <a:p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shift  </a:t>
            </a:r>
            <a:r>
              <a:rPr lang="ko-KR" altLang="en-US" smtClean="0">
                <a:latin typeface="Consolas" panose="020B0609020204030204" pitchFamily="49" charset="0"/>
                <a:cs typeface="Consolas" panose="020B0609020204030204" pitchFamily="49" charset="0"/>
              </a:rPr>
              <a:t>연산으로 대체</a:t>
            </a:r>
            <a:endParaRPr lang="en-US" altLang="ko-KR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ko-KR" altLang="en-US" smtClean="0">
                <a:latin typeface="Consolas" panose="020B0609020204030204" pitchFamily="49" charset="0"/>
                <a:cs typeface="Consolas" panose="020B0609020204030204" pitchFamily="49" charset="0"/>
              </a:rPr>
              <a:t>단</a:t>
            </a:r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) 2</a:t>
            </a:r>
            <a:r>
              <a:rPr lang="ko-KR" altLang="en-US" smtClean="0">
                <a:latin typeface="Consolas" panose="020B0609020204030204" pitchFamily="49" charset="0"/>
                <a:cs typeface="Consolas" panose="020B0609020204030204" pitchFamily="49" charset="0"/>
              </a:rPr>
              <a:t>의 배승 단위 에서만 가능 </a:t>
            </a:r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</a:p>
          <a:p>
            <a:endParaRPr lang="en-US" altLang="ko-KR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ko-KR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9419" y="1772816"/>
            <a:ext cx="491673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  <a:cs typeface="Consolas" panose="020B0609020204030204" pitchFamily="49" charset="0"/>
              </a:rPr>
              <a:t>item[i&gt;&gt;5] |= 1&lt;&lt;(i&amp;31) </a:t>
            </a:r>
          </a:p>
          <a:p>
            <a:endParaRPr lang="en-US" altLang="ko-KR" sz="280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31640" y="2852936"/>
            <a:ext cx="2945037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  <a:cs typeface="Consolas" panose="020B0609020204030204" pitchFamily="49" charset="0"/>
              </a:rPr>
              <a:t>40 % 32 =&gt;  8</a:t>
            </a:r>
          </a:p>
          <a:p>
            <a:endParaRPr lang="en-US" altLang="ko-KR" sz="28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  <a:cs typeface="Consolas" panose="020B0609020204030204" pitchFamily="49" charset="0"/>
              </a:rPr>
              <a:t>00101000</a:t>
            </a:r>
          </a:p>
          <a:p>
            <a:r>
              <a:rPr lang="en-US" altLang="ko-KR" sz="2800" smtClean="0">
                <a:latin typeface="Consolas" panose="020B0609020204030204" pitchFamily="49" charset="0"/>
                <a:cs typeface="Consolas" panose="020B0609020204030204" pitchFamily="49" charset="0"/>
              </a:rPr>
              <a:t>00011111 &amp;</a:t>
            </a:r>
          </a:p>
          <a:p>
            <a:r>
              <a:rPr lang="en-US" altLang="ko-KR" sz="2800" smtClean="0">
                <a:latin typeface="Consolas" panose="020B0609020204030204" pitchFamily="49" charset="0"/>
                <a:cs typeface="Consolas" panose="020B0609020204030204" pitchFamily="49" charset="0"/>
              </a:rPr>
              <a:t>--------------</a:t>
            </a:r>
          </a:p>
          <a:p>
            <a:r>
              <a:rPr lang="en-US" altLang="ko-KR" sz="2800" smtClean="0">
                <a:latin typeface="Consolas" panose="020B0609020204030204" pitchFamily="49" charset="0"/>
                <a:cs typeface="Consolas" panose="020B0609020204030204" pitchFamily="49" charset="0"/>
              </a:rPr>
              <a:t>00001000</a:t>
            </a:r>
            <a:endParaRPr lang="ko-KR" altLang="en-US" sz="280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99825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4835" y="654248"/>
            <a:ext cx="9648795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  <a:cs typeface="Consolas" panose="020B0609020204030204" pitchFamily="49" charset="0"/>
              </a:rPr>
              <a:t>#define DYNAMIC_MINORS 64 </a:t>
            </a:r>
          </a:p>
          <a:p>
            <a:r>
              <a:rPr lang="en-US" altLang="ko-KR" sz="2800" smtClean="0">
                <a:latin typeface="Consolas" panose="020B0609020204030204" pitchFamily="49" charset="0"/>
                <a:cs typeface="Consolas" panose="020B0609020204030204" pitchFamily="49" charset="0"/>
              </a:rPr>
              <a:t>DECLARE_BITMAP(misc_minors, DYNAMIC_MINORS);</a:t>
            </a:r>
          </a:p>
          <a:p>
            <a:endParaRPr lang="en-US" altLang="ko-KR" sz="280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  <a:cs typeface="Consolas" panose="020B0609020204030204" pitchFamily="49" charset="0"/>
              </a:rPr>
              <a:t>//  char misc_minors[64/8];</a:t>
            </a:r>
          </a:p>
          <a:p>
            <a:endParaRPr lang="en-US" altLang="ko-KR" sz="280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  <a:cs typeface="Consolas" panose="020B0609020204030204" pitchFamily="49" charset="0"/>
              </a:rPr>
              <a:t>inline int set_bit(int index, char* misc_minors)</a:t>
            </a:r>
          </a:p>
          <a:p>
            <a:r>
              <a:rPr lang="en-US" altLang="ko-KR" sz="280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altLang="ko-KR" sz="28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  <a:cs typeface="Consolas" panose="020B0609020204030204" pitchFamily="49" charset="0"/>
              </a:rPr>
              <a:t>   misc_minors[index/8] |= 1&lt;&lt;(index%8);</a:t>
            </a:r>
          </a:p>
          <a:p>
            <a:r>
              <a:rPr lang="en-US" altLang="ko-KR" sz="280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altLang="ko-KR" sz="280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04870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6428" y="260648"/>
            <a:ext cx="4092787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typedef struct _node</a:t>
            </a:r>
          </a:p>
          <a:p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altLang="ko-KR" sz="24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   int data;</a:t>
            </a:r>
          </a:p>
          <a:p>
            <a:r>
              <a:rPr lang="en-US" altLang="ko-KR" sz="24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   struct _node *next;</a:t>
            </a:r>
          </a:p>
          <a:p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} NODE;</a:t>
            </a:r>
          </a:p>
          <a:p>
            <a:endParaRPr lang="en-US" altLang="ko-KR" sz="24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NODE node;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5364088" y="2276872"/>
            <a:ext cx="576064" cy="5760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940152" y="2276872"/>
            <a:ext cx="576064" cy="5760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1196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6428" y="260648"/>
            <a:ext cx="5791970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typedef struct _node</a:t>
            </a:r>
          </a:p>
          <a:p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altLang="ko-KR" sz="24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   int data;</a:t>
            </a:r>
          </a:p>
          <a:p>
            <a:r>
              <a:rPr lang="en-US" altLang="ko-KR" sz="24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   struct _node *next;</a:t>
            </a:r>
          </a:p>
          <a:p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} NODE;</a:t>
            </a:r>
          </a:p>
          <a:p>
            <a:endParaRPr lang="en-US" altLang="ko-KR" sz="240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NODE *head;</a:t>
            </a:r>
          </a:p>
          <a:p>
            <a:endParaRPr lang="en-US" altLang="ko-KR" sz="24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void insert_data( int data )</a:t>
            </a:r>
          </a:p>
          <a:p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   NODE *temp;</a:t>
            </a:r>
          </a:p>
          <a:p>
            <a:r>
              <a:rPr lang="en-US" altLang="ko-KR" sz="24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  temp = malloc( sizeof(NODE) );</a:t>
            </a:r>
          </a:p>
          <a:p>
            <a:r>
              <a:rPr lang="en-US" altLang="ko-KR" sz="24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  temp-&gt;data = data;</a:t>
            </a:r>
          </a:p>
          <a:p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   temp-&gt;next = head;</a:t>
            </a:r>
          </a:p>
          <a:p>
            <a:r>
              <a:rPr lang="en-US" altLang="ko-KR" sz="24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  head = temp;</a:t>
            </a:r>
          </a:p>
          <a:p>
            <a:r>
              <a:rPr lang="en-US" altLang="ko-KR" sz="240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altLang="ko-KR" sz="240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532440" y="1134036"/>
            <a:ext cx="576064" cy="5760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108504" y="1134036"/>
            <a:ext cx="576064" cy="5760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012160" y="1134036"/>
            <a:ext cx="576064" cy="5760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940152" y="76470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1" name="구부러진 연결선 10"/>
          <p:cNvCxnSpPr>
            <a:stCxn id="7" idx="3"/>
            <a:endCxn id="16" idx="1"/>
          </p:cNvCxnSpPr>
          <p:nvPr/>
        </p:nvCxnSpPr>
        <p:spPr>
          <a:xfrm>
            <a:off x="6588224" y="1422068"/>
            <a:ext cx="391277" cy="127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6979501" y="1134036"/>
            <a:ext cx="576064" cy="5760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555565" y="1134036"/>
            <a:ext cx="576064" cy="5760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8" name="구부러진 연결선 17"/>
          <p:cNvCxnSpPr>
            <a:stCxn id="17" idx="3"/>
            <a:endCxn id="5" idx="1"/>
          </p:cNvCxnSpPr>
          <p:nvPr/>
        </p:nvCxnSpPr>
        <p:spPr>
          <a:xfrm>
            <a:off x="8131629" y="1422068"/>
            <a:ext cx="400811" cy="127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32534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6428" y="260648"/>
            <a:ext cx="5791970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typedef struct _node</a:t>
            </a:r>
          </a:p>
          <a:p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altLang="ko-KR" sz="24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   int data;</a:t>
            </a:r>
          </a:p>
          <a:p>
            <a:r>
              <a:rPr lang="en-US" altLang="ko-KR" sz="24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   struct _node *next;</a:t>
            </a:r>
          </a:p>
          <a:p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} NODE;</a:t>
            </a:r>
          </a:p>
          <a:p>
            <a:endParaRPr lang="en-US" altLang="ko-KR" sz="240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NODE *head;</a:t>
            </a:r>
          </a:p>
          <a:p>
            <a:endParaRPr lang="en-US" altLang="ko-KR" sz="240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void insert_data( int data )</a:t>
            </a:r>
          </a:p>
          <a:p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   NODE *temp;</a:t>
            </a:r>
          </a:p>
          <a:p>
            <a:r>
              <a:rPr lang="en-US" altLang="ko-KR" sz="24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  temp = malloc( sizeof(NODE) );</a:t>
            </a:r>
          </a:p>
          <a:p>
            <a:r>
              <a:rPr lang="en-US" altLang="ko-KR" sz="24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  temp-&gt;data = data;</a:t>
            </a:r>
          </a:p>
          <a:p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   temp-&gt;next = head;</a:t>
            </a:r>
          </a:p>
          <a:p>
            <a:r>
              <a:rPr lang="en-US" altLang="ko-KR" sz="24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  head = temp;</a:t>
            </a:r>
          </a:p>
          <a:p>
            <a:r>
              <a:rPr lang="en-US" altLang="ko-KR" sz="240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altLang="ko-KR" sz="240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72200" y="548680"/>
            <a:ext cx="355097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latin typeface="Consolas" panose="020B0609020204030204" pitchFamily="49" charset="0"/>
                <a:cs typeface="Consolas" panose="020B0609020204030204" pitchFamily="49" charset="0"/>
              </a:rPr>
              <a:t>문제점 </a:t>
            </a:r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</a:p>
          <a:p>
            <a:endParaRPr lang="en-US" altLang="ko-KR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   - </a:t>
            </a:r>
            <a:r>
              <a:rPr lang="ko-KR" altLang="en-US" smtClean="0">
                <a:latin typeface="Consolas" panose="020B0609020204030204" pitchFamily="49" charset="0"/>
                <a:cs typeface="Consolas" panose="020B0609020204030204" pitchFamily="49" charset="0"/>
              </a:rPr>
              <a:t>프로세스내에 </a:t>
            </a:r>
            <a:endParaRPr lang="en-US" altLang="ko-KR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smtClean="0">
                <a:latin typeface="Consolas" panose="020B0609020204030204" pitchFamily="49" charset="0"/>
                <a:cs typeface="Consolas" panose="020B0609020204030204" pitchFamily="49" charset="0"/>
              </a:rPr>
              <a:t>리스트가 하나만 존재 가능</a:t>
            </a:r>
            <a:endParaRPr lang="en-US" altLang="ko-KR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ko-KR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ko-KR" altLang="en-US" smtClean="0">
                <a:latin typeface="Consolas" panose="020B0609020204030204" pitchFamily="49" charset="0"/>
                <a:cs typeface="Consolas" panose="020B0609020204030204" pitchFamily="49" charset="0"/>
              </a:rPr>
              <a:t>해결책 </a:t>
            </a:r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  head</a:t>
            </a:r>
            <a:r>
              <a:rPr lang="ko-KR" altLang="en-US" smtClean="0">
                <a:latin typeface="Consolas" panose="020B0609020204030204" pitchFamily="49" charset="0"/>
                <a:cs typeface="Consolas" panose="020B0609020204030204" pitchFamily="49" charset="0"/>
              </a:rPr>
              <a:t>를 인자로 처리 하자</a:t>
            </a:r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ko-KR" altLang="en-US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046834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6428" y="260648"/>
            <a:ext cx="7151317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NODE *head1, *head2;</a:t>
            </a:r>
          </a:p>
          <a:p>
            <a:endParaRPr lang="en-US" altLang="ko-KR" sz="240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void insert_data( int data, NODE **head )</a:t>
            </a:r>
          </a:p>
          <a:p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   NODE *temp;</a:t>
            </a:r>
          </a:p>
          <a:p>
            <a:r>
              <a:rPr lang="en-US" altLang="ko-KR" sz="24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  temp = malloc( sizeof(NODE) );</a:t>
            </a:r>
          </a:p>
          <a:p>
            <a:r>
              <a:rPr lang="en-US" altLang="ko-KR" sz="24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  temp-&gt;data = data;</a:t>
            </a:r>
          </a:p>
          <a:p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   temp-&gt;next = *head;</a:t>
            </a:r>
          </a:p>
          <a:p>
            <a:r>
              <a:rPr lang="en-US" altLang="ko-KR" sz="24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  *head = temp;</a:t>
            </a:r>
          </a:p>
          <a:p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altLang="ko-KR" sz="24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insert_data( 1, &amp;head2 );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88224" y="1507142"/>
            <a:ext cx="355097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latin typeface="Consolas" panose="020B0609020204030204" pitchFamily="49" charset="0"/>
                <a:cs typeface="Consolas" panose="020B0609020204030204" pitchFamily="49" charset="0"/>
              </a:rPr>
              <a:t>문제점 </a:t>
            </a:r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</a:p>
          <a:p>
            <a:endParaRPr lang="en-US" altLang="ko-KR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   - </a:t>
            </a:r>
            <a:r>
              <a:rPr lang="ko-KR" altLang="en-US" smtClean="0">
                <a:latin typeface="Consolas" panose="020B0609020204030204" pitchFamily="49" charset="0"/>
                <a:cs typeface="Consolas" panose="020B0609020204030204" pitchFamily="49" charset="0"/>
              </a:rPr>
              <a:t>프로세스내에 </a:t>
            </a:r>
            <a:endParaRPr lang="en-US" altLang="ko-KR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smtClean="0">
                <a:latin typeface="Consolas" panose="020B0609020204030204" pitchFamily="49" charset="0"/>
                <a:cs typeface="Consolas" panose="020B0609020204030204" pitchFamily="49" charset="0"/>
              </a:rPr>
              <a:t>리스트가 하나만 존재 가능</a:t>
            </a:r>
            <a:endParaRPr lang="en-US" altLang="ko-KR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ko-KR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ko-KR" altLang="en-US" smtClean="0">
                <a:latin typeface="Consolas" panose="020B0609020204030204" pitchFamily="49" charset="0"/>
                <a:cs typeface="Consolas" panose="020B0609020204030204" pitchFamily="49" charset="0"/>
              </a:rPr>
              <a:t>해결책 </a:t>
            </a:r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  head</a:t>
            </a:r>
            <a:r>
              <a:rPr lang="ko-KR" altLang="en-US" smtClean="0">
                <a:latin typeface="Consolas" panose="020B0609020204030204" pitchFamily="49" charset="0"/>
                <a:cs typeface="Consolas" panose="020B0609020204030204" pitchFamily="49" charset="0"/>
              </a:rPr>
              <a:t>를 인자로 처리 하자</a:t>
            </a:r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ko-KR" altLang="en-US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6012160" y="5373216"/>
            <a:ext cx="1152128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2000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5148064" y="5013176"/>
            <a:ext cx="28803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6012160" y="4149080"/>
            <a:ext cx="1152128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308304" y="5373216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head2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83706" y="414908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1" name="꺾인 연결선 10"/>
          <p:cNvCxnSpPr>
            <a:stCxn id="7" idx="1"/>
            <a:endCxn id="2" idx="1"/>
          </p:cNvCxnSpPr>
          <p:nvPr/>
        </p:nvCxnSpPr>
        <p:spPr>
          <a:xfrm rot="10800000" flipV="1">
            <a:off x="6012160" y="4365104"/>
            <a:ext cx="12700" cy="1224136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02844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6428" y="260648"/>
            <a:ext cx="7151317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NODE *head1, *head2;</a:t>
            </a:r>
          </a:p>
          <a:p>
            <a:endParaRPr lang="en-US" altLang="ko-KR" sz="240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void insert_data( int data, NODE **head )</a:t>
            </a:r>
          </a:p>
          <a:p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   NODE *temp;</a:t>
            </a:r>
          </a:p>
          <a:p>
            <a:r>
              <a:rPr lang="en-US" altLang="ko-KR" sz="24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240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temp = malloc( sizeof(NODE) );</a:t>
            </a:r>
          </a:p>
          <a:p>
            <a:r>
              <a:rPr lang="en-US" altLang="ko-KR" sz="24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  temp-&gt;data = data;</a:t>
            </a:r>
          </a:p>
          <a:p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   temp-&gt;next = *head;</a:t>
            </a:r>
          </a:p>
          <a:p>
            <a:r>
              <a:rPr lang="en-US" altLang="ko-KR" sz="24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  *head = temp;</a:t>
            </a:r>
          </a:p>
          <a:p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altLang="ko-KR" sz="24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insert_data( 1, &amp;head2 );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88224" y="1507142"/>
            <a:ext cx="32752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latin typeface="Consolas" panose="020B0609020204030204" pitchFamily="49" charset="0"/>
                <a:cs typeface="Consolas" panose="020B0609020204030204" pitchFamily="49" charset="0"/>
              </a:rPr>
              <a:t>문제점 </a:t>
            </a:r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</a:p>
          <a:p>
            <a:endParaRPr lang="en-US" altLang="ko-KR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   - </a:t>
            </a:r>
            <a:r>
              <a:rPr lang="ko-KR" altLang="en-US" smtClean="0">
                <a:latin typeface="Consolas" panose="020B0609020204030204" pitchFamily="49" charset="0"/>
                <a:cs typeface="Consolas" panose="020B0609020204030204" pitchFamily="49" charset="0"/>
              </a:rPr>
              <a:t>메모리에 의존적이다</a:t>
            </a:r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. 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012160" y="5373216"/>
            <a:ext cx="1152128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2000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5148064" y="5013176"/>
            <a:ext cx="28803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6012160" y="4149080"/>
            <a:ext cx="1152128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308304" y="5373216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head2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83706" y="414908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1" name="꺾인 연결선 10"/>
          <p:cNvCxnSpPr>
            <a:stCxn id="7" idx="1"/>
            <a:endCxn id="2" idx="1"/>
          </p:cNvCxnSpPr>
          <p:nvPr/>
        </p:nvCxnSpPr>
        <p:spPr>
          <a:xfrm rot="10800000" flipV="1">
            <a:off x="6012160" y="4365104"/>
            <a:ext cx="12700" cy="1224136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89140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6428" y="260648"/>
            <a:ext cx="7491153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NODE *head1, *head2;</a:t>
            </a:r>
          </a:p>
          <a:p>
            <a:endParaRPr lang="en-US" altLang="ko-KR" sz="240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void insert_data( NODE *temp, NODE **head )</a:t>
            </a:r>
          </a:p>
          <a:p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   temp-&gt;next = *head;</a:t>
            </a:r>
          </a:p>
          <a:p>
            <a:r>
              <a:rPr lang="en-US" altLang="ko-KR" sz="24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  *head = temp;</a:t>
            </a:r>
          </a:p>
          <a:p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altLang="ko-KR" sz="240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US" altLang="ko-KR" sz="24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insert_data( temp, &amp;head2 );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228184" y="1507142"/>
            <a:ext cx="445186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latin typeface="Consolas" panose="020B0609020204030204" pitchFamily="49" charset="0"/>
                <a:cs typeface="Consolas" panose="020B0609020204030204" pitchFamily="49" charset="0"/>
              </a:rPr>
              <a:t>문제점 </a:t>
            </a:r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</a:p>
          <a:p>
            <a:endParaRPr lang="en-US" altLang="ko-KR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   - </a:t>
            </a:r>
            <a:r>
              <a:rPr lang="ko-KR" altLang="en-US" smtClean="0">
                <a:latin typeface="Consolas" panose="020B0609020204030204" pitchFamily="49" charset="0"/>
                <a:cs typeface="Consolas" panose="020B0609020204030204" pitchFamily="49" charset="0"/>
              </a:rPr>
              <a:t>메모리에 의존적이다</a:t>
            </a:r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endParaRPr lang="en-US" altLang="ko-KR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ko-KR" altLang="en-US" smtClean="0">
                <a:latin typeface="Consolas" panose="020B0609020204030204" pitchFamily="49" charset="0"/>
                <a:cs typeface="Consolas" panose="020B0609020204030204" pitchFamily="49" charset="0"/>
              </a:rPr>
              <a:t>해결책 </a:t>
            </a:r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</a:p>
          <a:p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  - </a:t>
            </a:r>
            <a:r>
              <a:rPr lang="ko-KR" altLang="en-US" smtClean="0">
                <a:latin typeface="Consolas" panose="020B0609020204030204" pitchFamily="49" charset="0"/>
                <a:cs typeface="Consolas" panose="020B0609020204030204" pitchFamily="49" charset="0"/>
              </a:rPr>
              <a:t>메모리 할당을 유저에 위임하자</a:t>
            </a:r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. 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012160" y="5373216"/>
            <a:ext cx="1152128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2000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5148064" y="5013176"/>
            <a:ext cx="28803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6012160" y="4149080"/>
            <a:ext cx="1152128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308304" y="5373216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head2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83706" y="414908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1" name="꺾인 연결선 10"/>
          <p:cNvCxnSpPr>
            <a:stCxn id="7" idx="1"/>
            <a:endCxn id="2" idx="1"/>
          </p:cNvCxnSpPr>
          <p:nvPr/>
        </p:nvCxnSpPr>
        <p:spPr>
          <a:xfrm rot="10800000" flipV="1">
            <a:off x="6012160" y="4365104"/>
            <a:ext cx="12700" cy="1224136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7695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548680"/>
            <a:ext cx="3603872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 main()</a:t>
            </a:r>
          </a:p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   char item[4] = {0,};</a:t>
            </a:r>
          </a:p>
          <a:p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  item[0] = 1;</a:t>
            </a:r>
          </a:p>
          <a:p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  item[3] = 1;</a:t>
            </a:r>
          </a:p>
          <a:p>
            <a:endParaRPr lang="en-US" altLang="ko-KR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   for(</a:t>
            </a:r>
            <a:r>
              <a:rPr lang="en-US" altLang="ko-KR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=0; </a:t>
            </a:r>
            <a:r>
              <a:rPr lang="en-US" altLang="ko-KR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&lt;4; </a:t>
            </a:r>
            <a:r>
              <a:rPr lang="en-US" altLang="ko-KR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++ )</a:t>
            </a:r>
          </a:p>
          <a:p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     if( item[</a:t>
            </a:r>
            <a:r>
              <a:rPr lang="en-US" altLang="ko-KR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] )</a:t>
            </a:r>
          </a:p>
          <a:p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altLang="ko-KR" err="1" smtClean="0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("%d\n", </a:t>
            </a:r>
            <a:r>
              <a:rPr lang="en-US" altLang="ko-KR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 );</a:t>
            </a:r>
          </a:p>
          <a:p>
            <a:endParaRPr lang="en-US" altLang="ko-KR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   item[3] = 0;</a:t>
            </a:r>
          </a:p>
          <a:p>
            <a:endParaRPr lang="en-US" altLang="ko-KR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   for(</a:t>
            </a:r>
            <a:r>
              <a:rPr lang="en-US" altLang="ko-KR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=0; </a:t>
            </a:r>
            <a:r>
              <a:rPr lang="en-US" altLang="ko-KR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&lt;4; </a:t>
            </a:r>
            <a:r>
              <a:rPr lang="en-US" altLang="ko-KR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++ )</a:t>
            </a:r>
          </a:p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      if( item[</a:t>
            </a:r>
            <a:r>
              <a:rPr lang="en-US" altLang="ko-KR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] )</a:t>
            </a:r>
          </a:p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err="1" smtClean="0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("%d\n", </a:t>
            </a:r>
            <a:r>
              <a:rPr lang="en-US" altLang="ko-KR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 );</a:t>
            </a:r>
            <a:endParaRPr lang="en-US" altLang="ko-KR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   return 0; </a:t>
            </a:r>
            <a:b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652120" y="2368795"/>
            <a:ext cx="576064" cy="5946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228184" y="2368795"/>
            <a:ext cx="576064" cy="5946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804248" y="2368795"/>
            <a:ext cx="576064" cy="5946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380312" y="2368795"/>
            <a:ext cx="576064" cy="5946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3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652120" y="2934236"/>
            <a:ext cx="576064" cy="5946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228184" y="2934236"/>
            <a:ext cx="576064" cy="5946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804248" y="2934236"/>
            <a:ext cx="576064" cy="5946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380312" y="2934236"/>
            <a:ext cx="576064" cy="5946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652120" y="3681781"/>
            <a:ext cx="576064" cy="5946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228184" y="3681781"/>
            <a:ext cx="576064" cy="5946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804248" y="3681781"/>
            <a:ext cx="576064" cy="5946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380312" y="3681781"/>
            <a:ext cx="576064" cy="5946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652120" y="4457027"/>
            <a:ext cx="576064" cy="5946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228184" y="4457027"/>
            <a:ext cx="576064" cy="5946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804248" y="4457027"/>
            <a:ext cx="576064" cy="5946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380312" y="4457027"/>
            <a:ext cx="576064" cy="5946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652120" y="5465139"/>
            <a:ext cx="576064" cy="5946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228184" y="5465139"/>
            <a:ext cx="576064" cy="5946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804248" y="5465139"/>
            <a:ext cx="576064" cy="5946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7380312" y="5465139"/>
            <a:ext cx="576064" cy="5946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76056" y="260648"/>
            <a:ext cx="36102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latin typeface="Consolas" panose="020B0609020204030204" pitchFamily="49" charset="0"/>
                <a:cs typeface="Consolas" panose="020B0609020204030204" pitchFamily="49" charset="0"/>
              </a:rPr>
              <a:t>문제점 </a:t>
            </a:r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</a:p>
          <a:p>
            <a:endParaRPr lang="en-US" altLang="ko-KR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1. </a:t>
            </a:r>
            <a:r>
              <a:rPr lang="ko-KR" altLang="en-US" smtClean="0">
                <a:latin typeface="Consolas" panose="020B0609020204030204" pitchFamily="49" charset="0"/>
                <a:cs typeface="Consolas" panose="020B0609020204030204" pitchFamily="49" charset="0"/>
              </a:rPr>
              <a:t>메모리를 심하게 낭비 한다</a:t>
            </a:r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379227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0646" y="178247"/>
            <a:ext cx="37529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temp-&gt;next = s-&gt;next;</a:t>
            </a:r>
          </a:p>
          <a:p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s-&gt;next = temp;</a:t>
            </a:r>
          </a:p>
          <a:p>
            <a:endParaRPr lang="en-US" altLang="ko-KR" sz="240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ko-KR" sz="240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273853" y="1002467"/>
            <a:ext cx="369203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latin typeface="Consolas" panose="020B0609020204030204" pitchFamily="49" charset="0"/>
                <a:cs typeface="Consolas" panose="020B0609020204030204" pitchFamily="49" charset="0"/>
              </a:rPr>
              <a:t>문제점 </a:t>
            </a:r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</a:p>
          <a:p>
            <a:endParaRPr lang="en-US" altLang="ko-KR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- </a:t>
            </a:r>
            <a:r>
              <a:rPr lang="ko-KR" altLang="en-US" smtClean="0">
                <a:latin typeface="Consolas" panose="020B0609020204030204" pitchFamily="49" charset="0"/>
                <a:cs typeface="Consolas" panose="020B0609020204030204" pitchFamily="49" charset="0"/>
              </a:rPr>
              <a:t>맨 앞에 삽입 할 경우와</a:t>
            </a:r>
            <a:endParaRPr lang="en-US" altLang="ko-KR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ko-KR" altLang="en-US" smtClean="0">
                <a:latin typeface="Consolas" panose="020B0609020204030204" pitchFamily="49" charset="0"/>
                <a:cs typeface="Consolas" panose="020B0609020204030204" pitchFamily="49" charset="0"/>
              </a:rPr>
              <a:t>그렇지 않은경우 코드가 다르다</a:t>
            </a:r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endParaRPr lang="en-US" altLang="ko-KR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ko-KR" altLang="en-US" smtClean="0">
                <a:latin typeface="Consolas" panose="020B0609020204030204" pitchFamily="49" charset="0"/>
                <a:cs typeface="Consolas" panose="020B0609020204030204" pitchFamily="49" charset="0"/>
              </a:rPr>
              <a:t>해결책 </a:t>
            </a:r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 head</a:t>
            </a:r>
            <a:r>
              <a:rPr lang="ko-KR" altLang="en-US" smtClean="0">
                <a:latin typeface="Consolas" panose="020B0609020204030204" pitchFamily="49" charset="0"/>
                <a:cs typeface="Consolas" panose="020B0609020204030204" pitchFamily="49" charset="0"/>
              </a:rPr>
              <a:t>가 노드가 되게 하자</a:t>
            </a:r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.  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964699" y="3212976"/>
            <a:ext cx="576064" cy="5760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540763" y="3212976"/>
            <a:ext cx="576064" cy="5760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23528" y="3212976"/>
            <a:ext cx="576064" cy="5760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12654" y="171187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5" name="구부러진 연결선 14"/>
          <p:cNvCxnSpPr>
            <a:stCxn id="13" idx="3"/>
            <a:endCxn id="20" idx="1"/>
          </p:cNvCxnSpPr>
          <p:nvPr/>
        </p:nvCxnSpPr>
        <p:spPr>
          <a:xfrm>
            <a:off x="899592" y="3501008"/>
            <a:ext cx="244889" cy="127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2411760" y="3212976"/>
            <a:ext cx="576064" cy="5760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987824" y="3212976"/>
            <a:ext cx="576064" cy="5760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8" name="구부러진 연결선 17"/>
          <p:cNvCxnSpPr>
            <a:stCxn id="17" idx="3"/>
            <a:endCxn id="10" idx="1"/>
          </p:cNvCxnSpPr>
          <p:nvPr/>
        </p:nvCxnSpPr>
        <p:spPr>
          <a:xfrm>
            <a:off x="3563888" y="3501008"/>
            <a:ext cx="400811" cy="127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1144481" y="3212976"/>
            <a:ext cx="576064" cy="5760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720545" y="3212976"/>
            <a:ext cx="576064" cy="5760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3" name="구부러진 연결선 22"/>
          <p:cNvCxnSpPr>
            <a:stCxn id="21" idx="3"/>
            <a:endCxn id="16" idx="1"/>
          </p:cNvCxnSpPr>
          <p:nvPr/>
        </p:nvCxnSpPr>
        <p:spPr>
          <a:xfrm>
            <a:off x="2296609" y="3501008"/>
            <a:ext cx="115151" cy="127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3764293" y="2096274"/>
            <a:ext cx="576064" cy="5760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32" name="구부러진 연결선 31"/>
          <p:cNvCxnSpPr>
            <a:stCxn id="31" idx="3"/>
          </p:cNvCxnSpPr>
          <p:nvPr/>
        </p:nvCxnSpPr>
        <p:spPr>
          <a:xfrm>
            <a:off x="4340357" y="2384306"/>
            <a:ext cx="31822" cy="828670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5652120" y="3225676"/>
            <a:ext cx="576064" cy="5760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6228184" y="3225676"/>
            <a:ext cx="576064" cy="5760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928246" y="387374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temp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47" name="구부러진 연결선 46"/>
          <p:cNvCxnSpPr>
            <a:stCxn id="12" idx="3"/>
            <a:endCxn id="36" idx="1"/>
          </p:cNvCxnSpPr>
          <p:nvPr/>
        </p:nvCxnSpPr>
        <p:spPr>
          <a:xfrm>
            <a:off x="5116827" y="3501008"/>
            <a:ext cx="535293" cy="127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372179" y="156326"/>
            <a:ext cx="324319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temp-&gt;next = head;</a:t>
            </a:r>
          </a:p>
          <a:p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head = temp;</a:t>
            </a:r>
          </a:p>
          <a:p>
            <a:endParaRPr lang="en-US" altLang="ko-KR" sz="240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ko-KR" sz="240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41422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0646" y="178247"/>
            <a:ext cx="426270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temp-&gt;next = head-&gt;next;</a:t>
            </a:r>
          </a:p>
          <a:p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head-&gt;next = temp;</a:t>
            </a:r>
          </a:p>
          <a:p>
            <a:endParaRPr lang="en-US" altLang="ko-KR" sz="240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ko-KR" sz="240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51964" y="732244"/>
            <a:ext cx="369203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latin typeface="Consolas" panose="020B0609020204030204" pitchFamily="49" charset="0"/>
                <a:cs typeface="Consolas" panose="020B0609020204030204" pitchFamily="49" charset="0"/>
              </a:rPr>
              <a:t>문제점 </a:t>
            </a:r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</a:p>
          <a:p>
            <a:endParaRPr lang="en-US" altLang="ko-KR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- </a:t>
            </a:r>
            <a:r>
              <a:rPr lang="ko-KR" altLang="en-US" smtClean="0">
                <a:latin typeface="Consolas" panose="020B0609020204030204" pitchFamily="49" charset="0"/>
                <a:cs typeface="Consolas" panose="020B0609020204030204" pitchFamily="49" charset="0"/>
              </a:rPr>
              <a:t>맨 앞에 삽입 할 경우와</a:t>
            </a:r>
            <a:endParaRPr lang="en-US" altLang="ko-KR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ko-KR" altLang="en-US" smtClean="0">
                <a:latin typeface="Consolas" panose="020B0609020204030204" pitchFamily="49" charset="0"/>
                <a:cs typeface="Consolas" panose="020B0609020204030204" pitchFamily="49" charset="0"/>
              </a:rPr>
              <a:t>그렇지 않은경우 코드가 다르다</a:t>
            </a:r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endParaRPr lang="en-US" altLang="ko-KR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ko-KR" altLang="en-US" smtClean="0">
                <a:latin typeface="Consolas" panose="020B0609020204030204" pitchFamily="49" charset="0"/>
                <a:cs typeface="Consolas" panose="020B0609020204030204" pitchFamily="49" charset="0"/>
              </a:rPr>
              <a:t>해결책 </a:t>
            </a:r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 head</a:t>
            </a:r>
            <a:r>
              <a:rPr lang="ko-KR" altLang="en-US" smtClean="0">
                <a:latin typeface="Consolas" panose="020B0609020204030204" pitchFamily="49" charset="0"/>
                <a:cs typeface="Consolas" panose="020B0609020204030204" pitchFamily="49" charset="0"/>
              </a:rPr>
              <a:t>가 노드가 되게 하자</a:t>
            </a:r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.  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427984" y="3225676"/>
            <a:ext cx="576064" cy="5760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004048" y="3225676"/>
            <a:ext cx="576064" cy="5760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144481" y="3212976"/>
            <a:ext cx="576064" cy="5760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720545" y="3212976"/>
            <a:ext cx="576064" cy="5760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3" name="구부러진 연결선 22"/>
          <p:cNvCxnSpPr>
            <a:stCxn id="21" idx="3"/>
            <a:endCxn id="28" idx="1"/>
          </p:cNvCxnSpPr>
          <p:nvPr/>
        </p:nvCxnSpPr>
        <p:spPr>
          <a:xfrm>
            <a:off x="2296609" y="3501008"/>
            <a:ext cx="475312" cy="1373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216511" y="2564904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2771921" y="3226709"/>
            <a:ext cx="576064" cy="5760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347985" y="3226709"/>
            <a:ext cx="576064" cy="5760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771921" y="2578636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temp</a:t>
            </a:r>
          </a:p>
        </p:txBody>
      </p:sp>
      <p:cxnSp>
        <p:nvCxnSpPr>
          <p:cNvPr id="33" name="구부러진 연결선 32"/>
          <p:cNvCxnSpPr>
            <a:stCxn id="29" idx="3"/>
            <a:endCxn id="16" idx="1"/>
          </p:cNvCxnSpPr>
          <p:nvPr/>
        </p:nvCxnSpPr>
        <p:spPr>
          <a:xfrm flipV="1">
            <a:off x="3924049" y="3513708"/>
            <a:ext cx="503935" cy="103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30225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0646" y="178247"/>
            <a:ext cx="409278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for( temp=head-&gt;next;</a:t>
            </a:r>
          </a:p>
          <a:p>
            <a:r>
              <a:rPr lang="en-US" altLang="ko-KR" sz="24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    ;</a:t>
            </a:r>
          </a:p>
          <a:p>
            <a:r>
              <a:rPr lang="en-US" altLang="ko-KR" sz="24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    temp =temp-&gt;next )</a:t>
            </a:r>
          </a:p>
          <a:p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altLang="ko-KR" sz="240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altLang="ko-KR" sz="240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ko-KR" sz="240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51964" y="732244"/>
            <a:ext cx="329769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latin typeface="Consolas" panose="020B0609020204030204" pitchFamily="49" charset="0"/>
                <a:cs typeface="Consolas" panose="020B0609020204030204" pitchFamily="49" charset="0"/>
              </a:rPr>
              <a:t>문제점 </a:t>
            </a:r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</a:p>
          <a:p>
            <a:endParaRPr lang="en-US" altLang="ko-KR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- NULL</a:t>
            </a:r>
            <a:r>
              <a:rPr lang="ko-KR" altLang="en-US" smtClean="0">
                <a:latin typeface="Consolas" panose="020B0609020204030204" pitchFamily="49" charset="0"/>
                <a:cs typeface="Consolas" panose="020B0609020204030204" pitchFamily="49" charset="0"/>
              </a:rPr>
              <a:t>로 끝나는 것이 문제 </a:t>
            </a:r>
            <a:endParaRPr lang="en-US" altLang="ko-KR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ko-KR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ko-KR" altLang="en-US" smtClean="0">
                <a:latin typeface="Consolas" panose="020B0609020204030204" pitchFamily="49" charset="0"/>
                <a:cs typeface="Consolas" panose="020B0609020204030204" pitchFamily="49" charset="0"/>
              </a:rPr>
              <a:t>해결책 </a:t>
            </a:r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endParaRPr lang="en-US" altLang="ko-KR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- tail</a:t>
            </a:r>
            <a:r>
              <a:rPr lang="ko-KR" altLang="en-US" smtClean="0">
                <a:latin typeface="Consolas" panose="020B0609020204030204" pitchFamily="49" charset="0"/>
                <a:cs typeface="Consolas" panose="020B0609020204030204" pitchFamily="49" charset="0"/>
              </a:rPr>
              <a:t>로 끝나게 하자</a:t>
            </a:r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endParaRPr lang="en-US" altLang="ko-KR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427984" y="3225676"/>
            <a:ext cx="576064" cy="5760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004048" y="3225676"/>
            <a:ext cx="576064" cy="5760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144481" y="3212976"/>
            <a:ext cx="576064" cy="5760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720545" y="3212976"/>
            <a:ext cx="576064" cy="5760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3" name="구부러진 연결선 22"/>
          <p:cNvCxnSpPr>
            <a:stCxn id="21" idx="3"/>
            <a:endCxn id="28" idx="1"/>
          </p:cNvCxnSpPr>
          <p:nvPr/>
        </p:nvCxnSpPr>
        <p:spPr>
          <a:xfrm>
            <a:off x="2296609" y="3501008"/>
            <a:ext cx="475312" cy="1373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216511" y="2564904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2771921" y="3226709"/>
            <a:ext cx="576064" cy="5760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347985" y="3226709"/>
            <a:ext cx="576064" cy="5760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771921" y="2578636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temp</a:t>
            </a:r>
          </a:p>
        </p:txBody>
      </p:sp>
      <p:cxnSp>
        <p:nvCxnSpPr>
          <p:cNvPr id="33" name="구부러진 연결선 32"/>
          <p:cNvCxnSpPr>
            <a:stCxn id="29" idx="3"/>
            <a:endCxn id="16" idx="1"/>
          </p:cNvCxnSpPr>
          <p:nvPr/>
        </p:nvCxnSpPr>
        <p:spPr>
          <a:xfrm flipV="1">
            <a:off x="3924049" y="3513708"/>
            <a:ext cx="503935" cy="103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859910" y="4005064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*temp</a:t>
            </a:r>
          </a:p>
        </p:txBody>
      </p:sp>
    </p:spTree>
    <p:extLst>
      <p:ext uri="{BB962C8B-B14F-4D97-AF65-F5344CB8AC3E}">
        <p14:creationId xmlns:p14="http://schemas.microsoft.com/office/powerpoint/2010/main" val="1537709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0646" y="178247"/>
            <a:ext cx="409278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for( temp=head-&gt;next;</a:t>
            </a:r>
          </a:p>
          <a:p>
            <a:r>
              <a:rPr lang="en-US" altLang="ko-KR" sz="24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    temp = tail ;</a:t>
            </a:r>
          </a:p>
          <a:p>
            <a:r>
              <a:rPr lang="en-US" altLang="ko-KR" sz="24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    temp =temp-&gt;next )</a:t>
            </a:r>
          </a:p>
          <a:p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altLang="ko-KR" sz="240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NODE tail = {0, &amp;tail};</a:t>
            </a:r>
            <a:endParaRPr lang="en-US" altLang="ko-KR" sz="24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NODE head = {0, &amp;tail};</a:t>
            </a:r>
          </a:p>
          <a:p>
            <a:endParaRPr lang="en-US" altLang="ko-KR" sz="240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51964" y="732244"/>
            <a:ext cx="329769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latin typeface="Consolas" panose="020B0609020204030204" pitchFamily="49" charset="0"/>
                <a:cs typeface="Consolas" panose="020B0609020204030204" pitchFamily="49" charset="0"/>
              </a:rPr>
              <a:t>문제점 </a:t>
            </a:r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</a:p>
          <a:p>
            <a:endParaRPr lang="en-US" altLang="ko-KR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- NULL</a:t>
            </a:r>
            <a:r>
              <a:rPr lang="ko-KR" altLang="en-US" smtClean="0">
                <a:latin typeface="Consolas" panose="020B0609020204030204" pitchFamily="49" charset="0"/>
                <a:cs typeface="Consolas" panose="020B0609020204030204" pitchFamily="49" charset="0"/>
              </a:rPr>
              <a:t>로 끝나는 것이 문제 </a:t>
            </a:r>
            <a:endParaRPr lang="en-US" altLang="ko-KR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ko-KR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ko-KR" altLang="en-US" smtClean="0">
                <a:latin typeface="Consolas" panose="020B0609020204030204" pitchFamily="49" charset="0"/>
                <a:cs typeface="Consolas" panose="020B0609020204030204" pitchFamily="49" charset="0"/>
              </a:rPr>
              <a:t>해결책 </a:t>
            </a:r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endParaRPr lang="en-US" altLang="ko-KR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- tail</a:t>
            </a:r>
            <a:r>
              <a:rPr lang="ko-KR" altLang="en-US" smtClean="0">
                <a:latin typeface="Consolas" panose="020B0609020204030204" pitchFamily="49" charset="0"/>
                <a:cs typeface="Consolas" panose="020B0609020204030204" pitchFamily="49" charset="0"/>
              </a:rPr>
              <a:t>로 끝나게 하자</a:t>
            </a:r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endParaRPr lang="en-US" altLang="ko-KR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215648" y="4437112"/>
            <a:ext cx="576064" cy="5760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791712" y="4437112"/>
            <a:ext cx="576064" cy="5760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3" name="구부러진 연결선 22"/>
          <p:cNvCxnSpPr>
            <a:stCxn id="21" idx="3"/>
            <a:endCxn id="24" idx="1"/>
          </p:cNvCxnSpPr>
          <p:nvPr/>
        </p:nvCxnSpPr>
        <p:spPr>
          <a:xfrm>
            <a:off x="2367776" y="4725144"/>
            <a:ext cx="605027" cy="10515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286572" y="3975447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4875900" y="4398249"/>
            <a:ext cx="576064" cy="5760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451964" y="4398249"/>
            <a:ext cx="576064" cy="5760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875900" y="3922850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tail</a:t>
            </a:r>
          </a:p>
        </p:txBody>
      </p:sp>
      <p:cxnSp>
        <p:nvCxnSpPr>
          <p:cNvPr id="15" name="구부러진 연결선 14"/>
          <p:cNvCxnSpPr>
            <a:stCxn id="29" idx="3"/>
            <a:endCxn id="29" idx="2"/>
          </p:cNvCxnSpPr>
          <p:nvPr/>
        </p:nvCxnSpPr>
        <p:spPr>
          <a:xfrm flipH="1">
            <a:off x="5739996" y="4686281"/>
            <a:ext cx="288032" cy="288032"/>
          </a:xfrm>
          <a:prstGeom prst="curvedConnector4">
            <a:avLst>
              <a:gd name="adj1" fmla="val -79366"/>
              <a:gd name="adj2" fmla="val 179366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2972803" y="4542265"/>
            <a:ext cx="576064" cy="5760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548867" y="4542265"/>
            <a:ext cx="576064" cy="5760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043727" y="4080600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temp</a:t>
            </a:r>
          </a:p>
        </p:txBody>
      </p:sp>
      <p:cxnSp>
        <p:nvCxnSpPr>
          <p:cNvPr id="27" name="구부러진 연결선 26"/>
          <p:cNvCxnSpPr>
            <a:stCxn id="25" idx="3"/>
            <a:endCxn id="28" idx="1"/>
          </p:cNvCxnSpPr>
          <p:nvPr/>
        </p:nvCxnSpPr>
        <p:spPr>
          <a:xfrm flipV="1">
            <a:off x="4124931" y="4686281"/>
            <a:ext cx="750969" cy="14401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15923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0646" y="178247"/>
            <a:ext cx="4092787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for( temp=head-&gt;next;</a:t>
            </a:r>
          </a:p>
          <a:p>
            <a:r>
              <a:rPr lang="en-US" altLang="ko-KR" sz="24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    temp != head ;</a:t>
            </a:r>
          </a:p>
          <a:p>
            <a:r>
              <a:rPr lang="en-US" altLang="ko-KR" sz="24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    temp =temp-&gt;next )</a:t>
            </a:r>
          </a:p>
          <a:p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altLang="ko-KR" sz="240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NODE head = {0, &amp;head};</a:t>
            </a:r>
          </a:p>
          <a:p>
            <a:endParaRPr lang="en-US" altLang="ko-KR" sz="240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51964" y="190607"/>
            <a:ext cx="403507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latin typeface="Consolas" panose="020B0609020204030204" pitchFamily="49" charset="0"/>
                <a:cs typeface="Consolas" panose="020B0609020204030204" pitchFamily="49" charset="0"/>
              </a:rPr>
              <a:t>문제점 </a:t>
            </a:r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</a:p>
          <a:p>
            <a:endParaRPr lang="en-US" altLang="ko-KR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- </a:t>
            </a:r>
            <a:r>
              <a:rPr lang="ko-KR" altLang="en-US" smtClean="0">
                <a:latin typeface="Consolas" panose="020B0609020204030204" pitchFamily="49" charset="0"/>
                <a:cs typeface="Consolas" panose="020B0609020204030204" pitchFamily="49" charset="0"/>
              </a:rPr>
              <a:t>과연 </a:t>
            </a:r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tail</a:t>
            </a:r>
            <a:r>
              <a:rPr lang="ko-KR" altLang="en-US" smtClean="0">
                <a:latin typeface="Consolas" panose="020B0609020204030204" pitchFamily="49" charset="0"/>
                <a:cs typeface="Consolas" panose="020B0609020204030204" pitchFamily="49" charset="0"/>
              </a:rPr>
              <a:t>이 필요한가</a:t>
            </a:r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</a:p>
          <a:p>
            <a:endParaRPr lang="en-US" altLang="ko-KR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ko-KR" altLang="en-US" smtClean="0">
                <a:latin typeface="Consolas" panose="020B0609020204030204" pitchFamily="49" charset="0"/>
                <a:cs typeface="Consolas" panose="020B0609020204030204" pitchFamily="49" charset="0"/>
              </a:rPr>
              <a:t>해결책 </a:t>
            </a:r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endParaRPr lang="en-US" altLang="ko-KR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- head</a:t>
            </a:r>
            <a:r>
              <a:rPr lang="ko-KR" altLang="en-US" smtClean="0">
                <a:latin typeface="Consolas" panose="020B0609020204030204" pitchFamily="49" charset="0"/>
                <a:cs typeface="Consolas" panose="020B0609020204030204" pitchFamily="49" charset="0"/>
              </a:rPr>
              <a:t>가 </a:t>
            </a:r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tail</a:t>
            </a:r>
            <a:r>
              <a:rPr lang="ko-KR" altLang="en-US" smtClean="0">
                <a:latin typeface="Consolas" panose="020B0609020204030204" pitchFamily="49" charset="0"/>
                <a:cs typeface="Consolas" panose="020B0609020204030204" pitchFamily="49" charset="0"/>
              </a:rPr>
              <a:t>의 역할을 대신하자</a:t>
            </a:r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endParaRPr lang="en-US" altLang="ko-KR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215648" y="4437112"/>
            <a:ext cx="576064" cy="5760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791712" y="4437112"/>
            <a:ext cx="576064" cy="5760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286572" y="3975447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</a:p>
        </p:txBody>
      </p:sp>
      <p:cxnSp>
        <p:nvCxnSpPr>
          <p:cNvPr id="27" name="구부러진 연결선 26"/>
          <p:cNvCxnSpPr>
            <a:stCxn id="21" idx="3"/>
            <a:endCxn id="34" idx="1"/>
          </p:cNvCxnSpPr>
          <p:nvPr/>
        </p:nvCxnSpPr>
        <p:spPr>
          <a:xfrm flipV="1">
            <a:off x="2367776" y="4033073"/>
            <a:ext cx="764064" cy="69207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4788024" y="4437112"/>
            <a:ext cx="576064" cy="5760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364088" y="4437112"/>
            <a:ext cx="576064" cy="5760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33" name="구부러진 연결선 32"/>
          <p:cNvCxnSpPr>
            <a:stCxn id="19" idx="3"/>
            <a:endCxn id="20" idx="1"/>
          </p:cNvCxnSpPr>
          <p:nvPr/>
        </p:nvCxnSpPr>
        <p:spPr>
          <a:xfrm flipH="1">
            <a:off x="1215648" y="4725144"/>
            <a:ext cx="4724504" cy="12700"/>
          </a:xfrm>
          <a:prstGeom prst="curvedConnector5">
            <a:avLst>
              <a:gd name="adj1" fmla="val -4839"/>
              <a:gd name="adj2" fmla="val 4067969"/>
              <a:gd name="adj3" fmla="val 104839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3131840" y="3745041"/>
            <a:ext cx="576064" cy="5760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707904" y="3745041"/>
            <a:ext cx="576064" cy="5760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202764" y="3283376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temp</a:t>
            </a:r>
          </a:p>
        </p:txBody>
      </p:sp>
      <p:cxnSp>
        <p:nvCxnSpPr>
          <p:cNvPr id="37" name="구부러진 연결선 36"/>
          <p:cNvCxnSpPr>
            <a:stCxn id="35" idx="3"/>
            <a:endCxn id="18" idx="1"/>
          </p:cNvCxnSpPr>
          <p:nvPr/>
        </p:nvCxnSpPr>
        <p:spPr>
          <a:xfrm>
            <a:off x="4283968" y="4033073"/>
            <a:ext cx="504056" cy="69207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478204" y="2637045"/>
            <a:ext cx="33505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-&gt; [head]-&gt;[3]-&gt;[2]-&gt;[1]-</a:t>
            </a:r>
          </a:p>
          <a:p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&lt;-----------------------</a:t>
            </a:r>
            <a:endParaRPr lang="en-US" altLang="ko-KR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67440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51964" y="190607"/>
            <a:ext cx="332014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latin typeface="Consolas" panose="020B0609020204030204" pitchFamily="49" charset="0"/>
                <a:cs typeface="Consolas" panose="020B0609020204030204" pitchFamily="49" charset="0"/>
              </a:rPr>
              <a:t>문제점 </a:t>
            </a:r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</a:p>
          <a:p>
            <a:endParaRPr lang="en-US" altLang="ko-KR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- </a:t>
            </a:r>
            <a:r>
              <a:rPr lang="ko-KR" altLang="en-US" smtClean="0">
                <a:latin typeface="Consolas" panose="020B0609020204030204" pitchFamily="49" charset="0"/>
                <a:cs typeface="Consolas" panose="020B0609020204030204" pitchFamily="49" charset="0"/>
              </a:rPr>
              <a:t>역순 검색이 안된다</a:t>
            </a:r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endParaRPr lang="en-US" altLang="ko-KR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ko-KR" altLang="en-US" smtClean="0">
                <a:latin typeface="Consolas" panose="020B0609020204030204" pitchFamily="49" charset="0"/>
                <a:cs typeface="Consolas" panose="020B0609020204030204" pitchFamily="49" charset="0"/>
              </a:rPr>
              <a:t>해결책 </a:t>
            </a:r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endParaRPr lang="en-US" altLang="ko-KR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- reverse </a:t>
            </a:r>
            <a:r>
              <a:rPr lang="ko-KR" altLang="en-US" smtClean="0">
                <a:latin typeface="Consolas" panose="020B0609020204030204" pitchFamily="49" charset="0"/>
                <a:cs typeface="Consolas" panose="020B0609020204030204" pitchFamily="49" charset="0"/>
              </a:rPr>
              <a:t>함수를 도입하자</a:t>
            </a:r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altLang="ko-KR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22972" y="1371757"/>
            <a:ext cx="576064" cy="5760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99036" y="1371757"/>
            <a:ext cx="576064" cy="5760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93896" y="910092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</a:p>
        </p:txBody>
      </p:sp>
      <p:cxnSp>
        <p:nvCxnSpPr>
          <p:cNvPr id="24" name="구부러진 연결선 23"/>
          <p:cNvCxnSpPr>
            <a:stCxn id="17" idx="3"/>
            <a:endCxn id="29" idx="1"/>
          </p:cNvCxnSpPr>
          <p:nvPr/>
        </p:nvCxnSpPr>
        <p:spPr>
          <a:xfrm flipV="1">
            <a:off x="1475100" y="967718"/>
            <a:ext cx="764064" cy="69207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3895348" y="1371757"/>
            <a:ext cx="576064" cy="5760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471412" y="1371757"/>
            <a:ext cx="576064" cy="5760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8" name="구부러진 연결선 27"/>
          <p:cNvCxnSpPr>
            <a:stCxn id="26" idx="3"/>
            <a:endCxn id="16" idx="1"/>
          </p:cNvCxnSpPr>
          <p:nvPr/>
        </p:nvCxnSpPr>
        <p:spPr>
          <a:xfrm flipH="1">
            <a:off x="322972" y="1659789"/>
            <a:ext cx="4724504" cy="12700"/>
          </a:xfrm>
          <a:prstGeom prst="curvedConnector5">
            <a:avLst>
              <a:gd name="adj1" fmla="val -4839"/>
              <a:gd name="adj2" fmla="val 4067969"/>
              <a:gd name="adj3" fmla="val 104839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2239164" y="679686"/>
            <a:ext cx="576064" cy="5760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815228" y="679686"/>
            <a:ext cx="576064" cy="5760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310088" y="218021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temp</a:t>
            </a:r>
          </a:p>
        </p:txBody>
      </p:sp>
      <p:cxnSp>
        <p:nvCxnSpPr>
          <p:cNvPr id="32" name="구부러진 연결선 31"/>
          <p:cNvCxnSpPr>
            <a:stCxn id="30" idx="3"/>
            <a:endCxn id="25" idx="1"/>
          </p:cNvCxnSpPr>
          <p:nvPr/>
        </p:nvCxnSpPr>
        <p:spPr>
          <a:xfrm>
            <a:off x="3391292" y="967718"/>
            <a:ext cx="504056" cy="69207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83854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467111" y="652923"/>
            <a:ext cx="576064" cy="5760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043175" y="652923"/>
            <a:ext cx="576064" cy="5760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09072" y="191258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</a:p>
        </p:txBody>
      </p:sp>
      <p:cxnSp>
        <p:nvCxnSpPr>
          <p:cNvPr id="24" name="구부러진 연결선 23"/>
          <p:cNvCxnSpPr>
            <a:stCxn id="17" idx="3"/>
            <a:endCxn id="25" idx="2"/>
          </p:cNvCxnSpPr>
          <p:nvPr/>
        </p:nvCxnSpPr>
        <p:spPr>
          <a:xfrm>
            <a:off x="1619239" y="940955"/>
            <a:ext cx="5257140" cy="172025"/>
          </a:xfrm>
          <a:prstGeom prst="curvedConnector4">
            <a:avLst>
              <a:gd name="adj1" fmla="val 15083"/>
              <a:gd name="adj2" fmla="val 232888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6588347" y="536916"/>
            <a:ext cx="576064" cy="5760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164411" y="536916"/>
            <a:ext cx="576064" cy="5760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8" name="구부러진 연결선 27"/>
          <p:cNvCxnSpPr>
            <a:stCxn id="26" idx="3"/>
            <a:endCxn id="30" idx="0"/>
          </p:cNvCxnSpPr>
          <p:nvPr/>
        </p:nvCxnSpPr>
        <p:spPr>
          <a:xfrm flipH="1" flipV="1">
            <a:off x="5724251" y="536916"/>
            <a:ext cx="2016224" cy="288032"/>
          </a:xfrm>
          <a:prstGeom prst="curvedConnector4">
            <a:avLst>
              <a:gd name="adj1" fmla="val -11338"/>
              <a:gd name="adj2" fmla="val 179366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4860155" y="536916"/>
            <a:ext cx="576064" cy="5760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436219" y="536916"/>
            <a:ext cx="576064" cy="5760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66867" y="1911476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curr</a:t>
            </a:r>
          </a:p>
        </p:txBody>
      </p:sp>
      <p:cxnSp>
        <p:nvCxnSpPr>
          <p:cNvPr id="32" name="구부러진 연결선 31"/>
          <p:cNvCxnSpPr>
            <a:stCxn id="30" idx="3"/>
            <a:endCxn id="22" idx="0"/>
          </p:cNvCxnSpPr>
          <p:nvPr/>
        </p:nvCxnSpPr>
        <p:spPr>
          <a:xfrm flipH="1" flipV="1">
            <a:off x="3606598" y="549616"/>
            <a:ext cx="2405685" cy="275332"/>
          </a:xfrm>
          <a:prstGeom prst="curvedConnector4">
            <a:avLst>
              <a:gd name="adj1" fmla="val -9502"/>
              <a:gd name="adj2" fmla="val 18764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051720" y="2142308"/>
            <a:ext cx="4134465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void reverse( NODE *head )</a:t>
            </a:r>
          </a:p>
          <a:p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   NODE *prev = head;</a:t>
            </a:r>
          </a:p>
          <a:p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   NODE *curr = prev-&gt;curr;</a:t>
            </a:r>
          </a:p>
          <a:p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   NODE *next;</a:t>
            </a:r>
          </a:p>
          <a:p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   while( curr != head )</a:t>
            </a:r>
          </a:p>
          <a:p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   {</a:t>
            </a:r>
          </a:p>
          <a:p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         next = curr-&gt;next;</a:t>
            </a:r>
          </a:p>
          <a:p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        curr-&gt;next = prev;</a:t>
            </a:r>
          </a:p>
          <a:p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        prev = curr;</a:t>
            </a:r>
          </a:p>
          <a:p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        curr = next;</a:t>
            </a:r>
            <a:endParaRPr lang="en-US" altLang="ko-KR" sz="20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   curr-&gt;next = prev;</a:t>
            </a:r>
          </a:p>
          <a:p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2742502" y="549616"/>
            <a:ext cx="576064" cy="5760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318566" y="549616"/>
            <a:ext cx="576064" cy="5760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7" name="구부러진 연결선 26"/>
          <p:cNvCxnSpPr>
            <a:stCxn id="22" idx="3"/>
            <a:endCxn id="17" idx="0"/>
          </p:cNvCxnSpPr>
          <p:nvPr/>
        </p:nvCxnSpPr>
        <p:spPr>
          <a:xfrm flipH="1" flipV="1">
            <a:off x="1331207" y="652923"/>
            <a:ext cx="2563423" cy="184725"/>
          </a:xfrm>
          <a:prstGeom prst="curvedConnector4">
            <a:avLst>
              <a:gd name="adj1" fmla="val -8918"/>
              <a:gd name="adj2" fmla="val 279676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670630" y="1488483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prev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66868" y="1441158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next</a:t>
            </a:r>
          </a:p>
        </p:txBody>
      </p:sp>
    </p:spTree>
    <p:extLst>
      <p:ext uri="{BB962C8B-B14F-4D97-AF65-F5344CB8AC3E}">
        <p14:creationId xmlns:p14="http://schemas.microsoft.com/office/powerpoint/2010/main" val="10859314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11660" y="3068960"/>
            <a:ext cx="6250429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void insert_data( NODE *temp , NODE *head )</a:t>
            </a:r>
          </a:p>
          <a:p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   temp-&gt;next = head-&gt;next;</a:t>
            </a:r>
          </a:p>
          <a:p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   head-&gt;next = temp;</a:t>
            </a:r>
          </a:p>
          <a:p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  temp-&gt;prev = head;</a:t>
            </a:r>
          </a:p>
          <a:p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  temp-&gt;next-&gt;prev = temp;</a:t>
            </a:r>
          </a:p>
          <a:p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altLang="ko-KR" sz="20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9552" y="476672"/>
            <a:ext cx="309732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typedef struct _node</a:t>
            </a:r>
          </a:p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   int data;</a:t>
            </a:r>
          </a:p>
          <a:p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   struct _node *next;</a:t>
            </a:r>
          </a:p>
          <a:p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   struct _node *prev;</a:t>
            </a:r>
          </a:p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} NODE;</a:t>
            </a:r>
          </a:p>
          <a:p>
            <a:endParaRPr lang="en-US" altLang="ko-KR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NODE temp;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708712" y="548680"/>
            <a:ext cx="443812" cy="44381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7152524" y="548680"/>
            <a:ext cx="443812" cy="4438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264900" y="548680"/>
            <a:ext cx="443812" cy="4438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776260" y="536916"/>
            <a:ext cx="443812" cy="44381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5220072" y="536916"/>
            <a:ext cx="443812" cy="4438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332448" y="536916"/>
            <a:ext cx="443812" cy="4438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8580920" y="536916"/>
            <a:ext cx="443812" cy="44381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9024732" y="536916"/>
            <a:ext cx="443812" cy="4438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8137108" y="536916"/>
            <a:ext cx="443812" cy="4438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89263" y="10734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6" name="구부러진 연결선 5"/>
          <p:cNvCxnSpPr>
            <a:stCxn id="38" idx="0"/>
            <a:endCxn id="36" idx="1"/>
          </p:cNvCxnSpPr>
          <p:nvPr/>
        </p:nvCxnSpPr>
        <p:spPr>
          <a:xfrm rot="16200000" flipH="1">
            <a:off x="5736604" y="242290"/>
            <a:ext cx="233670" cy="822922"/>
          </a:xfrm>
          <a:prstGeom prst="curvedConnector4">
            <a:avLst>
              <a:gd name="adj1" fmla="val -97830"/>
              <a:gd name="adj2" fmla="val 63483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구부러진 연결선 42"/>
          <p:cNvCxnSpPr>
            <a:stCxn id="42" idx="2"/>
            <a:endCxn id="35" idx="3"/>
          </p:cNvCxnSpPr>
          <p:nvPr/>
        </p:nvCxnSpPr>
        <p:spPr>
          <a:xfrm rot="5400000" flipH="1">
            <a:off x="7872604" y="494318"/>
            <a:ext cx="210142" cy="762678"/>
          </a:xfrm>
          <a:prstGeom prst="curvedConnector4">
            <a:avLst>
              <a:gd name="adj1" fmla="val -108784"/>
              <a:gd name="adj2" fmla="val 64548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585010" y="102339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temp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45" name="구부러진 연결선 44"/>
          <p:cNvCxnSpPr>
            <a:stCxn id="35" idx="0"/>
            <a:endCxn id="42" idx="1"/>
          </p:cNvCxnSpPr>
          <p:nvPr/>
        </p:nvCxnSpPr>
        <p:spPr>
          <a:xfrm rot="16200000" flipH="1">
            <a:off x="7650698" y="272412"/>
            <a:ext cx="210142" cy="762678"/>
          </a:xfrm>
          <a:prstGeom prst="curvedConnector4">
            <a:avLst>
              <a:gd name="adj1" fmla="val -108784"/>
              <a:gd name="adj2" fmla="val 64548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구부러진 연결선 45"/>
          <p:cNvCxnSpPr>
            <a:stCxn id="36" idx="2"/>
            <a:endCxn id="38" idx="3"/>
          </p:cNvCxnSpPr>
          <p:nvPr/>
        </p:nvCxnSpPr>
        <p:spPr>
          <a:xfrm rot="5400000" flipH="1">
            <a:off x="5958510" y="464196"/>
            <a:ext cx="233670" cy="822922"/>
          </a:xfrm>
          <a:prstGeom prst="curvedConnector4">
            <a:avLst>
              <a:gd name="adj1" fmla="val -97830"/>
              <a:gd name="adj2" fmla="val 63483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43394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11660" y="3068960"/>
            <a:ext cx="8084264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void __insert_data( NODE *temp , NODE *prev, NODE *next)</a:t>
            </a:r>
          </a:p>
          <a:p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   temp-&gt;next = next;</a:t>
            </a:r>
          </a:p>
          <a:p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   prev-&gt;next = temp;</a:t>
            </a:r>
          </a:p>
          <a:p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  temp-&gt;prev = prev;</a:t>
            </a:r>
          </a:p>
          <a:p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  next-&gt;prev = temp;</a:t>
            </a:r>
          </a:p>
          <a:p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altLang="ko-KR" sz="20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void insert_front( NODE *temp , NODE *head)</a:t>
            </a:r>
          </a:p>
          <a:p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__insert_data( temp, head, head-&gt;next);</a:t>
            </a:r>
          </a:p>
          <a:p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altLang="ko-KR" sz="200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ko-KR" sz="20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9552" y="476672"/>
            <a:ext cx="309732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typedef struct _node</a:t>
            </a:r>
          </a:p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   int data;</a:t>
            </a:r>
          </a:p>
          <a:p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   struct _node *next;</a:t>
            </a:r>
          </a:p>
          <a:p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   struct _node *prev;</a:t>
            </a:r>
          </a:p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} NODE;</a:t>
            </a:r>
          </a:p>
          <a:p>
            <a:endParaRPr lang="en-US" altLang="ko-KR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NODE temp;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708712" y="548680"/>
            <a:ext cx="443812" cy="44381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7152524" y="548680"/>
            <a:ext cx="443812" cy="4438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264900" y="548680"/>
            <a:ext cx="443812" cy="4438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776260" y="536916"/>
            <a:ext cx="443812" cy="44381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5220072" y="536916"/>
            <a:ext cx="443812" cy="4438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332448" y="536916"/>
            <a:ext cx="443812" cy="4438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8580920" y="536916"/>
            <a:ext cx="443812" cy="44381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9024732" y="536916"/>
            <a:ext cx="443812" cy="4438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8137108" y="536916"/>
            <a:ext cx="443812" cy="4438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89263" y="10734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prev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6" name="구부러진 연결선 5"/>
          <p:cNvCxnSpPr>
            <a:stCxn id="38" idx="0"/>
            <a:endCxn id="36" idx="1"/>
          </p:cNvCxnSpPr>
          <p:nvPr/>
        </p:nvCxnSpPr>
        <p:spPr>
          <a:xfrm rot="16200000" flipH="1">
            <a:off x="5736604" y="242290"/>
            <a:ext cx="233670" cy="822922"/>
          </a:xfrm>
          <a:prstGeom prst="curvedConnector4">
            <a:avLst>
              <a:gd name="adj1" fmla="val -97830"/>
              <a:gd name="adj2" fmla="val 63483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구부러진 연결선 42"/>
          <p:cNvCxnSpPr>
            <a:stCxn id="42" idx="2"/>
            <a:endCxn id="35" idx="3"/>
          </p:cNvCxnSpPr>
          <p:nvPr/>
        </p:nvCxnSpPr>
        <p:spPr>
          <a:xfrm rot="5400000" flipH="1">
            <a:off x="7872604" y="494318"/>
            <a:ext cx="210142" cy="762678"/>
          </a:xfrm>
          <a:prstGeom prst="curvedConnector4">
            <a:avLst>
              <a:gd name="adj1" fmla="val -108784"/>
              <a:gd name="adj2" fmla="val 64548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585010" y="102339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temp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45" name="구부러진 연결선 44"/>
          <p:cNvCxnSpPr>
            <a:stCxn id="35" idx="0"/>
            <a:endCxn id="42" idx="1"/>
          </p:cNvCxnSpPr>
          <p:nvPr/>
        </p:nvCxnSpPr>
        <p:spPr>
          <a:xfrm rot="16200000" flipH="1">
            <a:off x="7650698" y="272412"/>
            <a:ext cx="210142" cy="762678"/>
          </a:xfrm>
          <a:prstGeom prst="curvedConnector4">
            <a:avLst>
              <a:gd name="adj1" fmla="val -108784"/>
              <a:gd name="adj2" fmla="val 64548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구부러진 연결선 45"/>
          <p:cNvCxnSpPr>
            <a:stCxn id="36" idx="2"/>
            <a:endCxn id="38" idx="3"/>
          </p:cNvCxnSpPr>
          <p:nvPr/>
        </p:nvCxnSpPr>
        <p:spPr>
          <a:xfrm rot="5400000" flipH="1">
            <a:off x="5958510" y="464196"/>
            <a:ext cx="233670" cy="822922"/>
          </a:xfrm>
          <a:prstGeom prst="curvedConnector4">
            <a:avLst>
              <a:gd name="adj1" fmla="val -97830"/>
              <a:gd name="adj2" fmla="val 63483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593436" y="10038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next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39202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11660" y="3068960"/>
            <a:ext cx="8084264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void __insert_data( NODE *temp , NODE *prev, NODE *next)</a:t>
            </a:r>
          </a:p>
          <a:p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   temp-&gt;next = next;</a:t>
            </a:r>
          </a:p>
          <a:p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   prev-&gt;next = temp;</a:t>
            </a:r>
          </a:p>
          <a:p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  temp-&gt;prev = prev;</a:t>
            </a:r>
          </a:p>
          <a:p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  next-&gt;prev = temp;</a:t>
            </a:r>
          </a:p>
          <a:p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altLang="ko-KR" sz="20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void insert_back( NODE *temp , NODE *head)</a:t>
            </a:r>
          </a:p>
          <a:p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__insert_data( temp, head-&gt;prev, head);</a:t>
            </a:r>
          </a:p>
          <a:p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altLang="ko-KR" sz="200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ko-KR" sz="20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9552" y="476672"/>
            <a:ext cx="309732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typedef struct _node</a:t>
            </a:r>
          </a:p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   int data;</a:t>
            </a:r>
          </a:p>
          <a:p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   struct _node *next;</a:t>
            </a:r>
          </a:p>
          <a:p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   struct _node *prev;</a:t>
            </a:r>
          </a:p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} NODE;</a:t>
            </a:r>
          </a:p>
          <a:p>
            <a:endParaRPr lang="en-US" altLang="ko-KR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NODE temp;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708712" y="548680"/>
            <a:ext cx="443812" cy="44381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7152524" y="548680"/>
            <a:ext cx="443812" cy="4438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264900" y="548680"/>
            <a:ext cx="443812" cy="4438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776260" y="536916"/>
            <a:ext cx="443812" cy="44381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5220072" y="536916"/>
            <a:ext cx="443812" cy="4438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332448" y="536916"/>
            <a:ext cx="443812" cy="4438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8580920" y="536916"/>
            <a:ext cx="443812" cy="44381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9024732" y="536916"/>
            <a:ext cx="443812" cy="4438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8137108" y="536916"/>
            <a:ext cx="443812" cy="4438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89263" y="10734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6" name="구부러진 연결선 5"/>
          <p:cNvCxnSpPr>
            <a:stCxn id="38" idx="0"/>
            <a:endCxn id="36" idx="1"/>
          </p:cNvCxnSpPr>
          <p:nvPr/>
        </p:nvCxnSpPr>
        <p:spPr>
          <a:xfrm rot="16200000" flipH="1">
            <a:off x="5736604" y="242290"/>
            <a:ext cx="233670" cy="822922"/>
          </a:xfrm>
          <a:prstGeom prst="curvedConnector4">
            <a:avLst>
              <a:gd name="adj1" fmla="val -97830"/>
              <a:gd name="adj2" fmla="val 63483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구부러진 연결선 42"/>
          <p:cNvCxnSpPr>
            <a:stCxn id="42" idx="2"/>
            <a:endCxn id="35" idx="3"/>
          </p:cNvCxnSpPr>
          <p:nvPr/>
        </p:nvCxnSpPr>
        <p:spPr>
          <a:xfrm rot="5400000" flipH="1">
            <a:off x="7872604" y="494318"/>
            <a:ext cx="210142" cy="762678"/>
          </a:xfrm>
          <a:prstGeom prst="curvedConnector4">
            <a:avLst>
              <a:gd name="adj1" fmla="val -108784"/>
              <a:gd name="adj2" fmla="val 64548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585010" y="102339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temp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45" name="구부러진 연결선 44"/>
          <p:cNvCxnSpPr>
            <a:stCxn id="35" idx="0"/>
            <a:endCxn id="42" idx="1"/>
          </p:cNvCxnSpPr>
          <p:nvPr/>
        </p:nvCxnSpPr>
        <p:spPr>
          <a:xfrm rot="16200000" flipH="1">
            <a:off x="7650698" y="272412"/>
            <a:ext cx="210142" cy="762678"/>
          </a:xfrm>
          <a:prstGeom prst="curvedConnector4">
            <a:avLst>
              <a:gd name="adj1" fmla="val -108784"/>
              <a:gd name="adj2" fmla="val 64548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구부러진 연결선 45"/>
          <p:cNvCxnSpPr>
            <a:stCxn id="36" idx="2"/>
            <a:endCxn id="38" idx="3"/>
          </p:cNvCxnSpPr>
          <p:nvPr/>
        </p:nvCxnSpPr>
        <p:spPr>
          <a:xfrm rot="5400000" flipH="1">
            <a:off x="5958510" y="464196"/>
            <a:ext cx="233670" cy="822922"/>
          </a:xfrm>
          <a:prstGeom prst="curvedConnector4">
            <a:avLst>
              <a:gd name="adj1" fmla="val -97830"/>
              <a:gd name="adj2" fmla="val 63483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593436" y="100380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head-&gt;prev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1" name="구부러진 연결선 20"/>
          <p:cNvCxnSpPr>
            <a:stCxn id="39" idx="1"/>
            <a:endCxn id="41" idx="2"/>
          </p:cNvCxnSpPr>
          <p:nvPr/>
        </p:nvCxnSpPr>
        <p:spPr>
          <a:xfrm rot="10800000" flipH="1" flipV="1">
            <a:off x="4332448" y="758822"/>
            <a:ext cx="4914190" cy="221906"/>
          </a:xfrm>
          <a:prstGeom prst="curvedConnector4">
            <a:avLst>
              <a:gd name="adj1" fmla="val -4652"/>
              <a:gd name="adj2" fmla="val 465241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580920" y="99249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prev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5" name="구부러진 연결선 24"/>
          <p:cNvCxnSpPr>
            <a:stCxn id="41" idx="3"/>
            <a:endCxn id="39" idx="2"/>
          </p:cNvCxnSpPr>
          <p:nvPr/>
        </p:nvCxnSpPr>
        <p:spPr>
          <a:xfrm flipH="1">
            <a:off x="4554354" y="758822"/>
            <a:ext cx="4914190" cy="221906"/>
          </a:xfrm>
          <a:prstGeom prst="curvedConnector4">
            <a:avLst>
              <a:gd name="adj1" fmla="val -4652"/>
              <a:gd name="adj2" fmla="val 60438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874464" y="100295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next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3909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548680"/>
            <a:ext cx="3603872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 main()</a:t>
            </a:r>
          </a:p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   int item = 0;</a:t>
            </a:r>
          </a:p>
          <a:p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  item = item | 1;</a:t>
            </a:r>
          </a:p>
          <a:p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  item = item | 8;</a:t>
            </a:r>
          </a:p>
          <a:p>
            <a:endParaRPr lang="en-US" altLang="ko-KR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   for(</a:t>
            </a:r>
            <a:r>
              <a:rPr lang="en-US" altLang="ko-KR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=0; </a:t>
            </a:r>
            <a:r>
              <a:rPr lang="en-US" altLang="ko-KR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&lt;4; </a:t>
            </a:r>
            <a:r>
              <a:rPr lang="en-US" altLang="ko-KR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++ )</a:t>
            </a:r>
          </a:p>
          <a:p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     if( item &amp; ( 1&lt;&lt;i) )</a:t>
            </a:r>
          </a:p>
          <a:p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altLang="ko-KR" err="1" smtClean="0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("%d\n", </a:t>
            </a:r>
            <a:r>
              <a:rPr lang="en-US" altLang="ko-KR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 );</a:t>
            </a:r>
          </a:p>
          <a:p>
            <a:endParaRPr lang="en-US" altLang="ko-KR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   item = item &amp; ~8;</a:t>
            </a:r>
          </a:p>
          <a:p>
            <a:endParaRPr lang="en-US" altLang="ko-KR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   for(</a:t>
            </a:r>
            <a:r>
              <a:rPr lang="en-US" altLang="ko-KR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=0; </a:t>
            </a:r>
            <a:r>
              <a:rPr lang="en-US" altLang="ko-KR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&lt;4; </a:t>
            </a:r>
            <a:r>
              <a:rPr lang="en-US" altLang="ko-KR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++ )</a:t>
            </a:r>
          </a:p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      if( item &amp; ( 1&lt;&lt;i) )</a:t>
            </a:r>
          </a:p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err="1" smtClean="0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("%d\n", </a:t>
            </a:r>
            <a:r>
              <a:rPr lang="en-US" altLang="ko-KR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 );</a:t>
            </a:r>
            <a:endParaRPr lang="en-US" altLang="ko-KR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   return 0; </a:t>
            </a:r>
            <a:b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652120" y="2368795"/>
            <a:ext cx="576064" cy="5946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3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228184" y="2368795"/>
            <a:ext cx="576064" cy="5946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804248" y="2368795"/>
            <a:ext cx="576064" cy="5946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380312" y="2368795"/>
            <a:ext cx="576064" cy="5946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652120" y="2934236"/>
            <a:ext cx="576064" cy="5946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228184" y="2934236"/>
            <a:ext cx="576064" cy="5946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804248" y="2934236"/>
            <a:ext cx="576064" cy="5946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380312" y="2934236"/>
            <a:ext cx="576064" cy="5946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76056" y="260648"/>
            <a:ext cx="361028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latin typeface="Consolas" panose="020B0609020204030204" pitchFamily="49" charset="0"/>
                <a:cs typeface="Consolas" panose="020B0609020204030204" pitchFamily="49" charset="0"/>
              </a:rPr>
              <a:t>문제점 </a:t>
            </a:r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</a:p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1. </a:t>
            </a:r>
            <a:r>
              <a:rPr lang="ko-KR" altLang="en-US" smtClean="0">
                <a:latin typeface="Consolas" panose="020B0609020204030204" pitchFamily="49" charset="0"/>
                <a:cs typeface="Consolas" panose="020B0609020204030204" pitchFamily="49" charset="0"/>
              </a:rPr>
              <a:t>메모리를 심하게 낭비 한다</a:t>
            </a:r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endParaRPr lang="en-US" altLang="ko-KR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ko-KR" altLang="en-US" smtClean="0">
                <a:latin typeface="Consolas" panose="020B0609020204030204" pitchFamily="49" charset="0"/>
                <a:cs typeface="Consolas" panose="020B0609020204030204" pitchFamily="49" charset="0"/>
              </a:rPr>
              <a:t>해결책 </a:t>
            </a:r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</a:p>
          <a:p>
            <a:r>
              <a:rPr lang="ko-KR" altLang="en-US" smtClean="0">
                <a:latin typeface="Consolas" panose="020B0609020204030204" pitchFamily="49" charset="0"/>
                <a:cs typeface="Consolas" panose="020B0609020204030204" pitchFamily="49" charset="0"/>
              </a:rPr>
              <a:t>비트 배열을 도입 하자</a:t>
            </a:r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5637556" y="1916832"/>
            <a:ext cx="576064" cy="5946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8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213620" y="1916832"/>
            <a:ext cx="576064" cy="5946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4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789684" y="1916832"/>
            <a:ext cx="576064" cy="5946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365748" y="1916832"/>
            <a:ext cx="576064" cy="5946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652120" y="3789040"/>
            <a:ext cx="576064" cy="5946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228184" y="3789040"/>
            <a:ext cx="576064" cy="5946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804248" y="3789040"/>
            <a:ext cx="576064" cy="5946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7380312" y="3789040"/>
            <a:ext cx="576064" cy="5946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637556" y="4797152"/>
            <a:ext cx="576064" cy="5946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213620" y="4797152"/>
            <a:ext cx="576064" cy="5946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789684" y="4797152"/>
            <a:ext cx="576064" cy="5946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365748" y="4797152"/>
            <a:ext cx="576064" cy="5946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821983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323528" y="332656"/>
            <a:ext cx="9353843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void list_add_tail(struct list_head *new, struct list_head *head)</a:t>
            </a:r>
          </a:p>
          <a:p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	__list_add(new, head-&gt;prev, head);</a:t>
            </a:r>
          </a:p>
          <a:p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altLang="ko-KR" sz="200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void insert_back( NODE *temp , NODE *head)</a:t>
            </a:r>
          </a:p>
          <a:p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   __insert_data( temp, head-&gt;prev, head);</a:t>
            </a:r>
          </a:p>
          <a:p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altLang="ko-KR" sz="20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52601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323528" y="332656"/>
            <a:ext cx="8648521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void list_add(struct list_head *new, struct list_head *head)</a:t>
            </a:r>
          </a:p>
          <a:p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	__list_add(new, head, head-&gt;next);</a:t>
            </a:r>
          </a:p>
          <a:p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altLang="ko-KR" sz="200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ko-KR" sz="200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void insert_front( NODE *temp , NODE *head)</a:t>
            </a:r>
          </a:p>
          <a:p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   __insert_data( temp, head, head-&gt;next);</a:t>
            </a:r>
          </a:p>
          <a:p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altLang="ko-KR" sz="20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229357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334581" y="3068960"/>
            <a:ext cx="625042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20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void insert_front( NODE *temp , NODE *head)</a:t>
            </a:r>
          </a:p>
          <a:p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__insert_data( temp, head, head-&gt;next);</a:t>
            </a:r>
          </a:p>
          <a:p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altLang="ko-KR" sz="200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ko-KR" sz="20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62473" y="476672"/>
            <a:ext cx="309732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typedef struct _node</a:t>
            </a:r>
          </a:p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   int data;</a:t>
            </a:r>
          </a:p>
          <a:p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   struct _node *next;</a:t>
            </a:r>
          </a:p>
          <a:p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   struct _node *prev;</a:t>
            </a:r>
          </a:p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} NODE;</a:t>
            </a:r>
          </a:p>
          <a:p>
            <a:endParaRPr lang="en-US" altLang="ko-KR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NODE temp;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74019" y="188640"/>
            <a:ext cx="302198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latin typeface="Consolas" panose="020B0609020204030204" pitchFamily="49" charset="0"/>
                <a:cs typeface="Consolas" panose="020B0609020204030204" pitchFamily="49" charset="0"/>
              </a:rPr>
              <a:t>문제점 </a:t>
            </a:r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</a:p>
          <a:p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smtClean="0">
                <a:latin typeface="Consolas" panose="020B0609020204030204" pitchFamily="49" charset="0"/>
                <a:cs typeface="Consolas" panose="020B0609020204030204" pitchFamily="49" charset="0"/>
              </a:rPr>
              <a:t>타입의 의존성이 있다</a:t>
            </a:r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. </a:t>
            </a:r>
          </a:p>
          <a:p>
            <a:endParaRPr lang="en-US" altLang="ko-KR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ko-KR" altLang="en-US" smtClean="0">
                <a:latin typeface="Consolas" panose="020B0609020204030204" pitchFamily="49" charset="0"/>
                <a:cs typeface="Consolas" panose="020B0609020204030204" pitchFamily="49" charset="0"/>
              </a:rPr>
              <a:t>해결책 </a:t>
            </a:r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 void *</a:t>
            </a:r>
            <a:r>
              <a:rPr lang="ko-KR" altLang="en-US" smtClean="0">
                <a:latin typeface="Consolas" panose="020B0609020204030204" pitchFamily="49" charset="0"/>
                <a:cs typeface="Consolas" panose="020B0609020204030204" pitchFamily="49" charset="0"/>
              </a:rPr>
              <a:t>를 도입하자</a:t>
            </a:r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endParaRPr lang="en-US" altLang="ko-KR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585604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416429" y="4365104"/>
            <a:ext cx="667362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20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void insert_front( struct task_struct *temp , </a:t>
            </a:r>
          </a:p>
          <a:p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 </a:t>
            </a:r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struct task_struct *head)</a:t>
            </a:r>
          </a:p>
          <a:p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__insert_data( temp, head, head-&gt;next);</a:t>
            </a:r>
          </a:p>
          <a:p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altLang="ko-KR" sz="200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ko-KR" sz="20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62473" y="476672"/>
            <a:ext cx="309732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struct task_struct{</a:t>
            </a:r>
          </a:p>
          <a:p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   void *data;</a:t>
            </a:r>
          </a:p>
          <a:p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   struct _node *next;</a:t>
            </a:r>
          </a:p>
          <a:p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   struct _node *prev;</a:t>
            </a:r>
          </a:p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499992" y="332656"/>
            <a:ext cx="12570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latin typeface="Consolas" panose="020B0609020204030204" pitchFamily="49" charset="0"/>
                <a:cs typeface="Consolas" panose="020B0609020204030204" pitchFamily="49" charset="0"/>
              </a:rPr>
              <a:t>문제점 </a:t>
            </a:r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</a:p>
          <a:p>
            <a:endParaRPr lang="en-US" altLang="ko-KR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868145" y="1732094"/>
            <a:ext cx="443812" cy="44381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311957" y="1732094"/>
            <a:ext cx="443812" cy="4438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424333" y="1732094"/>
            <a:ext cx="443812" cy="4438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935693" y="1720330"/>
            <a:ext cx="443812" cy="44381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379505" y="1720330"/>
            <a:ext cx="443812" cy="4438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491881" y="1720330"/>
            <a:ext cx="443812" cy="4438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740353" y="1720330"/>
            <a:ext cx="443812" cy="44381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9184165" y="1720330"/>
            <a:ext cx="443812" cy="4438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296541" y="1720330"/>
            <a:ext cx="443812" cy="4438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748696" y="129075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6" name="구부러진 연결선 15"/>
          <p:cNvCxnSpPr>
            <a:stCxn id="9" idx="0"/>
            <a:endCxn id="7" idx="1"/>
          </p:cNvCxnSpPr>
          <p:nvPr/>
        </p:nvCxnSpPr>
        <p:spPr>
          <a:xfrm rot="16200000" flipH="1">
            <a:off x="5896037" y="1425704"/>
            <a:ext cx="233670" cy="822922"/>
          </a:xfrm>
          <a:prstGeom prst="curvedConnector4">
            <a:avLst>
              <a:gd name="adj1" fmla="val -97830"/>
              <a:gd name="adj2" fmla="val 63483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구부러진 연결선 16"/>
          <p:cNvCxnSpPr>
            <a:stCxn id="13" idx="2"/>
            <a:endCxn id="6" idx="3"/>
          </p:cNvCxnSpPr>
          <p:nvPr/>
        </p:nvCxnSpPr>
        <p:spPr>
          <a:xfrm rot="5400000" flipH="1">
            <a:off x="8032037" y="1677732"/>
            <a:ext cx="210142" cy="762678"/>
          </a:xfrm>
          <a:prstGeom prst="curvedConnector4">
            <a:avLst>
              <a:gd name="adj1" fmla="val -108784"/>
              <a:gd name="adj2" fmla="val 64548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구부러진 연결선 17"/>
          <p:cNvCxnSpPr>
            <a:stCxn id="6" idx="0"/>
            <a:endCxn id="13" idx="1"/>
          </p:cNvCxnSpPr>
          <p:nvPr/>
        </p:nvCxnSpPr>
        <p:spPr>
          <a:xfrm rot="16200000" flipH="1">
            <a:off x="7810131" y="1455826"/>
            <a:ext cx="210142" cy="762678"/>
          </a:xfrm>
          <a:prstGeom prst="curvedConnector4">
            <a:avLst>
              <a:gd name="adj1" fmla="val -108784"/>
              <a:gd name="adj2" fmla="val 64548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구부러진 연결선 18"/>
          <p:cNvCxnSpPr>
            <a:stCxn id="7" idx="2"/>
            <a:endCxn id="9" idx="3"/>
          </p:cNvCxnSpPr>
          <p:nvPr/>
        </p:nvCxnSpPr>
        <p:spPr>
          <a:xfrm rot="5400000" flipH="1">
            <a:off x="6117943" y="1647610"/>
            <a:ext cx="233670" cy="822922"/>
          </a:xfrm>
          <a:prstGeom prst="curvedConnector4">
            <a:avLst>
              <a:gd name="adj1" fmla="val -97830"/>
              <a:gd name="adj2" fmla="val 63483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251520" y="2276872"/>
            <a:ext cx="3600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62472" y="2420888"/>
            <a:ext cx="24641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typedef struct </a:t>
            </a:r>
          </a:p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   char name[20];</a:t>
            </a:r>
          </a:p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} SAWON;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6013353" y="2991873"/>
            <a:ext cx="1298603" cy="44381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ko-KR" altLang="en-US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홍길동</a:t>
            </a:r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5" name="구부러진 연결선 24"/>
          <p:cNvCxnSpPr>
            <a:stCxn id="5" idx="2"/>
            <a:endCxn id="24" idx="0"/>
          </p:cNvCxnSpPr>
          <p:nvPr/>
        </p:nvCxnSpPr>
        <p:spPr>
          <a:xfrm rot="5400000">
            <a:off x="6468370" y="2370191"/>
            <a:ext cx="815967" cy="42739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7759976" y="3021052"/>
            <a:ext cx="1298603" cy="44381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ko-KR" altLang="en-US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임꺽정</a:t>
            </a:r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30" name="구부러진 연결선 29"/>
          <p:cNvCxnSpPr>
            <a:stCxn id="11" idx="2"/>
            <a:endCxn id="29" idx="0"/>
          </p:cNvCxnSpPr>
          <p:nvPr/>
        </p:nvCxnSpPr>
        <p:spPr>
          <a:xfrm rot="5400000">
            <a:off x="8257314" y="2316107"/>
            <a:ext cx="856910" cy="55298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4491881" y="2592597"/>
            <a:ext cx="53367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130827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398190" y="3861048"/>
            <a:ext cx="667362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20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void insert_front( struct task_struct *temp , </a:t>
            </a:r>
          </a:p>
          <a:p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 </a:t>
            </a:r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struct task_struct *head)</a:t>
            </a:r>
          </a:p>
          <a:p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__insert_data( temp, head, head-&gt;next);</a:t>
            </a:r>
          </a:p>
          <a:p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altLang="ko-KR" sz="200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ko-KR" sz="20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62473" y="476672"/>
            <a:ext cx="309732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struct task_struct{</a:t>
            </a:r>
          </a:p>
          <a:p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   void *data;</a:t>
            </a:r>
          </a:p>
          <a:p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   struct _node *next;</a:t>
            </a:r>
          </a:p>
          <a:p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   struct _node *prev;</a:t>
            </a:r>
          </a:p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499992" y="332656"/>
            <a:ext cx="51748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latin typeface="Consolas" panose="020B0609020204030204" pitchFamily="49" charset="0"/>
                <a:cs typeface="Consolas" panose="020B0609020204030204" pitchFamily="49" charset="0"/>
              </a:rPr>
              <a:t>문제점 </a:t>
            </a:r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- loose coupling</a:t>
            </a:r>
            <a:r>
              <a:rPr lang="ko-KR" altLang="en-US" smtClean="0">
                <a:latin typeface="Consolas" panose="020B0609020204030204" pitchFamily="49" charset="0"/>
                <a:cs typeface="Consolas" panose="020B0609020204030204" pitchFamily="49" charset="0"/>
              </a:rPr>
              <a:t>의 문제가 있다</a:t>
            </a:r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.(</a:t>
            </a:r>
            <a:r>
              <a:rPr lang="ko-KR" altLang="en-US" smtClean="0">
                <a:latin typeface="Consolas" panose="020B0609020204030204" pitchFamily="49" charset="0"/>
                <a:cs typeface="Consolas" panose="020B0609020204030204" pitchFamily="49" charset="0"/>
              </a:rPr>
              <a:t>동기화</a:t>
            </a:r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)  </a:t>
            </a:r>
          </a:p>
          <a:p>
            <a:endParaRPr lang="en-US" altLang="ko-KR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868145" y="2416310"/>
            <a:ext cx="443812" cy="44381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311957" y="2416310"/>
            <a:ext cx="443812" cy="4438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424333" y="2416310"/>
            <a:ext cx="443812" cy="4438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935693" y="2404546"/>
            <a:ext cx="443812" cy="44381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379505" y="2404546"/>
            <a:ext cx="443812" cy="4438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491881" y="2404546"/>
            <a:ext cx="443812" cy="4438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740353" y="2404546"/>
            <a:ext cx="443812" cy="44381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9184165" y="2404546"/>
            <a:ext cx="443812" cy="4438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296541" y="2404546"/>
            <a:ext cx="443812" cy="4438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748696" y="197497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6" name="구부러진 연결선 15"/>
          <p:cNvCxnSpPr>
            <a:stCxn id="9" idx="0"/>
            <a:endCxn id="7" idx="1"/>
          </p:cNvCxnSpPr>
          <p:nvPr/>
        </p:nvCxnSpPr>
        <p:spPr>
          <a:xfrm rot="16200000" flipH="1">
            <a:off x="5896037" y="2109920"/>
            <a:ext cx="233670" cy="822922"/>
          </a:xfrm>
          <a:prstGeom prst="curvedConnector4">
            <a:avLst>
              <a:gd name="adj1" fmla="val -97830"/>
              <a:gd name="adj2" fmla="val 63483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구부러진 연결선 16"/>
          <p:cNvCxnSpPr>
            <a:stCxn id="13" idx="2"/>
            <a:endCxn id="6" idx="3"/>
          </p:cNvCxnSpPr>
          <p:nvPr/>
        </p:nvCxnSpPr>
        <p:spPr>
          <a:xfrm rot="5400000" flipH="1">
            <a:off x="8032037" y="2361948"/>
            <a:ext cx="210142" cy="762678"/>
          </a:xfrm>
          <a:prstGeom prst="curvedConnector4">
            <a:avLst>
              <a:gd name="adj1" fmla="val -108784"/>
              <a:gd name="adj2" fmla="val 64548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구부러진 연결선 17"/>
          <p:cNvCxnSpPr>
            <a:stCxn id="6" idx="0"/>
            <a:endCxn id="13" idx="1"/>
          </p:cNvCxnSpPr>
          <p:nvPr/>
        </p:nvCxnSpPr>
        <p:spPr>
          <a:xfrm rot="16200000" flipH="1">
            <a:off x="7810131" y="2140042"/>
            <a:ext cx="210142" cy="762678"/>
          </a:xfrm>
          <a:prstGeom prst="curvedConnector4">
            <a:avLst>
              <a:gd name="adj1" fmla="val -108784"/>
              <a:gd name="adj2" fmla="val 64548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구부러진 연결선 18"/>
          <p:cNvCxnSpPr>
            <a:stCxn id="7" idx="2"/>
            <a:endCxn id="9" idx="3"/>
          </p:cNvCxnSpPr>
          <p:nvPr/>
        </p:nvCxnSpPr>
        <p:spPr>
          <a:xfrm rot="5400000" flipH="1">
            <a:off x="6117943" y="2331826"/>
            <a:ext cx="233670" cy="822922"/>
          </a:xfrm>
          <a:prstGeom prst="curvedConnector4">
            <a:avLst>
              <a:gd name="adj1" fmla="val -97830"/>
              <a:gd name="adj2" fmla="val 63483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251520" y="2276872"/>
            <a:ext cx="3600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62472" y="2420888"/>
            <a:ext cx="24641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typedef struct </a:t>
            </a:r>
          </a:p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   char name[20];</a:t>
            </a:r>
          </a:p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} SAWON;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6218843" y="3639142"/>
            <a:ext cx="1298603" cy="44381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ko-KR" altLang="en-US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홍길동</a:t>
            </a:r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5" name="구부러진 연결선 24"/>
          <p:cNvCxnSpPr>
            <a:stCxn id="5" idx="2"/>
            <a:endCxn id="24" idx="0"/>
          </p:cNvCxnSpPr>
          <p:nvPr/>
        </p:nvCxnSpPr>
        <p:spPr>
          <a:xfrm rot="5400000">
            <a:off x="6589588" y="3138679"/>
            <a:ext cx="779020" cy="22190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7869145" y="3639142"/>
            <a:ext cx="1298603" cy="44381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ko-KR" altLang="en-US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임꺽정</a:t>
            </a:r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30" name="구부러진 연결선 29"/>
          <p:cNvCxnSpPr>
            <a:stCxn id="11" idx="2"/>
            <a:endCxn id="29" idx="0"/>
          </p:cNvCxnSpPr>
          <p:nvPr/>
        </p:nvCxnSpPr>
        <p:spPr>
          <a:xfrm rot="5400000">
            <a:off x="8344961" y="3021844"/>
            <a:ext cx="790784" cy="44381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4491881" y="3276813"/>
            <a:ext cx="53367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760515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8270" y="188640"/>
            <a:ext cx="309732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typedef struct _node{</a:t>
            </a:r>
          </a:p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    struct _node *next;</a:t>
            </a:r>
          </a:p>
          <a:p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   struct _node *prev;</a:t>
            </a:r>
          </a:p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} NODE;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157599" y="188640"/>
            <a:ext cx="517481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latin typeface="Consolas" panose="020B0609020204030204" pitchFamily="49" charset="0"/>
                <a:cs typeface="Consolas" panose="020B0609020204030204" pitchFamily="49" charset="0"/>
              </a:rPr>
              <a:t>문제점 </a:t>
            </a:r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- loose coupling</a:t>
            </a:r>
            <a:r>
              <a:rPr lang="ko-KR" altLang="en-US" smtClean="0">
                <a:latin typeface="Consolas" panose="020B0609020204030204" pitchFamily="49" charset="0"/>
                <a:cs typeface="Consolas" panose="020B0609020204030204" pitchFamily="49" charset="0"/>
              </a:rPr>
              <a:t>의 문제가 있다</a:t>
            </a:r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.(</a:t>
            </a:r>
            <a:r>
              <a:rPr lang="ko-KR" altLang="en-US" smtClean="0">
                <a:latin typeface="Consolas" panose="020B0609020204030204" pitchFamily="49" charset="0"/>
                <a:cs typeface="Consolas" panose="020B0609020204030204" pitchFamily="49" charset="0"/>
              </a:rPr>
              <a:t>동기화</a:t>
            </a:r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)  </a:t>
            </a:r>
          </a:p>
          <a:p>
            <a:endParaRPr lang="en-US" altLang="ko-KR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ko-KR" altLang="en-US" smtClean="0">
                <a:latin typeface="Consolas" panose="020B0609020204030204" pitchFamily="49" charset="0"/>
                <a:cs typeface="Consolas" panose="020B0609020204030204" pitchFamily="49" charset="0"/>
              </a:rPr>
              <a:t>해결책 </a:t>
            </a:r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</a:p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- NODE</a:t>
            </a:r>
            <a:r>
              <a:rPr lang="ko-KR" altLang="en-US" smtClean="0">
                <a:latin typeface="Consolas" panose="020B0609020204030204" pitchFamily="49" charset="0"/>
                <a:cs typeface="Consolas" panose="020B0609020204030204" pitchFamily="49" charset="0"/>
              </a:rPr>
              <a:t>에 </a:t>
            </a:r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ko-KR" altLang="en-US" smtClean="0">
                <a:latin typeface="Consolas" panose="020B0609020204030204" pitchFamily="49" charset="0"/>
                <a:cs typeface="Consolas" panose="020B0609020204030204" pitchFamily="49" charset="0"/>
              </a:rPr>
              <a:t>를 넣지 말고</a:t>
            </a:r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 Data</a:t>
            </a:r>
            <a:r>
              <a:rPr lang="ko-KR" altLang="en-US" smtClean="0">
                <a:latin typeface="Consolas" panose="020B0609020204030204" pitchFamily="49" charset="0"/>
                <a:cs typeface="Consolas" panose="020B0609020204030204" pitchFamily="49" charset="0"/>
              </a:rPr>
              <a:t>에 </a:t>
            </a:r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NODE</a:t>
            </a:r>
            <a:r>
              <a:rPr lang="ko-KR" altLang="en-US" smtClean="0">
                <a:latin typeface="Consolas" panose="020B0609020204030204" pitchFamily="49" charset="0"/>
                <a:cs typeface="Consolas" panose="020B0609020204030204" pitchFamily="49" charset="0"/>
              </a:rPr>
              <a:t>를 넣어라</a:t>
            </a:r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251520" y="2276872"/>
            <a:ext cx="3600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07504" y="2383720"/>
            <a:ext cx="246413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typedef struct </a:t>
            </a:r>
          </a:p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   char name[20];</a:t>
            </a:r>
          </a:p>
          <a:p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   NODE node;</a:t>
            </a:r>
          </a:p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} SAWON;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5426554" y="2588654"/>
            <a:ext cx="1224136" cy="3600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ko-KR" altLang="en-US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홍길동</a:t>
            </a:r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5426554" y="2942364"/>
            <a:ext cx="1224136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NODE*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426554" y="3302404"/>
            <a:ext cx="1224136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308304" y="2588654"/>
            <a:ext cx="1224136" cy="3600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ko-KR" altLang="en-US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임꺽정</a:t>
            </a:r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7308304" y="2942364"/>
            <a:ext cx="1224136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7308304" y="3302404"/>
            <a:ext cx="1224136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41" name="직선 화살표 연결선 40"/>
          <p:cNvCxnSpPr>
            <a:stCxn id="35" idx="3"/>
          </p:cNvCxnSpPr>
          <p:nvPr/>
        </p:nvCxnSpPr>
        <p:spPr>
          <a:xfrm flipV="1">
            <a:off x="6650690" y="2942364"/>
            <a:ext cx="657614" cy="1800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stCxn id="39" idx="1"/>
          </p:cNvCxnSpPr>
          <p:nvPr/>
        </p:nvCxnSpPr>
        <p:spPr>
          <a:xfrm flipH="1" flipV="1">
            <a:off x="6650690" y="2942364"/>
            <a:ext cx="657614" cy="5400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>
            <a:off x="4768940" y="2934655"/>
            <a:ext cx="657614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099207" y="2749989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temp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50" name="직선 화살표 연결선 49"/>
          <p:cNvCxnSpPr/>
          <p:nvPr/>
        </p:nvCxnSpPr>
        <p:spPr>
          <a:xfrm>
            <a:off x="4768940" y="2588654"/>
            <a:ext cx="657614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472954" y="240398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847013" y="4200370"/>
            <a:ext cx="54521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s = (SAWON*)((char*)temp - 20);</a:t>
            </a:r>
            <a:endParaRPr lang="ko-KR" altLang="en-US" sz="240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54" name="직선 화살표 연결선 53"/>
          <p:cNvCxnSpPr/>
          <p:nvPr/>
        </p:nvCxnSpPr>
        <p:spPr>
          <a:xfrm flipV="1">
            <a:off x="5157599" y="2588654"/>
            <a:ext cx="0" cy="34600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295593" y="238065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1000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311027" y="2744483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1020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892270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8270" y="188640"/>
            <a:ext cx="309732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typedef struct _node{</a:t>
            </a:r>
          </a:p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    struct _node *next;</a:t>
            </a:r>
          </a:p>
          <a:p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   struct _node *prev;</a:t>
            </a:r>
          </a:p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} NODE;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99207" y="188640"/>
            <a:ext cx="516679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latin typeface="Consolas" panose="020B0609020204030204" pitchFamily="49" charset="0"/>
                <a:cs typeface="Consolas" panose="020B0609020204030204" pitchFamily="49" charset="0"/>
              </a:rPr>
              <a:t>문제점 </a:t>
            </a:r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- </a:t>
            </a:r>
            <a:r>
              <a:rPr lang="ko-KR" altLang="en-US" smtClean="0">
                <a:latin typeface="Consolas" panose="020B0609020204030204" pitchFamily="49" charset="0"/>
                <a:cs typeface="Consolas" panose="020B0609020204030204" pitchFamily="49" charset="0"/>
              </a:rPr>
              <a:t>하나의 노드가 하나의  </a:t>
            </a:r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ko-KR" altLang="en-US" smtClean="0">
                <a:latin typeface="Consolas" panose="020B0609020204030204" pitchFamily="49" charset="0"/>
                <a:cs typeface="Consolas" panose="020B0609020204030204" pitchFamily="49" charset="0"/>
              </a:rPr>
              <a:t>에만 포함 가능</a:t>
            </a:r>
            <a:endParaRPr lang="en-US" altLang="ko-KR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ko-KR" altLang="en-US" smtClean="0">
                <a:latin typeface="Consolas" panose="020B0609020204030204" pitchFamily="49" charset="0"/>
                <a:cs typeface="Consolas" panose="020B0609020204030204" pitchFamily="49" charset="0"/>
              </a:rPr>
              <a:t>해결책 </a:t>
            </a:r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</a:p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- NODE</a:t>
            </a:r>
            <a:r>
              <a:rPr lang="ko-KR" altLang="en-US" smtClean="0">
                <a:latin typeface="Consolas" panose="020B0609020204030204" pitchFamily="49" charset="0"/>
                <a:cs typeface="Consolas" panose="020B0609020204030204" pitchFamily="49" charset="0"/>
              </a:rPr>
              <a:t>에 </a:t>
            </a:r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ko-KR" altLang="en-US" smtClean="0">
                <a:latin typeface="Consolas" panose="020B0609020204030204" pitchFamily="49" charset="0"/>
                <a:cs typeface="Consolas" panose="020B0609020204030204" pitchFamily="49" charset="0"/>
              </a:rPr>
              <a:t>를 넣지 말고</a:t>
            </a:r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 Data</a:t>
            </a:r>
            <a:r>
              <a:rPr lang="ko-KR" altLang="en-US" smtClean="0">
                <a:latin typeface="Consolas" panose="020B0609020204030204" pitchFamily="49" charset="0"/>
                <a:cs typeface="Consolas" panose="020B0609020204030204" pitchFamily="49" charset="0"/>
              </a:rPr>
              <a:t>에 </a:t>
            </a:r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NODE</a:t>
            </a:r>
            <a:r>
              <a:rPr lang="ko-KR" altLang="en-US" smtClean="0">
                <a:latin typeface="Consolas" panose="020B0609020204030204" pitchFamily="49" charset="0"/>
                <a:cs typeface="Consolas" panose="020B0609020204030204" pitchFamily="49" charset="0"/>
              </a:rPr>
              <a:t>를 넣어라</a:t>
            </a:r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251520" y="2276872"/>
            <a:ext cx="3600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07504" y="2383720"/>
            <a:ext cx="246413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typedef struct </a:t>
            </a:r>
          </a:p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   char name[20];</a:t>
            </a:r>
          </a:p>
          <a:p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   NODE node1;</a:t>
            </a:r>
          </a:p>
          <a:p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   NODE node2;</a:t>
            </a:r>
          </a:p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} SAWON;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5426554" y="2588654"/>
            <a:ext cx="1224136" cy="3600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ko-KR" altLang="en-US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홍길동</a:t>
            </a:r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5426554" y="2942364"/>
            <a:ext cx="1224136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NODE*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426554" y="3302404"/>
            <a:ext cx="1224136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308304" y="2588654"/>
            <a:ext cx="1224136" cy="3600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ko-KR" altLang="en-US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임꺽정</a:t>
            </a:r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7308304" y="2942364"/>
            <a:ext cx="1224136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7308304" y="3302404"/>
            <a:ext cx="1224136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41" name="직선 화살표 연결선 40"/>
          <p:cNvCxnSpPr>
            <a:stCxn id="35" idx="3"/>
          </p:cNvCxnSpPr>
          <p:nvPr/>
        </p:nvCxnSpPr>
        <p:spPr>
          <a:xfrm flipV="1">
            <a:off x="6650690" y="2942364"/>
            <a:ext cx="657614" cy="1800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stCxn id="39" idx="1"/>
          </p:cNvCxnSpPr>
          <p:nvPr/>
        </p:nvCxnSpPr>
        <p:spPr>
          <a:xfrm flipH="1" flipV="1">
            <a:off x="6650690" y="2942364"/>
            <a:ext cx="657614" cy="5400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>
            <a:off x="4768940" y="2934655"/>
            <a:ext cx="657614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099207" y="2749989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temp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50" name="직선 화살표 연결선 49"/>
          <p:cNvCxnSpPr/>
          <p:nvPr/>
        </p:nvCxnSpPr>
        <p:spPr>
          <a:xfrm>
            <a:off x="4768940" y="2588654"/>
            <a:ext cx="657614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472954" y="240398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20822" y="5661248"/>
            <a:ext cx="98700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s = (SAWON*)((char*)temp - (sizeof(SAWON)-sizeof(NODE)));</a:t>
            </a:r>
            <a:endParaRPr lang="ko-KR" altLang="en-US" sz="240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295593" y="238065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1000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311027" y="2744483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1020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426554" y="3653525"/>
            <a:ext cx="1224136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NODE*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426554" y="4013565"/>
            <a:ext cx="1224136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308304" y="3653525"/>
            <a:ext cx="1224136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308304" y="4013565"/>
            <a:ext cx="1224136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8" name="직선 화살표 연결선 27"/>
          <p:cNvCxnSpPr>
            <a:stCxn id="24" idx="3"/>
          </p:cNvCxnSpPr>
          <p:nvPr/>
        </p:nvCxnSpPr>
        <p:spPr>
          <a:xfrm flipV="1">
            <a:off x="6650690" y="3653525"/>
            <a:ext cx="657614" cy="1800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27" idx="1"/>
          </p:cNvCxnSpPr>
          <p:nvPr/>
        </p:nvCxnSpPr>
        <p:spPr>
          <a:xfrm flipH="1" flipV="1">
            <a:off x="6650690" y="3653525"/>
            <a:ext cx="657614" cy="5400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720693" y="3122384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node1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653149" y="3755736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node2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32" name="직선 화살표 연결선 31"/>
          <p:cNvCxnSpPr/>
          <p:nvPr/>
        </p:nvCxnSpPr>
        <p:spPr>
          <a:xfrm>
            <a:off x="4768940" y="3653524"/>
            <a:ext cx="657614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 flipV="1">
            <a:off x="4932040" y="2588655"/>
            <a:ext cx="0" cy="107606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 flipV="1">
            <a:off x="5183358" y="1872632"/>
            <a:ext cx="0" cy="107606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>
            <a:off x="4800812" y="1872885"/>
            <a:ext cx="657614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85928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8270" y="188640"/>
            <a:ext cx="309732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typedef struct _node{</a:t>
            </a:r>
          </a:p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    struct _node *next;</a:t>
            </a:r>
          </a:p>
          <a:p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   struct _node *prev;</a:t>
            </a:r>
          </a:p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} NODE;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99207" y="188640"/>
            <a:ext cx="516679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latin typeface="Consolas" panose="020B0609020204030204" pitchFamily="49" charset="0"/>
                <a:cs typeface="Consolas" panose="020B0609020204030204" pitchFamily="49" charset="0"/>
              </a:rPr>
              <a:t>문제점 </a:t>
            </a:r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- </a:t>
            </a:r>
            <a:r>
              <a:rPr lang="ko-KR" altLang="en-US" smtClean="0">
                <a:latin typeface="Consolas" panose="020B0609020204030204" pitchFamily="49" charset="0"/>
                <a:cs typeface="Consolas" panose="020B0609020204030204" pitchFamily="49" charset="0"/>
              </a:rPr>
              <a:t>하나의 노드가 하나의  </a:t>
            </a:r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ko-KR" altLang="en-US" smtClean="0">
                <a:latin typeface="Consolas" panose="020B0609020204030204" pitchFamily="49" charset="0"/>
                <a:cs typeface="Consolas" panose="020B0609020204030204" pitchFamily="49" charset="0"/>
              </a:rPr>
              <a:t>에만 포함 가능</a:t>
            </a:r>
            <a:endParaRPr lang="en-US" altLang="ko-KR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ko-KR" altLang="en-US" smtClean="0">
                <a:latin typeface="Consolas" panose="020B0609020204030204" pitchFamily="49" charset="0"/>
                <a:cs typeface="Consolas" panose="020B0609020204030204" pitchFamily="49" charset="0"/>
              </a:rPr>
              <a:t>해결책 </a:t>
            </a:r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</a:p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- NODE</a:t>
            </a:r>
            <a:r>
              <a:rPr lang="ko-KR" altLang="en-US" smtClean="0">
                <a:latin typeface="Consolas" panose="020B0609020204030204" pitchFamily="49" charset="0"/>
                <a:cs typeface="Consolas" panose="020B0609020204030204" pitchFamily="49" charset="0"/>
              </a:rPr>
              <a:t>에 </a:t>
            </a:r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ko-KR" altLang="en-US" smtClean="0">
                <a:latin typeface="Consolas" panose="020B0609020204030204" pitchFamily="49" charset="0"/>
                <a:cs typeface="Consolas" panose="020B0609020204030204" pitchFamily="49" charset="0"/>
              </a:rPr>
              <a:t>를 넣지 말고</a:t>
            </a:r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 Data</a:t>
            </a:r>
            <a:r>
              <a:rPr lang="ko-KR" altLang="en-US" smtClean="0">
                <a:latin typeface="Consolas" panose="020B0609020204030204" pitchFamily="49" charset="0"/>
                <a:cs typeface="Consolas" panose="020B0609020204030204" pitchFamily="49" charset="0"/>
              </a:rPr>
              <a:t>에 </a:t>
            </a:r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NODE</a:t>
            </a:r>
            <a:r>
              <a:rPr lang="ko-KR" altLang="en-US" smtClean="0">
                <a:latin typeface="Consolas" panose="020B0609020204030204" pitchFamily="49" charset="0"/>
                <a:cs typeface="Consolas" panose="020B0609020204030204" pitchFamily="49" charset="0"/>
              </a:rPr>
              <a:t>를 넣어라</a:t>
            </a:r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251520" y="2276872"/>
            <a:ext cx="3600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07504" y="2383720"/>
            <a:ext cx="246413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typedef struct </a:t>
            </a:r>
          </a:p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   char name[20];</a:t>
            </a:r>
          </a:p>
          <a:p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   NODE node1;</a:t>
            </a:r>
          </a:p>
          <a:p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   NODE node2;</a:t>
            </a:r>
          </a:p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} SAWON;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5426554" y="2588654"/>
            <a:ext cx="1224136" cy="3600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ko-KR" altLang="en-US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홍길동</a:t>
            </a:r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5426554" y="2942364"/>
            <a:ext cx="1224136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NODE*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426554" y="3302404"/>
            <a:ext cx="1224136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308304" y="2588654"/>
            <a:ext cx="1224136" cy="3600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ko-KR" altLang="en-US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임꺽정</a:t>
            </a:r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7308304" y="2942364"/>
            <a:ext cx="1224136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7308304" y="3302404"/>
            <a:ext cx="1224136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41" name="직선 화살표 연결선 40"/>
          <p:cNvCxnSpPr>
            <a:stCxn id="35" idx="3"/>
          </p:cNvCxnSpPr>
          <p:nvPr/>
        </p:nvCxnSpPr>
        <p:spPr>
          <a:xfrm flipV="1">
            <a:off x="6650690" y="2942364"/>
            <a:ext cx="657614" cy="1800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stCxn id="39" idx="1"/>
          </p:cNvCxnSpPr>
          <p:nvPr/>
        </p:nvCxnSpPr>
        <p:spPr>
          <a:xfrm flipH="1" flipV="1">
            <a:off x="6650690" y="2942364"/>
            <a:ext cx="657614" cy="5400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>
            <a:off x="4768940" y="2934655"/>
            <a:ext cx="657614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099207" y="2749989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temp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50" name="직선 화살표 연결선 49"/>
          <p:cNvCxnSpPr/>
          <p:nvPr/>
        </p:nvCxnSpPr>
        <p:spPr>
          <a:xfrm>
            <a:off x="4768940" y="2588654"/>
            <a:ext cx="657614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472954" y="240398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295593" y="238065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1000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311027" y="2744483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1020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426554" y="3653525"/>
            <a:ext cx="1224136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NODE*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426554" y="4013565"/>
            <a:ext cx="1224136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308304" y="3653525"/>
            <a:ext cx="1224136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308304" y="4013565"/>
            <a:ext cx="1224136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8" name="직선 화살표 연결선 27"/>
          <p:cNvCxnSpPr>
            <a:stCxn id="24" idx="3"/>
          </p:cNvCxnSpPr>
          <p:nvPr/>
        </p:nvCxnSpPr>
        <p:spPr>
          <a:xfrm flipV="1">
            <a:off x="6650690" y="3653525"/>
            <a:ext cx="657614" cy="1800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27" idx="1"/>
          </p:cNvCxnSpPr>
          <p:nvPr/>
        </p:nvCxnSpPr>
        <p:spPr>
          <a:xfrm flipH="1" flipV="1">
            <a:off x="6650690" y="3653525"/>
            <a:ext cx="657614" cy="5400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720693" y="3122384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node1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653149" y="3755736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node2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32" name="직선 화살표 연결선 31"/>
          <p:cNvCxnSpPr/>
          <p:nvPr/>
        </p:nvCxnSpPr>
        <p:spPr>
          <a:xfrm>
            <a:off x="4768940" y="3653524"/>
            <a:ext cx="657614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 flipV="1">
            <a:off x="4932040" y="2588655"/>
            <a:ext cx="0" cy="107606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 flipV="1">
            <a:off x="5183358" y="2588655"/>
            <a:ext cx="0" cy="36003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656858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44008" y="437364"/>
            <a:ext cx="1224136" cy="3600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ko-KR" altLang="en-US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홍길동</a:t>
            </a:r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644008" y="791074"/>
            <a:ext cx="1224136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NODE*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644008" y="1151114"/>
            <a:ext cx="1224136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3986394" y="783365"/>
            <a:ext cx="657614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283724" y="123511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temp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3986394" y="437364"/>
            <a:ext cx="657614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690408" y="25269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644008" y="1502235"/>
            <a:ext cx="1224136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NODE*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644008" y="1862275"/>
            <a:ext cx="1224136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874650" y="961802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node1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70603" y="1604446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node2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3986394" y="1502234"/>
            <a:ext cx="657614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V="1">
            <a:off x="4149494" y="437365"/>
            <a:ext cx="0" cy="107606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V="1">
            <a:off x="4400812" y="437365"/>
            <a:ext cx="0" cy="36003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421988" y="24734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1000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421988" y="60176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1020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421988" y="130608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1028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956440" y="26761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829804" y="622030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20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829804" y="1326350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28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04760" y="2708920"/>
            <a:ext cx="80842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(SAWON*)((char*)temp-(unsigned long)&amp;((SAWON*)0)-&gt;node1)</a:t>
            </a:r>
          </a:p>
          <a:p>
            <a:endParaRPr lang="en-US" altLang="ko-KR" sz="20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04760" y="3717032"/>
            <a:ext cx="80842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(SAWON*)((char*)temp-(unsigned long)&amp;((SAWON*)0)-&gt;node2)</a:t>
            </a:r>
          </a:p>
          <a:p>
            <a:endParaRPr lang="en-US" altLang="ko-KR" sz="20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50819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251520" y="188640"/>
            <a:ext cx="9212778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#define offsetof(TYPE, MEMBER) ((size_t) &amp;((TYPE *)0)-&gt;MEMBER)</a:t>
            </a:r>
          </a:p>
          <a:p>
            <a:endParaRPr lang="en-US" altLang="ko-KR" sz="20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#define container_of(ptr, type, member) ({			\</a:t>
            </a:r>
          </a:p>
          <a:p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	const typeof( ((type *)0)-&gt;member ) *__mptr = (ptr);	\</a:t>
            </a:r>
          </a:p>
          <a:p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	(type *)( (char *)__mptr - offsetof(type,member) );})</a:t>
            </a:r>
          </a:p>
          <a:p>
            <a:endParaRPr lang="en-US" altLang="ko-KR" sz="20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#define list_entry(ptr, type, member) \</a:t>
            </a:r>
          </a:p>
          <a:p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	container_of(ptr, type, member)</a:t>
            </a:r>
          </a:p>
          <a:p>
            <a:endParaRPr lang="en-US" altLang="ko-KR" sz="20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#define container_of( ptr, type, member )   \</a:t>
            </a:r>
          </a:p>
          <a:p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        ((type*)((char*)ptr-(unsigned long)&amp;((type*)0)-&gt;member))</a:t>
            </a:r>
          </a:p>
          <a:p>
            <a:endParaRPr lang="en-US" altLang="ko-KR" sz="200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4360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3704958" y="738418"/>
            <a:ext cx="288032" cy="28803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5001102" y="738418"/>
            <a:ext cx="288032" cy="28803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3704958" y="1890546"/>
            <a:ext cx="288032" cy="28803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5001102" y="1890546"/>
            <a:ext cx="288032" cy="28803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9" name="직선 연결선 8"/>
          <p:cNvCxnSpPr>
            <a:endCxn id="4" idx="2"/>
          </p:cNvCxnSpPr>
          <p:nvPr/>
        </p:nvCxnSpPr>
        <p:spPr>
          <a:xfrm>
            <a:off x="2912870" y="882434"/>
            <a:ext cx="7920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5289134" y="882434"/>
            <a:ext cx="7920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912870" y="2034562"/>
            <a:ext cx="7920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5289134" y="2034562"/>
            <a:ext cx="7920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2912870" y="882434"/>
            <a:ext cx="0" cy="1152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6081222" y="882434"/>
            <a:ext cx="0" cy="1152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2120782" y="1458498"/>
            <a:ext cx="7920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6081222" y="1469127"/>
            <a:ext cx="7920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196501" y="1026450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5v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0" name="직선 연결선 19"/>
          <p:cNvCxnSpPr>
            <a:stCxn id="4" idx="7"/>
            <a:endCxn id="5" idx="0"/>
          </p:cNvCxnSpPr>
          <p:nvPr/>
        </p:nvCxnSpPr>
        <p:spPr>
          <a:xfrm flipV="1">
            <a:off x="3950809" y="738418"/>
            <a:ext cx="1194309" cy="421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endCxn id="7" idx="0"/>
          </p:cNvCxnSpPr>
          <p:nvPr/>
        </p:nvCxnSpPr>
        <p:spPr>
          <a:xfrm flipV="1">
            <a:off x="3848974" y="1890546"/>
            <a:ext cx="1296144" cy="297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435370" y="959514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5v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726040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251520" y="188640"/>
            <a:ext cx="4839786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struct list_head {</a:t>
            </a:r>
          </a:p>
          <a:p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  struct list_head *next;</a:t>
            </a:r>
          </a:p>
          <a:p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  struct list_head *prev;</a:t>
            </a:r>
          </a:p>
          <a:p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endParaRPr lang="en-US" altLang="ko-KR" sz="20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struct task_struct {</a:t>
            </a:r>
          </a:p>
          <a:p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	volatile long state;</a:t>
            </a:r>
          </a:p>
          <a:p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      ...</a:t>
            </a:r>
          </a:p>
          <a:p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      struct list_head tasks;</a:t>
            </a:r>
          </a:p>
          <a:p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      struct list_head children;</a:t>
            </a:r>
          </a:p>
          <a:p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      struct list_head sibling;</a:t>
            </a:r>
          </a:p>
          <a:p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      ...</a:t>
            </a:r>
          </a:p>
          <a:p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05323074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251520" y="188640"/>
            <a:ext cx="6276077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struct list_head {</a:t>
            </a:r>
          </a:p>
          <a:p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  struct list_head *next;</a:t>
            </a:r>
          </a:p>
          <a:p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  struct list_head *prev;</a:t>
            </a:r>
          </a:p>
          <a:p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endParaRPr lang="en-US" altLang="ko-KR" sz="20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struct inode </a:t>
            </a:r>
          </a:p>
          <a:p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{	</a:t>
            </a:r>
          </a:p>
          <a:p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       unsigned long i_ino;</a:t>
            </a:r>
          </a:p>
          <a:p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       ...</a:t>
            </a:r>
          </a:p>
          <a:p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      struct list_head	i_wb_list;       </a:t>
            </a:r>
          </a:p>
          <a:p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      struct list_head	i_lru;       </a:t>
            </a:r>
          </a:p>
          <a:p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      struct list_head	i_sb_list;</a:t>
            </a:r>
          </a:p>
          <a:p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       ...</a:t>
            </a:r>
          </a:p>
          <a:p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3827187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750500" y="908720"/>
            <a:ext cx="1728192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750500" y="1340768"/>
            <a:ext cx="1728192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750500" y="1772816"/>
            <a:ext cx="1728192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750500" y="2204864"/>
            <a:ext cx="1728192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750500" y="2636912"/>
            <a:ext cx="1728192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750500" y="3068960"/>
            <a:ext cx="1728192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750500" y="3501008"/>
            <a:ext cx="1728192" cy="43204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750500" y="3933056"/>
            <a:ext cx="1728192" cy="43204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750500" y="4365104"/>
            <a:ext cx="1728192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750500" y="4797152"/>
            <a:ext cx="1728192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750500" y="5229200"/>
            <a:ext cx="1728192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750500" y="5661248"/>
            <a:ext cx="1728192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750500" y="6093296"/>
            <a:ext cx="1728192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750500" y="548680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task_struct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982370" y="246971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se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550700" y="2668270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vruntime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95536" y="617156"/>
            <a:ext cx="313797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struct task_struct</a:t>
            </a:r>
          </a:p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ko-KR" b="1" smtClean="0"/>
              <a:t>struct sched_entity se;</a:t>
            </a:r>
          </a:p>
          <a:p>
            <a:r>
              <a:rPr lang="en-US" altLang="ko-KR" b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b="1" smtClean="0">
                <a:latin typeface="Consolas" panose="020B0609020204030204" pitchFamily="49" charset="0"/>
                <a:cs typeface="Consolas" panose="020B0609020204030204" pitchFamily="49" charset="0"/>
              </a:rPr>
              <a:t>   ...</a:t>
            </a:r>
          </a:p>
          <a:p>
            <a:r>
              <a:rPr lang="en-US" altLang="ko-KR" b="1" smtClean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550700" y="3717032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rb_node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1818616" y="2743860"/>
            <a:ext cx="432048" cy="43204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1115616" y="3356992"/>
            <a:ext cx="432048" cy="43204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2699792" y="3356992"/>
            <a:ext cx="432048" cy="43204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417280" y="4219446"/>
            <a:ext cx="432048" cy="43204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1569408" y="4219446"/>
            <a:ext cx="432048" cy="43204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2165359" y="4219446"/>
            <a:ext cx="432048" cy="43204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3317487" y="4219446"/>
            <a:ext cx="432048" cy="43204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30" name="직선 연결선 29"/>
          <p:cNvCxnSpPr>
            <a:stCxn id="22" idx="3"/>
            <a:endCxn id="23" idx="0"/>
          </p:cNvCxnSpPr>
          <p:nvPr/>
        </p:nvCxnSpPr>
        <p:spPr>
          <a:xfrm flipH="1">
            <a:off x="1331640" y="3112636"/>
            <a:ext cx="550248" cy="244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22" idx="5"/>
            <a:endCxn id="24" idx="0"/>
          </p:cNvCxnSpPr>
          <p:nvPr/>
        </p:nvCxnSpPr>
        <p:spPr>
          <a:xfrm>
            <a:off x="2187392" y="3112636"/>
            <a:ext cx="728424" cy="244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23" idx="3"/>
            <a:endCxn id="25" idx="0"/>
          </p:cNvCxnSpPr>
          <p:nvPr/>
        </p:nvCxnSpPr>
        <p:spPr>
          <a:xfrm flipH="1">
            <a:off x="633304" y="3725768"/>
            <a:ext cx="545584" cy="4936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23" idx="5"/>
            <a:endCxn id="26" idx="0"/>
          </p:cNvCxnSpPr>
          <p:nvPr/>
        </p:nvCxnSpPr>
        <p:spPr>
          <a:xfrm>
            <a:off x="1484392" y="3725768"/>
            <a:ext cx="301040" cy="4936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>
            <a:stCxn id="24" idx="3"/>
            <a:endCxn id="27" idx="0"/>
          </p:cNvCxnSpPr>
          <p:nvPr/>
        </p:nvCxnSpPr>
        <p:spPr>
          <a:xfrm flipH="1">
            <a:off x="2381383" y="3725768"/>
            <a:ext cx="381681" cy="4936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24" idx="5"/>
            <a:endCxn id="28" idx="0"/>
          </p:cNvCxnSpPr>
          <p:nvPr/>
        </p:nvCxnSpPr>
        <p:spPr>
          <a:xfrm>
            <a:off x="3068568" y="3725768"/>
            <a:ext cx="464943" cy="4936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633304" y="2469716"/>
            <a:ext cx="0" cy="280831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/>
          <p:nvPr/>
        </p:nvCxnSpPr>
        <p:spPr>
          <a:xfrm>
            <a:off x="4839579" y="3516114"/>
            <a:ext cx="91092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/>
          <p:nvPr/>
        </p:nvCxnSpPr>
        <p:spPr>
          <a:xfrm>
            <a:off x="4832614" y="1772816"/>
            <a:ext cx="91092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/>
          <p:nvPr/>
        </p:nvCxnSpPr>
        <p:spPr>
          <a:xfrm flipV="1">
            <a:off x="5534476" y="1772816"/>
            <a:ext cx="0" cy="176313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>
            <a:off x="4821874" y="930608"/>
            <a:ext cx="91092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 flipV="1">
            <a:off x="5201340" y="918012"/>
            <a:ext cx="0" cy="85480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4148364" y="71509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next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550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548680"/>
            <a:ext cx="3603872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 main()</a:t>
            </a:r>
          </a:p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   int item = 0;</a:t>
            </a:r>
          </a:p>
          <a:p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  item = item | 1;</a:t>
            </a:r>
          </a:p>
          <a:p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  item = item | 8;</a:t>
            </a:r>
          </a:p>
          <a:p>
            <a:endParaRPr lang="en-US" altLang="ko-KR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   for(</a:t>
            </a:r>
            <a:r>
              <a:rPr lang="en-US" altLang="ko-KR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=0; </a:t>
            </a:r>
            <a:r>
              <a:rPr lang="en-US" altLang="ko-KR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&lt;4; </a:t>
            </a:r>
            <a:r>
              <a:rPr lang="en-US" altLang="ko-KR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++ )</a:t>
            </a:r>
          </a:p>
          <a:p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     if( item &amp; ( 1&lt;&lt;i) )</a:t>
            </a:r>
          </a:p>
          <a:p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altLang="ko-KR" err="1" smtClean="0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("%d\n", </a:t>
            </a:r>
            <a:r>
              <a:rPr lang="en-US" altLang="ko-KR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 );</a:t>
            </a:r>
          </a:p>
          <a:p>
            <a:endParaRPr lang="en-US" altLang="ko-KR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   item = item &amp; ~8;</a:t>
            </a:r>
          </a:p>
          <a:p>
            <a:endParaRPr lang="en-US" altLang="ko-KR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   for(</a:t>
            </a:r>
            <a:r>
              <a:rPr lang="en-US" altLang="ko-KR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=0; </a:t>
            </a:r>
            <a:r>
              <a:rPr lang="en-US" altLang="ko-KR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&lt;4; </a:t>
            </a:r>
            <a:r>
              <a:rPr lang="en-US" altLang="ko-KR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++ )</a:t>
            </a:r>
          </a:p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      if( item &amp; ( 1&lt;&lt;i) )</a:t>
            </a:r>
          </a:p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err="1" smtClean="0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("%d\n", </a:t>
            </a:r>
            <a:r>
              <a:rPr lang="en-US" altLang="ko-KR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 );</a:t>
            </a:r>
            <a:endParaRPr lang="en-US" altLang="ko-KR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   return 0; </a:t>
            </a:r>
            <a:b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652120" y="366803"/>
            <a:ext cx="576064" cy="5946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3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228184" y="366803"/>
            <a:ext cx="576064" cy="5946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804248" y="366803"/>
            <a:ext cx="576064" cy="5946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380312" y="366803"/>
            <a:ext cx="576064" cy="5946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652120" y="932244"/>
            <a:ext cx="576064" cy="5946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228184" y="932244"/>
            <a:ext cx="576064" cy="5946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804248" y="932244"/>
            <a:ext cx="576064" cy="5946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380312" y="932244"/>
            <a:ext cx="576064" cy="5946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652120" y="1614864"/>
            <a:ext cx="576064" cy="5946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228184" y="1614864"/>
            <a:ext cx="576064" cy="5946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804248" y="1614864"/>
            <a:ext cx="576064" cy="5946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7380312" y="1614864"/>
            <a:ext cx="576064" cy="5946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88024" y="93224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item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788024" y="172752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087647" y="181360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5133631" y="2276872"/>
            <a:ext cx="38308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5652120" y="2402304"/>
            <a:ext cx="576064" cy="5946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6228184" y="2402304"/>
            <a:ext cx="576064" cy="5946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804248" y="2402304"/>
            <a:ext cx="576064" cy="5946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7380312" y="2402304"/>
            <a:ext cx="576064" cy="5946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5652120" y="3091771"/>
            <a:ext cx="576064" cy="5946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6228184" y="3091771"/>
            <a:ext cx="576064" cy="5946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6804248" y="3091771"/>
            <a:ext cx="576064" cy="5946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7380312" y="3091771"/>
            <a:ext cx="576064" cy="5946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822327" y="320442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087647" y="329050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48" name="직선 연결선 47"/>
          <p:cNvCxnSpPr/>
          <p:nvPr/>
        </p:nvCxnSpPr>
        <p:spPr>
          <a:xfrm>
            <a:off x="5133631" y="3753779"/>
            <a:ext cx="38308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5652120" y="3879211"/>
            <a:ext cx="576064" cy="5946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6228184" y="3879211"/>
            <a:ext cx="576064" cy="5946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804248" y="3879211"/>
            <a:ext cx="576064" cy="5946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7380312" y="3879211"/>
            <a:ext cx="576064" cy="5946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5680640" y="4639200"/>
            <a:ext cx="576064" cy="5946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6256704" y="4639200"/>
            <a:ext cx="576064" cy="5946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6832768" y="4639200"/>
            <a:ext cx="576064" cy="5946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7408832" y="4639200"/>
            <a:ext cx="576064" cy="5946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850847" y="475185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116167" y="483793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59" name="직선 연결선 58"/>
          <p:cNvCxnSpPr/>
          <p:nvPr/>
        </p:nvCxnSpPr>
        <p:spPr>
          <a:xfrm>
            <a:off x="5162151" y="5301208"/>
            <a:ext cx="38308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5680640" y="5426640"/>
            <a:ext cx="576064" cy="5946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6256704" y="5426640"/>
            <a:ext cx="576064" cy="5946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6832768" y="5426640"/>
            <a:ext cx="576064" cy="5946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7408832" y="5426640"/>
            <a:ext cx="576064" cy="5946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1158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548680"/>
            <a:ext cx="3603872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 main()</a:t>
            </a:r>
          </a:p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   int item = 0;</a:t>
            </a:r>
          </a:p>
          <a:p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  item = item | 1;</a:t>
            </a:r>
          </a:p>
          <a:p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  item = item | 8;</a:t>
            </a:r>
          </a:p>
          <a:p>
            <a:endParaRPr lang="en-US" altLang="ko-KR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   for(</a:t>
            </a:r>
            <a:r>
              <a:rPr lang="en-US" altLang="ko-KR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=0; </a:t>
            </a:r>
            <a:r>
              <a:rPr lang="en-US" altLang="ko-KR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&lt;4; </a:t>
            </a:r>
            <a:r>
              <a:rPr lang="en-US" altLang="ko-KR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++ )</a:t>
            </a:r>
          </a:p>
          <a:p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     if( item &amp; ( 1&lt;&lt;i) )</a:t>
            </a:r>
          </a:p>
          <a:p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altLang="ko-KR" err="1" smtClean="0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("%d\n", </a:t>
            </a:r>
            <a:r>
              <a:rPr lang="en-US" altLang="ko-KR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 );</a:t>
            </a:r>
          </a:p>
          <a:p>
            <a:endParaRPr lang="en-US" altLang="ko-KR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   item = item &amp; ~8;</a:t>
            </a:r>
          </a:p>
          <a:p>
            <a:endParaRPr lang="en-US" altLang="ko-KR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   for(</a:t>
            </a:r>
            <a:r>
              <a:rPr lang="en-US" altLang="ko-KR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=0; </a:t>
            </a:r>
            <a:r>
              <a:rPr lang="en-US" altLang="ko-KR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&lt;4; </a:t>
            </a:r>
            <a:r>
              <a:rPr lang="en-US" altLang="ko-KR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++ )</a:t>
            </a:r>
          </a:p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      if( item &amp; ( 1&lt;&lt;i) )</a:t>
            </a:r>
          </a:p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err="1" smtClean="0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("%d\n", </a:t>
            </a:r>
            <a:r>
              <a:rPr lang="en-US" altLang="ko-KR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 );</a:t>
            </a:r>
            <a:endParaRPr lang="en-US" altLang="ko-KR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   return 0; </a:t>
            </a:r>
            <a:b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652120" y="366803"/>
            <a:ext cx="576064" cy="5946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3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228184" y="366803"/>
            <a:ext cx="576064" cy="5946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804248" y="366803"/>
            <a:ext cx="576064" cy="5946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380312" y="366803"/>
            <a:ext cx="576064" cy="5946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652120" y="932244"/>
            <a:ext cx="576064" cy="5946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228184" y="932244"/>
            <a:ext cx="576064" cy="5946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804248" y="932244"/>
            <a:ext cx="576064" cy="5946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380312" y="932244"/>
            <a:ext cx="576064" cy="5946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652120" y="1614864"/>
            <a:ext cx="576064" cy="59464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228184" y="1614864"/>
            <a:ext cx="576064" cy="59464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804248" y="1614864"/>
            <a:ext cx="576064" cy="59464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7380312" y="1614864"/>
            <a:ext cx="576064" cy="5946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88024" y="93224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item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788024" y="172752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087647" y="172752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5133631" y="2276872"/>
            <a:ext cx="38308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>
            <a:off x="5676745" y="2493188"/>
            <a:ext cx="576064" cy="59464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6252809" y="2493188"/>
            <a:ext cx="576064" cy="59464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6828873" y="2493188"/>
            <a:ext cx="576064" cy="59464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7404937" y="2493188"/>
            <a:ext cx="576064" cy="5946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188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3992990" y="1776302"/>
            <a:ext cx="288032" cy="28803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5289134" y="1776302"/>
            <a:ext cx="288032" cy="28803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1621295" y="1776302"/>
            <a:ext cx="288032" cy="28803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2917439" y="1776302"/>
            <a:ext cx="288032" cy="28803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829207" y="1920318"/>
            <a:ext cx="7920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3205471" y="1920318"/>
            <a:ext cx="7920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06281" y="1449151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5v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0" name="직선 연결선 19"/>
          <p:cNvCxnSpPr>
            <a:stCxn id="4" idx="7"/>
            <a:endCxn id="5" idx="0"/>
          </p:cNvCxnSpPr>
          <p:nvPr/>
        </p:nvCxnSpPr>
        <p:spPr>
          <a:xfrm flipV="1">
            <a:off x="4238841" y="1776302"/>
            <a:ext cx="1194309" cy="421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flipV="1">
            <a:off x="1765311" y="1406970"/>
            <a:ext cx="1152128" cy="3991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228184" y="1406970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0v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5577166" y="1920318"/>
            <a:ext cx="7920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4376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548680"/>
            <a:ext cx="3603872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 main()</a:t>
            </a:r>
          </a:p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   int item = 0;</a:t>
            </a:r>
          </a:p>
          <a:p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  item = item | 1;</a:t>
            </a:r>
          </a:p>
          <a:p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  item = item | 8;</a:t>
            </a:r>
          </a:p>
          <a:p>
            <a:endParaRPr lang="en-US" altLang="ko-KR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   for(</a:t>
            </a:r>
            <a:r>
              <a:rPr lang="en-US" altLang="ko-KR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=0; </a:t>
            </a:r>
            <a:r>
              <a:rPr lang="en-US" altLang="ko-KR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&lt;4; </a:t>
            </a:r>
            <a:r>
              <a:rPr lang="en-US" altLang="ko-KR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++ )</a:t>
            </a:r>
          </a:p>
          <a:p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     if( item &amp; ( 1&lt;&lt;i) )</a:t>
            </a:r>
          </a:p>
          <a:p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altLang="ko-KR" err="1" smtClean="0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("%d\n", </a:t>
            </a:r>
            <a:r>
              <a:rPr lang="en-US" altLang="ko-KR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 );</a:t>
            </a:r>
          </a:p>
          <a:p>
            <a:endParaRPr lang="en-US" altLang="ko-KR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   item = item &amp; ~8;</a:t>
            </a:r>
          </a:p>
          <a:p>
            <a:endParaRPr lang="en-US" altLang="ko-KR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   for(</a:t>
            </a:r>
            <a:r>
              <a:rPr lang="en-US" altLang="ko-KR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=0; </a:t>
            </a:r>
            <a:r>
              <a:rPr lang="en-US" altLang="ko-KR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&lt;4; </a:t>
            </a:r>
            <a:r>
              <a:rPr lang="en-US" altLang="ko-KR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++ )</a:t>
            </a:r>
          </a:p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      if( item &amp; ( 1&lt;&lt;i) )</a:t>
            </a:r>
          </a:p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err="1" smtClean="0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("%d\n", </a:t>
            </a:r>
            <a:r>
              <a:rPr lang="en-US" altLang="ko-KR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 );</a:t>
            </a:r>
            <a:endParaRPr lang="en-US" altLang="ko-KR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   return 0; </a:t>
            </a:r>
            <a:b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652120" y="366803"/>
            <a:ext cx="576064" cy="5946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3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228184" y="366803"/>
            <a:ext cx="576064" cy="5946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804248" y="366803"/>
            <a:ext cx="576064" cy="5946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380312" y="366803"/>
            <a:ext cx="576064" cy="5946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652120" y="932244"/>
            <a:ext cx="576064" cy="5946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228184" y="932244"/>
            <a:ext cx="576064" cy="5946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804248" y="932244"/>
            <a:ext cx="576064" cy="5946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380312" y="932244"/>
            <a:ext cx="576064" cy="5946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652120" y="1614864"/>
            <a:ext cx="576064" cy="59464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228184" y="1614864"/>
            <a:ext cx="576064" cy="5946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804248" y="1614864"/>
            <a:ext cx="576064" cy="5946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7380312" y="1614864"/>
            <a:ext cx="576064" cy="5946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88024" y="93224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item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788024" y="172752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087647" y="172752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5133631" y="2276872"/>
            <a:ext cx="38308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>
            <a:off x="5676745" y="2493188"/>
            <a:ext cx="576064" cy="59464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6252809" y="2493188"/>
            <a:ext cx="576064" cy="5946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6828873" y="2493188"/>
            <a:ext cx="576064" cy="5946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7404937" y="2493188"/>
            <a:ext cx="576064" cy="5946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7478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00"/>
        </a:solidFill>
      </a:spPr>
      <a:bodyPr rtlCol="0" anchor="ctr"/>
      <a:lstStyle>
        <a:defPPr algn="ctr">
          <a:defRPr smtClean="0">
            <a:solidFill>
              <a:schemeClr val="tx1"/>
            </a:solidFill>
            <a:latin typeface="Consolas" panose="020B0609020204030204" pitchFamily="49" charset="0"/>
            <a:cs typeface="Consolas" panose="020B0609020204030204" pitchFamily="49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mtClean="0">
            <a:latin typeface="Consolas" panose="020B0609020204030204" pitchFamily="49" charset="0"/>
            <a:cs typeface="Consolas" panose="020B0609020204030204" pitchFamily="49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</TotalTime>
  <Words>3728</Words>
  <Application>Microsoft Office PowerPoint</Application>
  <PresentationFormat>화면 슬라이드 쇼(4:3)</PresentationFormat>
  <Paragraphs>1140</Paragraphs>
  <Slides>52</Slides>
  <Notes>22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52</vt:i4>
      </vt:variant>
    </vt:vector>
  </HeadingPairs>
  <TitlesOfParts>
    <vt:vector size="53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36</cp:revision>
  <dcterms:created xsi:type="dcterms:W3CDTF">2018-03-05T01:10:34Z</dcterms:created>
  <dcterms:modified xsi:type="dcterms:W3CDTF">2018-03-05T08:14:19Z</dcterms:modified>
</cp:coreProperties>
</file>