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5" autoAdjust="0"/>
    <p:restoredTop sz="94660"/>
  </p:normalViewPr>
  <p:slideViewPr>
    <p:cSldViewPr>
      <p:cViewPr varScale="1">
        <p:scale>
          <a:sx n="82" d="100"/>
          <a:sy n="82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85D5-36E4-44DB-97C7-7588C3995D1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2963-6A2F-4F38-8F23-6CA81553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1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0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9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6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1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3F62-E594-4B89-9C8E-6D1467AD397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16632"/>
            <a:ext cx="86409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O(n)</a:t>
            </a:r>
          </a:p>
          <a:p>
            <a:pPr>
              <a:spcBef>
                <a:spcPct val="0"/>
              </a:spcBef>
              <a:defRPr/>
            </a:pPr>
            <a:endParaRPr kumimoji="1" lang="en-US" altLang="ko-KR" sz="240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list_for_each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(tmp, &amp;runqueue_head)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{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p = list_entry(tmp, struct task_struct, run_list);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if (can_schedule(p, this_cpu))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{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   int weight = goodness(p, this_cpu, prev-&gt;active_mm);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   if (weight &gt; c)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      c = weight, next = p;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}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} </a:t>
            </a:r>
          </a:p>
          <a:p>
            <a:pPr>
              <a:spcBef>
                <a:spcPct val="0"/>
              </a:spcBef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...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weight = p-&gt;counter;   // time slice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weight += 20 - p-&gt;nice; </a:t>
            </a:r>
            <a:endParaRPr kumimoji="1" lang="ko-KR" altLang="en-US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29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77653"/>
              </p:ext>
            </p:extLst>
          </p:nvPr>
        </p:nvGraphicFramePr>
        <p:xfrm>
          <a:off x="621357" y="419100"/>
          <a:ext cx="7839075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워크시트" r:id="rId4" imgW="7839084" imgH="3010029" progId="Excel.Sheet.12">
                  <p:embed/>
                </p:oleObj>
              </mc:Choice>
              <mc:Fallback>
                <p:oleObj name="워크시트" r:id="rId4" imgW="7839084" imgH="30100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1357" y="419100"/>
                        <a:ext cx="7839075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97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115616" y="-19031"/>
            <a:ext cx="7402989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fork();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---------------------------------------------------------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.task_fork      = task_fork_fair,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sys_fork();  // SYSCALL_DEFINE0(fork)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do_fork();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copy_process();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dup_task_struct();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arch_dup_task_struct();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*dst = *src;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sched_fork();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__sched_fork();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p-&gt;sched_class = &amp;fair_sched_class;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p-&gt;sched_class-&gt;task_fork(p);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task_fork_fair();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se-&gt;vruntime = curr-&gt;vruntime;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place_entity(cfs_rq, se, 1);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wake_up_new_task(p);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activate_task(rq, p, 0);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enqueue_task(rq, p, flags);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p-&gt;sched_class-&gt;enqueue_task()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enqueue_task_fair();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enqueue_entity();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__enqueue_entity();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rb_link_node();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rb_insert_color();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9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742003" y="854405"/>
            <a:ext cx="1224136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48114" y="1934525"/>
            <a:ext cx="1224136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08204" y="3014065"/>
            <a:ext cx="1224136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23920" y="2989199"/>
            <a:ext cx="1224136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88024" y="2994675"/>
            <a:ext cx="1224136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416062" y="1926171"/>
            <a:ext cx="1224136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직선 연결선 10"/>
          <p:cNvCxnSpPr>
            <a:stCxn id="4" idx="2"/>
            <a:endCxn id="5" idx="0"/>
          </p:cNvCxnSpPr>
          <p:nvPr/>
        </p:nvCxnSpPr>
        <p:spPr>
          <a:xfrm flipH="1">
            <a:off x="4660182" y="1286453"/>
            <a:ext cx="169388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9" idx="0"/>
            <a:endCxn id="4" idx="2"/>
          </p:cNvCxnSpPr>
          <p:nvPr/>
        </p:nvCxnSpPr>
        <p:spPr>
          <a:xfrm flipH="1" flipV="1">
            <a:off x="6354071" y="1286453"/>
            <a:ext cx="1674059" cy="63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2"/>
            <a:endCxn id="8" idx="0"/>
          </p:cNvCxnSpPr>
          <p:nvPr/>
        </p:nvCxnSpPr>
        <p:spPr>
          <a:xfrm>
            <a:off x="4660182" y="2366573"/>
            <a:ext cx="739910" cy="628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0"/>
            <a:endCxn id="9" idx="2"/>
          </p:cNvCxnSpPr>
          <p:nvPr/>
        </p:nvCxnSpPr>
        <p:spPr>
          <a:xfrm flipV="1">
            <a:off x="7020272" y="2358219"/>
            <a:ext cx="1007858" cy="65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835696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35696" y="1070429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35696" y="144816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5696" y="1825895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08520" y="69269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tasks_timeline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9712" y="3173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cfs_rq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화살표 연결선 32"/>
          <p:cNvCxnSpPr>
            <a:stCxn id="26" idx="3"/>
            <a:endCxn id="4" idx="1"/>
          </p:cNvCxnSpPr>
          <p:nvPr/>
        </p:nvCxnSpPr>
        <p:spPr>
          <a:xfrm>
            <a:off x="3131840" y="872716"/>
            <a:ext cx="2610163" cy="1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8020" y="107883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rb_leftmost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27" idx="3"/>
            <a:endCxn id="5" idx="1"/>
          </p:cNvCxnSpPr>
          <p:nvPr/>
        </p:nvCxnSpPr>
        <p:spPr>
          <a:xfrm>
            <a:off x="3131840" y="1250449"/>
            <a:ext cx="916274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2"/>
            <a:endCxn id="7" idx="0"/>
          </p:cNvCxnSpPr>
          <p:nvPr/>
        </p:nvCxnSpPr>
        <p:spPr>
          <a:xfrm>
            <a:off x="8028130" y="2358219"/>
            <a:ext cx="1007858" cy="63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5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835696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35696" y="1070429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35696" y="144816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5696" y="1825895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08520" y="69269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tasks_timeline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9712" y="3173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cfs_rq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8020" y="107883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rb_leftmost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76056" y="15043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76056" y="1882049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76056" y="225978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76056" y="2637515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5290" y="112896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15242" y="28082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76056" y="2997555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76056" y="3375288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3753021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97799" y="26144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vruntime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14163" y="297193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run_node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직선 화살표 연결선 2"/>
          <p:cNvCxnSpPr>
            <a:stCxn id="26" idx="3"/>
            <a:endCxn id="37" idx="1"/>
          </p:cNvCxnSpPr>
          <p:nvPr/>
        </p:nvCxnSpPr>
        <p:spPr>
          <a:xfrm>
            <a:off x="3131840" y="872716"/>
            <a:ext cx="1944216" cy="2304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85783" y="339145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sum_exec_runtime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7799" y="37080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exec_start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5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9507731" cy="65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tick_periodic();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update_process_times();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scheduler_tick();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curr-&gt;sched_class-&gt;task_tick();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task_tick_fair();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entity_tick();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update_curr();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delta_exec = (unsigned long)(now - curr-&gt;exec_start);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__update_curr(cfs_rq, curr, delta_exec);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curr-&gt;sum_exec_runtime += delta_exec;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delta_exec_weighted = calc_delta_fair(delta_exec, curr);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if (unlikely(se-&gt;load.weight != NICE_0_LOAD))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        delta = calc_delta_mine(delta, NICE_0_LOAD, &amp;se-&gt;load);</a:t>
            </a:r>
          </a:p>
          <a:p>
            <a:pPr>
              <a:defRPr/>
            </a:pPr>
            <a:endParaRPr lang="en-US" altLang="ko-KR" sz="20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tmp = exec_delta*1024;</a:t>
            </a:r>
          </a:p>
          <a:p>
            <a:pPr>
              <a:defRPr/>
            </a:pPr>
            <a:endParaRPr lang="en-US" altLang="ko-KR" sz="20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(tmp * lw-&gt;inv_weight)&gt;&gt;32  // </a:t>
            </a:r>
            <a:r>
              <a:rPr lang="ko-KR" altLang="en-US" sz="2000">
                <a:latin typeface="Consolas" panose="020B0609020204030204" pitchFamily="49" charset="0"/>
              </a:rPr>
              <a:t>커널 모드에서는 부동 소수점 연산 불가 </a:t>
            </a:r>
            <a:endParaRPr lang="en-US" altLang="ko-KR" sz="2000">
              <a:latin typeface="Consolas" panose="020B0609020204030204" pitchFamily="49" charset="0"/>
            </a:endParaRPr>
          </a:p>
          <a:p>
            <a:pPr>
              <a:defRPr/>
            </a:pPr>
            <a:endParaRPr lang="en-US" altLang="ko-KR" sz="20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tmp = SRR(tmp * lw-&gt;inv_weight, WMULT_SHIFT=32);</a:t>
            </a:r>
          </a:p>
          <a:p>
            <a:pPr>
              <a:defRPr/>
            </a:pPr>
            <a:endParaRPr lang="en-US" altLang="ko-KR" sz="20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</a:rPr>
              <a:t>curr-&gt;vruntime += delta_exec_weighted;</a:t>
            </a:r>
          </a:p>
        </p:txBody>
      </p:sp>
    </p:spTree>
    <p:extLst>
      <p:ext uri="{BB962C8B-B14F-4D97-AF65-F5344CB8AC3E}">
        <p14:creationId xmlns:p14="http://schemas.microsoft.com/office/powerpoint/2010/main" val="18246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5727" y="314979"/>
            <a:ext cx="88601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800">
                <a:latin typeface="Consolas" panose="020B0609020204030204" pitchFamily="49" charset="0"/>
              </a:rPr>
              <a:t>tmp = SRR(tmp * lw-&gt;</a:t>
            </a:r>
            <a:r>
              <a:rPr lang="en-US" altLang="ko-KR" sz="2800" smtClean="0">
                <a:latin typeface="Consolas" panose="020B0609020204030204" pitchFamily="49" charset="0"/>
              </a:rPr>
              <a:t>inv_weight,WMULT_SHIFT</a:t>
            </a:r>
            <a:r>
              <a:rPr lang="en-US" altLang="ko-KR" sz="28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755576" y="1196752"/>
            <a:ext cx="747832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const int prio_to_weight[40] =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-20 */     88761,     71755,     56483,     46273,     36291,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-15 */     29154,     23254,     18705,     14949,     11916,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-10 */      9548,      7620,      6100,      4904,      3906,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 -5 */      3121,      2501,      1991,      1586,      1277,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  0 */      1024,       820,       655,       526,       423,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  5 */       335,       272,       215,       172,       137,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 10 */       110,        87,        70,        56,        45,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 15 */        36,        29,        23,        18,        15,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723632" y="3933056"/>
            <a:ext cx="747832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const u32 prio_to_wmult[40] =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-20 */     48388,     59856,     76040,     92818,    118348,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-15 */    147320,    184698,    229616,    287308,    360437,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-10 */    449829,    563644,    704093,    875809,   1099582,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 -5 */   1376151,   1717300,   2157191,   2708050,   3363326,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  0 */   4194304,   5237765,   6557202,   8165337,  10153587,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  5 */  12820798,  15790321,  19976592,  24970740,  31350126,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 10 */  39045157,  49367440,  61356676,  76695844,  95443717,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/*  15 */ 119304647, 148102320, 186737708, 238609294, 286331153,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3589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76610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#define SRR(x, y) (((x) + (1UL &lt;&lt; ((y) - 1))) &gt;&gt; (y</a:t>
            </a:r>
            <a:r>
              <a:rPr lang="es-E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s-E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5&gt;&gt;1</a:t>
            </a:r>
          </a:p>
          <a:p>
            <a:r>
              <a:rPr lang="es-E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0101 =&gt; 0010</a:t>
            </a:r>
          </a:p>
          <a:p>
            <a:endParaRPr lang="es-E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SRR(5,1)</a:t>
            </a:r>
          </a:p>
          <a:p>
            <a:r>
              <a:rPr lang="es-E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(5 </a:t>
            </a:r>
            <a:r>
              <a:rPr lang="es-E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s-E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1) </a:t>
            </a:r>
            <a:r>
              <a:rPr lang="es-E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s-E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s-E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0110 =&gt; 0011</a:t>
            </a:r>
            <a:endParaRPr lang="es-E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1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0009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schedule(void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__schedule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next = pick_next_task(rq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p = fair_sched_class.pick_next_task(rq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pick_next_task_fair(rq);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se = pick_next_entity(cfs_rq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se = __pick_first_entity(cfs_rq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left = cfs_rq-&gt;rb_leftmost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rb_entry(left, struct sched_entity, run_node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p = task_of(se);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6822" y="394999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16822" y="4327727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16822" y="470546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16822" y="5083193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35746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6008" y="52539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16822" y="5443233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16822" y="582096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16822" y="6198699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8565" y="50601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vruntime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4929" y="541761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run_node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6549" y="583712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sum_exec_runtime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8565" y="61536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exec_start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323982" y="5443233"/>
            <a:ext cx="8928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323982" y="5060148"/>
            <a:ext cx="8928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53476" y="3957563"/>
            <a:ext cx="8928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</p:cNvCxnSpPr>
          <p:nvPr/>
        </p:nvCxnSpPr>
        <p:spPr>
          <a:xfrm flipV="1">
            <a:off x="5093948" y="5083193"/>
            <a:ext cx="0" cy="35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4874978" y="3943977"/>
            <a:ext cx="0" cy="1116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5520" y="37896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6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9792" y="476672"/>
            <a:ext cx="2016224" cy="5112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8754" y="29200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271" y="7716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0x00400526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99792" y="956348"/>
            <a:ext cx="2016224" cy="528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173" y="540457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0xffffffffffffffff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8938" y="135799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0x00601038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99792" y="1542659"/>
            <a:ext cx="2016224" cy="528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8938" y="188642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0x00601040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99792" y="2071095"/>
            <a:ext cx="2016224" cy="528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4459" y="45091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0x7fff403e1394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4244902"/>
            <a:ext cx="2016224" cy="528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69147" y="4878452"/>
            <a:ext cx="3010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9792" y="2621937"/>
            <a:ext cx="2016224" cy="528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8845" y="240956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0x0085e010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3563888" y="3150373"/>
            <a:ext cx="360040" cy="35063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3580747" y="3894267"/>
            <a:ext cx="360040" cy="35063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906" y="332569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0x7f57fb4a2650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99791" y="3476268"/>
            <a:ext cx="2016224" cy="5284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 C library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960" y="692696"/>
            <a:ext cx="43252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ko-KR" sz="28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 char buff[8192];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buff[0] = 'a';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buff[4096] = 'b';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8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836712"/>
            <a:ext cx="2232248" cy="1152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988840"/>
            <a:ext cx="2232248" cy="1152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75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284" y="1910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6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35696" y="764704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696" y="1196752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1628800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5696" y="2060848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97002" y="764704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97002" y="1196752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97002" y="1628800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97002" y="2060848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58308" y="764704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58308" y="1196752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58308" y="1628800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58308" y="2060848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9614" y="764704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19614" y="1196752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9614" y="1628800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19614" y="2060848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90" y="2060848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396552" y="166015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runqueue_head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0133" y="209220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run_list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>
            <a:stCxn id="19" idx="3"/>
            <a:endCxn id="6" idx="1"/>
          </p:cNvCxnSpPr>
          <p:nvPr/>
        </p:nvCxnSpPr>
        <p:spPr>
          <a:xfrm>
            <a:off x="1311834" y="2276872"/>
            <a:ext cx="523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6" idx="3"/>
            <a:endCxn id="10" idx="1"/>
          </p:cNvCxnSpPr>
          <p:nvPr/>
        </p:nvCxnSpPr>
        <p:spPr>
          <a:xfrm>
            <a:off x="3131840" y="2276872"/>
            <a:ext cx="5651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3"/>
            <a:endCxn id="14" idx="1"/>
          </p:cNvCxnSpPr>
          <p:nvPr/>
        </p:nvCxnSpPr>
        <p:spPr>
          <a:xfrm>
            <a:off x="4993146" y="2276872"/>
            <a:ext cx="5651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18" idx="1"/>
          </p:cNvCxnSpPr>
          <p:nvPr/>
        </p:nvCxnSpPr>
        <p:spPr>
          <a:xfrm>
            <a:off x="6854452" y="2276872"/>
            <a:ext cx="5651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80133" y="12281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counter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92451" y="16468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nice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2774" y="3501008"/>
            <a:ext cx="63017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 = -1000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if (weight &gt; c)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  </a:t>
            </a:r>
            <a:r>
              <a:rPr kumimoji="1"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 </a:t>
            </a: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= weight, next = p; </a:t>
            </a:r>
          </a:p>
          <a:p>
            <a:pPr>
              <a:spcBef>
                <a:spcPct val="0"/>
              </a:spcBef>
              <a:defRPr/>
            </a:pPr>
            <a:endParaRPr kumimoji="1" lang="en-US" altLang="ko-KR" sz="2400" smtClean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defRPr/>
            </a:pPr>
            <a:endParaRPr kumimoji="1" lang="en-US" altLang="ko-KR" sz="24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weight </a:t>
            </a: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= p-&gt;counter;   // time slice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weight += 20 - p-&gt;nice; </a:t>
            </a:r>
            <a:endParaRPr kumimoji="1" lang="ko-KR" altLang="en-US" sz="24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1680" y="3068960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38160" y="3733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60771" y="24249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9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960" y="692696"/>
            <a:ext cx="47195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ko-KR" sz="28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 char buff[8192];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buff[0] = 'a';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// *(buff+0)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buff[4096] = 'b';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*(buff+4096) = 'b';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8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836712"/>
            <a:ext cx="2232248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988840"/>
            <a:ext cx="2232248" cy="1152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75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3140968"/>
            <a:ext cx="2232248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9168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23528" y="83671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3528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13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96079" y="548680"/>
            <a:ext cx="2304256" cy="878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6079" y="1453043"/>
            <a:ext cx="2304256" cy="878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96079" y="2357407"/>
            <a:ext cx="2304256" cy="878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96079" y="3261770"/>
            <a:ext cx="2304256" cy="878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96079" y="4166133"/>
            <a:ext cx="2304256" cy="878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6079" y="5070496"/>
            <a:ext cx="2304256" cy="878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08031" y="3640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9690" y="12427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99690" y="21727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0x2000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91349" y="30515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0x3000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91348" y="39558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0x4000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5536" y="2744241"/>
            <a:ext cx="2304256" cy="878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536" y="1865457"/>
            <a:ext cx="2304256" cy="878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5536" y="109288"/>
            <a:ext cx="2304256" cy="59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-252536" y="3341158"/>
            <a:ext cx="648072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>
            <a:off x="5346562" y="4653136"/>
            <a:ext cx="648072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07747" y="2757641"/>
            <a:ext cx="2304256" cy="878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36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07747" y="1878857"/>
            <a:ext cx="2304256" cy="878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36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627784" y="1865457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483768" y="3636425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312003" y="2757641"/>
            <a:ext cx="684076" cy="1408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312003" y="3604684"/>
            <a:ext cx="684076" cy="1408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5312003" y="1453043"/>
            <a:ext cx="684076" cy="41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5312003" y="2318249"/>
            <a:ext cx="684076" cy="43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56435" y="3861048"/>
            <a:ext cx="18838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CPU 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MMU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page table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83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043" y="332656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85043" y="629072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85043" y="925488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85043" y="1221904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5043" y="1518320"/>
            <a:ext cx="23042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85043" y="1814736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5043" y="2111152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85043" y="2407568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85043" y="2703984"/>
            <a:ext cx="23042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5043" y="3000400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85043" y="3296816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85043" y="3593232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85043" y="3889648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85043" y="4186064"/>
            <a:ext cx="23042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85043" y="4482480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85043" y="4778896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85043" y="5075312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85043" y="5371728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5043" y="5668144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85043" y="5964560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85043" y="6260976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85043" y="6557392"/>
            <a:ext cx="23042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27784" y="1814736"/>
            <a:ext cx="1080120" cy="5928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구부러진 연결선 34"/>
          <p:cNvCxnSpPr>
            <a:stCxn id="8" idx="3"/>
            <a:endCxn id="15" idx="1"/>
          </p:cNvCxnSpPr>
          <p:nvPr/>
        </p:nvCxnSpPr>
        <p:spPr>
          <a:xfrm flipV="1">
            <a:off x="3707904" y="1662336"/>
            <a:ext cx="1377139" cy="44881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8" idx="3"/>
            <a:endCxn id="19" idx="1"/>
          </p:cNvCxnSpPr>
          <p:nvPr/>
        </p:nvCxnSpPr>
        <p:spPr>
          <a:xfrm>
            <a:off x="3707904" y="2111152"/>
            <a:ext cx="1377139" cy="7368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8" idx="3"/>
            <a:endCxn id="24" idx="1"/>
          </p:cNvCxnSpPr>
          <p:nvPr/>
        </p:nvCxnSpPr>
        <p:spPr>
          <a:xfrm>
            <a:off x="3707904" y="2111152"/>
            <a:ext cx="1377139" cy="22189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687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78646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16 bit 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시대의 메모리 관리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980728"/>
            <a:ext cx="180020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700808"/>
            <a:ext cx="180020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420888"/>
            <a:ext cx="180020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140968"/>
            <a:ext cx="180020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3861048"/>
            <a:ext cx="180020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4581128"/>
            <a:ext cx="180020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5301208"/>
            <a:ext cx="180020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0546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4875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9205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23534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97863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72193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46522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20851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93661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67991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42320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16649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90979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65308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39637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3967" y="1340768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11925" y="711721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cs:ip =&gt; (cs&lt;&lt;4)+ip =&gt; address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02886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77215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51545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5874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00203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74533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48862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23191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96001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70331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344660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618989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93319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167648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441977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16307" y="187156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131840" y="242088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602886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877215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51545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25874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700203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74533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48862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23191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796001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070331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344660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618989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93319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167648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441977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716307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09497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783826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058156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332485" y="2591647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95536" y="1700808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187624" y="2060848"/>
            <a:ext cx="360040" cy="1892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24738" y="3300953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Near Pointer : 2byte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Far  Pointer : 4byte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799692" y="3300953"/>
            <a:ext cx="360040" cy="1892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395536" y="3140968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58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78646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32 bit 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시대의 메모리 관리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980728"/>
            <a:ext cx="1800200" cy="5328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6385" y="696507"/>
            <a:ext cx="4134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cs:eip =&gt; 0x0080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GDT[cs&gt;&gt;3].base+eip=&gt;address</a:t>
            </a:r>
          </a:p>
          <a:p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2342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76671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051001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325330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599659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873989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148318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422647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695457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969787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244116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518445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792775" y="1732422"/>
            <a:ext cx="270401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067104" y="1732422"/>
            <a:ext cx="270401" cy="378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341433" y="1732422"/>
            <a:ext cx="270401" cy="378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615763" y="1732422"/>
            <a:ext cx="270401" cy="378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24504" y="2924944"/>
            <a:ext cx="2280483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824503" y="3303506"/>
            <a:ext cx="2280483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824502" y="3682068"/>
            <a:ext cx="2280483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824501" y="4060630"/>
            <a:ext cx="2280483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base, limit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824500" y="4439192"/>
            <a:ext cx="2280483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24499" y="4817754"/>
            <a:ext cx="2280483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824498" y="5196316"/>
            <a:ext cx="2280483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24497" y="5574878"/>
            <a:ext cx="2280483" cy="37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9659" y="25649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GDT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364972" y="40869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123" idx="1"/>
          </p:cNvCxnSpPr>
          <p:nvPr/>
        </p:nvCxnSpPr>
        <p:spPr>
          <a:xfrm flipH="1" flipV="1">
            <a:off x="2699792" y="3114225"/>
            <a:ext cx="1124709" cy="1135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899592" y="3121617"/>
            <a:ext cx="1800200" cy="13347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403648" y="3582554"/>
            <a:ext cx="576064" cy="2887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1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515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0x00400776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521" y="764704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0000000001  0000000000  011101110110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1313" y="162880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1313" y="1993938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1313" y="23590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31313" y="272421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31313" y="308935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31313" y="345449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1313" y="381962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31313" y="418476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7096" y="454480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pgd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1543" y="19589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07904" y="1646834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07904" y="201197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07904" y="237711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07904" y="274224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7904" y="310738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07904" y="347252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7904" y="383766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07904" y="420280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73687" y="45628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pte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7" idx="3"/>
          </p:cNvCxnSpPr>
          <p:nvPr/>
        </p:nvCxnSpPr>
        <p:spPr>
          <a:xfrm flipV="1">
            <a:off x="2927457" y="1646834"/>
            <a:ext cx="780447" cy="527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82174" y="16215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12160" y="1441505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12160" y="2159021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2160" y="2876537"/>
            <a:ext cx="1296144" cy="7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3594053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12160" y="4311569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6519" y="1228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6207" y="195896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6207" y="267648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0x2000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16" idx="3"/>
          </p:cNvCxnSpPr>
          <p:nvPr/>
        </p:nvCxnSpPr>
        <p:spPr>
          <a:xfrm>
            <a:off x="5004048" y="1826854"/>
            <a:ext cx="1008112" cy="1049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444208" y="3068960"/>
            <a:ext cx="360040" cy="116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515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0x00400776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521" y="764704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0000000001  0000000000  011101110110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1313" y="162880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1313" y="1993938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1313" y="23590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31313" y="272421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31313" y="308935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31313" y="345449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1313" y="381962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31313" y="418476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7096" y="454480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pgd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1543" y="19589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07904" y="1646834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07904" y="201197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07904" y="237711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07904" y="274224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7904" y="310738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07904" y="347252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7904" y="383766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07904" y="420280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73687" y="45628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pte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7" idx="3"/>
          </p:cNvCxnSpPr>
          <p:nvPr/>
        </p:nvCxnSpPr>
        <p:spPr>
          <a:xfrm flipV="1">
            <a:off x="2927457" y="1646834"/>
            <a:ext cx="780447" cy="527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82174" y="16215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12160" y="1441505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12160" y="2159021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2160" y="2876537"/>
            <a:ext cx="1296144" cy="7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3594053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12160" y="4311569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6519" y="1228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6207" y="195896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6207" y="267648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0x2000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16" idx="3"/>
          </p:cNvCxnSpPr>
          <p:nvPr/>
        </p:nvCxnSpPr>
        <p:spPr>
          <a:xfrm>
            <a:off x="5004048" y="1826854"/>
            <a:ext cx="1008112" cy="1049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444208" y="3068960"/>
            <a:ext cx="360040" cy="116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033" y="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0x00400000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521" y="764704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0000000001  0000000000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1313" y="162880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1313" y="1993938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1313" y="23590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31313" y="272421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31313" y="308935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31313" y="345449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1313" y="381962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31313" y="418476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7096" y="454480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pgd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1543" y="19589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07904" y="1646834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07904" y="2011972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07904" y="2377110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07904" y="274224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7904" y="310738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07904" y="347252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7904" y="383766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07904" y="420280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73687" y="45628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pte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7" idx="3"/>
          </p:cNvCxnSpPr>
          <p:nvPr/>
        </p:nvCxnSpPr>
        <p:spPr>
          <a:xfrm flipV="1">
            <a:off x="2927457" y="1646834"/>
            <a:ext cx="780447" cy="527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82174" y="16215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12160" y="1441505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12160" y="2159021"/>
            <a:ext cx="1296144" cy="7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2160" y="2876537"/>
            <a:ext cx="1296144" cy="7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3594053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12160" y="4253227"/>
            <a:ext cx="1296144" cy="7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6519" y="1228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6207" y="195896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6207" y="267648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0x2000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16" idx="3"/>
          </p:cNvCxnSpPr>
          <p:nvPr/>
        </p:nvCxnSpPr>
        <p:spPr>
          <a:xfrm>
            <a:off x="5004048" y="1826854"/>
            <a:ext cx="1008112" cy="1049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8033" y="31329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0x00401000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06520" y="115986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0000000001  0000000001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82174" y="20119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6924" y="41115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0x4000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488629" y="2673385"/>
            <a:ext cx="432048" cy="2308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2" name="직선 화살표 연결선 41"/>
          <p:cNvCxnSpPr>
            <a:stCxn id="17" idx="3"/>
          </p:cNvCxnSpPr>
          <p:nvPr/>
        </p:nvCxnSpPr>
        <p:spPr>
          <a:xfrm>
            <a:off x="5004048" y="2191992"/>
            <a:ext cx="1008112" cy="2061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82174" y="23516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직선 화살표 연결선 46"/>
          <p:cNvCxnSpPr>
            <a:stCxn id="18" idx="3"/>
          </p:cNvCxnSpPr>
          <p:nvPr/>
        </p:nvCxnSpPr>
        <p:spPr>
          <a:xfrm flipV="1">
            <a:off x="5004048" y="2159021"/>
            <a:ext cx="1008112" cy="398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46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033" y="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0x00400000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521" y="764704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0000000001  0000000000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1313" y="162880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1313" y="1993938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1313" y="235907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31313" y="272421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31313" y="308935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31313" y="345449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1313" y="381962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31313" y="418476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7096" y="454480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pgd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1543" y="19589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07904" y="1646834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07904" y="2011972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07904" y="2377110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07904" y="274224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52046" y="308166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pte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7" idx="3"/>
          </p:cNvCxnSpPr>
          <p:nvPr/>
        </p:nvCxnSpPr>
        <p:spPr>
          <a:xfrm flipV="1">
            <a:off x="2927457" y="1646834"/>
            <a:ext cx="780447" cy="527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82174" y="16215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12160" y="1441505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12160" y="2159021"/>
            <a:ext cx="1296144" cy="7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2160" y="2876537"/>
            <a:ext cx="1296144" cy="7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3594053"/>
            <a:ext cx="1296144" cy="7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12160" y="4253227"/>
            <a:ext cx="1296144" cy="7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6519" y="1228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6207" y="195896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6207" y="267648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0x2000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16" idx="3"/>
          </p:cNvCxnSpPr>
          <p:nvPr/>
        </p:nvCxnSpPr>
        <p:spPr>
          <a:xfrm>
            <a:off x="5004048" y="1826854"/>
            <a:ext cx="1008112" cy="1049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8033" y="31329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0x00800000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06520" y="115986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0000000010  0000000000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82174" y="20119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6924" y="41115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0x4000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488629" y="2673385"/>
            <a:ext cx="432048" cy="2308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2" name="직선 화살표 연결선 41"/>
          <p:cNvCxnSpPr>
            <a:stCxn id="17" idx="3"/>
          </p:cNvCxnSpPr>
          <p:nvPr/>
        </p:nvCxnSpPr>
        <p:spPr>
          <a:xfrm>
            <a:off x="5004048" y="2191992"/>
            <a:ext cx="1008112" cy="2061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82174" y="23516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직선 화살표 연결선 46"/>
          <p:cNvCxnSpPr>
            <a:stCxn id="18" idx="3"/>
          </p:cNvCxnSpPr>
          <p:nvPr/>
        </p:nvCxnSpPr>
        <p:spPr>
          <a:xfrm flipV="1">
            <a:off x="5004048" y="2159021"/>
            <a:ext cx="1008112" cy="398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04932" y="234134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07904" y="3816000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07904" y="4181138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07904" y="454627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07904" y="491141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52046" y="525083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pte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82174" y="37906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82174" y="41811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2174" y="45208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직선 화살표 연결선 53"/>
          <p:cNvCxnSpPr>
            <a:stCxn id="8" idx="3"/>
          </p:cNvCxnSpPr>
          <p:nvPr/>
        </p:nvCxnSpPr>
        <p:spPr>
          <a:xfrm>
            <a:off x="2927457" y="2539096"/>
            <a:ext cx="780447" cy="1572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99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305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8361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417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473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4644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8700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82756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6812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4983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9039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3095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7151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1532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9378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23434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7490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30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836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2417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647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464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870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82756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8681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498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9039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309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0715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1532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19378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343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749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430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052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74748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8970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319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790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1261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1732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6185" y="2502251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008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532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76513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97700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1966" y="3051194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5867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6389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7747" y="3600137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1648" y="4149080"/>
            <a:ext cx="807724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3528" y="4149080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6" name="구부러진 연결선 75"/>
          <p:cNvCxnSpPr>
            <a:stCxn id="72" idx="3"/>
            <a:endCxn id="4" idx="1"/>
          </p:cNvCxnSpPr>
          <p:nvPr/>
        </p:nvCxnSpPr>
        <p:spPr>
          <a:xfrm flipV="1">
            <a:off x="637970" y="1926187"/>
            <a:ext cx="216335" cy="243891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1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90431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6159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887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57614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13342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69070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24798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0526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31658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87386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43114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98841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54569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10297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66025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21753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72885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28613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84341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40069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5797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51525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07252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62980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4113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69840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25568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81296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37024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92752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48479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04207" y="84773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8133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43861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99589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55316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11044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66772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22500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78228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29360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85088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40816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96543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52271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07999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63727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19455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70587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26315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82043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37771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93499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449227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04954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60682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911815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67542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23270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78998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34726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90454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846181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01909" y="119322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85835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341563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7291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53018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808746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964474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20202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75930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27062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582790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738518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894245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49973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205701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61429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517157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68289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824017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79745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135473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91201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446929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602656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58384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09517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65244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220972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376700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532428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88156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43883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99611" y="153871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183537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339265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94993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50720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806448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962176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117904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73632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424764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580492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736220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891947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47675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203403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359131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14859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665991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821719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977447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133175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288903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444631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600358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56086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907219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062946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218674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374402" y="188420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530130" y="188420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685858" y="188420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841585" y="188420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997313" y="1884206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181239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336967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492695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648422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804150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959878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115606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271334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422466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578194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33922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889649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3045377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201105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356833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512561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663693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819421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975149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130877" y="2229696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286605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442333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598060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753788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904920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060648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216376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372104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527832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683560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5839287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995015" y="2229696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45484" y="402475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Consolas" panose="020B0609020204030204" pitchFamily="49" charset="0"/>
                <a:cs typeface="Consolas" panose="020B0609020204030204" pitchFamily="49" charset="0"/>
              </a:rPr>
              <a:t>bitmap</a:t>
            </a:r>
            <a:endParaRPr lang="ko-KR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328038" y="121398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endParaRPr lang="ko-KR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885807" y="1172452"/>
            <a:ext cx="622912" cy="254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885807" y="1427022"/>
            <a:ext cx="622912" cy="254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885807" y="1681592"/>
            <a:ext cx="622912" cy="254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885807" y="1936163"/>
            <a:ext cx="622912" cy="254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571848" y="170236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Consolas" panose="020B0609020204030204" pitchFamily="49" charset="0"/>
                <a:cs typeface="Consolas" panose="020B0609020204030204" pitchFamily="49" charset="0"/>
              </a:rPr>
              <a:t>111</a:t>
            </a:r>
            <a:endParaRPr lang="ko-KR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7834289" y="4769704"/>
            <a:ext cx="464885" cy="2130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8596613" y="4780125"/>
            <a:ext cx="464885" cy="2130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0" name="직선 화살표 연결선 179"/>
          <p:cNvCxnSpPr>
            <a:stCxn id="355" idx="3"/>
            <a:endCxn id="177" idx="1"/>
          </p:cNvCxnSpPr>
          <p:nvPr/>
        </p:nvCxnSpPr>
        <p:spPr>
          <a:xfrm flipV="1">
            <a:off x="7531906" y="4876222"/>
            <a:ext cx="302383" cy="31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77" idx="3"/>
            <a:endCxn id="178" idx="1"/>
          </p:cNvCxnSpPr>
          <p:nvPr/>
        </p:nvCxnSpPr>
        <p:spPr>
          <a:xfrm>
            <a:off x="8299174" y="4876222"/>
            <a:ext cx="297439" cy="104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8596613" y="450478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213618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1369346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1525074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1680801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1836529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1992257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2147985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2303713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454845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2610573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766301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2922028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3077756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233484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389212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544940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696072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3851800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4007528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163256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318984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474712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4630439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4786167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4937300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5093027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248755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5404483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5560211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5715939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5871666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6027394" y="394626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211320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1367048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1522776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1678503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1834231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1989959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145687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301415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2452547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2608275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2764003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2919730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3075458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3231186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386914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542642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3693774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3849502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4005230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4160958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316686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472414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628141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4783869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4935002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090729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246457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5402185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557913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5713641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869368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6025096" y="429175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209022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1364750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1520478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1676205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1831933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1987661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2143389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2299117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2450249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2605977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2761705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2917432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3073160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3228888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3384616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3540344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3691476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3847204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4002932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4158660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4314388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4470116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4625843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4781571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4932704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5088431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5244159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5399887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5555615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5711343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5867070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6022798" y="463724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1206724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1362452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1518180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1673907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1829635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1985363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2141091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2296819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2447951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2603679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2759407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2915134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3070862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3226590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3382318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3538046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3689178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3844906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4000634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4156362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4312090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4467818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4623545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4779273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30406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5086133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5241861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5397589" y="498273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5553317" y="498273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6" name="직사각형 315"/>
          <p:cNvSpPr/>
          <p:nvPr/>
        </p:nvSpPr>
        <p:spPr>
          <a:xfrm>
            <a:off x="5709045" y="498273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5864772" y="498273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8" name="직사각형 317"/>
          <p:cNvSpPr/>
          <p:nvPr/>
        </p:nvSpPr>
        <p:spPr>
          <a:xfrm>
            <a:off x="6020500" y="4982739"/>
            <a:ext cx="155728" cy="257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9" name="직사각형 318"/>
          <p:cNvSpPr/>
          <p:nvPr/>
        </p:nvSpPr>
        <p:spPr>
          <a:xfrm>
            <a:off x="1204426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1360154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1515882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1671609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1827337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1983065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2138793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2294521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2445653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2601381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2757109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2912836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3068564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2" name="직사각형 331"/>
          <p:cNvSpPr/>
          <p:nvPr/>
        </p:nvSpPr>
        <p:spPr>
          <a:xfrm>
            <a:off x="3224292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3" name="직사각형 332"/>
          <p:cNvSpPr/>
          <p:nvPr/>
        </p:nvSpPr>
        <p:spPr>
          <a:xfrm>
            <a:off x="3380020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3535748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3686880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842608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3998336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8" name="직사각형 337"/>
          <p:cNvSpPr/>
          <p:nvPr/>
        </p:nvSpPr>
        <p:spPr>
          <a:xfrm>
            <a:off x="4154064" y="5328229"/>
            <a:ext cx="155728" cy="25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9" name="직사각형 338"/>
          <p:cNvSpPr/>
          <p:nvPr/>
        </p:nvSpPr>
        <p:spPr>
          <a:xfrm>
            <a:off x="4309792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0" name="직사각형 339"/>
          <p:cNvSpPr/>
          <p:nvPr/>
        </p:nvSpPr>
        <p:spPr>
          <a:xfrm>
            <a:off x="4465520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4621247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4776975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4928107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5083835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5239563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5395291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5551019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5706747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862474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6018202" y="5328229"/>
            <a:ext cx="155728" cy="257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1168671" y="350100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Consolas" panose="020B0609020204030204" pitchFamily="49" charset="0"/>
                <a:cs typeface="Consolas" panose="020B0609020204030204" pitchFamily="49" charset="0"/>
              </a:rPr>
              <a:t>bitmap</a:t>
            </a:r>
            <a:endParaRPr lang="ko-KR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351225" y="431252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endParaRPr lang="ko-KR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3" name="직사각형 352"/>
          <p:cNvSpPr/>
          <p:nvPr/>
        </p:nvSpPr>
        <p:spPr>
          <a:xfrm>
            <a:off x="6908994" y="4270985"/>
            <a:ext cx="622912" cy="254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4" name="직사각형 353"/>
          <p:cNvSpPr/>
          <p:nvPr/>
        </p:nvSpPr>
        <p:spPr>
          <a:xfrm>
            <a:off x="6908994" y="4525555"/>
            <a:ext cx="622912" cy="254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5" name="직사각형 354"/>
          <p:cNvSpPr/>
          <p:nvPr/>
        </p:nvSpPr>
        <p:spPr>
          <a:xfrm>
            <a:off x="6908994" y="4780125"/>
            <a:ext cx="622912" cy="254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6" name="직사각형 355"/>
          <p:cNvSpPr/>
          <p:nvPr/>
        </p:nvSpPr>
        <p:spPr>
          <a:xfrm>
            <a:off x="6908994" y="5034696"/>
            <a:ext cx="622912" cy="254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595035" y="480089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Consolas" panose="020B0609020204030204" pitchFamily="49" charset="0"/>
                <a:cs typeface="Consolas" panose="020B0609020204030204" pitchFamily="49" charset="0"/>
              </a:rPr>
              <a:t>111</a:t>
            </a:r>
            <a:endParaRPr lang="ko-KR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-26916" y="1150023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en-US" altLang="ko-KR" sz="12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active</a:t>
            </a:r>
            <a:endParaRPr kumimoji="1" lang="ko-KR" altLang="en-US" sz="12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64" name="직사각형 363"/>
          <p:cNvSpPr/>
          <p:nvPr/>
        </p:nvSpPr>
        <p:spPr>
          <a:xfrm>
            <a:off x="44593" y="1412938"/>
            <a:ext cx="622912" cy="254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6" name="직선 화살표 연결선 365"/>
          <p:cNvCxnSpPr>
            <a:stCxn id="364" idx="3"/>
            <a:endCxn id="191" idx="1"/>
          </p:cNvCxnSpPr>
          <p:nvPr/>
        </p:nvCxnSpPr>
        <p:spPr>
          <a:xfrm>
            <a:off x="667505" y="1540223"/>
            <a:ext cx="546113" cy="2534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-30458" y="400807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en-US" altLang="ko-KR" sz="12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expired</a:t>
            </a:r>
            <a:endParaRPr kumimoji="1" lang="ko-KR" altLang="en-US" sz="12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41051" y="4270985"/>
            <a:ext cx="622912" cy="254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9" name="직선 화살표 연결선 368"/>
          <p:cNvCxnSpPr>
            <a:stCxn id="368" idx="3"/>
            <a:endCxn id="5" idx="1"/>
          </p:cNvCxnSpPr>
          <p:nvPr/>
        </p:nvCxnSpPr>
        <p:spPr>
          <a:xfrm flipV="1">
            <a:off x="663963" y="976528"/>
            <a:ext cx="526468" cy="3421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-489254" y="252189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en-US" altLang="ko-KR" sz="12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array</a:t>
            </a:r>
            <a:endParaRPr kumimoji="1" lang="ko-KR" altLang="en-US" sz="12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73" name="직사각형 372"/>
          <p:cNvSpPr/>
          <p:nvPr/>
        </p:nvSpPr>
        <p:spPr>
          <a:xfrm>
            <a:off x="-417745" y="2784809"/>
            <a:ext cx="622912" cy="254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4" name="직선 화살표 연결선 373"/>
          <p:cNvCxnSpPr>
            <a:stCxn id="373" idx="3"/>
            <a:endCxn id="191" idx="1"/>
          </p:cNvCxnSpPr>
          <p:nvPr/>
        </p:nvCxnSpPr>
        <p:spPr>
          <a:xfrm>
            <a:off x="205167" y="2912094"/>
            <a:ext cx="1008451" cy="11629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4005230" y="2798893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en-US" altLang="ko-KR" b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kumimoji="1" lang="en-US" altLang="ko-KR" b="1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rq-</a:t>
            </a:r>
            <a:r>
              <a:rPr kumimoji="1" lang="en-US" altLang="ko-KR" b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&gt;active = rq-&gt;expired;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b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rq-&gt;expired = array;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b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array = rq-&gt;active; 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8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305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8361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417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473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4644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8700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82756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681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4983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9039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3095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7151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1532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9378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23434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7490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30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836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2417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647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464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870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82756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8681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498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9039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309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0715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1532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19378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343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749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430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052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74748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8970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319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790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1261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1732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6185" y="2502251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008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532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76513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97700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1966" y="3051194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5867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6389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7747" y="3600137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1648" y="4149080"/>
            <a:ext cx="807724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3528" y="4149080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343" y="31635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p1 = __get_free_pages(0);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-252028" y="2439126"/>
            <a:ext cx="50405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구부러진 연결선 56"/>
          <p:cNvCxnSpPr>
            <a:stCxn id="63" idx="3"/>
            <a:endCxn id="4" idx="1"/>
          </p:cNvCxnSpPr>
          <p:nvPr/>
        </p:nvCxnSpPr>
        <p:spPr>
          <a:xfrm flipV="1">
            <a:off x="642189" y="1926187"/>
            <a:ext cx="212116" cy="188997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86812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54" idx="3"/>
            <a:endCxn id="8" idx="1"/>
          </p:cNvCxnSpPr>
          <p:nvPr/>
        </p:nvCxnSpPr>
        <p:spPr>
          <a:xfrm flipV="1">
            <a:off x="646408" y="1926187"/>
            <a:ext cx="2228236" cy="13410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45" idx="3"/>
            <a:endCxn id="10" idx="1"/>
          </p:cNvCxnSpPr>
          <p:nvPr/>
        </p:nvCxnSpPr>
        <p:spPr>
          <a:xfrm flipV="1">
            <a:off x="650627" y="1926187"/>
            <a:ext cx="3232129" cy="7920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7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305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8361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417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473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4644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8700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82756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681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4983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9039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3095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7151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1532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9378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23434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7490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30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836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2417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647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464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870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82756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8681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498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9039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309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0715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1532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19378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343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749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430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052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74748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8970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319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790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1261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1732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6185" y="2502251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008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532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76513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97700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1966" y="3051194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5867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6389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7747" y="3600137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1648" y="4149080"/>
            <a:ext cx="807724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3528" y="4149080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343" y="31635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p2 = __get_free_pages(0);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-188771" y="2502251"/>
            <a:ext cx="50405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구부러진 연결선 56"/>
          <p:cNvCxnSpPr>
            <a:stCxn id="63" idx="3"/>
            <a:endCxn id="4" idx="1"/>
          </p:cNvCxnSpPr>
          <p:nvPr/>
        </p:nvCxnSpPr>
        <p:spPr>
          <a:xfrm flipV="1">
            <a:off x="642189" y="1926187"/>
            <a:ext cx="212116" cy="188997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86812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54" idx="3"/>
            <a:endCxn id="8" idx="1"/>
          </p:cNvCxnSpPr>
          <p:nvPr/>
        </p:nvCxnSpPr>
        <p:spPr>
          <a:xfrm flipV="1">
            <a:off x="646408" y="1926187"/>
            <a:ext cx="2228236" cy="13410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865926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7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305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8361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417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473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4644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8700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82756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681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4983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9039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3095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7151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1532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9378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23434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7490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30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836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2417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647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464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870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82756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8681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498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9039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309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0715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1532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19378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343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749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430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052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74748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8970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319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790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1261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1732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6185" y="2502251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008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532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76513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97700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1966" y="3051194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5867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6389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7747" y="3600137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1648" y="4149080"/>
            <a:ext cx="807724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3528" y="4149080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343" y="31635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p3 = __get_free_pages(0);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-176309" y="2502251"/>
            <a:ext cx="50405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구부러진 연결선 56"/>
          <p:cNvCxnSpPr>
            <a:stCxn id="63" idx="3"/>
            <a:endCxn id="4" idx="1"/>
          </p:cNvCxnSpPr>
          <p:nvPr/>
        </p:nvCxnSpPr>
        <p:spPr>
          <a:xfrm flipV="1">
            <a:off x="642189" y="1926187"/>
            <a:ext cx="212116" cy="188997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86812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45" idx="3"/>
            <a:endCxn id="8" idx="1"/>
          </p:cNvCxnSpPr>
          <p:nvPr/>
        </p:nvCxnSpPr>
        <p:spPr>
          <a:xfrm flipV="1">
            <a:off x="650627" y="1926187"/>
            <a:ext cx="2224017" cy="7920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865926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378700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58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305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8361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417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473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4644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8700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82756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681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4983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9039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3095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7151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1532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9378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23434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7490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30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836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2417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647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464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870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82756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8681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498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9039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309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0715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1532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19378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343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749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430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052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74748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8970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319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790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1261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1732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6185" y="2502251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008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532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76513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97700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1966" y="3051194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5867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6389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7747" y="3600137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1648" y="4149080"/>
            <a:ext cx="807724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3528" y="4149080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343" y="31635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free_pages(p2, 0);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-176309" y="2502251"/>
            <a:ext cx="50405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구부러진 연결선 56"/>
          <p:cNvCxnSpPr>
            <a:stCxn id="63" idx="3"/>
            <a:endCxn id="4" idx="1"/>
          </p:cNvCxnSpPr>
          <p:nvPr/>
        </p:nvCxnSpPr>
        <p:spPr>
          <a:xfrm flipV="1">
            <a:off x="642189" y="1926187"/>
            <a:ext cx="212116" cy="188997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86812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45" idx="3"/>
            <a:endCxn id="8" idx="1"/>
          </p:cNvCxnSpPr>
          <p:nvPr/>
        </p:nvCxnSpPr>
        <p:spPr>
          <a:xfrm flipV="1">
            <a:off x="650627" y="1926187"/>
            <a:ext cx="2224017" cy="7920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865926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378700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8" idx="3"/>
            <a:endCxn id="10" idx="1"/>
          </p:cNvCxnSpPr>
          <p:nvPr/>
        </p:nvCxnSpPr>
        <p:spPr>
          <a:xfrm>
            <a:off x="3378700" y="1926187"/>
            <a:ext cx="504056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25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305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8361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417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473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4644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8700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82756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681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4983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9039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3095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7151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1532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9378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23434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7490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30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836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2417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647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464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870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82756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8681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498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9039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309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0715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1532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19378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343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749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430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052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74748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8970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319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790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1261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1732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6185" y="2502251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008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532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76513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97700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1966" y="3051194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5867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6389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7747" y="3600137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1648" y="4149080"/>
            <a:ext cx="807724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3528" y="4149080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343" y="31635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free_pages(p3, 0);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-167871" y="3051194"/>
            <a:ext cx="50405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구부러진 연결선 56"/>
          <p:cNvCxnSpPr>
            <a:stCxn id="63" idx="3"/>
            <a:endCxn id="4" idx="1"/>
          </p:cNvCxnSpPr>
          <p:nvPr/>
        </p:nvCxnSpPr>
        <p:spPr>
          <a:xfrm flipV="1">
            <a:off x="642189" y="1926187"/>
            <a:ext cx="212116" cy="188997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86812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54" idx="3"/>
            <a:endCxn id="8" idx="1"/>
          </p:cNvCxnSpPr>
          <p:nvPr/>
        </p:nvCxnSpPr>
        <p:spPr>
          <a:xfrm flipV="1">
            <a:off x="646408" y="1926187"/>
            <a:ext cx="2228236" cy="13410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865926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378700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45" idx="3"/>
            <a:endCxn id="10" idx="1"/>
          </p:cNvCxnSpPr>
          <p:nvPr/>
        </p:nvCxnSpPr>
        <p:spPr>
          <a:xfrm flipV="1">
            <a:off x="650627" y="1926187"/>
            <a:ext cx="3232129" cy="7920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828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305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8361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417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473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4644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8700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82756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6812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4983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9039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3095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7151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1532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9378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23434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7490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30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836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2417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647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464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870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82756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8681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498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9039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309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0715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1532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19378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343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749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430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052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74748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8970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319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790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1261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1732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6185" y="2502251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008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532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76513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97700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1966" y="3051194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5867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6389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7747" y="3600137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1648" y="4149080"/>
            <a:ext cx="807724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3528" y="4149080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343" y="31635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free_pages(p1, 0);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-180528" y="4098149"/>
            <a:ext cx="50405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구부러진 연결선 56"/>
          <p:cNvCxnSpPr>
            <a:stCxn id="72" idx="3"/>
            <a:endCxn id="4" idx="1"/>
          </p:cNvCxnSpPr>
          <p:nvPr/>
        </p:nvCxnSpPr>
        <p:spPr>
          <a:xfrm flipV="1">
            <a:off x="637970" y="1926187"/>
            <a:ext cx="216335" cy="243891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86812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865926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378700" y="1134099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7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305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8361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417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473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4644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8700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82756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6812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4983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9039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3095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7151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1532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9378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23434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7490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30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836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2417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647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464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870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82756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8681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498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9039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309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0715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1532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19378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343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749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430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052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74748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8970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319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790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1261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1732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6185" y="2502251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008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532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76513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97700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1966" y="3051194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5867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6389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7747" y="3600137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1648" y="4149080"/>
            <a:ext cx="807724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3528" y="4149080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6" name="구부러진 연결선 75"/>
          <p:cNvCxnSpPr>
            <a:stCxn id="72" idx="3"/>
            <a:endCxn id="4" idx="1"/>
          </p:cNvCxnSpPr>
          <p:nvPr/>
        </p:nvCxnSpPr>
        <p:spPr>
          <a:xfrm flipV="1">
            <a:off x="637970" y="1926187"/>
            <a:ext cx="216335" cy="243891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4396081" y="980728"/>
            <a:ext cx="0" cy="657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68528" y="245839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free_pages( p1, 0 );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29254" y="4690713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page_idx = page - mem_map;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buddy_idx = page_idx ^ 1; 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841648" y="980728"/>
            <a:ext cx="0" cy="657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2887" y="51906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mem_map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15" y="4869160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0100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0101 ^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0001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20392" y="4869160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0100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0001 ^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0101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5064" y="4869160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0101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0001 ^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05086" y="5542192"/>
            <a:ext cx="1883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DES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 ^ C =&gt; K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 ^ K =&gt; C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C ^ K =&gt; P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36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305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8361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417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473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4644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8700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82756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6812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4983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9039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3095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7151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15322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9378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23434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7490" y="1638155"/>
            <a:ext cx="50405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30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836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2417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647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464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870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82756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8681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498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9039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309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0715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15322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19378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343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7490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430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0525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74748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8970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319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790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1261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17323" y="2502251"/>
            <a:ext cx="101422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6185" y="2502251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008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5325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76513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97700" y="3051194"/>
            <a:ext cx="20211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1966" y="3051194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5867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6389" y="3600137"/>
            <a:ext cx="405249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7747" y="3600137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1648" y="4149080"/>
            <a:ext cx="807724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3528" y="4149080"/>
            <a:ext cx="31444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6" name="구부러진 연결선 75"/>
          <p:cNvCxnSpPr>
            <a:stCxn id="72" idx="3"/>
            <a:endCxn id="4" idx="1"/>
          </p:cNvCxnSpPr>
          <p:nvPr/>
        </p:nvCxnSpPr>
        <p:spPr>
          <a:xfrm flipV="1">
            <a:off x="637970" y="1926187"/>
            <a:ext cx="216335" cy="243891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4396081" y="980728"/>
            <a:ext cx="0" cy="657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68528" y="245839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free_pages( p1, 0 );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72116" y="4822992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page_idx = page - mem_map;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buddy_idx = page_idx ^ (1&lt;&lt;order);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combined_idx = page_idx &amp; buddy_idx; 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841648" y="980728"/>
            <a:ext cx="0" cy="657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2887" y="51906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mem_map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15" y="4869160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0100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0110 &amp;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0100</a:t>
            </a:r>
            <a:endParaRPr lang="ko-KR" alt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20392" y="4869160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0110</a:t>
            </a:r>
            <a:endParaRPr lang="en-US" altLang="ko-KR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0111 &amp;</a:t>
            </a:r>
            <a:endParaRPr lang="en-US" altLang="ko-KR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0110</a:t>
            </a:r>
            <a:endParaRPr lang="ko-KR" alt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31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305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8361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417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473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4644" y="1638155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305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8361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2417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6473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4644" y="1134099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46068" y="903266"/>
            <a:ext cx="613180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a[5];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int *p = &amp;a[3];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int idx;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idx = p - a;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112 - 100 =&gt; 12/sizeof(int)=&gt;3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&amp;a[3] - &amp;a[0];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&amp;*(a+3) - &amp;*(a)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a+3-a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366473" y="1134099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1912" y="22452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19262" y="22142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15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45839"/>
            <a:ext cx="59618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__get_free_pages( GFP_KERNEL, 0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alloc_pages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alloc_pages_current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__alloc_pages_nodemask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get_page_from_freelist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buffered_rmqueue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rmqueue_bulk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__rmqueue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__rmqueue_smallest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63017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if (unlikely</a:t>
            </a:r>
            <a:r>
              <a:rPr kumimoji="1" lang="en-US" altLang="ko-KR" sz="2400" b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(!array-&gt;nr_active</a:t>
            </a: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))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{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schedstat_inc(rq, sched_switch);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 b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rq-&gt;active = rq-&gt;expired;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 b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rq-&gt;expired = array;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 b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array = rq-&gt;active;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rq-&gt;expired_timestamp = 0;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rq-&gt;best_expired_prio = MAX_PRIO;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} </a:t>
            </a:r>
            <a:endParaRPr kumimoji="1" lang="ko-KR" altLang="en-US" sz="24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873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5" y="0"/>
            <a:ext cx="125887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for (current_order = order; current_order &lt; MAX_ORDER; ++current_order) {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area = &amp;(zone-&gt;free_area[current_order]);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if (list_empty(&amp;area-&gt;free_list[migratetype]))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    continue;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page = list_entry(area-&gt;free_list[migratetype].next,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struct page, lru);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list_del(&amp;page-&gt;lru);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rmv_page_order(page);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    expand(zone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, page, order, current_order, area, migratetype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page;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84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5" y="0"/>
            <a:ext cx="1122935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void expand(struct zone *zone, struct page *page,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int low, int high, struct free_area *area,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int migratetype)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unsigned long size = 1 &lt;&lt; high;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while (high &gt; low) {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area--;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high--;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size &gt;&gt;= 1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list_add(&amp;page[size].lru, &amp;area-&gt;free_list[migratetype]);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area-&gt;nr_free++;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pasr_kput(page, high);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set_page_order(&amp;page[size], high);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8650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83407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free_pages( (unsigned long)p, 0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__free_pages(virt_to_page((void *)addr), order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free_hot_cold_page(page, 0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free_one_page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__free_one_page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page_idx = page_to_pfn(page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 // page - mem_map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buddy_idx = __find_buddy_index(page_idx, order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    page_idx ^ (1 &lt;&lt; order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combined_idx = buddy_idx &amp; page_idx;</a:t>
            </a:r>
          </a:p>
        </p:txBody>
      </p:sp>
    </p:spTree>
    <p:extLst>
      <p:ext uri="{BB962C8B-B14F-4D97-AF65-F5344CB8AC3E}">
        <p14:creationId xmlns:p14="http://schemas.microsoft.com/office/powerpoint/2010/main" val="51726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96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764704"/>
            <a:ext cx="411042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((word &amp; 0xffff) == 0) 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num += 16;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word &gt;&gt;= 16;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if ((word &amp; 0xff) == 0) 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num += 8;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word &gt;&gt;= 8;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if ((word &amp; 0xf) == 0) 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num += 4;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word &gt;&gt;= 4;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((word &amp; 0x3) == 0) 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num += 2;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word &gt;&gt;= 2;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if ((word &amp; 0x1) == 0)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num += 1;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return num;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7295" y="846779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0000000000010000 0000000000000000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7295" y="1780777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00000000 00010000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16632"/>
            <a:ext cx="864096" cy="354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7914" y="1166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7295" y="292494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0001 0000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7295" y="40050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00 01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4625" y="508518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0 1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8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764704"/>
            <a:ext cx="411042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((word &amp; 0xffff) == 0) 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num += 16;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word &gt;&gt;= 16;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if ((word &amp; 0xff) == 0) 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num += 8;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word &gt;&gt;= 8;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if ((word &amp; 0xf) == 0) 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num += 4;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word &gt;&gt;= 4;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((word &amp; 0x3) == 0) 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num += 2;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word &gt;&gt;= 2;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if ((word &amp; 0x1) == 0)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num += 1;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return num;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7295" y="846779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000000000000000 0000000000000000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7295" y="1780777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00000000 00000000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16632"/>
            <a:ext cx="864096" cy="354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7914" y="1166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7295" y="292494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0000 0000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7295" y="40050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4625" y="508518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0 0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2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96102"/>
            <a:ext cx="9085179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CFS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출현 배경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스케쥴 단위가 우선순위에 의해서 결정 되면 안된다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 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</a:t>
            </a:r>
            <a:r>
              <a:rPr kumimoji="1" lang="en-US" altLang="ko-KR" sz="20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100ms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, </a:t>
            </a:r>
            <a:r>
              <a:rPr kumimoji="1" lang="en-US" altLang="ko-KR" sz="20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100ms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nice=19,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5</a:t>
            </a:r>
            <a:r>
              <a:rPr kumimoji="1" lang="en-US" altLang="ko-KR" sz="20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ms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,   5</a:t>
            </a:r>
            <a:r>
              <a:rPr kumimoji="1" lang="en-US" altLang="ko-KR" sz="20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ms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2.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우선순위의 단계별 비율이 일정 하지 않다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nice=0, nice=1     100ms(51.2%),  95ms(48.8%)</a:t>
            </a: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nice=18, nice=19    10ms(66.6%),   5ms(33.3%)</a:t>
            </a:r>
          </a:p>
          <a:p>
            <a:pPr marL="254460" lvl="1">
              <a:spcBef>
                <a:spcPct val="0"/>
              </a:spcBef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3.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낮은 우선순위의 프로세스는 상황에 따라 기아 상태가 될 수 있다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I/O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실행중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계산 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중</a:t>
            </a:r>
          </a:p>
          <a:p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96102"/>
            <a:ext cx="737958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CFS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출현 배경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스케쥴 단위가 우선순위에 의해서 결정 되면 안된다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 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</a:t>
            </a:r>
            <a:r>
              <a:rPr kumimoji="1" lang="en-US" altLang="ko-KR" sz="20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100ms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, </a:t>
            </a:r>
            <a:r>
              <a:rPr kumimoji="1" lang="en-US" altLang="ko-KR" sz="20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100ms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nice=19,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5</a:t>
            </a:r>
            <a:r>
              <a:rPr kumimoji="1" lang="en-US" altLang="ko-KR" sz="20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ms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,   5</a:t>
            </a:r>
            <a:r>
              <a:rPr kumimoji="1" lang="en-US" altLang="ko-KR" sz="20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ms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506212"/>
              </p:ext>
            </p:extLst>
          </p:nvPr>
        </p:nvGraphicFramePr>
        <p:xfrm>
          <a:off x="539552" y="2492896"/>
          <a:ext cx="7839075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워크시트" r:id="rId4" imgW="7839084" imgH="3857621" progId="Excel.Sheet.12">
                  <p:embed/>
                </p:oleObj>
              </mc:Choice>
              <mc:Fallback>
                <p:oleObj name="워크시트" r:id="rId4" imgW="7839084" imgH="38576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2492896"/>
                        <a:ext cx="7839075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46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96102"/>
            <a:ext cx="73539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CFS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출현 배경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2.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우선순위의 단계별 비율이 일정 하지 않다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nice=0, nice=1     100ms(51.2%),  95ms(48.8%)</a:t>
            </a:r>
          </a:p>
          <a:p>
            <a:pPr marL="254460" lvl="1"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nice=18, nice=19    10ms(66.6%),   5ms(33.3%)</a:t>
            </a:r>
          </a:p>
          <a:p>
            <a:pPr marL="254460" lvl="1">
              <a:spcBef>
                <a:spcPct val="0"/>
              </a:spcBef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75" y="2204864"/>
            <a:ext cx="935384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static const int prio_to_weight[40] = 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/* -20 */     88761,     71755,     56483,     46273,     36291,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/* -15 */     29154,     23254,     18705,     14949,     11916,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/* -10 */      9548,      7620,      6100,      4904,      3906,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/*  -5 */      3121,      2501,      1991,      1586,      1277,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/*   0 */      1024,       820,       655,       526,       423,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/*   5 */       335,       272,       215,       172,       137,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/*  10 */       110,        87,        70,        56,        45,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/*  15 */        36,        29,        23,        18,        15,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6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2241</Words>
  <Application>Microsoft Office PowerPoint</Application>
  <PresentationFormat>화면 슬라이드 쇼(4:3)</PresentationFormat>
  <Paragraphs>813</Paragraphs>
  <Slides>43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5" baseType="lpstr">
      <vt:lpstr>Office 테마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104</cp:revision>
  <dcterms:created xsi:type="dcterms:W3CDTF">2018-03-05T01:10:34Z</dcterms:created>
  <dcterms:modified xsi:type="dcterms:W3CDTF">2018-03-08T08:02:45Z</dcterms:modified>
</cp:coreProperties>
</file>