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gh/7MtNM2c8Gut9Zcpna0MHRfW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3B609B-0002-42AE-8025-53E46EE836E1}">
  <a:tblStyle styleId="{DF3B609B-0002-42AE-8025-53E46EE836E1}"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F9FA"/>
          </a:solidFill>
        </a:fill>
      </a:tcStyle>
    </a:wholeTbl>
    <a:band1H>
      <a:tcTxStyle b="off" i="off"/>
      <a:tcStyle>
        <a:tcBdr/>
        <a:fill>
          <a:solidFill>
            <a:srgbClr val="E7F3F4"/>
          </a:solidFill>
        </a:fill>
      </a:tcStyle>
    </a:band1H>
    <a:band2H>
      <a:tcTxStyle b="off" i="off"/>
      <a:tcStyle>
        <a:tcBdr/>
      </a:tcStyle>
    </a:band2H>
    <a:band1V>
      <a:tcTxStyle b="off" i="off"/>
      <a:tcStyle>
        <a:tcBdr/>
        <a:fill>
          <a:solidFill>
            <a:srgbClr val="E7F3F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700BBF19-5EBB-48C5-AE74-93E1406BCF67}" styleName="Table_1">
    <a:wholeTbl>
      <a:tcTxStyle b="off" i="off">
        <a:font>
          <a:latin typeface="Arial"/>
          <a:ea typeface="Arial"/>
          <a:cs typeface="Arial"/>
        </a:font>
        <a:schemeClr val="dk1"/>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tcBdr>
      </a:tcStyle>
    </a:band1H>
    <a:band2H>
      <a:tcTxStyle b="off" i="off"/>
      <a:tcStyle>
        <a:tcBdr/>
      </a:tcStyle>
    </a:band2H>
    <a:band1V>
      <a:tcTxStyle b="off" i="off"/>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cBdr>
      </a:tcStyle>
    </a:band1V>
    <a:band2V>
      <a:tcTxStyle b="off" i="off"/>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4"/>
              </a:solidFill>
              <a:prstDash val="solid"/>
              <a:round/>
              <a:headEnd type="none" w="sm" len="sm"/>
              <a:tailEnd type="none" w="sm" len="sm"/>
            </a:ln>
          </a:top>
        </a:tcBdr>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fill>
          <a:solidFill>
            <a:schemeClr val="accent4"/>
          </a:solidFill>
        </a:fill>
      </a:tcStyle>
    </a:firstRow>
    <a:neCell>
      <a:tcTxStyle b="off" i="off"/>
      <a:tcStyle>
        <a:tcBdr/>
      </a:tcStyle>
    </a:neCell>
    <a:nwCell>
      <a:tcTxStyle b="off" i="off"/>
      <a:tcStyle>
        <a:tcBdr/>
      </a:tcStyle>
    </a:nwCell>
  </a:tblStyle>
  <a:tblStyle styleId="{67CCA797-E731-4111-BDAB-CE24B96DB988}"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DBBA6B-FE09-4562-AEC4-88A35B74713D}" styleName="Table_3">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11699" cy="463407"/>
          </a:xfrm>
          <a:prstGeom prst="rect">
            <a:avLst/>
          </a:prstGeom>
          <a:noFill/>
          <a:ln>
            <a:noFill/>
          </a:ln>
        </p:spPr>
        <p:txBody>
          <a:bodyPr spcFirstLastPara="1" wrap="square" lIns="92475" tIns="46225" rIns="92475" bIns="4622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36768" y="0"/>
            <a:ext cx="3011699" cy="463407"/>
          </a:xfrm>
          <a:prstGeom prst="rect">
            <a:avLst/>
          </a:prstGeom>
          <a:noFill/>
          <a:ln>
            <a:noFill/>
          </a:ln>
        </p:spPr>
        <p:txBody>
          <a:bodyPr spcFirstLastPara="1" wrap="square" lIns="92475" tIns="46225" rIns="92475" bIns="4622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06438" y="1154113"/>
            <a:ext cx="5537200" cy="31162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95008" y="4444861"/>
            <a:ext cx="5560060" cy="3636705"/>
          </a:xfrm>
          <a:prstGeom prst="rect">
            <a:avLst/>
          </a:prstGeom>
          <a:noFill/>
          <a:ln>
            <a:noFill/>
          </a:ln>
        </p:spPr>
        <p:txBody>
          <a:bodyPr spcFirstLastPara="1" wrap="square" lIns="92475" tIns="46225" rIns="92475" bIns="462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72669"/>
            <a:ext cx="3011699" cy="463406"/>
          </a:xfrm>
          <a:prstGeom prst="rect">
            <a:avLst/>
          </a:prstGeom>
          <a:noFill/>
          <a:ln>
            <a:noFill/>
          </a:ln>
        </p:spPr>
        <p:txBody>
          <a:bodyPr spcFirstLastPara="1" wrap="square" lIns="92475" tIns="46225" rIns="92475" bIns="4622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36768" y="8772669"/>
            <a:ext cx="3011699" cy="463406"/>
          </a:xfrm>
          <a:prstGeom prst="rect">
            <a:avLst/>
          </a:prstGeom>
          <a:noFill/>
          <a:ln>
            <a:noFill/>
          </a:ln>
        </p:spPr>
        <p:txBody>
          <a:bodyPr spcFirstLastPara="1" wrap="square" lIns="92475" tIns="46225" rIns="92475" bIns="4622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txBox="1">
            <a:spLocks noGrp="1"/>
          </p:cNvSpPr>
          <p:nvPr>
            <p:ph type="body" idx="1"/>
          </p:nvPr>
        </p:nvSpPr>
        <p:spPr>
          <a:xfrm>
            <a:off x="695008" y="4444861"/>
            <a:ext cx="5560060" cy="3636705"/>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a:p>
        </p:txBody>
      </p:sp>
      <p:sp>
        <p:nvSpPr>
          <p:cNvPr id="126" name="Google Shape;126;p1:notes"/>
          <p:cNvSpPr>
            <a:spLocks noGrp="1" noRot="1" noChangeAspect="1"/>
          </p:cNvSpPr>
          <p:nvPr>
            <p:ph type="sldImg" idx="2"/>
          </p:nvPr>
        </p:nvSpPr>
        <p:spPr>
          <a:xfrm>
            <a:off x="706438" y="1154113"/>
            <a:ext cx="5537200" cy="31162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6:notes"/>
          <p:cNvSpPr>
            <a:spLocks noGrp="1" noRot="1" noChangeAspect="1"/>
          </p:cNvSpPr>
          <p:nvPr>
            <p:ph type="sldImg" idx="2"/>
          </p:nvPr>
        </p:nvSpPr>
        <p:spPr>
          <a:xfrm>
            <a:off x="706438" y="1154113"/>
            <a:ext cx="5537200" cy="31162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4" name="Google Shape;224;p6:notes"/>
          <p:cNvSpPr txBox="1">
            <a:spLocks noGrp="1"/>
          </p:cNvSpPr>
          <p:nvPr>
            <p:ph type="body" idx="1"/>
          </p:nvPr>
        </p:nvSpPr>
        <p:spPr>
          <a:xfrm>
            <a:off x="695008" y="4444861"/>
            <a:ext cx="5560060" cy="3636705"/>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a:p>
        </p:txBody>
      </p:sp>
      <p:sp>
        <p:nvSpPr>
          <p:cNvPr id="225" name="Google Shape;225;p6:notes"/>
          <p:cNvSpPr txBox="1">
            <a:spLocks noGrp="1"/>
          </p:cNvSpPr>
          <p:nvPr>
            <p:ph type="sldNum" idx="12"/>
          </p:nvPr>
        </p:nvSpPr>
        <p:spPr>
          <a:xfrm>
            <a:off x="3936768" y="8772669"/>
            <a:ext cx="3011699" cy="463406"/>
          </a:xfrm>
          <a:prstGeom prst="rect">
            <a:avLst/>
          </a:prstGeom>
          <a:noFill/>
          <a:ln>
            <a:noFill/>
          </a:ln>
        </p:spPr>
        <p:txBody>
          <a:bodyPr spcFirstLastPara="1" wrap="square" lIns="92475" tIns="46225" rIns="92475" bIns="46225"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solidFill>
                  <a:srgbClr val="000000"/>
                </a:solidFill>
                <a:latin typeface="Times"/>
                <a:ea typeface="Times"/>
                <a:cs typeface="Times"/>
                <a:sym typeface="Times"/>
              </a:rPr>
              <a:t>10</a:t>
            </a:fld>
            <a:endParaRPr sz="1200">
              <a:solidFill>
                <a:srgbClr val="000000"/>
              </a:solidFill>
              <a:latin typeface="Times"/>
              <a:ea typeface="Times"/>
              <a:cs typeface="Times"/>
              <a:sym typeface="Time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7:notes"/>
          <p:cNvSpPr>
            <a:spLocks noGrp="1" noRot="1" noChangeAspect="1"/>
          </p:cNvSpPr>
          <p:nvPr>
            <p:ph type="sldImg" idx="2"/>
          </p:nvPr>
        </p:nvSpPr>
        <p:spPr>
          <a:xfrm>
            <a:off x="706438" y="1154113"/>
            <a:ext cx="5537200" cy="31162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2" name="Google Shape;232;p7:notes"/>
          <p:cNvSpPr txBox="1">
            <a:spLocks noGrp="1"/>
          </p:cNvSpPr>
          <p:nvPr>
            <p:ph type="body" idx="1"/>
          </p:nvPr>
        </p:nvSpPr>
        <p:spPr>
          <a:xfrm>
            <a:off x="695008" y="4444861"/>
            <a:ext cx="5560060" cy="3636705"/>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a:p>
        </p:txBody>
      </p:sp>
      <p:sp>
        <p:nvSpPr>
          <p:cNvPr id="233" name="Google Shape;233;p7:notes"/>
          <p:cNvSpPr txBox="1">
            <a:spLocks noGrp="1"/>
          </p:cNvSpPr>
          <p:nvPr>
            <p:ph type="sldNum" idx="12"/>
          </p:nvPr>
        </p:nvSpPr>
        <p:spPr>
          <a:xfrm>
            <a:off x="3936768" y="8772669"/>
            <a:ext cx="3011699" cy="463406"/>
          </a:xfrm>
          <a:prstGeom prst="rect">
            <a:avLst/>
          </a:prstGeom>
          <a:noFill/>
          <a:ln>
            <a:noFill/>
          </a:ln>
        </p:spPr>
        <p:txBody>
          <a:bodyPr spcFirstLastPara="1" wrap="square" lIns="92475" tIns="46225" rIns="92475" bIns="46225"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solidFill>
                  <a:srgbClr val="000000"/>
                </a:solidFill>
                <a:latin typeface="Times"/>
                <a:ea typeface="Times"/>
                <a:cs typeface="Times"/>
                <a:sym typeface="Times"/>
              </a:rPr>
              <a:t>11</a:t>
            </a:fld>
            <a:endParaRPr sz="1200">
              <a:solidFill>
                <a:srgbClr val="000000"/>
              </a:solidFill>
              <a:latin typeface="Times"/>
              <a:ea typeface="Times"/>
              <a:cs typeface="Times"/>
              <a:sym typeface="Time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a:spLocks noGrp="1" noRot="1" noChangeAspect="1"/>
          </p:cNvSpPr>
          <p:nvPr>
            <p:ph type="sldImg" idx="2"/>
          </p:nvPr>
        </p:nvSpPr>
        <p:spPr>
          <a:xfrm>
            <a:off x="706438" y="1154113"/>
            <a:ext cx="5537200" cy="31162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7" name="Google Shape;247;p10:notes"/>
          <p:cNvSpPr txBox="1">
            <a:spLocks noGrp="1"/>
          </p:cNvSpPr>
          <p:nvPr>
            <p:ph type="body" idx="1"/>
          </p:nvPr>
        </p:nvSpPr>
        <p:spPr>
          <a:xfrm>
            <a:off x="695008" y="4444861"/>
            <a:ext cx="5560060" cy="3636705"/>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a:p>
        </p:txBody>
      </p:sp>
      <p:sp>
        <p:nvSpPr>
          <p:cNvPr id="248" name="Google Shape;248;p10:notes"/>
          <p:cNvSpPr txBox="1">
            <a:spLocks noGrp="1"/>
          </p:cNvSpPr>
          <p:nvPr>
            <p:ph type="sldNum" idx="12"/>
          </p:nvPr>
        </p:nvSpPr>
        <p:spPr>
          <a:xfrm>
            <a:off x="3936768" y="8772669"/>
            <a:ext cx="3011699" cy="463406"/>
          </a:xfrm>
          <a:prstGeom prst="rect">
            <a:avLst/>
          </a:prstGeom>
          <a:noFill/>
          <a:ln>
            <a:noFill/>
          </a:ln>
        </p:spPr>
        <p:txBody>
          <a:bodyPr spcFirstLastPara="1" wrap="square" lIns="92475" tIns="46225" rIns="92475" bIns="46225"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solidFill>
                  <a:srgbClr val="000000"/>
                </a:solidFill>
                <a:latin typeface="Times"/>
                <a:ea typeface="Times"/>
                <a:cs typeface="Times"/>
                <a:sym typeface="Times"/>
              </a:rPr>
              <a:t>12</a:t>
            </a:fld>
            <a:endParaRPr sz="1200">
              <a:solidFill>
                <a:srgbClr val="000000"/>
              </a:solidFill>
              <a:latin typeface="Times"/>
              <a:ea typeface="Times"/>
              <a:cs typeface="Times"/>
              <a:sym typeface="Time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9:notes"/>
          <p:cNvSpPr txBox="1">
            <a:spLocks noGrp="1"/>
          </p:cNvSpPr>
          <p:nvPr>
            <p:ph type="body" idx="1"/>
          </p:nvPr>
        </p:nvSpPr>
        <p:spPr>
          <a:xfrm>
            <a:off x="695008" y="4444861"/>
            <a:ext cx="5560060" cy="3636705"/>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a:p>
        </p:txBody>
      </p:sp>
      <p:sp>
        <p:nvSpPr>
          <p:cNvPr id="255" name="Google Shape;255;p9:notes"/>
          <p:cNvSpPr>
            <a:spLocks noGrp="1" noRot="1" noChangeAspect="1"/>
          </p:cNvSpPr>
          <p:nvPr>
            <p:ph type="sldImg" idx="2"/>
          </p:nvPr>
        </p:nvSpPr>
        <p:spPr>
          <a:xfrm>
            <a:off x="706438" y="1154113"/>
            <a:ext cx="5537200" cy="31162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4:notes"/>
          <p:cNvSpPr txBox="1">
            <a:spLocks noGrp="1"/>
          </p:cNvSpPr>
          <p:nvPr>
            <p:ph type="body" idx="1"/>
          </p:nvPr>
        </p:nvSpPr>
        <p:spPr>
          <a:xfrm>
            <a:off x="695008" y="4444861"/>
            <a:ext cx="5560060" cy="3636705"/>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a:p>
        </p:txBody>
      </p:sp>
      <p:sp>
        <p:nvSpPr>
          <p:cNvPr id="263" name="Google Shape;263;p14:notes"/>
          <p:cNvSpPr>
            <a:spLocks noGrp="1" noRot="1" noChangeAspect="1"/>
          </p:cNvSpPr>
          <p:nvPr>
            <p:ph type="sldImg" idx="2"/>
          </p:nvPr>
        </p:nvSpPr>
        <p:spPr>
          <a:xfrm>
            <a:off x="706438" y="1154113"/>
            <a:ext cx="5537200" cy="31162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2:notes"/>
          <p:cNvSpPr txBox="1">
            <a:spLocks noGrp="1"/>
          </p:cNvSpPr>
          <p:nvPr>
            <p:ph type="body" idx="1"/>
          </p:nvPr>
        </p:nvSpPr>
        <p:spPr>
          <a:xfrm>
            <a:off x="695008" y="4444861"/>
            <a:ext cx="5560200" cy="3636600"/>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a:p>
        </p:txBody>
      </p:sp>
      <p:sp>
        <p:nvSpPr>
          <p:cNvPr id="271" name="Google Shape;271;p12:notes"/>
          <p:cNvSpPr>
            <a:spLocks noGrp="1" noRot="1" noChangeAspect="1"/>
          </p:cNvSpPr>
          <p:nvPr>
            <p:ph type="sldImg" idx="2"/>
          </p:nvPr>
        </p:nvSpPr>
        <p:spPr>
          <a:xfrm>
            <a:off x="706438" y="1154113"/>
            <a:ext cx="5537200" cy="31162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3:notes"/>
          <p:cNvSpPr txBox="1">
            <a:spLocks noGrp="1"/>
          </p:cNvSpPr>
          <p:nvPr>
            <p:ph type="body" idx="1"/>
          </p:nvPr>
        </p:nvSpPr>
        <p:spPr>
          <a:xfrm>
            <a:off x="695008" y="4444861"/>
            <a:ext cx="5560200" cy="3636600"/>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a:p>
        </p:txBody>
      </p:sp>
      <p:sp>
        <p:nvSpPr>
          <p:cNvPr id="280" name="Google Shape;280;p13:notes"/>
          <p:cNvSpPr>
            <a:spLocks noGrp="1" noRot="1" noChangeAspect="1"/>
          </p:cNvSpPr>
          <p:nvPr>
            <p:ph type="sldImg" idx="2"/>
          </p:nvPr>
        </p:nvSpPr>
        <p:spPr>
          <a:xfrm>
            <a:off x="706438" y="1154113"/>
            <a:ext cx="5537200" cy="31162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8684f49f7a_0_320:notes"/>
          <p:cNvSpPr>
            <a:spLocks noGrp="1" noRot="1" noChangeAspect="1"/>
          </p:cNvSpPr>
          <p:nvPr>
            <p:ph type="sldImg" idx="2"/>
          </p:nvPr>
        </p:nvSpPr>
        <p:spPr>
          <a:xfrm>
            <a:off x="706438" y="1154113"/>
            <a:ext cx="5537100" cy="31164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9" name="Google Shape;289;g8684f49f7a_0_320:notes"/>
          <p:cNvSpPr txBox="1">
            <a:spLocks noGrp="1"/>
          </p:cNvSpPr>
          <p:nvPr>
            <p:ph type="body" idx="1"/>
          </p:nvPr>
        </p:nvSpPr>
        <p:spPr>
          <a:xfrm>
            <a:off x="695008" y="4444861"/>
            <a:ext cx="5560200" cy="3636600"/>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a:p>
        </p:txBody>
      </p:sp>
      <p:sp>
        <p:nvSpPr>
          <p:cNvPr id="290" name="Google Shape;290;g8684f49f7a_0_320:notes"/>
          <p:cNvSpPr txBox="1">
            <a:spLocks noGrp="1"/>
          </p:cNvSpPr>
          <p:nvPr>
            <p:ph type="sldNum" idx="12"/>
          </p:nvPr>
        </p:nvSpPr>
        <p:spPr>
          <a:xfrm>
            <a:off x="3936768" y="8772669"/>
            <a:ext cx="3011700" cy="463500"/>
          </a:xfrm>
          <a:prstGeom prst="rect">
            <a:avLst/>
          </a:prstGeom>
          <a:noFill/>
          <a:ln>
            <a:noFill/>
          </a:ln>
        </p:spPr>
        <p:txBody>
          <a:bodyPr spcFirstLastPara="1" wrap="square" lIns="92475" tIns="46225" rIns="92475" bIns="46225"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solidFill>
                  <a:srgbClr val="000000"/>
                </a:solidFill>
                <a:latin typeface="Times"/>
                <a:ea typeface="Times"/>
                <a:cs typeface="Times"/>
                <a:sym typeface="Times"/>
              </a:rPr>
              <a:t>17</a:t>
            </a:fld>
            <a:endParaRPr sz="1200">
              <a:solidFill>
                <a:srgbClr val="000000"/>
              </a:solidFill>
              <a:latin typeface="Times"/>
              <a:ea typeface="Times"/>
              <a:cs typeface="Times"/>
              <a:sym typeface="Time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8f002dd7cb_0_0:notes"/>
          <p:cNvSpPr>
            <a:spLocks noGrp="1" noRot="1" noChangeAspect="1"/>
          </p:cNvSpPr>
          <p:nvPr>
            <p:ph type="sldImg" idx="2"/>
          </p:nvPr>
        </p:nvSpPr>
        <p:spPr>
          <a:xfrm>
            <a:off x="706438" y="1154113"/>
            <a:ext cx="5537100" cy="31164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5" name="Google Shape;295;g8f002dd7cb_0_0:notes"/>
          <p:cNvSpPr txBox="1">
            <a:spLocks noGrp="1"/>
          </p:cNvSpPr>
          <p:nvPr>
            <p:ph type="body" idx="1"/>
          </p:nvPr>
        </p:nvSpPr>
        <p:spPr>
          <a:xfrm>
            <a:off x="695008" y="4444861"/>
            <a:ext cx="5560200" cy="3636600"/>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a:p>
        </p:txBody>
      </p:sp>
      <p:sp>
        <p:nvSpPr>
          <p:cNvPr id="296" name="Google Shape;296;g8f002dd7cb_0_0:notes"/>
          <p:cNvSpPr txBox="1">
            <a:spLocks noGrp="1"/>
          </p:cNvSpPr>
          <p:nvPr>
            <p:ph type="sldNum" idx="12"/>
          </p:nvPr>
        </p:nvSpPr>
        <p:spPr>
          <a:xfrm>
            <a:off x="3936768" y="8772669"/>
            <a:ext cx="3011700" cy="463500"/>
          </a:xfrm>
          <a:prstGeom prst="rect">
            <a:avLst/>
          </a:prstGeom>
          <a:noFill/>
          <a:ln>
            <a:noFill/>
          </a:ln>
        </p:spPr>
        <p:txBody>
          <a:bodyPr spcFirstLastPara="1" wrap="square" lIns="92475" tIns="46225" rIns="92475" bIns="46225"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solidFill>
                  <a:srgbClr val="000000"/>
                </a:solidFill>
                <a:latin typeface="Times"/>
                <a:ea typeface="Times"/>
                <a:cs typeface="Times"/>
                <a:sym typeface="Times"/>
              </a:rPr>
              <a:t>18</a:t>
            </a:fld>
            <a:endParaRPr sz="1200">
              <a:solidFill>
                <a:srgbClr val="000000"/>
              </a:solidFill>
              <a:latin typeface="Times"/>
              <a:ea typeface="Times"/>
              <a:cs typeface="Times"/>
              <a:sym typeface="Time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f002dd7cb_0_18:notes"/>
          <p:cNvSpPr>
            <a:spLocks noGrp="1" noRot="1" noChangeAspect="1"/>
          </p:cNvSpPr>
          <p:nvPr>
            <p:ph type="sldImg" idx="2"/>
          </p:nvPr>
        </p:nvSpPr>
        <p:spPr>
          <a:xfrm>
            <a:off x="706438" y="1154113"/>
            <a:ext cx="5537100" cy="31164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4" name="Google Shape;314;g8f002dd7cb_0_18:notes"/>
          <p:cNvSpPr txBox="1">
            <a:spLocks noGrp="1"/>
          </p:cNvSpPr>
          <p:nvPr>
            <p:ph type="body" idx="1"/>
          </p:nvPr>
        </p:nvSpPr>
        <p:spPr>
          <a:xfrm>
            <a:off x="695008" y="4444861"/>
            <a:ext cx="5560200" cy="3636600"/>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a:p>
        </p:txBody>
      </p:sp>
      <p:sp>
        <p:nvSpPr>
          <p:cNvPr id="315" name="Google Shape;315;g8f002dd7cb_0_18:notes"/>
          <p:cNvSpPr txBox="1">
            <a:spLocks noGrp="1"/>
          </p:cNvSpPr>
          <p:nvPr>
            <p:ph type="sldNum" idx="12"/>
          </p:nvPr>
        </p:nvSpPr>
        <p:spPr>
          <a:xfrm>
            <a:off x="3936768" y="8772669"/>
            <a:ext cx="3011700" cy="463500"/>
          </a:xfrm>
          <a:prstGeom prst="rect">
            <a:avLst/>
          </a:prstGeom>
          <a:noFill/>
          <a:ln>
            <a:noFill/>
          </a:ln>
        </p:spPr>
        <p:txBody>
          <a:bodyPr spcFirstLastPara="1" wrap="square" lIns="92475" tIns="46225" rIns="92475" bIns="46225"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solidFill>
                  <a:srgbClr val="000000"/>
                </a:solidFill>
                <a:latin typeface="Times"/>
                <a:ea typeface="Times"/>
                <a:cs typeface="Times"/>
                <a:sym typeface="Times"/>
              </a:rPr>
              <a:t>19</a:t>
            </a:fld>
            <a:endParaRPr sz="1200">
              <a:solidFill>
                <a:srgbClr val="000000"/>
              </a:solidFill>
              <a:latin typeface="Times"/>
              <a:ea typeface="Times"/>
              <a:cs typeface="Times"/>
              <a:sym typeface="Time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a:spLocks noGrp="1" noRot="1" noChangeAspect="1"/>
          </p:cNvSpPr>
          <p:nvPr>
            <p:ph type="sldImg" idx="2"/>
          </p:nvPr>
        </p:nvSpPr>
        <p:spPr>
          <a:xfrm>
            <a:off x="706438" y="1154113"/>
            <a:ext cx="5537200" cy="31162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8" name="Google Shape;138;p2:notes"/>
          <p:cNvSpPr txBox="1">
            <a:spLocks noGrp="1"/>
          </p:cNvSpPr>
          <p:nvPr>
            <p:ph type="body" idx="1"/>
          </p:nvPr>
        </p:nvSpPr>
        <p:spPr>
          <a:xfrm>
            <a:off x="695008" y="4444861"/>
            <a:ext cx="5560060" cy="3636705"/>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a:p>
        </p:txBody>
      </p:sp>
      <p:sp>
        <p:nvSpPr>
          <p:cNvPr id="139" name="Google Shape;139;p2:notes"/>
          <p:cNvSpPr txBox="1">
            <a:spLocks noGrp="1"/>
          </p:cNvSpPr>
          <p:nvPr>
            <p:ph type="sldNum" idx="12"/>
          </p:nvPr>
        </p:nvSpPr>
        <p:spPr>
          <a:xfrm>
            <a:off x="3936768" y="8772669"/>
            <a:ext cx="3011699" cy="463406"/>
          </a:xfrm>
          <a:prstGeom prst="rect">
            <a:avLst/>
          </a:prstGeom>
          <a:noFill/>
          <a:ln>
            <a:noFill/>
          </a:ln>
        </p:spPr>
        <p:txBody>
          <a:bodyPr spcFirstLastPara="1" wrap="square" lIns="92475" tIns="46225" rIns="92475" bIns="46225"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rgbClr val="000000"/>
                </a:solidFill>
                <a:latin typeface="Times"/>
                <a:ea typeface="Times"/>
                <a:cs typeface="Times"/>
                <a:sym typeface="Times"/>
              </a:rPr>
              <a:t>2</a:t>
            </a:fld>
            <a:endParaRPr sz="1200" b="0" i="0" u="none" strike="noStrike" cap="none">
              <a:solidFill>
                <a:srgbClr val="000000"/>
              </a:solidFill>
              <a:latin typeface="Times"/>
              <a:ea typeface="Times"/>
              <a:cs typeface="Times"/>
              <a:sym typeface="Time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8f002dd7cb_0_38:notes"/>
          <p:cNvSpPr>
            <a:spLocks noGrp="1" noRot="1" noChangeAspect="1"/>
          </p:cNvSpPr>
          <p:nvPr>
            <p:ph type="sldImg" idx="2"/>
          </p:nvPr>
        </p:nvSpPr>
        <p:spPr>
          <a:xfrm>
            <a:off x="706438" y="1154113"/>
            <a:ext cx="5537100" cy="31164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5" name="Google Shape;335;g8f002dd7cb_0_38:notes"/>
          <p:cNvSpPr txBox="1">
            <a:spLocks noGrp="1"/>
          </p:cNvSpPr>
          <p:nvPr>
            <p:ph type="body" idx="1"/>
          </p:nvPr>
        </p:nvSpPr>
        <p:spPr>
          <a:xfrm>
            <a:off x="695008" y="4444861"/>
            <a:ext cx="5560200" cy="3636600"/>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a:p>
        </p:txBody>
      </p:sp>
      <p:sp>
        <p:nvSpPr>
          <p:cNvPr id="336" name="Google Shape;336;g8f002dd7cb_0_38:notes"/>
          <p:cNvSpPr txBox="1">
            <a:spLocks noGrp="1"/>
          </p:cNvSpPr>
          <p:nvPr>
            <p:ph type="sldNum" idx="12"/>
          </p:nvPr>
        </p:nvSpPr>
        <p:spPr>
          <a:xfrm>
            <a:off x="3936768" y="8772669"/>
            <a:ext cx="3011700" cy="463500"/>
          </a:xfrm>
          <a:prstGeom prst="rect">
            <a:avLst/>
          </a:prstGeom>
          <a:noFill/>
          <a:ln>
            <a:noFill/>
          </a:ln>
        </p:spPr>
        <p:txBody>
          <a:bodyPr spcFirstLastPara="1" wrap="square" lIns="92475" tIns="46225" rIns="92475" bIns="46225"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solidFill>
                  <a:srgbClr val="000000"/>
                </a:solidFill>
                <a:latin typeface="Times"/>
                <a:ea typeface="Times"/>
                <a:cs typeface="Times"/>
                <a:sym typeface="Times"/>
              </a:rPr>
              <a:t>20</a:t>
            </a:fld>
            <a:endParaRPr sz="1200">
              <a:solidFill>
                <a:srgbClr val="000000"/>
              </a:solidFill>
              <a:latin typeface="Times"/>
              <a:ea typeface="Times"/>
              <a:cs typeface="Times"/>
              <a:sym typeface="Time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8f002dd7cb_0_58:notes"/>
          <p:cNvSpPr>
            <a:spLocks noGrp="1" noRot="1" noChangeAspect="1"/>
          </p:cNvSpPr>
          <p:nvPr>
            <p:ph type="sldImg" idx="2"/>
          </p:nvPr>
        </p:nvSpPr>
        <p:spPr>
          <a:xfrm>
            <a:off x="706438" y="1154113"/>
            <a:ext cx="5537100" cy="31164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6" name="Google Shape;356;g8f002dd7cb_0_58:notes"/>
          <p:cNvSpPr txBox="1">
            <a:spLocks noGrp="1"/>
          </p:cNvSpPr>
          <p:nvPr>
            <p:ph type="body" idx="1"/>
          </p:nvPr>
        </p:nvSpPr>
        <p:spPr>
          <a:xfrm>
            <a:off x="695008" y="4444861"/>
            <a:ext cx="5560200" cy="3636600"/>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a:p>
        </p:txBody>
      </p:sp>
      <p:sp>
        <p:nvSpPr>
          <p:cNvPr id="357" name="Google Shape;357;g8f002dd7cb_0_58:notes"/>
          <p:cNvSpPr txBox="1">
            <a:spLocks noGrp="1"/>
          </p:cNvSpPr>
          <p:nvPr>
            <p:ph type="sldNum" idx="12"/>
          </p:nvPr>
        </p:nvSpPr>
        <p:spPr>
          <a:xfrm>
            <a:off x="3936768" y="8772669"/>
            <a:ext cx="3011700" cy="463500"/>
          </a:xfrm>
          <a:prstGeom prst="rect">
            <a:avLst/>
          </a:prstGeom>
          <a:noFill/>
          <a:ln>
            <a:noFill/>
          </a:ln>
        </p:spPr>
        <p:txBody>
          <a:bodyPr spcFirstLastPara="1" wrap="square" lIns="92475" tIns="46225" rIns="92475" bIns="46225"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solidFill>
                  <a:srgbClr val="000000"/>
                </a:solidFill>
                <a:latin typeface="Times"/>
                <a:ea typeface="Times"/>
                <a:cs typeface="Times"/>
                <a:sym typeface="Times"/>
              </a:rPr>
              <a:t>21</a:t>
            </a:fld>
            <a:endParaRPr sz="1200">
              <a:solidFill>
                <a:srgbClr val="000000"/>
              </a:solidFill>
              <a:latin typeface="Times"/>
              <a:ea typeface="Times"/>
              <a:cs typeface="Times"/>
              <a:sym typeface="Time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8f002dd7cb_0_78:notes"/>
          <p:cNvSpPr>
            <a:spLocks noGrp="1" noRot="1" noChangeAspect="1"/>
          </p:cNvSpPr>
          <p:nvPr>
            <p:ph type="sldImg" idx="2"/>
          </p:nvPr>
        </p:nvSpPr>
        <p:spPr>
          <a:xfrm>
            <a:off x="706438" y="1154113"/>
            <a:ext cx="5537100" cy="31164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7" name="Google Shape;377;g8f002dd7cb_0_78:notes"/>
          <p:cNvSpPr txBox="1">
            <a:spLocks noGrp="1"/>
          </p:cNvSpPr>
          <p:nvPr>
            <p:ph type="body" idx="1"/>
          </p:nvPr>
        </p:nvSpPr>
        <p:spPr>
          <a:xfrm>
            <a:off x="695008" y="4444861"/>
            <a:ext cx="5560200" cy="3636600"/>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a:p>
        </p:txBody>
      </p:sp>
      <p:sp>
        <p:nvSpPr>
          <p:cNvPr id="378" name="Google Shape;378;g8f002dd7cb_0_78:notes"/>
          <p:cNvSpPr txBox="1">
            <a:spLocks noGrp="1"/>
          </p:cNvSpPr>
          <p:nvPr>
            <p:ph type="sldNum" idx="12"/>
          </p:nvPr>
        </p:nvSpPr>
        <p:spPr>
          <a:xfrm>
            <a:off x="3936768" y="8772669"/>
            <a:ext cx="3011700" cy="463500"/>
          </a:xfrm>
          <a:prstGeom prst="rect">
            <a:avLst/>
          </a:prstGeom>
          <a:noFill/>
          <a:ln>
            <a:noFill/>
          </a:ln>
        </p:spPr>
        <p:txBody>
          <a:bodyPr spcFirstLastPara="1" wrap="square" lIns="92475" tIns="46225" rIns="92475" bIns="46225"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solidFill>
                  <a:srgbClr val="000000"/>
                </a:solidFill>
                <a:latin typeface="Times"/>
                <a:ea typeface="Times"/>
                <a:cs typeface="Times"/>
                <a:sym typeface="Times"/>
              </a:rPr>
              <a:t>22</a:t>
            </a:fld>
            <a:endParaRPr sz="1200">
              <a:solidFill>
                <a:srgbClr val="000000"/>
              </a:solidFill>
              <a:latin typeface="Times"/>
              <a:ea typeface="Times"/>
              <a:cs typeface="Times"/>
              <a:sym typeface="Time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8684f49f7a_1_10:notes"/>
          <p:cNvSpPr>
            <a:spLocks noGrp="1" noRot="1" noChangeAspect="1"/>
          </p:cNvSpPr>
          <p:nvPr>
            <p:ph type="sldImg" idx="2"/>
          </p:nvPr>
        </p:nvSpPr>
        <p:spPr>
          <a:xfrm>
            <a:off x="706438" y="1154113"/>
            <a:ext cx="5537200" cy="31162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8" name="Google Shape;398;g8684f49f7a_1_10:notes"/>
          <p:cNvSpPr txBox="1">
            <a:spLocks noGrp="1"/>
          </p:cNvSpPr>
          <p:nvPr>
            <p:ph type="body" idx="1"/>
          </p:nvPr>
        </p:nvSpPr>
        <p:spPr>
          <a:xfrm>
            <a:off x="695008" y="4444861"/>
            <a:ext cx="5560200" cy="3636600"/>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a:p>
        </p:txBody>
      </p:sp>
      <p:sp>
        <p:nvSpPr>
          <p:cNvPr id="399" name="Google Shape;399;g8684f49f7a_1_10:notes"/>
          <p:cNvSpPr txBox="1">
            <a:spLocks noGrp="1"/>
          </p:cNvSpPr>
          <p:nvPr>
            <p:ph type="sldNum" idx="12"/>
          </p:nvPr>
        </p:nvSpPr>
        <p:spPr>
          <a:xfrm>
            <a:off x="3936768" y="8772669"/>
            <a:ext cx="3011700" cy="463500"/>
          </a:xfrm>
          <a:prstGeom prst="rect">
            <a:avLst/>
          </a:prstGeom>
          <a:noFill/>
          <a:ln>
            <a:noFill/>
          </a:ln>
        </p:spPr>
        <p:txBody>
          <a:bodyPr spcFirstLastPara="1" wrap="square" lIns="92475" tIns="46225" rIns="92475" bIns="46225"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rgbClr val="000000"/>
                </a:solidFill>
                <a:latin typeface="Times"/>
                <a:ea typeface="Times"/>
                <a:cs typeface="Times"/>
                <a:sym typeface="Times"/>
              </a:rPr>
              <a:t>23</a:t>
            </a:fld>
            <a:endParaRPr sz="1200" b="0" i="0" u="none" strike="noStrike" cap="none">
              <a:solidFill>
                <a:srgbClr val="000000"/>
              </a:solidFill>
              <a:latin typeface="Times"/>
              <a:ea typeface="Times"/>
              <a:cs typeface="Times"/>
              <a:sym typeface="Time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1:notes"/>
          <p:cNvSpPr>
            <a:spLocks noGrp="1" noRot="1" noChangeAspect="1"/>
          </p:cNvSpPr>
          <p:nvPr>
            <p:ph type="sldImg" idx="2"/>
          </p:nvPr>
        </p:nvSpPr>
        <p:spPr>
          <a:xfrm>
            <a:off x="706438" y="1154113"/>
            <a:ext cx="5537200" cy="31162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6" name="Google Shape;406;p11:notes"/>
          <p:cNvSpPr txBox="1">
            <a:spLocks noGrp="1"/>
          </p:cNvSpPr>
          <p:nvPr>
            <p:ph type="body" idx="1"/>
          </p:nvPr>
        </p:nvSpPr>
        <p:spPr>
          <a:xfrm>
            <a:off x="695008" y="4444861"/>
            <a:ext cx="5560060" cy="3636705"/>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a:p>
        </p:txBody>
      </p:sp>
      <p:sp>
        <p:nvSpPr>
          <p:cNvPr id="407" name="Google Shape;407;p11:notes"/>
          <p:cNvSpPr txBox="1">
            <a:spLocks noGrp="1"/>
          </p:cNvSpPr>
          <p:nvPr>
            <p:ph type="sldNum" idx="12"/>
          </p:nvPr>
        </p:nvSpPr>
        <p:spPr>
          <a:xfrm>
            <a:off x="3936768" y="8772669"/>
            <a:ext cx="3011699" cy="463406"/>
          </a:xfrm>
          <a:prstGeom prst="rect">
            <a:avLst/>
          </a:prstGeom>
          <a:noFill/>
          <a:ln>
            <a:noFill/>
          </a:ln>
        </p:spPr>
        <p:txBody>
          <a:bodyPr spcFirstLastPara="1" wrap="square" lIns="92475" tIns="46225" rIns="92475" bIns="46225"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solidFill>
                  <a:srgbClr val="000000"/>
                </a:solidFill>
                <a:latin typeface="Times"/>
                <a:ea typeface="Times"/>
                <a:cs typeface="Times"/>
                <a:sym typeface="Times"/>
              </a:rPr>
              <a:t>24</a:t>
            </a:fld>
            <a:endParaRPr sz="1200">
              <a:solidFill>
                <a:srgbClr val="000000"/>
              </a:solidFill>
              <a:latin typeface="Times"/>
              <a:ea typeface="Times"/>
              <a:cs typeface="Times"/>
              <a:sym typeface="Time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36:notes"/>
          <p:cNvSpPr>
            <a:spLocks noGrp="1" noRot="1" noChangeAspect="1"/>
          </p:cNvSpPr>
          <p:nvPr>
            <p:ph type="sldImg" idx="2"/>
          </p:nvPr>
        </p:nvSpPr>
        <p:spPr>
          <a:xfrm>
            <a:off x="706438" y="1154113"/>
            <a:ext cx="5537200" cy="31162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6" name="Google Shape;416;p36:notes"/>
          <p:cNvSpPr txBox="1">
            <a:spLocks noGrp="1"/>
          </p:cNvSpPr>
          <p:nvPr>
            <p:ph type="body" idx="1"/>
          </p:nvPr>
        </p:nvSpPr>
        <p:spPr>
          <a:xfrm>
            <a:off x="695008" y="4444861"/>
            <a:ext cx="5560060" cy="3636705"/>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a:p>
        </p:txBody>
      </p:sp>
      <p:sp>
        <p:nvSpPr>
          <p:cNvPr id="417" name="Google Shape;417;p36:notes"/>
          <p:cNvSpPr txBox="1">
            <a:spLocks noGrp="1"/>
          </p:cNvSpPr>
          <p:nvPr>
            <p:ph type="sldNum" idx="12"/>
          </p:nvPr>
        </p:nvSpPr>
        <p:spPr>
          <a:xfrm>
            <a:off x="3936768" y="8772669"/>
            <a:ext cx="3011699" cy="463406"/>
          </a:xfrm>
          <a:prstGeom prst="rect">
            <a:avLst/>
          </a:prstGeom>
          <a:noFill/>
          <a:ln>
            <a:noFill/>
          </a:ln>
        </p:spPr>
        <p:txBody>
          <a:bodyPr spcFirstLastPara="1" wrap="square" lIns="92475" tIns="46225" rIns="92475" bIns="46225"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solidFill>
                  <a:srgbClr val="000000"/>
                </a:solidFill>
                <a:latin typeface="Times"/>
                <a:ea typeface="Times"/>
                <a:cs typeface="Times"/>
                <a:sym typeface="Times"/>
              </a:rPr>
              <a:t>25</a:t>
            </a:fld>
            <a:endParaRPr sz="1200">
              <a:solidFill>
                <a:srgbClr val="000000"/>
              </a:solidFill>
              <a:latin typeface="Times"/>
              <a:ea typeface="Times"/>
              <a:cs typeface="Times"/>
              <a:sym typeface="Time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37:notes"/>
          <p:cNvSpPr>
            <a:spLocks noGrp="1" noRot="1" noChangeAspect="1"/>
          </p:cNvSpPr>
          <p:nvPr>
            <p:ph type="sldImg" idx="2"/>
          </p:nvPr>
        </p:nvSpPr>
        <p:spPr>
          <a:xfrm>
            <a:off x="706438" y="1154113"/>
            <a:ext cx="5537200" cy="31162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6" name="Google Shape;426;p37:notes"/>
          <p:cNvSpPr txBox="1">
            <a:spLocks noGrp="1"/>
          </p:cNvSpPr>
          <p:nvPr>
            <p:ph type="body" idx="1"/>
          </p:nvPr>
        </p:nvSpPr>
        <p:spPr>
          <a:xfrm>
            <a:off x="695008" y="4444861"/>
            <a:ext cx="5560060" cy="3636705"/>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a:p>
        </p:txBody>
      </p:sp>
      <p:sp>
        <p:nvSpPr>
          <p:cNvPr id="427" name="Google Shape;427;p37:notes"/>
          <p:cNvSpPr txBox="1">
            <a:spLocks noGrp="1"/>
          </p:cNvSpPr>
          <p:nvPr>
            <p:ph type="sldNum" idx="12"/>
          </p:nvPr>
        </p:nvSpPr>
        <p:spPr>
          <a:xfrm>
            <a:off x="3936768" y="8772669"/>
            <a:ext cx="3011699" cy="463406"/>
          </a:xfrm>
          <a:prstGeom prst="rect">
            <a:avLst/>
          </a:prstGeom>
          <a:noFill/>
          <a:ln>
            <a:noFill/>
          </a:ln>
        </p:spPr>
        <p:txBody>
          <a:bodyPr spcFirstLastPara="1" wrap="square" lIns="92475" tIns="46225" rIns="92475" bIns="46225"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solidFill>
                  <a:srgbClr val="000000"/>
                </a:solidFill>
                <a:latin typeface="Times"/>
                <a:ea typeface="Times"/>
                <a:cs typeface="Times"/>
                <a:sym typeface="Times"/>
              </a:rPr>
              <a:t>26</a:t>
            </a:fld>
            <a:endParaRPr sz="1200">
              <a:solidFill>
                <a:srgbClr val="000000"/>
              </a:solidFill>
              <a:latin typeface="Times"/>
              <a:ea typeface="Times"/>
              <a:cs typeface="Times"/>
              <a:sym typeface="Time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684f49f7a_1_5:notes"/>
          <p:cNvSpPr>
            <a:spLocks noGrp="1" noRot="1" noChangeAspect="1"/>
          </p:cNvSpPr>
          <p:nvPr>
            <p:ph type="sldImg" idx="2"/>
          </p:nvPr>
        </p:nvSpPr>
        <p:spPr>
          <a:xfrm>
            <a:off x="706438" y="1154113"/>
            <a:ext cx="5537100" cy="31164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5" name="Google Shape;145;g8684f49f7a_1_5:notes"/>
          <p:cNvSpPr txBox="1">
            <a:spLocks noGrp="1"/>
          </p:cNvSpPr>
          <p:nvPr>
            <p:ph type="body" idx="1"/>
          </p:nvPr>
        </p:nvSpPr>
        <p:spPr>
          <a:xfrm>
            <a:off x="695008" y="4444861"/>
            <a:ext cx="5560200" cy="3636600"/>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a:p>
        </p:txBody>
      </p:sp>
      <p:sp>
        <p:nvSpPr>
          <p:cNvPr id="146" name="Google Shape;146;g8684f49f7a_1_5:notes"/>
          <p:cNvSpPr txBox="1">
            <a:spLocks noGrp="1"/>
          </p:cNvSpPr>
          <p:nvPr>
            <p:ph type="sldNum" idx="12"/>
          </p:nvPr>
        </p:nvSpPr>
        <p:spPr>
          <a:xfrm>
            <a:off x="3936768" y="8772669"/>
            <a:ext cx="3011700" cy="463500"/>
          </a:xfrm>
          <a:prstGeom prst="rect">
            <a:avLst/>
          </a:prstGeom>
          <a:noFill/>
          <a:ln>
            <a:noFill/>
          </a:ln>
        </p:spPr>
        <p:txBody>
          <a:bodyPr spcFirstLastPara="1" wrap="square" lIns="92475" tIns="46225" rIns="92475" bIns="46225"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solidFill>
                  <a:srgbClr val="000000"/>
                </a:solidFill>
                <a:latin typeface="Times"/>
                <a:ea typeface="Times"/>
                <a:cs typeface="Times"/>
                <a:sym typeface="Times"/>
              </a:rPr>
              <a:t>3</a:t>
            </a:fld>
            <a:endParaRPr sz="1200">
              <a:solidFill>
                <a:srgbClr val="000000"/>
              </a:solidFill>
              <a:latin typeface="Times"/>
              <a:ea typeface="Times"/>
              <a:cs typeface="Times"/>
              <a:sym typeface="Time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3:notes"/>
          <p:cNvSpPr>
            <a:spLocks noGrp="1" noRot="1" noChangeAspect="1"/>
          </p:cNvSpPr>
          <p:nvPr>
            <p:ph type="sldImg" idx="2"/>
          </p:nvPr>
        </p:nvSpPr>
        <p:spPr>
          <a:xfrm>
            <a:off x="706438" y="1154113"/>
            <a:ext cx="5537200" cy="31162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1" name="Google Shape;151;p3:notes"/>
          <p:cNvSpPr txBox="1">
            <a:spLocks noGrp="1"/>
          </p:cNvSpPr>
          <p:nvPr>
            <p:ph type="body" idx="1"/>
          </p:nvPr>
        </p:nvSpPr>
        <p:spPr>
          <a:xfrm>
            <a:off x="695008" y="4444861"/>
            <a:ext cx="5560060" cy="3636705"/>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a:p>
        </p:txBody>
      </p:sp>
      <p:sp>
        <p:nvSpPr>
          <p:cNvPr id="152" name="Google Shape;152;p3:notes"/>
          <p:cNvSpPr txBox="1">
            <a:spLocks noGrp="1"/>
          </p:cNvSpPr>
          <p:nvPr>
            <p:ph type="sldNum" idx="12"/>
          </p:nvPr>
        </p:nvSpPr>
        <p:spPr>
          <a:xfrm>
            <a:off x="3936768" y="8772669"/>
            <a:ext cx="3011699" cy="463406"/>
          </a:xfrm>
          <a:prstGeom prst="rect">
            <a:avLst/>
          </a:prstGeom>
          <a:noFill/>
          <a:ln>
            <a:noFill/>
          </a:ln>
        </p:spPr>
        <p:txBody>
          <a:bodyPr spcFirstLastPara="1" wrap="square" lIns="92475" tIns="46225" rIns="92475" bIns="46225"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rgbClr val="000000"/>
                </a:solidFill>
                <a:latin typeface="Times"/>
                <a:ea typeface="Times"/>
                <a:cs typeface="Times"/>
                <a:sym typeface="Times"/>
              </a:rPr>
              <a:t>4</a:t>
            </a:fld>
            <a:endParaRPr sz="1200" b="0" i="0" u="none" strike="noStrike" cap="none">
              <a:solidFill>
                <a:srgbClr val="000000"/>
              </a:solidFill>
              <a:latin typeface="Times"/>
              <a:ea typeface="Times"/>
              <a:cs typeface="Times"/>
              <a:sym typeface="Time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684f49f7a_1_0:notes"/>
          <p:cNvSpPr>
            <a:spLocks noGrp="1" noRot="1" noChangeAspect="1"/>
          </p:cNvSpPr>
          <p:nvPr>
            <p:ph type="sldImg" idx="2"/>
          </p:nvPr>
        </p:nvSpPr>
        <p:spPr>
          <a:xfrm>
            <a:off x="706438" y="1154113"/>
            <a:ext cx="5537100" cy="31164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0" name="Google Shape;160;g8684f49f7a_1_0:notes"/>
          <p:cNvSpPr txBox="1">
            <a:spLocks noGrp="1"/>
          </p:cNvSpPr>
          <p:nvPr>
            <p:ph type="body" idx="1"/>
          </p:nvPr>
        </p:nvSpPr>
        <p:spPr>
          <a:xfrm>
            <a:off x="695008" y="4444861"/>
            <a:ext cx="5560200" cy="3636600"/>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a:p>
        </p:txBody>
      </p:sp>
      <p:sp>
        <p:nvSpPr>
          <p:cNvPr id="161" name="Google Shape;161;g8684f49f7a_1_0:notes"/>
          <p:cNvSpPr txBox="1">
            <a:spLocks noGrp="1"/>
          </p:cNvSpPr>
          <p:nvPr>
            <p:ph type="sldNum" idx="12"/>
          </p:nvPr>
        </p:nvSpPr>
        <p:spPr>
          <a:xfrm>
            <a:off x="3936768" y="8772669"/>
            <a:ext cx="3011700" cy="463500"/>
          </a:xfrm>
          <a:prstGeom prst="rect">
            <a:avLst/>
          </a:prstGeom>
          <a:noFill/>
          <a:ln>
            <a:noFill/>
          </a:ln>
        </p:spPr>
        <p:txBody>
          <a:bodyPr spcFirstLastPara="1" wrap="square" lIns="92475" tIns="46225" rIns="92475" bIns="46225"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solidFill>
                  <a:srgbClr val="000000"/>
                </a:solidFill>
                <a:latin typeface="Times"/>
                <a:ea typeface="Times"/>
                <a:cs typeface="Times"/>
                <a:sym typeface="Times"/>
              </a:rPr>
              <a:t>5</a:t>
            </a:fld>
            <a:endParaRPr sz="1200">
              <a:solidFill>
                <a:srgbClr val="000000"/>
              </a:solidFill>
              <a:latin typeface="Times"/>
              <a:ea typeface="Times"/>
              <a:cs typeface="Times"/>
              <a:sym typeface="Time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4:notes"/>
          <p:cNvSpPr>
            <a:spLocks noGrp="1" noRot="1" noChangeAspect="1"/>
          </p:cNvSpPr>
          <p:nvPr>
            <p:ph type="sldImg" idx="2"/>
          </p:nvPr>
        </p:nvSpPr>
        <p:spPr>
          <a:xfrm>
            <a:off x="706438" y="1154113"/>
            <a:ext cx="5537200" cy="31162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6" name="Google Shape;166;p4:notes"/>
          <p:cNvSpPr txBox="1">
            <a:spLocks noGrp="1"/>
          </p:cNvSpPr>
          <p:nvPr>
            <p:ph type="body" idx="1"/>
          </p:nvPr>
        </p:nvSpPr>
        <p:spPr>
          <a:xfrm>
            <a:off x="695008" y="4444861"/>
            <a:ext cx="5560060" cy="3636705"/>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a:p>
        </p:txBody>
      </p:sp>
      <p:sp>
        <p:nvSpPr>
          <p:cNvPr id="167" name="Google Shape;167;p4:notes"/>
          <p:cNvSpPr txBox="1">
            <a:spLocks noGrp="1"/>
          </p:cNvSpPr>
          <p:nvPr>
            <p:ph type="sldNum" idx="12"/>
          </p:nvPr>
        </p:nvSpPr>
        <p:spPr>
          <a:xfrm>
            <a:off x="3936768" y="8772669"/>
            <a:ext cx="3011699" cy="463406"/>
          </a:xfrm>
          <a:prstGeom prst="rect">
            <a:avLst/>
          </a:prstGeom>
          <a:noFill/>
          <a:ln>
            <a:noFill/>
          </a:ln>
        </p:spPr>
        <p:txBody>
          <a:bodyPr spcFirstLastPara="1" wrap="square" lIns="92475" tIns="46225" rIns="92475" bIns="46225"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rgbClr val="000000"/>
                </a:solidFill>
                <a:latin typeface="Times"/>
                <a:ea typeface="Times"/>
                <a:cs typeface="Times"/>
                <a:sym typeface="Times"/>
              </a:rPr>
              <a:t>6</a:t>
            </a:fld>
            <a:endParaRPr sz="1200" b="0" i="0" u="none" strike="noStrike" cap="none">
              <a:solidFill>
                <a:srgbClr val="000000"/>
              </a:solidFill>
              <a:latin typeface="Times"/>
              <a:ea typeface="Times"/>
              <a:cs typeface="Times"/>
              <a:sym typeface="Time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5:notes"/>
          <p:cNvSpPr txBox="1">
            <a:spLocks noGrp="1"/>
          </p:cNvSpPr>
          <p:nvPr>
            <p:ph type="body" idx="1"/>
          </p:nvPr>
        </p:nvSpPr>
        <p:spPr>
          <a:xfrm>
            <a:off x="695008" y="4444861"/>
            <a:ext cx="5560060" cy="3636705"/>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a:p>
        </p:txBody>
      </p:sp>
      <p:sp>
        <p:nvSpPr>
          <p:cNvPr id="173" name="Google Shape;173;p5:notes"/>
          <p:cNvSpPr>
            <a:spLocks noGrp="1" noRot="1" noChangeAspect="1"/>
          </p:cNvSpPr>
          <p:nvPr>
            <p:ph type="sldImg" idx="2"/>
          </p:nvPr>
        </p:nvSpPr>
        <p:spPr>
          <a:xfrm>
            <a:off x="706438" y="1154113"/>
            <a:ext cx="5537200" cy="31162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34:notes"/>
          <p:cNvSpPr>
            <a:spLocks noGrp="1" noRot="1" noChangeAspect="1"/>
          </p:cNvSpPr>
          <p:nvPr>
            <p:ph type="sldImg" idx="2"/>
          </p:nvPr>
        </p:nvSpPr>
        <p:spPr>
          <a:xfrm>
            <a:off x="706438" y="1154113"/>
            <a:ext cx="5537200" cy="31162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0" name="Google Shape;210;p34:notes"/>
          <p:cNvSpPr txBox="1">
            <a:spLocks noGrp="1"/>
          </p:cNvSpPr>
          <p:nvPr>
            <p:ph type="body" idx="1"/>
          </p:nvPr>
        </p:nvSpPr>
        <p:spPr>
          <a:xfrm>
            <a:off x="695008" y="4444861"/>
            <a:ext cx="5560060" cy="3636705"/>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a:p>
        </p:txBody>
      </p:sp>
      <p:sp>
        <p:nvSpPr>
          <p:cNvPr id="211" name="Google Shape;211;p34:notes"/>
          <p:cNvSpPr txBox="1">
            <a:spLocks noGrp="1"/>
          </p:cNvSpPr>
          <p:nvPr>
            <p:ph type="sldNum" idx="12"/>
          </p:nvPr>
        </p:nvSpPr>
        <p:spPr>
          <a:xfrm>
            <a:off x="3936768" y="8772669"/>
            <a:ext cx="3011699" cy="463406"/>
          </a:xfrm>
          <a:prstGeom prst="rect">
            <a:avLst/>
          </a:prstGeom>
          <a:noFill/>
          <a:ln>
            <a:noFill/>
          </a:ln>
        </p:spPr>
        <p:txBody>
          <a:bodyPr spcFirstLastPara="1" wrap="square" lIns="92475" tIns="46225" rIns="92475" bIns="46225"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rgbClr val="000000"/>
                </a:solidFill>
                <a:latin typeface="Times"/>
                <a:ea typeface="Times"/>
                <a:cs typeface="Times"/>
                <a:sym typeface="Times"/>
              </a:rPr>
              <a:t>8</a:t>
            </a:fld>
            <a:endParaRPr sz="1200" b="0" i="0" u="none" strike="noStrike" cap="none">
              <a:solidFill>
                <a:srgbClr val="000000"/>
              </a:solidFill>
              <a:latin typeface="Times"/>
              <a:ea typeface="Times"/>
              <a:cs typeface="Times"/>
              <a:sym typeface="Time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35:notes"/>
          <p:cNvSpPr>
            <a:spLocks noGrp="1" noRot="1" noChangeAspect="1"/>
          </p:cNvSpPr>
          <p:nvPr>
            <p:ph type="sldImg" idx="2"/>
          </p:nvPr>
        </p:nvSpPr>
        <p:spPr>
          <a:xfrm>
            <a:off x="706438" y="1154113"/>
            <a:ext cx="5537200" cy="31162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7" name="Google Shape;217;p35:notes"/>
          <p:cNvSpPr txBox="1">
            <a:spLocks noGrp="1"/>
          </p:cNvSpPr>
          <p:nvPr>
            <p:ph type="body" idx="1"/>
          </p:nvPr>
        </p:nvSpPr>
        <p:spPr>
          <a:xfrm>
            <a:off x="695008" y="4444861"/>
            <a:ext cx="5560060" cy="3636705"/>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a:p>
        </p:txBody>
      </p:sp>
      <p:sp>
        <p:nvSpPr>
          <p:cNvPr id="218" name="Google Shape;218;p35:notes"/>
          <p:cNvSpPr txBox="1">
            <a:spLocks noGrp="1"/>
          </p:cNvSpPr>
          <p:nvPr>
            <p:ph type="sldNum" idx="12"/>
          </p:nvPr>
        </p:nvSpPr>
        <p:spPr>
          <a:xfrm>
            <a:off x="3936768" y="8772669"/>
            <a:ext cx="3011699" cy="463406"/>
          </a:xfrm>
          <a:prstGeom prst="rect">
            <a:avLst/>
          </a:prstGeom>
          <a:noFill/>
          <a:ln>
            <a:noFill/>
          </a:ln>
        </p:spPr>
        <p:txBody>
          <a:bodyPr spcFirstLastPara="1" wrap="square" lIns="92475" tIns="46225" rIns="92475" bIns="46225"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rgbClr val="000000"/>
                </a:solidFill>
                <a:latin typeface="Times"/>
                <a:ea typeface="Times"/>
                <a:cs typeface="Times"/>
                <a:sym typeface="Times"/>
              </a:rPr>
              <a:t>9</a:t>
            </a:fld>
            <a:endParaRPr sz="1200" b="0" i="0" u="none" strike="noStrike" cap="none">
              <a:solidFill>
                <a:srgbClr val="000000"/>
              </a:solidFill>
              <a:latin typeface="Times"/>
              <a:ea typeface="Times"/>
              <a:cs typeface="Times"/>
              <a:sym typeface="Time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e de titre" type="title">
  <p:cSld name="TITLE">
    <p:spTree>
      <p:nvGrpSpPr>
        <p:cNvPr id="1" name="Shape 18"/>
        <p:cNvGrpSpPr/>
        <p:nvPr/>
      </p:nvGrpSpPr>
      <p:grpSpPr>
        <a:xfrm>
          <a:off x="0" y="0"/>
          <a:ext cx="0" cy="0"/>
          <a:chOff x="0" y="0"/>
          <a:chExt cx="0" cy="0"/>
        </a:xfrm>
      </p:grpSpPr>
      <p:pic>
        <p:nvPicPr>
          <p:cNvPr id="19" name="Google Shape;19;p16" descr="big_vj_logo"/>
          <p:cNvPicPr preferRelativeResize="0"/>
          <p:nvPr/>
        </p:nvPicPr>
        <p:blipFill rotWithShape="1">
          <a:blip r:embed="rId2">
            <a:alphaModFix/>
          </a:blip>
          <a:srcRect/>
          <a:stretch/>
        </p:blipFill>
        <p:spPr>
          <a:xfrm>
            <a:off x="431801" y="260350"/>
            <a:ext cx="5281084" cy="889000"/>
          </a:xfrm>
          <a:prstGeom prst="rect">
            <a:avLst/>
          </a:prstGeom>
          <a:noFill/>
          <a:ln>
            <a:noFill/>
          </a:ln>
        </p:spPr>
      </p:pic>
      <p:cxnSp>
        <p:nvCxnSpPr>
          <p:cNvPr id="20" name="Google Shape;20;p16"/>
          <p:cNvCxnSpPr/>
          <p:nvPr/>
        </p:nvCxnSpPr>
        <p:spPr>
          <a:xfrm>
            <a:off x="624418" y="1268413"/>
            <a:ext cx="10943167" cy="0"/>
          </a:xfrm>
          <a:prstGeom prst="straightConnector1">
            <a:avLst/>
          </a:prstGeom>
          <a:noFill/>
          <a:ln w="25400" cap="flat" cmpd="sng">
            <a:solidFill>
              <a:schemeClr val="dk1"/>
            </a:solidFill>
            <a:prstDash val="solid"/>
            <a:round/>
            <a:headEnd type="none" w="sm" len="sm"/>
            <a:tailEnd type="none" w="sm" len="sm"/>
          </a:ln>
        </p:spPr>
      </p:cxnSp>
      <p:sp>
        <p:nvSpPr>
          <p:cNvPr id="21" name="Google Shape;21;p16"/>
          <p:cNvSpPr txBox="1">
            <a:spLocks noGrp="1"/>
          </p:cNvSpPr>
          <p:nvPr>
            <p:ph type="subTitle" idx="1"/>
          </p:nvPr>
        </p:nvSpPr>
        <p:spPr>
          <a:xfrm>
            <a:off x="1828800" y="2667000"/>
            <a:ext cx="8534400" cy="863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360"/>
              </a:spcBef>
              <a:spcAft>
                <a:spcPts val="0"/>
              </a:spcAft>
              <a:buSzPts val="1800"/>
              <a:buFont typeface="Arial"/>
              <a:buNone/>
              <a:defRPr sz="1800"/>
            </a:lvl1pPr>
            <a:lvl2pPr lvl="1" algn="l">
              <a:lnSpc>
                <a:spcPct val="100000"/>
              </a:lnSpc>
              <a:spcBef>
                <a:spcPts val="360"/>
              </a:spcBef>
              <a:spcAft>
                <a:spcPts val="0"/>
              </a:spcAft>
              <a:buSzPts val="216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sp>
        <p:nvSpPr>
          <p:cNvPr id="22" name="Google Shape;22;p16"/>
          <p:cNvSpPr txBox="1">
            <a:spLocks noGrp="1"/>
          </p:cNvSpPr>
          <p:nvPr>
            <p:ph type="ctrTitle"/>
          </p:nvPr>
        </p:nvSpPr>
        <p:spPr>
          <a:xfrm>
            <a:off x="914400" y="1341438"/>
            <a:ext cx="10363200" cy="10826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53"/>
        <p:cNvGrpSpPr/>
        <p:nvPr/>
      </p:nvGrpSpPr>
      <p:grpSpPr>
        <a:xfrm>
          <a:off x="0" y="0"/>
          <a:ext cx="0" cy="0"/>
          <a:chOff x="0" y="0"/>
          <a:chExt cx="0" cy="0"/>
        </a:xfrm>
      </p:grpSpPr>
      <p:sp>
        <p:nvSpPr>
          <p:cNvPr id="54" name="Google Shape;54;p25"/>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5"/>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rgbClr val="262673"/>
              </a:buClr>
              <a:buSzPts val="3200"/>
              <a:buFont typeface="Noto Sans Symbols"/>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rgbClr val="262673"/>
              </a:buClr>
              <a:buSzPts val="3360"/>
              <a:buFont typeface="Noto Sans Symbols"/>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rgbClr val="262673"/>
              </a:buClr>
              <a:buSzPts val="2400"/>
              <a:buFont typeface="Noto Sans Symbols"/>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rgbClr val="262673"/>
              </a:buClr>
              <a:buSzPts val="2000"/>
              <a:buFont typeface="Noto Sans Symbols"/>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rgbClr val="262673"/>
              </a:buClr>
              <a:buSzPts val="2000"/>
              <a:buFont typeface="Noto Sans Symbols"/>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rgbClr val="4F9EDB"/>
              </a:buClr>
              <a:buSzPts val="2000"/>
              <a:buFont typeface="Noto Sans Symbols"/>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rgbClr val="4F9EDB"/>
              </a:buClr>
              <a:buSzPts val="2000"/>
              <a:buFont typeface="Noto Sans Symbols"/>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rgbClr val="4F9EDB"/>
              </a:buClr>
              <a:buSzPts val="2000"/>
              <a:buFont typeface="Noto Sans Symbols"/>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rgbClr val="4F9EDB"/>
              </a:buClr>
              <a:buSzPts val="20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56" name="Google Shape;56;p25"/>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44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57"/>
        <p:cNvGrpSpPr/>
        <p:nvPr/>
      </p:nvGrpSpPr>
      <p:grpSpPr>
        <a:xfrm>
          <a:off x="0" y="0"/>
          <a:ext cx="0" cy="0"/>
          <a:chOff x="0" y="0"/>
          <a:chExt cx="0" cy="0"/>
        </a:xfrm>
      </p:grpSpPr>
      <p:sp>
        <p:nvSpPr>
          <p:cNvPr id="58" name="Google Shape;58;p26"/>
          <p:cNvSpPr txBox="1">
            <a:spLocks noGrp="1"/>
          </p:cNvSpPr>
          <p:nvPr>
            <p:ph type="title"/>
          </p:nvPr>
        </p:nvSpPr>
        <p:spPr>
          <a:xfrm>
            <a:off x="609600" y="0"/>
            <a:ext cx="10287000" cy="647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6"/>
          <p:cNvSpPr txBox="1">
            <a:spLocks noGrp="1"/>
          </p:cNvSpPr>
          <p:nvPr>
            <p:ph type="body" idx="1"/>
          </p:nvPr>
        </p:nvSpPr>
        <p:spPr>
          <a:xfrm rot="5400000">
            <a:off x="3486944" y="-1969293"/>
            <a:ext cx="5218113" cy="10972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65760" algn="l">
              <a:lnSpc>
                <a:spcPct val="100000"/>
              </a:lnSpc>
              <a:spcBef>
                <a:spcPts val="360"/>
              </a:spcBef>
              <a:spcAft>
                <a:spcPts val="0"/>
              </a:spcAft>
              <a:buSzPts val="216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60"/>
        <p:cNvGrpSpPr/>
        <p:nvPr/>
      </p:nvGrpSpPr>
      <p:grpSpPr>
        <a:xfrm>
          <a:off x="0" y="0"/>
          <a:ext cx="0" cy="0"/>
          <a:chOff x="0" y="0"/>
          <a:chExt cx="0" cy="0"/>
        </a:xfrm>
      </p:grpSpPr>
      <p:sp>
        <p:nvSpPr>
          <p:cNvPr id="61" name="Google Shape;61;p27"/>
          <p:cNvSpPr txBox="1">
            <a:spLocks noGrp="1"/>
          </p:cNvSpPr>
          <p:nvPr>
            <p:ph type="title"/>
          </p:nvPr>
        </p:nvSpPr>
        <p:spPr>
          <a:xfrm rot="5400000">
            <a:off x="7134224" y="1677988"/>
            <a:ext cx="6153151" cy="2743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7"/>
          <p:cNvSpPr txBox="1">
            <a:spLocks noGrp="1"/>
          </p:cNvSpPr>
          <p:nvPr>
            <p:ph type="body" idx="1"/>
          </p:nvPr>
        </p:nvSpPr>
        <p:spPr>
          <a:xfrm rot="5400000">
            <a:off x="1546223" y="-936624"/>
            <a:ext cx="6153151" cy="80264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65760" algn="l">
              <a:lnSpc>
                <a:spcPct val="100000"/>
              </a:lnSpc>
              <a:spcBef>
                <a:spcPts val="360"/>
              </a:spcBef>
              <a:spcAft>
                <a:spcPts val="0"/>
              </a:spcAft>
              <a:buSzPts val="216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slide with Headline">
  <p:cSld name="Content slide with Headline">
    <p:spTree>
      <p:nvGrpSpPr>
        <p:cNvPr id="1" name="Shape 72"/>
        <p:cNvGrpSpPr/>
        <p:nvPr/>
      </p:nvGrpSpPr>
      <p:grpSpPr>
        <a:xfrm>
          <a:off x="0" y="0"/>
          <a:ext cx="0" cy="0"/>
          <a:chOff x="0" y="0"/>
          <a:chExt cx="0" cy="0"/>
        </a:xfrm>
      </p:grpSpPr>
      <p:sp>
        <p:nvSpPr>
          <p:cNvPr id="73" name="Google Shape;73;g8684f49f7a_0_339"/>
          <p:cNvSpPr txBox="1">
            <a:spLocks noGrp="1"/>
          </p:cNvSpPr>
          <p:nvPr>
            <p:ph type="title"/>
          </p:nvPr>
        </p:nvSpPr>
        <p:spPr>
          <a:xfrm>
            <a:off x="609600" y="0"/>
            <a:ext cx="10287000" cy="647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g8684f49f7a_0_339"/>
          <p:cNvSpPr txBox="1">
            <a:spLocks noGrp="1"/>
          </p:cNvSpPr>
          <p:nvPr>
            <p:ph type="body" idx="1"/>
          </p:nvPr>
        </p:nvSpPr>
        <p:spPr>
          <a:xfrm>
            <a:off x="609600" y="1828800"/>
            <a:ext cx="10972800" cy="4495800"/>
          </a:xfrm>
          <a:prstGeom prst="rect">
            <a:avLst/>
          </a:prstGeom>
          <a:noFill/>
          <a:ln>
            <a:noFill/>
          </a:ln>
        </p:spPr>
        <p:txBody>
          <a:bodyPr spcFirstLastPara="1" wrap="square" lIns="91425" tIns="45700" rIns="91425" bIns="45700" anchor="t" anchorCtr="0">
            <a:noAutofit/>
          </a:bodyPr>
          <a:lstStyle>
            <a:lvl1pPr marL="457200" lvl="0" indent="-368300" algn="l">
              <a:lnSpc>
                <a:spcPct val="100000"/>
              </a:lnSpc>
              <a:spcBef>
                <a:spcPts val="440"/>
              </a:spcBef>
              <a:spcAft>
                <a:spcPts val="0"/>
              </a:spcAft>
              <a:buSzPts val="2200"/>
              <a:buChar char="▪"/>
              <a:defRPr sz="2200"/>
            </a:lvl1pPr>
            <a:lvl2pPr marL="914400" lvl="1" indent="-381000" algn="l">
              <a:lnSpc>
                <a:spcPct val="100000"/>
              </a:lnSpc>
              <a:spcBef>
                <a:spcPts val="400"/>
              </a:spcBef>
              <a:spcAft>
                <a:spcPts val="0"/>
              </a:spcAft>
              <a:buSzPts val="2400"/>
              <a:buFont typeface="Noto Sans Symbols"/>
              <a:buChar char="▪"/>
              <a:defRPr sz="2000"/>
            </a:lvl2pPr>
            <a:lvl3pPr marL="1371600" lvl="2" indent="-342900" algn="l">
              <a:lnSpc>
                <a:spcPct val="100000"/>
              </a:lnSpc>
              <a:spcBef>
                <a:spcPts val="360"/>
              </a:spcBef>
              <a:spcAft>
                <a:spcPts val="0"/>
              </a:spcAft>
              <a:buSzPts val="1800"/>
              <a:buFont typeface="Arial"/>
              <a:buChar char="–"/>
              <a:defRPr sz="1800">
                <a:solidFill>
                  <a:srgbClr val="7F7F7F"/>
                </a:solidFill>
              </a:defRPr>
            </a:lvl3pPr>
            <a:lvl4pPr marL="1828800" lvl="3" indent="-330200" algn="l">
              <a:lnSpc>
                <a:spcPct val="100000"/>
              </a:lnSpc>
              <a:spcBef>
                <a:spcPts val="320"/>
              </a:spcBef>
              <a:spcAft>
                <a:spcPts val="0"/>
              </a:spcAft>
              <a:buSzPts val="1600"/>
              <a:buFont typeface="Arial"/>
              <a:buChar char="–"/>
              <a:defRPr sz="1600">
                <a:solidFill>
                  <a:srgbClr val="7F7F7F"/>
                </a:solidFill>
              </a:defRPr>
            </a:lvl4pPr>
            <a:lvl5pPr marL="2286000" lvl="4" indent="-317500" algn="l">
              <a:lnSpc>
                <a:spcPct val="100000"/>
              </a:lnSpc>
              <a:spcBef>
                <a:spcPts val="280"/>
              </a:spcBef>
              <a:spcAft>
                <a:spcPts val="0"/>
              </a:spcAft>
              <a:buSzPts val="1400"/>
              <a:buChar char="▪"/>
              <a:defRPr sz="1400">
                <a:solidFill>
                  <a:srgbClr val="7F7F7F"/>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5" name="Google Shape;75;g8684f49f7a_0_339"/>
          <p:cNvSpPr txBox="1">
            <a:spLocks noGrp="1"/>
          </p:cNvSpPr>
          <p:nvPr>
            <p:ph type="body" idx="2"/>
          </p:nvPr>
        </p:nvSpPr>
        <p:spPr>
          <a:xfrm>
            <a:off x="609600" y="990600"/>
            <a:ext cx="10972800" cy="68580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480"/>
              </a:spcBef>
              <a:spcAft>
                <a:spcPts val="0"/>
              </a:spcAft>
              <a:buSzPts val="2400"/>
              <a:buNone/>
              <a:defRPr b="1">
                <a:solidFill>
                  <a:srgbClr val="F08B1D"/>
                </a:solidFill>
                <a:latin typeface="Arial"/>
                <a:ea typeface="Arial"/>
                <a:cs typeface="Arial"/>
                <a:sym typeface="Arial"/>
              </a:defRPr>
            </a:lvl1pPr>
            <a:lvl2pPr marL="914400" lvl="1" indent="-381000" algn="l">
              <a:lnSpc>
                <a:spcPct val="100000"/>
              </a:lnSpc>
              <a:spcBef>
                <a:spcPts val="400"/>
              </a:spcBef>
              <a:spcAft>
                <a:spcPts val="0"/>
              </a:spcAft>
              <a:buSzPts val="2400"/>
              <a:buChar char="▪"/>
              <a:defRPr b="1">
                <a:solidFill>
                  <a:srgbClr val="00446A"/>
                </a:solidFill>
                <a:latin typeface="Arial"/>
                <a:ea typeface="Arial"/>
                <a:cs typeface="Arial"/>
                <a:sym typeface="Arial"/>
              </a:defRPr>
            </a:lvl2pPr>
            <a:lvl3pPr marL="1371600" lvl="2" indent="-342900" algn="l">
              <a:lnSpc>
                <a:spcPct val="100000"/>
              </a:lnSpc>
              <a:spcBef>
                <a:spcPts val="360"/>
              </a:spcBef>
              <a:spcAft>
                <a:spcPts val="0"/>
              </a:spcAft>
              <a:buSzPts val="1800"/>
              <a:buChar char="▪"/>
              <a:defRPr b="1">
                <a:solidFill>
                  <a:srgbClr val="00446A"/>
                </a:solidFill>
                <a:latin typeface="Arial"/>
                <a:ea typeface="Arial"/>
                <a:cs typeface="Arial"/>
                <a:sym typeface="Arial"/>
              </a:defRPr>
            </a:lvl3pPr>
            <a:lvl4pPr marL="1828800" lvl="3" indent="-330200" algn="l">
              <a:lnSpc>
                <a:spcPct val="100000"/>
              </a:lnSpc>
              <a:spcBef>
                <a:spcPts val="320"/>
              </a:spcBef>
              <a:spcAft>
                <a:spcPts val="0"/>
              </a:spcAft>
              <a:buSzPts val="1600"/>
              <a:buChar char="▪"/>
              <a:defRPr b="1">
                <a:solidFill>
                  <a:srgbClr val="00446A"/>
                </a:solidFill>
                <a:latin typeface="Arial"/>
                <a:ea typeface="Arial"/>
                <a:cs typeface="Arial"/>
                <a:sym typeface="Arial"/>
              </a:defRPr>
            </a:lvl4pPr>
            <a:lvl5pPr marL="2286000" lvl="4" indent="-317500" algn="l">
              <a:lnSpc>
                <a:spcPct val="100000"/>
              </a:lnSpc>
              <a:spcBef>
                <a:spcPts val="280"/>
              </a:spcBef>
              <a:spcAft>
                <a:spcPts val="0"/>
              </a:spcAft>
              <a:buSzPts val="1400"/>
              <a:buChar char="▪"/>
              <a:defRPr b="1">
                <a:solidFill>
                  <a:srgbClr val="00446A"/>
                </a:solidFill>
                <a:latin typeface="Arial"/>
                <a:ea typeface="Arial"/>
                <a:cs typeface="Arial"/>
                <a:sym typeface="Aria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6" name="Google Shape;76;g8684f49f7a_0_339"/>
          <p:cNvSpPr txBox="1">
            <a:spLocks noGrp="1"/>
          </p:cNvSpPr>
          <p:nvPr>
            <p:ph type="body" idx="3"/>
          </p:nvPr>
        </p:nvSpPr>
        <p:spPr>
          <a:xfrm>
            <a:off x="609600" y="6324600"/>
            <a:ext cx="7416900" cy="2286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00"/>
              </a:spcBef>
              <a:spcAft>
                <a:spcPts val="0"/>
              </a:spcAft>
              <a:buSzPts val="1000"/>
              <a:buNone/>
              <a:defRPr sz="1000">
                <a:solidFill>
                  <a:srgbClr val="7F7F7F"/>
                </a:solidFill>
                <a:latin typeface="Arial"/>
                <a:ea typeface="Arial"/>
                <a:cs typeface="Arial"/>
                <a:sym typeface="Arial"/>
              </a:defRPr>
            </a:lvl1pPr>
            <a:lvl2pPr marL="914400" lvl="1" indent="-365760" algn="l">
              <a:lnSpc>
                <a:spcPct val="100000"/>
              </a:lnSpc>
              <a:spcBef>
                <a:spcPts val="360"/>
              </a:spcBef>
              <a:spcAft>
                <a:spcPts val="0"/>
              </a:spcAft>
              <a:buSzPts val="216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7" name="Google Shape;77;g8684f49f7a_0_339"/>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78" name="Google Shape;78;g8684f49f7a_0_339"/>
          <p:cNvSpPr txBox="1">
            <a:spLocks noGrp="1"/>
          </p:cNvSpPr>
          <p:nvPr>
            <p:ph type="ftr" idx="11"/>
          </p:nvPr>
        </p:nvSpPr>
        <p:spPr>
          <a:xfrm>
            <a:off x="23284" y="6561139"/>
            <a:ext cx="74169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636C7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Diapositive de titre" type="title">
  <p:cSld name="TITLE">
    <p:spTree>
      <p:nvGrpSpPr>
        <p:cNvPr id="1" name="Shape 79"/>
        <p:cNvGrpSpPr/>
        <p:nvPr/>
      </p:nvGrpSpPr>
      <p:grpSpPr>
        <a:xfrm>
          <a:off x="0" y="0"/>
          <a:ext cx="0" cy="0"/>
          <a:chOff x="0" y="0"/>
          <a:chExt cx="0" cy="0"/>
        </a:xfrm>
      </p:grpSpPr>
      <p:pic>
        <p:nvPicPr>
          <p:cNvPr id="80" name="Google Shape;80;g8684f49f7a_0_334" descr="big_vj_logo"/>
          <p:cNvPicPr preferRelativeResize="0"/>
          <p:nvPr/>
        </p:nvPicPr>
        <p:blipFill rotWithShape="1">
          <a:blip r:embed="rId2">
            <a:alphaModFix/>
          </a:blip>
          <a:srcRect/>
          <a:stretch/>
        </p:blipFill>
        <p:spPr>
          <a:xfrm>
            <a:off x="431801" y="260350"/>
            <a:ext cx="5281084" cy="889000"/>
          </a:xfrm>
          <a:prstGeom prst="rect">
            <a:avLst/>
          </a:prstGeom>
          <a:noFill/>
          <a:ln>
            <a:noFill/>
          </a:ln>
        </p:spPr>
      </p:pic>
      <p:cxnSp>
        <p:nvCxnSpPr>
          <p:cNvPr id="81" name="Google Shape;81;g8684f49f7a_0_334"/>
          <p:cNvCxnSpPr/>
          <p:nvPr/>
        </p:nvCxnSpPr>
        <p:spPr>
          <a:xfrm>
            <a:off x="624418" y="1268413"/>
            <a:ext cx="10943100" cy="0"/>
          </a:xfrm>
          <a:prstGeom prst="straightConnector1">
            <a:avLst/>
          </a:prstGeom>
          <a:noFill/>
          <a:ln w="25400" cap="flat" cmpd="sng">
            <a:solidFill>
              <a:schemeClr val="dk1"/>
            </a:solidFill>
            <a:prstDash val="solid"/>
            <a:round/>
            <a:headEnd type="none" w="sm" len="sm"/>
            <a:tailEnd type="none" w="sm" len="sm"/>
          </a:ln>
        </p:spPr>
      </p:cxnSp>
      <p:sp>
        <p:nvSpPr>
          <p:cNvPr id="82" name="Google Shape;82;g8684f49f7a_0_334"/>
          <p:cNvSpPr txBox="1">
            <a:spLocks noGrp="1"/>
          </p:cNvSpPr>
          <p:nvPr>
            <p:ph type="subTitle" idx="1"/>
          </p:nvPr>
        </p:nvSpPr>
        <p:spPr>
          <a:xfrm>
            <a:off x="1828800" y="2667000"/>
            <a:ext cx="8534400" cy="8637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360"/>
              </a:spcBef>
              <a:spcAft>
                <a:spcPts val="0"/>
              </a:spcAft>
              <a:buSzPts val="1800"/>
              <a:buFont typeface="Arial"/>
              <a:buNone/>
              <a:defRPr sz="1800"/>
            </a:lvl1pPr>
            <a:lvl2pPr lvl="1" algn="l">
              <a:lnSpc>
                <a:spcPct val="100000"/>
              </a:lnSpc>
              <a:spcBef>
                <a:spcPts val="360"/>
              </a:spcBef>
              <a:spcAft>
                <a:spcPts val="0"/>
              </a:spcAft>
              <a:buSzPts val="216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sp>
        <p:nvSpPr>
          <p:cNvPr id="83" name="Google Shape;83;g8684f49f7a_0_334"/>
          <p:cNvSpPr txBox="1">
            <a:spLocks noGrp="1"/>
          </p:cNvSpPr>
          <p:nvPr>
            <p:ph type="ctrTitle"/>
          </p:nvPr>
        </p:nvSpPr>
        <p:spPr>
          <a:xfrm>
            <a:off x="914400" y="1341438"/>
            <a:ext cx="10363200" cy="1082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slide with Headline">
  <p:cSld name="1_Content slide with Headline">
    <p:spTree>
      <p:nvGrpSpPr>
        <p:cNvPr id="1" name="Shape 84"/>
        <p:cNvGrpSpPr/>
        <p:nvPr/>
      </p:nvGrpSpPr>
      <p:grpSpPr>
        <a:xfrm>
          <a:off x="0" y="0"/>
          <a:ext cx="0" cy="0"/>
          <a:chOff x="0" y="0"/>
          <a:chExt cx="0" cy="0"/>
        </a:xfrm>
      </p:grpSpPr>
      <p:sp>
        <p:nvSpPr>
          <p:cNvPr id="85" name="Google Shape;85;g8684f49f7a_0_346"/>
          <p:cNvSpPr txBox="1">
            <a:spLocks noGrp="1"/>
          </p:cNvSpPr>
          <p:nvPr>
            <p:ph type="title"/>
          </p:nvPr>
        </p:nvSpPr>
        <p:spPr>
          <a:xfrm>
            <a:off x="609600" y="0"/>
            <a:ext cx="10287000" cy="647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400"/>
              <a:buFont typeface="Arial"/>
              <a:buNone/>
              <a:defRPr/>
            </a:lvl1pPr>
            <a:lvl2pPr lvl="1" algn="l">
              <a:lnSpc>
                <a:spcPct val="100000"/>
              </a:lnSpc>
              <a:spcBef>
                <a:spcPts val="0"/>
              </a:spcBef>
              <a:spcAft>
                <a:spcPts val="0"/>
              </a:spcAft>
              <a:buClr>
                <a:schemeClr val="dk2"/>
              </a:buClr>
              <a:buSzPts val="1400"/>
              <a:buFont typeface="Arial"/>
              <a:buNone/>
              <a:defRPr/>
            </a:lvl2pPr>
            <a:lvl3pPr lvl="2" algn="l">
              <a:lnSpc>
                <a:spcPct val="100000"/>
              </a:lnSpc>
              <a:spcBef>
                <a:spcPts val="0"/>
              </a:spcBef>
              <a:spcAft>
                <a:spcPts val="0"/>
              </a:spcAft>
              <a:buClr>
                <a:schemeClr val="dk2"/>
              </a:buClr>
              <a:buSzPts val="1400"/>
              <a:buFont typeface="Arial"/>
              <a:buNone/>
              <a:defRPr/>
            </a:lvl3pPr>
            <a:lvl4pPr lvl="3" algn="l">
              <a:lnSpc>
                <a:spcPct val="100000"/>
              </a:lnSpc>
              <a:spcBef>
                <a:spcPts val="0"/>
              </a:spcBef>
              <a:spcAft>
                <a:spcPts val="0"/>
              </a:spcAft>
              <a:buClr>
                <a:schemeClr val="dk2"/>
              </a:buClr>
              <a:buSzPts val="1400"/>
              <a:buFont typeface="Arial"/>
              <a:buNone/>
              <a:defRPr/>
            </a:lvl4pPr>
            <a:lvl5pPr lvl="4" algn="l">
              <a:lnSpc>
                <a:spcPct val="100000"/>
              </a:lnSpc>
              <a:spcBef>
                <a:spcPts val="0"/>
              </a:spcBef>
              <a:spcAft>
                <a:spcPts val="0"/>
              </a:spcAft>
              <a:buClr>
                <a:schemeClr val="dk2"/>
              </a:buClr>
              <a:buSzPts val="1400"/>
              <a:buFont typeface="Arial"/>
              <a:buNone/>
              <a:defRPr/>
            </a:lvl5pPr>
            <a:lvl6pPr lvl="5" algn="l">
              <a:lnSpc>
                <a:spcPct val="100000"/>
              </a:lnSpc>
              <a:spcBef>
                <a:spcPts val="0"/>
              </a:spcBef>
              <a:spcAft>
                <a:spcPts val="0"/>
              </a:spcAft>
              <a:buClr>
                <a:schemeClr val="dk2"/>
              </a:buClr>
              <a:buSzPts val="1400"/>
              <a:buFont typeface="Arial"/>
              <a:buNone/>
              <a:defRPr/>
            </a:lvl6pPr>
            <a:lvl7pPr lvl="6" algn="l">
              <a:lnSpc>
                <a:spcPct val="100000"/>
              </a:lnSpc>
              <a:spcBef>
                <a:spcPts val="0"/>
              </a:spcBef>
              <a:spcAft>
                <a:spcPts val="0"/>
              </a:spcAft>
              <a:buClr>
                <a:schemeClr val="dk2"/>
              </a:buClr>
              <a:buSzPts val="1400"/>
              <a:buFont typeface="Arial"/>
              <a:buNone/>
              <a:defRPr/>
            </a:lvl7pPr>
            <a:lvl8pPr lvl="7" algn="l">
              <a:lnSpc>
                <a:spcPct val="100000"/>
              </a:lnSpc>
              <a:spcBef>
                <a:spcPts val="0"/>
              </a:spcBef>
              <a:spcAft>
                <a:spcPts val="0"/>
              </a:spcAft>
              <a:buClr>
                <a:schemeClr val="dk2"/>
              </a:buClr>
              <a:buSzPts val="1400"/>
              <a:buFont typeface="Arial"/>
              <a:buNone/>
              <a:defRPr/>
            </a:lvl8pPr>
            <a:lvl9pPr lvl="8" algn="l">
              <a:lnSpc>
                <a:spcPct val="100000"/>
              </a:lnSpc>
              <a:spcBef>
                <a:spcPts val="0"/>
              </a:spcBef>
              <a:spcAft>
                <a:spcPts val="0"/>
              </a:spcAft>
              <a:buClr>
                <a:schemeClr val="dk2"/>
              </a:buClr>
              <a:buSzPts val="1400"/>
              <a:buFont typeface="Arial"/>
              <a:buNone/>
              <a:defRPr/>
            </a:lvl9pPr>
          </a:lstStyle>
          <a:p>
            <a:endParaRPr/>
          </a:p>
        </p:txBody>
      </p:sp>
      <p:sp>
        <p:nvSpPr>
          <p:cNvPr id="86" name="Google Shape;86;g8684f49f7a_0_346"/>
          <p:cNvSpPr txBox="1">
            <a:spLocks noGrp="1"/>
          </p:cNvSpPr>
          <p:nvPr>
            <p:ph type="body" idx="1"/>
          </p:nvPr>
        </p:nvSpPr>
        <p:spPr>
          <a:xfrm>
            <a:off x="609600" y="1828800"/>
            <a:ext cx="10972800" cy="4495800"/>
          </a:xfrm>
          <a:prstGeom prst="rect">
            <a:avLst/>
          </a:prstGeom>
          <a:noFill/>
          <a:ln>
            <a:noFill/>
          </a:ln>
        </p:spPr>
        <p:txBody>
          <a:bodyPr spcFirstLastPara="1" wrap="square" lIns="91425" tIns="45700" rIns="91425" bIns="45700" anchor="t" anchorCtr="0">
            <a:noAutofit/>
          </a:bodyPr>
          <a:lstStyle>
            <a:lvl1pPr marL="457200" lvl="0" indent="-368300" algn="l">
              <a:lnSpc>
                <a:spcPct val="100000"/>
              </a:lnSpc>
              <a:spcBef>
                <a:spcPts val="440"/>
              </a:spcBef>
              <a:spcAft>
                <a:spcPts val="0"/>
              </a:spcAft>
              <a:buSzPts val="2200"/>
              <a:buChar char="▪"/>
              <a:defRPr sz="2200"/>
            </a:lvl1pPr>
            <a:lvl2pPr marL="914400" lvl="1" indent="-381000" algn="l">
              <a:lnSpc>
                <a:spcPct val="100000"/>
              </a:lnSpc>
              <a:spcBef>
                <a:spcPts val="400"/>
              </a:spcBef>
              <a:spcAft>
                <a:spcPts val="0"/>
              </a:spcAft>
              <a:buSzPts val="2400"/>
              <a:buFont typeface="Noto Sans Symbols"/>
              <a:buChar char="▪"/>
              <a:defRPr sz="2000"/>
            </a:lvl2pPr>
            <a:lvl3pPr marL="1371600" lvl="2" indent="-342900" algn="l">
              <a:lnSpc>
                <a:spcPct val="100000"/>
              </a:lnSpc>
              <a:spcBef>
                <a:spcPts val="360"/>
              </a:spcBef>
              <a:spcAft>
                <a:spcPts val="0"/>
              </a:spcAft>
              <a:buSzPts val="1800"/>
              <a:buFont typeface="Arial"/>
              <a:buChar char="–"/>
              <a:defRPr sz="1800">
                <a:solidFill>
                  <a:srgbClr val="7F7F7F"/>
                </a:solidFill>
              </a:defRPr>
            </a:lvl3pPr>
            <a:lvl4pPr marL="1828800" lvl="3" indent="-330200" algn="l">
              <a:lnSpc>
                <a:spcPct val="100000"/>
              </a:lnSpc>
              <a:spcBef>
                <a:spcPts val="320"/>
              </a:spcBef>
              <a:spcAft>
                <a:spcPts val="0"/>
              </a:spcAft>
              <a:buSzPts val="1600"/>
              <a:buFont typeface="Arial"/>
              <a:buChar char="–"/>
              <a:defRPr sz="1600">
                <a:solidFill>
                  <a:srgbClr val="7F7F7F"/>
                </a:solidFill>
              </a:defRPr>
            </a:lvl4pPr>
            <a:lvl5pPr marL="2286000" lvl="4" indent="-317500" algn="l">
              <a:lnSpc>
                <a:spcPct val="100000"/>
              </a:lnSpc>
              <a:spcBef>
                <a:spcPts val="280"/>
              </a:spcBef>
              <a:spcAft>
                <a:spcPts val="0"/>
              </a:spcAft>
              <a:buSzPts val="1400"/>
              <a:buChar char="▪"/>
              <a:defRPr sz="1400">
                <a:solidFill>
                  <a:srgbClr val="7F7F7F"/>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7" name="Google Shape;87;g8684f49f7a_0_346"/>
          <p:cNvSpPr txBox="1">
            <a:spLocks noGrp="1"/>
          </p:cNvSpPr>
          <p:nvPr>
            <p:ph type="body" idx="2"/>
          </p:nvPr>
        </p:nvSpPr>
        <p:spPr>
          <a:xfrm>
            <a:off x="609600" y="990600"/>
            <a:ext cx="10972800" cy="68580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480"/>
              </a:spcBef>
              <a:spcAft>
                <a:spcPts val="0"/>
              </a:spcAft>
              <a:buSzPts val="2400"/>
              <a:buNone/>
              <a:defRPr b="1">
                <a:solidFill>
                  <a:srgbClr val="F08B1D"/>
                </a:solidFill>
                <a:latin typeface="Arial"/>
                <a:ea typeface="Arial"/>
                <a:cs typeface="Arial"/>
                <a:sym typeface="Arial"/>
              </a:defRPr>
            </a:lvl1pPr>
            <a:lvl2pPr marL="914400" lvl="1" indent="-381000" algn="l">
              <a:lnSpc>
                <a:spcPct val="100000"/>
              </a:lnSpc>
              <a:spcBef>
                <a:spcPts val="400"/>
              </a:spcBef>
              <a:spcAft>
                <a:spcPts val="0"/>
              </a:spcAft>
              <a:buSzPts val="2400"/>
              <a:buChar char="▪"/>
              <a:defRPr b="1">
                <a:solidFill>
                  <a:srgbClr val="00446A"/>
                </a:solidFill>
                <a:latin typeface="Arial"/>
                <a:ea typeface="Arial"/>
                <a:cs typeface="Arial"/>
                <a:sym typeface="Arial"/>
              </a:defRPr>
            </a:lvl2pPr>
            <a:lvl3pPr marL="1371600" lvl="2" indent="-342900" algn="l">
              <a:lnSpc>
                <a:spcPct val="100000"/>
              </a:lnSpc>
              <a:spcBef>
                <a:spcPts val="360"/>
              </a:spcBef>
              <a:spcAft>
                <a:spcPts val="0"/>
              </a:spcAft>
              <a:buSzPts val="1800"/>
              <a:buChar char="▪"/>
              <a:defRPr b="1">
                <a:solidFill>
                  <a:srgbClr val="00446A"/>
                </a:solidFill>
                <a:latin typeface="Arial"/>
                <a:ea typeface="Arial"/>
                <a:cs typeface="Arial"/>
                <a:sym typeface="Arial"/>
              </a:defRPr>
            </a:lvl3pPr>
            <a:lvl4pPr marL="1828800" lvl="3" indent="-330200" algn="l">
              <a:lnSpc>
                <a:spcPct val="100000"/>
              </a:lnSpc>
              <a:spcBef>
                <a:spcPts val="320"/>
              </a:spcBef>
              <a:spcAft>
                <a:spcPts val="0"/>
              </a:spcAft>
              <a:buSzPts val="1600"/>
              <a:buChar char="▪"/>
              <a:defRPr b="1">
                <a:solidFill>
                  <a:srgbClr val="00446A"/>
                </a:solidFill>
                <a:latin typeface="Arial"/>
                <a:ea typeface="Arial"/>
                <a:cs typeface="Arial"/>
                <a:sym typeface="Arial"/>
              </a:defRPr>
            </a:lvl4pPr>
            <a:lvl5pPr marL="2286000" lvl="4" indent="-317500" algn="l">
              <a:lnSpc>
                <a:spcPct val="100000"/>
              </a:lnSpc>
              <a:spcBef>
                <a:spcPts val="280"/>
              </a:spcBef>
              <a:spcAft>
                <a:spcPts val="0"/>
              </a:spcAft>
              <a:buSzPts val="1400"/>
              <a:buChar char="▪"/>
              <a:defRPr b="1">
                <a:solidFill>
                  <a:srgbClr val="00446A"/>
                </a:solidFill>
                <a:latin typeface="Arial"/>
                <a:ea typeface="Arial"/>
                <a:cs typeface="Arial"/>
                <a:sym typeface="Aria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8" name="Google Shape;88;g8684f49f7a_0_346"/>
          <p:cNvSpPr txBox="1">
            <a:spLocks noGrp="1"/>
          </p:cNvSpPr>
          <p:nvPr>
            <p:ph type="body" idx="3"/>
          </p:nvPr>
        </p:nvSpPr>
        <p:spPr>
          <a:xfrm>
            <a:off x="609600" y="6324600"/>
            <a:ext cx="7416900" cy="2286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00"/>
              </a:spcBef>
              <a:spcAft>
                <a:spcPts val="0"/>
              </a:spcAft>
              <a:buSzPts val="1000"/>
              <a:buNone/>
              <a:defRPr sz="1000">
                <a:solidFill>
                  <a:srgbClr val="7F7F7F"/>
                </a:solidFill>
                <a:latin typeface="Arial"/>
                <a:ea typeface="Arial"/>
                <a:cs typeface="Arial"/>
                <a:sym typeface="Arial"/>
              </a:defRPr>
            </a:lvl1pPr>
            <a:lvl2pPr marL="914400" lvl="1" indent="-365760" algn="l">
              <a:lnSpc>
                <a:spcPct val="100000"/>
              </a:lnSpc>
              <a:spcBef>
                <a:spcPts val="360"/>
              </a:spcBef>
              <a:spcAft>
                <a:spcPts val="0"/>
              </a:spcAft>
              <a:buSzPts val="216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9" name="Google Shape;89;g8684f49f7a_0_34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90" name="Google Shape;90;g8684f49f7a_0_346"/>
          <p:cNvSpPr txBox="1">
            <a:spLocks noGrp="1"/>
          </p:cNvSpPr>
          <p:nvPr>
            <p:ph type="ftr" idx="11"/>
          </p:nvPr>
        </p:nvSpPr>
        <p:spPr>
          <a:xfrm>
            <a:off x="23284" y="6561139"/>
            <a:ext cx="74169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636C70"/>
              </a:buClr>
              <a:buSzPts val="1400"/>
              <a:buFont typeface="Arial"/>
              <a:buNone/>
              <a:defRPr sz="1800" b="0" i="0" u="none" strike="noStrike" cap="none">
                <a:solidFill>
                  <a:srgbClr val="636C70"/>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91"/>
        <p:cNvGrpSpPr/>
        <p:nvPr/>
      </p:nvGrpSpPr>
      <p:grpSpPr>
        <a:xfrm>
          <a:off x="0" y="0"/>
          <a:ext cx="0" cy="0"/>
          <a:chOff x="0" y="0"/>
          <a:chExt cx="0" cy="0"/>
        </a:xfrm>
      </p:grpSpPr>
      <p:sp>
        <p:nvSpPr>
          <p:cNvPr id="92" name="Google Shape;92;g8684f49f7a_0_353"/>
          <p:cNvSpPr txBox="1">
            <a:spLocks noGrp="1"/>
          </p:cNvSpPr>
          <p:nvPr>
            <p:ph type="title"/>
          </p:nvPr>
        </p:nvSpPr>
        <p:spPr>
          <a:xfrm>
            <a:off x="609600" y="1"/>
            <a:ext cx="10287000" cy="647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g8684f49f7a_0_353"/>
          <p:cNvSpPr txBox="1">
            <a:spLocks noGrp="1"/>
          </p:cNvSpPr>
          <p:nvPr>
            <p:ph type="body" idx="1"/>
          </p:nvPr>
        </p:nvSpPr>
        <p:spPr>
          <a:xfrm>
            <a:off x="609600" y="908050"/>
            <a:ext cx="10972800" cy="5218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65760" algn="l">
              <a:lnSpc>
                <a:spcPct val="100000"/>
              </a:lnSpc>
              <a:spcBef>
                <a:spcPts val="360"/>
              </a:spcBef>
              <a:spcAft>
                <a:spcPts val="0"/>
              </a:spcAft>
              <a:buSzPts val="216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94"/>
        <p:cNvGrpSpPr/>
        <p:nvPr/>
      </p:nvGrpSpPr>
      <p:grpSpPr>
        <a:xfrm>
          <a:off x="0" y="0"/>
          <a:ext cx="0" cy="0"/>
          <a:chOff x="0" y="0"/>
          <a:chExt cx="0" cy="0"/>
        </a:xfrm>
      </p:grpSpPr>
      <p:sp>
        <p:nvSpPr>
          <p:cNvPr id="95" name="Google Shape;95;g8684f49f7a_0_356"/>
          <p:cNvSpPr txBox="1">
            <a:spLocks noGrp="1"/>
          </p:cNvSpPr>
          <p:nvPr>
            <p:ph type="title"/>
          </p:nvPr>
        </p:nvSpPr>
        <p:spPr>
          <a:xfrm>
            <a:off x="963084" y="4406901"/>
            <a:ext cx="10363200" cy="1362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g8684f49f7a_0_356"/>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2000"/>
              <a:buNone/>
              <a:defRPr sz="2000"/>
            </a:lvl1pPr>
            <a:lvl2pPr marL="914400" lvl="1" indent="-228600" algn="l">
              <a:lnSpc>
                <a:spcPct val="100000"/>
              </a:lnSpc>
              <a:spcBef>
                <a:spcPts val="360"/>
              </a:spcBef>
              <a:spcAft>
                <a:spcPts val="0"/>
              </a:spcAft>
              <a:buSzPts val="2160"/>
              <a:buNone/>
              <a:defRPr sz="1800"/>
            </a:lvl2pPr>
            <a:lvl3pPr marL="1371600" lvl="2" indent="-228600" algn="l">
              <a:lnSpc>
                <a:spcPct val="100000"/>
              </a:lnSpc>
              <a:spcBef>
                <a:spcPts val="320"/>
              </a:spcBef>
              <a:spcAft>
                <a:spcPts val="0"/>
              </a:spcAft>
              <a:buSzPts val="1600"/>
              <a:buNone/>
              <a:defRPr sz="1600"/>
            </a:lvl3pPr>
            <a:lvl4pPr marL="1828800" lvl="3" indent="-228600" algn="l">
              <a:lnSpc>
                <a:spcPct val="100000"/>
              </a:lnSpc>
              <a:spcBef>
                <a:spcPts val="280"/>
              </a:spcBef>
              <a:spcAft>
                <a:spcPts val="0"/>
              </a:spcAft>
              <a:buSzPts val="1400"/>
              <a:buNone/>
              <a:defRPr sz="1400"/>
            </a:lvl4pPr>
            <a:lvl5pPr marL="2286000" lvl="4" indent="-228600" algn="l">
              <a:lnSpc>
                <a:spcPct val="100000"/>
              </a:lnSpc>
              <a:spcBef>
                <a:spcPts val="280"/>
              </a:spcBef>
              <a:spcAft>
                <a:spcPts val="0"/>
              </a:spcAft>
              <a:buSzPts val="1400"/>
              <a:buNone/>
              <a:defRPr sz="1400"/>
            </a:lvl5pPr>
            <a:lvl6pPr marL="2743200" lvl="5" indent="-228600" algn="l">
              <a:lnSpc>
                <a:spcPct val="100000"/>
              </a:lnSpc>
              <a:spcBef>
                <a:spcPts val="280"/>
              </a:spcBef>
              <a:spcAft>
                <a:spcPts val="0"/>
              </a:spcAft>
              <a:buSzPts val="1400"/>
              <a:buNone/>
              <a:defRPr sz="1400"/>
            </a:lvl6pPr>
            <a:lvl7pPr marL="3200400" lvl="6" indent="-228600" algn="l">
              <a:lnSpc>
                <a:spcPct val="100000"/>
              </a:lnSpc>
              <a:spcBef>
                <a:spcPts val="280"/>
              </a:spcBef>
              <a:spcAft>
                <a:spcPts val="0"/>
              </a:spcAft>
              <a:buSzPts val="1400"/>
              <a:buNone/>
              <a:defRPr sz="1400"/>
            </a:lvl7pPr>
            <a:lvl8pPr marL="3657600" lvl="7" indent="-228600" algn="l">
              <a:lnSpc>
                <a:spcPct val="100000"/>
              </a:lnSpc>
              <a:spcBef>
                <a:spcPts val="280"/>
              </a:spcBef>
              <a:spcAft>
                <a:spcPts val="0"/>
              </a:spcAft>
              <a:buSzPts val="1400"/>
              <a:buNone/>
              <a:defRPr sz="1400"/>
            </a:lvl8pPr>
            <a:lvl9pPr marL="4114800" lvl="8" indent="-228600" algn="l">
              <a:lnSpc>
                <a:spcPct val="100000"/>
              </a:lnSpc>
              <a:spcBef>
                <a:spcPts val="280"/>
              </a:spcBef>
              <a:spcAft>
                <a:spcPts val="0"/>
              </a:spcAft>
              <a:buSzPts val="1400"/>
              <a:buNone/>
              <a:defRPr sz="14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97"/>
        <p:cNvGrpSpPr/>
        <p:nvPr/>
      </p:nvGrpSpPr>
      <p:grpSpPr>
        <a:xfrm>
          <a:off x="0" y="0"/>
          <a:ext cx="0" cy="0"/>
          <a:chOff x="0" y="0"/>
          <a:chExt cx="0" cy="0"/>
        </a:xfrm>
      </p:grpSpPr>
      <p:sp>
        <p:nvSpPr>
          <p:cNvPr id="98" name="Google Shape;98;g8684f49f7a_0_359"/>
          <p:cNvSpPr txBox="1">
            <a:spLocks noGrp="1"/>
          </p:cNvSpPr>
          <p:nvPr>
            <p:ph type="title"/>
          </p:nvPr>
        </p:nvSpPr>
        <p:spPr>
          <a:xfrm>
            <a:off x="609600" y="1"/>
            <a:ext cx="10287000" cy="647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g8684f49f7a_0_359"/>
          <p:cNvSpPr txBox="1">
            <a:spLocks noGrp="1"/>
          </p:cNvSpPr>
          <p:nvPr>
            <p:ph type="body" idx="1"/>
          </p:nvPr>
        </p:nvSpPr>
        <p:spPr>
          <a:xfrm>
            <a:off x="609600" y="908050"/>
            <a:ext cx="5384700" cy="5218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411480" algn="l">
              <a:lnSpc>
                <a:spcPct val="100000"/>
              </a:lnSpc>
              <a:spcBef>
                <a:spcPts val="480"/>
              </a:spcBef>
              <a:spcAft>
                <a:spcPts val="0"/>
              </a:spcAft>
              <a:buSzPts val="288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100" name="Google Shape;100;g8684f49f7a_0_359"/>
          <p:cNvSpPr txBox="1">
            <a:spLocks noGrp="1"/>
          </p:cNvSpPr>
          <p:nvPr>
            <p:ph type="body" idx="2"/>
          </p:nvPr>
        </p:nvSpPr>
        <p:spPr>
          <a:xfrm>
            <a:off x="6197600" y="908050"/>
            <a:ext cx="5384700" cy="5218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411480" algn="l">
              <a:lnSpc>
                <a:spcPct val="100000"/>
              </a:lnSpc>
              <a:spcBef>
                <a:spcPts val="480"/>
              </a:spcBef>
              <a:spcAft>
                <a:spcPts val="0"/>
              </a:spcAft>
              <a:buSzPts val="288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101"/>
        <p:cNvGrpSpPr/>
        <p:nvPr/>
      </p:nvGrpSpPr>
      <p:grpSpPr>
        <a:xfrm>
          <a:off x="0" y="0"/>
          <a:ext cx="0" cy="0"/>
          <a:chOff x="0" y="0"/>
          <a:chExt cx="0" cy="0"/>
        </a:xfrm>
      </p:grpSpPr>
      <p:sp>
        <p:nvSpPr>
          <p:cNvPr id="102" name="Google Shape;102;g8684f49f7a_0_36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g8684f49f7a_0_363"/>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4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104" name="Google Shape;104;g8684f49f7a_0_363"/>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81000" algn="l">
              <a:lnSpc>
                <a:spcPct val="100000"/>
              </a:lnSpc>
              <a:spcBef>
                <a:spcPts val="400"/>
              </a:spcBef>
              <a:spcAft>
                <a:spcPts val="0"/>
              </a:spcAft>
              <a:buSzPts val="24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105" name="Google Shape;105;g8684f49f7a_0_363"/>
          <p:cNvSpPr txBox="1">
            <a:spLocks noGrp="1"/>
          </p:cNvSpPr>
          <p:nvPr>
            <p:ph type="body" idx="3"/>
          </p:nvPr>
        </p:nvSpPr>
        <p:spPr>
          <a:xfrm>
            <a:off x="6193368" y="1535113"/>
            <a:ext cx="5388900" cy="6399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4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106" name="Google Shape;106;g8684f49f7a_0_363"/>
          <p:cNvSpPr txBox="1">
            <a:spLocks noGrp="1"/>
          </p:cNvSpPr>
          <p:nvPr>
            <p:ph type="body" idx="4"/>
          </p:nvPr>
        </p:nvSpPr>
        <p:spPr>
          <a:xfrm>
            <a:off x="6193368" y="2174875"/>
            <a:ext cx="5388900" cy="39513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81000" algn="l">
              <a:lnSpc>
                <a:spcPct val="100000"/>
              </a:lnSpc>
              <a:spcBef>
                <a:spcPts val="400"/>
              </a:spcBef>
              <a:spcAft>
                <a:spcPts val="0"/>
              </a:spcAft>
              <a:buSzPts val="24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slide with Headline">
  <p:cSld name="Content slide with Headline">
    <p:spTree>
      <p:nvGrpSpPr>
        <p:cNvPr id="1" name="Shape 23"/>
        <p:cNvGrpSpPr/>
        <p:nvPr/>
      </p:nvGrpSpPr>
      <p:grpSpPr>
        <a:xfrm>
          <a:off x="0" y="0"/>
          <a:ext cx="0" cy="0"/>
          <a:chOff x="0" y="0"/>
          <a:chExt cx="0" cy="0"/>
        </a:xfrm>
      </p:grpSpPr>
      <p:sp>
        <p:nvSpPr>
          <p:cNvPr id="24" name="Google Shape;24;p17"/>
          <p:cNvSpPr txBox="1">
            <a:spLocks noGrp="1"/>
          </p:cNvSpPr>
          <p:nvPr>
            <p:ph type="title"/>
          </p:nvPr>
        </p:nvSpPr>
        <p:spPr>
          <a:xfrm>
            <a:off x="609600" y="0"/>
            <a:ext cx="10287000" cy="647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7"/>
          <p:cNvSpPr txBox="1">
            <a:spLocks noGrp="1"/>
          </p:cNvSpPr>
          <p:nvPr>
            <p:ph type="body" idx="1"/>
          </p:nvPr>
        </p:nvSpPr>
        <p:spPr>
          <a:xfrm>
            <a:off x="609600" y="1828800"/>
            <a:ext cx="10972800" cy="4495800"/>
          </a:xfrm>
          <a:prstGeom prst="rect">
            <a:avLst/>
          </a:prstGeom>
          <a:noFill/>
          <a:ln>
            <a:noFill/>
          </a:ln>
        </p:spPr>
        <p:txBody>
          <a:bodyPr spcFirstLastPara="1" wrap="square" lIns="91425" tIns="45700" rIns="91425" bIns="45700" anchor="t" anchorCtr="0">
            <a:noAutofit/>
          </a:bodyPr>
          <a:lstStyle>
            <a:lvl1pPr marL="457200" lvl="0" indent="-368300" algn="l">
              <a:lnSpc>
                <a:spcPct val="100000"/>
              </a:lnSpc>
              <a:spcBef>
                <a:spcPts val="440"/>
              </a:spcBef>
              <a:spcAft>
                <a:spcPts val="0"/>
              </a:spcAft>
              <a:buSzPts val="2200"/>
              <a:buChar char="▪"/>
              <a:defRPr sz="2200"/>
            </a:lvl1pPr>
            <a:lvl2pPr marL="914400" lvl="1" indent="-381000" algn="l">
              <a:lnSpc>
                <a:spcPct val="100000"/>
              </a:lnSpc>
              <a:spcBef>
                <a:spcPts val="400"/>
              </a:spcBef>
              <a:spcAft>
                <a:spcPts val="0"/>
              </a:spcAft>
              <a:buSzPts val="2400"/>
              <a:buFont typeface="Noto Sans Symbols"/>
              <a:buChar char="▪"/>
              <a:defRPr sz="2000"/>
            </a:lvl2pPr>
            <a:lvl3pPr marL="1371600" lvl="2" indent="-342900" algn="l">
              <a:lnSpc>
                <a:spcPct val="100000"/>
              </a:lnSpc>
              <a:spcBef>
                <a:spcPts val="360"/>
              </a:spcBef>
              <a:spcAft>
                <a:spcPts val="0"/>
              </a:spcAft>
              <a:buSzPts val="1800"/>
              <a:buFont typeface="Arial"/>
              <a:buChar char="–"/>
              <a:defRPr sz="1800">
                <a:solidFill>
                  <a:srgbClr val="7F7F7F"/>
                </a:solidFill>
              </a:defRPr>
            </a:lvl3pPr>
            <a:lvl4pPr marL="1828800" lvl="3" indent="-330200" algn="l">
              <a:lnSpc>
                <a:spcPct val="100000"/>
              </a:lnSpc>
              <a:spcBef>
                <a:spcPts val="320"/>
              </a:spcBef>
              <a:spcAft>
                <a:spcPts val="0"/>
              </a:spcAft>
              <a:buSzPts val="1600"/>
              <a:buFont typeface="Arial"/>
              <a:buChar char="–"/>
              <a:defRPr sz="1600">
                <a:solidFill>
                  <a:srgbClr val="7F7F7F"/>
                </a:solidFill>
              </a:defRPr>
            </a:lvl4pPr>
            <a:lvl5pPr marL="2286000" lvl="4" indent="-317500" algn="l">
              <a:lnSpc>
                <a:spcPct val="100000"/>
              </a:lnSpc>
              <a:spcBef>
                <a:spcPts val="280"/>
              </a:spcBef>
              <a:spcAft>
                <a:spcPts val="0"/>
              </a:spcAft>
              <a:buSzPts val="1400"/>
              <a:buChar char="▪"/>
              <a:defRPr sz="1400">
                <a:solidFill>
                  <a:srgbClr val="7F7F7F"/>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6" name="Google Shape;26;p17"/>
          <p:cNvSpPr txBox="1">
            <a:spLocks noGrp="1"/>
          </p:cNvSpPr>
          <p:nvPr>
            <p:ph type="body" idx="2"/>
          </p:nvPr>
        </p:nvSpPr>
        <p:spPr>
          <a:xfrm>
            <a:off x="609600" y="990600"/>
            <a:ext cx="10972800" cy="68580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480"/>
              </a:spcBef>
              <a:spcAft>
                <a:spcPts val="0"/>
              </a:spcAft>
              <a:buSzPts val="2400"/>
              <a:buNone/>
              <a:defRPr b="1">
                <a:solidFill>
                  <a:srgbClr val="F08B1D"/>
                </a:solidFill>
                <a:latin typeface="Arial"/>
                <a:ea typeface="Arial"/>
                <a:cs typeface="Arial"/>
                <a:sym typeface="Arial"/>
              </a:defRPr>
            </a:lvl1pPr>
            <a:lvl2pPr marL="914400" lvl="1" indent="-381000" algn="l">
              <a:lnSpc>
                <a:spcPct val="100000"/>
              </a:lnSpc>
              <a:spcBef>
                <a:spcPts val="400"/>
              </a:spcBef>
              <a:spcAft>
                <a:spcPts val="0"/>
              </a:spcAft>
              <a:buSzPts val="2400"/>
              <a:buChar char="▪"/>
              <a:defRPr b="1">
                <a:solidFill>
                  <a:srgbClr val="00446A"/>
                </a:solidFill>
                <a:latin typeface="Arial"/>
                <a:ea typeface="Arial"/>
                <a:cs typeface="Arial"/>
                <a:sym typeface="Arial"/>
              </a:defRPr>
            </a:lvl2pPr>
            <a:lvl3pPr marL="1371600" lvl="2" indent="-342900" algn="l">
              <a:lnSpc>
                <a:spcPct val="100000"/>
              </a:lnSpc>
              <a:spcBef>
                <a:spcPts val="360"/>
              </a:spcBef>
              <a:spcAft>
                <a:spcPts val="0"/>
              </a:spcAft>
              <a:buSzPts val="1800"/>
              <a:buChar char="▪"/>
              <a:defRPr b="1">
                <a:solidFill>
                  <a:srgbClr val="00446A"/>
                </a:solidFill>
                <a:latin typeface="Arial"/>
                <a:ea typeface="Arial"/>
                <a:cs typeface="Arial"/>
                <a:sym typeface="Arial"/>
              </a:defRPr>
            </a:lvl3pPr>
            <a:lvl4pPr marL="1828800" lvl="3" indent="-330200" algn="l">
              <a:lnSpc>
                <a:spcPct val="100000"/>
              </a:lnSpc>
              <a:spcBef>
                <a:spcPts val="320"/>
              </a:spcBef>
              <a:spcAft>
                <a:spcPts val="0"/>
              </a:spcAft>
              <a:buSzPts val="1600"/>
              <a:buChar char="▪"/>
              <a:defRPr b="1">
                <a:solidFill>
                  <a:srgbClr val="00446A"/>
                </a:solidFill>
                <a:latin typeface="Arial"/>
                <a:ea typeface="Arial"/>
                <a:cs typeface="Arial"/>
                <a:sym typeface="Arial"/>
              </a:defRPr>
            </a:lvl4pPr>
            <a:lvl5pPr marL="2286000" lvl="4" indent="-317500" algn="l">
              <a:lnSpc>
                <a:spcPct val="100000"/>
              </a:lnSpc>
              <a:spcBef>
                <a:spcPts val="280"/>
              </a:spcBef>
              <a:spcAft>
                <a:spcPts val="0"/>
              </a:spcAft>
              <a:buSzPts val="1400"/>
              <a:buChar char="▪"/>
              <a:defRPr b="1">
                <a:solidFill>
                  <a:srgbClr val="00446A"/>
                </a:solidFill>
                <a:latin typeface="Arial"/>
                <a:ea typeface="Arial"/>
                <a:cs typeface="Arial"/>
                <a:sym typeface="Aria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7" name="Google Shape;27;p17"/>
          <p:cNvSpPr txBox="1">
            <a:spLocks noGrp="1"/>
          </p:cNvSpPr>
          <p:nvPr>
            <p:ph type="body" idx="3"/>
          </p:nvPr>
        </p:nvSpPr>
        <p:spPr>
          <a:xfrm>
            <a:off x="609600" y="6324600"/>
            <a:ext cx="7416800" cy="2286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00"/>
              </a:spcBef>
              <a:spcAft>
                <a:spcPts val="0"/>
              </a:spcAft>
              <a:buSzPts val="1000"/>
              <a:buNone/>
              <a:defRPr sz="1000">
                <a:solidFill>
                  <a:srgbClr val="7F7F7F"/>
                </a:solidFill>
                <a:latin typeface="Arial"/>
                <a:ea typeface="Arial"/>
                <a:cs typeface="Arial"/>
                <a:sym typeface="Arial"/>
              </a:defRPr>
            </a:lvl1pPr>
            <a:lvl2pPr marL="914400" lvl="1" indent="-365760" algn="l">
              <a:lnSpc>
                <a:spcPct val="100000"/>
              </a:lnSpc>
              <a:spcBef>
                <a:spcPts val="360"/>
              </a:spcBef>
              <a:spcAft>
                <a:spcPts val="0"/>
              </a:spcAft>
              <a:buSzPts val="216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8" name="Google Shape;28;p17"/>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29" name="Google Shape;29;p17"/>
          <p:cNvSpPr txBox="1">
            <a:spLocks noGrp="1"/>
          </p:cNvSpPr>
          <p:nvPr>
            <p:ph type="ftr" idx="11"/>
          </p:nvPr>
        </p:nvSpPr>
        <p:spPr>
          <a:xfrm>
            <a:off x="23284" y="6561139"/>
            <a:ext cx="7416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636C7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107"/>
        <p:cNvGrpSpPr/>
        <p:nvPr/>
      </p:nvGrpSpPr>
      <p:grpSpPr>
        <a:xfrm>
          <a:off x="0" y="0"/>
          <a:ext cx="0" cy="0"/>
          <a:chOff x="0" y="0"/>
          <a:chExt cx="0" cy="0"/>
        </a:xfrm>
      </p:grpSpPr>
      <p:sp>
        <p:nvSpPr>
          <p:cNvPr id="108" name="Google Shape;108;g8684f49f7a_0_369"/>
          <p:cNvSpPr txBox="1">
            <a:spLocks noGrp="1"/>
          </p:cNvSpPr>
          <p:nvPr>
            <p:ph type="title"/>
          </p:nvPr>
        </p:nvSpPr>
        <p:spPr>
          <a:xfrm>
            <a:off x="609600" y="0"/>
            <a:ext cx="10287000" cy="647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109"/>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110"/>
        <p:cNvGrpSpPr/>
        <p:nvPr/>
      </p:nvGrpSpPr>
      <p:grpSpPr>
        <a:xfrm>
          <a:off x="0" y="0"/>
          <a:ext cx="0" cy="0"/>
          <a:chOff x="0" y="0"/>
          <a:chExt cx="0" cy="0"/>
        </a:xfrm>
      </p:grpSpPr>
      <p:sp>
        <p:nvSpPr>
          <p:cNvPr id="111" name="Google Shape;111;g8684f49f7a_0_372"/>
          <p:cNvSpPr txBox="1">
            <a:spLocks noGrp="1"/>
          </p:cNvSpPr>
          <p:nvPr>
            <p:ph type="title"/>
          </p:nvPr>
        </p:nvSpPr>
        <p:spPr>
          <a:xfrm>
            <a:off x="609601" y="273050"/>
            <a:ext cx="4011000" cy="1161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g8684f49f7a_0_372"/>
          <p:cNvSpPr txBox="1">
            <a:spLocks noGrp="1"/>
          </p:cNvSpPr>
          <p:nvPr>
            <p:ph type="body" idx="1"/>
          </p:nvPr>
        </p:nvSpPr>
        <p:spPr>
          <a:xfrm>
            <a:off x="4766733" y="273051"/>
            <a:ext cx="6815700" cy="5853000"/>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Char char="▪"/>
              <a:defRPr sz="3200"/>
            </a:lvl1pPr>
            <a:lvl2pPr marL="914400" lvl="1" indent="-441960" algn="l">
              <a:lnSpc>
                <a:spcPct val="100000"/>
              </a:lnSpc>
              <a:spcBef>
                <a:spcPts val="560"/>
              </a:spcBef>
              <a:spcAft>
                <a:spcPts val="0"/>
              </a:spcAft>
              <a:buSzPts val="336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55600" algn="l">
              <a:lnSpc>
                <a:spcPct val="100000"/>
              </a:lnSpc>
              <a:spcBef>
                <a:spcPts val="400"/>
              </a:spcBef>
              <a:spcAft>
                <a:spcPts val="0"/>
              </a:spcAft>
              <a:buSzPts val="2000"/>
              <a:buChar char="▪"/>
              <a:defRPr sz="2000"/>
            </a:lvl6pPr>
            <a:lvl7pPr marL="3200400" lvl="6" indent="-355600" algn="l">
              <a:lnSpc>
                <a:spcPct val="100000"/>
              </a:lnSpc>
              <a:spcBef>
                <a:spcPts val="400"/>
              </a:spcBef>
              <a:spcAft>
                <a:spcPts val="0"/>
              </a:spcAft>
              <a:buSzPts val="2000"/>
              <a:buChar char="▪"/>
              <a:defRPr sz="2000"/>
            </a:lvl7pPr>
            <a:lvl8pPr marL="3657600" lvl="7" indent="-355600" algn="l">
              <a:lnSpc>
                <a:spcPct val="100000"/>
              </a:lnSpc>
              <a:spcBef>
                <a:spcPts val="400"/>
              </a:spcBef>
              <a:spcAft>
                <a:spcPts val="0"/>
              </a:spcAft>
              <a:buSzPts val="2000"/>
              <a:buChar char="▪"/>
              <a:defRPr sz="2000"/>
            </a:lvl8pPr>
            <a:lvl9pPr marL="4114800" lvl="8" indent="-355600" algn="l">
              <a:lnSpc>
                <a:spcPct val="100000"/>
              </a:lnSpc>
              <a:spcBef>
                <a:spcPts val="400"/>
              </a:spcBef>
              <a:spcAft>
                <a:spcPts val="0"/>
              </a:spcAft>
              <a:buSzPts val="2000"/>
              <a:buChar char="▪"/>
              <a:defRPr sz="2000"/>
            </a:lvl9pPr>
          </a:lstStyle>
          <a:p>
            <a:endParaRPr/>
          </a:p>
        </p:txBody>
      </p:sp>
      <p:sp>
        <p:nvSpPr>
          <p:cNvPr id="113" name="Google Shape;113;g8684f49f7a_0_372"/>
          <p:cNvSpPr txBox="1">
            <a:spLocks noGrp="1"/>
          </p:cNvSpPr>
          <p:nvPr>
            <p:ph type="body" idx="2"/>
          </p:nvPr>
        </p:nvSpPr>
        <p:spPr>
          <a:xfrm>
            <a:off x="609601" y="1435101"/>
            <a:ext cx="4011000" cy="4691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44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114"/>
        <p:cNvGrpSpPr/>
        <p:nvPr/>
      </p:nvGrpSpPr>
      <p:grpSpPr>
        <a:xfrm>
          <a:off x="0" y="0"/>
          <a:ext cx="0" cy="0"/>
          <a:chOff x="0" y="0"/>
          <a:chExt cx="0" cy="0"/>
        </a:xfrm>
      </p:grpSpPr>
      <p:sp>
        <p:nvSpPr>
          <p:cNvPr id="115" name="Google Shape;115;g8684f49f7a_0_376"/>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g8684f49f7a_0_376"/>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rgbClr val="262673"/>
              </a:buClr>
              <a:buSzPts val="3200"/>
              <a:buFont typeface="Noto Sans Symbols"/>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rgbClr val="262673"/>
              </a:buClr>
              <a:buSzPts val="3360"/>
              <a:buFont typeface="Noto Sans Symbols"/>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rgbClr val="262673"/>
              </a:buClr>
              <a:buSzPts val="2400"/>
              <a:buFont typeface="Noto Sans Symbols"/>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rgbClr val="262673"/>
              </a:buClr>
              <a:buSzPts val="2000"/>
              <a:buFont typeface="Noto Sans Symbols"/>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rgbClr val="262673"/>
              </a:buClr>
              <a:buSzPts val="2000"/>
              <a:buFont typeface="Noto Sans Symbols"/>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rgbClr val="4F9EDB"/>
              </a:buClr>
              <a:buSzPts val="2000"/>
              <a:buFont typeface="Noto Sans Symbols"/>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rgbClr val="4F9EDB"/>
              </a:buClr>
              <a:buSzPts val="2000"/>
              <a:buFont typeface="Noto Sans Symbols"/>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rgbClr val="4F9EDB"/>
              </a:buClr>
              <a:buSzPts val="2000"/>
              <a:buFont typeface="Noto Sans Symbols"/>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rgbClr val="4F9EDB"/>
              </a:buClr>
              <a:buSzPts val="20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117" name="Google Shape;117;g8684f49f7a_0_376"/>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44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118"/>
        <p:cNvGrpSpPr/>
        <p:nvPr/>
      </p:nvGrpSpPr>
      <p:grpSpPr>
        <a:xfrm>
          <a:off x="0" y="0"/>
          <a:ext cx="0" cy="0"/>
          <a:chOff x="0" y="0"/>
          <a:chExt cx="0" cy="0"/>
        </a:xfrm>
      </p:grpSpPr>
      <p:sp>
        <p:nvSpPr>
          <p:cNvPr id="119" name="Google Shape;119;g8684f49f7a_0_380"/>
          <p:cNvSpPr txBox="1">
            <a:spLocks noGrp="1"/>
          </p:cNvSpPr>
          <p:nvPr>
            <p:ph type="title"/>
          </p:nvPr>
        </p:nvSpPr>
        <p:spPr>
          <a:xfrm>
            <a:off x="609600" y="0"/>
            <a:ext cx="10287000" cy="647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g8684f49f7a_0_380"/>
          <p:cNvSpPr txBox="1">
            <a:spLocks noGrp="1"/>
          </p:cNvSpPr>
          <p:nvPr>
            <p:ph type="body" idx="1"/>
          </p:nvPr>
        </p:nvSpPr>
        <p:spPr>
          <a:xfrm rot="5400000">
            <a:off x="3486901" y="-1969250"/>
            <a:ext cx="5218200" cy="10972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65760" algn="l">
              <a:lnSpc>
                <a:spcPct val="100000"/>
              </a:lnSpc>
              <a:spcBef>
                <a:spcPts val="360"/>
              </a:spcBef>
              <a:spcAft>
                <a:spcPts val="0"/>
              </a:spcAft>
              <a:buSzPts val="216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121"/>
        <p:cNvGrpSpPr/>
        <p:nvPr/>
      </p:nvGrpSpPr>
      <p:grpSpPr>
        <a:xfrm>
          <a:off x="0" y="0"/>
          <a:ext cx="0" cy="0"/>
          <a:chOff x="0" y="0"/>
          <a:chExt cx="0" cy="0"/>
        </a:xfrm>
      </p:grpSpPr>
      <p:sp>
        <p:nvSpPr>
          <p:cNvPr id="122" name="Google Shape;122;g8684f49f7a_0_383"/>
          <p:cNvSpPr txBox="1">
            <a:spLocks noGrp="1"/>
          </p:cNvSpPr>
          <p:nvPr>
            <p:ph type="title"/>
          </p:nvPr>
        </p:nvSpPr>
        <p:spPr>
          <a:xfrm rot="5400000">
            <a:off x="7134149" y="1678063"/>
            <a:ext cx="6153300" cy="2743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g8684f49f7a_0_383"/>
          <p:cNvSpPr txBox="1">
            <a:spLocks noGrp="1"/>
          </p:cNvSpPr>
          <p:nvPr>
            <p:ph type="body" idx="1"/>
          </p:nvPr>
        </p:nvSpPr>
        <p:spPr>
          <a:xfrm rot="5400000">
            <a:off x="1546099" y="-936599"/>
            <a:ext cx="6153300" cy="80265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65760" algn="l">
              <a:lnSpc>
                <a:spcPct val="100000"/>
              </a:lnSpc>
              <a:spcBef>
                <a:spcPts val="360"/>
              </a:spcBef>
              <a:spcAft>
                <a:spcPts val="0"/>
              </a:spcAft>
              <a:buSzPts val="216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3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31"/>
        <p:cNvGrpSpPr/>
        <p:nvPr/>
      </p:nvGrpSpPr>
      <p:grpSpPr>
        <a:xfrm>
          <a:off x="0" y="0"/>
          <a:ext cx="0" cy="0"/>
          <a:chOff x="0" y="0"/>
          <a:chExt cx="0" cy="0"/>
        </a:xfrm>
      </p:grpSpPr>
      <p:sp>
        <p:nvSpPr>
          <p:cNvPr id="32" name="Google Shape;32;p19"/>
          <p:cNvSpPr txBox="1">
            <a:spLocks noGrp="1"/>
          </p:cNvSpPr>
          <p:nvPr>
            <p:ph type="title"/>
          </p:nvPr>
        </p:nvSpPr>
        <p:spPr>
          <a:xfrm>
            <a:off x="609600" y="1"/>
            <a:ext cx="10287000" cy="6477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9"/>
          <p:cNvSpPr txBox="1">
            <a:spLocks noGrp="1"/>
          </p:cNvSpPr>
          <p:nvPr>
            <p:ph type="body" idx="1"/>
          </p:nvPr>
        </p:nvSpPr>
        <p:spPr>
          <a:xfrm>
            <a:off x="609600" y="908050"/>
            <a:ext cx="10972800" cy="521811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65760" algn="l">
              <a:lnSpc>
                <a:spcPct val="100000"/>
              </a:lnSpc>
              <a:spcBef>
                <a:spcPts val="360"/>
              </a:spcBef>
              <a:spcAft>
                <a:spcPts val="0"/>
              </a:spcAft>
              <a:buSzPts val="216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34"/>
        <p:cNvGrpSpPr/>
        <p:nvPr/>
      </p:nvGrpSpPr>
      <p:grpSpPr>
        <a:xfrm>
          <a:off x="0" y="0"/>
          <a:ext cx="0" cy="0"/>
          <a:chOff x="0" y="0"/>
          <a:chExt cx="0" cy="0"/>
        </a:xfrm>
      </p:grpSpPr>
      <p:sp>
        <p:nvSpPr>
          <p:cNvPr id="35" name="Google Shape;35;p20"/>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0"/>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2000"/>
              <a:buNone/>
              <a:defRPr sz="2000"/>
            </a:lvl1pPr>
            <a:lvl2pPr marL="914400" lvl="1" indent="-228600" algn="l">
              <a:lnSpc>
                <a:spcPct val="100000"/>
              </a:lnSpc>
              <a:spcBef>
                <a:spcPts val="360"/>
              </a:spcBef>
              <a:spcAft>
                <a:spcPts val="0"/>
              </a:spcAft>
              <a:buSzPts val="2160"/>
              <a:buNone/>
              <a:defRPr sz="1800"/>
            </a:lvl2pPr>
            <a:lvl3pPr marL="1371600" lvl="2" indent="-228600" algn="l">
              <a:lnSpc>
                <a:spcPct val="100000"/>
              </a:lnSpc>
              <a:spcBef>
                <a:spcPts val="320"/>
              </a:spcBef>
              <a:spcAft>
                <a:spcPts val="0"/>
              </a:spcAft>
              <a:buSzPts val="1600"/>
              <a:buNone/>
              <a:defRPr sz="1600"/>
            </a:lvl3pPr>
            <a:lvl4pPr marL="1828800" lvl="3" indent="-228600" algn="l">
              <a:lnSpc>
                <a:spcPct val="100000"/>
              </a:lnSpc>
              <a:spcBef>
                <a:spcPts val="280"/>
              </a:spcBef>
              <a:spcAft>
                <a:spcPts val="0"/>
              </a:spcAft>
              <a:buSzPts val="1400"/>
              <a:buNone/>
              <a:defRPr sz="1400"/>
            </a:lvl4pPr>
            <a:lvl5pPr marL="2286000" lvl="4" indent="-228600" algn="l">
              <a:lnSpc>
                <a:spcPct val="100000"/>
              </a:lnSpc>
              <a:spcBef>
                <a:spcPts val="280"/>
              </a:spcBef>
              <a:spcAft>
                <a:spcPts val="0"/>
              </a:spcAft>
              <a:buSzPts val="1400"/>
              <a:buNone/>
              <a:defRPr sz="1400"/>
            </a:lvl5pPr>
            <a:lvl6pPr marL="2743200" lvl="5" indent="-228600" algn="l">
              <a:lnSpc>
                <a:spcPct val="100000"/>
              </a:lnSpc>
              <a:spcBef>
                <a:spcPts val="280"/>
              </a:spcBef>
              <a:spcAft>
                <a:spcPts val="0"/>
              </a:spcAft>
              <a:buSzPts val="1400"/>
              <a:buNone/>
              <a:defRPr sz="1400"/>
            </a:lvl6pPr>
            <a:lvl7pPr marL="3200400" lvl="6" indent="-228600" algn="l">
              <a:lnSpc>
                <a:spcPct val="100000"/>
              </a:lnSpc>
              <a:spcBef>
                <a:spcPts val="280"/>
              </a:spcBef>
              <a:spcAft>
                <a:spcPts val="0"/>
              </a:spcAft>
              <a:buSzPts val="1400"/>
              <a:buNone/>
              <a:defRPr sz="1400"/>
            </a:lvl7pPr>
            <a:lvl8pPr marL="3657600" lvl="7" indent="-228600" algn="l">
              <a:lnSpc>
                <a:spcPct val="100000"/>
              </a:lnSpc>
              <a:spcBef>
                <a:spcPts val="280"/>
              </a:spcBef>
              <a:spcAft>
                <a:spcPts val="0"/>
              </a:spcAft>
              <a:buSzPts val="1400"/>
              <a:buNone/>
              <a:defRPr sz="1400"/>
            </a:lvl8pPr>
            <a:lvl9pPr marL="4114800" lvl="8" indent="-228600" algn="l">
              <a:lnSpc>
                <a:spcPct val="100000"/>
              </a:lnSpc>
              <a:spcBef>
                <a:spcPts val="280"/>
              </a:spcBef>
              <a:spcAft>
                <a:spcPts val="0"/>
              </a:spcAft>
              <a:buSzPts val="1400"/>
              <a:buNone/>
              <a:defRPr sz="1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37"/>
        <p:cNvGrpSpPr/>
        <p:nvPr/>
      </p:nvGrpSpPr>
      <p:grpSpPr>
        <a:xfrm>
          <a:off x="0" y="0"/>
          <a:ext cx="0" cy="0"/>
          <a:chOff x="0" y="0"/>
          <a:chExt cx="0" cy="0"/>
        </a:xfrm>
      </p:grpSpPr>
      <p:sp>
        <p:nvSpPr>
          <p:cNvPr id="38" name="Google Shape;38;p21"/>
          <p:cNvSpPr txBox="1">
            <a:spLocks noGrp="1"/>
          </p:cNvSpPr>
          <p:nvPr>
            <p:ph type="title"/>
          </p:nvPr>
        </p:nvSpPr>
        <p:spPr>
          <a:xfrm>
            <a:off x="609600" y="1"/>
            <a:ext cx="10287000" cy="6477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1"/>
          <p:cNvSpPr txBox="1">
            <a:spLocks noGrp="1"/>
          </p:cNvSpPr>
          <p:nvPr>
            <p:ph type="body" idx="1"/>
          </p:nvPr>
        </p:nvSpPr>
        <p:spPr>
          <a:xfrm>
            <a:off x="609600" y="908050"/>
            <a:ext cx="5384800" cy="521811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411480" algn="l">
              <a:lnSpc>
                <a:spcPct val="100000"/>
              </a:lnSpc>
              <a:spcBef>
                <a:spcPts val="480"/>
              </a:spcBef>
              <a:spcAft>
                <a:spcPts val="0"/>
              </a:spcAft>
              <a:buSzPts val="288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40" name="Google Shape;40;p21"/>
          <p:cNvSpPr txBox="1">
            <a:spLocks noGrp="1"/>
          </p:cNvSpPr>
          <p:nvPr>
            <p:ph type="body" idx="2"/>
          </p:nvPr>
        </p:nvSpPr>
        <p:spPr>
          <a:xfrm>
            <a:off x="6197600" y="908050"/>
            <a:ext cx="5384800" cy="521811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411480" algn="l">
              <a:lnSpc>
                <a:spcPct val="100000"/>
              </a:lnSpc>
              <a:spcBef>
                <a:spcPts val="480"/>
              </a:spcBef>
              <a:spcAft>
                <a:spcPts val="0"/>
              </a:spcAft>
              <a:buSzPts val="288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41"/>
        <p:cNvGrpSpPr/>
        <p:nvPr/>
      </p:nvGrpSpPr>
      <p:grpSpPr>
        <a:xfrm>
          <a:off x="0" y="0"/>
          <a:ext cx="0" cy="0"/>
          <a:chOff x="0" y="0"/>
          <a:chExt cx="0" cy="0"/>
        </a:xfrm>
      </p:grpSpPr>
      <p:sp>
        <p:nvSpPr>
          <p:cNvPr id="42" name="Google Shape;42;p2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2"/>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4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44" name="Google Shape;44;p22"/>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81000" algn="l">
              <a:lnSpc>
                <a:spcPct val="100000"/>
              </a:lnSpc>
              <a:spcBef>
                <a:spcPts val="400"/>
              </a:spcBef>
              <a:spcAft>
                <a:spcPts val="0"/>
              </a:spcAft>
              <a:buSzPts val="24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45" name="Google Shape;45;p22"/>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4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46" name="Google Shape;46;p22"/>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81000" algn="l">
              <a:lnSpc>
                <a:spcPct val="100000"/>
              </a:lnSpc>
              <a:spcBef>
                <a:spcPts val="400"/>
              </a:spcBef>
              <a:spcAft>
                <a:spcPts val="0"/>
              </a:spcAft>
              <a:buSzPts val="24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47"/>
        <p:cNvGrpSpPr/>
        <p:nvPr/>
      </p:nvGrpSpPr>
      <p:grpSpPr>
        <a:xfrm>
          <a:off x="0" y="0"/>
          <a:ext cx="0" cy="0"/>
          <a:chOff x="0" y="0"/>
          <a:chExt cx="0" cy="0"/>
        </a:xfrm>
      </p:grpSpPr>
      <p:sp>
        <p:nvSpPr>
          <p:cNvPr id="48" name="Google Shape;48;p23"/>
          <p:cNvSpPr txBox="1">
            <a:spLocks noGrp="1"/>
          </p:cNvSpPr>
          <p:nvPr>
            <p:ph type="title"/>
          </p:nvPr>
        </p:nvSpPr>
        <p:spPr>
          <a:xfrm>
            <a:off x="609600" y="0"/>
            <a:ext cx="10287000" cy="647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49"/>
        <p:cNvGrpSpPr/>
        <p:nvPr/>
      </p:nvGrpSpPr>
      <p:grpSpPr>
        <a:xfrm>
          <a:off x="0" y="0"/>
          <a:ext cx="0" cy="0"/>
          <a:chOff x="0" y="0"/>
          <a:chExt cx="0" cy="0"/>
        </a:xfrm>
      </p:grpSpPr>
      <p:sp>
        <p:nvSpPr>
          <p:cNvPr id="50" name="Google Shape;50;p24"/>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4"/>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Char char="▪"/>
              <a:defRPr sz="3200"/>
            </a:lvl1pPr>
            <a:lvl2pPr marL="914400" lvl="1" indent="-441960" algn="l">
              <a:lnSpc>
                <a:spcPct val="100000"/>
              </a:lnSpc>
              <a:spcBef>
                <a:spcPts val="560"/>
              </a:spcBef>
              <a:spcAft>
                <a:spcPts val="0"/>
              </a:spcAft>
              <a:buSzPts val="336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55600" algn="l">
              <a:lnSpc>
                <a:spcPct val="100000"/>
              </a:lnSpc>
              <a:spcBef>
                <a:spcPts val="400"/>
              </a:spcBef>
              <a:spcAft>
                <a:spcPts val="0"/>
              </a:spcAft>
              <a:buSzPts val="2000"/>
              <a:buChar char="▪"/>
              <a:defRPr sz="2000"/>
            </a:lvl6pPr>
            <a:lvl7pPr marL="3200400" lvl="6" indent="-355600" algn="l">
              <a:lnSpc>
                <a:spcPct val="100000"/>
              </a:lnSpc>
              <a:spcBef>
                <a:spcPts val="400"/>
              </a:spcBef>
              <a:spcAft>
                <a:spcPts val="0"/>
              </a:spcAft>
              <a:buSzPts val="2000"/>
              <a:buChar char="▪"/>
              <a:defRPr sz="2000"/>
            </a:lvl7pPr>
            <a:lvl8pPr marL="3657600" lvl="7" indent="-355600" algn="l">
              <a:lnSpc>
                <a:spcPct val="100000"/>
              </a:lnSpc>
              <a:spcBef>
                <a:spcPts val="400"/>
              </a:spcBef>
              <a:spcAft>
                <a:spcPts val="0"/>
              </a:spcAft>
              <a:buSzPts val="2000"/>
              <a:buChar char="▪"/>
              <a:defRPr sz="2000"/>
            </a:lvl8pPr>
            <a:lvl9pPr marL="4114800" lvl="8" indent="-355600" algn="l">
              <a:lnSpc>
                <a:spcPct val="100000"/>
              </a:lnSpc>
              <a:spcBef>
                <a:spcPts val="400"/>
              </a:spcBef>
              <a:spcAft>
                <a:spcPts val="0"/>
              </a:spcAft>
              <a:buSzPts val="2000"/>
              <a:buChar char="▪"/>
              <a:defRPr sz="2000"/>
            </a:lvl9pPr>
          </a:lstStyle>
          <a:p>
            <a:endParaRPr/>
          </a:p>
        </p:txBody>
      </p:sp>
      <p:sp>
        <p:nvSpPr>
          <p:cNvPr id="52" name="Google Shape;52;p24"/>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44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jp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body" idx="1"/>
          </p:nvPr>
        </p:nvSpPr>
        <p:spPr>
          <a:xfrm>
            <a:off x="609600" y="908050"/>
            <a:ext cx="10972800" cy="521811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rgbClr val="262673"/>
              </a:buClr>
              <a:buSzPts val="2400"/>
              <a:buFont typeface="Noto Sans Symbols"/>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400"/>
              </a:spcBef>
              <a:spcAft>
                <a:spcPts val="0"/>
              </a:spcAft>
              <a:buClr>
                <a:srgbClr val="262673"/>
              </a:buClr>
              <a:buSzPts val="24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rgbClr val="262673"/>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rgbClr val="262673"/>
              </a:buClr>
              <a:buSzPts val="1600"/>
              <a:buFont typeface="Noto Sans Symbols"/>
              <a:buChar char="▪"/>
              <a:defRPr sz="1600" b="0" i="0" u="none" strike="noStrike" cap="none">
                <a:solidFill>
                  <a:schemeClr val="dk1"/>
                </a:solidFill>
                <a:latin typeface="Arial"/>
                <a:ea typeface="Arial"/>
                <a:cs typeface="Arial"/>
                <a:sym typeface="Arial"/>
              </a:defRPr>
            </a:lvl4pPr>
            <a:lvl5pPr marL="2286000" marR="0" lvl="4" indent="-317500" algn="l" rtl="0">
              <a:lnSpc>
                <a:spcPct val="100000"/>
              </a:lnSpc>
              <a:spcBef>
                <a:spcPts val="280"/>
              </a:spcBef>
              <a:spcAft>
                <a:spcPts val="0"/>
              </a:spcAft>
              <a:buClr>
                <a:srgbClr val="262673"/>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17500" algn="l" rtl="0">
              <a:lnSpc>
                <a:spcPct val="100000"/>
              </a:lnSpc>
              <a:spcBef>
                <a:spcPts val="280"/>
              </a:spcBef>
              <a:spcAft>
                <a:spcPts val="0"/>
              </a:spcAft>
              <a:buClr>
                <a:srgbClr val="4F9EDB"/>
              </a:buClr>
              <a:buSzPts val="1400"/>
              <a:buFont typeface="Noto Sans Symbols"/>
              <a:buChar char="▪"/>
              <a:defRPr sz="1400" b="0" i="0" u="none" strike="noStrike" cap="none">
                <a:solidFill>
                  <a:schemeClr val="dk1"/>
                </a:solidFill>
                <a:latin typeface="Arial"/>
                <a:ea typeface="Arial"/>
                <a:cs typeface="Arial"/>
                <a:sym typeface="Arial"/>
              </a:defRPr>
            </a:lvl6pPr>
            <a:lvl7pPr marL="3200400" marR="0" lvl="6" indent="-317500" algn="l" rtl="0">
              <a:lnSpc>
                <a:spcPct val="100000"/>
              </a:lnSpc>
              <a:spcBef>
                <a:spcPts val="280"/>
              </a:spcBef>
              <a:spcAft>
                <a:spcPts val="0"/>
              </a:spcAft>
              <a:buClr>
                <a:srgbClr val="4F9EDB"/>
              </a:buClr>
              <a:buSzPts val="1400"/>
              <a:buFont typeface="Noto Sans Symbols"/>
              <a:buChar char="▪"/>
              <a:defRPr sz="1400" b="0" i="0" u="none" strike="noStrike" cap="none">
                <a:solidFill>
                  <a:schemeClr val="dk1"/>
                </a:solidFill>
                <a:latin typeface="Arial"/>
                <a:ea typeface="Arial"/>
                <a:cs typeface="Arial"/>
                <a:sym typeface="Arial"/>
              </a:defRPr>
            </a:lvl7pPr>
            <a:lvl8pPr marL="3657600" marR="0" lvl="7" indent="-317500" algn="l" rtl="0">
              <a:lnSpc>
                <a:spcPct val="100000"/>
              </a:lnSpc>
              <a:spcBef>
                <a:spcPts val="280"/>
              </a:spcBef>
              <a:spcAft>
                <a:spcPts val="0"/>
              </a:spcAft>
              <a:buClr>
                <a:srgbClr val="4F9EDB"/>
              </a:buClr>
              <a:buSzPts val="1400"/>
              <a:buFont typeface="Noto Sans Symbols"/>
              <a:buChar char="▪"/>
              <a:defRPr sz="1400" b="0" i="0" u="none" strike="noStrike" cap="none">
                <a:solidFill>
                  <a:schemeClr val="dk1"/>
                </a:solidFill>
                <a:latin typeface="Arial"/>
                <a:ea typeface="Arial"/>
                <a:cs typeface="Arial"/>
                <a:sym typeface="Arial"/>
              </a:defRPr>
            </a:lvl8pPr>
            <a:lvl9pPr marL="4114800" marR="0" lvl="8" indent="-317500" algn="l" rtl="0">
              <a:lnSpc>
                <a:spcPct val="100000"/>
              </a:lnSpc>
              <a:spcBef>
                <a:spcPts val="280"/>
              </a:spcBef>
              <a:spcAft>
                <a:spcPts val="0"/>
              </a:spcAft>
              <a:buClr>
                <a:srgbClr val="4F9EDB"/>
              </a:buClr>
              <a:buSzPts val="1400"/>
              <a:buFont typeface="Noto Sans Symbols"/>
              <a:buChar char="▪"/>
              <a:defRPr sz="1400" b="0" i="0" u="none" strike="noStrike" cap="none">
                <a:solidFill>
                  <a:schemeClr val="dk1"/>
                </a:solidFill>
                <a:latin typeface="Arial"/>
                <a:ea typeface="Arial"/>
                <a:cs typeface="Arial"/>
                <a:sym typeface="Arial"/>
              </a:defRPr>
            </a:lvl9pPr>
          </a:lstStyle>
          <a:p>
            <a:endParaRPr/>
          </a:p>
        </p:txBody>
      </p:sp>
      <p:pic>
        <p:nvPicPr>
          <p:cNvPr id="11" name="Google Shape;11;p15" descr="vj_logo"/>
          <p:cNvPicPr preferRelativeResize="0"/>
          <p:nvPr/>
        </p:nvPicPr>
        <p:blipFill rotWithShape="1">
          <a:blip r:embed="rId14">
            <a:alphaModFix/>
          </a:blip>
          <a:srcRect/>
          <a:stretch/>
        </p:blipFill>
        <p:spPr>
          <a:xfrm>
            <a:off x="239184" y="6597650"/>
            <a:ext cx="1488016" cy="241300"/>
          </a:xfrm>
          <a:prstGeom prst="rect">
            <a:avLst/>
          </a:prstGeom>
          <a:noFill/>
          <a:ln>
            <a:noFill/>
          </a:ln>
        </p:spPr>
      </p:pic>
      <p:sp>
        <p:nvSpPr>
          <p:cNvPr id="12" name="Google Shape;12;p15"/>
          <p:cNvSpPr txBox="1">
            <a:spLocks noGrp="1"/>
          </p:cNvSpPr>
          <p:nvPr>
            <p:ph type="title"/>
          </p:nvPr>
        </p:nvSpPr>
        <p:spPr>
          <a:xfrm>
            <a:off x="609600" y="0"/>
            <a:ext cx="10287000" cy="6477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Arial"/>
                <a:ea typeface="Arial"/>
                <a:cs typeface="Arial"/>
                <a:sym typeface="Arial"/>
              </a:defRPr>
            </a:lvl9pPr>
          </a:lstStyle>
          <a:p>
            <a:endParaRPr/>
          </a:p>
        </p:txBody>
      </p:sp>
      <p:cxnSp>
        <p:nvCxnSpPr>
          <p:cNvPr id="13" name="Google Shape;13;p15"/>
          <p:cNvCxnSpPr/>
          <p:nvPr/>
        </p:nvCxnSpPr>
        <p:spPr>
          <a:xfrm>
            <a:off x="127001" y="6589713"/>
            <a:ext cx="11882967" cy="0"/>
          </a:xfrm>
          <a:prstGeom prst="straightConnector1">
            <a:avLst/>
          </a:prstGeom>
          <a:noFill/>
          <a:ln w="9525" cap="flat" cmpd="sng">
            <a:solidFill>
              <a:srgbClr val="0000FF"/>
            </a:solidFill>
            <a:prstDash val="solid"/>
            <a:round/>
            <a:headEnd type="none" w="sm" len="sm"/>
            <a:tailEnd type="none" w="sm" len="sm"/>
          </a:ln>
        </p:spPr>
      </p:cxnSp>
      <p:cxnSp>
        <p:nvCxnSpPr>
          <p:cNvPr id="14" name="Google Shape;14;p15"/>
          <p:cNvCxnSpPr/>
          <p:nvPr/>
        </p:nvCxnSpPr>
        <p:spPr>
          <a:xfrm>
            <a:off x="234951" y="6562725"/>
            <a:ext cx="11889316" cy="0"/>
          </a:xfrm>
          <a:prstGeom prst="straightConnector1">
            <a:avLst/>
          </a:prstGeom>
          <a:noFill/>
          <a:ln w="9525" cap="flat" cmpd="sng">
            <a:solidFill>
              <a:schemeClr val="dk1"/>
            </a:solidFill>
            <a:prstDash val="solid"/>
            <a:round/>
            <a:headEnd type="none" w="sm" len="sm"/>
            <a:tailEnd type="none" w="sm" len="sm"/>
          </a:ln>
        </p:spPr>
      </p:cxnSp>
      <p:cxnSp>
        <p:nvCxnSpPr>
          <p:cNvPr id="15" name="Google Shape;15;p15"/>
          <p:cNvCxnSpPr/>
          <p:nvPr/>
        </p:nvCxnSpPr>
        <p:spPr>
          <a:xfrm>
            <a:off x="143934" y="512763"/>
            <a:ext cx="11882967" cy="0"/>
          </a:xfrm>
          <a:prstGeom prst="straightConnector1">
            <a:avLst/>
          </a:prstGeom>
          <a:noFill/>
          <a:ln w="9525" cap="flat" cmpd="sng">
            <a:solidFill>
              <a:srgbClr val="0000FF"/>
            </a:solidFill>
            <a:prstDash val="solid"/>
            <a:round/>
            <a:headEnd type="none" w="sm" len="sm"/>
            <a:tailEnd type="none" w="sm" len="sm"/>
          </a:ln>
        </p:spPr>
      </p:cxnSp>
      <p:cxnSp>
        <p:nvCxnSpPr>
          <p:cNvPr id="16" name="Google Shape;16;p15"/>
          <p:cNvCxnSpPr/>
          <p:nvPr/>
        </p:nvCxnSpPr>
        <p:spPr>
          <a:xfrm>
            <a:off x="251885" y="533400"/>
            <a:ext cx="11889316" cy="0"/>
          </a:xfrm>
          <a:prstGeom prst="straightConnector1">
            <a:avLst/>
          </a:prstGeom>
          <a:noFill/>
          <a:ln w="9525" cap="flat" cmpd="sng">
            <a:solidFill>
              <a:schemeClr val="dk1"/>
            </a:solidFill>
            <a:prstDash val="solid"/>
            <a:round/>
            <a:headEnd type="none" w="sm" len="sm"/>
            <a:tailEnd type="none" w="sm" len="sm"/>
          </a:ln>
        </p:spPr>
      </p:cxnSp>
      <p:sp>
        <p:nvSpPr>
          <p:cNvPr id="17" name="Google Shape;17;p15"/>
          <p:cNvSpPr txBox="1"/>
          <p:nvPr/>
        </p:nvSpPr>
        <p:spPr>
          <a:xfrm>
            <a:off x="10860617" y="6597650"/>
            <a:ext cx="1380067" cy="241352"/>
          </a:xfrm>
          <a:prstGeom prst="rect">
            <a:avLst/>
          </a:prstGeom>
          <a:noFill/>
          <a:ln>
            <a:noFill/>
          </a:ln>
        </p:spPr>
        <p:txBody>
          <a:bodyPr spcFirstLastPara="1" wrap="square" lIns="101850" tIns="50925" rIns="101850" bIns="509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Arial"/>
                <a:ea typeface="Arial"/>
                <a:cs typeface="Arial"/>
                <a:sym typeface="Arial"/>
              </a:rPr>
              <a:t>Page </a:t>
            </a:r>
            <a:fld id="{00000000-1234-1234-1234-123412341234}" type="slidenum">
              <a:rPr lang="en-US" sz="900" b="1" i="0" u="none" strike="noStrike" cap="none">
                <a:solidFill>
                  <a:schemeClr val="dk1"/>
                </a:solidFill>
                <a:latin typeface="Arial"/>
                <a:ea typeface="Arial"/>
                <a:cs typeface="Arial"/>
                <a:sym typeface="Arial"/>
              </a:rPr>
              <a:t>‹#›</a:t>
            </a:fld>
            <a:endParaRPr sz="900" b="1"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
        <p:cNvGrpSpPr/>
        <p:nvPr/>
      </p:nvGrpSpPr>
      <p:grpSpPr>
        <a:xfrm>
          <a:off x="0" y="0"/>
          <a:ext cx="0" cy="0"/>
          <a:chOff x="0" y="0"/>
          <a:chExt cx="0" cy="0"/>
        </a:xfrm>
      </p:grpSpPr>
      <p:sp>
        <p:nvSpPr>
          <p:cNvPr id="64" name="Google Shape;64;g8684f49f7a_0_325"/>
          <p:cNvSpPr txBox="1">
            <a:spLocks noGrp="1"/>
          </p:cNvSpPr>
          <p:nvPr>
            <p:ph type="body" idx="1"/>
          </p:nvPr>
        </p:nvSpPr>
        <p:spPr>
          <a:xfrm>
            <a:off x="609600" y="908050"/>
            <a:ext cx="10972800" cy="52182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rgbClr val="262673"/>
              </a:buClr>
              <a:buSzPts val="2400"/>
              <a:buFont typeface="Noto Sans Symbols"/>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400"/>
              </a:spcBef>
              <a:spcAft>
                <a:spcPts val="0"/>
              </a:spcAft>
              <a:buClr>
                <a:srgbClr val="262673"/>
              </a:buClr>
              <a:buSzPts val="24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rgbClr val="262673"/>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rgbClr val="262673"/>
              </a:buClr>
              <a:buSzPts val="1600"/>
              <a:buFont typeface="Noto Sans Symbols"/>
              <a:buChar char="▪"/>
              <a:defRPr sz="1600" b="0" i="0" u="none" strike="noStrike" cap="none">
                <a:solidFill>
                  <a:schemeClr val="dk1"/>
                </a:solidFill>
                <a:latin typeface="Arial"/>
                <a:ea typeface="Arial"/>
                <a:cs typeface="Arial"/>
                <a:sym typeface="Arial"/>
              </a:defRPr>
            </a:lvl4pPr>
            <a:lvl5pPr marL="2286000" marR="0" lvl="4" indent="-317500" algn="l" rtl="0">
              <a:lnSpc>
                <a:spcPct val="100000"/>
              </a:lnSpc>
              <a:spcBef>
                <a:spcPts val="280"/>
              </a:spcBef>
              <a:spcAft>
                <a:spcPts val="0"/>
              </a:spcAft>
              <a:buClr>
                <a:srgbClr val="262673"/>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17500" algn="l" rtl="0">
              <a:lnSpc>
                <a:spcPct val="100000"/>
              </a:lnSpc>
              <a:spcBef>
                <a:spcPts val="280"/>
              </a:spcBef>
              <a:spcAft>
                <a:spcPts val="0"/>
              </a:spcAft>
              <a:buClr>
                <a:srgbClr val="4F9EDB"/>
              </a:buClr>
              <a:buSzPts val="1400"/>
              <a:buFont typeface="Noto Sans Symbols"/>
              <a:buChar char="▪"/>
              <a:defRPr sz="1400" b="0" i="0" u="none" strike="noStrike" cap="none">
                <a:solidFill>
                  <a:schemeClr val="dk1"/>
                </a:solidFill>
                <a:latin typeface="Arial"/>
                <a:ea typeface="Arial"/>
                <a:cs typeface="Arial"/>
                <a:sym typeface="Arial"/>
              </a:defRPr>
            </a:lvl6pPr>
            <a:lvl7pPr marL="3200400" marR="0" lvl="6" indent="-317500" algn="l" rtl="0">
              <a:lnSpc>
                <a:spcPct val="100000"/>
              </a:lnSpc>
              <a:spcBef>
                <a:spcPts val="280"/>
              </a:spcBef>
              <a:spcAft>
                <a:spcPts val="0"/>
              </a:spcAft>
              <a:buClr>
                <a:srgbClr val="4F9EDB"/>
              </a:buClr>
              <a:buSzPts val="1400"/>
              <a:buFont typeface="Noto Sans Symbols"/>
              <a:buChar char="▪"/>
              <a:defRPr sz="1400" b="0" i="0" u="none" strike="noStrike" cap="none">
                <a:solidFill>
                  <a:schemeClr val="dk1"/>
                </a:solidFill>
                <a:latin typeface="Arial"/>
                <a:ea typeface="Arial"/>
                <a:cs typeface="Arial"/>
                <a:sym typeface="Arial"/>
              </a:defRPr>
            </a:lvl7pPr>
            <a:lvl8pPr marL="3657600" marR="0" lvl="7" indent="-317500" algn="l" rtl="0">
              <a:lnSpc>
                <a:spcPct val="100000"/>
              </a:lnSpc>
              <a:spcBef>
                <a:spcPts val="280"/>
              </a:spcBef>
              <a:spcAft>
                <a:spcPts val="0"/>
              </a:spcAft>
              <a:buClr>
                <a:srgbClr val="4F9EDB"/>
              </a:buClr>
              <a:buSzPts val="1400"/>
              <a:buFont typeface="Noto Sans Symbols"/>
              <a:buChar char="▪"/>
              <a:defRPr sz="1400" b="0" i="0" u="none" strike="noStrike" cap="none">
                <a:solidFill>
                  <a:schemeClr val="dk1"/>
                </a:solidFill>
                <a:latin typeface="Arial"/>
                <a:ea typeface="Arial"/>
                <a:cs typeface="Arial"/>
                <a:sym typeface="Arial"/>
              </a:defRPr>
            </a:lvl8pPr>
            <a:lvl9pPr marL="4114800" marR="0" lvl="8" indent="-317500" algn="l" rtl="0">
              <a:lnSpc>
                <a:spcPct val="100000"/>
              </a:lnSpc>
              <a:spcBef>
                <a:spcPts val="280"/>
              </a:spcBef>
              <a:spcAft>
                <a:spcPts val="0"/>
              </a:spcAft>
              <a:buClr>
                <a:srgbClr val="4F9EDB"/>
              </a:buClr>
              <a:buSzPts val="1400"/>
              <a:buFont typeface="Noto Sans Symbols"/>
              <a:buChar char="▪"/>
              <a:defRPr sz="1400" b="0" i="0" u="none" strike="noStrike" cap="none">
                <a:solidFill>
                  <a:schemeClr val="dk1"/>
                </a:solidFill>
                <a:latin typeface="Arial"/>
                <a:ea typeface="Arial"/>
                <a:cs typeface="Arial"/>
                <a:sym typeface="Arial"/>
              </a:defRPr>
            </a:lvl9pPr>
          </a:lstStyle>
          <a:p>
            <a:endParaRPr/>
          </a:p>
        </p:txBody>
      </p:sp>
      <p:pic>
        <p:nvPicPr>
          <p:cNvPr id="65" name="Google Shape;65;g8684f49f7a_0_325" descr="vj_logo"/>
          <p:cNvPicPr preferRelativeResize="0"/>
          <p:nvPr/>
        </p:nvPicPr>
        <p:blipFill rotWithShape="1">
          <a:blip r:embed="rId15">
            <a:alphaModFix/>
          </a:blip>
          <a:srcRect/>
          <a:stretch/>
        </p:blipFill>
        <p:spPr>
          <a:xfrm>
            <a:off x="239184" y="6597650"/>
            <a:ext cx="1488016" cy="241300"/>
          </a:xfrm>
          <a:prstGeom prst="rect">
            <a:avLst/>
          </a:prstGeom>
          <a:noFill/>
          <a:ln>
            <a:noFill/>
          </a:ln>
        </p:spPr>
      </p:pic>
      <p:sp>
        <p:nvSpPr>
          <p:cNvPr id="66" name="Google Shape;66;g8684f49f7a_0_325"/>
          <p:cNvSpPr txBox="1">
            <a:spLocks noGrp="1"/>
          </p:cNvSpPr>
          <p:nvPr>
            <p:ph type="title"/>
          </p:nvPr>
        </p:nvSpPr>
        <p:spPr>
          <a:xfrm>
            <a:off x="609600" y="0"/>
            <a:ext cx="10287000" cy="6477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Arial"/>
                <a:ea typeface="Arial"/>
                <a:cs typeface="Arial"/>
                <a:sym typeface="Arial"/>
              </a:defRPr>
            </a:lvl9pPr>
          </a:lstStyle>
          <a:p>
            <a:endParaRPr/>
          </a:p>
        </p:txBody>
      </p:sp>
      <p:cxnSp>
        <p:nvCxnSpPr>
          <p:cNvPr id="67" name="Google Shape;67;g8684f49f7a_0_325"/>
          <p:cNvCxnSpPr/>
          <p:nvPr/>
        </p:nvCxnSpPr>
        <p:spPr>
          <a:xfrm>
            <a:off x="127001" y="6589713"/>
            <a:ext cx="11883000" cy="0"/>
          </a:xfrm>
          <a:prstGeom prst="straightConnector1">
            <a:avLst/>
          </a:prstGeom>
          <a:noFill/>
          <a:ln w="9525" cap="flat" cmpd="sng">
            <a:solidFill>
              <a:srgbClr val="0000FF"/>
            </a:solidFill>
            <a:prstDash val="solid"/>
            <a:round/>
            <a:headEnd type="none" w="sm" len="sm"/>
            <a:tailEnd type="none" w="sm" len="sm"/>
          </a:ln>
        </p:spPr>
      </p:cxnSp>
      <p:cxnSp>
        <p:nvCxnSpPr>
          <p:cNvPr id="68" name="Google Shape;68;g8684f49f7a_0_325"/>
          <p:cNvCxnSpPr/>
          <p:nvPr/>
        </p:nvCxnSpPr>
        <p:spPr>
          <a:xfrm>
            <a:off x="234951" y="6562725"/>
            <a:ext cx="11889300" cy="0"/>
          </a:xfrm>
          <a:prstGeom prst="straightConnector1">
            <a:avLst/>
          </a:prstGeom>
          <a:noFill/>
          <a:ln w="9525" cap="flat" cmpd="sng">
            <a:solidFill>
              <a:schemeClr val="dk1"/>
            </a:solidFill>
            <a:prstDash val="solid"/>
            <a:round/>
            <a:headEnd type="none" w="sm" len="sm"/>
            <a:tailEnd type="none" w="sm" len="sm"/>
          </a:ln>
        </p:spPr>
      </p:cxnSp>
      <p:cxnSp>
        <p:nvCxnSpPr>
          <p:cNvPr id="69" name="Google Shape;69;g8684f49f7a_0_325"/>
          <p:cNvCxnSpPr/>
          <p:nvPr/>
        </p:nvCxnSpPr>
        <p:spPr>
          <a:xfrm>
            <a:off x="143934" y="512763"/>
            <a:ext cx="11883000" cy="0"/>
          </a:xfrm>
          <a:prstGeom prst="straightConnector1">
            <a:avLst/>
          </a:prstGeom>
          <a:noFill/>
          <a:ln w="9525" cap="flat" cmpd="sng">
            <a:solidFill>
              <a:srgbClr val="0000FF"/>
            </a:solidFill>
            <a:prstDash val="solid"/>
            <a:round/>
            <a:headEnd type="none" w="sm" len="sm"/>
            <a:tailEnd type="none" w="sm" len="sm"/>
          </a:ln>
        </p:spPr>
      </p:cxnSp>
      <p:cxnSp>
        <p:nvCxnSpPr>
          <p:cNvPr id="70" name="Google Shape;70;g8684f49f7a_0_325"/>
          <p:cNvCxnSpPr/>
          <p:nvPr/>
        </p:nvCxnSpPr>
        <p:spPr>
          <a:xfrm>
            <a:off x="251885" y="533400"/>
            <a:ext cx="11889300" cy="0"/>
          </a:xfrm>
          <a:prstGeom prst="straightConnector1">
            <a:avLst/>
          </a:prstGeom>
          <a:noFill/>
          <a:ln w="9525" cap="flat" cmpd="sng">
            <a:solidFill>
              <a:schemeClr val="dk1"/>
            </a:solidFill>
            <a:prstDash val="solid"/>
            <a:round/>
            <a:headEnd type="none" w="sm" len="sm"/>
            <a:tailEnd type="none" w="sm" len="sm"/>
          </a:ln>
        </p:spPr>
      </p:cxnSp>
      <p:sp>
        <p:nvSpPr>
          <p:cNvPr id="71" name="Google Shape;71;g8684f49f7a_0_325"/>
          <p:cNvSpPr txBox="1"/>
          <p:nvPr/>
        </p:nvSpPr>
        <p:spPr>
          <a:xfrm>
            <a:off x="10860617" y="6597650"/>
            <a:ext cx="1380000" cy="241500"/>
          </a:xfrm>
          <a:prstGeom prst="rect">
            <a:avLst/>
          </a:prstGeom>
          <a:noFill/>
          <a:ln>
            <a:noFill/>
          </a:ln>
        </p:spPr>
        <p:txBody>
          <a:bodyPr spcFirstLastPara="1" wrap="square" lIns="101850" tIns="50925" rIns="101850" bIns="509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Arial"/>
                <a:ea typeface="Arial"/>
                <a:cs typeface="Arial"/>
                <a:sym typeface="Arial"/>
              </a:rPr>
              <a:t>Page </a:t>
            </a:r>
            <a:fld id="{00000000-1234-1234-1234-123412341234}" type="slidenum">
              <a:rPr lang="en-US" sz="900" b="1" i="0" u="none" strike="noStrike" cap="none">
                <a:solidFill>
                  <a:schemeClr val="dk1"/>
                </a:solidFill>
                <a:latin typeface="Arial"/>
                <a:ea typeface="Arial"/>
                <a:cs typeface="Arial"/>
                <a:sym typeface="Arial"/>
              </a:rPr>
              <a:t>‹#›</a:t>
            </a:fld>
            <a:endParaRPr sz="900" b="1"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sp>
        <p:nvSpPr>
          <p:cNvPr id="128" name="Google Shape;128;p1"/>
          <p:cNvSpPr txBox="1">
            <a:spLocks noGrp="1"/>
          </p:cNvSpPr>
          <p:nvPr>
            <p:ph type="ctrTitle"/>
          </p:nvPr>
        </p:nvSpPr>
        <p:spPr>
          <a:xfrm>
            <a:off x="623639" y="1621447"/>
            <a:ext cx="7772400" cy="79533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a:t>Churn Analytics Project with USC</a:t>
            </a:r>
            <a:endParaRPr/>
          </a:p>
        </p:txBody>
      </p:sp>
      <p:sp>
        <p:nvSpPr>
          <p:cNvPr id="129" name="Google Shape;129;p1"/>
          <p:cNvSpPr/>
          <p:nvPr/>
        </p:nvSpPr>
        <p:spPr>
          <a:xfrm>
            <a:off x="8016653" y="5741033"/>
            <a:ext cx="2593047" cy="431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Noto Sans Symbols"/>
              <a:buNone/>
            </a:pPr>
            <a:r>
              <a:rPr lang="en-US" sz="1400" b="0" i="1" u="none" strike="noStrike" cap="none">
                <a:solidFill>
                  <a:schemeClr val="dk1"/>
                </a:solidFill>
                <a:latin typeface="Arial"/>
                <a:ea typeface="Arial"/>
                <a:cs typeface="Arial"/>
                <a:sym typeface="Arial"/>
              </a:rPr>
              <a:t>July 2020</a:t>
            </a:r>
            <a:endParaRPr sz="1400" b="0" i="0" u="none" strike="noStrike" cap="none">
              <a:solidFill>
                <a:srgbClr val="000000"/>
              </a:solidFill>
              <a:latin typeface="Arial"/>
              <a:ea typeface="Arial"/>
              <a:cs typeface="Arial"/>
              <a:sym typeface="Arial"/>
            </a:endParaRPr>
          </a:p>
        </p:txBody>
      </p:sp>
      <p:grpSp>
        <p:nvGrpSpPr>
          <p:cNvPr id="130" name="Google Shape;130;p1"/>
          <p:cNvGrpSpPr/>
          <p:nvPr/>
        </p:nvGrpSpPr>
        <p:grpSpPr>
          <a:xfrm>
            <a:off x="560553" y="2496147"/>
            <a:ext cx="10144392" cy="3244638"/>
            <a:chOff x="357354" y="2431492"/>
            <a:chExt cx="8463118" cy="2979824"/>
          </a:xfrm>
        </p:grpSpPr>
        <p:cxnSp>
          <p:nvCxnSpPr>
            <p:cNvPr id="131" name="Google Shape;131;p1"/>
            <p:cNvCxnSpPr/>
            <p:nvPr/>
          </p:nvCxnSpPr>
          <p:spPr>
            <a:xfrm>
              <a:off x="357354" y="2431492"/>
              <a:ext cx="8463118" cy="0"/>
            </a:xfrm>
            <a:prstGeom prst="straightConnector1">
              <a:avLst/>
            </a:prstGeom>
            <a:solidFill>
              <a:schemeClr val="lt1"/>
            </a:solidFill>
            <a:ln w="28575" cap="flat" cmpd="sng">
              <a:solidFill>
                <a:schemeClr val="dk1"/>
              </a:solidFill>
              <a:prstDash val="solid"/>
              <a:round/>
              <a:headEnd type="none" w="sm" len="sm"/>
              <a:tailEnd type="none" w="sm" len="sm"/>
            </a:ln>
          </p:spPr>
        </p:cxnSp>
        <p:cxnSp>
          <p:nvCxnSpPr>
            <p:cNvPr id="132" name="Google Shape;132;p1"/>
            <p:cNvCxnSpPr/>
            <p:nvPr/>
          </p:nvCxnSpPr>
          <p:spPr>
            <a:xfrm>
              <a:off x="377422" y="5411316"/>
              <a:ext cx="8443050" cy="0"/>
            </a:xfrm>
            <a:prstGeom prst="straightConnector1">
              <a:avLst/>
            </a:prstGeom>
            <a:solidFill>
              <a:schemeClr val="lt1"/>
            </a:solidFill>
            <a:ln w="28575" cap="flat" cmpd="sng">
              <a:solidFill>
                <a:schemeClr val="dk1"/>
              </a:solidFill>
              <a:prstDash val="solid"/>
              <a:round/>
              <a:headEnd type="none" w="sm" len="sm"/>
              <a:tailEnd type="none" w="sm" len="sm"/>
            </a:ln>
          </p:spPr>
        </p:cxnSp>
        <p:grpSp>
          <p:nvGrpSpPr>
            <p:cNvPr id="133" name="Google Shape;133;p1"/>
            <p:cNvGrpSpPr/>
            <p:nvPr/>
          </p:nvGrpSpPr>
          <p:grpSpPr>
            <a:xfrm>
              <a:off x="395536" y="2577604"/>
              <a:ext cx="8424936" cy="2685667"/>
              <a:chOff x="395536" y="2746857"/>
              <a:chExt cx="8424936" cy="2685667"/>
            </a:xfrm>
          </p:grpSpPr>
          <p:pic>
            <p:nvPicPr>
              <p:cNvPr id="134" name="Google Shape;134;p1"/>
              <p:cNvPicPr preferRelativeResize="0"/>
              <p:nvPr/>
            </p:nvPicPr>
            <p:blipFill rotWithShape="1">
              <a:blip r:embed="rId3">
                <a:alphaModFix/>
              </a:blip>
              <a:srcRect/>
              <a:stretch/>
            </p:blipFill>
            <p:spPr>
              <a:xfrm>
                <a:off x="395536" y="2746857"/>
                <a:ext cx="8424936" cy="1330215"/>
              </a:xfrm>
              <a:prstGeom prst="rect">
                <a:avLst/>
              </a:prstGeom>
              <a:noFill/>
              <a:ln>
                <a:noFill/>
              </a:ln>
            </p:spPr>
          </p:pic>
          <p:pic>
            <p:nvPicPr>
              <p:cNvPr id="135" name="Google Shape;135;p1"/>
              <p:cNvPicPr preferRelativeResize="0"/>
              <p:nvPr/>
            </p:nvPicPr>
            <p:blipFill rotWithShape="1">
              <a:blip r:embed="rId4">
                <a:alphaModFix/>
              </a:blip>
              <a:srcRect/>
              <a:stretch/>
            </p:blipFill>
            <p:spPr>
              <a:xfrm>
                <a:off x="407368" y="4102309"/>
                <a:ext cx="8413104" cy="1330215"/>
              </a:xfrm>
              <a:prstGeom prst="rect">
                <a:avLst/>
              </a:prstGeom>
              <a:noFill/>
              <a:ln>
                <a:noFill/>
              </a:ln>
            </p:spPr>
          </p:pic>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6"/>
          <p:cNvSpPr txBox="1"/>
          <p:nvPr/>
        </p:nvSpPr>
        <p:spPr>
          <a:xfrm>
            <a:off x="600363" y="0"/>
            <a:ext cx="11000509" cy="4766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1" u="none" strike="noStrike" cap="none">
                <a:solidFill>
                  <a:srgbClr val="1E4191"/>
                </a:solidFill>
                <a:latin typeface="Arial"/>
                <a:ea typeface="Arial"/>
                <a:cs typeface="Arial"/>
                <a:sym typeface="Arial"/>
              </a:rPr>
              <a:t>Team AB4J – Key factors impacting customer churn</a:t>
            </a:r>
            <a:endParaRPr sz="1400" b="0" i="0" u="none" strike="noStrike" cap="none">
              <a:solidFill>
                <a:srgbClr val="000000"/>
              </a:solidFill>
              <a:latin typeface="Arial"/>
              <a:ea typeface="Arial"/>
              <a:cs typeface="Arial"/>
              <a:sym typeface="Arial"/>
            </a:endParaRPr>
          </a:p>
        </p:txBody>
      </p:sp>
      <p:graphicFrame>
        <p:nvGraphicFramePr>
          <p:cNvPr id="228" name="Google Shape;228;p6"/>
          <p:cNvGraphicFramePr/>
          <p:nvPr/>
        </p:nvGraphicFramePr>
        <p:xfrm>
          <a:off x="396535" y="1163013"/>
          <a:ext cx="3000000" cy="3000000"/>
        </p:xfrm>
        <a:graphic>
          <a:graphicData uri="http://schemas.openxmlformats.org/drawingml/2006/table">
            <a:tbl>
              <a:tblPr firstRow="1" bandRow="1">
                <a:noFill/>
                <a:tableStyleId>{DF3B609B-0002-42AE-8025-53E46EE836E1}</a:tableStyleId>
              </a:tblPr>
              <a:tblGrid>
                <a:gridCol w="652050">
                  <a:extLst>
                    <a:ext uri="{9D8B030D-6E8A-4147-A177-3AD203B41FA5}">
                      <a16:colId xmlns:a16="http://schemas.microsoft.com/office/drawing/2014/main" val="20000"/>
                    </a:ext>
                  </a:extLst>
                </a:gridCol>
                <a:gridCol w="2453400">
                  <a:extLst>
                    <a:ext uri="{9D8B030D-6E8A-4147-A177-3AD203B41FA5}">
                      <a16:colId xmlns:a16="http://schemas.microsoft.com/office/drawing/2014/main" val="20001"/>
                    </a:ext>
                  </a:extLst>
                </a:gridCol>
                <a:gridCol w="823200">
                  <a:extLst>
                    <a:ext uri="{9D8B030D-6E8A-4147-A177-3AD203B41FA5}">
                      <a16:colId xmlns:a16="http://schemas.microsoft.com/office/drawing/2014/main" val="20002"/>
                    </a:ext>
                  </a:extLst>
                </a:gridCol>
                <a:gridCol w="679350">
                  <a:extLst>
                    <a:ext uri="{9D8B030D-6E8A-4147-A177-3AD203B41FA5}">
                      <a16:colId xmlns:a16="http://schemas.microsoft.com/office/drawing/2014/main" val="20003"/>
                    </a:ext>
                  </a:extLst>
                </a:gridCol>
                <a:gridCol w="1153600">
                  <a:extLst>
                    <a:ext uri="{9D8B030D-6E8A-4147-A177-3AD203B41FA5}">
                      <a16:colId xmlns:a16="http://schemas.microsoft.com/office/drawing/2014/main" val="20004"/>
                    </a:ext>
                  </a:extLst>
                </a:gridCol>
                <a:gridCol w="745725">
                  <a:extLst>
                    <a:ext uri="{9D8B030D-6E8A-4147-A177-3AD203B41FA5}">
                      <a16:colId xmlns:a16="http://schemas.microsoft.com/office/drawing/2014/main" val="20005"/>
                    </a:ext>
                  </a:extLst>
                </a:gridCol>
                <a:gridCol w="710225">
                  <a:extLst>
                    <a:ext uri="{9D8B030D-6E8A-4147-A177-3AD203B41FA5}">
                      <a16:colId xmlns:a16="http://schemas.microsoft.com/office/drawing/2014/main" val="20006"/>
                    </a:ext>
                  </a:extLst>
                </a:gridCol>
                <a:gridCol w="1189600">
                  <a:extLst>
                    <a:ext uri="{9D8B030D-6E8A-4147-A177-3AD203B41FA5}">
                      <a16:colId xmlns:a16="http://schemas.microsoft.com/office/drawing/2014/main" val="20007"/>
                    </a:ext>
                  </a:extLst>
                </a:gridCol>
                <a:gridCol w="684150">
                  <a:extLst>
                    <a:ext uri="{9D8B030D-6E8A-4147-A177-3AD203B41FA5}">
                      <a16:colId xmlns:a16="http://schemas.microsoft.com/office/drawing/2014/main" val="20008"/>
                    </a:ext>
                  </a:extLst>
                </a:gridCol>
                <a:gridCol w="798425">
                  <a:extLst>
                    <a:ext uri="{9D8B030D-6E8A-4147-A177-3AD203B41FA5}">
                      <a16:colId xmlns:a16="http://schemas.microsoft.com/office/drawing/2014/main" val="20009"/>
                    </a:ext>
                  </a:extLst>
                </a:gridCol>
                <a:gridCol w="1509200">
                  <a:extLst>
                    <a:ext uri="{9D8B030D-6E8A-4147-A177-3AD203B41FA5}">
                      <a16:colId xmlns:a16="http://schemas.microsoft.com/office/drawing/2014/main" val="20010"/>
                    </a:ext>
                  </a:extLst>
                </a:gridCol>
              </a:tblGrid>
              <a:tr h="289875">
                <a:tc gridSpan="2">
                  <a:txBody>
                    <a:bodyPr/>
                    <a:lstStyle/>
                    <a:p>
                      <a:pPr marL="0" marR="0" lvl="0" indent="0" algn="ctr" rtl="0">
                        <a:lnSpc>
                          <a:spcPct val="100000"/>
                        </a:lnSpc>
                        <a:spcBef>
                          <a:spcPts val="0"/>
                        </a:spcBef>
                        <a:spcAft>
                          <a:spcPts val="0"/>
                        </a:spcAft>
                        <a:buClr>
                          <a:srgbClr val="000000"/>
                        </a:buClr>
                        <a:buSzPts val="1600"/>
                        <a:buFont typeface="Arial"/>
                        <a:buNone/>
                      </a:pPr>
                      <a:r>
                        <a:rPr lang="en-US" sz="1400" u="none" strike="noStrike" cap="none"/>
                        <a:t>Key Factors</a:t>
                      </a:r>
                      <a:endParaRPr sz="12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tc hMerge="1">
                  <a:txBody>
                    <a:bodyPr/>
                    <a:lstStyle/>
                    <a:p>
                      <a:endParaRPr lang="zh-TW"/>
                    </a:p>
                  </a:txBody>
                  <a:tcPr/>
                </a:tc>
                <a:tc gridSpan="3">
                  <a:txBody>
                    <a:bodyPr/>
                    <a:lstStyle/>
                    <a:p>
                      <a:pPr marL="0" marR="0" lvl="0" indent="0" algn="l" rtl="0">
                        <a:lnSpc>
                          <a:spcPct val="100000"/>
                        </a:lnSpc>
                        <a:spcBef>
                          <a:spcPts val="0"/>
                        </a:spcBef>
                        <a:spcAft>
                          <a:spcPts val="0"/>
                        </a:spcAft>
                        <a:buClr>
                          <a:srgbClr val="000000"/>
                        </a:buClr>
                        <a:buSzPts val="1600"/>
                        <a:buFont typeface="Arial"/>
                        <a:buNone/>
                      </a:pPr>
                      <a:r>
                        <a:rPr lang="en-US" sz="1400" u="none" strike="noStrike" cap="none"/>
                        <a:t>Cluster 1</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tc hMerge="1">
                  <a:txBody>
                    <a:bodyPr/>
                    <a:lstStyle/>
                    <a:p>
                      <a:endParaRPr lang="zh-TW"/>
                    </a:p>
                  </a:txBody>
                  <a:tcPr/>
                </a:tc>
                <a:tc hMerge="1">
                  <a:txBody>
                    <a:bodyPr/>
                    <a:lstStyle/>
                    <a:p>
                      <a:endParaRPr lang="zh-TW"/>
                    </a:p>
                  </a:txBody>
                  <a:tcPr/>
                </a:tc>
                <a:tc gridSpan="3">
                  <a:txBody>
                    <a:bodyPr/>
                    <a:lstStyle/>
                    <a:p>
                      <a:pPr marL="0" marR="0" lvl="0" indent="0" algn="l" rtl="0">
                        <a:lnSpc>
                          <a:spcPct val="100000"/>
                        </a:lnSpc>
                        <a:spcBef>
                          <a:spcPts val="0"/>
                        </a:spcBef>
                        <a:spcAft>
                          <a:spcPts val="0"/>
                        </a:spcAft>
                        <a:buClr>
                          <a:srgbClr val="000000"/>
                        </a:buClr>
                        <a:buSzPts val="1600"/>
                        <a:buFont typeface="Arial"/>
                        <a:buNone/>
                      </a:pPr>
                      <a:r>
                        <a:rPr lang="en-US" sz="1400" u="none" strike="noStrike" cap="none"/>
                        <a:t>Cluster 2</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tc hMerge="1">
                  <a:txBody>
                    <a:bodyPr/>
                    <a:lstStyle/>
                    <a:p>
                      <a:endParaRPr lang="zh-TW"/>
                    </a:p>
                  </a:txBody>
                  <a:tcPr/>
                </a:tc>
                <a:tc hMerge="1">
                  <a:txBody>
                    <a:bodyPr/>
                    <a:lstStyle/>
                    <a:p>
                      <a:endParaRPr lang="zh-TW"/>
                    </a:p>
                  </a:txBody>
                  <a:tcPr/>
                </a:tc>
                <a:tc gridSpan="3">
                  <a:txBody>
                    <a:bodyPr/>
                    <a:lstStyle/>
                    <a:p>
                      <a:pPr marL="0" marR="0" lvl="0" indent="0" algn="l" rtl="0">
                        <a:lnSpc>
                          <a:spcPct val="100000"/>
                        </a:lnSpc>
                        <a:spcBef>
                          <a:spcPts val="0"/>
                        </a:spcBef>
                        <a:spcAft>
                          <a:spcPts val="0"/>
                        </a:spcAft>
                        <a:buClr>
                          <a:srgbClr val="000000"/>
                        </a:buClr>
                        <a:buSzPts val="1600"/>
                        <a:buFont typeface="Arial"/>
                        <a:buNone/>
                      </a:pPr>
                      <a:r>
                        <a:rPr lang="en-US" sz="1400" u="none" strike="noStrike" cap="none"/>
                        <a:t>Cluster 3</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tc hMerge="1">
                  <a:txBody>
                    <a:bodyPr/>
                    <a:lstStyle/>
                    <a:p>
                      <a:endParaRPr lang="zh-TW"/>
                    </a:p>
                  </a:txBody>
                  <a:tcPr/>
                </a:tc>
                <a:tc hMerge="1">
                  <a:txBody>
                    <a:bodyPr/>
                    <a:lstStyle/>
                    <a:p>
                      <a:endParaRPr lang="zh-TW"/>
                    </a:p>
                  </a:txBody>
                  <a:tcPr/>
                </a:tc>
                <a:extLst>
                  <a:ext uri="{0D108BD9-81ED-4DB2-BD59-A6C34878D82A}">
                    <a16:rowId xmlns:a16="http://schemas.microsoft.com/office/drawing/2014/main" val="10000"/>
                  </a:ext>
                </a:extLst>
              </a:tr>
              <a:tr h="239675">
                <a:tc>
                  <a:txBody>
                    <a:bodyPr/>
                    <a:lstStyle/>
                    <a:p>
                      <a:pPr marL="0" marR="0" lvl="0" indent="0" algn="ctr" rtl="0">
                        <a:lnSpc>
                          <a:spcPct val="100000"/>
                        </a:lnSpc>
                        <a:spcBef>
                          <a:spcPts val="0"/>
                        </a:spcBef>
                        <a:spcAft>
                          <a:spcPts val="0"/>
                        </a:spcAft>
                        <a:buClr>
                          <a:srgbClr val="000000"/>
                        </a:buClr>
                        <a:buSzPts val="1600"/>
                        <a:buFont typeface="Arial"/>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l" rtl="0">
                        <a:lnSpc>
                          <a:spcPct val="100000"/>
                        </a:lnSpc>
                        <a:spcBef>
                          <a:spcPts val="0"/>
                        </a:spcBef>
                        <a:spcAft>
                          <a:spcPts val="0"/>
                        </a:spcAft>
                        <a:buClr>
                          <a:schemeClr val="dk1"/>
                        </a:buClr>
                        <a:buSzPts val="1600"/>
                        <a:buFont typeface="Arial"/>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l" rtl="0">
                        <a:lnSpc>
                          <a:spcPct val="100000"/>
                        </a:lnSpc>
                        <a:spcBef>
                          <a:spcPts val="0"/>
                        </a:spcBef>
                        <a:spcAft>
                          <a:spcPts val="0"/>
                        </a:spcAft>
                        <a:buClr>
                          <a:schemeClr val="dk1"/>
                        </a:buClr>
                        <a:buSzPts val="1600"/>
                        <a:buFont typeface="Arial"/>
                        <a:buNone/>
                      </a:pPr>
                      <a:r>
                        <a:rPr lang="en-US" sz="1400" u="none" strike="noStrike" cap="none"/>
                        <a:t>Rank</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u="none" strike="noStrike" cap="none"/>
                        <a:t>Coef</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u="none" strike="noStrike" cap="none"/>
                        <a:t>Avg Value</a:t>
                      </a:r>
                      <a:endParaRPr sz="12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u="none" strike="noStrike" cap="none"/>
                        <a:t>Rank</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400" u="none" strike="noStrike" cap="none"/>
                        <a:t>Coef</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u="none" strike="noStrike" cap="none"/>
                        <a:t>Avg Value</a:t>
                      </a:r>
                      <a:endParaRPr sz="12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u="none" strike="noStrike" cap="none"/>
                        <a:t>Rank</a:t>
                      </a:r>
                      <a:endParaRPr sz="12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u="none" strike="noStrike" cap="none"/>
                        <a:t>Coef</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u="none" strike="noStrike" cap="none"/>
                        <a:t>Avg Value</a:t>
                      </a:r>
                      <a:endParaRPr sz="12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extLst>
                  <a:ext uri="{0D108BD9-81ED-4DB2-BD59-A6C34878D82A}">
                    <a16:rowId xmlns:a16="http://schemas.microsoft.com/office/drawing/2014/main" val="10001"/>
                  </a:ext>
                </a:extLst>
              </a:tr>
              <a:tr h="214250">
                <a:tc>
                  <a:txBody>
                    <a:bodyPr/>
                    <a:lstStyle/>
                    <a:p>
                      <a:pPr marL="0" marR="0" lvl="0" indent="0" algn="ctr" rtl="0">
                        <a:lnSpc>
                          <a:spcPct val="100000"/>
                        </a:lnSpc>
                        <a:spcBef>
                          <a:spcPts val="0"/>
                        </a:spcBef>
                        <a:spcAft>
                          <a:spcPts val="0"/>
                        </a:spcAft>
                        <a:buClr>
                          <a:srgbClr val="000000"/>
                        </a:buClr>
                        <a:buSzPts val="1600"/>
                        <a:buFont typeface="Arial"/>
                        <a:buNone/>
                      </a:pPr>
                      <a:r>
                        <a:rPr lang="en-US" sz="1400" u="none" strike="noStrike" cap="none"/>
                        <a:t>1</a:t>
                      </a:r>
                      <a:endParaRPr sz="12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l" rtl="0">
                        <a:lnSpc>
                          <a:spcPct val="100000"/>
                        </a:lnSpc>
                        <a:spcBef>
                          <a:spcPts val="0"/>
                        </a:spcBef>
                        <a:spcAft>
                          <a:spcPts val="0"/>
                        </a:spcAft>
                        <a:buClr>
                          <a:schemeClr val="dk1"/>
                        </a:buClr>
                        <a:buSzPts val="1600"/>
                        <a:buFont typeface="Arial"/>
                        <a:buNone/>
                      </a:pPr>
                      <a:r>
                        <a:rPr lang="en-US" sz="1400" b="0" i="0" u="none" strike="noStrike" cap="none">
                          <a:solidFill>
                            <a:schemeClr val="dk1"/>
                          </a:solidFill>
                          <a:latin typeface="Arial"/>
                          <a:ea typeface="Arial"/>
                          <a:cs typeface="Arial"/>
                          <a:sym typeface="Arial"/>
                        </a:rPr>
                        <a:t>Recency</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600"/>
                        <a:buFont typeface="Arial"/>
                        <a:buNone/>
                      </a:pPr>
                      <a:r>
                        <a:rPr lang="en-US" sz="1400" b="0" i="0" u="none" strike="noStrike" cap="none">
                          <a:solidFill>
                            <a:schemeClr val="dk1"/>
                          </a:solidFill>
                          <a:latin typeface="Arial"/>
                          <a:ea typeface="Arial"/>
                          <a:cs typeface="Arial"/>
                          <a:sym typeface="Arial"/>
                        </a:rPr>
                        <a:t>1</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60.21</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1</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187.17</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1</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539.49</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14250">
                <a:tc>
                  <a:txBody>
                    <a:bodyPr/>
                    <a:lstStyle/>
                    <a:p>
                      <a:pPr marL="0" marR="0" lvl="0" indent="0" algn="ctr" rtl="0">
                        <a:lnSpc>
                          <a:spcPct val="100000"/>
                        </a:lnSpc>
                        <a:spcBef>
                          <a:spcPts val="0"/>
                        </a:spcBef>
                        <a:spcAft>
                          <a:spcPts val="0"/>
                        </a:spcAft>
                        <a:buClr>
                          <a:srgbClr val="000000"/>
                        </a:buClr>
                        <a:buSzPts val="1600"/>
                        <a:buFont typeface="Arial"/>
                        <a:buNone/>
                      </a:pPr>
                      <a:r>
                        <a:rPr lang="en-US" sz="1400" u="none" strike="noStrike" cap="none"/>
                        <a:t>2</a:t>
                      </a:r>
                      <a:endParaRPr sz="12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Visit_per_TRX</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2</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0.56</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2</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1.05</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4</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2.48</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14250">
                <a:tc>
                  <a:txBody>
                    <a:bodyPr/>
                    <a:lstStyle/>
                    <a:p>
                      <a:pPr marL="0" marR="0" lvl="0" indent="0" algn="ctr" rtl="0">
                        <a:lnSpc>
                          <a:spcPct val="100000"/>
                        </a:lnSpc>
                        <a:spcBef>
                          <a:spcPts val="0"/>
                        </a:spcBef>
                        <a:spcAft>
                          <a:spcPts val="0"/>
                        </a:spcAft>
                        <a:buClr>
                          <a:srgbClr val="000000"/>
                        </a:buClr>
                        <a:buSzPts val="1600"/>
                        <a:buFont typeface="Arial"/>
                        <a:buNone/>
                      </a:pPr>
                      <a:r>
                        <a:rPr lang="en-US" sz="1400" u="none" strike="noStrike" cap="none"/>
                        <a:t>3</a:t>
                      </a:r>
                      <a:endParaRPr sz="12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Contract</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3</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5.77</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14250">
                <a:tc>
                  <a:txBody>
                    <a:bodyPr/>
                    <a:lstStyle/>
                    <a:p>
                      <a:pPr marL="0" marR="0" lvl="0" indent="0" algn="ctr" rtl="0">
                        <a:lnSpc>
                          <a:spcPct val="100000"/>
                        </a:lnSpc>
                        <a:spcBef>
                          <a:spcPts val="0"/>
                        </a:spcBef>
                        <a:spcAft>
                          <a:spcPts val="0"/>
                        </a:spcAft>
                        <a:buClr>
                          <a:srgbClr val="000000"/>
                        </a:buClr>
                        <a:buSzPts val="1600"/>
                        <a:buFont typeface="Arial"/>
                        <a:buNone/>
                      </a:pPr>
                      <a:r>
                        <a:rPr lang="en-US" sz="1400" u="none" strike="noStrike" cap="none"/>
                        <a:t>4</a:t>
                      </a:r>
                      <a:endParaRPr sz="12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Customer_Class_OEM</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4</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0.007</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14250">
                <a:tc>
                  <a:txBody>
                    <a:bodyPr/>
                    <a:lstStyle/>
                    <a:p>
                      <a:pPr marL="0" marR="0" lvl="0" indent="0" algn="ctr" rtl="0">
                        <a:lnSpc>
                          <a:spcPct val="100000"/>
                        </a:lnSpc>
                        <a:spcBef>
                          <a:spcPts val="0"/>
                        </a:spcBef>
                        <a:spcAft>
                          <a:spcPts val="0"/>
                        </a:spcAft>
                        <a:buClr>
                          <a:srgbClr val="000000"/>
                        </a:buClr>
                        <a:buSzPts val="1600"/>
                        <a:buFont typeface="Arial"/>
                        <a:buNone/>
                      </a:pPr>
                      <a:r>
                        <a:rPr lang="en-US" sz="1400" u="none" strike="noStrike" cap="none"/>
                        <a:t>5</a:t>
                      </a:r>
                      <a:endParaRPr sz="12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l" rtl="0">
                        <a:lnSpc>
                          <a:spcPct val="100000"/>
                        </a:lnSpc>
                        <a:spcBef>
                          <a:spcPts val="0"/>
                        </a:spcBef>
                        <a:spcAft>
                          <a:spcPts val="0"/>
                        </a:spcAft>
                        <a:buClr>
                          <a:schemeClr val="dk1"/>
                        </a:buClr>
                        <a:buSzPts val="1600"/>
                        <a:buFont typeface="Arial"/>
                        <a:buNone/>
                      </a:pPr>
                      <a:r>
                        <a:rPr lang="en-US" sz="1400" b="0" i="0" u="none" strike="noStrike" cap="none">
                          <a:solidFill>
                            <a:schemeClr val="dk1"/>
                          </a:solidFill>
                          <a:latin typeface="Arial"/>
                          <a:ea typeface="Arial"/>
                          <a:cs typeface="Arial"/>
                          <a:sym typeface="Arial"/>
                        </a:rPr>
                        <a:t>Main_Product_TTO</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600"/>
                        <a:buFont typeface="Arial"/>
                        <a:buNone/>
                      </a:pPr>
                      <a:r>
                        <a:rPr lang="en-US" sz="1400" b="0" i="0" u="none" strike="noStrike" cap="none">
                          <a:solidFill>
                            <a:schemeClr val="dk1"/>
                          </a:solidFill>
                          <a:latin typeface="Arial"/>
                          <a:ea typeface="Arial"/>
                          <a:cs typeface="Arial"/>
                          <a:sym typeface="Arial"/>
                        </a:rPr>
                        <a:t>5</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0.08</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14250">
                <a:tc>
                  <a:txBody>
                    <a:bodyPr/>
                    <a:lstStyle/>
                    <a:p>
                      <a:pPr marL="0" marR="0" lvl="0" indent="0" algn="ctr" rtl="0">
                        <a:lnSpc>
                          <a:spcPct val="100000"/>
                        </a:lnSpc>
                        <a:spcBef>
                          <a:spcPts val="0"/>
                        </a:spcBef>
                        <a:spcAft>
                          <a:spcPts val="0"/>
                        </a:spcAft>
                        <a:buClr>
                          <a:srgbClr val="000000"/>
                        </a:buClr>
                        <a:buSzPts val="1600"/>
                        <a:buFont typeface="Arial"/>
                        <a:buNone/>
                      </a:pPr>
                      <a:r>
                        <a:rPr lang="en-US" sz="1400" u="none" strike="noStrike" cap="none"/>
                        <a:t>6</a:t>
                      </a:r>
                      <a:endParaRPr sz="12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l" rtl="0">
                        <a:lnSpc>
                          <a:spcPct val="100000"/>
                        </a:lnSpc>
                        <a:spcBef>
                          <a:spcPts val="0"/>
                        </a:spcBef>
                        <a:spcAft>
                          <a:spcPts val="0"/>
                        </a:spcAft>
                        <a:buClr>
                          <a:schemeClr val="dk1"/>
                        </a:buClr>
                        <a:buSzPts val="1600"/>
                        <a:buFont typeface="Arial"/>
                        <a:buNone/>
                      </a:pPr>
                      <a:r>
                        <a:rPr lang="en-US" sz="1400" b="0" i="0" u="none" strike="noStrike" cap="none">
                          <a:solidFill>
                            <a:schemeClr val="dk1"/>
                          </a:solidFill>
                          <a:latin typeface="Arial"/>
                          <a:ea typeface="Arial"/>
                          <a:cs typeface="Arial"/>
                          <a:sym typeface="Arial"/>
                        </a:rPr>
                        <a:t>Frequency</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3</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15.86</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2</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3.74</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34775">
                <a:tc>
                  <a:txBody>
                    <a:bodyPr/>
                    <a:lstStyle/>
                    <a:p>
                      <a:pPr marL="0" marR="0" lvl="0" indent="0" algn="ctr" rtl="0">
                        <a:lnSpc>
                          <a:spcPct val="100000"/>
                        </a:lnSpc>
                        <a:spcBef>
                          <a:spcPts val="0"/>
                        </a:spcBef>
                        <a:spcAft>
                          <a:spcPts val="0"/>
                        </a:spcAft>
                        <a:buClr>
                          <a:srgbClr val="000000"/>
                        </a:buClr>
                        <a:buSzPts val="1600"/>
                        <a:buFont typeface="Arial"/>
                        <a:buNone/>
                      </a:pPr>
                      <a:r>
                        <a:rPr lang="en-US" sz="1400" u="none" strike="noStrike" cap="none"/>
                        <a:t>7</a:t>
                      </a:r>
                      <a:endParaRPr sz="12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l" rtl="0">
                        <a:lnSpc>
                          <a:spcPct val="100000"/>
                        </a:lnSpc>
                        <a:spcBef>
                          <a:spcPts val="0"/>
                        </a:spcBef>
                        <a:spcAft>
                          <a:spcPts val="0"/>
                        </a:spcAft>
                        <a:buClr>
                          <a:schemeClr val="dk1"/>
                        </a:buClr>
                        <a:buSzPts val="1600"/>
                        <a:buFont typeface="Arial"/>
                        <a:buNone/>
                      </a:pPr>
                      <a:r>
                        <a:rPr lang="en-US" sz="1400" b="0" i="0" u="none" strike="noStrike" cap="none">
                          <a:solidFill>
                            <a:schemeClr val="dk1"/>
                          </a:solidFill>
                          <a:latin typeface="Arial"/>
                          <a:ea typeface="Arial"/>
                          <a:cs typeface="Arial"/>
                          <a:sym typeface="Arial"/>
                        </a:rPr>
                        <a:t>Avg_AMT</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4</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598.71</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5</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400" b="0" i="0" u="none" strike="noStrike" cap="none">
                          <a:solidFill>
                            <a:schemeClr val="dk1"/>
                          </a:solidFill>
                          <a:latin typeface="Arial"/>
                          <a:ea typeface="Arial"/>
                          <a:cs typeface="Arial"/>
                          <a:sym typeface="Arial"/>
                        </a:rPr>
                        <a:t>+</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400" b="0" i="0" u="none" strike="noStrike" cap="none">
                          <a:solidFill>
                            <a:schemeClr val="dk1"/>
                          </a:solidFill>
                          <a:latin typeface="Arial"/>
                          <a:ea typeface="Arial"/>
                          <a:cs typeface="Arial"/>
                          <a:sym typeface="Arial"/>
                        </a:rPr>
                        <a:t>437.48</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234775">
                <a:tc>
                  <a:txBody>
                    <a:bodyPr/>
                    <a:lstStyle/>
                    <a:p>
                      <a:pPr marL="0" marR="0" lvl="0" indent="0" algn="ctr" rtl="0">
                        <a:lnSpc>
                          <a:spcPct val="100000"/>
                        </a:lnSpc>
                        <a:spcBef>
                          <a:spcPts val="0"/>
                        </a:spcBef>
                        <a:spcAft>
                          <a:spcPts val="0"/>
                        </a:spcAft>
                        <a:buClr>
                          <a:srgbClr val="000000"/>
                        </a:buClr>
                        <a:buSzPts val="1600"/>
                        <a:buFont typeface="Arial"/>
                        <a:buNone/>
                      </a:pPr>
                      <a:r>
                        <a:rPr lang="en-US" sz="1400" u="none" strike="noStrike" cap="none"/>
                        <a:t>8</a:t>
                      </a:r>
                      <a:endParaRPr sz="12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l" rtl="0">
                        <a:lnSpc>
                          <a:spcPct val="100000"/>
                        </a:lnSpc>
                        <a:spcBef>
                          <a:spcPts val="0"/>
                        </a:spcBef>
                        <a:spcAft>
                          <a:spcPts val="0"/>
                        </a:spcAft>
                        <a:buClr>
                          <a:schemeClr val="dk1"/>
                        </a:buClr>
                        <a:buSzPts val="1600"/>
                        <a:buFont typeface="Arial"/>
                        <a:buNone/>
                      </a:pPr>
                      <a:r>
                        <a:rPr lang="en-US" sz="1400" b="0" i="0" u="none" strike="noStrike" cap="none">
                          <a:solidFill>
                            <a:schemeClr val="dk1"/>
                          </a:solidFill>
                          <a:latin typeface="Arial"/>
                          <a:ea typeface="Arial"/>
                          <a:cs typeface="Arial"/>
                          <a:sym typeface="Arial"/>
                        </a:rPr>
                        <a:t>Latest_Amt_Ratio</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5</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1.11</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234775">
                <a:tc>
                  <a:txBody>
                    <a:bodyPr/>
                    <a:lstStyle/>
                    <a:p>
                      <a:pPr marL="0" marR="0" lvl="0" indent="0" algn="ctr" rtl="0">
                        <a:lnSpc>
                          <a:spcPct val="100000"/>
                        </a:lnSpc>
                        <a:spcBef>
                          <a:spcPts val="0"/>
                        </a:spcBef>
                        <a:spcAft>
                          <a:spcPts val="0"/>
                        </a:spcAft>
                        <a:buClr>
                          <a:srgbClr val="000000"/>
                        </a:buClr>
                        <a:buSzPts val="1600"/>
                        <a:buFont typeface="Arial"/>
                        <a:buNone/>
                      </a:pPr>
                      <a:r>
                        <a:rPr lang="en-US" sz="1200" u="none" strike="noStrike" cap="none"/>
                        <a:t>9</a:t>
                      </a:r>
                      <a:endParaRPr sz="12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l" rtl="0">
                        <a:lnSpc>
                          <a:spcPct val="100000"/>
                        </a:lnSpc>
                        <a:spcBef>
                          <a:spcPts val="0"/>
                        </a:spcBef>
                        <a:spcAft>
                          <a:spcPts val="0"/>
                        </a:spcAft>
                        <a:buClr>
                          <a:schemeClr val="dk1"/>
                        </a:buClr>
                        <a:buSzPts val="1600"/>
                        <a:buFont typeface="Arial"/>
                        <a:buNone/>
                      </a:pPr>
                      <a:r>
                        <a:rPr lang="en-US" sz="1400" b="0" i="0" u="none" strike="noStrike" cap="none">
                          <a:solidFill>
                            <a:schemeClr val="dk1"/>
                          </a:solidFill>
                          <a:latin typeface="Arial"/>
                          <a:ea typeface="Arial"/>
                          <a:cs typeface="Arial"/>
                          <a:sym typeface="Arial"/>
                        </a:rPr>
                        <a:t>Avg_Duration</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3</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400" b="0" i="0" u="none" strike="noStrike" cap="none">
                          <a:solidFill>
                            <a:schemeClr val="dk1"/>
                          </a:solidFill>
                          <a:latin typeface="Arial"/>
                          <a:ea typeface="Arial"/>
                          <a:cs typeface="Arial"/>
                          <a:sym typeface="Arial"/>
                        </a:rPr>
                        <a:t>+</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400" b="0" i="0" u="none" strike="noStrike" cap="none">
                          <a:solidFill>
                            <a:schemeClr val="dk1"/>
                          </a:solidFill>
                          <a:latin typeface="Arial"/>
                          <a:ea typeface="Arial"/>
                          <a:cs typeface="Arial"/>
                          <a:sym typeface="Arial"/>
                        </a:rPr>
                        <a:t>123.87</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0">
                <a:tc gridSpan="11">
                  <a:txBody>
                    <a:bodyPr/>
                    <a:lstStyle/>
                    <a:p>
                      <a:pPr marL="0" marR="0" lvl="0" indent="0" algn="l" rtl="0">
                        <a:lnSpc>
                          <a:spcPct val="100000"/>
                        </a:lnSpc>
                        <a:spcBef>
                          <a:spcPts val="0"/>
                        </a:spcBef>
                        <a:spcAft>
                          <a:spcPts val="0"/>
                        </a:spcAft>
                        <a:buClr>
                          <a:srgbClr val="000000"/>
                        </a:buClr>
                        <a:buSzPts val="1600"/>
                        <a:buFont typeface="Arial"/>
                        <a:buNone/>
                      </a:pPr>
                      <a:endParaRPr sz="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7F7F7F"/>
                    </a:solidFill>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extLst>
                  <a:ext uri="{0D108BD9-81ED-4DB2-BD59-A6C34878D82A}">
                    <a16:rowId xmlns:a16="http://schemas.microsoft.com/office/drawing/2014/main" val="10011"/>
                  </a:ext>
                </a:extLst>
              </a:tr>
              <a:tr h="214250">
                <a:tc gridSpan="2">
                  <a:txBody>
                    <a:bodyPr/>
                    <a:lstStyle/>
                    <a:p>
                      <a:pPr marL="0" marR="0" lvl="0" indent="0" algn="l" rtl="0">
                        <a:lnSpc>
                          <a:spcPct val="100000"/>
                        </a:lnSpc>
                        <a:spcBef>
                          <a:spcPts val="0"/>
                        </a:spcBef>
                        <a:spcAft>
                          <a:spcPts val="0"/>
                        </a:spcAft>
                        <a:buClr>
                          <a:schemeClr val="dk1"/>
                        </a:buClr>
                        <a:buSzPts val="1600"/>
                        <a:buFont typeface="Arial"/>
                        <a:buNone/>
                      </a:pPr>
                      <a:r>
                        <a:rPr lang="en-US" sz="1400" u="none" strike="noStrike" cap="none"/>
                        <a:t>Number of Sites</a:t>
                      </a:r>
                      <a:endParaRPr sz="12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zh-TW"/>
                    </a:p>
                  </a:txBody>
                  <a:tcPr/>
                </a:tc>
                <a:tc gridSpan="3">
                  <a:txBody>
                    <a:bodyPr/>
                    <a:lstStyle/>
                    <a:p>
                      <a:pPr marL="0" marR="0" lvl="0" indent="0" algn="l"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3,350</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solidFill>
                      <a:schemeClr val="lt1"/>
                    </a:solidFill>
                  </a:tcPr>
                </a:tc>
                <a:tc hMerge="1">
                  <a:txBody>
                    <a:bodyPr/>
                    <a:lstStyle/>
                    <a:p>
                      <a:endParaRPr lang="zh-TW"/>
                    </a:p>
                  </a:txBody>
                  <a:tcPr/>
                </a:tc>
                <a:tc hMerge="1">
                  <a:txBody>
                    <a:bodyPr/>
                    <a:lstStyle/>
                    <a:p>
                      <a:endParaRPr lang="zh-TW"/>
                    </a:p>
                  </a:txBody>
                  <a:tcPr/>
                </a:tc>
                <a:tc gridSpan="3">
                  <a:txBody>
                    <a:bodyPr/>
                    <a:lstStyle/>
                    <a:p>
                      <a:pPr marL="0" marR="0" lvl="0" indent="0" algn="l"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5,019</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solidFill>
                      <a:schemeClr val="lt1"/>
                    </a:solidFill>
                  </a:tcPr>
                </a:tc>
                <a:tc hMerge="1">
                  <a:txBody>
                    <a:bodyPr/>
                    <a:lstStyle/>
                    <a:p>
                      <a:endParaRPr lang="zh-TW"/>
                    </a:p>
                  </a:txBody>
                  <a:tcPr/>
                </a:tc>
                <a:tc hMerge="1">
                  <a:txBody>
                    <a:bodyPr/>
                    <a:lstStyle/>
                    <a:p>
                      <a:endParaRPr lang="zh-TW"/>
                    </a:p>
                  </a:txBody>
                  <a:tcPr/>
                </a:tc>
                <a:tc gridSpan="3">
                  <a:txBody>
                    <a:bodyPr/>
                    <a:lstStyle/>
                    <a:p>
                      <a:pPr marL="0" marR="0" lvl="0" indent="0" algn="l"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3,298</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solidFill>
                      <a:schemeClr val="lt1"/>
                    </a:solidFill>
                  </a:tcPr>
                </a:tc>
                <a:tc hMerge="1">
                  <a:txBody>
                    <a:bodyPr/>
                    <a:lstStyle/>
                    <a:p>
                      <a:endParaRPr lang="zh-TW"/>
                    </a:p>
                  </a:txBody>
                  <a:tcPr/>
                </a:tc>
                <a:tc hMerge="1">
                  <a:txBody>
                    <a:bodyPr/>
                    <a:lstStyle/>
                    <a:p>
                      <a:endParaRPr lang="zh-TW"/>
                    </a:p>
                  </a:txBody>
                  <a:tcPr/>
                </a:tc>
                <a:extLst>
                  <a:ext uri="{0D108BD9-81ED-4DB2-BD59-A6C34878D82A}">
                    <a16:rowId xmlns:a16="http://schemas.microsoft.com/office/drawing/2014/main" val="10012"/>
                  </a:ext>
                </a:extLst>
              </a:tr>
              <a:tr h="214250">
                <a:tc gridSpan="2">
                  <a:txBody>
                    <a:bodyPr/>
                    <a:lstStyle/>
                    <a:p>
                      <a:pPr marL="0" marR="0" lvl="0" indent="0" algn="l" rtl="0">
                        <a:lnSpc>
                          <a:spcPct val="100000"/>
                        </a:lnSpc>
                        <a:spcBef>
                          <a:spcPts val="0"/>
                        </a:spcBef>
                        <a:spcAft>
                          <a:spcPts val="0"/>
                        </a:spcAft>
                        <a:buClr>
                          <a:schemeClr val="dk1"/>
                        </a:buClr>
                        <a:buSzPts val="1600"/>
                        <a:buFont typeface="Arial"/>
                        <a:buNone/>
                      </a:pPr>
                      <a:r>
                        <a:rPr lang="en-US" sz="1400" u="none" strike="noStrike" cap="none"/>
                        <a:t>Avg Purchase frequency (Days)</a:t>
                      </a:r>
                      <a:endParaRPr sz="1200" u="none" strike="noStrike" cap="none"/>
                    </a:p>
                    <a:p>
                      <a:pPr marL="0" marR="0" lvl="0" indent="0" algn="l" rtl="0">
                        <a:lnSpc>
                          <a:spcPct val="100000"/>
                        </a:lnSpc>
                        <a:spcBef>
                          <a:spcPts val="0"/>
                        </a:spcBef>
                        <a:spcAft>
                          <a:spcPts val="0"/>
                        </a:spcAft>
                        <a:buClr>
                          <a:schemeClr val="dk1"/>
                        </a:buClr>
                        <a:buSzPts val="1200"/>
                        <a:buFont typeface="Arial"/>
                        <a:buNone/>
                      </a:pPr>
                      <a:r>
                        <a:rPr lang="en-US" sz="1100" u="none" strike="noStrike" cap="none"/>
                        <a:t>(based on 2015-2019 data)</a:t>
                      </a:r>
                      <a:endParaRPr sz="12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zh-TW"/>
                    </a:p>
                  </a:txBody>
                  <a:tcPr/>
                </a:tc>
                <a:tc gridSpan="3">
                  <a:txBody>
                    <a:bodyPr/>
                    <a:lstStyle/>
                    <a:p>
                      <a:pPr marL="0" marR="0" lvl="0" indent="0" algn="l"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30.29</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zh-TW"/>
                    </a:p>
                  </a:txBody>
                  <a:tcPr/>
                </a:tc>
                <a:tc hMerge="1">
                  <a:txBody>
                    <a:bodyPr/>
                    <a:lstStyle/>
                    <a:p>
                      <a:endParaRPr lang="zh-TW"/>
                    </a:p>
                  </a:txBody>
                  <a:tcPr/>
                </a:tc>
                <a:tc gridSpan="3">
                  <a:txBody>
                    <a:bodyPr/>
                    <a:lstStyle/>
                    <a:p>
                      <a:pPr marL="0" marR="0" lvl="0" indent="0" algn="l"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83.73</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zh-TW"/>
                    </a:p>
                  </a:txBody>
                  <a:tcPr/>
                </a:tc>
                <a:tc hMerge="1">
                  <a:txBody>
                    <a:bodyPr/>
                    <a:lstStyle/>
                    <a:p>
                      <a:endParaRPr lang="zh-TW"/>
                    </a:p>
                  </a:txBody>
                  <a:tcPr/>
                </a:tc>
                <a:tc gridSpan="3">
                  <a:txBody>
                    <a:bodyPr/>
                    <a:lstStyle/>
                    <a:p>
                      <a:pPr marL="0" marR="0" lvl="0" indent="0" algn="l"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123.87</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zh-TW"/>
                    </a:p>
                  </a:txBody>
                  <a:tcPr/>
                </a:tc>
                <a:tc hMerge="1">
                  <a:txBody>
                    <a:bodyPr/>
                    <a:lstStyle/>
                    <a:p>
                      <a:endParaRPr lang="zh-TW"/>
                    </a:p>
                  </a:txBody>
                  <a:tcPr/>
                </a:tc>
                <a:extLst>
                  <a:ext uri="{0D108BD9-81ED-4DB2-BD59-A6C34878D82A}">
                    <a16:rowId xmlns:a16="http://schemas.microsoft.com/office/drawing/2014/main" val="10013"/>
                  </a:ext>
                </a:extLst>
              </a:tr>
              <a:tr h="214250">
                <a:tc gridSpan="2">
                  <a:txBody>
                    <a:bodyPr/>
                    <a:lstStyle/>
                    <a:p>
                      <a:pPr marL="0" marR="0" lvl="0" indent="0" algn="l" rtl="0">
                        <a:lnSpc>
                          <a:spcPct val="100000"/>
                        </a:lnSpc>
                        <a:spcBef>
                          <a:spcPts val="0"/>
                        </a:spcBef>
                        <a:spcAft>
                          <a:spcPts val="0"/>
                        </a:spcAft>
                        <a:buClr>
                          <a:schemeClr val="dk1"/>
                        </a:buClr>
                        <a:buSzPts val="1600"/>
                        <a:buFont typeface="Arial"/>
                        <a:buNone/>
                      </a:pPr>
                      <a:r>
                        <a:rPr lang="en-US" sz="1400" u="none" strike="noStrike" cap="none">
                          <a:solidFill>
                            <a:schemeClr val="dk1"/>
                          </a:solidFill>
                          <a:latin typeface="Arial"/>
                          <a:ea typeface="Arial"/>
                          <a:cs typeface="Arial"/>
                          <a:sym typeface="Arial"/>
                        </a:rPr>
                        <a:t>% of sales</a:t>
                      </a:r>
                      <a:endParaRPr sz="1200" u="none" strike="noStrike" cap="none"/>
                    </a:p>
                    <a:p>
                      <a:pPr marL="0" marR="0" lvl="0" indent="0" algn="l" rtl="0">
                        <a:lnSpc>
                          <a:spcPct val="100000"/>
                        </a:lnSpc>
                        <a:spcBef>
                          <a:spcPts val="0"/>
                        </a:spcBef>
                        <a:spcAft>
                          <a:spcPts val="0"/>
                        </a:spcAft>
                        <a:buClr>
                          <a:schemeClr val="dk1"/>
                        </a:buClr>
                        <a:buSzPts val="1200"/>
                        <a:buFont typeface="Arial"/>
                        <a:buNone/>
                      </a:pPr>
                      <a:r>
                        <a:rPr lang="en-US" sz="1100" u="none" strike="noStrike" cap="none">
                          <a:solidFill>
                            <a:schemeClr val="dk1"/>
                          </a:solidFill>
                          <a:latin typeface="Arial"/>
                          <a:ea typeface="Arial"/>
                          <a:cs typeface="Arial"/>
                          <a:sym typeface="Arial"/>
                        </a:rPr>
                        <a:t>(based on 2019 sales)</a:t>
                      </a:r>
                      <a:endParaRPr sz="140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zh-TW"/>
                    </a:p>
                  </a:txBody>
                  <a:tcPr/>
                </a:tc>
                <a:tc gridSpan="3">
                  <a:txBody>
                    <a:bodyPr/>
                    <a:lstStyle/>
                    <a:p>
                      <a:pPr marL="0" marR="0" lvl="0" indent="0" algn="l"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85.14%</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zh-TW"/>
                    </a:p>
                  </a:txBody>
                  <a:tcPr/>
                </a:tc>
                <a:tc hMerge="1">
                  <a:txBody>
                    <a:bodyPr/>
                    <a:lstStyle/>
                    <a:p>
                      <a:endParaRPr lang="zh-TW"/>
                    </a:p>
                  </a:txBody>
                  <a:tcPr/>
                </a:tc>
                <a:tc gridSpan="3">
                  <a:txBody>
                    <a:bodyPr/>
                    <a:lstStyle/>
                    <a:p>
                      <a:pPr marL="0" marR="0" lvl="0" indent="0" algn="l"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12.68%</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zh-TW"/>
                    </a:p>
                  </a:txBody>
                  <a:tcPr/>
                </a:tc>
                <a:tc hMerge="1">
                  <a:txBody>
                    <a:bodyPr/>
                    <a:lstStyle/>
                    <a:p>
                      <a:endParaRPr lang="zh-TW"/>
                    </a:p>
                  </a:txBody>
                  <a:tcPr/>
                </a:tc>
                <a:tc gridSpan="3">
                  <a:txBody>
                    <a:bodyPr/>
                    <a:lstStyle/>
                    <a:p>
                      <a:pPr marL="0" marR="0" lvl="0" indent="0" algn="l"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1.78%</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zh-TW"/>
                    </a:p>
                  </a:txBody>
                  <a:tcPr/>
                </a:tc>
                <a:tc hMerge="1">
                  <a:txBody>
                    <a:bodyPr/>
                    <a:lstStyle/>
                    <a:p>
                      <a:endParaRPr lang="zh-TW"/>
                    </a:p>
                  </a:txBody>
                  <a:tcPr/>
                </a:tc>
                <a:extLst>
                  <a:ext uri="{0D108BD9-81ED-4DB2-BD59-A6C34878D82A}">
                    <a16:rowId xmlns:a16="http://schemas.microsoft.com/office/drawing/2014/main" val="10014"/>
                  </a:ext>
                </a:extLst>
              </a:tr>
              <a:tr h="203200">
                <a:tc gridSpan="2">
                  <a:txBody>
                    <a:bodyPr/>
                    <a:lstStyle/>
                    <a:p>
                      <a:pPr marL="0" marR="0" lvl="0" indent="0" algn="l" rtl="0">
                        <a:lnSpc>
                          <a:spcPct val="100000"/>
                        </a:lnSpc>
                        <a:spcBef>
                          <a:spcPts val="0"/>
                        </a:spcBef>
                        <a:spcAft>
                          <a:spcPts val="0"/>
                        </a:spcAft>
                        <a:buClr>
                          <a:schemeClr val="dk1"/>
                        </a:buClr>
                        <a:buSzPts val="1600"/>
                        <a:buFont typeface="Arial"/>
                        <a:buNone/>
                      </a:pPr>
                      <a:r>
                        <a:rPr lang="en-US" sz="1400" u="none" strike="noStrike" cap="none"/>
                        <a:t>Churn Rate </a:t>
                      </a:r>
                      <a:endParaRPr sz="1200" u="none" strike="noStrike" cap="none"/>
                    </a:p>
                    <a:p>
                      <a:pPr marL="0" marR="0" lvl="0" indent="0" algn="l" rtl="0">
                        <a:lnSpc>
                          <a:spcPct val="100000"/>
                        </a:lnSpc>
                        <a:spcBef>
                          <a:spcPts val="0"/>
                        </a:spcBef>
                        <a:spcAft>
                          <a:spcPts val="0"/>
                        </a:spcAft>
                        <a:buClr>
                          <a:schemeClr val="dk1"/>
                        </a:buClr>
                        <a:buSzPts val="1200"/>
                        <a:buFont typeface="Arial"/>
                        <a:buNone/>
                      </a:pPr>
                      <a:r>
                        <a:rPr lang="en-US" sz="1100" u="none" strike="noStrike" cap="none"/>
                        <a:t>(Inactive in the past 1 year)</a:t>
                      </a:r>
                      <a:endParaRPr sz="12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zh-TW"/>
                    </a:p>
                  </a:txBody>
                  <a:tcPr/>
                </a:tc>
                <a:tc gridSpan="3">
                  <a:txBody>
                    <a:bodyPr/>
                    <a:lstStyle/>
                    <a:p>
                      <a:pPr marL="0" marR="0" lvl="0" indent="0" algn="l"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7.67%</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zh-TW"/>
                    </a:p>
                  </a:txBody>
                  <a:tcPr/>
                </a:tc>
                <a:tc hMerge="1">
                  <a:txBody>
                    <a:bodyPr/>
                    <a:lstStyle/>
                    <a:p>
                      <a:endParaRPr lang="zh-TW"/>
                    </a:p>
                  </a:txBody>
                  <a:tcPr/>
                </a:tc>
                <a:tc gridSpan="3">
                  <a:txBody>
                    <a:bodyPr/>
                    <a:lstStyle/>
                    <a:p>
                      <a:pPr marL="0" marR="0" lvl="0" indent="0" algn="l"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21.26%</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zh-TW"/>
                    </a:p>
                  </a:txBody>
                  <a:tcPr/>
                </a:tc>
                <a:tc hMerge="1">
                  <a:txBody>
                    <a:bodyPr/>
                    <a:lstStyle/>
                    <a:p>
                      <a:endParaRPr lang="zh-TW"/>
                    </a:p>
                  </a:txBody>
                  <a:tcPr/>
                </a:tc>
                <a:tc gridSpan="3">
                  <a:txBody>
                    <a:bodyPr/>
                    <a:lstStyle/>
                    <a:p>
                      <a:pPr marL="0" marR="0" lvl="0" indent="0" algn="l" rtl="0">
                        <a:lnSpc>
                          <a:spcPct val="100000"/>
                        </a:lnSpc>
                        <a:spcBef>
                          <a:spcPts val="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59.58%</a:t>
                      </a:r>
                      <a:endParaRPr sz="14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zh-TW"/>
                    </a:p>
                  </a:txBody>
                  <a:tcPr/>
                </a:tc>
                <a:tc hMerge="1">
                  <a:txBody>
                    <a:bodyPr/>
                    <a:lstStyle/>
                    <a:p>
                      <a:endParaRPr lang="zh-TW"/>
                    </a:p>
                  </a:txBody>
                  <a:tcPr/>
                </a:tc>
                <a:extLst>
                  <a:ext uri="{0D108BD9-81ED-4DB2-BD59-A6C34878D82A}">
                    <a16:rowId xmlns:a16="http://schemas.microsoft.com/office/drawing/2014/main" val="10015"/>
                  </a:ext>
                </a:extLst>
              </a:tr>
            </a:tbl>
          </a:graphicData>
        </a:graphic>
      </p:graphicFrame>
      <p:sp>
        <p:nvSpPr>
          <p:cNvPr id="229" name="Google Shape;229;p6"/>
          <p:cNvSpPr txBox="1"/>
          <p:nvPr/>
        </p:nvSpPr>
        <p:spPr>
          <a:xfrm>
            <a:off x="591128" y="476672"/>
            <a:ext cx="10736421" cy="615553"/>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Key Factors and Example are based on the following model</a:t>
            </a:r>
            <a:endParaRPr sz="1400" b="0" i="0" u="none" strike="noStrike" cap="none">
              <a:solidFill>
                <a:srgbClr val="000000"/>
              </a:solidFill>
              <a:latin typeface="Arial"/>
              <a:ea typeface="Arial"/>
              <a:cs typeface="Arial"/>
              <a:sym typeface="Arial"/>
            </a:endParaRPr>
          </a:p>
          <a:p>
            <a:pPr marL="285750" marR="0" lvl="0" indent="-260350" algn="l" rtl="0">
              <a:lnSpc>
                <a:spcPct val="100000"/>
              </a:lnSpc>
              <a:spcBef>
                <a:spcPts val="0"/>
              </a:spcBef>
              <a:spcAft>
                <a:spcPts val="0"/>
              </a:spcAft>
              <a:buClr>
                <a:schemeClr val="dk1"/>
              </a:buClr>
              <a:buSzPts val="400"/>
              <a:buFont typeface="Arial"/>
              <a:buNone/>
            </a:pPr>
            <a:endParaRPr sz="400" b="0" i="0" u="none" strike="noStrike" cap="none">
              <a:solidFill>
                <a:schemeClr val="dk1"/>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Target Period: 2019-06-02 to 2020-06-03 / Feature Period: 2015-01-01 to 2019-06-01</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7"/>
          <p:cNvSpPr txBox="1"/>
          <p:nvPr/>
        </p:nvSpPr>
        <p:spPr>
          <a:xfrm>
            <a:off x="600363" y="0"/>
            <a:ext cx="11000509" cy="4766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1" u="none" strike="noStrike" cap="none">
                <a:solidFill>
                  <a:srgbClr val="1E4191"/>
                </a:solidFill>
                <a:latin typeface="Arial"/>
                <a:ea typeface="Arial"/>
                <a:cs typeface="Arial"/>
                <a:sym typeface="Arial"/>
              </a:rPr>
              <a:t>Team AB4J – Churn Prediction summary for each Tier</a:t>
            </a:r>
            <a:endParaRPr sz="1400" b="0" i="0" u="none" strike="noStrike" cap="none">
              <a:solidFill>
                <a:srgbClr val="000000"/>
              </a:solidFill>
              <a:latin typeface="Arial"/>
              <a:ea typeface="Arial"/>
              <a:cs typeface="Arial"/>
              <a:sym typeface="Arial"/>
            </a:endParaRPr>
          </a:p>
        </p:txBody>
      </p:sp>
      <p:sp>
        <p:nvSpPr>
          <p:cNvPr id="236" name="Google Shape;236;p7"/>
          <p:cNvSpPr txBox="1"/>
          <p:nvPr/>
        </p:nvSpPr>
        <p:spPr>
          <a:xfrm>
            <a:off x="3814031" y="5061979"/>
            <a:ext cx="2644741"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sng" strike="noStrike" cap="none">
                <a:solidFill>
                  <a:schemeClr val="dk1"/>
                </a:solidFill>
                <a:latin typeface="Arial"/>
                <a:ea typeface="Arial"/>
                <a:cs typeface="Arial"/>
                <a:sym typeface="Arial"/>
              </a:rPr>
              <a:t>Precision: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Of all customers the model predicted would churn, how many actually did churn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 high rate = low false positive results</a:t>
            </a:r>
            <a:endParaRPr sz="1400" b="0" i="0" u="none" strike="noStrike" cap="none">
              <a:solidFill>
                <a:srgbClr val="000000"/>
              </a:solidFill>
              <a:latin typeface="Arial"/>
              <a:ea typeface="Arial"/>
              <a:cs typeface="Arial"/>
              <a:sym typeface="Arial"/>
            </a:endParaRPr>
          </a:p>
        </p:txBody>
      </p:sp>
      <p:sp>
        <p:nvSpPr>
          <p:cNvPr id="237" name="Google Shape;237;p7"/>
          <p:cNvSpPr txBox="1"/>
          <p:nvPr/>
        </p:nvSpPr>
        <p:spPr>
          <a:xfrm>
            <a:off x="6891956" y="5060190"/>
            <a:ext cx="2728914"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sng" strike="noStrike" cap="none">
                <a:solidFill>
                  <a:schemeClr val="dk1"/>
                </a:solidFill>
                <a:latin typeface="Arial"/>
                <a:ea typeface="Arial"/>
                <a:cs typeface="Arial"/>
                <a:sym typeface="Arial"/>
              </a:rPr>
              <a:t>Recall: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Of all customers that truly churned, how many did the model predict would churn</a:t>
            </a:r>
            <a:endParaRPr sz="1400" b="0" i="0" u="none" strike="noStrike" cap="none">
              <a:solidFill>
                <a:srgbClr val="000000"/>
              </a:solidFill>
              <a:latin typeface="Arial"/>
              <a:ea typeface="Arial"/>
              <a:cs typeface="Arial"/>
              <a:sym typeface="Arial"/>
            </a:endParaRPr>
          </a:p>
        </p:txBody>
      </p:sp>
      <p:sp>
        <p:nvSpPr>
          <p:cNvPr id="238" name="Google Shape;238;p7"/>
          <p:cNvSpPr txBox="1"/>
          <p:nvPr/>
        </p:nvSpPr>
        <p:spPr>
          <a:xfrm>
            <a:off x="688079" y="5061652"/>
            <a:ext cx="2728914"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sng" strike="noStrike" cap="none">
                <a:solidFill>
                  <a:schemeClr val="dk1"/>
                </a:solidFill>
                <a:latin typeface="Arial"/>
                <a:ea typeface="Arial"/>
                <a:cs typeface="Arial"/>
                <a:sym typeface="Arial"/>
              </a:rPr>
              <a:t>Accuracy: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The ratio of number of customers the model predicted would churn vs all customers in the dataset</a:t>
            </a:r>
            <a:endParaRPr sz="1400" b="0" i="0" u="none" strike="noStrike" cap="none">
              <a:solidFill>
                <a:srgbClr val="000000"/>
              </a:solidFill>
              <a:latin typeface="Arial"/>
              <a:ea typeface="Arial"/>
              <a:cs typeface="Arial"/>
              <a:sym typeface="Arial"/>
            </a:endParaRPr>
          </a:p>
        </p:txBody>
      </p:sp>
      <p:cxnSp>
        <p:nvCxnSpPr>
          <p:cNvPr id="239" name="Google Shape;239;p7"/>
          <p:cNvCxnSpPr/>
          <p:nvPr/>
        </p:nvCxnSpPr>
        <p:spPr>
          <a:xfrm>
            <a:off x="384543" y="5060189"/>
            <a:ext cx="11422914" cy="0"/>
          </a:xfrm>
          <a:prstGeom prst="straightConnector1">
            <a:avLst/>
          </a:prstGeom>
          <a:solidFill>
            <a:schemeClr val="lt1"/>
          </a:solidFill>
          <a:ln w="12675" cap="flat" cmpd="sng">
            <a:solidFill>
              <a:schemeClr val="dk1"/>
            </a:solidFill>
            <a:prstDash val="solid"/>
            <a:round/>
            <a:headEnd type="none" w="sm" len="sm"/>
            <a:tailEnd type="none" w="sm" len="sm"/>
          </a:ln>
        </p:spPr>
      </p:cxnSp>
      <p:sp>
        <p:nvSpPr>
          <p:cNvPr id="240" name="Google Shape;240;p7"/>
          <p:cNvSpPr txBox="1"/>
          <p:nvPr/>
        </p:nvSpPr>
        <p:spPr>
          <a:xfrm>
            <a:off x="9834212" y="5060189"/>
            <a:ext cx="1973245"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sng" strike="noStrike" cap="none">
                <a:solidFill>
                  <a:schemeClr val="dk1"/>
                </a:solidFill>
                <a:latin typeface="Arial"/>
                <a:ea typeface="Arial"/>
                <a:cs typeface="Arial"/>
                <a:sym typeface="Arial"/>
              </a:rPr>
              <a:t>F1: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Weighted average of precision and recall</a:t>
            </a:r>
            <a:endParaRPr sz="1400" b="0" i="0" u="none" strike="noStrike" cap="none">
              <a:solidFill>
                <a:srgbClr val="000000"/>
              </a:solidFill>
              <a:latin typeface="Arial"/>
              <a:ea typeface="Arial"/>
              <a:cs typeface="Arial"/>
              <a:sym typeface="Arial"/>
            </a:endParaRPr>
          </a:p>
        </p:txBody>
      </p:sp>
      <p:graphicFrame>
        <p:nvGraphicFramePr>
          <p:cNvPr id="241" name="Google Shape;241;p7"/>
          <p:cNvGraphicFramePr/>
          <p:nvPr/>
        </p:nvGraphicFramePr>
        <p:xfrm>
          <a:off x="2164503" y="2038832"/>
          <a:ext cx="3000000" cy="3000000"/>
        </p:xfrm>
        <a:graphic>
          <a:graphicData uri="http://schemas.openxmlformats.org/drawingml/2006/table">
            <a:tbl>
              <a:tblPr firstRow="1" bandRow="1">
                <a:noFill/>
                <a:tableStyleId>{DF3B609B-0002-42AE-8025-53E46EE836E1}</a:tableStyleId>
              </a:tblPr>
              <a:tblGrid>
                <a:gridCol w="2258975">
                  <a:extLst>
                    <a:ext uri="{9D8B030D-6E8A-4147-A177-3AD203B41FA5}">
                      <a16:colId xmlns:a16="http://schemas.microsoft.com/office/drawing/2014/main" val="20000"/>
                    </a:ext>
                  </a:extLst>
                </a:gridCol>
                <a:gridCol w="1429750">
                  <a:extLst>
                    <a:ext uri="{9D8B030D-6E8A-4147-A177-3AD203B41FA5}">
                      <a16:colId xmlns:a16="http://schemas.microsoft.com/office/drawing/2014/main" val="20001"/>
                    </a:ext>
                  </a:extLst>
                </a:gridCol>
                <a:gridCol w="1531375">
                  <a:extLst>
                    <a:ext uri="{9D8B030D-6E8A-4147-A177-3AD203B41FA5}">
                      <a16:colId xmlns:a16="http://schemas.microsoft.com/office/drawing/2014/main" val="20002"/>
                    </a:ext>
                  </a:extLst>
                </a:gridCol>
                <a:gridCol w="1328100">
                  <a:extLst>
                    <a:ext uri="{9D8B030D-6E8A-4147-A177-3AD203B41FA5}">
                      <a16:colId xmlns:a16="http://schemas.microsoft.com/office/drawing/2014/main" val="20003"/>
                    </a:ext>
                  </a:extLst>
                </a:gridCol>
              </a:tblGrid>
              <a:tr h="21425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Model Metrics</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Cluster 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u="none" strike="noStrike" cap="none"/>
                        <a:t>Cluster 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u="none" strike="noStrike" cap="none"/>
                        <a:t>Cluster 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extLst>
                  <a:ext uri="{0D108BD9-81ED-4DB2-BD59-A6C34878D82A}">
                    <a16:rowId xmlns:a16="http://schemas.microsoft.com/office/drawing/2014/main" val="10000"/>
                  </a:ext>
                </a:extLst>
              </a:tr>
              <a:tr h="22005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Number of Sites</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3,350</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5,019</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3,298</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1425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Churn Rate</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7.67%</a:t>
                      </a:r>
                      <a:endParaRPr sz="16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21.26%</a:t>
                      </a:r>
                      <a:endParaRPr sz="16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59.58%</a:t>
                      </a:r>
                      <a:endParaRPr sz="16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32725">
                <a:tc>
                  <a:txBody>
                    <a:bodyPr/>
                    <a:lstStyle/>
                    <a:p>
                      <a:pPr marL="0" marR="0" lvl="0" indent="0" algn="l" rtl="0">
                        <a:lnSpc>
                          <a:spcPct val="100000"/>
                        </a:lnSpc>
                        <a:spcBef>
                          <a:spcPts val="0"/>
                        </a:spcBef>
                        <a:spcAft>
                          <a:spcPts val="0"/>
                        </a:spcAft>
                        <a:buClr>
                          <a:srgbClr val="000000"/>
                        </a:buClr>
                        <a:buSzPts val="600"/>
                        <a:buFont typeface="Arial"/>
                        <a:buNone/>
                      </a:pPr>
                      <a:endParaRPr sz="600" u="none" strike="noStrike" cap="none">
                        <a:highlight>
                          <a:srgbClr val="FFFFCC"/>
                        </a:highligh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lnSpc>
                          <a:spcPct val="100000"/>
                        </a:lnSpc>
                        <a:spcBef>
                          <a:spcPts val="0"/>
                        </a:spcBef>
                        <a:spcAft>
                          <a:spcPts val="0"/>
                        </a:spcAft>
                        <a:buClr>
                          <a:srgbClr val="000000"/>
                        </a:buClr>
                        <a:buSzPts val="600"/>
                        <a:buFont typeface="Arial"/>
                        <a:buNone/>
                      </a:pPr>
                      <a:endParaRPr sz="600" u="none" strike="noStrike" cap="none">
                        <a:highlight>
                          <a:srgbClr val="FFFFCC"/>
                        </a:highligh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lnSpc>
                          <a:spcPct val="100000"/>
                        </a:lnSpc>
                        <a:spcBef>
                          <a:spcPts val="0"/>
                        </a:spcBef>
                        <a:spcAft>
                          <a:spcPts val="0"/>
                        </a:spcAft>
                        <a:buClr>
                          <a:srgbClr val="000000"/>
                        </a:buClr>
                        <a:buSzPts val="600"/>
                        <a:buFont typeface="Arial"/>
                        <a:buNone/>
                      </a:pPr>
                      <a:endParaRPr sz="600" u="none" strike="noStrike" cap="none">
                        <a:highlight>
                          <a:srgbClr val="FFFFCC"/>
                        </a:highligh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lnSpc>
                          <a:spcPct val="100000"/>
                        </a:lnSpc>
                        <a:spcBef>
                          <a:spcPts val="0"/>
                        </a:spcBef>
                        <a:spcAft>
                          <a:spcPts val="0"/>
                        </a:spcAft>
                        <a:buClr>
                          <a:srgbClr val="000000"/>
                        </a:buClr>
                        <a:buSzPts val="600"/>
                        <a:buFont typeface="Arial"/>
                        <a:buNone/>
                      </a:pPr>
                      <a:endParaRPr sz="600" u="none" strike="noStrike" cap="none">
                        <a:highlight>
                          <a:srgbClr val="FFFFCC"/>
                        </a:highligh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extLst>
                  <a:ext uri="{0D108BD9-81ED-4DB2-BD59-A6C34878D82A}">
                    <a16:rowId xmlns:a16="http://schemas.microsoft.com/office/drawing/2014/main" val="10003"/>
                  </a:ext>
                </a:extLst>
              </a:tr>
              <a:tr h="21425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Accuracy</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95.94%</a:t>
                      </a:r>
                      <a:endParaRPr sz="16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88.03%</a:t>
                      </a:r>
                      <a:endParaRPr sz="16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75.14%</a:t>
                      </a:r>
                      <a:endParaRPr sz="16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21425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Precision</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86.28%</a:t>
                      </a:r>
                      <a:endParaRPr sz="16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84.45%</a:t>
                      </a:r>
                      <a:endParaRPr sz="16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79.97%</a:t>
                      </a:r>
                      <a:endParaRPr sz="16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21425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Recall</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56.02%</a:t>
                      </a:r>
                      <a:endParaRPr sz="16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54.64%</a:t>
                      </a:r>
                      <a:endParaRPr sz="16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82.90%</a:t>
                      </a:r>
                      <a:endParaRPr sz="16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21425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F1 Score</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67.72%</a:t>
                      </a:r>
                      <a:endParaRPr sz="16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65.47%</a:t>
                      </a:r>
                      <a:endParaRPr sz="16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79.24%</a:t>
                      </a:r>
                      <a:endParaRPr sz="16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bl>
          </a:graphicData>
        </a:graphic>
      </p:graphicFrame>
      <p:sp>
        <p:nvSpPr>
          <p:cNvPr id="242" name="Google Shape;242;p7"/>
          <p:cNvSpPr txBox="1"/>
          <p:nvPr/>
        </p:nvSpPr>
        <p:spPr>
          <a:xfrm>
            <a:off x="617096" y="678939"/>
            <a:ext cx="8730425" cy="146193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1" i="0" u="none" strike="noStrike" cap="none">
                <a:solidFill>
                  <a:schemeClr val="dk1"/>
                </a:solidFill>
                <a:latin typeface="Arial"/>
                <a:ea typeface="Arial"/>
                <a:cs typeface="Arial"/>
                <a:sym typeface="Arial"/>
              </a:rPr>
              <a:t>Model Summary</a:t>
            </a:r>
            <a:endParaRPr sz="1400" b="0" i="0" u="none" strike="noStrike" cap="none">
              <a:solidFill>
                <a:srgbClr val="000000"/>
              </a:solidFill>
              <a:latin typeface="Arial"/>
              <a:ea typeface="Arial"/>
              <a:cs typeface="Arial"/>
              <a:sym typeface="Arial"/>
            </a:endParaRPr>
          </a:p>
          <a:p>
            <a:pPr marL="285750" marR="0" lvl="0" indent="-254000" algn="l" rtl="0">
              <a:lnSpc>
                <a:spcPct val="100000"/>
              </a:lnSpc>
              <a:spcBef>
                <a:spcPts val="0"/>
              </a:spcBef>
              <a:spcAft>
                <a:spcPts val="0"/>
              </a:spcAft>
              <a:buClr>
                <a:schemeClr val="dk1"/>
              </a:buClr>
              <a:buSzPts val="500"/>
              <a:buFont typeface="Arial"/>
              <a:buNone/>
            </a:pPr>
            <a:endParaRPr sz="500" b="0" i="0" u="none" strike="noStrike" cap="none">
              <a:solidFill>
                <a:schemeClr val="dk1"/>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Target Period: 2019-06-02 to 2020-06-03 / Feature Period: 2015-01-01 to 2019-06-01</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Model Metric are the average of 10-fold cross validation</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80% of data for training and 20% data for testing</a:t>
            </a:r>
            <a:endParaRPr sz="1600" b="0" i="0" u="none" strike="noStrike" cap="none">
              <a:solidFill>
                <a:schemeClr val="dk1"/>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3" name="Google Shape;243;p7"/>
          <p:cNvSpPr/>
          <p:nvPr/>
        </p:nvSpPr>
        <p:spPr>
          <a:xfrm>
            <a:off x="2164503" y="3872204"/>
            <a:ext cx="5244003" cy="354563"/>
          </a:xfrm>
          <a:prstGeom prst="roundRect">
            <a:avLst>
              <a:gd name="adj" fmla="val 16667"/>
            </a:avLst>
          </a:prstGeom>
          <a:noFill/>
          <a:ln w="57150" cap="flat" cmpd="sng">
            <a:solidFill>
              <a:srgbClr val="71BEC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4" name="Google Shape;244;p7"/>
          <p:cNvSpPr/>
          <p:nvPr/>
        </p:nvSpPr>
        <p:spPr>
          <a:xfrm>
            <a:off x="6725520" y="5044637"/>
            <a:ext cx="2728914" cy="1255426"/>
          </a:xfrm>
          <a:prstGeom prst="roundRect">
            <a:avLst>
              <a:gd name="adj" fmla="val 16667"/>
            </a:avLst>
          </a:prstGeom>
          <a:noFill/>
          <a:ln w="57150" cap="flat" cmpd="sng">
            <a:solidFill>
              <a:srgbClr val="71BEC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0"/>
          <p:cNvSpPr txBox="1"/>
          <p:nvPr/>
        </p:nvSpPr>
        <p:spPr>
          <a:xfrm>
            <a:off x="40523" y="0"/>
            <a:ext cx="12126592" cy="4766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1" u="none" strike="noStrike" cap="none">
                <a:solidFill>
                  <a:srgbClr val="1E4191"/>
                </a:solidFill>
                <a:latin typeface="Arial"/>
                <a:ea typeface="Arial"/>
                <a:cs typeface="Arial"/>
                <a:sym typeface="Arial"/>
              </a:rPr>
              <a:t>Team AB4J – List of Customers that will likely Churn by Cluster / Customer Group</a:t>
            </a:r>
            <a:endParaRPr sz="1400" b="0" i="0" u="none" strike="noStrike" cap="none">
              <a:solidFill>
                <a:srgbClr val="000000"/>
              </a:solidFill>
              <a:latin typeface="Arial"/>
              <a:ea typeface="Arial"/>
              <a:cs typeface="Arial"/>
              <a:sym typeface="Arial"/>
            </a:endParaRPr>
          </a:p>
        </p:txBody>
      </p:sp>
      <p:graphicFrame>
        <p:nvGraphicFramePr>
          <p:cNvPr id="251" name="Google Shape;251;p10"/>
          <p:cNvGraphicFramePr/>
          <p:nvPr/>
        </p:nvGraphicFramePr>
        <p:xfrm>
          <a:off x="998375" y="1093666"/>
          <a:ext cx="3000000" cy="3000000"/>
        </p:xfrm>
        <a:graphic>
          <a:graphicData uri="http://schemas.openxmlformats.org/drawingml/2006/table">
            <a:tbl>
              <a:tblPr firstRow="1" bandRow="1">
                <a:noFill/>
                <a:tableStyleId>{DF3B609B-0002-42AE-8025-53E46EE836E1}</a:tableStyleId>
              </a:tblPr>
              <a:tblGrid>
                <a:gridCol w="5411850">
                  <a:extLst>
                    <a:ext uri="{9D8B030D-6E8A-4147-A177-3AD203B41FA5}">
                      <a16:colId xmlns:a16="http://schemas.microsoft.com/office/drawing/2014/main" val="20000"/>
                    </a:ext>
                  </a:extLst>
                </a:gridCol>
                <a:gridCol w="1154100">
                  <a:extLst>
                    <a:ext uri="{9D8B030D-6E8A-4147-A177-3AD203B41FA5}">
                      <a16:colId xmlns:a16="http://schemas.microsoft.com/office/drawing/2014/main" val="20001"/>
                    </a:ext>
                  </a:extLst>
                </a:gridCol>
                <a:gridCol w="1163325">
                  <a:extLst>
                    <a:ext uri="{9D8B030D-6E8A-4147-A177-3AD203B41FA5}">
                      <a16:colId xmlns:a16="http://schemas.microsoft.com/office/drawing/2014/main" val="20002"/>
                    </a:ext>
                  </a:extLst>
                </a:gridCol>
                <a:gridCol w="1328100">
                  <a:extLst>
                    <a:ext uri="{9D8B030D-6E8A-4147-A177-3AD203B41FA5}">
                      <a16:colId xmlns:a16="http://schemas.microsoft.com/office/drawing/2014/main" val="20003"/>
                    </a:ext>
                  </a:extLst>
                </a:gridCol>
              </a:tblGrid>
              <a:tr h="25020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Key Attributes</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Cluster 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u="none" strike="noStrike" cap="none"/>
                        <a:t>Cluster 2</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u="none" strike="noStrike" cap="none"/>
                        <a:t>Cluster 3</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extLst>
                  <a:ext uri="{0D108BD9-81ED-4DB2-BD59-A6C34878D82A}">
                    <a16:rowId xmlns:a16="http://schemas.microsoft.com/office/drawing/2014/main" val="10000"/>
                  </a:ext>
                </a:extLst>
              </a:tr>
              <a:tr h="286625">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Customer size</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3,391</a:t>
                      </a:r>
                      <a:endParaRPr sz="16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5,195</a:t>
                      </a:r>
                      <a:endParaRPr sz="16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3,810</a:t>
                      </a:r>
                      <a:endParaRPr sz="16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14250">
                <a:tc>
                  <a:txBody>
                    <a:bodyPr/>
                    <a:lstStyle/>
                    <a:p>
                      <a:pPr marL="0" marR="0" lvl="0" indent="0" algn="l" rtl="0">
                        <a:lnSpc>
                          <a:spcPct val="100000"/>
                        </a:lnSpc>
                        <a:spcBef>
                          <a:spcPts val="0"/>
                        </a:spcBef>
                        <a:spcAft>
                          <a:spcPts val="0"/>
                        </a:spcAft>
                        <a:buClr>
                          <a:schemeClr val="dk1"/>
                        </a:buClr>
                        <a:buSzPts val="1600"/>
                        <a:buFont typeface="Arial"/>
                        <a:buNone/>
                      </a:pPr>
                      <a:r>
                        <a:rPr lang="en-US" sz="1600" u="none" strike="noStrike" cap="none"/>
                        <a:t>Predicted Inactive Customer for 2020-2021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218</a:t>
                      </a:r>
                      <a:endParaRPr sz="16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787</a:t>
                      </a:r>
                      <a:endParaRPr sz="16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2,332</a:t>
                      </a:r>
                      <a:endParaRPr sz="16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1425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Predicted Inactive Rate</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6.43%</a:t>
                      </a:r>
                      <a:endParaRPr sz="16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15.15%</a:t>
                      </a:r>
                      <a:endParaRPr sz="16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61.21%</a:t>
                      </a:r>
                      <a:endParaRPr sz="16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214250">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Customer that are active now but may churn next year</a:t>
                      </a:r>
                      <a:endParaRPr sz="16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4</a:t>
                      </a:r>
                      <a:endParaRPr sz="16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6</a:t>
                      </a:r>
                      <a:endParaRPr sz="16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452</a:t>
                      </a:r>
                      <a:endParaRPr sz="16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0">
                <a:tc>
                  <a:txBody>
                    <a:bodyPr/>
                    <a:lstStyle/>
                    <a:p>
                      <a:pPr marL="0" marR="0" lvl="0" indent="0" algn="l" rtl="0">
                        <a:lnSpc>
                          <a:spcPct val="100000"/>
                        </a:lnSpc>
                        <a:spcBef>
                          <a:spcPts val="0"/>
                        </a:spcBef>
                        <a:spcAft>
                          <a:spcPts val="0"/>
                        </a:spcAft>
                        <a:buClr>
                          <a:srgbClr val="000000"/>
                        </a:buClr>
                        <a:buSzPts val="600"/>
                        <a:buFont typeface="Arial"/>
                        <a:buNone/>
                      </a:pPr>
                      <a:endParaRPr sz="600" u="none" strike="noStrike" cap="none">
                        <a:highlight>
                          <a:srgbClr val="FFFFCC"/>
                        </a:highligh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lnSpc>
                          <a:spcPct val="100000"/>
                        </a:lnSpc>
                        <a:spcBef>
                          <a:spcPts val="0"/>
                        </a:spcBef>
                        <a:spcAft>
                          <a:spcPts val="0"/>
                        </a:spcAft>
                        <a:buClr>
                          <a:srgbClr val="000000"/>
                        </a:buClr>
                        <a:buSzPts val="600"/>
                        <a:buFont typeface="Arial"/>
                        <a:buNone/>
                      </a:pPr>
                      <a:endParaRPr sz="600" u="none" strike="noStrike" cap="none">
                        <a:highlight>
                          <a:srgbClr val="FFFFCC"/>
                        </a:highligh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lnSpc>
                          <a:spcPct val="100000"/>
                        </a:lnSpc>
                        <a:spcBef>
                          <a:spcPts val="0"/>
                        </a:spcBef>
                        <a:spcAft>
                          <a:spcPts val="0"/>
                        </a:spcAft>
                        <a:buClr>
                          <a:srgbClr val="000000"/>
                        </a:buClr>
                        <a:buSzPts val="600"/>
                        <a:buFont typeface="Arial"/>
                        <a:buNone/>
                      </a:pPr>
                      <a:endParaRPr sz="600" u="none" strike="noStrike" cap="none">
                        <a:highlight>
                          <a:srgbClr val="FFFFCC"/>
                        </a:highligh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lnSpc>
                          <a:spcPct val="100000"/>
                        </a:lnSpc>
                        <a:spcBef>
                          <a:spcPts val="0"/>
                        </a:spcBef>
                        <a:spcAft>
                          <a:spcPts val="0"/>
                        </a:spcAft>
                        <a:buClr>
                          <a:srgbClr val="000000"/>
                        </a:buClr>
                        <a:buSzPts val="600"/>
                        <a:buFont typeface="Arial"/>
                        <a:buNone/>
                      </a:pPr>
                      <a:endParaRPr sz="600" u="none" strike="noStrike" cap="none">
                        <a:highlight>
                          <a:srgbClr val="FFFFCC"/>
                        </a:highligh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extLst>
                  <a:ext uri="{0D108BD9-81ED-4DB2-BD59-A6C34878D82A}">
                    <a16:rowId xmlns:a16="http://schemas.microsoft.com/office/drawing/2014/main" val="10005"/>
                  </a:ext>
                </a:extLst>
              </a:tr>
              <a:tr h="21425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Customer size</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3,350</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5,019</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3,298</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21425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Inactive Customer during 2019-2020</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250</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1,052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1,978</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21425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Inactive Rate</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7.67%</a:t>
                      </a:r>
                      <a:endParaRPr sz="16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21.26%</a:t>
                      </a:r>
                      <a:endParaRPr sz="16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59.58%</a:t>
                      </a:r>
                      <a:endParaRPr sz="16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252" name="Google Shape;252;p10"/>
          <p:cNvSpPr txBox="1"/>
          <p:nvPr/>
        </p:nvSpPr>
        <p:spPr>
          <a:xfrm>
            <a:off x="849276" y="4323900"/>
            <a:ext cx="9742500" cy="17010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Some of the current (2019-2020)  inactive customers are included in the predicted inactive customer for next year</a:t>
            </a:r>
            <a:endParaRPr sz="1600" b="0" i="0" u="none" strike="noStrike" cap="none">
              <a:solidFill>
                <a:srgbClr val="000000"/>
              </a:solidFill>
              <a:latin typeface="Arial"/>
              <a:ea typeface="Arial"/>
              <a:cs typeface="Arial"/>
              <a:sym typeface="Arial"/>
            </a:endParaRPr>
          </a:p>
          <a:p>
            <a:pPr marL="457200" marR="0" lvl="0" indent="-330200" algn="l"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The model implies that some of the current inactive customer may become active in the next year</a:t>
            </a:r>
            <a:endParaRPr sz="1600" b="0" i="0" u="none" strike="noStrike" cap="none">
              <a:solidFill>
                <a:srgbClr val="000000"/>
              </a:solidFill>
              <a:latin typeface="Arial"/>
              <a:ea typeface="Arial"/>
              <a:cs typeface="Arial"/>
              <a:sym typeface="Arial"/>
            </a:endParaRPr>
          </a:p>
          <a:p>
            <a:pPr marL="457200" marR="0" lvl="0" indent="-330200" algn="l"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The growing number of customer size is largely due to more data are qualified to enter the model (all necessary features can be calculated)</a:t>
            </a: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9"/>
          <p:cNvSpPr txBox="1">
            <a:spLocks noGrp="1"/>
          </p:cNvSpPr>
          <p:nvPr>
            <p:ph type="title"/>
          </p:nvPr>
        </p:nvSpPr>
        <p:spPr>
          <a:xfrm>
            <a:off x="609600" y="0"/>
            <a:ext cx="10287000" cy="647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1E4191"/>
                </a:solidFill>
              </a:rPr>
              <a:t>List of Customers that will likely Churn by Tier 1</a:t>
            </a:r>
            <a:endParaRPr/>
          </a:p>
        </p:txBody>
      </p:sp>
      <p:sp>
        <p:nvSpPr>
          <p:cNvPr id="258" name="Google Shape;258;p9"/>
          <p:cNvSpPr txBox="1">
            <a:spLocks noGrp="1"/>
          </p:cNvSpPr>
          <p:nvPr>
            <p:ph type="body" idx="3"/>
          </p:nvPr>
        </p:nvSpPr>
        <p:spPr>
          <a:xfrm>
            <a:off x="609600" y="6324600"/>
            <a:ext cx="7416800" cy="228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200"/>
              </a:spcBef>
              <a:spcAft>
                <a:spcPts val="0"/>
              </a:spcAft>
              <a:buSzPts val="1000"/>
              <a:buNone/>
            </a:pPr>
            <a:endParaRPr/>
          </a:p>
        </p:txBody>
      </p:sp>
      <p:sp>
        <p:nvSpPr>
          <p:cNvPr id="259" name="Google Shape;259;p9"/>
          <p:cNvSpPr txBox="1"/>
          <p:nvPr/>
        </p:nvSpPr>
        <p:spPr>
          <a:xfrm>
            <a:off x="1203648" y="647700"/>
            <a:ext cx="9433249" cy="36929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 4 Tier 1 Customers that are active in the past year but may churn in the next year</a:t>
            </a:r>
            <a:endParaRPr sz="1800" b="0" i="0" u="none" strike="noStrike" cap="none">
              <a:solidFill>
                <a:srgbClr val="000000"/>
              </a:solidFill>
              <a:latin typeface="Arial"/>
              <a:ea typeface="Arial"/>
              <a:cs typeface="Arial"/>
              <a:sym typeface="Arial"/>
            </a:endParaRPr>
          </a:p>
        </p:txBody>
      </p:sp>
      <p:graphicFrame>
        <p:nvGraphicFramePr>
          <p:cNvPr id="260" name="Google Shape;260;p9"/>
          <p:cNvGraphicFramePr/>
          <p:nvPr/>
        </p:nvGraphicFramePr>
        <p:xfrm>
          <a:off x="3928447" y="1447284"/>
          <a:ext cx="3000000" cy="3000000"/>
        </p:xfrm>
        <a:graphic>
          <a:graphicData uri="http://schemas.openxmlformats.org/drawingml/2006/table">
            <a:tbl>
              <a:tblPr firstRow="1" bandRow="1">
                <a:noFill/>
                <a:tableStyleId>{700BBF19-5EBB-48C5-AE74-93E1406BCF67}</a:tableStyleId>
              </a:tblPr>
              <a:tblGrid>
                <a:gridCol w="3340100">
                  <a:extLst>
                    <a:ext uri="{9D8B030D-6E8A-4147-A177-3AD203B41FA5}">
                      <a16:colId xmlns:a16="http://schemas.microsoft.com/office/drawing/2014/main" val="20000"/>
                    </a:ext>
                  </a:extLst>
                </a:gridCol>
              </a:tblGrid>
              <a:tr h="3708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CUSTOMER_SITE_ID</a:t>
                      </a:r>
                      <a:endParaRPr sz="1400" u="none" strike="noStrike" cap="none"/>
                    </a:p>
                  </a:txBody>
                  <a:tcPr marL="91450" marR="91450" marT="45725" marB="45725">
                    <a:solidFill>
                      <a:srgbClr val="262672"/>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9949</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24190</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63817</a:t>
                      </a:r>
                      <a:endParaRPr sz="14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112402</a:t>
                      </a:r>
                      <a:endParaRPr sz="1400" u="none" strike="noStrike" cap="none"/>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4"/>
          <p:cNvSpPr txBox="1">
            <a:spLocks noGrp="1"/>
          </p:cNvSpPr>
          <p:nvPr>
            <p:ph type="title"/>
          </p:nvPr>
        </p:nvSpPr>
        <p:spPr>
          <a:xfrm>
            <a:off x="609600" y="0"/>
            <a:ext cx="10287000" cy="647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1E4191"/>
                </a:solidFill>
              </a:rPr>
              <a:t>List of Customers that will likely Churn by Tier 2</a:t>
            </a:r>
            <a:endParaRPr/>
          </a:p>
        </p:txBody>
      </p:sp>
      <p:sp>
        <p:nvSpPr>
          <p:cNvPr id="266" name="Google Shape;266;p14"/>
          <p:cNvSpPr txBox="1">
            <a:spLocks noGrp="1"/>
          </p:cNvSpPr>
          <p:nvPr>
            <p:ph type="body" idx="3"/>
          </p:nvPr>
        </p:nvSpPr>
        <p:spPr>
          <a:xfrm>
            <a:off x="609600" y="6324600"/>
            <a:ext cx="7416800" cy="228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200"/>
              </a:spcBef>
              <a:spcAft>
                <a:spcPts val="0"/>
              </a:spcAft>
              <a:buSzPts val="1000"/>
              <a:buNone/>
            </a:pPr>
            <a:endParaRPr/>
          </a:p>
        </p:txBody>
      </p:sp>
      <p:sp>
        <p:nvSpPr>
          <p:cNvPr id="267" name="Google Shape;267;p14"/>
          <p:cNvSpPr txBox="1"/>
          <p:nvPr/>
        </p:nvSpPr>
        <p:spPr>
          <a:xfrm>
            <a:off x="1203648" y="647700"/>
            <a:ext cx="10571585" cy="36933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9 Tier 2 Customers that are active in the past year but may churn in the next year</a:t>
            </a:r>
            <a:endParaRPr sz="1800" b="0" i="0" u="none" strike="noStrike" cap="none">
              <a:solidFill>
                <a:srgbClr val="000000"/>
              </a:solidFill>
              <a:latin typeface="Arial"/>
              <a:ea typeface="Arial"/>
              <a:cs typeface="Arial"/>
              <a:sym typeface="Arial"/>
            </a:endParaRPr>
          </a:p>
        </p:txBody>
      </p:sp>
      <p:graphicFrame>
        <p:nvGraphicFramePr>
          <p:cNvPr id="268" name="Google Shape;268;p14"/>
          <p:cNvGraphicFramePr/>
          <p:nvPr/>
        </p:nvGraphicFramePr>
        <p:xfrm>
          <a:off x="3928447" y="1447284"/>
          <a:ext cx="3000000" cy="3000000"/>
        </p:xfrm>
        <a:graphic>
          <a:graphicData uri="http://schemas.openxmlformats.org/drawingml/2006/table">
            <a:tbl>
              <a:tblPr firstRow="1" bandRow="1">
                <a:noFill/>
                <a:tableStyleId>{700BBF19-5EBB-48C5-AE74-93E1406BCF67}</a:tableStyleId>
              </a:tblPr>
              <a:tblGrid>
                <a:gridCol w="3340100">
                  <a:extLst>
                    <a:ext uri="{9D8B030D-6E8A-4147-A177-3AD203B41FA5}">
                      <a16:colId xmlns:a16="http://schemas.microsoft.com/office/drawing/2014/main" val="20000"/>
                    </a:ext>
                  </a:extLst>
                </a:gridCol>
              </a:tblGrid>
              <a:tr h="3708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CUSTOMER_SITE_ID</a:t>
                      </a:r>
                      <a:endParaRPr sz="1400" u="none" strike="noStrike" cap="none"/>
                    </a:p>
                  </a:txBody>
                  <a:tcPr marL="91450" marR="91450" marT="45725" marB="45725">
                    <a:solidFill>
                      <a:srgbClr val="262672"/>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12910</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33594</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367748</a:t>
                      </a:r>
                      <a:endParaRPr sz="14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491145</a:t>
                      </a:r>
                      <a:endParaRPr sz="14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534196</a:t>
                      </a:r>
                      <a:endParaRPr sz="1400"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70320</a:t>
                      </a:r>
                      <a:endParaRPr sz="1400" u="none" strike="noStrike" cap="none"/>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2"/>
          <p:cNvSpPr txBox="1">
            <a:spLocks noGrp="1"/>
          </p:cNvSpPr>
          <p:nvPr>
            <p:ph type="title"/>
          </p:nvPr>
        </p:nvSpPr>
        <p:spPr>
          <a:xfrm>
            <a:off x="609600" y="0"/>
            <a:ext cx="10287000" cy="647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1E4191"/>
                </a:solidFill>
              </a:rPr>
              <a:t>List of Customers that will likely Churn by Tier 3</a:t>
            </a:r>
            <a:endParaRPr/>
          </a:p>
        </p:txBody>
      </p:sp>
      <p:sp>
        <p:nvSpPr>
          <p:cNvPr id="274" name="Google Shape;274;p12"/>
          <p:cNvSpPr txBox="1">
            <a:spLocks noGrp="1"/>
          </p:cNvSpPr>
          <p:nvPr>
            <p:ph type="body" idx="3"/>
          </p:nvPr>
        </p:nvSpPr>
        <p:spPr>
          <a:xfrm>
            <a:off x="609600" y="6324600"/>
            <a:ext cx="7416900" cy="228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200"/>
              </a:spcBef>
              <a:spcAft>
                <a:spcPts val="0"/>
              </a:spcAft>
              <a:buSzPts val="1000"/>
              <a:buNone/>
            </a:pPr>
            <a:endParaRPr/>
          </a:p>
        </p:txBody>
      </p:sp>
      <p:sp>
        <p:nvSpPr>
          <p:cNvPr id="275" name="Google Shape;275;p12"/>
          <p:cNvSpPr txBox="1"/>
          <p:nvPr/>
        </p:nvSpPr>
        <p:spPr>
          <a:xfrm>
            <a:off x="1203648" y="647700"/>
            <a:ext cx="10571700" cy="3693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452 Tier 3 Customers that are active in the past year but may churn in the next year</a:t>
            </a:r>
            <a:endParaRPr sz="1800" b="0" i="0" u="none" strike="noStrike" cap="none">
              <a:solidFill>
                <a:srgbClr val="000000"/>
              </a:solidFill>
              <a:latin typeface="Arial"/>
              <a:ea typeface="Arial"/>
              <a:cs typeface="Arial"/>
              <a:sym typeface="Arial"/>
            </a:endParaRPr>
          </a:p>
        </p:txBody>
      </p:sp>
      <p:graphicFrame>
        <p:nvGraphicFramePr>
          <p:cNvPr id="276" name="Google Shape;276;p12"/>
          <p:cNvGraphicFramePr/>
          <p:nvPr/>
        </p:nvGraphicFramePr>
        <p:xfrm>
          <a:off x="1776000" y="1043940"/>
          <a:ext cx="3000000" cy="3000000"/>
        </p:xfrm>
        <a:graphic>
          <a:graphicData uri="http://schemas.openxmlformats.org/drawingml/2006/table">
            <a:tbl>
              <a:tblPr>
                <a:noFill/>
                <a:tableStyleId>{67CCA797-E731-4111-BDAB-CE24B96DB988}</a:tableStyleId>
              </a:tblPr>
              <a:tblGrid>
                <a:gridCol w="864000">
                  <a:extLst>
                    <a:ext uri="{9D8B030D-6E8A-4147-A177-3AD203B41FA5}">
                      <a16:colId xmlns:a16="http://schemas.microsoft.com/office/drawing/2014/main" val="20000"/>
                    </a:ext>
                  </a:extLst>
                </a:gridCol>
                <a:gridCol w="864000">
                  <a:extLst>
                    <a:ext uri="{9D8B030D-6E8A-4147-A177-3AD203B41FA5}">
                      <a16:colId xmlns:a16="http://schemas.microsoft.com/office/drawing/2014/main" val="20001"/>
                    </a:ext>
                  </a:extLst>
                </a:gridCol>
                <a:gridCol w="864000">
                  <a:extLst>
                    <a:ext uri="{9D8B030D-6E8A-4147-A177-3AD203B41FA5}">
                      <a16:colId xmlns:a16="http://schemas.microsoft.com/office/drawing/2014/main" val="20002"/>
                    </a:ext>
                  </a:extLst>
                </a:gridCol>
                <a:gridCol w="864000">
                  <a:extLst>
                    <a:ext uri="{9D8B030D-6E8A-4147-A177-3AD203B41FA5}">
                      <a16:colId xmlns:a16="http://schemas.microsoft.com/office/drawing/2014/main" val="20003"/>
                    </a:ext>
                  </a:extLst>
                </a:gridCol>
                <a:gridCol w="864000">
                  <a:extLst>
                    <a:ext uri="{9D8B030D-6E8A-4147-A177-3AD203B41FA5}">
                      <a16:colId xmlns:a16="http://schemas.microsoft.com/office/drawing/2014/main" val="20004"/>
                    </a:ext>
                  </a:extLst>
                </a:gridCol>
                <a:gridCol w="864000">
                  <a:extLst>
                    <a:ext uri="{9D8B030D-6E8A-4147-A177-3AD203B41FA5}">
                      <a16:colId xmlns:a16="http://schemas.microsoft.com/office/drawing/2014/main" val="20005"/>
                    </a:ext>
                  </a:extLst>
                </a:gridCol>
                <a:gridCol w="864000">
                  <a:extLst>
                    <a:ext uri="{9D8B030D-6E8A-4147-A177-3AD203B41FA5}">
                      <a16:colId xmlns:a16="http://schemas.microsoft.com/office/drawing/2014/main" val="20006"/>
                    </a:ext>
                  </a:extLst>
                </a:gridCol>
                <a:gridCol w="864000">
                  <a:extLst>
                    <a:ext uri="{9D8B030D-6E8A-4147-A177-3AD203B41FA5}">
                      <a16:colId xmlns:a16="http://schemas.microsoft.com/office/drawing/2014/main" val="20007"/>
                    </a:ext>
                  </a:extLst>
                </a:gridCol>
                <a:gridCol w="864000">
                  <a:extLst>
                    <a:ext uri="{9D8B030D-6E8A-4147-A177-3AD203B41FA5}">
                      <a16:colId xmlns:a16="http://schemas.microsoft.com/office/drawing/2014/main" val="20008"/>
                    </a:ext>
                  </a:extLst>
                </a:gridCol>
                <a:gridCol w="864000">
                  <a:extLst>
                    <a:ext uri="{9D8B030D-6E8A-4147-A177-3AD203B41FA5}">
                      <a16:colId xmlns:a16="http://schemas.microsoft.com/office/drawing/2014/main" val="20009"/>
                    </a:ext>
                  </a:extLst>
                </a:gridCol>
              </a:tblGrid>
              <a:tr h="188175">
                <a:tc gridSpan="10">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Arial"/>
                          <a:ea typeface="Arial"/>
                          <a:cs typeface="Arial"/>
                          <a:sym typeface="Arial"/>
                        </a:rPr>
                        <a:t>CUSTOMER_SITE_ID</a:t>
                      </a:r>
                      <a:endParaRPr sz="1400" u="none" strike="noStrike" cap="none"/>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solidFill>
                      <a:srgbClr val="262672"/>
                    </a:solidFill>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extLst>
                  <a:ext uri="{0D108BD9-81ED-4DB2-BD59-A6C34878D82A}">
                    <a16:rowId xmlns:a16="http://schemas.microsoft.com/office/drawing/2014/main" val="10000"/>
                  </a:ext>
                </a:extLst>
              </a:tr>
            </a:tbl>
          </a:graphicData>
        </a:graphic>
      </p:graphicFrame>
      <p:graphicFrame>
        <p:nvGraphicFramePr>
          <p:cNvPr id="277" name="Google Shape;277;p12"/>
          <p:cNvGraphicFramePr/>
          <p:nvPr/>
        </p:nvGraphicFramePr>
        <p:xfrm>
          <a:off x="333188" y="1353725"/>
          <a:ext cx="3000000" cy="3000000"/>
        </p:xfrm>
        <a:graphic>
          <a:graphicData uri="http://schemas.openxmlformats.org/drawingml/2006/table">
            <a:tbl>
              <a:tblPr>
                <a:noFill/>
                <a:tableStyleId>{67CCA797-E731-4111-BDAB-CE24B96DB988}</a:tableStyleId>
              </a:tblPr>
              <a:tblGrid>
                <a:gridCol w="709050">
                  <a:extLst>
                    <a:ext uri="{9D8B030D-6E8A-4147-A177-3AD203B41FA5}">
                      <a16:colId xmlns:a16="http://schemas.microsoft.com/office/drawing/2014/main" val="20000"/>
                    </a:ext>
                  </a:extLst>
                </a:gridCol>
                <a:gridCol w="717900">
                  <a:extLst>
                    <a:ext uri="{9D8B030D-6E8A-4147-A177-3AD203B41FA5}">
                      <a16:colId xmlns:a16="http://schemas.microsoft.com/office/drawing/2014/main" val="20001"/>
                    </a:ext>
                  </a:extLst>
                </a:gridCol>
                <a:gridCol w="717900">
                  <a:extLst>
                    <a:ext uri="{9D8B030D-6E8A-4147-A177-3AD203B41FA5}">
                      <a16:colId xmlns:a16="http://schemas.microsoft.com/office/drawing/2014/main" val="20002"/>
                    </a:ext>
                  </a:extLst>
                </a:gridCol>
                <a:gridCol w="717900">
                  <a:extLst>
                    <a:ext uri="{9D8B030D-6E8A-4147-A177-3AD203B41FA5}">
                      <a16:colId xmlns:a16="http://schemas.microsoft.com/office/drawing/2014/main" val="20003"/>
                    </a:ext>
                  </a:extLst>
                </a:gridCol>
                <a:gridCol w="717900">
                  <a:extLst>
                    <a:ext uri="{9D8B030D-6E8A-4147-A177-3AD203B41FA5}">
                      <a16:colId xmlns:a16="http://schemas.microsoft.com/office/drawing/2014/main" val="20004"/>
                    </a:ext>
                  </a:extLst>
                </a:gridCol>
                <a:gridCol w="717900">
                  <a:extLst>
                    <a:ext uri="{9D8B030D-6E8A-4147-A177-3AD203B41FA5}">
                      <a16:colId xmlns:a16="http://schemas.microsoft.com/office/drawing/2014/main" val="20005"/>
                    </a:ext>
                  </a:extLst>
                </a:gridCol>
                <a:gridCol w="717900">
                  <a:extLst>
                    <a:ext uri="{9D8B030D-6E8A-4147-A177-3AD203B41FA5}">
                      <a16:colId xmlns:a16="http://schemas.microsoft.com/office/drawing/2014/main" val="20006"/>
                    </a:ext>
                  </a:extLst>
                </a:gridCol>
                <a:gridCol w="717900">
                  <a:extLst>
                    <a:ext uri="{9D8B030D-6E8A-4147-A177-3AD203B41FA5}">
                      <a16:colId xmlns:a16="http://schemas.microsoft.com/office/drawing/2014/main" val="20007"/>
                    </a:ext>
                  </a:extLst>
                </a:gridCol>
                <a:gridCol w="726750">
                  <a:extLst>
                    <a:ext uri="{9D8B030D-6E8A-4147-A177-3AD203B41FA5}">
                      <a16:colId xmlns:a16="http://schemas.microsoft.com/office/drawing/2014/main" val="20008"/>
                    </a:ext>
                  </a:extLst>
                </a:gridCol>
                <a:gridCol w="726750">
                  <a:extLst>
                    <a:ext uri="{9D8B030D-6E8A-4147-A177-3AD203B41FA5}">
                      <a16:colId xmlns:a16="http://schemas.microsoft.com/office/drawing/2014/main" val="20009"/>
                    </a:ext>
                  </a:extLst>
                </a:gridCol>
                <a:gridCol w="726750">
                  <a:extLst>
                    <a:ext uri="{9D8B030D-6E8A-4147-A177-3AD203B41FA5}">
                      <a16:colId xmlns:a16="http://schemas.microsoft.com/office/drawing/2014/main" val="20010"/>
                    </a:ext>
                  </a:extLst>
                </a:gridCol>
                <a:gridCol w="726750">
                  <a:extLst>
                    <a:ext uri="{9D8B030D-6E8A-4147-A177-3AD203B41FA5}">
                      <a16:colId xmlns:a16="http://schemas.microsoft.com/office/drawing/2014/main" val="20011"/>
                    </a:ext>
                  </a:extLst>
                </a:gridCol>
                <a:gridCol w="726750">
                  <a:extLst>
                    <a:ext uri="{9D8B030D-6E8A-4147-A177-3AD203B41FA5}">
                      <a16:colId xmlns:a16="http://schemas.microsoft.com/office/drawing/2014/main" val="20012"/>
                    </a:ext>
                  </a:extLst>
                </a:gridCol>
                <a:gridCol w="726750">
                  <a:extLst>
                    <a:ext uri="{9D8B030D-6E8A-4147-A177-3AD203B41FA5}">
                      <a16:colId xmlns:a16="http://schemas.microsoft.com/office/drawing/2014/main" val="20013"/>
                    </a:ext>
                  </a:extLst>
                </a:gridCol>
                <a:gridCol w="620375">
                  <a:extLst>
                    <a:ext uri="{9D8B030D-6E8A-4147-A177-3AD203B41FA5}">
                      <a16:colId xmlns:a16="http://schemas.microsoft.com/office/drawing/2014/main" val="20014"/>
                    </a:ext>
                  </a:extLst>
                </a:gridCol>
                <a:gridCol w="620375">
                  <a:extLst>
                    <a:ext uri="{9D8B030D-6E8A-4147-A177-3AD203B41FA5}">
                      <a16:colId xmlns:a16="http://schemas.microsoft.com/office/drawing/2014/main" val="20015"/>
                    </a:ext>
                  </a:extLst>
                </a:gridCol>
              </a:tblGrid>
              <a:tr h="261125">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1433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2305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3459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4534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5355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7744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8840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8905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9045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9134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24205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27084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27098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32673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33989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34148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61125">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34568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42190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42256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42279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43095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61513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64946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65151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65718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67815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69014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69755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77596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78429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82650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83458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61125">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86252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91336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91577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95036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100183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100365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102198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105396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112971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113138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116067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117804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121507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121879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123897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146930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61125">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154362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155266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156795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157177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159889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160403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160687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164748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168228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174103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174349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184839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187198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192387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192917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196055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61125">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196274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197411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204933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227852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230069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231460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234271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240619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250264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256684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258196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258647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263721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268037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280159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281809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61125">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307743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307866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313921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315974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318104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318435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318989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319506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323109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323158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329159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333742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336490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352461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356530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362826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61125">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363070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364121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365711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369706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373216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375487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389326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392889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393440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397974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443568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453846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466528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467109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478400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479526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61125">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479893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480185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480319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481148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489884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499013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517304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522713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523630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529066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530350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543106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543645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544520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550065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550528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61125">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552521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553930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558467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558539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564181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564541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567420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570985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579961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583846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589826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594392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594854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595404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597977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597979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61125">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602343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608117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609621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611285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613776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614697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630065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633736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639719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642286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647013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660700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662346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663879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664632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666917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261125">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684726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691102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693128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693679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697463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698828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705679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713308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714321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717587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726719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731059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731090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735683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738067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744000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261125">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746758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749071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752541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755948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760536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763023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767900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779748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781368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784079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784785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785714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786434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787945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789906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793641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437350">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795511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795952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797596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803784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816739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817905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818370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818574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820150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863202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896999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900859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904765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904781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946027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1060493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437350">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1104704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1167070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1885368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1929340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2379524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2396802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2402601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2430989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2459803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2597406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2603034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2694364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2819850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2820549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2821862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2824874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r h="437350">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3161263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3483106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3553754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3665608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3724607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3960476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4105368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4398529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4527017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4587612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5007277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5467236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5857654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6051252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6230068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6305474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3"/>
          <p:cNvSpPr txBox="1">
            <a:spLocks noGrp="1"/>
          </p:cNvSpPr>
          <p:nvPr>
            <p:ph type="title"/>
          </p:nvPr>
        </p:nvSpPr>
        <p:spPr>
          <a:xfrm>
            <a:off x="609600" y="0"/>
            <a:ext cx="10287000" cy="647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1E4191"/>
                </a:solidFill>
              </a:rPr>
              <a:t>List of Customers that will likely Churn by Tier 3</a:t>
            </a:r>
            <a:endParaRPr/>
          </a:p>
        </p:txBody>
      </p:sp>
      <p:sp>
        <p:nvSpPr>
          <p:cNvPr id="283" name="Google Shape;283;p13"/>
          <p:cNvSpPr txBox="1">
            <a:spLocks noGrp="1"/>
          </p:cNvSpPr>
          <p:nvPr>
            <p:ph type="body" idx="3"/>
          </p:nvPr>
        </p:nvSpPr>
        <p:spPr>
          <a:xfrm>
            <a:off x="609600" y="6324600"/>
            <a:ext cx="7416900" cy="228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200"/>
              </a:spcBef>
              <a:spcAft>
                <a:spcPts val="0"/>
              </a:spcAft>
              <a:buSzPts val="1000"/>
              <a:buNone/>
            </a:pPr>
            <a:endParaRPr/>
          </a:p>
        </p:txBody>
      </p:sp>
      <p:sp>
        <p:nvSpPr>
          <p:cNvPr id="284" name="Google Shape;284;p13"/>
          <p:cNvSpPr txBox="1"/>
          <p:nvPr/>
        </p:nvSpPr>
        <p:spPr>
          <a:xfrm>
            <a:off x="1203648" y="647700"/>
            <a:ext cx="10571700" cy="3693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452 Tier 3 Customers that are active in the past year but may churn in the next year</a:t>
            </a:r>
            <a:endParaRPr sz="1800" b="0" i="0" u="none" strike="noStrike" cap="none">
              <a:solidFill>
                <a:srgbClr val="000000"/>
              </a:solidFill>
              <a:latin typeface="Arial"/>
              <a:ea typeface="Arial"/>
              <a:cs typeface="Arial"/>
              <a:sym typeface="Arial"/>
            </a:endParaRPr>
          </a:p>
        </p:txBody>
      </p:sp>
      <p:graphicFrame>
        <p:nvGraphicFramePr>
          <p:cNvPr id="285" name="Google Shape;285;p13"/>
          <p:cNvGraphicFramePr/>
          <p:nvPr/>
        </p:nvGraphicFramePr>
        <p:xfrm>
          <a:off x="1776000" y="1043940"/>
          <a:ext cx="3000000" cy="3000000"/>
        </p:xfrm>
        <a:graphic>
          <a:graphicData uri="http://schemas.openxmlformats.org/drawingml/2006/table">
            <a:tbl>
              <a:tblPr>
                <a:noFill/>
                <a:tableStyleId>{67CCA797-E731-4111-BDAB-CE24B96DB988}</a:tableStyleId>
              </a:tblPr>
              <a:tblGrid>
                <a:gridCol w="864000">
                  <a:extLst>
                    <a:ext uri="{9D8B030D-6E8A-4147-A177-3AD203B41FA5}">
                      <a16:colId xmlns:a16="http://schemas.microsoft.com/office/drawing/2014/main" val="20000"/>
                    </a:ext>
                  </a:extLst>
                </a:gridCol>
                <a:gridCol w="864000">
                  <a:extLst>
                    <a:ext uri="{9D8B030D-6E8A-4147-A177-3AD203B41FA5}">
                      <a16:colId xmlns:a16="http://schemas.microsoft.com/office/drawing/2014/main" val="20001"/>
                    </a:ext>
                  </a:extLst>
                </a:gridCol>
                <a:gridCol w="864000">
                  <a:extLst>
                    <a:ext uri="{9D8B030D-6E8A-4147-A177-3AD203B41FA5}">
                      <a16:colId xmlns:a16="http://schemas.microsoft.com/office/drawing/2014/main" val="20002"/>
                    </a:ext>
                  </a:extLst>
                </a:gridCol>
                <a:gridCol w="864000">
                  <a:extLst>
                    <a:ext uri="{9D8B030D-6E8A-4147-A177-3AD203B41FA5}">
                      <a16:colId xmlns:a16="http://schemas.microsoft.com/office/drawing/2014/main" val="20003"/>
                    </a:ext>
                  </a:extLst>
                </a:gridCol>
                <a:gridCol w="864000">
                  <a:extLst>
                    <a:ext uri="{9D8B030D-6E8A-4147-A177-3AD203B41FA5}">
                      <a16:colId xmlns:a16="http://schemas.microsoft.com/office/drawing/2014/main" val="20004"/>
                    </a:ext>
                  </a:extLst>
                </a:gridCol>
                <a:gridCol w="864000">
                  <a:extLst>
                    <a:ext uri="{9D8B030D-6E8A-4147-A177-3AD203B41FA5}">
                      <a16:colId xmlns:a16="http://schemas.microsoft.com/office/drawing/2014/main" val="20005"/>
                    </a:ext>
                  </a:extLst>
                </a:gridCol>
                <a:gridCol w="864000">
                  <a:extLst>
                    <a:ext uri="{9D8B030D-6E8A-4147-A177-3AD203B41FA5}">
                      <a16:colId xmlns:a16="http://schemas.microsoft.com/office/drawing/2014/main" val="20006"/>
                    </a:ext>
                  </a:extLst>
                </a:gridCol>
                <a:gridCol w="864000">
                  <a:extLst>
                    <a:ext uri="{9D8B030D-6E8A-4147-A177-3AD203B41FA5}">
                      <a16:colId xmlns:a16="http://schemas.microsoft.com/office/drawing/2014/main" val="20007"/>
                    </a:ext>
                  </a:extLst>
                </a:gridCol>
                <a:gridCol w="864000">
                  <a:extLst>
                    <a:ext uri="{9D8B030D-6E8A-4147-A177-3AD203B41FA5}">
                      <a16:colId xmlns:a16="http://schemas.microsoft.com/office/drawing/2014/main" val="20008"/>
                    </a:ext>
                  </a:extLst>
                </a:gridCol>
                <a:gridCol w="864000">
                  <a:extLst>
                    <a:ext uri="{9D8B030D-6E8A-4147-A177-3AD203B41FA5}">
                      <a16:colId xmlns:a16="http://schemas.microsoft.com/office/drawing/2014/main" val="20009"/>
                    </a:ext>
                  </a:extLst>
                </a:gridCol>
              </a:tblGrid>
              <a:tr h="188175">
                <a:tc gridSpan="10">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Arial"/>
                          <a:ea typeface="Arial"/>
                          <a:cs typeface="Arial"/>
                          <a:sym typeface="Arial"/>
                        </a:rPr>
                        <a:t>CUSTOMER_SITE_ID</a:t>
                      </a:r>
                      <a:endParaRPr sz="1400" u="none" strike="noStrike" cap="none"/>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solidFill>
                      <a:srgbClr val="262672"/>
                    </a:solidFill>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extLst>
                  <a:ext uri="{0D108BD9-81ED-4DB2-BD59-A6C34878D82A}">
                    <a16:rowId xmlns:a16="http://schemas.microsoft.com/office/drawing/2014/main" val="10000"/>
                  </a:ext>
                </a:extLst>
              </a:tr>
            </a:tbl>
          </a:graphicData>
        </a:graphic>
      </p:graphicFrame>
      <p:graphicFrame>
        <p:nvGraphicFramePr>
          <p:cNvPr id="286" name="Google Shape;286;p13"/>
          <p:cNvGraphicFramePr/>
          <p:nvPr/>
        </p:nvGraphicFramePr>
        <p:xfrm>
          <a:off x="241950" y="1326185"/>
          <a:ext cx="3000000" cy="3000000"/>
        </p:xfrm>
        <a:graphic>
          <a:graphicData uri="http://schemas.openxmlformats.org/drawingml/2006/table">
            <a:tbl>
              <a:tblPr>
                <a:noFill/>
                <a:tableStyleId>{67CCA797-E731-4111-BDAB-CE24B96DB988}</a:tableStyleId>
              </a:tblPr>
              <a:tblGrid>
                <a:gridCol w="716800">
                  <a:extLst>
                    <a:ext uri="{9D8B030D-6E8A-4147-A177-3AD203B41FA5}">
                      <a16:colId xmlns:a16="http://schemas.microsoft.com/office/drawing/2014/main" val="20000"/>
                    </a:ext>
                  </a:extLst>
                </a:gridCol>
                <a:gridCol w="726025">
                  <a:extLst>
                    <a:ext uri="{9D8B030D-6E8A-4147-A177-3AD203B41FA5}">
                      <a16:colId xmlns:a16="http://schemas.microsoft.com/office/drawing/2014/main" val="20001"/>
                    </a:ext>
                  </a:extLst>
                </a:gridCol>
                <a:gridCol w="726025">
                  <a:extLst>
                    <a:ext uri="{9D8B030D-6E8A-4147-A177-3AD203B41FA5}">
                      <a16:colId xmlns:a16="http://schemas.microsoft.com/office/drawing/2014/main" val="20002"/>
                    </a:ext>
                  </a:extLst>
                </a:gridCol>
                <a:gridCol w="726025">
                  <a:extLst>
                    <a:ext uri="{9D8B030D-6E8A-4147-A177-3AD203B41FA5}">
                      <a16:colId xmlns:a16="http://schemas.microsoft.com/office/drawing/2014/main" val="20003"/>
                    </a:ext>
                  </a:extLst>
                </a:gridCol>
                <a:gridCol w="726025">
                  <a:extLst>
                    <a:ext uri="{9D8B030D-6E8A-4147-A177-3AD203B41FA5}">
                      <a16:colId xmlns:a16="http://schemas.microsoft.com/office/drawing/2014/main" val="20004"/>
                    </a:ext>
                  </a:extLst>
                </a:gridCol>
                <a:gridCol w="735200">
                  <a:extLst>
                    <a:ext uri="{9D8B030D-6E8A-4147-A177-3AD203B41FA5}">
                      <a16:colId xmlns:a16="http://schemas.microsoft.com/office/drawing/2014/main" val="20005"/>
                    </a:ext>
                  </a:extLst>
                </a:gridCol>
                <a:gridCol w="735200">
                  <a:extLst>
                    <a:ext uri="{9D8B030D-6E8A-4147-A177-3AD203B41FA5}">
                      <a16:colId xmlns:a16="http://schemas.microsoft.com/office/drawing/2014/main" val="20006"/>
                    </a:ext>
                  </a:extLst>
                </a:gridCol>
                <a:gridCol w="735200">
                  <a:extLst>
                    <a:ext uri="{9D8B030D-6E8A-4147-A177-3AD203B41FA5}">
                      <a16:colId xmlns:a16="http://schemas.microsoft.com/office/drawing/2014/main" val="20007"/>
                    </a:ext>
                  </a:extLst>
                </a:gridCol>
                <a:gridCol w="735200">
                  <a:extLst>
                    <a:ext uri="{9D8B030D-6E8A-4147-A177-3AD203B41FA5}">
                      <a16:colId xmlns:a16="http://schemas.microsoft.com/office/drawing/2014/main" val="20008"/>
                    </a:ext>
                  </a:extLst>
                </a:gridCol>
                <a:gridCol w="735200">
                  <a:extLst>
                    <a:ext uri="{9D8B030D-6E8A-4147-A177-3AD203B41FA5}">
                      <a16:colId xmlns:a16="http://schemas.microsoft.com/office/drawing/2014/main" val="20009"/>
                    </a:ext>
                  </a:extLst>
                </a:gridCol>
                <a:gridCol w="735200">
                  <a:extLst>
                    <a:ext uri="{9D8B030D-6E8A-4147-A177-3AD203B41FA5}">
                      <a16:colId xmlns:a16="http://schemas.microsoft.com/office/drawing/2014/main" val="20010"/>
                    </a:ext>
                  </a:extLst>
                </a:gridCol>
                <a:gridCol w="735200">
                  <a:extLst>
                    <a:ext uri="{9D8B030D-6E8A-4147-A177-3AD203B41FA5}">
                      <a16:colId xmlns:a16="http://schemas.microsoft.com/office/drawing/2014/main" val="20011"/>
                    </a:ext>
                  </a:extLst>
                </a:gridCol>
                <a:gridCol w="735200">
                  <a:extLst>
                    <a:ext uri="{9D8B030D-6E8A-4147-A177-3AD203B41FA5}">
                      <a16:colId xmlns:a16="http://schemas.microsoft.com/office/drawing/2014/main" val="20012"/>
                    </a:ext>
                  </a:extLst>
                </a:gridCol>
                <a:gridCol w="735200">
                  <a:extLst>
                    <a:ext uri="{9D8B030D-6E8A-4147-A177-3AD203B41FA5}">
                      <a16:colId xmlns:a16="http://schemas.microsoft.com/office/drawing/2014/main" val="20013"/>
                    </a:ext>
                  </a:extLst>
                </a:gridCol>
                <a:gridCol w="735200">
                  <a:extLst>
                    <a:ext uri="{9D8B030D-6E8A-4147-A177-3AD203B41FA5}">
                      <a16:colId xmlns:a16="http://schemas.microsoft.com/office/drawing/2014/main" val="20014"/>
                    </a:ext>
                  </a:extLst>
                </a:gridCol>
                <a:gridCol w="735200">
                  <a:extLst>
                    <a:ext uri="{9D8B030D-6E8A-4147-A177-3AD203B41FA5}">
                      <a16:colId xmlns:a16="http://schemas.microsoft.com/office/drawing/2014/main" val="20015"/>
                    </a:ext>
                  </a:extLst>
                </a:gridCol>
              </a:tblGrid>
              <a:tr h="301875">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6426199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6486293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6821037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6858928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6866495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7195749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7693032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7897201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8008046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8023877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8303572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8305992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8307488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8313469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8314566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8321616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01875">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8323681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8323806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8327986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8331376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8332063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8332495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8333454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8333808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8338135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8340675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8346620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8347672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8359077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8360771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8361280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8372336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01875">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8373525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8376439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8382664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8390179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8402525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8403329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8403888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8408287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5435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5508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5784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6146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6847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7023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8239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24157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01875">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25921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27804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32579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33714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34522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35124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40186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41387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42089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49961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62362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64558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66104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66168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69401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70343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01875">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72781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73373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73735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73806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81317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84495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86556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86651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88731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90153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92663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96563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97743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104020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105054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110467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01875">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112351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115710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118321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119189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119212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122693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123471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146544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147119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151600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154326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158009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161370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170011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175978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184866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01875">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188494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189804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193133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229512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234329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269343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270390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282528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284916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289121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311021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315501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333818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353195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361393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367793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01875">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370392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371835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372068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382694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388671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398082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460510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473908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488878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493985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498098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499131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500424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521362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522441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522877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01875">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533405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542484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544528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547063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547630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568805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572650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573431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593992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608403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614705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616640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630339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637762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650039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655129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01875">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658133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659259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669609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672032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687822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719833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725861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727540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738073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745379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761289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782746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782900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794847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796887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800653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01875">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818388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916130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953704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1233942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1336408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1929313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1989897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2139747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2528619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2820787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2824791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3038503</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3038794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3457652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3645465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3711347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301875">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3803425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4105349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4425519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4425520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4730515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5365767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5577181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5894897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6774990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7203609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7288356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7669324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8008147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8127506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8230880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8315990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301875">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8328042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8328402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8339586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8340757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8350141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8360629</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8361142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8362176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8364205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8368110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8371541</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8377265</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8378560</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8378632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8383032</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8397197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305600">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8398667</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8406846</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8408894</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r>
                        <a:rPr lang="en-US" sz="1200" u="none" strike="noStrike" cap="none"/>
                        <a:t>8417628</a:t>
                      </a: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200"/>
                        <a:buFont typeface="Arial"/>
                        <a:buNone/>
                      </a:pP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525" marR="9525" marT="95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8684f49f7a_0_320"/>
          <p:cNvSpPr txBox="1"/>
          <p:nvPr/>
        </p:nvSpPr>
        <p:spPr>
          <a:xfrm>
            <a:off x="600363" y="1604867"/>
            <a:ext cx="11000400" cy="93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1" i="1" u="none" strike="noStrike" cap="none">
                <a:solidFill>
                  <a:srgbClr val="1E4191"/>
                </a:solidFill>
                <a:latin typeface="Arial"/>
                <a:ea typeface="Arial"/>
                <a:cs typeface="Arial"/>
                <a:sym typeface="Arial"/>
              </a:rPr>
              <a:t>Survival Analysis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8f002dd7cb_0_0"/>
          <p:cNvSpPr txBox="1"/>
          <p:nvPr/>
        </p:nvSpPr>
        <p:spPr>
          <a:xfrm>
            <a:off x="600363" y="0"/>
            <a:ext cx="11000400" cy="47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1" u="none" strike="noStrike" cap="none">
                <a:solidFill>
                  <a:srgbClr val="1E4191"/>
                </a:solidFill>
                <a:latin typeface="Arial"/>
                <a:ea typeface="Arial"/>
                <a:cs typeface="Arial"/>
                <a:sym typeface="Arial"/>
              </a:rPr>
              <a:t>Team AB4J – Survival Analysis </a:t>
            </a:r>
            <a:endParaRPr sz="1400" b="0" i="0" u="none" strike="noStrike" cap="none">
              <a:solidFill>
                <a:srgbClr val="000000"/>
              </a:solidFill>
              <a:latin typeface="Arial"/>
              <a:ea typeface="Arial"/>
              <a:cs typeface="Arial"/>
              <a:sym typeface="Arial"/>
            </a:endParaRPr>
          </a:p>
        </p:txBody>
      </p:sp>
      <p:grpSp>
        <p:nvGrpSpPr>
          <p:cNvPr id="299" name="Google Shape;299;g8f002dd7cb_0_0"/>
          <p:cNvGrpSpPr/>
          <p:nvPr/>
        </p:nvGrpSpPr>
        <p:grpSpPr>
          <a:xfrm>
            <a:off x="199279" y="1469594"/>
            <a:ext cx="3715292" cy="331262"/>
            <a:chOff x="-816540" y="1686407"/>
            <a:chExt cx="4047600" cy="369300"/>
          </a:xfrm>
        </p:grpSpPr>
        <p:sp>
          <p:nvSpPr>
            <p:cNvPr id="300" name="Google Shape;300;g8f002dd7cb_0_0"/>
            <p:cNvSpPr txBox="1"/>
            <p:nvPr/>
          </p:nvSpPr>
          <p:spPr>
            <a:xfrm>
              <a:off x="-816540" y="1686407"/>
              <a:ext cx="4047600" cy="369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By Customer Tiers</a:t>
              </a:r>
              <a:endParaRPr sz="1400" b="0" i="0" u="none" strike="noStrike" cap="none">
                <a:solidFill>
                  <a:srgbClr val="000000"/>
                </a:solidFill>
                <a:latin typeface="Arial"/>
                <a:ea typeface="Arial"/>
                <a:cs typeface="Arial"/>
                <a:sym typeface="Arial"/>
              </a:endParaRPr>
            </a:p>
          </p:txBody>
        </p:sp>
        <p:cxnSp>
          <p:nvCxnSpPr>
            <p:cNvPr id="301" name="Google Shape;301;g8f002dd7cb_0_0"/>
            <p:cNvCxnSpPr/>
            <p:nvPr/>
          </p:nvCxnSpPr>
          <p:spPr>
            <a:xfrm>
              <a:off x="-816540" y="2055695"/>
              <a:ext cx="4047600" cy="0"/>
            </a:xfrm>
            <a:prstGeom prst="straightConnector1">
              <a:avLst/>
            </a:prstGeom>
            <a:solidFill>
              <a:schemeClr val="lt1"/>
            </a:solidFill>
            <a:ln w="12675" cap="flat" cmpd="sng">
              <a:solidFill>
                <a:schemeClr val="dk1"/>
              </a:solidFill>
              <a:prstDash val="solid"/>
              <a:round/>
              <a:headEnd type="none" w="sm" len="sm"/>
              <a:tailEnd type="none" w="sm" len="sm"/>
            </a:ln>
          </p:spPr>
        </p:cxnSp>
      </p:grpSp>
      <p:grpSp>
        <p:nvGrpSpPr>
          <p:cNvPr id="302" name="Google Shape;302;g8f002dd7cb_0_0"/>
          <p:cNvGrpSpPr/>
          <p:nvPr/>
        </p:nvGrpSpPr>
        <p:grpSpPr>
          <a:xfrm>
            <a:off x="4367855" y="1413454"/>
            <a:ext cx="3898992" cy="387388"/>
            <a:chOff x="600363" y="937787"/>
            <a:chExt cx="4247731" cy="431871"/>
          </a:xfrm>
        </p:grpSpPr>
        <p:sp>
          <p:nvSpPr>
            <p:cNvPr id="303" name="Google Shape;303;g8f002dd7cb_0_0"/>
            <p:cNvSpPr txBox="1"/>
            <p:nvPr/>
          </p:nvSpPr>
          <p:spPr>
            <a:xfrm>
              <a:off x="800494" y="937787"/>
              <a:ext cx="4047600" cy="411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Product Families</a:t>
              </a:r>
              <a:endParaRPr sz="1400" b="0" i="0" u="none" strike="noStrike" cap="none">
                <a:solidFill>
                  <a:srgbClr val="000000"/>
                </a:solidFill>
                <a:latin typeface="Arial"/>
                <a:ea typeface="Arial"/>
                <a:cs typeface="Arial"/>
                <a:sym typeface="Arial"/>
              </a:endParaRPr>
            </a:p>
          </p:txBody>
        </p:sp>
        <p:cxnSp>
          <p:nvCxnSpPr>
            <p:cNvPr id="304" name="Google Shape;304;g8f002dd7cb_0_0"/>
            <p:cNvCxnSpPr/>
            <p:nvPr/>
          </p:nvCxnSpPr>
          <p:spPr>
            <a:xfrm>
              <a:off x="600363" y="1369658"/>
              <a:ext cx="4047600" cy="0"/>
            </a:xfrm>
            <a:prstGeom prst="straightConnector1">
              <a:avLst/>
            </a:prstGeom>
            <a:solidFill>
              <a:schemeClr val="lt1"/>
            </a:solidFill>
            <a:ln w="12675" cap="flat" cmpd="sng">
              <a:solidFill>
                <a:schemeClr val="dk1"/>
              </a:solidFill>
              <a:prstDash val="solid"/>
              <a:round/>
              <a:headEnd type="none" w="sm" len="sm"/>
              <a:tailEnd type="none" w="sm" len="sm"/>
            </a:ln>
          </p:spPr>
        </p:cxnSp>
      </p:grpSp>
      <p:sp>
        <p:nvSpPr>
          <p:cNvPr id="305" name="Google Shape;305;g8f002dd7cb_0_0"/>
          <p:cNvSpPr txBox="1"/>
          <p:nvPr/>
        </p:nvSpPr>
        <p:spPr>
          <a:xfrm>
            <a:off x="675125" y="5699750"/>
            <a:ext cx="10851000" cy="624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Obvious difference in survival rate between the different customer tiers, but the curve will flatten at around 1500 days (around 4 years). In comparison, there is not a significant difference between the four main product families outside of CIJ, which seems to have the best survival rate. </a:t>
            </a:r>
            <a:endParaRPr sz="1400" b="0" i="0" u="none" strike="noStrike" cap="none">
              <a:solidFill>
                <a:srgbClr val="000000"/>
              </a:solidFill>
              <a:latin typeface="Arial"/>
              <a:ea typeface="Arial"/>
              <a:cs typeface="Arial"/>
              <a:sym typeface="Arial"/>
            </a:endParaRPr>
          </a:p>
        </p:txBody>
      </p:sp>
      <p:pic>
        <p:nvPicPr>
          <p:cNvPr id="306" name="Google Shape;306;g8f002dd7cb_0_0"/>
          <p:cNvPicPr preferRelativeResize="0"/>
          <p:nvPr/>
        </p:nvPicPr>
        <p:blipFill rotWithShape="1">
          <a:blip r:embed="rId3">
            <a:alphaModFix/>
          </a:blip>
          <a:srcRect/>
          <a:stretch/>
        </p:blipFill>
        <p:spPr>
          <a:xfrm>
            <a:off x="4262500" y="2423475"/>
            <a:ext cx="3813622" cy="2653650"/>
          </a:xfrm>
          <a:prstGeom prst="rect">
            <a:avLst/>
          </a:prstGeom>
          <a:noFill/>
          <a:ln>
            <a:noFill/>
          </a:ln>
        </p:spPr>
      </p:pic>
      <p:pic>
        <p:nvPicPr>
          <p:cNvPr id="307" name="Google Shape;307;g8f002dd7cb_0_0"/>
          <p:cNvPicPr preferRelativeResize="0"/>
          <p:nvPr/>
        </p:nvPicPr>
        <p:blipFill rotWithShape="1">
          <a:blip r:embed="rId4">
            <a:alphaModFix/>
          </a:blip>
          <a:srcRect/>
          <a:stretch/>
        </p:blipFill>
        <p:spPr>
          <a:xfrm>
            <a:off x="199275" y="2423479"/>
            <a:ext cx="3623475" cy="2653650"/>
          </a:xfrm>
          <a:prstGeom prst="rect">
            <a:avLst/>
          </a:prstGeom>
          <a:noFill/>
          <a:ln>
            <a:noFill/>
          </a:ln>
        </p:spPr>
      </p:pic>
      <p:grpSp>
        <p:nvGrpSpPr>
          <p:cNvPr id="308" name="Google Shape;308;g8f002dd7cb_0_0"/>
          <p:cNvGrpSpPr/>
          <p:nvPr/>
        </p:nvGrpSpPr>
        <p:grpSpPr>
          <a:xfrm>
            <a:off x="8266855" y="1382204"/>
            <a:ext cx="3898992" cy="387388"/>
            <a:chOff x="600363" y="937787"/>
            <a:chExt cx="4247731" cy="431871"/>
          </a:xfrm>
        </p:grpSpPr>
        <p:sp>
          <p:nvSpPr>
            <p:cNvPr id="309" name="Google Shape;309;g8f002dd7cb_0_0"/>
            <p:cNvSpPr txBox="1"/>
            <p:nvPr/>
          </p:nvSpPr>
          <p:spPr>
            <a:xfrm>
              <a:off x="800494" y="937787"/>
              <a:ext cx="4047600" cy="411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a:solidFill>
                    <a:schemeClr val="dk1"/>
                  </a:solidFill>
                </a:rPr>
                <a:t>Contract Category</a:t>
              </a:r>
              <a:endParaRPr sz="1400" b="0" i="0" u="none" strike="noStrike" cap="none">
                <a:solidFill>
                  <a:srgbClr val="000000"/>
                </a:solidFill>
                <a:latin typeface="Arial"/>
                <a:ea typeface="Arial"/>
                <a:cs typeface="Arial"/>
                <a:sym typeface="Arial"/>
              </a:endParaRPr>
            </a:p>
          </p:txBody>
        </p:sp>
        <p:cxnSp>
          <p:nvCxnSpPr>
            <p:cNvPr id="310" name="Google Shape;310;g8f002dd7cb_0_0"/>
            <p:cNvCxnSpPr/>
            <p:nvPr/>
          </p:nvCxnSpPr>
          <p:spPr>
            <a:xfrm>
              <a:off x="600363" y="1369658"/>
              <a:ext cx="4047600" cy="0"/>
            </a:xfrm>
            <a:prstGeom prst="straightConnector1">
              <a:avLst/>
            </a:prstGeom>
            <a:solidFill>
              <a:schemeClr val="lt1"/>
            </a:solidFill>
            <a:ln w="12675" cap="flat" cmpd="sng">
              <a:solidFill>
                <a:schemeClr val="dk1"/>
              </a:solidFill>
              <a:prstDash val="solid"/>
              <a:round/>
              <a:headEnd type="none" w="sm" len="sm"/>
              <a:tailEnd type="none" w="sm" len="sm"/>
            </a:ln>
          </p:spPr>
        </p:cxnSp>
      </p:grpSp>
      <p:pic>
        <p:nvPicPr>
          <p:cNvPr id="311" name="Google Shape;311;g8f002dd7cb_0_0"/>
          <p:cNvPicPr preferRelativeResize="0"/>
          <p:nvPr/>
        </p:nvPicPr>
        <p:blipFill>
          <a:blip r:embed="rId5">
            <a:alphaModFix/>
          </a:blip>
          <a:stretch>
            <a:fillRect/>
          </a:stretch>
        </p:blipFill>
        <p:spPr>
          <a:xfrm>
            <a:off x="8266847" y="2352768"/>
            <a:ext cx="3811078" cy="276380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g8f002dd7cb_0_18"/>
          <p:cNvSpPr txBox="1"/>
          <p:nvPr/>
        </p:nvSpPr>
        <p:spPr>
          <a:xfrm>
            <a:off x="600363" y="0"/>
            <a:ext cx="11000400" cy="47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1" u="none" strike="noStrike" cap="none">
                <a:solidFill>
                  <a:srgbClr val="1E4191"/>
                </a:solidFill>
                <a:latin typeface="Arial"/>
                <a:ea typeface="Arial"/>
                <a:cs typeface="Arial"/>
                <a:sym typeface="Arial"/>
              </a:rPr>
              <a:t>Team AB4J – Survival Analysis for </a:t>
            </a:r>
            <a:r>
              <a:rPr lang="en-US" sz="2400" b="1" i="1">
                <a:solidFill>
                  <a:srgbClr val="1E4191"/>
                </a:solidFill>
              </a:rPr>
              <a:t>CIJ</a:t>
            </a:r>
            <a:endParaRPr sz="1400" b="0" i="0" u="none" strike="noStrike" cap="none">
              <a:solidFill>
                <a:srgbClr val="000000"/>
              </a:solidFill>
              <a:latin typeface="Arial"/>
              <a:ea typeface="Arial"/>
              <a:cs typeface="Arial"/>
              <a:sym typeface="Arial"/>
            </a:endParaRPr>
          </a:p>
        </p:txBody>
      </p:sp>
      <p:grpSp>
        <p:nvGrpSpPr>
          <p:cNvPr id="318" name="Google Shape;318;g8f002dd7cb_0_18"/>
          <p:cNvGrpSpPr/>
          <p:nvPr/>
        </p:nvGrpSpPr>
        <p:grpSpPr>
          <a:xfrm>
            <a:off x="1178129" y="782969"/>
            <a:ext cx="3715292" cy="392501"/>
            <a:chOff x="600363" y="932087"/>
            <a:chExt cx="4047600" cy="437571"/>
          </a:xfrm>
        </p:grpSpPr>
        <p:sp>
          <p:nvSpPr>
            <p:cNvPr id="319" name="Google Shape;319;g8f002dd7cb_0_18"/>
            <p:cNvSpPr txBox="1"/>
            <p:nvPr/>
          </p:nvSpPr>
          <p:spPr>
            <a:xfrm>
              <a:off x="600363" y="932087"/>
              <a:ext cx="4047600" cy="369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By </a:t>
              </a:r>
              <a:r>
                <a:rPr lang="en-US" sz="1800">
                  <a:solidFill>
                    <a:schemeClr val="dk1"/>
                  </a:solidFill>
                </a:rPr>
                <a:t>Customer Tiers</a:t>
              </a:r>
              <a:endParaRPr sz="1400" b="0" i="0" u="none" strike="noStrike" cap="none">
                <a:solidFill>
                  <a:srgbClr val="000000"/>
                </a:solidFill>
                <a:latin typeface="Arial"/>
                <a:ea typeface="Arial"/>
                <a:cs typeface="Arial"/>
                <a:sym typeface="Arial"/>
              </a:endParaRPr>
            </a:p>
          </p:txBody>
        </p:sp>
        <p:cxnSp>
          <p:nvCxnSpPr>
            <p:cNvPr id="320" name="Google Shape;320;g8f002dd7cb_0_18"/>
            <p:cNvCxnSpPr/>
            <p:nvPr/>
          </p:nvCxnSpPr>
          <p:spPr>
            <a:xfrm>
              <a:off x="600363" y="1369658"/>
              <a:ext cx="4047600" cy="0"/>
            </a:xfrm>
            <a:prstGeom prst="straightConnector1">
              <a:avLst/>
            </a:prstGeom>
            <a:solidFill>
              <a:schemeClr val="lt1"/>
            </a:solidFill>
            <a:ln w="12675" cap="flat" cmpd="sng">
              <a:solidFill>
                <a:schemeClr val="dk1"/>
              </a:solidFill>
              <a:prstDash val="solid"/>
              <a:round/>
              <a:headEnd type="none" w="sm" len="sm"/>
              <a:tailEnd type="none" w="sm" len="sm"/>
            </a:ln>
          </p:spPr>
        </p:cxnSp>
      </p:grpSp>
      <p:grpSp>
        <p:nvGrpSpPr>
          <p:cNvPr id="321" name="Google Shape;321;g8f002dd7cb_0_18"/>
          <p:cNvGrpSpPr/>
          <p:nvPr/>
        </p:nvGrpSpPr>
        <p:grpSpPr>
          <a:xfrm>
            <a:off x="7179805" y="764006"/>
            <a:ext cx="3898992" cy="387389"/>
            <a:chOff x="600363" y="937787"/>
            <a:chExt cx="4247731" cy="431871"/>
          </a:xfrm>
        </p:grpSpPr>
        <p:sp>
          <p:nvSpPr>
            <p:cNvPr id="322" name="Google Shape;322;g8f002dd7cb_0_18"/>
            <p:cNvSpPr txBox="1"/>
            <p:nvPr/>
          </p:nvSpPr>
          <p:spPr>
            <a:xfrm>
              <a:off x="800494" y="937787"/>
              <a:ext cx="4047600" cy="411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By </a:t>
              </a:r>
              <a:r>
                <a:rPr lang="en-US" sz="1800">
                  <a:solidFill>
                    <a:schemeClr val="dk1"/>
                  </a:solidFill>
                </a:rPr>
                <a:t>Short_Verticals</a:t>
              </a:r>
              <a:endParaRPr sz="1400" b="0" i="0" u="none" strike="noStrike" cap="none">
                <a:solidFill>
                  <a:srgbClr val="000000"/>
                </a:solidFill>
                <a:latin typeface="Arial"/>
                <a:ea typeface="Arial"/>
                <a:cs typeface="Arial"/>
                <a:sym typeface="Arial"/>
              </a:endParaRPr>
            </a:p>
          </p:txBody>
        </p:sp>
        <p:cxnSp>
          <p:nvCxnSpPr>
            <p:cNvPr id="323" name="Google Shape;323;g8f002dd7cb_0_18"/>
            <p:cNvCxnSpPr/>
            <p:nvPr/>
          </p:nvCxnSpPr>
          <p:spPr>
            <a:xfrm>
              <a:off x="600363" y="1369658"/>
              <a:ext cx="4047600" cy="0"/>
            </a:xfrm>
            <a:prstGeom prst="straightConnector1">
              <a:avLst/>
            </a:prstGeom>
            <a:solidFill>
              <a:schemeClr val="lt1"/>
            </a:solidFill>
            <a:ln w="12675" cap="flat" cmpd="sng">
              <a:solidFill>
                <a:schemeClr val="dk1"/>
              </a:solidFill>
              <a:prstDash val="solid"/>
              <a:round/>
              <a:headEnd type="none" w="sm" len="sm"/>
              <a:tailEnd type="none" w="sm" len="sm"/>
            </a:ln>
          </p:spPr>
        </p:cxnSp>
      </p:grpSp>
      <p:sp>
        <p:nvSpPr>
          <p:cNvPr id="324" name="Google Shape;324;g8f002dd7cb_0_18"/>
          <p:cNvSpPr txBox="1"/>
          <p:nvPr/>
        </p:nvSpPr>
        <p:spPr>
          <a:xfrm>
            <a:off x="5579225" y="3335850"/>
            <a:ext cx="3398400" cy="12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Top 3 most possible categories to not churn: </a:t>
            </a:r>
            <a:endParaRPr/>
          </a:p>
          <a:p>
            <a:pPr marL="457200" lvl="0" indent="-317500" algn="l" rtl="0">
              <a:spcBef>
                <a:spcPts val="0"/>
              </a:spcBef>
              <a:spcAft>
                <a:spcPts val="0"/>
              </a:spcAft>
              <a:buSzPts val="1400"/>
              <a:buChar char="●"/>
            </a:pPr>
            <a:r>
              <a:rPr lang="en-US"/>
              <a:t>POSTAL</a:t>
            </a:r>
            <a:endParaRPr/>
          </a:p>
          <a:p>
            <a:pPr marL="457200" lvl="0" indent="-317500" algn="l" rtl="0">
              <a:spcBef>
                <a:spcPts val="0"/>
              </a:spcBef>
              <a:spcAft>
                <a:spcPts val="0"/>
              </a:spcAft>
              <a:buSzPts val="1400"/>
              <a:buChar char="●"/>
            </a:pPr>
            <a:r>
              <a:rPr lang="en-US"/>
              <a:t>FRUIT &amp; VEGETABLE</a:t>
            </a:r>
            <a:endParaRPr/>
          </a:p>
          <a:p>
            <a:pPr marL="457200" lvl="0" indent="-317500" algn="l" rtl="0">
              <a:spcBef>
                <a:spcPts val="0"/>
              </a:spcBef>
              <a:spcAft>
                <a:spcPts val="0"/>
              </a:spcAft>
              <a:buSzPts val="1400"/>
              <a:buChar char="●"/>
            </a:pPr>
            <a:r>
              <a:rPr lang="en-US"/>
              <a:t>FROZEN PREPARED MEALS</a:t>
            </a:r>
            <a:endParaRPr/>
          </a:p>
        </p:txBody>
      </p:sp>
      <p:sp>
        <p:nvSpPr>
          <p:cNvPr id="325" name="Google Shape;325;g8f002dd7cb_0_18"/>
          <p:cNvSpPr txBox="1"/>
          <p:nvPr/>
        </p:nvSpPr>
        <p:spPr>
          <a:xfrm>
            <a:off x="8746725" y="3333050"/>
            <a:ext cx="3516600" cy="97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Top 3 most possible categories to churn: </a:t>
            </a:r>
            <a:endParaRPr/>
          </a:p>
          <a:p>
            <a:pPr marL="457200" lvl="0" indent="-317500" algn="l" rtl="0">
              <a:spcBef>
                <a:spcPts val="0"/>
              </a:spcBef>
              <a:spcAft>
                <a:spcPts val="0"/>
              </a:spcAft>
              <a:buSzPts val="1400"/>
              <a:buChar char="●"/>
            </a:pPr>
            <a:r>
              <a:rPr lang="en-US"/>
              <a:t>OEM-INDUSTRIAL EQUIPMENT</a:t>
            </a:r>
            <a:endParaRPr/>
          </a:p>
          <a:p>
            <a:pPr marL="457200" lvl="0" indent="-317500" algn="l" rtl="0">
              <a:spcBef>
                <a:spcPts val="0"/>
              </a:spcBef>
              <a:spcAft>
                <a:spcPts val="0"/>
              </a:spcAft>
              <a:buSzPts val="1400"/>
              <a:buChar char="●"/>
            </a:pPr>
            <a:r>
              <a:rPr lang="en-US"/>
              <a:t>DISTRIBUTOR</a:t>
            </a:r>
            <a:endParaRPr/>
          </a:p>
          <a:p>
            <a:pPr marL="457200" lvl="0" indent="-317500" algn="l" rtl="0">
              <a:spcBef>
                <a:spcPts val="0"/>
              </a:spcBef>
              <a:spcAft>
                <a:spcPts val="0"/>
              </a:spcAft>
              <a:buSzPts val="1400"/>
              <a:buChar char="●"/>
            </a:pPr>
            <a:r>
              <a:rPr lang="en-US"/>
              <a:t>AERO/AUTO</a:t>
            </a:r>
            <a:endParaRPr/>
          </a:p>
        </p:txBody>
      </p:sp>
      <p:pic>
        <p:nvPicPr>
          <p:cNvPr id="326" name="Google Shape;326;g8f002dd7cb_0_18"/>
          <p:cNvPicPr preferRelativeResize="0"/>
          <p:nvPr/>
        </p:nvPicPr>
        <p:blipFill>
          <a:blip r:embed="rId3">
            <a:alphaModFix/>
          </a:blip>
          <a:stretch>
            <a:fillRect/>
          </a:stretch>
        </p:blipFill>
        <p:spPr>
          <a:xfrm>
            <a:off x="1245950" y="1197025"/>
            <a:ext cx="3398400" cy="2480718"/>
          </a:xfrm>
          <a:prstGeom prst="rect">
            <a:avLst/>
          </a:prstGeom>
          <a:noFill/>
          <a:ln>
            <a:noFill/>
          </a:ln>
        </p:spPr>
      </p:pic>
      <p:pic>
        <p:nvPicPr>
          <p:cNvPr id="327" name="Google Shape;327;g8f002dd7cb_0_18"/>
          <p:cNvPicPr preferRelativeResize="0"/>
          <p:nvPr/>
        </p:nvPicPr>
        <p:blipFill>
          <a:blip r:embed="rId4">
            <a:alphaModFix/>
          </a:blip>
          <a:stretch>
            <a:fillRect/>
          </a:stretch>
        </p:blipFill>
        <p:spPr>
          <a:xfrm>
            <a:off x="7103600" y="4426400"/>
            <a:ext cx="3899000" cy="2132549"/>
          </a:xfrm>
          <a:prstGeom prst="rect">
            <a:avLst/>
          </a:prstGeom>
          <a:noFill/>
          <a:ln>
            <a:noFill/>
          </a:ln>
        </p:spPr>
      </p:pic>
      <p:pic>
        <p:nvPicPr>
          <p:cNvPr id="328" name="Google Shape;328;g8f002dd7cb_0_18"/>
          <p:cNvPicPr preferRelativeResize="0"/>
          <p:nvPr/>
        </p:nvPicPr>
        <p:blipFill>
          <a:blip r:embed="rId5">
            <a:alphaModFix/>
          </a:blip>
          <a:stretch>
            <a:fillRect/>
          </a:stretch>
        </p:blipFill>
        <p:spPr>
          <a:xfrm>
            <a:off x="7016475" y="1227600"/>
            <a:ext cx="3899000" cy="2132539"/>
          </a:xfrm>
          <a:prstGeom prst="rect">
            <a:avLst/>
          </a:prstGeom>
          <a:noFill/>
          <a:ln>
            <a:noFill/>
          </a:ln>
        </p:spPr>
      </p:pic>
      <p:grpSp>
        <p:nvGrpSpPr>
          <p:cNvPr id="329" name="Google Shape;329;g8f002dd7cb_0_18"/>
          <p:cNvGrpSpPr/>
          <p:nvPr/>
        </p:nvGrpSpPr>
        <p:grpSpPr>
          <a:xfrm>
            <a:off x="1178129" y="3721794"/>
            <a:ext cx="3715292" cy="392501"/>
            <a:chOff x="600363" y="932087"/>
            <a:chExt cx="4047600" cy="437571"/>
          </a:xfrm>
        </p:grpSpPr>
        <p:sp>
          <p:nvSpPr>
            <p:cNvPr id="330" name="Google Shape;330;g8f002dd7cb_0_18"/>
            <p:cNvSpPr txBox="1"/>
            <p:nvPr/>
          </p:nvSpPr>
          <p:spPr>
            <a:xfrm>
              <a:off x="600363" y="932087"/>
              <a:ext cx="4047600" cy="369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By </a:t>
              </a:r>
              <a:r>
                <a:rPr lang="en-US" sz="1800">
                  <a:solidFill>
                    <a:schemeClr val="dk1"/>
                  </a:solidFill>
                </a:rPr>
                <a:t>Contract Category</a:t>
              </a:r>
              <a:endParaRPr sz="1400" b="0" i="0" u="none" strike="noStrike" cap="none">
                <a:solidFill>
                  <a:srgbClr val="000000"/>
                </a:solidFill>
                <a:latin typeface="Arial"/>
                <a:ea typeface="Arial"/>
                <a:cs typeface="Arial"/>
                <a:sym typeface="Arial"/>
              </a:endParaRPr>
            </a:p>
          </p:txBody>
        </p:sp>
        <p:cxnSp>
          <p:nvCxnSpPr>
            <p:cNvPr id="331" name="Google Shape;331;g8f002dd7cb_0_18"/>
            <p:cNvCxnSpPr/>
            <p:nvPr/>
          </p:nvCxnSpPr>
          <p:spPr>
            <a:xfrm>
              <a:off x="600363" y="1369658"/>
              <a:ext cx="4047600" cy="0"/>
            </a:xfrm>
            <a:prstGeom prst="straightConnector1">
              <a:avLst/>
            </a:prstGeom>
            <a:solidFill>
              <a:schemeClr val="lt1"/>
            </a:solidFill>
            <a:ln w="12675" cap="flat" cmpd="sng">
              <a:solidFill>
                <a:schemeClr val="dk1"/>
              </a:solidFill>
              <a:prstDash val="solid"/>
              <a:round/>
              <a:headEnd type="none" w="sm" len="sm"/>
              <a:tailEnd type="none" w="sm" len="sm"/>
            </a:ln>
          </p:spPr>
        </p:cxnSp>
      </p:grpSp>
      <p:pic>
        <p:nvPicPr>
          <p:cNvPr id="332" name="Google Shape;332;g8f002dd7cb_0_18"/>
          <p:cNvPicPr preferRelativeResize="0"/>
          <p:nvPr/>
        </p:nvPicPr>
        <p:blipFill>
          <a:blip r:embed="rId6">
            <a:alphaModFix/>
          </a:blip>
          <a:stretch>
            <a:fillRect/>
          </a:stretch>
        </p:blipFill>
        <p:spPr>
          <a:xfrm>
            <a:off x="1178125" y="4222982"/>
            <a:ext cx="4493233" cy="243890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
          <p:cNvSpPr txBox="1"/>
          <p:nvPr/>
        </p:nvSpPr>
        <p:spPr>
          <a:xfrm>
            <a:off x="600363" y="1604867"/>
            <a:ext cx="11000509" cy="93306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1" i="1" u="none" strike="noStrike" cap="none">
                <a:solidFill>
                  <a:srgbClr val="1E4191"/>
                </a:solidFill>
                <a:latin typeface="Arial"/>
                <a:ea typeface="Arial"/>
                <a:cs typeface="Arial"/>
                <a:sym typeface="Arial"/>
              </a:rPr>
              <a:t>AB4J</a:t>
            </a:r>
            <a:endParaRPr sz="1400" b="0" i="0" u="none" strike="noStrike" cap="none">
              <a:solidFill>
                <a:srgbClr val="000000"/>
              </a:solidFill>
              <a:latin typeface="Arial"/>
              <a:ea typeface="Arial"/>
              <a:cs typeface="Arial"/>
              <a:sym typeface="Arial"/>
            </a:endParaRPr>
          </a:p>
        </p:txBody>
      </p:sp>
      <p:graphicFrame>
        <p:nvGraphicFramePr>
          <p:cNvPr id="142" name="Google Shape;142;p2"/>
          <p:cNvGraphicFramePr/>
          <p:nvPr/>
        </p:nvGraphicFramePr>
        <p:xfrm>
          <a:off x="600363" y="2537927"/>
          <a:ext cx="3000000" cy="3000000"/>
        </p:xfrm>
        <a:graphic>
          <a:graphicData uri="http://schemas.openxmlformats.org/drawingml/2006/table">
            <a:tbl>
              <a:tblPr firstRow="1" bandRow="1">
                <a:noFill/>
                <a:tableStyleId>{DF3B609B-0002-42AE-8025-53E46EE836E1}</a:tableStyleId>
              </a:tblPr>
              <a:tblGrid>
                <a:gridCol w="1489700">
                  <a:extLst>
                    <a:ext uri="{9D8B030D-6E8A-4147-A177-3AD203B41FA5}">
                      <a16:colId xmlns:a16="http://schemas.microsoft.com/office/drawing/2014/main" val="20000"/>
                    </a:ext>
                  </a:extLst>
                </a:gridCol>
                <a:gridCol w="2174025">
                  <a:extLst>
                    <a:ext uri="{9D8B030D-6E8A-4147-A177-3AD203B41FA5}">
                      <a16:colId xmlns:a16="http://schemas.microsoft.com/office/drawing/2014/main" val="20001"/>
                    </a:ext>
                  </a:extLst>
                </a:gridCol>
                <a:gridCol w="1791475">
                  <a:extLst>
                    <a:ext uri="{9D8B030D-6E8A-4147-A177-3AD203B41FA5}">
                      <a16:colId xmlns:a16="http://schemas.microsoft.com/office/drawing/2014/main" val="20002"/>
                    </a:ext>
                  </a:extLst>
                </a:gridCol>
              </a:tblGrid>
              <a:tr h="3708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Team</a:t>
                      </a:r>
                      <a:endParaRPr sz="1400" u="none" strike="noStrike" cap="none"/>
                    </a:p>
                  </a:txBody>
                  <a:tcPr marL="91450" marR="91450" marT="45725" marB="45725" anchor="ctr">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First Name</a:t>
                      </a:r>
                      <a:endParaRPr sz="1400" u="none" strike="noStrike" cap="none"/>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Last Name</a:t>
                      </a:r>
                      <a:endParaRPr sz="1400" u="none" strike="noStrike" cap="none"/>
                    </a:p>
                  </a:txBody>
                  <a:tcPr marL="91450" marR="91450" marT="45725" marB="45725" anchor="ctr">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AB4J</a:t>
                      </a:r>
                      <a:endParaRPr sz="1400" u="none" strike="noStrike" cap="none"/>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Jinney</a:t>
                      </a:r>
                      <a:endParaRPr sz="1400" u="none" strike="noStrike" cap="none"/>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Guo</a:t>
                      </a:r>
                      <a:endParaRPr sz="1400" u="none" strike="noStrike" cap="none"/>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AB4J</a:t>
                      </a:r>
                      <a:endParaRPr sz="1400" u="none" strike="noStrike" cap="none"/>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Binzi (Joycy)</a:t>
                      </a:r>
                      <a:endParaRPr sz="1400" u="none" strike="noStrike" cap="none"/>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Liu</a:t>
                      </a:r>
                      <a:endParaRPr sz="1400" u="none" strike="noStrike" cap="none"/>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AB4J</a:t>
                      </a:r>
                      <a:endParaRPr sz="1400" u="none" strike="noStrike" cap="none"/>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Jenny</a:t>
                      </a:r>
                      <a:endParaRPr sz="1400" u="none" strike="noStrike" cap="none"/>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Wang</a:t>
                      </a:r>
                      <a:endParaRPr sz="1400" u="none" strike="noStrike" cap="none"/>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AB4J</a:t>
                      </a:r>
                      <a:endParaRPr sz="1400" u="none" strike="noStrike" cap="none"/>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Jie</a:t>
                      </a:r>
                      <a:endParaRPr sz="1400" u="none" strike="noStrike" cap="none"/>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Ji</a:t>
                      </a:r>
                      <a:endParaRPr sz="1400" u="none" strike="noStrike" cap="none"/>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AB4J</a:t>
                      </a:r>
                      <a:endParaRPr sz="1400" u="none" strike="noStrike" cap="none"/>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Shih-Hung (Angela)</a:t>
                      </a:r>
                      <a:endParaRPr sz="1400" u="none" strike="noStrike" cap="none"/>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Ma</a:t>
                      </a:r>
                      <a:endParaRPr sz="1400" u="none" strike="noStrike" cap="none"/>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AB4J</a:t>
                      </a:r>
                      <a:endParaRPr sz="1400" u="none" strike="noStrike" cap="none"/>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Shringar</a:t>
                      </a:r>
                      <a:endParaRPr sz="1400" u="none" strike="noStrike" cap="none"/>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Sharan</a:t>
                      </a:r>
                      <a:endParaRPr sz="1400" u="none" strike="noStrike" cap="none"/>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8f002dd7cb_0_38"/>
          <p:cNvSpPr txBox="1"/>
          <p:nvPr/>
        </p:nvSpPr>
        <p:spPr>
          <a:xfrm>
            <a:off x="600363" y="0"/>
            <a:ext cx="11000400" cy="47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1" u="none" strike="noStrike" cap="none">
                <a:solidFill>
                  <a:srgbClr val="1E4191"/>
                </a:solidFill>
                <a:latin typeface="Arial"/>
                <a:ea typeface="Arial"/>
                <a:cs typeface="Arial"/>
                <a:sym typeface="Arial"/>
              </a:rPr>
              <a:t>Team AB4J – Survival Analysis for TTO</a:t>
            </a:r>
            <a:endParaRPr sz="1400" b="0" i="0" u="none" strike="noStrike" cap="none">
              <a:solidFill>
                <a:srgbClr val="000000"/>
              </a:solidFill>
              <a:latin typeface="Arial"/>
              <a:ea typeface="Arial"/>
              <a:cs typeface="Arial"/>
              <a:sym typeface="Arial"/>
            </a:endParaRPr>
          </a:p>
        </p:txBody>
      </p:sp>
      <p:grpSp>
        <p:nvGrpSpPr>
          <p:cNvPr id="339" name="Google Shape;339;g8f002dd7cb_0_38"/>
          <p:cNvGrpSpPr/>
          <p:nvPr/>
        </p:nvGrpSpPr>
        <p:grpSpPr>
          <a:xfrm>
            <a:off x="1178129" y="782969"/>
            <a:ext cx="3715292" cy="392501"/>
            <a:chOff x="600363" y="932087"/>
            <a:chExt cx="4047600" cy="437571"/>
          </a:xfrm>
        </p:grpSpPr>
        <p:sp>
          <p:nvSpPr>
            <p:cNvPr id="340" name="Google Shape;340;g8f002dd7cb_0_38"/>
            <p:cNvSpPr txBox="1"/>
            <p:nvPr/>
          </p:nvSpPr>
          <p:spPr>
            <a:xfrm>
              <a:off x="600363" y="932087"/>
              <a:ext cx="4047600" cy="369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By </a:t>
              </a:r>
              <a:r>
                <a:rPr lang="en-US" sz="1800">
                  <a:solidFill>
                    <a:schemeClr val="dk1"/>
                  </a:solidFill>
                </a:rPr>
                <a:t>Customer Tiers</a:t>
              </a:r>
              <a:endParaRPr sz="1400" b="0" i="0" u="none" strike="noStrike" cap="none">
                <a:solidFill>
                  <a:srgbClr val="000000"/>
                </a:solidFill>
                <a:latin typeface="Arial"/>
                <a:ea typeface="Arial"/>
                <a:cs typeface="Arial"/>
                <a:sym typeface="Arial"/>
              </a:endParaRPr>
            </a:p>
          </p:txBody>
        </p:sp>
        <p:cxnSp>
          <p:nvCxnSpPr>
            <p:cNvPr id="341" name="Google Shape;341;g8f002dd7cb_0_38"/>
            <p:cNvCxnSpPr/>
            <p:nvPr/>
          </p:nvCxnSpPr>
          <p:spPr>
            <a:xfrm>
              <a:off x="600363" y="1369658"/>
              <a:ext cx="4047600" cy="0"/>
            </a:xfrm>
            <a:prstGeom prst="straightConnector1">
              <a:avLst/>
            </a:prstGeom>
            <a:solidFill>
              <a:schemeClr val="lt1"/>
            </a:solidFill>
            <a:ln w="12675" cap="flat" cmpd="sng">
              <a:solidFill>
                <a:schemeClr val="dk1"/>
              </a:solidFill>
              <a:prstDash val="solid"/>
              <a:round/>
              <a:headEnd type="none" w="sm" len="sm"/>
              <a:tailEnd type="none" w="sm" len="sm"/>
            </a:ln>
          </p:spPr>
        </p:cxnSp>
      </p:grpSp>
      <p:grpSp>
        <p:nvGrpSpPr>
          <p:cNvPr id="342" name="Google Shape;342;g8f002dd7cb_0_38"/>
          <p:cNvGrpSpPr/>
          <p:nvPr/>
        </p:nvGrpSpPr>
        <p:grpSpPr>
          <a:xfrm>
            <a:off x="7179805" y="764006"/>
            <a:ext cx="3898992" cy="387389"/>
            <a:chOff x="600363" y="937787"/>
            <a:chExt cx="4247731" cy="431871"/>
          </a:xfrm>
        </p:grpSpPr>
        <p:sp>
          <p:nvSpPr>
            <p:cNvPr id="343" name="Google Shape;343;g8f002dd7cb_0_38"/>
            <p:cNvSpPr txBox="1"/>
            <p:nvPr/>
          </p:nvSpPr>
          <p:spPr>
            <a:xfrm>
              <a:off x="800494" y="937787"/>
              <a:ext cx="4047600" cy="411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By </a:t>
              </a:r>
              <a:r>
                <a:rPr lang="en-US" sz="1800">
                  <a:solidFill>
                    <a:schemeClr val="dk1"/>
                  </a:solidFill>
                </a:rPr>
                <a:t>Short_Verticals</a:t>
              </a:r>
              <a:endParaRPr sz="1400" b="0" i="0" u="none" strike="noStrike" cap="none">
                <a:solidFill>
                  <a:srgbClr val="000000"/>
                </a:solidFill>
                <a:latin typeface="Arial"/>
                <a:ea typeface="Arial"/>
                <a:cs typeface="Arial"/>
                <a:sym typeface="Arial"/>
              </a:endParaRPr>
            </a:p>
          </p:txBody>
        </p:sp>
        <p:cxnSp>
          <p:nvCxnSpPr>
            <p:cNvPr id="344" name="Google Shape;344;g8f002dd7cb_0_38"/>
            <p:cNvCxnSpPr/>
            <p:nvPr/>
          </p:nvCxnSpPr>
          <p:spPr>
            <a:xfrm>
              <a:off x="600363" y="1369658"/>
              <a:ext cx="4047600" cy="0"/>
            </a:xfrm>
            <a:prstGeom prst="straightConnector1">
              <a:avLst/>
            </a:prstGeom>
            <a:solidFill>
              <a:schemeClr val="lt1"/>
            </a:solidFill>
            <a:ln w="12675" cap="flat" cmpd="sng">
              <a:solidFill>
                <a:schemeClr val="dk1"/>
              </a:solidFill>
              <a:prstDash val="solid"/>
              <a:round/>
              <a:headEnd type="none" w="sm" len="sm"/>
              <a:tailEnd type="none" w="sm" len="sm"/>
            </a:ln>
          </p:spPr>
        </p:cxnSp>
      </p:grpSp>
      <p:sp>
        <p:nvSpPr>
          <p:cNvPr id="345" name="Google Shape;345;g8f002dd7cb_0_38"/>
          <p:cNvSpPr txBox="1"/>
          <p:nvPr/>
        </p:nvSpPr>
        <p:spPr>
          <a:xfrm>
            <a:off x="5654700" y="3187400"/>
            <a:ext cx="3605100" cy="97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Top 3 most possible categories to not churn: </a:t>
            </a:r>
            <a:endParaRPr/>
          </a:p>
          <a:p>
            <a:pPr marL="457200" lvl="0" indent="-317500" algn="l" rtl="0">
              <a:spcBef>
                <a:spcPts val="0"/>
              </a:spcBef>
              <a:spcAft>
                <a:spcPts val="0"/>
              </a:spcAft>
              <a:buSzPts val="1400"/>
              <a:buChar char="●"/>
            </a:pPr>
            <a:r>
              <a:rPr lang="en-US"/>
              <a:t>TEXTILE</a:t>
            </a:r>
            <a:endParaRPr/>
          </a:p>
          <a:p>
            <a:pPr marL="457200" lvl="0" indent="-317500" algn="l" rtl="0">
              <a:spcBef>
                <a:spcPts val="0"/>
              </a:spcBef>
              <a:spcAft>
                <a:spcPts val="0"/>
              </a:spcAft>
              <a:buSzPts val="1400"/>
              <a:buChar char="●"/>
            </a:pPr>
            <a:r>
              <a:rPr lang="en-US"/>
              <a:t>FROZEN PREPARED MEALS</a:t>
            </a:r>
            <a:endParaRPr/>
          </a:p>
          <a:p>
            <a:pPr marL="457200" lvl="0" indent="-317500" algn="l" rtl="0">
              <a:spcBef>
                <a:spcPts val="0"/>
              </a:spcBef>
              <a:spcAft>
                <a:spcPts val="0"/>
              </a:spcAft>
              <a:buSzPts val="1400"/>
              <a:buChar char="●"/>
            </a:pPr>
            <a:r>
              <a:rPr lang="en-US"/>
              <a:t>BEVERAGE</a:t>
            </a:r>
            <a:endParaRPr/>
          </a:p>
        </p:txBody>
      </p:sp>
      <p:sp>
        <p:nvSpPr>
          <p:cNvPr id="346" name="Google Shape;346;g8f002dd7cb_0_38"/>
          <p:cNvSpPr txBox="1"/>
          <p:nvPr/>
        </p:nvSpPr>
        <p:spPr>
          <a:xfrm>
            <a:off x="8825375" y="3187400"/>
            <a:ext cx="3453300" cy="163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Top 3 most possible categories to churn: </a:t>
            </a:r>
            <a:endParaRPr/>
          </a:p>
          <a:p>
            <a:pPr marL="457200" lvl="0" indent="-317500" algn="l" rtl="0">
              <a:spcBef>
                <a:spcPts val="0"/>
              </a:spcBef>
              <a:spcAft>
                <a:spcPts val="0"/>
              </a:spcAft>
              <a:buSzPts val="1400"/>
              <a:buChar char="●"/>
            </a:pPr>
            <a:r>
              <a:rPr lang="en-US"/>
              <a:t>DISTRIBUTOR</a:t>
            </a:r>
            <a:endParaRPr/>
          </a:p>
          <a:p>
            <a:pPr marL="457200" lvl="0" indent="-317500" algn="l" rtl="0">
              <a:spcBef>
                <a:spcPts val="0"/>
              </a:spcBef>
              <a:spcAft>
                <a:spcPts val="0"/>
              </a:spcAft>
              <a:buClr>
                <a:schemeClr val="dk1"/>
              </a:buClr>
              <a:buSzPts val="1400"/>
              <a:buChar char="●"/>
            </a:pPr>
            <a:r>
              <a:rPr lang="en-US">
                <a:solidFill>
                  <a:schemeClr val="dk1"/>
                </a:solidFill>
              </a:rPr>
              <a:t>OEM-INDUSTRIAL EQUIPMENT</a:t>
            </a:r>
            <a:endParaRPr/>
          </a:p>
          <a:p>
            <a:pPr marL="457200" lvl="0" indent="-317500" algn="l" rtl="0">
              <a:spcBef>
                <a:spcPts val="0"/>
              </a:spcBef>
              <a:spcAft>
                <a:spcPts val="0"/>
              </a:spcAft>
              <a:buSzPts val="1400"/>
              <a:buChar char="●"/>
            </a:pPr>
            <a:r>
              <a:rPr lang="en-US"/>
              <a:t>INDUSTRIAL EQUIPMENT</a:t>
            </a:r>
            <a:endParaRPr/>
          </a:p>
        </p:txBody>
      </p:sp>
      <p:pic>
        <p:nvPicPr>
          <p:cNvPr id="347" name="Google Shape;347;g8f002dd7cb_0_38"/>
          <p:cNvPicPr preferRelativeResize="0"/>
          <p:nvPr/>
        </p:nvPicPr>
        <p:blipFill>
          <a:blip r:embed="rId3">
            <a:alphaModFix/>
          </a:blip>
          <a:stretch>
            <a:fillRect/>
          </a:stretch>
        </p:blipFill>
        <p:spPr>
          <a:xfrm>
            <a:off x="1383489" y="1303800"/>
            <a:ext cx="3304575" cy="2381039"/>
          </a:xfrm>
          <a:prstGeom prst="rect">
            <a:avLst/>
          </a:prstGeom>
          <a:noFill/>
          <a:ln>
            <a:noFill/>
          </a:ln>
        </p:spPr>
      </p:pic>
      <p:pic>
        <p:nvPicPr>
          <p:cNvPr id="348" name="Google Shape;348;g8f002dd7cb_0_38"/>
          <p:cNvPicPr preferRelativeResize="0"/>
          <p:nvPr/>
        </p:nvPicPr>
        <p:blipFill>
          <a:blip r:embed="rId4">
            <a:alphaModFix/>
          </a:blip>
          <a:stretch>
            <a:fillRect/>
          </a:stretch>
        </p:blipFill>
        <p:spPr>
          <a:xfrm>
            <a:off x="7179800" y="1227600"/>
            <a:ext cx="3715301" cy="2032021"/>
          </a:xfrm>
          <a:prstGeom prst="rect">
            <a:avLst/>
          </a:prstGeom>
          <a:noFill/>
          <a:ln>
            <a:noFill/>
          </a:ln>
        </p:spPr>
      </p:pic>
      <p:grpSp>
        <p:nvGrpSpPr>
          <p:cNvPr id="349" name="Google Shape;349;g8f002dd7cb_0_38"/>
          <p:cNvGrpSpPr/>
          <p:nvPr/>
        </p:nvGrpSpPr>
        <p:grpSpPr>
          <a:xfrm>
            <a:off x="1178129" y="3765844"/>
            <a:ext cx="3715292" cy="392501"/>
            <a:chOff x="600363" y="932087"/>
            <a:chExt cx="4047600" cy="437571"/>
          </a:xfrm>
        </p:grpSpPr>
        <p:sp>
          <p:nvSpPr>
            <p:cNvPr id="350" name="Google Shape;350;g8f002dd7cb_0_38"/>
            <p:cNvSpPr txBox="1"/>
            <p:nvPr/>
          </p:nvSpPr>
          <p:spPr>
            <a:xfrm>
              <a:off x="600363" y="932087"/>
              <a:ext cx="4047600" cy="369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By </a:t>
              </a:r>
              <a:r>
                <a:rPr lang="en-US" sz="1800">
                  <a:solidFill>
                    <a:schemeClr val="dk1"/>
                  </a:solidFill>
                </a:rPr>
                <a:t>Contract Category</a:t>
              </a:r>
              <a:endParaRPr sz="1400" b="0" i="0" u="none" strike="noStrike" cap="none">
                <a:solidFill>
                  <a:srgbClr val="000000"/>
                </a:solidFill>
                <a:latin typeface="Arial"/>
                <a:ea typeface="Arial"/>
                <a:cs typeface="Arial"/>
                <a:sym typeface="Arial"/>
              </a:endParaRPr>
            </a:p>
          </p:txBody>
        </p:sp>
        <p:cxnSp>
          <p:nvCxnSpPr>
            <p:cNvPr id="351" name="Google Shape;351;g8f002dd7cb_0_38"/>
            <p:cNvCxnSpPr/>
            <p:nvPr/>
          </p:nvCxnSpPr>
          <p:spPr>
            <a:xfrm>
              <a:off x="600363" y="1369658"/>
              <a:ext cx="4047600" cy="0"/>
            </a:xfrm>
            <a:prstGeom prst="straightConnector1">
              <a:avLst/>
            </a:prstGeom>
            <a:solidFill>
              <a:schemeClr val="lt1"/>
            </a:solidFill>
            <a:ln w="12675" cap="flat" cmpd="sng">
              <a:solidFill>
                <a:schemeClr val="dk1"/>
              </a:solidFill>
              <a:prstDash val="solid"/>
              <a:round/>
              <a:headEnd type="none" w="sm" len="sm"/>
              <a:tailEnd type="none" w="sm" len="sm"/>
            </a:ln>
          </p:spPr>
        </p:cxnSp>
      </p:grpSp>
      <p:pic>
        <p:nvPicPr>
          <p:cNvPr id="352" name="Google Shape;352;g8f002dd7cb_0_38"/>
          <p:cNvPicPr preferRelativeResize="0"/>
          <p:nvPr/>
        </p:nvPicPr>
        <p:blipFill>
          <a:blip r:embed="rId5">
            <a:alphaModFix/>
          </a:blip>
          <a:stretch>
            <a:fillRect/>
          </a:stretch>
        </p:blipFill>
        <p:spPr>
          <a:xfrm>
            <a:off x="7077075" y="4389200"/>
            <a:ext cx="4018625" cy="2197950"/>
          </a:xfrm>
          <a:prstGeom prst="rect">
            <a:avLst/>
          </a:prstGeom>
          <a:noFill/>
          <a:ln>
            <a:noFill/>
          </a:ln>
        </p:spPr>
      </p:pic>
      <p:pic>
        <p:nvPicPr>
          <p:cNvPr id="353" name="Google Shape;353;g8f002dd7cb_0_38"/>
          <p:cNvPicPr preferRelativeResize="0"/>
          <p:nvPr/>
        </p:nvPicPr>
        <p:blipFill>
          <a:blip r:embed="rId6">
            <a:alphaModFix/>
          </a:blip>
          <a:stretch>
            <a:fillRect/>
          </a:stretch>
        </p:blipFill>
        <p:spPr>
          <a:xfrm>
            <a:off x="1143000" y="4310745"/>
            <a:ext cx="4412078" cy="239485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g8f002dd7cb_0_58"/>
          <p:cNvSpPr txBox="1"/>
          <p:nvPr/>
        </p:nvSpPr>
        <p:spPr>
          <a:xfrm>
            <a:off x="600363" y="0"/>
            <a:ext cx="11000400" cy="47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1" u="none" strike="noStrike" cap="none">
                <a:solidFill>
                  <a:srgbClr val="1E4191"/>
                </a:solidFill>
                <a:latin typeface="Arial"/>
                <a:ea typeface="Arial"/>
                <a:cs typeface="Arial"/>
                <a:sym typeface="Arial"/>
              </a:rPr>
              <a:t>Team AB4J – Survival Analysis for </a:t>
            </a:r>
            <a:r>
              <a:rPr lang="en-US" sz="2400" b="1" i="1">
                <a:solidFill>
                  <a:srgbClr val="1E4191"/>
                </a:solidFill>
              </a:rPr>
              <a:t>TIJ</a:t>
            </a:r>
            <a:endParaRPr sz="1400" b="0" i="0" u="none" strike="noStrike" cap="none">
              <a:solidFill>
                <a:srgbClr val="000000"/>
              </a:solidFill>
              <a:latin typeface="Arial"/>
              <a:ea typeface="Arial"/>
              <a:cs typeface="Arial"/>
              <a:sym typeface="Arial"/>
            </a:endParaRPr>
          </a:p>
        </p:txBody>
      </p:sp>
      <p:grpSp>
        <p:nvGrpSpPr>
          <p:cNvPr id="360" name="Google Shape;360;g8f002dd7cb_0_58"/>
          <p:cNvGrpSpPr/>
          <p:nvPr/>
        </p:nvGrpSpPr>
        <p:grpSpPr>
          <a:xfrm>
            <a:off x="1863929" y="782969"/>
            <a:ext cx="3715292" cy="392501"/>
            <a:chOff x="600363" y="932087"/>
            <a:chExt cx="4047600" cy="437571"/>
          </a:xfrm>
        </p:grpSpPr>
        <p:sp>
          <p:nvSpPr>
            <p:cNvPr id="361" name="Google Shape;361;g8f002dd7cb_0_58"/>
            <p:cNvSpPr txBox="1"/>
            <p:nvPr/>
          </p:nvSpPr>
          <p:spPr>
            <a:xfrm>
              <a:off x="600363" y="932087"/>
              <a:ext cx="4047600" cy="369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By </a:t>
              </a:r>
              <a:r>
                <a:rPr lang="en-US" sz="1800">
                  <a:solidFill>
                    <a:schemeClr val="dk1"/>
                  </a:solidFill>
                </a:rPr>
                <a:t>Customer Tiers</a:t>
              </a:r>
              <a:endParaRPr sz="1400" b="0" i="0" u="none" strike="noStrike" cap="none">
                <a:solidFill>
                  <a:srgbClr val="000000"/>
                </a:solidFill>
                <a:latin typeface="Arial"/>
                <a:ea typeface="Arial"/>
                <a:cs typeface="Arial"/>
                <a:sym typeface="Arial"/>
              </a:endParaRPr>
            </a:p>
          </p:txBody>
        </p:sp>
        <p:cxnSp>
          <p:nvCxnSpPr>
            <p:cNvPr id="362" name="Google Shape;362;g8f002dd7cb_0_58"/>
            <p:cNvCxnSpPr/>
            <p:nvPr/>
          </p:nvCxnSpPr>
          <p:spPr>
            <a:xfrm>
              <a:off x="600363" y="1369658"/>
              <a:ext cx="4047600" cy="0"/>
            </a:xfrm>
            <a:prstGeom prst="straightConnector1">
              <a:avLst/>
            </a:prstGeom>
            <a:solidFill>
              <a:schemeClr val="lt1"/>
            </a:solidFill>
            <a:ln w="12675" cap="flat" cmpd="sng">
              <a:solidFill>
                <a:schemeClr val="dk1"/>
              </a:solidFill>
              <a:prstDash val="solid"/>
              <a:round/>
              <a:headEnd type="none" w="sm" len="sm"/>
              <a:tailEnd type="none" w="sm" len="sm"/>
            </a:ln>
          </p:spPr>
        </p:cxnSp>
      </p:grpSp>
      <p:grpSp>
        <p:nvGrpSpPr>
          <p:cNvPr id="363" name="Google Shape;363;g8f002dd7cb_0_58"/>
          <p:cNvGrpSpPr/>
          <p:nvPr/>
        </p:nvGrpSpPr>
        <p:grpSpPr>
          <a:xfrm>
            <a:off x="7179805" y="764006"/>
            <a:ext cx="3898992" cy="387389"/>
            <a:chOff x="600363" y="937787"/>
            <a:chExt cx="4247731" cy="431871"/>
          </a:xfrm>
        </p:grpSpPr>
        <p:sp>
          <p:nvSpPr>
            <p:cNvPr id="364" name="Google Shape;364;g8f002dd7cb_0_58"/>
            <p:cNvSpPr txBox="1"/>
            <p:nvPr/>
          </p:nvSpPr>
          <p:spPr>
            <a:xfrm>
              <a:off x="800494" y="937787"/>
              <a:ext cx="4047600" cy="411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By </a:t>
              </a:r>
              <a:r>
                <a:rPr lang="en-US" sz="1800">
                  <a:solidFill>
                    <a:schemeClr val="dk1"/>
                  </a:solidFill>
                </a:rPr>
                <a:t>Short_Verticals</a:t>
              </a:r>
              <a:endParaRPr sz="1400" b="0" i="0" u="none" strike="noStrike" cap="none">
                <a:solidFill>
                  <a:srgbClr val="000000"/>
                </a:solidFill>
                <a:latin typeface="Arial"/>
                <a:ea typeface="Arial"/>
                <a:cs typeface="Arial"/>
                <a:sym typeface="Arial"/>
              </a:endParaRPr>
            </a:p>
          </p:txBody>
        </p:sp>
        <p:cxnSp>
          <p:nvCxnSpPr>
            <p:cNvPr id="365" name="Google Shape;365;g8f002dd7cb_0_58"/>
            <p:cNvCxnSpPr/>
            <p:nvPr/>
          </p:nvCxnSpPr>
          <p:spPr>
            <a:xfrm>
              <a:off x="600363" y="1369658"/>
              <a:ext cx="4047600" cy="0"/>
            </a:xfrm>
            <a:prstGeom prst="straightConnector1">
              <a:avLst/>
            </a:prstGeom>
            <a:solidFill>
              <a:schemeClr val="lt1"/>
            </a:solidFill>
            <a:ln w="12675" cap="flat" cmpd="sng">
              <a:solidFill>
                <a:schemeClr val="dk1"/>
              </a:solidFill>
              <a:prstDash val="solid"/>
              <a:round/>
              <a:headEnd type="none" w="sm" len="sm"/>
              <a:tailEnd type="none" w="sm" len="sm"/>
            </a:ln>
          </p:spPr>
        </p:cxnSp>
      </p:grpSp>
      <p:sp>
        <p:nvSpPr>
          <p:cNvPr id="366" name="Google Shape;366;g8f002dd7cb_0_58"/>
          <p:cNvSpPr txBox="1"/>
          <p:nvPr/>
        </p:nvSpPr>
        <p:spPr>
          <a:xfrm>
            <a:off x="5807800" y="3063575"/>
            <a:ext cx="3502500" cy="142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Top 4 most possible categories to not churn: </a:t>
            </a:r>
            <a:endParaRPr/>
          </a:p>
          <a:p>
            <a:pPr marL="457200" lvl="0" indent="-317500" algn="l" rtl="0">
              <a:spcBef>
                <a:spcPts val="0"/>
              </a:spcBef>
              <a:spcAft>
                <a:spcPts val="0"/>
              </a:spcAft>
              <a:buSzPts val="1400"/>
              <a:buChar char="●"/>
            </a:pPr>
            <a:r>
              <a:rPr lang="en-US"/>
              <a:t>CHEMICALS</a:t>
            </a:r>
            <a:endParaRPr/>
          </a:p>
          <a:p>
            <a:pPr marL="457200" lvl="0" indent="-317500" algn="l" rtl="0">
              <a:spcBef>
                <a:spcPts val="0"/>
              </a:spcBef>
              <a:spcAft>
                <a:spcPts val="0"/>
              </a:spcAft>
              <a:buSzPts val="1400"/>
              <a:buChar char="●"/>
            </a:pPr>
            <a:r>
              <a:rPr lang="en-US"/>
              <a:t>FRUIT &amp; VEGETABLE</a:t>
            </a:r>
            <a:endParaRPr/>
          </a:p>
          <a:p>
            <a:pPr marL="457200" lvl="0" indent="-317500" algn="l" rtl="0">
              <a:spcBef>
                <a:spcPts val="0"/>
              </a:spcBef>
              <a:spcAft>
                <a:spcPts val="0"/>
              </a:spcAft>
              <a:buSzPts val="1400"/>
              <a:buChar char="●"/>
            </a:pPr>
            <a:r>
              <a:rPr lang="en-US"/>
              <a:t>PET FOOD &amp; ANIMAL FEED</a:t>
            </a:r>
            <a:endParaRPr/>
          </a:p>
          <a:p>
            <a:pPr marL="457200" lvl="0" indent="-317500" algn="l" rtl="0">
              <a:spcBef>
                <a:spcPts val="0"/>
              </a:spcBef>
              <a:spcAft>
                <a:spcPts val="0"/>
              </a:spcAft>
              <a:buSzPts val="1400"/>
              <a:buChar char="●"/>
            </a:pPr>
            <a:r>
              <a:rPr lang="en-US">
                <a:solidFill>
                  <a:schemeClr val="dk1"/>
                </a:solidFill>
              </a:rPr>
              <a:t>EXTRUSION / WIRE &amp; CABLE</a:t>
            </a:r>
            <a:endParaRPr/>
          </a:p>
        </p:txBody>
      </p:sp>
      <p:sp>
        <p:nvSpPr>
          <p:cNvPr id="367" name="Google Shape;367;g8f002dd7cb_0_58"/>
          <p:cNvSpPr txBox="1"/>
          <p:nvPr/>
        </p:nvSpPr>
        <p:spPr>
          <a:xfrm>
            <a:off x="8987400" y="3063575"/>
            <a:ext cx="3204600" cy="151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Top 3 most possible categories to churn: </a:t>
            </a:r>
            <a:endParaRPr/>
          </a:p>
          <a:p>
            <a:pPr marL="457200" lvl="0" indent="-317500" algn="l" rtl="0">
              <a:spcBef>
                <a:spcPts val="0"/>
              </a:spcBef>
              <a:spcAft>
                <a:spcPts val="0"/>
              </a:spcAft>
              <a:buSzPts val="1400"/>
              <a:buChar char="●"/>
            </a:pPr>
            <a:r>
              <a:rPr lang="en-US">
                <a:solidFill>
                  <a:schemeClr val="dk1"/>
                </a:solidFill>
              </a:rPr>
              <a:t>DISTRIBUTOR</a:t>
            </a:r>
            <a:endParaRPr/>
          </a:p>
          <a:p>
            <a:pPr marL="457200" lvl="0" indent="-317500" algn="l" rtl="0">
              <a:spcBef>
                <a:spcPts val="0"/>
              </a:spcBef>
              <a:spcAft>
                <a:spcPts val="0"/>
              </a:spcAft>
              <a:buSzPts val="1400"/>
              <a:buChar char="●"/>
            </a:pPr>
            <a:r>
              <a:rPr lang="en-US">
                <a:solidFill>
                  <a:schemeClr val="dk1"/>
                </a:solidFill>
              </a:rPr>
              <a:t>COSMETICS / PERSONAL CARE</a:t>
            </a:r>
            <a:endParaRPr>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SALTY SNACKS</a:t>
            </a:r>
            <a:endParaRPr>
              <a:solidFill>
                <a:schemeClr val="dk1"/>
              </a:solidFill>
            </a:endParaRPr>
          </a:p>
        </p:txBody>
      </p:sp>
      <p:pic>
        <p:nvPicPr>
          <p:cNvPr id="368" name="Google Shape;368;g8f002dd7cb_0_58"/>
          <p:cNvPicPr preferRelativeResize="0"/>
          <p:nvPr/>
        </p:nvPicPr>
        <p:blipFill>
          <a:blip r:embed="rId3">
            <a:alphaModFix/>
          </a:blip>
          <a:stretch>
            <a:fillRect/>
          </a:stretch>
        </p:blipFill>
        <p:spPr>
          <a:xfrm>
            <a:off x="1339650" y="1303800"/>
            <a:ext cx="3502499" cy="2556679"/>
          </a:xfrm>
          <a:prstGeom prst="rect">
            <a:avLst/>
          </a:prstGeom>
          <a:noFill/>
          <a:ln>
            <a:noFill/>
          </a:ln>
        </p:spPr>
      </p:pic>
      <p:pic>
        <p:nvPicPr>
          <p:cNvPr id="369" name="Google Shape;369;g8f002dd7cb_0_58"/>
          <p:cNvPicPr preferRelativeResize="0"/>
          <p:nvPr/>
        </p:nvPicPr>
        <p:blipFill>
          <a:blip r:embed="rId4">
            <a:alphaModFix/>
          </a:blip>
          <a:stretch>
            <a:fillRect/>
          </a:stretch>
        </p:blipFill>
        <p:spPr>
          <a:xfrm>
            <a:off x="7232851" y="1229176"/>
            <a:ext cx="3502500" cy="1915674"/>
          </a:xfrm>
          <a:prstGeom prst="rect">
            <a:avLst/>
          </a:prstGeom>
          <a:noFill/>
          <a:ln>
            <a:noFill/>
          </a:ln>
        </p:spPr>
      </p:pic>
      <p:grpSp>
        <p:nvGrpSpPr>
          <p:cNvPr id="370" name="Google Shape;370;g8f002dd7cb_0_58"/>
          <p:cNvGrpSpPr/>
          <p:nvPr/>
        </p:nvGrpSpPr>
        <p:grpSpPr>
          <a:xfrm>
            <a:off x="1178129" y="3874194"/>
            <a:ext cx="3715292" cy="392501"/>
            <a:chOff x="600363" y="932087"/>
            <a:chExt cx="4047600" cy="437571"/>
          </a:xfrm>
        </p:grpSpPr>
        <p:sp>
          <p:nvSpPr>
            <p:cNvPr id="371" name="Google Shape;371;g8f002dd7cb_0_58"/>
            <p:cNvSpPr txBox="1"/>
            <p:nvPr/>
          </p:nvSpPr>
          <p:spPr>
            <a:xfrm>
              <a:off x="600363" y="932087"/>
              <a:ext cx="4047600" cy="369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By </a:t>
              </a:r>
              <a:r>
                <a:rPr lang="en-US" sz="1800">
                  <a:solidFill>
                    <a:schemeClr val="dk1"/>
                  </a:solidFill>
                </a:rPr>
                <a:t>Contract Category</a:t>
              </a:r>
              <a:endParaRPr sz="1400" b="0" i="0" u="none" strike="noStrike" cap="none">
                <a:solidFill>
                  <a:srgbClr val="000000"/>
                </a:solidFill>
                <a:latin typeface="Arial"/>
                <a:ea typeface="Arial"/>
                <a:cs typeface="Arial"/>
                <a:sym typeface="Arial"/>
              </a:endParaRPr>
            </a:p>
          </p:txBody>
        </p:sp>
        <p:cxnSp>
          <p:nvCxnSpPr>
            <p:cNvPr id="372" name="Google Shape;372;g8f002dd7cb_0_58"/>
            <p:cNvCxnSpPr/>
            <p:nvPr/>
          </p:nvCxnSpPr>
          <p:spPr>
            <a:xfrm>
              <a:off x="600363" y="1369658"/>
              <a:ext cx="4047600" cy="0"/>
            </a:xfrm>
            <a:prstGeom prst="straightConnector1">
              <a:avLst/>
            </a:prstGeom>
            <a:solidFill>
              <a:schemeClr val="lt1"/>
            </a:solidFill>
            <a:ln w="12675" cap="flat" cmpd="sng">
              <a:solidFill>
                <a:schemeClr val="dk1"/>
              </a:solidFill>
              <a:prstDash val="solid"/>
              <a:round/>
              <a:headEnd type="none" w="sm" len="sm"/>
              <a:tailEnd type="none" w="sm" len="sm"/>
            </a:ln>
          </p:spPr>
        </p:cxnSp>
      </p:grpSp>
      <p:pic>
        <p:nvPicPr>
          <p:cNvPr id="373" name="Google Shape;373;g8f002dd7cb_0_58"/>
          <p:cNvPicPr preferRelativeResize="0"/>
          <p:nvPr/>
        </p:nvPicPr>
        <p:blipFill>
          <a:blip r:embed="rId5">
            <a:alphaModFix/>
          </a:blip>
          <a:stretch>
            <a:fillRect/>
          </a:stretch>
        </p:blipFill>
        <p:spPr>
          <a:xfrm>
            <a:off x="6981076" y="4450077"/>
            <a:ext cx="3715301" cy="2032048"/>
          </a:xfrm>
          <a:prstGeom prst="rect">
            <a:avLst/>
          </a:prstGeom>
          <a:noFill/>
          <a:ln>
            <a:noFill/>
          </a:ln>
        </p:spPr>
      </p:pic>
      <p:pic>
        <p:nvPicPr>
          <p:cNvPr id="374" name="Google Shape;374;g8f002dd7cb_0_58"/>
          <p:cNvPicPr preferRelativeResize="0"/>
          <p:nvPr/>
        </p:nvPicPr>
        <p:blipFill>
          <a:blip r:embed="rId6">
            <a:alphaModFix/>
          </a:blip>
          <a:stretch>
            <a:fillRect/>
          </a:stretch>
        </p:blipFill>
        <p:spPr>
          <a:xfrm>
            <a:off x="1295400" y="4419095"/>
            <a:ext cx="4212464" cy="228650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g8f002dd7cb_0_78"/>
          <p:cNvSpPr txBox="1"/>
          <p:nvPr/>
        </p:nvSpPr>
        <p:spPr>
          <a:xfrm>
            <a:off x="600363" y="0"/>
            <a:ext cx="11000400" cy="47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1" u="none" strike="noStrike" cap="none">
                <a:solidFill>
                  <a:srgbClr val="1E4191"/>
                </a:solidFill>
                <a:latin typeface="Arial"/>
                <a:ea typeface="Arial"/>
                <a:cs typeface="Arial"/>
                <a:sym typeface="Arial"/>
              </a:rPr>
              <a:t>Team AB4J – Survival Analysis for </a:t>
            </a:r>
            <a:r>
              <a:rPr lang="en-US" sz="2400" b="1" i="1">
                <a:solidFill>
                  <a:srgbClr val="1E4191"/>
                </a:solidFill>
              </a:rPr>
              <a:t>LCM</a:t>
            </a:r>
            <a:endParaRPr sz="1400" b="0" i="0" u="none" strike="noStrike" cap="none">
              <a:solidFill>
                <a:srgbClr val="000000"/>
              </a:solidFill>
              <a:latin typeface="Arial"/>
              <a:ea typeface="Arial"/>
              <a:cs typeface="Arial"/>
              <a:sym typeface="Arial"/>
            </a:endParaRPr>
          </a:p>
        </p:txBody>
      </p:sp>
      <p:grpSp>
        <p:nvGrpSpPr>
          <p:cNvPr id="381" name="Google Shape;381;g8f002dd7cb_0_78"/>
          <p:cNvGrpSpPr/>
          <p:nvPr/>
        </p:nvGrpSpPr>
        <p:grpSpPr>
          <a:xfrm>
            <a:off x="1018804" y="837644"/>
            <a:ext cx="3715292" cy="392501"/>
            <a:chOff x="600363" y="932087"/>
            <a:chExt cx="4047600" cy="437571"/>
          </a:xfrm>
        </p:grpSpPr>
        <p:sp>
          <p:nvSpPr>
            <p:cNvPr id="382" name="Google Shape;382;g8f002dd7cb_0_78"/>
            <p:cNvSpPr txBox="1"/>
            <p:nvPr/>
          </p:nvSpPr>
          <p:spPr>
            <a:xfrm>
              <a:off x="600363" y="932087"/>
              <a:ext cx="4047600" cy="369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By </a:t>
              </a:r>
              <a:r>
                <a:rPr lang="en-US" sz="1800">
                  <a:solidFill>
                    <a:schemeClr val="dk1"/>
                  </a:solidFill>
                </a:rPr>
                <a:t>Customer Tiers</a:t>
              </a:r>
              <a:endParaRPr sz="1400" b="0" i="0" u="none" strike="noStrike" cap="none">
                <a:solidFill>
                  <a:srgbClr val="000000"/>
                </a:solidFill>
                <a:latin typeface="Arial"/>
                <a:ea typeface="Arial"/>
                <a:cs typeface="Arial"/>
                <a:sym typeface="Arial"/>
              </a:endParaRPr>
            </a:p>
          </p:txBody>
        </p:sp>
        <p:cxnSp>
          <p:nvCxnSpPr>
            <p:cNvPr id="383" name="Google Shape;383;g8f002dd7cb_0_78"/>
            <p:cNvCxnSpPr/>
            <p:nvPr/>
          </p:nvCxnSpPr>
          <p:spPr>
            <a:xfrm>
              <a:off x="600363" y="1369658"/>
              <a:ext cx="4047600" cy="0"/>
            </a:xfrm>
            <a:prstGeom prst="straightConnector1">
              <a:avLst/>
            </a:prstGeom>
            <a:solidFill>
              <a:schemeClr val="lt1"/>
            </a:solidFill>
            <a:ln w="12675" cap="flat" cmpd="sng">
              <a:solidFill>
                <a:schemeClr val="dk1"/>
              </a:solidFill>
              <a:prstDash val="solid"/>
              <a:round/>
              <a:headEnd type="none" w="sm" len="sm"/>
              <a:tailEnd type="none" w="sm" len="sm"/>
            </a:ln>
          </p:spPr>
        </p:cxnSp>
      </p:grpSp>
      <p:grpSp>
        <p:nvGrpSpPr>
          <p:cNvPr id="384" name="Google Shape;384;g8f002dd7cb_0_78"/>
          <p:cNvGrpSpPr/>
          <p:nvPr/>
        </p:nvGrpSpPr>
        <p:grpSpPr>
          <a:xfrm>
            <a:off x="7027405" y="764006"/>
            <a:ext cx="3898992" cy="387389"/>
            <a:chOff x="600363" y="937787"/>
            <a:chExt cx="4247731" cy="431871"/>
          </a:xfrm>
        </p:grpSpPr>
        <p:sp>
          <p:nvSpPr>
            <p:cNvPr id="385" name="Google Shape;385;g8f002dd7cb_0_78"/>
            <p:cNvSpPr txBox="1"/>
            <p:nvPr/>
          </p:nvSpPr>
          <p:spPr>
            <a:xfrm>
              <a:off x="800494" y="937787"/>
              <a:ext cx="4047600" cy="411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By </a:t>
              </a:r>
              <a:r>
                <a:rPr lang="en-US" sz="1800">
                  <a:solidFill>
                    <a:schemeClr val="dk1"/>
                  </a:solidFill>
                </a:rPr>
                <a:t>Short_Verticals</a:t>
              </a:r>
              <a:endParaRPr sz="1400" b="0" i="0" u="none" strike="noStrike" cap="none">
                <a:solidFill>
                  <a:srgbClr val="000000"/>
                </a:solidFill>
                <a:latin typeface="Arial"/>
                <a:ea typeface="Arial"/>
                <a:cs typeface="Arial"/>
                <a:sym typeface="Arial"/>
              </a:endParaRPr>
            </a:p>
          </p:txBody>
        </p:sp>
        <p:cxnSp>
          <p:nvCxnSpPr>
            <p:cNvPr id="386" name="Google Shape;386;g8f002dd7cb_0_78"/>
            <p:cNvCxnSpPr/>
            <p:nvPr/>
          </p:nvCxnSpPr>
          <p:spPr>
            <a:xfrm>
              <a:off x="600363" y="1369658"/>
              <a:ext cx="4047600" cy="0"/>
            </a:xfrm>
            <a:prstGeom prst="straightConnector1">
              <a:avLst/>
            </a:prstGeom>
            <a:solidFill>
              <a:schemeClr val="lt1"/>
            </a:solidFill>
            <a:ln w="12675" cap="flat" cmpd="sng">
              <a:solidFill>
                <a:schemeClr val="dk1"/>
              </a:solidFill>
              <a:prstDash val="solid"/>
              <a:round/>
              <a:headEnd type="none" w="sm" len="sm"/>
              <a:tailEnd type="none" w="sm" len="sm"/>
            </a:ln>
          </p:spPr>
        </p:cxnSp>
      </p:grpSp>
      <p:sp>
        <p:nvSpPr>
          <p:cNvPr id="387" name="Google Shape;387;g8f002dd7cb_0_78"/>
          <p:cNvSpPr txBox="1"/>
          <p:nvPr/>
        </p:nvSpPr>
        <p:spPr>
          <a:xfrm>
            <a:off x="5608325" y="3131125"/>
            <a:ext cx="3244800" cy="151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Top 3 most possible categories to not churn: </a:t>
            </a:r>
            <a:endParaRPr/>
          </a:p>
          <a:p>
            <a:pPr marL="457200" lvl="0" indent="-317500" algn="l" rtl="0">
              <a:spcBef>
                <a:spcPts val="0"/>
              </a:spcBef>
              <a:spcAft>
                <a:spcPts val="0"/>
              </a:spcAft>
              <a:buSzPts val="1400"/>
              <a:buChar char="●"/>
            </a:pPr>
            <a:r>
              <a:rPr lang="en-US"/>
              <a:t>POSTAL</a:t>
            </a:r>
            <a:endParaRPr/>
          </a:p>
          <a:p>
            <a:pPr marL="457200" lvl="0" indent="-317500" algn="l" rtl="0">
              <a:spcBef>
                <a:spcPts val="0"/>
              </a:spcBef>
              <a:spcAft>
                <a:spcPts val="0"/>
              </a:spcAft>
              <a:buSzPts val="1400"/>
              <a:buChar char="●"/>
            </a:pPr>
            <a:r>
              <a:rPr lang="en-US"/>
              <a:t>TOBACCO</a:t>
            </a:r>
            <a:endParaRPr/>
          </a:p>
          <a:p>
            <a:pPr marL="457200" lvl="0" indent="-317500" algn="l" rtl="0">
              <a:spcBef>
                <a:spcPts val="0"/>
              </a:spcBef>
              <a:spcAft>
                <a:spcPts val="0"/>
              </a:spcAft>
              <a:buSzPts val="1400"/>
              <a:buChar char="●"/>
            </a:pPr>
            <a:r>
              <a:rPr lang="en-US"/>
              <a:t>CANDY &amp; CONFECTION</a:t>
            </a:r>
            <a:endParaRPr/>
          </a:p>
        </p:txBody>
      </p:sp>
      <p:sp>
        <p:nvSpPr>
          <p:cNvPr id="388" name="Google Shape;388;g8f002dd7cb_0_78"/>
          <p:cNvSpPr txBox="1"/>
          <p:nvPr/>
        </p:nvSpPr>
        <p:spPr>
          <a:xfrm>
            <a:off x="8947250" y="3131125"/>
            <a:ext cx="32448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rPr>
              <a:t>Top 3 most possible categories to churn: </a:t>
            </a:r>
            <a:endParaRPr>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EXTRUSION/ WIRE &amp; CABLE</a:t>
            </a:r>
            <a:endParaRPr>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OEM-INDUSTRIAL EQUIPMENT</a:t>
            </a:r>
            <a:endParaRPr>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INDUSTRIAL EQUIPMENT</a:t>
            </a:r>
            <a:endParaRPr>
              <a:solidFill>
                <a:schemeClr val="dk1"/>
              </a:solidFill>
            </a:endParaRPr>
          </a:p>
          <a:p>
            <a:pPr marL="457200" lvl="0" indent="0" algn="l" rtl="0">
              <a:spcBef>
                <a:spcPts val="0"/>
              </a:spcBef>
              <a:spcAft>
                <a:spcPts val="0"/>
              </a:spcAft>
              <a:buNone/>
            </a:pPr>
            <a:endParaRPr>
              <a:solidFill>
                <a:schemeClr val="dk1"/>
              </a:solidFill>
            </a:endParaRPr>
          </a:p>
        </p:txBody>
      </p:sp>
      <p:pic>
        <p:nvPicPr>
          <p:cNvPr id="389" name="Google Shape;389;g8f002dd7cb_0_78"/>
          <p:cNvPicPr preferRelativeResize="0"/>
          <p:nvPr/>
        </p:nvPicPr>
        <p:blipFill>
          <a:blip r:embed="rId3">
            <a:alphaModFix/>
          </a:blip>
          <a:stretch>
            <a:fillRect/>
          </a:stretch>
        </p:blipFill>
        <p:spPr>
          <a:xfrm>
            <a:off x="1219200" y="1273175"/>
            <a:ext cx="3128201" cy="2250300"/>
          </a:xfrm>
          <a:prstGeom prst="rect">
            <a:avLst/>
          </a:prstGeom>
          <a:noFill/>
          <a:ln>
            <a:noFill/>
          </a:ln>
        </p:spPr>
      </p:pic>
      <p:pic>
        <p:nvPicPr>
          <p:cNvPr id="390" name="Google Shape;390;g8f002dd7cb_0_78"/>
          <p:cNvPicPr preferRelativeResize="0"/>
          <p:nvPr/>
        </p:nvPicPr>
        <p:blipFill>
          <a:blip r:embed="rId4">
            <a:alphaModFix/>
          </a:blip>
          <a:stretch>
            <a:fillRect/>
          </a:stretch>
        </p:blipFill>
        <p:spPr>
          <a:xfrm>
            <a:off x="7129950" y="1227600"/>
            <a:ext cx="3586651" cy="1961676"/>
          </a:xfrm>
          <a:prstGeom prst="rect">
            <a:avLst/>
          </a:prstGeom>
          <a:noFill/>
          <a:ln>
            <a:noFill/>
          </a:ln>
        </p:spPr>
      </p:pic>
      <p:grpSp>
        <p:nvGrpSpPr>
          <p:cNvPr id="391" name="Google Shape;391;g8f002dd7cb_0_78"/>
          <p:cNvGrpSpPr/>
          <p:nvPr/>
        </p:nvGrpSpPr>
        <p:grpSpPr>
          <a:xfrm>
            <a:off x="1101929" y="3569394"/>
            <a:ext cx="3715292" cy="392501"/>
            <a:chOff x="600363" y="932087"/>
            <a:chExt cx="4047600" cy="437571"/>
          </a:xfrm>
        </p:grpSpPr>
        <p:sp>
          <p:nvSpPr>
            <p:cNvPr id="392" name="Google Shape;392;g8f002dd7cb_0_78"/>
            <p:cNvSpPr txBox="1"/>
            <p:nvPr/>
          </p:nvSpPr>
          <p:spPr>
            <a:xfrm>
              <a:off x="600363" y="932087"/>
              <a:ext cx="4047600" cy="369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By </a:t>
              </a:r>
              <a:r>
                <a:rPr lang="en-US" sz="1800">
                  <a:solidFill>
                    <a:schemeClr val="dk1"/>
                  </a:solidFill>
                </a:rPr>
                <a:t>Contract Category</a:t>
              </a:r>
              <a:endParaRPr sz="1400" b="0" i="0" u="none" strike="noStrike" cap="none">
                <a:solidFill>
                  <a:srgbClr val="000000"/>
                </a:solidFill>
                <a:latin typeface="Arial"/>
                <a:ea typeface="Arial"/>
                <a:cs typeface="Arial"/>
                <a:sym typeface="Arial"/>
              </a:endParaRPr>
            </a:p>
          </p:txBody>
        </p:sp>
        <p:cxnSp>
          <p:nvCxnSpPr>
            <p:cNvPr id="393" name="Google Shape;393;g8f002dd7cb_0_78"/>
            <p:cNvCxnSpPr/>
            <p:nvPr/>
          </p:nvCxnSpPr>
          <p:spPr>
            <a:xfrm>
              <a:off x="600363" y="1369658"/>
              <a:ext cx="4047600" cy="0"/>
            </a:xfrm>
            <a:prstGeom prst="straightConnector1">
              <a:avLst/>
            </a:prstGeom>
            <a:solidFill>
              <a:schemeClr val="lt1"/>
            </a:solidFill>
            <a:ln w="12675" cap="flat" cmpd="sng">
              <a:solidFill>
                <a:schemeClr val="dk1"/>
              </a:solidFill>
              <a:prstDash val="solid"/>
              <a:round/>
              <a:headEnd type="none" w="sm" len="sm"/>
              <a:tailEnd type="none" w="sm" len="sm"/>
            </a:ln>
          </p:spPr>
        </p:cxnSp>
      </p:grpSp>
      <p:pic>
        <p:nvPicPr>
          <p:cNvPr id="394" name="Google Shape;394;g8f002dd7cb_0_78"/>
          <p:cNvPicPr preferRelativeResize="0"/>
          <p:nvPr/>
        </p:nvPicPr>
        <p:blipFill>
          <a:blip r:embed="rId5">
            <a:alphaModFix/>
          </a:blip>
          <a:stretch>
            <a:fillRect/>
          </a:stretch>
        </p:blipFill>
        <p:spPr>
          <a:xfrm>
            <a:off x="6904400" y="4522763"/>
            <a:ext cx="3470351" cy="1898089"/>
          </a:xfrm>
          <a:prstGeom prst="rect">
            <a:avLst/>
          </a:prstGeom>
          <a:noFill/>
          <a:ln>
            <a:noFill/>
          </a:ln>
        </p:spPr>
      </p:pic>
      <p:pic>
        <p:nvPicPr>
          <p:cNvPr id="395" name="Google Shape;395;g8f002dd7cb_0_78"/>
          <p:cNvPicPr preferRelativeResize="0"/>
          <p:nvPr/>
        </p:nvPicPr>
        <p:blipFill>
          <a:blip r:embed="rId6">
            <a:alphaModFix/>
          </a:blip>
          <a:stretch>
            <a:fillRect/>
          </a:stretch>
        </p:blipFill>
        <p:spPr>
          <a:xfrm>
            <a:off x="762000" y="4114295"/>
            <a:ext cx="4774001" cy="259130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g8684f49f7a_1_10"/>
          <p:cNvSpPr txBox="1"/>
          <p:nvPr/>
        </p:nvSpPr>
        <p:spPr>
          <a:xfrm>
            <a:off x="600363" y="0"/>
            <a:ext cx="11000400" cy="47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1" i="1" u="none" strike="noStrike" cap="none">
                <a:solidFill>
                  <a:srgbClr val="1E4191"/>
                </a:solidFill>
                <a:latin typeface="Arial"/>
                <a:ea typeface="Arial"/>
                <a:cs typeface="Arial"/>
                <a:sym typeface="Arial"/>
              </a:rPr>
              <a:t>Team AB4J – Price Index</a:t>
            </a:r>
            <a:endParaRPr sz="1400" b="0" i="0" u="none" strike="noStrike" cap="none">
              <a:solidFill>
                <a:srgbClr val="000000"/>
              </a:solidFill>
              <a:latin typeface="Arial"/>
              <a:ea typeface="Arial"/>
              <a:cs typeface="Arial"/>
              <a:sym typeface="Arial"/>
            </a:endParaRPr>
          </a:p>
        </p:txBody>
      </p:sp>
      <p:graphicFrame>
        <p:nvGraphicFramePr>
          <p:cNvPr id="402" name="Google Shape;402;g8684f49f7a_1_10"/>
          <p:cNvGraphicFramePr/>
          <p:nvPr/>
        </p:nvGraphicFramePr>
        <p:xfrm>
          <a:off x="780770" y="1472830"/>
          <a:ext cx="3000000" cy="3000000"/>
        </p:xfrm>
        <a:graphic>
          <a:graphicData uri="http://schemas.openxmlformats.org/drawingml/2006/table">
            <a:tbl>
              <a:tblPr firstRow="1" bandRow="1">
                <a:noFill/>
                <a:tableStyleId>{DF3B609B-0002-42AE-8025-53E46EE836E1}</a:tableStyleId>
              </a:tblPr>
              <a:tblGrid>
                <a:gridCol w="3921875">
                  <a:extLst>
                    <a:ext uri="{9D8B030D-6E8A-4147-A177-3AD203B41FA5}">
                      <a16:colId xmlns:a16="http://schemas.microsoft.com/office/drawing/2014/main" val="20000"/>
                    </a:ext>
                  </a:extLst>
                </a:gridCol>
                <a:gridCol w="2040875">
                  <a:extLst>
                    <a:ext uri="{9D8B030D-6E8A-4147-A177-3AD203B41FA5}">
                      <a16:colId xmlns:a16="http://schemas.microsoft.com/office/drawing/2014/main" val="20001"/>
                    </a:ext>
                  </a:extLst>
                </a:gridCol>
                <a:gridCol w="2370650">
                  <a:extLst>
                    <a:ext uri="{9D8B030D-6E8A-4147-A177-3AD203B41FA5}">
                      <a16:colId xmlns:a16="http://schemas.microsoft.com/office/drawing/2014/main" val="20002"/>
                    </a:ext>
                  </a:extLst>
                </a:gridCol>
                <a:gridCol w="2055950">
                  <a:extLst>
                    <a:ext uri="{9D8B030D-6E8A-4147-A177-3AD203B41FA5}">
                      <a16:colId xmlns:a16="http://schemas.microsoft.com/office/drawing/2014/main" val="20003"/>
                    </a:ext>
                  </a:extLst>
                </a:gridCol>
              </a:tblGrid>
              <a:tr h="214250">
                <a:tc>
                  <a:txBody>
                    <a:bodyPr/>
                    <a:lstStyle/>
                    <a:p>
                      <a:pPr marL="0" marR="0" lvl="0" indent="0" algn="ctr"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Tier 1</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u="none" strike="noStrike" cap="none"/>
                        <a:t>Tier 2</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u="none" strike="noStrike" cap="none"/>
                        <a:t>Tier 3</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extLst>
                  <a:ext uri="{0D108BD9-81ED-4DB2-BD59-A6C34878D82A}">
                    <a16:rowId xmlns:a16="http://schemas.microsoft.com/office/drawing/2014/main" val="10000"/>
                  </a:ext>
                </a:extLst>
              </a:tr>
              <a:tr h="365875">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Customer size</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u="none" strike="noStrike" cap="none"/>
                        <a:t>3,350</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5,019</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3,298</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990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Total Churn Rate</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7.67%</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21.26%</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59.58%</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14250">
                <a:tc>
                  <a:txBody>
                    <a:bodyPr/>
                    <a:lstStyle/>
                    <a:p>
                      <a:pPr marL="0" marR="0" lvl="0" indent="0" algn="l" rtl="0">
                        <a:lnSpc>
                          <a:spcPct val="100000"/>
                        </a:lnSpc>
                        <a:spcBef>
                          <a:spcPts val="0"/>
                        </a:spcBef>
                        <a:spcAft>
                          <a:spcPts val="0"/>
                        </a:spcAft>
                        <a:buClr>
                          <a:schemeClr val="dk1"/>
                        </a:buClr>
                        <a:buSzPts val="1600"/>
                        <a:buFont typeface="Arial"/>
                        <a:buNone/>
                      </a:pPr>
                      <a:r>
                        <a:rPr lang="en-US" sz="1600" u="none" strike="noStrike" cap="none"/>
                        <a:t>Price Index Cutoff Point</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1.605</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0.923</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0.919</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214250">
                <a:tc>
                  <a:txBody>
                    <a:bodyPr/>
                    <a:lstStyle/>
                    <a:p>
                      <a:pPr marL="0" marR="0" lvl="0" indent="0" algn="l" rtl="0">
                        <a:lnSpc>
                          <a:spcPct val="100000"/>
                        </a:lnSpc>
                        <a:spcBef>
                          <a:spcPts val="0"/>
                        </a:spcBef>
                        <a:spcAft>
                          <a:spcPts val="0"/>
                        </a:spcAft>
                        <a:buClr>
                          <a:schemeClr val="dk1"/>
                        </a:buClr>
                        <a:buSzPts val="1600"/>
                        <a:buFont typeface="Arial"/>
                        <a:buNone/>
                      </a:pPr>
                      <a:r>
                        <a:rPr lang="en-US" sz="1600" u="none" strike="noStrike" cap="none"/>
                        <a:t>Churn rate when Price Index above cutoff</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18.47%</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31.47%</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67.39%</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
        <p:nvSpPr>
          <p:cNvPr id="403" name="Google Shape;403;g8684f49f7a_1_10"/>
          <p:cNvSpPr txBox="1"/>
          <p:nvPr/>
        </p:nvSpPr>
        <p:spPr>
          <a:xfrm>
            <a:off x="1111750" y="3924600"/>
            <a:ext cx="8853900" cy="1406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The churn rate for each Tier above cut off point would be higher</a:t>
            </a: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The features “Price_Index” is not selected by any Churn Model, implying it is not the main churn trigger</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11"/>
          <p:cNvSpPr txBox="1"/>
          <p:nvPr/>
        </p:nvSpPr>
        <p:spPr>
          <a:xfrm>
            <a:off x="600363" y="0"/>
            <a:ext cx="11000509" cy="4766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1" u="none" strike="noStrike" cap="none">
                <a:solidFill>
                  <a:srgbClr val="1E4191"/>
                </a:solidFill>
                <a:latin typeface="Arial"/>
                <a:ea typeface="Arial"/>
                <a:cs typeface="Arial"/>
                <a:sym typeface="Arial"/>
              </a:rPr>
              <a:t>Team AB4J – List of Factors Considered – Tier 1</a:t>
            </a:r>
            <a:endParaRPr sz="1400" b="0" i="0" u="none" strike="noStrike" cap="none">
              <a:solidFill>
                <a:srgbClr val="000000"/>
              </a:solidFill>
              <a:latin typeface="Arial"/>
              <a:ea typeface="Arial"/>
              <a:cs typeface="Arial"/>
              <a:sym typeface="Arial"/>
            </a:endParaRPr>
          </a:p>
        </p:txBody>
      </p:sp>
      <p:sp>
        <p:nvSpPr>
          <p:cNvPr id="410" name="Google Shape;410;p11"/>
          <p:cNvSpPr/>
          <p:nvPr/>
        </p:nvSpPr>
        <p:spPr>
          <a:xfrm>
            <a:off x="600363" y="867461"/>
            <a:ext cx="4659086" cy="83099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Model Summary</a:t>
            </a:r>
            <a:endParaRPr sz="1400" b="0" i="0" u="none" strike="noStrike" cap="none">
              <a:solidFill>
                <a:srgbClr val="000000"/>
              </a:solidFill>
              <a:latin typeface="Arial"/>
              <a:ea typeface="Arial"/>
              <a:cs typeface="Arial"/>
              <a:sym typeface="Arial"/>
            </a:endParaRPr>
          </a:p>
          <a:p>
            <a:pPr marL="285750" marR="0" lvl="0" indent="-260350" algn="l" rtl="0">
              <a:lnSpc>
                <a:spcPct val="100000"/>
              </a:lnSpc>
              <a:spcBef>
                <a:spcPts val="0"/>
              </a:spcBef>
              <a:spcAft>
                <a:spcPts val="0"/>
              </a:spcAft>
              <a:buClr>
                <a:srgbClr val="000000"/>
              </a:buClr>
              <a:buSzPts val="400"/>
              <a:buFont typeface="Arial"/>
              <a:buNone/>
            </a:pPr>
            <a:endParaRPr sz="400" b="0" i="0" u="none" strike="noStrike" cap="none">
              <a:solidFill>
                <a:schemeClr val="dk1"/>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Target Period: 2019-06-02 to 2020-06-03 </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Feature Period: 2015-01-01 to 2019-06-01</a:t>
            </a:r>
            <a:endParaRPr sz="1400" b="0" i="0" u="none" strike="noStrike" cap="none">
              <a:solidFill>
                <a:srgbClr val="000000"/>
              </a:solidFill>
              <a:latin typeface="Arial"/>
              <a:ea typeface="Arial"/>
              <a:cs typeface="Arial"/>
              <a:sym typeface="Arial"/>
            </a:endParaRPr>
          </a:p>
        </p:txBody>
      </p:sp>
      <p:sp>
        <p:nvSpPr>
          <p:cNvPr id="411" name="Google Shape;411;p11"/>
          <p:cNvSpPr/>
          <p:nvPr/>
        </p:nvSpPr>
        <p:spPr>
          <a:xfrm>
            <a:off x="5763302" y="867461"/>
            <a:ext cx="4659086" cy="83099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Model Summary</a:t>
            </a:r>
            <a:endParaRPr sz="1400" b="0" i="0" u="none" strike="noStrike" cap="none">
              <a:solidFill>
                <a:srgbClr val="000000"/>
              </a:solidFill>
              <a:latin typeface="Arial"/>
              <a:ea typeface="Arial"/>
              <a:cs typeface="Arial"/>
              <a:sym typeface="Arial"/>
            </a:endParaRPr>
          </a:p>
          <a:p>
            <a:pPr marL="285750" marR="0" lvl="0" indent="-260350" algn="l" rtl="0">
              <a:lnSpc>
                <a:spcPct val="100000"/>
              </a:lnSpc>
              <a:spcBef>
                <a:spcPts val="0"/>
              </a:spcBef>
              <a:spcAft>
                <a:spcPts val="0"/>
              </a:spcAft>
              <a:buClr>
                <a:srgbClr val="000000"/>
              </a:buClr>
              <a:buSzPts val="400"/>
              <a:buFont typeface="Arial"/>
              <a:buNone/>
            </a:pPr>
            <a:endParaRPr sz="400" b="0" i="0" u="none" strike="noStrike" cap="none">
              <a:solidFill>
                <a:schemeClr val="dk1"/>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Feature Period: 2019-06-02 to 2020-06-03 </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Predict Period: 2020-06-04 to 2021-06-03</a:t>
            </a:r>
            <a:endParaRPr sz="1400" b="0" i="0" u="none" strike="noStrike" cap="none">
              <a:solidFill>
                <a:srgbClr val="000000"/>
              </a:solidFill>
              <a:latin typeface="Arial"/>
              <a:ea typeface="Arial"/>
              <a:cs typeface="Arial"/>
              <a:sym typeface="Arial"/>
            </a:endParaRPr>
          </a:p>
        </p:txBody>
      </p:sp>
      <p:graphicFrame>
        <p:nvGraphicFramePr>
          <p:cNvPr id="412" name="Google Shape;412;p11"/>
          <p:cNvGraphicFramePr/>
          <p:nvPr/>
        </p:nvGraphicFramePr>
        <p:xfrm>
          <a:off x="6372808" y="2089247"/>
          <a:ext cx="3000000" cy="3000000"/>
        </p:xfrm>
        <a:graphic>
          <a:graphicData uri="http://schemas.openxmlformats.org/drawingml/2006/table">
            <a:tbl>
              <a:tblPr>
                <a:noFill/>
                <a:tableStyleId>{36DBBA6B-FE09-4562-AEC4-88A35B74713D}</a:tableStyleId>
              </a:tblPr>
              <a:tblGrid>
                <a:gridCol w="2844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1152000">
                  <a:extLst>
                    <a:ext uri="{9D8B030D-6E8A-4147-A177-3AD203B41FA5}">
                      <a16:colId xmlns:a16="http://schemas.microsoft.com/office/drawing/2014/main" val="20002"/>
                    </a:ext>
                  </a:extLst>
                </a:gridCol>
              </a:tblGrid>
              <a:tr h="1828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Variable</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26267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Rank</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26267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Coefs</a:t>
                      </a:r>
                      <a:endParaRPr sz="1600" b="1" i="0" u="none" strike="noStrike" cap="none">
                        <a:solidFill>
                          <a:schemeClr val="lt1"/>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262672"/>
                    </a:solidFill>
                  </a:tcPr>
                </a:tc>
                <a:extLst>
                  <a:ext uri="{0D108BD9-81ED-4DB2-BD59-A6C34878D82A}">
                    <a16:rowId xmlns:a16="http://schemas.microsoft.com/office/drawing/2014/main" val="10000"/>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Recency</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1</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1.089283</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Visit_per_TRX</a:t>
                      </a:r>
                      <a:endParaRPr sz="1600" b="0" i="0" u="none" strike="noStrike" cap="none">
                        <a:solidFill>
                          <a:srgbClr val="000000"/>
                        </a:solidFill>
                        <a:latin typeface="Calibri"/>
                        <a:ea typeface="Calibri"/>
                        <a:cs typeface="Calibri"/>
                        <a:sym typeface="Calibri"/>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2</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-0.28015</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Lastest_Amt_Ratio</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3</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-0.27044</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Contract</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4</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-0.11588</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CUSTOMER_CLASS_OEM</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5</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-0.0929</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413" name="Google Shape;413;p11"/>
          <p:cNvGraphicFramePr/>
          <p:nvPr/>
        </p:nvGraphicFramePr>
        <p:xfrm>
          <a:off x="1131726" y="2089247"/>
          <a:ext cx="3000000" cy="3000000"/>
        </p:xfrm>
        <a:graphic>
          <a:graphicData uri="http://schemas.openxmlformats.org/drawingml/2006/table">
            <a:tbl>
              <a:tblPr>
                <a:noFill/>
                <a:tableStyleId>{36DBBA6B-FE09-4562-AEC4-88A35B74713D}</a:tableStyleId>
              </a:tblPr>
              <a:tblGrid>
                <a:gridCol w="2845825">
                  <a:extLst>
                    <a:ext uri="{9D8B030D-6E8A-4147-A177-3AD203B41FA5}">
                      <a16:colId xmlns:a16="http://schemas.microsoft.com/office/drawing/2014/main" val="20000"/>
                    </a:ext>
                  </a:extLst>
                </a:gridCol>
                <a:gridCol w="550500">
                  <a:extLst>
                    <a:ext uri="{9D8B030D-6E8A-4147-A177-3AD203B41FA5}">
                      <a16:colId xmlns:a16="http://schemas.microsoft.com/office/drawing/2014/main" val="20001"/>
                    </a:ext>
                  </a:extLst>
                </a:gridCol>
                <a:gridCol w="1157000">
                  <a:extLst>
                    <a:ext uri="{9D8B030D-6E8A-4147-A177-3AD203B41FA5}">
                      <a16:colId xmlns:a16="http://schemas.microsoft.com/office/drawing/2014/main" val="20002"/>
                    </a:ext>
                  </a:extLst>
                </a:gridCol>
              </a:tblGrid>
              <a:tr h="9810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Variable</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26267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Rank</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26267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Coefs</a:t>
                      </a:r>
                      <a:endParaRPr sz="1600" b="1" i="0" u="none" strike="noStrike" cap="none">
                        <a:solidFill>
                          <a:schemeClr val="lt1"/>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262672"/>
                    </a:solidFill>
                  </a:tcPr>
                </a:tc>
                <a:extLst>
                  <a:ext uri="{0D108BD9-81ED-4DB2-BD59-A6C34878D82A}">
                    <a16:rowId xmlns:a16="http://schemas.microsoft.com/office/drawing/2014/main" val="10000"/>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Recency</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1</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1.888095</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Visit_per_TRX</a:t>
                      </a:r>
                      <a:endParaRPr sz="1600" b="0" i="0" u="none" strike="noStrike" cap="none">
                        <a:solidFill>
                          <a:srgbClr val="000000"/>
                        </a:solidFill>
                        <a:latin typeface="Calibri"/>
                        <a:ea typeface="Calibri"/>
                        <a:cs typeface="Calibri"/>
                        <a:sym typeface="Calibri"/>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2</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-0.84942</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Contract</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3</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-0.47857</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CUSTOMER_CLASS_OEM</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4</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-0.45259</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Main_Product_mode_TTO</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5</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0.377213</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NO_OF_SVC_INCIDENTS</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6</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0.33155</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Lastest_Amt_Ratio</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7</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-0.27597</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SALES_CHANNEL_mode_Esker</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8</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0.2242</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6"/>
          <p:cNvSpPr txBox="1"/>
          <p:nvPr/>
        </p:nvSpPr>
        <p:spPr>
          <a:xfrm>
            <a:off x="595745" y="0"/>
            <a:ext cx="11000509" cy="4766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1" u="none" strike="noStrike" cap="none">
                <a:solidFill>
                  <a:srgbClr val="1E4191"/>
                </a:solidFill>
                <a:latin typeface="Arial"/>
                <a:ea typeface="Arial"/>
                <a:cs typeface="Arial"/>
                <a:sym typeface="Arial"/>
              </a:rPr>
              <a:t>Team AB4J – List of Factors Considered – Tier 2</a:t>
            </a:r>
            <a:endParaRPr sz="1400" b="0" i="0" u="none" strike="noStrike" cap="none">
              <a:solidFill>
                <a:srgbClr val="000000"/>
              </a:solidFill>
              <a:latin typeface="Arial"/>
              <a:ea typeface="Arial"/>
              <a:cs typeface="Arial"/>
              <a:sym typeface="Arial"/>
            </a:endParaRPr>
          </a:p>
        </p:txBody>
      </p:sp>
      <p:sp>
        <p:nvSpPr>
          <p:cNvPr id="420" name="Google Shape;420;p36"/>
          <p:cNvSpPr/>
          <p:nvPr/>
        </p:nvSpPr>
        <p:spPr>
          <a:xfrm>
            <a:off x="600363" y="867461"/>
            <a:ext cx="4659086" cy="83099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Model Summary</a:t>
            </a:r>
            <a:endParaRPr sz="1400" b="0" i="0" u="none" strike="noStrike" cap="none">
              <a:solidFill>
                <a:srgbClr val="000000"/>
              </a:solidFill>
              <a:latin typeface="Arial"/>
              <a:ea typeface="Arial"/>
              <a:cs typeface="Arial"/>
              <a:sym typeface="Arial"/>
            </a:endParaRPr>
          </a:p>
          <a:p>
            <a:pPr marL="285750" marR="0" lvl="0" indent="-260350" algn="l" rtl="0">
              <a:lnSpc>
                <a:spcPct val="100000"/>
              </a:lnSpc>
              <a:spcBef>
                <a:spcPts val="0"/>
              </a:spcBef>
              <a:spcAft>
                <a:spcPts val="0"/>
              </a:spcAft>
              <a:buClr>
                <a:srgbClr val="000000"/>
              </a:buClr>
              <a:buSzPts val="400"/>
              <a:buFont typeface="Arial"/>
              <a:buNone/>
            </a:pPr>
            <a:endParaRPr sz="400" b="0" i="0" u="none" strike="noStrike" cap="none">
              <a:solidFill>
                <a:schemeClr val="dk1"/>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Target Period: 2019-06-02 to 2020-06-03 </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Feature Period: 2015-01-01 to 2019-06-01</a:t>
            </a:r>
            <a:endParaRPr sz="1400" b="0" i="0" u="none" strike="noStrike" cap="none">
              <a:solidFill>
                <a:srgbClr val="000000"/>
              </a:solidFill>
              <a:latin typeface="Arial"/>
              <a:ea typeface="Arial"/>
              <a:cs typeface="Arial"/>
              <a:sym typeface="Arial"/>
            </a:endParaRPr>
          </a:p>
        </p:txBody>
      </p:sp>
      <p:sp>
        <p:nvSpPr>
          <p:cNvPr id="421" name="Google Shape;421;p36"/>
          <p:cNvSpPr/>
          <p:nvPr/>
        </p:nvSpPr>
        <p:spPr>
          <a:xfrm>
            <a:off x="5763302" y="867461"/>
            <a:ext cx="4659086" cy="83099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Model Summary</a:t>
            </a:r>
            <a:endParaRPr sz="1400" b="0" i="0" u="none" strike="noStrike" cap="none">
              <a:solidFill>
                <a:srgbClr val="000000"/>
              </a:solidFill>
              <a:latin typeface="Arial"/>
              <a:ea typeface="Arial"/>
              <a:cs typeface="Arial"/>
              <a:sym typeface="Arial"/>
            </a:endParaRPr>
          </a:p>
          <a:p>
            <a:pPr marL="285750" marR="0" lvl="0" indent="-260350" algn="l" rtl="0">
              <a:lnSpc>
                <a:spcPct val="100000"/>
              </a:lnSpc>
              <a:spcBef>
                <a:spcPts val="0"/>
              </a:spcBef>
              <a:spcAft>
                <a:spcPts val="0"/>
              </a:spcAft>
              <a:buClr>
                <a:srgbClr val="000000"/>
              </a:buClr>
              <a:buSzPts val="400"/>
              <a:buFont typeface="Arial"/>
              <a:buNone/>
            </a:pPr>
            <a:endParaRPr sz="400" b="0" i="0" u="none" strike="noStrike" cap="none">
              <a:solidFill>
                <a:schemeClr val="dk1"/>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Feature Period: 2019-06-02 to 2020-06-03 </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Predict Period: 2020-06-04 to 2021-06-03</a:t>
            </a:r>
            <a:endParaRPr sz="1400" b="0" i="0" u="none" strike="noStrike" cap="none">
              <a:solidFill>
                <a:srgbClr val="000000"/>
              </a:solidFill>
              <a:latin typeface="Arial"/>
              <a:ea typeface="Arial"/>
              <a:cs typeface="Arial"/>
              <a:sym typeface="Arial"/>
            </a:endParaRPr>
          </a:p>
        </p:txBody>
      </p:sp>
      <p:graphicFrame>
        <p:nvGraphicFramePr>
          <p:cNvPr id="422" name="Google Shape;422;p36"/>
          <p:cNvGraphicFramePr/>
          <p:nvPr/>
        </p:nvGraphicFramePr>
        <p:xfrm>
          <a:off x="1107492" y="2089247"/>
          <a:ext cx="3000000" cy="3000000"/>
        </p:xfrm>
        <a:graphic>
          <a:graphicData uri="http://schemas.openxmlformats.org/drawingml/2006/table">
            <a:tbl>
              <a:tblPr>
                <a:noFill/>
                <a:tableStyleId>{36DBBA6B-FE09-4562-AEC4-88A35B74713D}</a:tableStyleId>
              </a:tblPr>
              <a:tblGrid>
                <a:gridCol w="2844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1152000">
                  <a:extLst>
                    <a:ext uri="{9D8B030D-6E8A-4147-A177-3AD203B41FA5}">
                      <a16:colId xmlns:a16="http://schemas.microsoft.com/office/drawing/2014/main" val="20002"/>
                    </a:ext>
                  </a:extLst>
                </a:gridCol>
              </a:tblGrid>
              <a:tr h="1828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Variable</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26267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Rank</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26267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Coefs</a:t>
                      </a:r>
                      <a:endParaRPr sz="1600" b="1" i="0" u="none" strike="noStrike" cap="none">
                        <a:solidFill>
                          <a:schemeClr val="lt1"/>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262672"/>
                    </a:solidFill>
                  </a:tcPr>
                </a:tc>
                <a:extLst>
                  <a:ext uri="{0D108BD9-81ED-4DB2-BD59-A6C34878D82A}">
                    <a16:rowId xmlns:a16="http://schemas.microsoft.com/office/drawing/2014/main" val="10000"/>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Recency</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1</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1.837899</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Visit_per_TRX</a:t>
                      </a:r>
                      <a:endParaRPr sz="1600" b="0" i="0" u="none" strike="noStrike" cap="none">
                        <a:solidFill>
                          <a:srgbClr val="000000"/>
                        </a:solidFill>
                        <a:latin typeface="Calibri"/>
                        <a:ea typeface="Calibri"/>
                        <a:cs typeface="Calibri"/>
                        <a:sym typeface="Calibri"/>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2</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-0.62214</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Frequency</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3</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0.384857</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Avg_AMT</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4</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0.345554</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Lastest_Amt_Ratio</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5</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-0.25323</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Main_Product_mode_CIJ</a:t>
                      </a:r>
                      <a:endParaRPr sz="1600" b="0" i="0" u="none" strike="noStrike" cap="none">
                        <a:solidFill>
                          <a:srgbClr val="000000"/>
                        </a:solidFill>
                        <a:latin typeface="Calibri"/>
                        <a:ea typeface="Calibri"/>
                        <a:cs typeface="Calibri"/>
                        <a:sym typeface="Calibri"/>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6</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-0.05337</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graphicFrame>
        <p:nvGraphicFramePr>
          <p:cNvPr id="423" name="Google Shape;423;p36"/>
          <p:cNvGraphicFramePr/>
          <p:nvPr/>
        </p:nvGraphicFramePr>
        <p:xfrm>
          <a:off x="6302181" y="2097767"/>
          <a:ext cx="3000000" cy="3000000"/>
        </p:xfrm>
        <a:graphic>
          <a:graphicData uri="http://schemas.openxmlformats.org/drawingml/2006/table">
            <a:tbl>
              <a:tblPr>
                <a:noFill/>
                <a:tableStyleId>{36DBBA6B-FE09-4562-AEC4-88A35B74713D}</a:tableStyleId>
              </a:tblPr>
              <a:tblGrid>
                <a:gridCol w="2844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1152000">
                  <a:extLst>
                    <a:ext uri="{9D8B030D-6E8A-4147-A177-3AD203B41FA5}">
                      <a16:colId xmlns:a16="http://schemas.microsoft.com/office/drawing/2014/main" val="20002"/>
                    </a:ext>
                  </a:extLst>
                </a:gridCol>
              </a:tblGrid>
              <a:tr h="1828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Variable</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26267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Rank</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26267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Coefs</a:t>
                      </a:r>
                      <a:endParaRPr sz="1600" b="1" i="0" u="none" strike="noStrike" cap="none">
                        <a:solidFill>
                          <a:schemeClr val="lt1"/>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262672"/>
                    </a:solidFill>
                  </a:tcPr>
                </a:tc>
                <a:extLst>
                  <a:ext uri="{0D108BD9-81ED-4DB2-BD59-A6C34878D82A}">
                    <a16:rowId xmlns:a16="http://schemas.microsoft.com/office/drawing/2014/main" val="10000"/>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Recency</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1</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1.352892</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Visit_per_TRX</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2</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-0.35819</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Frequency</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3</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0.249555</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Avg_AMT</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4</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0.246175</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Lastest_Amt_Ratio</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5</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-0.20367</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7"/>
          <p:cNvSpPr txBox="1"/>
          <p:nvPr/>
        </p:nvSpPr>
        <p:spPr>
          <a:xfrm>
            <a:off x="600363" y="0"/>
            <a:ext cx="11000509" cy="4766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1" u="none" strike="noStrike" cap="none">
                <a:solidFill>
                  <a:srgbClr val="1E4191"/>
                </a:solidFill>
                <a:latin typeface="Arial"/>
                <a:ea typeface="Arial"/>
                <a:cs typeface="Arial"/>
                <a:sym typeface="Arial"/>
              </a:rPr>
              <a:t>Team AB4J – List of Factors Considered – Tier 3</a:t>
            </a:r>
            <a:endParaRPr sz="1400" b="0" i="0" u="none" strike="noStrike" cap="none">
              <a:solidFill>
                <a:srgbClr val="000000"/>
              </a:solidFill>
              <a:latin typeface="Arial"/>
              <a:ea typeface="Arial"/>
              <a:cs typeface="Arial"/>
              <a:sym typeface="Arial"/>
            </a:endParaRPr>
          </a:p>
        </p:txBody>
      </p:sp>
      <p:sp>
        <p:nvSpPr>
          <p:cNvPr id="430" name="Google Shape;430;p37"/>
          <p:cNvSpPr/>
          <p:nvPr/>
        </p:nvSpPr>
        <p:spPr>
          <a:xfrm>
            <a:off x="600363" y="867461"/>
            <a:ext cx="4659086" cy="83099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Model Summary</a:t>
            </a:r>
            <a:endParaRPr sz="1400" b="0" i="0" u="none" strike="noStrike" cap="none">
              <a:solidFill>
                <a:srgbClr val="000000"/>
              </a:solidFill>
              <a:latin typeface="Arial"/>
              <a:ea typeface="Arial"/>
              <a:cs typeface="Arial"/>
              <a:sym typeface="Arial"/>
            </a:endParaRPr>
          </a:p>
          <a:p>
            <a:pPr marL="285750" marR="0" lvl="0" indent="-260350" algn="l" rtl="0">
              <a:lnSpc>
                <a:spcPct val="100000"/>
              </a:lnSpc>
              <a:spcBef>
                <a:spcPts val="0"/>
              </a:spcBef>
              <a:spcAft>
                <a:spcPts val="0"/>
              </a:spcAft>
              <a:buClr>
                <a:srgbClr val="000000"/>
              </a:buClr>
              <a:buSzPts val="400"/>
              <a:buFont typeface="Arial"/>
              <a:buNone/>
            </a:pPr>
            <a:endParaRPr sz="400" b="0" i="0" u="none" strike="noStrike" cap="none">
              <a:solidFill>
                <a:schemeClr val="dk1"/>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Target Period: 2019-06-02 to 2020-06-03 </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Feature Period: 2015-01-01 to 2019-06-01</a:t>
            </a:r>
            <a:endParaRPr sz="1400" b="0" i="0" u="none" strike="noStrike" cap="none">
              <a:solidFill>
                <a:srgbClr val="000000"/>
              </a:solidFill>
              <a:latin typeface="Arial"/>
              <a:ea typeface="Arial"/>
              <a:cs typeface="Arial"/>
              <a:sym typeface="Arial"/>
            </a:endParaRPr>
          </a:p>
        </p:txBody>
      </p:sp>
      <p:sp>
        <p:nvSpPr>
          <p:cNvPr id="431" name="Google Shape;431;p37"/>
          <p:cNvSpPr/>
          <p:nvPr/>
        </p:nvSpPr>
        <p:spPr>
          <a:xfrm>
            <a:off x="5763302" y="867461"/>
            <a:ext cx="4659086" cy="83099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Model Summary</a:t>
            </a:r>
            <a:endParaRPr sz="1400" b="0" i="0" u="none" strike="noStrike" cap="none">
              <a:solidFill>
                <a:srgbClr val="000000"/>
              </a:solidFill>
              <a:latin typeface="Arial"/>
              <a:ea typeface="Arial"/>
              <a:cs typeface="Arial"/>
              <a:sym typeface="Arial"/>
            </a:endParaRPr>
          </a:p>
          <a:p>
            <a:pPr marL="285750" marR="0" lvl="0" indent="-260350" algn="l" rtl="0">
              <a:lnSpc>
                <a:spcPct val="100000"/>
              </a:lnSpc>
              <a:spcBef>
                <a:spcPts val="0"/>
              </a:spcBef>
              <a:spcAft>
                <a:spcPts val="0"/>
              </a:spcAft>
              <a:buClr>
                <a:srgbClr val="000000"/>
              </a:buClr>
              <a:buSzPts val="400"/>
              <a:buFont typeface="Arial"/>
              <a:buNone/>
            </a:pPr>
            <a:endParaRPr sz="400" b="0" i="0" u="none" strike="noStrike" cap="none">
              <a:solidFill>
                <a:schemeClr val="dk1"/>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Feature Period: 2019-06-02 to 2020-06-03 </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Predict Period: 2020-06-04 to 2021-06-03</a:t>
            </a:r>
            <a:endParaRPr sz="1400" b="0" i="0" u="none" strike="noStrike" cap="none">
              <a:solidFill>
                <a:srgbClr val="000000"/>
              </a:solidFill>
              <a:latin typeface="Arial"/>
              <a:ea typeface="Arial"/>
              <a:cs typeface="Arial"/>
              <a:sym typeface="Arial"/>
            </a:endParaRPr>
          </a:p>
        </p:txBody>
      </p:sp>
      <p:graphicFrame>
        <p:nvGraphicFramePr>
          <p:cNvPr id="432" name="Google Shape;432;p37"/>
          <p:cNvGraphicFramePr/>
          <p:nvPr/>
        </p:nvGraphicFramePr>
        <p:xfrm>
          <a:off x="1123172" y="2120436"/>
          <a:ext cx="3000000" cy="3000000"/>
        </p:xfrm>
        <a:graphic>
          <a:graphicData uri="http://schemas.openxmlformats.org/drawingml/2006/table">
            <a:tbl>
              <a:tblPr>
                <a:noFill/>
                <a:tableStyleId>{36DBBA6B-FE09-4562-AEC4-88A35B74713D}</a:tableStyleId>
              </a:tblPr>
              <a:tblGrid>
                <a:gridCol w="2844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1152000">
                  <a:extLst>
                    <a:ext uri="{9D8B030D-6E8A-4147-A177-3AD203B41FA5}">
                      <a16:colId xmlns:a16="http://schemas.microsoft.com/office/drawing/2014/main" val="20002"/>
                    </a:ext>
                  </a:extLst>
                </a:gridCol>
              </a:tblGrid>
              <a:tr h="1828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Variable</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26267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Rank</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26267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Coefs</a:t>
                      </a:r>
                      <a:endParaRPr sz="1600" b="1" i="0" u="none" strike="noStrike" cap="none">
                        <a:solidFill>
                          <a:schemeClr val="lt1"/>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262672"/>
                    </a:solidFill>
                  </a:tcPr>
                </a:tc>
                <a:extLst>
                  <a:ext uri="{0D108BD9-81ED-4DB2-BD59-A6C34878D82A}">
                    <a16:rowId xmlns:a16="http://schemas.microsoft.com/office/drawing/2014/main" val="10000"/>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Recency</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1</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1.152064</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Frequency</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2</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0.38673</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Avg_Duration</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3</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0.316605</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Visit_per_TRX</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4</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-0.23013</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Avg_AMT</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5</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0.229124</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CUSTOMER_CLASS_OEM</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6</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0.19669</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graphicFrame>
        <p:nvGraphicFramePr>
          <p:cNvPr id="433" name="Google Shape;433;p37"/>
          <p:cNvGraphicFramePr/>
          <p:nvPr/>
        </p:nvGraphicFramePr>
        <p:xfrm>
          <a:off x="6348316" y="2122823"/>
          <a:ext cx="3000000" cy="3000000"/>
        </p:xfrm>
        <a:graphic>
          <a:graphicData uri="http://schemas.openxmlformats.org/drawingml/2006/table">
            <a:tbl>
              <a:tblPr>
                <a:noFill/>
                <a:tableStyleId>{36DBBA6B-FE09-4562-AEC4-88A35B74713D}</a:tableStyleId>
              </a:tblPr>
              <a:tblGrid>
                <a:gridCol w="2844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1152000">
                  <a:extLst>
                    <a:ext uri="{9D8B030D-6E8A-4147-A177-3AD203B41FA5}">
                      <a16:colId xmlns:a16="http://schemas.microsoft.com/office/drawing/2014/main" val="20002"/>
                    </a:ext>
                  </a:extLst>
                </a:gridCol>
              </a:tblGrid>
              <a:tr h="1828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Variable</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26267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Rank</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26267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Coefs</a:t>
                      </a:r>
                      <a:endParaRPr sz="1600" b="1" i="0" u="none" strike="noStrike" cap="none">
                        <a:solidFill>
                          <a:schemeClr val="lt1"/>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262672"/>
                    </a:solidFill>
                  </a:tcPr>
                </a:tc>
                <a:extLst>
                  <a:ext uri="{0D108BD9-81ED-4DB2-BD59-A6C34878D82A}">
                    <a16:rowId xmlns:a16="http://schemas.microsoft.com/office/drawing/2014/main" val="10000"/>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Recency</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1</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1.202607</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Frequency</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2</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0.373147</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Avg_Duration</a:t>
                      </a:r>
                      <a:endParaRPr sz="1600" b="0" i="0" u="none" strike="noStrike" cap="none">
                        <a:solidFill>
                          <a:srgbClr val="000000"/>
                        </a:solidFill>
                        <a:latin typeface="Calibri"/>
                        <a:ea typeface="Calibri"/>
                        <a:cs typeface="Calibri"/>
                        <a:sym typeface="Calibri"/>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3</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0.32351</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Avg_AMT</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4</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0.28908</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Visit_per_TRX</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5</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-0.24478</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CUSTOMER_CLASS_OEM</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6</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0.210207</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1828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NO_OF_SVC_INCIDENTS</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7</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0.167414</a:t>
                      </a:r>
                      <a:endParaRPr sz="1400" u="none" strike="noStrike" cap="none"/>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8684f49f7a_1_5"/>
          <p:cNvSpPr txBox="1"/>
          <p:nvPr/>
        </p:nvSpPr>
        <p:spPr>
          <a:xfrm>
            <a:off x="600363" y="1604867"/>
            <a:ext cx="11000400" cy="93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1" i="1" u="none" strike="noStrike" cap="none">
                <a:solidFill>
                  <a:srgbClr val="1E4191"/>
                </a:solidFill>
                <a:latin typeface="Arial"/>
                <a:ea typeface="Arial"/>
                <a:cs typeface="Arial"/>
                <a:sym typeface="Arial"/>
              </a:rPr>
              <a:t>Customer Segmentation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
          <p:cNvSpPr txBox="1"/>
          <p:nvPr/>
        </p:nvSpPr>
        <p:spPr>
          <a:xfrm>
            <a:off x="600363" y="0"/>
            <a:ext cx="11000509" cy="4766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1" u="none" strike="noStrike" cap="none">
                <a:solidFill>
                  <a:srgbClr val="1E4191"/>
                </a:solidFill>
                <a:latin typeface="Arial"/>
                <a:ea typeface="Arial"/>
                <a:cs typeface="Arial"/>
                <a:sym typeface="Arial"/>
              </a:rPr>
              <a:t>Customer Segmentation Summary</a:t>
            </a:r>
            <a:endParaRPr sz="1400" b="0" i="0" u="none" strike="noStrike" cap="none">
              <a:solidFill>
                <a:srgbClr val="000000"/>
              </a:solidFill>
              <a:latin typeface="Arial"/>
              <a:ea typeface="Arial"/>
              <a:cs typeface="Arial"/>
              <a:sym typeface="Arial"/>
            </a:endParaRPr>
          </a:p>
        </p:txBody>
      </p:sp>
      <p:graphicFrame>
        <p:nvGraphicFramePr>
          <p:cNvPr id="155" name="Google Shape;155;p3"/>
          <p:cNvGraphicFramePr/>
          <p:nvPr/>
        </p:nvGraphicFramePr>
        <p:xfrm>
          <a:off x="875570" y="1593405"/>
          <a:ext cx="3000000" cy="3000000"/>
        </p:xfrm>
        <a:graphic>
          <a:graphicData uri="http://schemas.openxmlformats.org/drawingml/2006/table">
            <a:tbl>
              <a:tblPr firstRow="1" bandRow="1">
                <a:noFill/>
                <a:tableStyleId>{DF3B609B-0002-42AE-8025-53E46EE836E1}</a:tableStyleId>
              </a:tblPr>
              <a:tblGrid>
                <a:gridCol w="2533450">
                  <a:extLst>
                    <a:ext uri="{9D8B030D-6E8A-4147-A177-3AD203B41FA5}">
                      <a16:colId xmlns:a16="http://schemas.microsoft.com/office/drawing/2014/main" val="20000"/>
                    </a:ext>
                  </a:extLst>
                </a:gridCol>
                <a:gridCol w="1318350">
                  <a:extLst>
                    <a:ext uri="{9D8B030D-6E8A-4147-A177-3AD203B41FA5}">
                      <a16:colId xmlns:a16="http://schemas.microsoft.com/office/drawing/2014/main" val="20001"/>
                    </a:ext>
                  </a:extLst>
                </a:gridCol>
                <a:gridCol w="1531375">
                  <a:extLst>
                    <a:ext uri="{9D8B030D-6E8A-4147-A177-3AD203B41FA5}">
                      <a16:colId xmlns:a16="http://schemas.microsoft.com/office/drawing/2014/main" val="20002"/>
                    </a:ext>
                  </a:extLst>
                </a:gridCol>
                <a:gridCol w="1328100">
                  <a:extLst>
                    <a:ext uri="{9D8B030D-6E8A-4147-A177-3AD203B41FA5}">
                      <a16:colId xmlns:a16="http://schemas.microsoft.com/office/drawing/2014/main" val="20003"/>
                    </a:ext>
                  </a:extLst>
                </a:gridCol>
                <a:gridCol w="1429750">
                  <a:extLst>
                    <a:ext uri="{9D8B030D-6E8A-4147-A177-3AD203B41FA5}">
                      <a16:colId xmlns:a16="http://schemas.microsoft.com/office/drawing/2014/main" val="20004"/>
                    </a:ext>
                  </a:extLst>
                </a:gridCol>
                <a:gridCol w="1429750">
                  <a:extLst>
                    <a:ext uri="{9D8B030D-6E8A-4147-A177-3AD203B41FA5}">
                      <a16:colId xmlns:a16="http://schemas.microsoft.com/office/drawing/2014/main" val="20005"/>
                    </a:ext>
                  </a:extLst>
                </a:gridCol>
              </a:tblGrid>
              <a:tr h="21425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Key Attributes</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Tier 1</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u="none" strike="noStrike" cap="none"/>
                        <a:t>Tier 2</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u="none" strike="noStrike" cap="none"/>
                        <a:t>Tier 3</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u="none" strike="noStrike" cap="none"/>
                        <a:t>Tier 4</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u="none" strike="noStrike" cap="none"/>
                        <a:t>Total</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extLst>
                  <a:ext uri="{0D108BD9-81ED-4DB2-BD59-A6C34878D82A}">
                    <a16:rowId xmlns:a16="http://schemas.microsoft.com/office/drawing/2014/main" val="10000"/>
                  </a:ext>
                </a:extLst>
              </a:tr>
              <a:tr h="21425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Customer size</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3,513</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5,634</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4,362</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2,901</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16,410</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14250">
                <a:tc>
                  <a:txBody>
                    <a:bodyPr/>
                    <a:lstStyle/>
                    <a:p>
                      <a:pPr marL="0" marR="0" lvl="0" indent="0" algn="l" rtl="0">
                        <a:lnSpc>
                          <a:spcPct val="100000"/>
                        </a:lnSpc>
                        <a:spcBef>
                          <a:spcPts val="0"/>
                        </a:spcBef>
                        <a:spcAft>
                          <a:spcPts val="0"/>
                        </a:spcAft>
                        <a:buClr>
                          <a:schemeClr val="dk1"/>
                        </a:buClr>
                        <a:buSzPts val="1600"/>
                        <a:buFont typeface="Arial"/>
                        <a:buNone/>
                      </a:pPr>
                      <a:r>
                        <a:rPr lang="en-US" sz="1600" u="none" strike="noStrike" cap="none"/>
                        <a:t>Avg Number of Purchase</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84.8</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19.5</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4.5</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1.1</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26.2</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14250">
                <a:tc>
                  <a:txBody>
                    <a:bodyPr/>
                    <a:lstStyle/>
                    <a:p>
                      <a:pPr marL="0" marR="0" lvl="0" indent="0" algn="l" rtl="0">
                        <a:lnSpc>
                          <a:spcPct val="100000"/>
                        </a:lnSpc>
                        <a:spcBef>
                          <a:spcPts val="0"/>
                        </a:spcBef>
                        <a:spcAft>
                          <a:spcPts val="0"/>
                        </a:spcAft>
                        <a:buClr>
                          <a:schemeClr val="dk1"/>
                        </a:buClr>
                        <a:buSzPts val="1600"/>
                        <a:buFont typeface="Arial"/>
                        <a:buNone/>
                      </a:pPr>
                      <a:r>
                        <a:rPr lang="en-US" sz="1600" u="none" strike="noStrike" cap="none"/>
                        <a:t>Avg Total Amount Spent</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112,031</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10,008</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1,798</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618</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28,007</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7975">
                <a:tc>
                  <a:txBody>
                    <a:bodyPr/>
                    <a:lstStyle/>
                    <a:p>
                      <a:pPr marL="0" marR="0" lvl="0" indent="0" algn="l" rtl="0">
                        <a:lnSpc>
                          <a:spcPct val="100000"/>
                        </a:lnSpc>
                        <a:spcBef>
                          <a:spcPts val="0"/>
                        </a:spcBef>
                        <a:spcAft>
                          <a:spcPts val="0"/>
                        </a:spcAft>
                        <a:buClr>
                          <a:schemeClr val="dk1"/>
                        </a:buClr>
                        <a:buSzPts val="1600"/>
                        <a:buFont typeface="Arial"/>
                        <a:buNone/>
                      </a:pPr>
                      <a:r>
                        <a:rPr lang="en-US" sz="1600" u="none" strike="noStrike" cap="none"/>
                        <a:t>Avg Duration (in Days)</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1,751</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1,386</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613</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2</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1,014</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marR="0" lvl="0" indent="0" algn="l" rtl="0">
                        <a:lnSpc>
                          <a:spcPct val="100000"/>
                        </a:lnSpc>
                        <a:spcBef>
                          <a:spcPts val="0"/>
                        </a:spcBef>
                        <a:spcAft>
                          <a:spcPts val="0"/>
                        </a:spcAft>
                        <a:buClr>
                          <a:srgbClr val="000000"/>
                        </a:buClr>
                        <a:buSzPts val="600"/>
                        <a:buFont typeface="Arial"/>
                        <a:buNone/>
                      </a:pPr>
                      <a:endParaRPr sz="600" u="none" strike="noStrike" cap="none">
                        <a:highlight>
                          <a:srgbClr val="FFFFCC"/>
                        </a:highligh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lnSpc>
                          <a:spcPct val="100000"/>
                        </a:lnSpc>
                        <a:spcBef>
                          <a:spcPts val="0"/>
                        </a:spcBef>
                        <a:spcAft>
                          <a:spcPts val="0"/>
                        </a:spcAft>
                        <a:buClr>
                          <a:srgbClr val="000000"/>
                        </a:buClr>
                        <a:buSzPts val="600"/>
                        <a:buFont typeface="Arial"/>
                        <a:buNone/>
                      </a:pPr>
                      <a:endParaRPr sz="600" u="none" strike="noStrike" cap="none">
                        <a:highlight>
                          <a:srgbClr val="FFFFCC"/>
                        </a:highligh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lnSpc>
                          <a:spcPct val="100000"/>
                        </a:lnSpc>
                        <a:spcBef>
                          <a:spcPts val="0"/>
                        </a:spcBef>
                        <a:spcAft>
                          <a:spcPts val="0"/>
                        </a:spcAft>
                        <a:buClr>
                          <a:srgbClr val="000000"/>
                        </a:buClr>
                        <a:buSzPts val="600"/>
                        <a:buFont typeface="Arial"/>
                        <a:buNone/>
                      </a:pPr>
                      <a:endParaRPr sz="600" u="none" strike="noStrike" cap="none">
                        <a:highlight>
                          <a:srgbClr val="FFFFCC"/>
                        </a:highligh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lnSpc>
                          <a:spcPct val="100000"/>
                        </a:lnSpc>
                        <a:spcBef>
                          <a:spcPts val="0"/>
                        </a:spcBef>
                        <a:spcAft>
                          <a:spcPts val="0"/>
                        </a:spcAft>
                        <a:buClr>
                          <a:srgbClr val="000000"/>
                        </a:buClr>
                        <a:buSzPts val="600"/>
                        <a:buFont typeface="Arial"/>
                        <a:buNone/>
                      </a:pPr>
                      <a:endParaRPr sz="600" u="none" strike="noStrike" cap="none">
                        <a:highlight>
                          <a:srgbClr val="FFFFCC"/>
                        </a:highligh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lnSpc>
                          <a:spcPct val="100000"/>
                        </a:lnSpc>
                        <a:spcBef>
                          <a:spcPts val="0"/>
                        </a:spcBef>
                        <a:spcAft>
                          <a:spcPts val="0"/>
                        </a:spcAft>
                        <a:buClr>
                          <a:srgbClr val="000000"/>
                        </a:buClr>
                        <a:buSzPts val="600"/>
                        <a:buFont typeface="Arial"/>
                        <a:buNone/>
                      </a:pPr>
                      <a:endParaRPr sz="600" u="none" strike="noStrike" cap="none">
                        <a:highlight>
                          <a:srgbClr val="FFFFCC"/>
                        </a:highligh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lnSpc>
                          <a:spcPct val="100000"/>
                        </a:lnSpc>
                        <a:spcBef>
                          <a:spcPts val="0"/>
                        </a:spcBef>
                        <a:spcAft>
                          <a:spcPts val="0"/>
                        </a:spcAft>
                        <a:buClr>
                          <a:srgbClr val="000000"/>
                        </a:buClr>
                        <a:buSzPts val="600"/>
                        <a:buFont typeface="Arial"/>
                        <a:buNone/>
                      </a:pPr>
                      <a:endParaRPr sz="600" u="none" strike="noStrike" cap="none">
                        <a:highlight>
                          <a:srgbClr val="FFFFCC"/>
                        </a:highligh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extLst>
                  <a:ext uri="{0D108BD9-81ED-4DB2-BD59-A6C34878D82A}">
                    <a16:rowId xmlns:a16="http://schemas.microsoft.com/office/drawing/2014/main" val="10005"/>
                  </a:ext>
                </a:extLst>
              </a:tr>
              <a:tr h="21425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 of sales </a:t>
                      </a:r>
                      <a:r>
                        <a:rPr lang="en-US" sz="900" u="none" strike="noStrike" cap="none"/>
                        <a:t>(based on 2019 sales)</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85.14%</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12.68%</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1.78%</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0.4%</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100%</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21425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Churn Rate</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7.91%</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22.31%</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52.82%</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78.42%</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36.21%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bl>
          </a:graphicData>
        </a:graphic>
      </p:graphicFrame>
      <p:sp>
        <p:nvSpPr>
          <p:cNvPr id="156" name="Google Shape;156;p3"/>
          <p:cNvSpPr txBox="1"/>
          <p:nvPr/>
        </p:nvSpPr>
        <p:spPr>
          <a:xfrm>
            <a:off x="875569" y="790113"/>
            <a:ext cx="9378139" cy="55395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US" sz="1500" b="0" i="0" u="none" strike="noStrike" cap="none">
                <a:solidFill>
                  <a:schemeClr val="dk1"/>
                </a:solidFill>
                <a:latin typeface="Arial"/>
                <a:ea typeface="Arial"/>
                <a:cs typeface="Arial"/>
                <a:sym typeface="Arial"/>
              </a:rPr>
              <a:t>Customer are segmented based on their Number of Purchases (Frequency), Total Amount Spent (Monetary), and Number of days with the company (Duration)</a:t>
            </a:r>
            <a:endParaRPr sz="1500" b="0" i="0" u="none" strike="noStrike" cap="none">
              <a:solidFill>
                <a:schemeClr val="dk1"/>
              </a:solidFill>
              <a:latin typeface="Arial"/>
              <a:ea typeface="Arial"/>
              <a:cs typeface="Arial"/>
              <a:sym typeface="Arial"/>
            </a:endParaRPr>
          </a:p>
        </p:txBody>
      </p:sp>
      <p:sp>
        <p:nvSpPr>
          <p:cNvPr id="157" name="Google Shape;157;p3"/>
          <p:cNvSpPr txBox="1"/>
          <p:nvPr/>
        </p:nvSpPr>
        <p:spPr>
          <a:xfrm>
            <a:off x="875578" y="4273213"/>
            <a:ext cx="9570900" cy="21699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US" sz="1500" b="0" i="0" u="none" strike="noStrike" cap="none">
                <a:solidFill>
                  <a:schemeClr val="dk1"/>
                </a:solidFill>
                <a:latin typeface="Arial"/>
                <a:ea typeface="Arial"/>
                <a:cs typeface="Arial"/>
                <a:sym typeface="Arial"/>
              </a:rPr>
              <a:t>We used clusters of 4 from K-means because it has a relatively low sum of squared error and have higher silhouette score compared to other clustering method (ex: Hierarchical clustering)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500" b="0" i="0" u="none" strike="noStrike" cap="none">
                <a:solidFill>
                  <a:schemeClr val="dk1"/>
                </a:solidFill>
                <a:latin typeface="Arial"/>
                <a:ea typeface="Arial"/>
                <a:cs typeface="Arial"/>
                <a:sym typeface="Arial"/>
              </a:rPr>
              <a:t>Tier 1 are the most loyal and valuable customers with the company, they make more transactions, spend the most per site, stay around 5 years with the company, and contribute the most to the company’s revenue (85% of total revenue in 2019)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500" b="0" i="0" u="none" strike="noStrike" cap="none">
                <a:solidFill>
                  <a:schemeClr val="dk1"/>
                </a:solidFill>
                <a:latin typeface="Arial"/>
                <a:ea typeface="Arial"/>
                <a:cs typeface="Arial"/>
                <a:sym typeface="Arial"/>
              </a:rPr>
              <a:t>Tier 3 are relatively new customers with the company who spent around 2 years with the company and have the potential to become long-term customer</a:t>
            </a:r>
            <a:endParaRPr sz="15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8684f49f7a_1_0"/>
          <p:cNvSpPr txBox="1"/>
          <p:nvPr/>
        </p:nvSpPr>
        <p:spPr>
          <a:xfrm>
            <a:off x="600363" y="1604867"/>
            <a:ext cx="11000400" cy="93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1" i="1" u="none" strike="noStrike" cap="none">
                <a:solidFill>
                  <a:srgbClr val="1E4191"/>
                </a:solidFill>
                <a:latin typeface="Arial"/>
                <a:ea typeface="Arial"/>
                <a:cs typeface="Arial"/>
                <a:sym typeface="Arial"/>
              </a:rPr>
              <a:t>Churn Model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4"/>
          <p:cNvSpPr txBox="1"/>
          <p:nvPr/>
        </p:nvSpPr>
        <p:spPr>
          <a:xfrm>
            <a:off x="600363" y="0"/>
            <a:ext cx="11000509" cy="4766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1" u="none" strike="noStrike" cap="none">
                <a:solidFill>
                  <a:srgbClr val="1E4191"/>
                </a:solidFill>
                <a:latin typeface="Arial"/>
                <a:ea typeface="Arial"/>
                <a:cs typeface="Arial"/>
                <a:sym typeface="Arial"/>
              </a:rPr>
              <a:t>AB4J –Churn Model </a:t>
            </a:r>
            <a:endParaRPr sz="1400" b="0" i="0" u="none" strike="noStrike" cap="none">
              <a:solidFill>
                <a:srgbClr val="000000"/>
              </a:solidFill>
              <a:latin typeface="Arial"/>
              <a:ea typeface="Arial"/>
              <a:cs typeface="Arial"/>
              <a:sym typeface="Arial"/>
            </a:endParaRPr>
          </a:p>
        </p:txBody>
      </p:sp>
      <p:sp>
        <p:nvSpPr>
          <p:cNvPr id="170" name="Google Shape;170;p4"/>
          <p:cNvSpPr txBox="1"/>
          <p:nvPr/>
        </p:nvSpPr>
        <p:spPr>
          <a:xfrm>
            <a:off x="600363" y="976544"/>
            <a:ext cx="9928554" cy="517060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1" i="0" u="none" strike="noStrike" cap="none">
                <a:solidFill>
                  <a:schemeClr val="dk1"/>
                </a:solidFill>
                <a:latin typeface="Arial"/>
                <a:ea typeface="Arial"/>
                <a:cs typeface="Arial"/>
                <a:sym typeface="Arial"/>
              </a:rPr>
              <a:t>Model Summary</a:t>
            </a:r>
            <a:r>
              <a:rPr lang="en-US"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742950" marR="0" lvl="1"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The main idea: given customer attribution and past behavior, would the customer continue make transaction in next 12 month?</a:t>
            </a:r>
            <a:endParaRPr sz="1400" b="0" i="0" u="none" strike="noStrike" cap="none">
              <a:solidFill>
                <a:srgbClr val="000000"/>
              </a:solidFill>
              <a:latin typeface="Arial"/>
              <a:ea typeface="Arial"/>
              <a:cs typeface="Arial"/>
              <a:sym typeface="Arial"/>
            </a:endParaRPr>
          </a:p>
          <a:p>
            <a:pPr marL="742950" marR="0" lvl="1"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Target Variable: Whether Customer would “Churn” in the next 12 months </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The data would be divided into 2 period: Target period and Feature period</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The data on Target period will </a:t>
            </a:r>
            <a:r>
              <a:rPr lang="en-US" sz="1800" b="0" i="0" u="sng" strike="noStrike" cap="none">
                <a:solidFill>
                  <a:schemeClr val="dk1"/>
                </a:solidFill>
                <a:latin typeface="Arial"/>
                <a:ea typeface="Arial"/>
                <a:cs typeface="Arial"/>
                <a:sym typeface="Arial"/>
              </a:rPr>
              <a:t>not</a:t>
            </a:r>
            <a:r>
              <a:rPr lang="en-US" sz="1800" b="0" i="0" u="none" strike="noStrike" cap="none">
                <a:solidFill>
                  <a:schemeClr val="dk1"/>
                </a:solidFill>
                <a:latin typeface="Arial"/>
                <a:ea typeface="Arial"/>
                <a:cs typeface="Arial"/>
                <a:sym typeface="Arial"/>
              </a:rPr>
              <a:t> be included when calculating the features such as Monetary (Total Amount Spent) or Frequency (Number of Purchase)</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Our team used Logistic Regression to predict churn/inactivity</a:t>
            </a:r>
            <a:endParaRPr sz="1400" b="0" i="0" u="none" strike="noStrike" cap="none">
              <a:solidFill>
                <a:srgbClr val="000000"/>
              </a:solidFill>
              <a:latin typeface="Arial"/>
              <a:ea typeface="Arial"/>
              <a:cs typeface="Arial"/>
              <a:sym typeface="Arial"/>
            </a:endParaRPr>
          </a:p>
          <a:p>
            <a:pPr marL="742950" marR="0" lvl="1"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Churn Model for Tier 4 Customer is unnecessary since they are either 1-time buyer or newly-join customers</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742950" marR="0" lvl="1"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grpSp>
        <p:nvGrpSpPr>
          <p:cNvPr id="175" name="Google Shape;175;p5"/>
          <p:cNvGrpSpPr/>
          <p:nvPr/>
        </p:nvGrpSpPr>
        <p:grpSpPr>
          <a:xfrm>
            <a:off x="722053" y="704134"/>
            <a:ext cx="10911364" cy="2329484"/>
            <a:chOff x="722053" y="2680419"/>
            <a:chExt cx="10911364" cy="2329484"/>
          </a:xfrm>
        </p:grpSpPr>
        <p:sp>
          <p:nvSpPr>
            <p:cNvPr id="176" name="Google Shape;176;p5"/>
            <p:cNvSpPr/>
            <p:nvPr/>
          </p:nvSpPr>
          <p:spPr>
            <a:xfrm>
              <a:off x="1242873" y="3147111"/>
              <a:ext cx="8771136" cy="307777"/>
            </a:xfrm>
            <a:prstGeom prst="rightArrow">
              <a:avLst>
                <a:gd name="adj1" fmla="val 50000"/>
                <a:gd name="adj2" fmla="val 50000"/>
              </a:avLst>
            </a:prstGeom>
            <a:solidFill>
              <a:srgbClr val="CCCCCC"/>
            </a:solidFill>
            <a:ln w="126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77" name="Google Shape;177;p5"/>
            <p:cNvCxnSpPr/>
            <p:nvPr/>
          </p:nvCxnSpPr>
          <p:spPr>
            <a:xfrm>
              <a:off x="7457243" y="3041168"/>
              <a:ext cx="0" cy="186431"/>
            </a:xfrm>
            <a:prstGeom prst="straightConnector1">
              <a:avLst/>
            </a:prstGeom>
            <a:solidFill>
              <a:schemeClr val="lt1"/>
            </a:solidFill>
            <a:ln w="12675" cap="flat" cmpd="sng">
              <a:solidFill>
                <a:schemeClr val="dk1"/>
              </a:solidFill>
              <a:prstDash val="solid"/>
              <a:round/>
              <a:headEnd type="none" w="sm" len="sm"/>
              <a:tailEnd type="none" w="sm" len="sm"/>
            </a:ln>
          </p:spPr>
        </p:cxnSp>
        <p:sp>
          <p:nvSpPr>
            <p:cNvPr id="178" name="Google Shape;178;p5"/>
            <p:cNvSpPr txBox="1"/>
            <p:nvPr/>
          </p:nvSpPr>
          <p:spPr>
            <a:xfrm>
              <a:off x="6934943" y="2680419"/>
              <a:ext cx="147221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2020-06-01</a:t>
              </a:r>
              <a:endParaRPr sz="1400" b="0" i="0" u="none" strike="noStrike" cap="none">
                <a:solidFill>
                  <a:schemeClr val="dk1"/>
                </a:solidFill>
                <a:latin typeface="Arial"/>
                <a:ea typeface="Arial"/>
                <a:cs typeface="Arial"/>
                <a:sym typeface="Arial"/>
              </a:endParaRPr>
            </a:p>
          </p:txBody>
        </p:sp>
        <p:cxnSp>
          <p:nvCxnSpPr>
            <p:cNvPr id="179" name="Google Shape;179;p5"/>
            <p:cNvCxnSpPr/>
            <p:nvPr/>
          </p:nvCxnSpPr>
          <p:spPr>
            <a:xfrm>
              <a:off x="5932508" y="3041168"/>
              <a:ext cx="0" cy="186431"/>
            </a:xfrm>
            <a:prstGeom prst="straightConnector1">
              <a:avLst/>
            </a:prstGeom>
            <a:solidFill>
              <a:schemeClr val="lt1"/>
            </a:solidFill>
            <a:ln w="12675" cap="flat" cmpd="sng">
              <a:solidFill>
                <a:schemeClr val="dk1"/>
              </a:solidFill>
              <a:prstDash val="solid"/>
              <a:round/>
              <a:headEnd type="none" w="sm" len="sm"/>
              <a:tailEnd type="none" w="sm" len="sm"/>
            </a:ln>
          </p:spPr>
        </p:cxnSp>
        <p:sp>
          <p:nvSpPr>
            <p:cNvPr id="180" name="Google Shape;180;p5"/>
            <p:cNvSpPr txBox="1"/>
            <p:nvPr/>
          </p:nvSpPr>
          <p:spPr>
            <a:xfrm>
              <a:off x="5410208" y="2680419"/>
              <a:ext cx="147221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2019-06-01</a:t>
              </a:r>
              <a:endParaRPr sz="1400" b="0" i="0" u="none" strike="noStrike" cap="none">
                <a:solidFill>
                  <a:schemeClr val="dk1"/>
                </a:solidFill>
                <a:latin typeface="Arial"/>
                <a:ea typeface="Arial"/>
                <a:cs typeface="Arial"/>
                <a:sym typeface="Arial"/>
              </a:endParaRPr>
            </a:p>
          </p:txBody>
        </p:sp>
        <p:sp>
          <p:nvSpPr>
            <p:cNvPr id="181" name="Google Shape;181;p5"/>
            <p:cNvSpPr/>
            <p:nvPr/>
          </p:nvSpPr>
          <p:spPr>
            <a:xfrm rot="-5400000">
              <a:off x="3455348" y="1319335"/>
              <a:ext cx="219536" cy="4634158"/>
            </a:xfrm>
            <a:prstGeom prst="leftBrace">
              <a:avLst>
                <a:gd name="adj1" fmla="val 8333"/>
                <a:gd name="adj2" fmla="val 50000"/>
              </a:avLst>
            </a:prstGeom>
            <a:solidFill>
              <a:schemeClr val="lt1"/>
            </a:solidFill>
            <a:ln w="126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2" name="Google Shape;182;p5"/>
            <p:cNvSpPr txBox="1"/>
            <p:nvPr/>
          </p:nvSpPr>
          <p:spPr>
            <a:xfrm>
              <a:off x="2931482" y="3817939"/>
              <a:ext cx="13745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Feature Period</a:t>
              </a:r>
              <a:endParaRPr sz="1400" b="0" i="0" u="none" strike="noStrike" cap="none">
                <a:solidFill>
                  <a:schemeClr val="dk1"/>
                </a:solidFill>
                <a:latin typeface="Arial"/>
                <a:ea typeface="Arial"/>
                <a:cs typeface="Arial"/>
                <a:sym typeface="Arial"/>
              </a:endParaRPr>
            </a:p>
          </p:txBody>
        </p:sp>
        <p:sp>
          <p:nvSpPr>
            <p:cNvPr id="183" name="Google Shape;183;p5"/>
            <p:cNvSpPr txBox="1"/>
            <p:nvPr/>
          </p:nvSpPr>
          <p:spPr>
            <a:xfrm>
              <a:off x="6144825" y="3796998"/>
              <a:ext cx="13745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Target Period</a:t>
              </a:r>
              <a:endParaRPr sz="1400" b="0" i="0" u="none" strike="noStrike" cap="none">
                <a:solidFill>
                  <a:schemeClr val="dk1"/>
                </a:solidFill>
                <a:latin typeface="Arial"/>
                <a:ea typeface="Arial"/>
                <a:cs typeface="Arial"/>
                <a:sym typeface="Arial"/>
              </a:endParaRPr>
            </a:p>
          </p:txBody>
        </p:sp>
        <p:sp>
          <p:nvSpPr>
            <p:cNvPr id="184" name="Google Shape;184;p5"/>
            <p:cNvSpPr/>
            <p:nvPr/>
          </p:nvSpPr>
          <p:spPr>
            <a:xfrm rot="-5400000">
              <a:off x="6600950" y="2858203"/>
              <a:ext cx="187852" cy="1524735"/>
            </a:xfrm>
            <a:prstGeom prst="leftBrace">
              <a:avLst>
                <a:gd name="adj1" fmla="val 8333"/>
                <a:gd name="adj2" fmla="val 50000"/>
              </a:avLst>
            </a:prstGeom>
            <a:solidFill>
              <a:schemeClr val="lt1"/>
            </a:solidFill>
            <a:ln w="126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85" name="Google Shape;185;p5"/>
            <p:cNvCxnSpPr/>
            <p:nvPr/>
          </p:nvCxnSpPr>
          <p:spPr>
            <a:xfrm>
              <a:off x="3817889" y="4447591"/>
              <a:ext cx="3900624" cy="0"/>
            </a:xfrm>
            <a:prstGeom prst="straightConnector1">
              <a:avLst/>
            </a:prstGeom>
            <a:solidFill>
              <a:schemeClr val="lt1"/>
            </a:solidFill>
            <a:ln w="12675" cap="flat" cmpd="sng">
              <a:solidFill>
                <a:schemeClr val="dk1"/>
              </a:solidFill>
              <a:prstDash val="solid"/>
              <a:round/>
              <a:headEnd type="none" w="sm" len="sm"/>
              <a:tailEnd type="triangle" w="med" len="med"/>
            </a:ln>
          </p:spPr>
        </p:cxnSp>
        <p:cxnSp>
          <p:nvCxnSpPr>
            <p:cNvPr id="186" name="Google Shape;186;p5"/>
            <p:cNvCxnSpPr/>
            <p:nvPr/>
          </p:nvCxnSpPr>
          <p:spPr>
            <a:xfrm>
              <a:off x="3817889" y="4261160"/>
              <a:ext cx="0" cy="186431"/>
            </a:xfrm>
            <a:prstGeom prst="straightConnector1">
              <a:avLst/>
            </a:prstGeom>
            <a:solidFill>
              <a:schemeClr val="lt1"/>
            </a:solidFill>
            <a:ln w="12675" cap="flat" cmpd="sng">
              <a:solidFill>
                <a:schemeClr val="dk1"/>
              </a:solidFill>
              <a:prstDash val="solid"/>
              <a:round/>
              <a:headEnd type="none" w="sm" len="sm"/>
              <a:tailEnd type="none" w="sm" len="sm"/>
            </a:ln>
          </p:spPr>
        </p:cxnSp>
        <p:cxnSp>
          <p:nvCxnSpPr>
            <p:cNvPr id="187" name="Google Shape;187;p5"/>
            <p:cNvCxnSpPr/>
            <p:nvPr/>
          </p:nvCxnSpPr>
          <p:spPr>
            <a:xfrm>
              <a:off x="6704459" y="4261160"/>
              <a:ext cx="0" cy="186431"/>
            </a:xfrm>
            <a:prstGeom prst="straightConnector1">
              <a:avLst/>
            </a:prstGeom>
            <a:solidFill>
              <a:schemeClr val="lt1"/>
            </a:solidFill>
            <a:ln w="12675" cap="flat" cmpd="sng">
              <a:solidFill>
                <a:schemeClr val="dk1"/>
              </a:solidFill>
              <a:prstDash val="solid"/>
              <a:round/>
              <a:headEnd type="none" w="sm" len="sm"/>
              <a:tailEnd type="none" w="sm" len="sm"/>
            </a:ln>
          </p:spPr>
        </p:cxnSp>
        <p:sp>
          <p:nvSpPr>
            <p:cNvPr id="188" name="Google Shape;188;p5"/>
            <p:cNvSpPr txBox="1"/>
            <p:nvPr/>
          </p:nvSpPr>
          <p:spPr>
            <a:xfrm>
              <a:off x="7895917" y="3840392"/>
              <a:ext cx="3737500" cy="11695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1. Conduct 10-fold cross validation to choose the best hyper-parameter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2. Conduct feature selection to find the most important feature</a:t>
              </a:r>
              <a:endParaRPr sz="1400" b="0" i="0" u="none" strike="noStrike" cap="none">
                <a:solidFill>
                  <a:schemeClr val="dk1"/>
                </a:solidFill>
                <a:latin typeface="Arial"/>
                <a:ea typeface="Arial"/>
                <a:cs typeface="Arial"/>
                <a:sym typeface="Arial"/>
              </a:endParaRPr>
            </a:p>
          </p:txBody>
        </p:sp>
        <p:cxnSp>
          <p:nvCxnSpPr>
            <p:cNvPr id="189" name="Google Shape;189;p5"/>
            <p:cNvCxnSpPr/>
            <p:nvPr/>
          </p:nvCxnSpPr>
          <p:spPr>
            <a:xfrm>
              <a:off x="1244353" y="3063709"/>
              <a:ext cx="0" cy="186431"/>
            </a:xfrm>
            <a:prstGeom prst="straightConnector1">
              <a:avLst/>
            </a:prstGeom>
            <a:solidFill>
              <a:schemeClr val="lt1"/>
            </a:solidFill>
            <a:ln w="12675" cap="flat" cmpd="sng">
              <a:solidFill>
                <a:schemeClr val="dk1"/>
              </a:solidFill>
              <a:prstDash val="solid"/>
              <a:round/>
              <a:headEnd type="none" w="sm" len="sm"/>
              <a:tailEnd type="none" w="sm" len="sm"/>
            </a:ln>
          </p:spPr>
        </p:cxnSp>
        <p:sp>
          <p:nvSpPr>
            <p:cNvPr id="190" name="Google Shape;190;p5"/>
            <p:cNvSpPr txBox="1"/>
            <p:nvPr/>
          </p:nvSpPr>
          <p:spPr>
            <a:xfrm>
              <a:off x="722053" y="2702960"/>
              <a:ext cx="147221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2015-01-01</a:t>
              </a:r>
              <a:endParaRPr sz="1400" b="0" i="0" u="none" strike="noStrike" cap="none">
                <a:solidFill>
                  <a:schemeClr val="dk1"/>
                </a:solidFill>
                <a:latin typeface="Arial"/>
                <a:ea typeface="Arial"/>
                <a:cs typeface="Arial"/>
                <a:sym typeface="Arial"/>
              </a:endParaRPr>
            </a:p>
          </p:txBody>
        </p:sp>
      </p:grpSp>
      <p:sp>
        <p:nvSpPr>
          <p:cNvPr id="191" name="Google Shape;191;p5"/>
          <p:cNvSpPr/>
          <p:nvPr/>
        </p:nvSpPr>
        <p:spPr>
          <a:xfrm flipH="1">
            <a:off x="441226" y="1835586"/>
            <a:ext cx="435742" cy="1275845"/>
          </a:xfrm>
          <a:prstGeom prst="curvedLeftArrow">
            <a:avLst>
              <a:gd name="adj1" fmla="val 25000"/>
              <a:gd name="adj2" fmla="val 50000"/>
              <a:gd name="adj3" fmla="val 25000"/>
            </a:avLst>
          </a:prstGeom>
          <a:solidFill>
            <a:srgbClr val="9A9ADF"/>
          </a:solidFill>
          <a:ln w="126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92" name="Google Shape;192;p5"/>
          <p:cNvGrpSpPr/>
          <p:nvPr/>
        </p:nvGrpSpPr>
        <p:grpSpPr>
          <a:xfrm>
            <a:off x="722053" y="3337042"/>
            <a:ext cx="10082072" cy="1741416"/>
            <a:chOff x="722053" y="819980"/>
            <a:chExt cx="10082072" cy="1741416"/>
          </a:xfrm>
        </p:grpSpPr>
        <p:sp>
          <p:nvSpPr>
            <p:cNvPr id="193" name="Google Shape;193;p5"/>
            <p:cNvSpPr/>
            <p:nvPr/>
          </p:nvSpPr>
          <p:spPr>
            <a:xfrm>
              <a:off x="1242873" y="1286673"/>
              <a:ext cx="8771136" cy="307777"/>
            </a:xfrm>
            <a:prstGeom prst="rightArrow">
              <a:avLst>
                <a:gd name="adj1" fmla="val 50000"/>
                <a:gd name="adj2" fmla="val 50000"/>
              </a:avLst>
            </a:prstGeom>
            <a:solidFill>
              <a:srgbClr val="CCCCCC"/>
            </a:solidFill>
            <a:ln w="126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4" name="Google Shape;194;p5"/>
            <p:cNvSpPr/>
            <p:nvPr/>
          </p:nvSpPr>
          <p:spPr>
            <a:xfrm rot="-5400000">
              <a:off x="4158707" y="-1225874"/>
              <a:ext cx="307776" cy="6139444"/>
            </a:xfrm>
            <a:prstGeom prst="leftBrace">
              <a:avLst>
                <a:gd name="adj1" fmla="val 8333"/>
                <a:gd name="adj2" fmla="val 50000"/>
              </a:avLst>
            </a:prstGeom>
            <a:solidFill>
              <a:schemeClr val="lt1"/>
            </a:solidFill>
            <a:ln w="126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5" name="Google Shape;195;p5"/>
            <p:cNvSpPr/>
            <p:nvPr/>
          </p:nvSpPr>
          <p:spPr>
            <a:xfrm rot="-5400000">
              <a:off x="8347222" y="890239"/>
              <a:ext cx="307778" cy="1907218"/>
            </a:xfrm>
            <a:prstGeom prst="leftBrace">
              <a:avLst>
                <a:gd name="adj1" fmla="val 8333"/>
                <a:gd name="adj2" fmla="val 50000"/>
              </a:avLst>
            </a:prstGeom>
            <a:solidFill>
              <a:schemeClr val="lt1"/>
            </a:solidFill>
            <a:ln w="126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96" name="Google Shape;196;p5"/>
            <p:cNvCxnSpPr/>
            <p:nvPr/>
          </p:nvCxnSpPr>
          <p:spPr>
            <a:xfrm>
              <a:off x="7457243" y="1180730"/>
              <a:ext cx="0" cy="186431"/>
            </a:xfrm>
            <a:prstGeom prst="straightConnector1">
              <a:avLst/>
            </a:prstGeom>
            <a:solidFill>
              <a:schemeClr val="lt1"/>
            </a:solidFill>
            <a:ln w="12675" cap="flat" cmpd="sng">
              <a:solidFill>
                <a:schemeClr val="dk1"/>
              </a:solidFill>
              <a:prstDash val="solid"/>
              <a:round/>
              <a:headEnd type="none" w="sm" len="sm"/>
              <a:tailEnd type="none" w="sm" len="sm"/>
            </a:ln>
          </p:spPr>
        </p:cxnSp>
        <p:sp>
          <p:nvSpPr>
            <p:cNvPr id="197" name="Google Shape;197;p5"/>
            <p:cNvSpPr txBox="1"/>
            <p:nvPr/>
          </p:nvSpPr>
          <p:spPr>
            <a:xfrm>
              <a:off x="6934943" y="819981"/>
              <a:ext cx="147221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2020-06-01</a:t>
              </a:r>
              <a:endParaRPr sz="1400" b="0" i="0" u="none" strike="noStrike" cap="none">
                <a:solidFill>
                  <a:schemeClr val="dk1"/>
                </a:solidFill>
                <a:latin typeface="Arial"/>
                <a:ea typeface="Arial"/>
                <a:cs typeface="Arial"/>
                <a:sym typeface="Arial"/>
              </a:endParaRPr>
            </a:p>
          </p:txBody>
        </p:sp>
        <p:sp>
          <p:nvSpPr>
            <p:cNvPr id="198" name="Google Shape;198;p5"/>
            <p:cNvSpPr txBox="1"/>
            <p:nvPr/>
          </p:nvSpPr>
          <p:spPr>
            <a:xfrm>
              <a:off x="8907265" y="819980"/>
              <a:ext cx="147221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2021-06-01</a:t>
              </a:r>
              <a:endParaRPr sz="1400" b="0" i="0" u="none" strike="noStrike" cap="none">
                <a:solidFill>
                  <a:schemeClr val="dk1"/>
                </a:solidFill>
                <a:latin typeface="Arial"/>
                <a:ea typeface="Arial"/>
                <a:cs typeface="Arial"/>
                <a:sym typeface="Arial"/>
              </a:endParaRPr>
            </a:p>
          </p:txBody>
        </p:sp>
        <p:cxnSp>
          <p:nvCxnSpPr>
            <p:cNvPr id="199" name="Google Shape;199;p5"/>
            <p:cNvCxnSpPr/>
            <p:nvPr/>
          </p:nvCxnSpPr>
          <p:spPr>
            <a:xfrm>
              <a:off x="9527220" y="1180729"/>
              <a:ext cx="0" cy="186431"/>
            </a:xfrm>
            <a:prstGeom prst="straightConnector1">
              <a:avLst/>
            </a:prstGeom>
            <a:solidFill>
              <a:schemeClr val="lt1"/>
            </a:solidFill>
            <a:ln w="12675" cap="flat" cmpd="sng">
              <a:solidFill>
                <a:schemeClr val="dk1"/>
              </a:solidFill>
              <a:prstDash val="solid"/>
              <a:round/>
              <a:headEnd type="none" w="sm" len="sm"/>
              <a:tailEnd type="none" w="sm" len="sm"/>
            </a:ln>
          </p:spPr>
        </p:cxnSp>
        <p:sp>
          <p:nvSpPr>
            <p:cNvPr id="200" name="Google Shape;200;p5"/>
            <p:cNvSpPr txBox="1"/>
            <p:nvPr/>
          </p:nvSpPr>
          <p:spPr>
            <a:xfrm>
              <a:off x="3075380" y="2054361"/>
              <a:ext cx="323147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The Data fed into the Model</a:t>
              </a:r>
              <a:endParaRPr sz="1400" b="0" i="0" u="none" strike="noStrike" cap="none">
                <a:solidFill>
                  <a:schemeClr val="dk1"/>
                </a:solidFill>
                <a:latin typeface="Arial"/>
                <a:ea typeface="Arial"/>
                <a:cs typeface="Arial"/>
                <a:sym typeface="Arial"/>
              </a:endParaRPr>
            </a:p>
          </p:txBody>
        </p:sp>
        <p:sp>
          <p:nvSpPr>
            <p:cNvPr id="201" name="Google Shape;201;p5"/>
            <p:cNvSpPr txBox="1"/>
            <p:nvPr/>
          </p:nvSpPr>
          <p:spPr>
            <a:xfrm>
              <a:off x="7457243" y="2038176"/>
              <a:ext cx="334688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Predict whether customer would be inactive in the next 12 months</a:t>
              </a:r>
              <a:endParaRPr sz="1400" b="0" i="0" u="none" strike="noStrike" cap="none">
                <a:solidFill>
                  <a:schemeClr val="dk1"/>
                </a:solidFill>
                <a:latin typeface="Arial"/>
                <a:ea typeface="Arial"/>
                <a:cs typeface="Arial"/>
                <a:sym typeface="Arial"/>
              </a:endParaRPr>
            </a:p>
          </p:txBody>
        </p:sp>
        <p:cxnSp>
          <p:nvCxnSpPr>
            <p:cNvPr id="202" name="Google Shape;202;p5"/>
            <p:cNvCxnSpPr/>
            <p:nvPr/>
          </p:nvCxnSpPr>
          <p:spPr>
            <a:xfrm>
              <a:off x="1244353" y="1180729"/>
              <a:ext cx="0" cy="186431"/>
            </a:xfrm>
            <a:prstGeom prst="straightConnector1">
              <a:avLst/>
            </a:prstGeom>
            <a:solidFill>
              <a:schemeClr val="lt1"/>
            </a:solidFill>
            <a:ln w="12675" cap="flat" cmpd="sng">
              <a:solidFill>
                <a:schemeClr val="dk1"/>
              </a:solidFill>
              <a:prstDash val="solid"/>
              <a:round/>
              <a:headEnd type="none" w="sm" len="sm"/>
              <a:tailEnd type="none" w="sm" len="sm"/>
            </a:ln>
          </p:spPr>
        </p:cxnSp>
        <p:sp>
          <p:nvSpPr>
            <p:cNvPr id="203" name="Google Shape;203;p5"/>
            <p:cNvSpPr txBox="1"/>
            <p:nvPr/>
          </p:nvSpPr>
          <p:spPr>
            <a:xfrm>
              <a:off x="722053" y="819980"/>
              <a:ext cx="147221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2015-01-01</a:t>
              </a:r>
              <a:endParaRPr sz="1400" b="0" i="0" u="none" strike="noStrike" cap="none">
                <a:solidFill>
                  <a:schemeClr val="dk1"/>
                </a:solidFill>
                <a:latin typeface="Arial"/>
                <a:ea typeface="Arial"/>
                <a:cs typeface="Arial"/>
                <a:sym typeface="Arial"/>
              </a:endParaRPr>
            </a:p>
          </p:txBody>
        </p:sp>
      </p:grpSp>
      <p:sp>
        <p:nvSpPr>
          <p:cNvPr id="204" name="Google Shape;204;p5"/>
          <p:cNvSpPr txBox="1"/>
          <p:nvPr/>
        </p:nvSpPr>
        <p:spPr>
          <a:xfrm>
            <a:off x="600363" y="0"/>
            <a:ext cx="11000509" cy="4766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1" u="none" strike="noStrike" cap="none">
                <a:solidFill>
                  <a:srgbClr val="1E4191"/>
                </a:solidFill>
                <a:latin typeface="Arial"/>
                <a:ea typeface="Arial"/>
                <a:cs typeface="Arial"/>
                <a:sym typeface="Arial"/>
              </a:rPr>
              <a:t>AB4J – Churn Model</a:t>
            </a:r>
            <a:endParaRPr sz="1400" b="0" i="0" u="none" strike="noStrike" cap="none">
              <a:solidFill>
                <a:srgbClr val="000000"/>
              </a:solidFill>
              <a:latin typeface="Arial"/>
              <a:ea typeface="Arial"/>
              <a:cs typeface="Arial"/>
              <a:sym typeface="Arial"/>
            </a:endParaRPr>
          </a:p>
        </p:txBody>
      </p:sp>
      <p:sp>
        <p:nvSpPr>
          <p:cNvPr id="205" name="Google Shape;205;p5"/>
          <p:cNvSpPr txBox="1"/>
          <p:nvPr/>
        </p:nvSpPr>
        <p:spPr>
          <a:xfrm>
            <a:off x="819830" y="5594755"/>
            <a:ext cx="10348901" cy="64633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After building the model based on first timeframe, all latest data (shown as “The Data Feed into Model) would be fed into the model to predict customer churn for the next 12 month periods  </a:t>
            </a:r>
            <a:endParaRPr sz="1800" b="0" i="0" u="none" strike="noStrike" cap="none">
              <a:solidFill>
                <a:srgbClr val="000000"/>
              </a:solidFill>
              <a:latin typeface="Arial"/>
              <a:ea typeface="Arial"/>
              <a:cs typeface="Arial"/>
              <a:sym typeface="Arial"/>
            </a:endParaRPr>
          </a:p>
        </p:txBody>
      </p:sp>
      <p:sp>
        <p:nvSpPr>
          <p:cNvPr id="206" name="Google Shape;206;p5"/>
          <p:cNvSpPr/>
          <p:nvPr/>
        </p:nvSpPr>
        <p:spPr>
          <a:xfrm>
            <a:off x="196645" y="1011911"/>
            <a:ext cx="435743" cy="384270"/>
          </a:xfrm>
          <a:prstGeom prst="ellipse">
            <a:avLst/>
          </a:prstGeom>
          <a:solidFill>
            <a:srgbClr val="C00000"/>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1" i="0" u="none" strike="noStrike" cap="none">
                <a:solidFill>
                  <a:schemeClr val="lt1"/>
                </a:solidFill>
                <a:latin typeface="Arial"/>
                <a:ea typeface="Arial"/>
                <a:cs typeface="Arial"/>
                <a:sym typeface="Arial"/>
              </a:rPr>
              <a:t>1</a:t>
            </a:r>
            <a:endParaRPr/>
          </a:p>
        </p:txBody>
      </p:sp>
      <p:sp>
        <p:nvSpPr>
          <p:cNvPr id="207" name="Google Shape;207;p5"/>
          <p:cNvSpPr/>
          <p:nvPr/>
        </p:nvSpPr>
        <p:spPr>
          <a:xfrm>
            <a:off x="196644" y="3707241"/>
            <a:ext cx="435743" cy="384270"/>
          </a:xfrm>
          <a:prstGeom prst="ellipse">
            <a:avLst/>
          </a:prstGeom>
          <a:solidFill>
            <a:srgbClr val="C00000"/>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1" i="0" u="none" strike="noStrike" cap="none">
                <a:solidFill>
                  <a:schemeClr val="lt1"/>
                </a:solidFill>
                <a:latin typeface="Arial"/>
                <a:ea typeface="Arial"/>
                <a:cs typeface="Arial"/>
                <a:sym typeface="Arial"/>
              </a:rPr>
              <a:t>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p:nvPr/>
        </p:nvSpPr>
        <p:spPr>
          <a:xfrm>
            <a:off x="600363" y="0"/>
            <a:ext cx="11000509" cy="4766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1" u="none" strike="noStrike" cap="none">
                <a:solidFill>
                  <a:srgbClr val="1E4191"/>
                </a:solidFill>
                <a:latin typeface="Arial"/>
                <a:ea typeface="Arial"/>
                <a:cs typeface="Arial"/>
                <a:sym typeface="Arial"/>
              </a:rPr>
              <a:t>AB4J –Churn Model </a:t>
            </a:r>
            <a:endParaRPr sz="1400" b="0" i="0" u="none" strike="noStrike" cap="none">
              <a:solidFill>
                <a:srgbClr val="000000"/>
              </a:solidFill>
              <a:latin typeface="Arial"/>
              <a:ea typeface="Arial"/>
              <a:cs typeface="Arial"/>
              <a:sym typeface="Arial"/>
            </a:endParaRPr>
          </a:p>
        </p:txBody>
      </p:sp>
      <p:sp>
        <p:nvSpPr>
          <p:cNvPr id="214" name="Google Shape;214;p34"/>
          <p:cNvSpPr txBox="1"/>
          <p:nvPr/>
        </p:nvSpPr>
        <p:spPr>
          <a:xfrm>
            <a:off x="600363" y="976544"/>
            <a:ext cx="9765947" cy="452427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1" i="0" u="none" strike="noStrike" cap="none">
                <a:solidFill>
                  <a:schemeClr val="dk1"/>
                </a:solidFill>
                <a:latin typeface="Arial"/>
                <a:ea typeface="Arial"/>
                <a:cs typeface="Arial"/>
                <a:sym typeface="Arial"/>
              </a:rPr>
              <a:t>Model Characteristic</a:t>
            </a:r>
            <a:r>
              <a:rPr lang="en-US"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742950" marR="0" lvl="1"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Dynamic: The model can be updated overtime when more data are available</a:t>
            </a:r>
            <a:endParaRPr sz="1400" b="0" i="0" u="none" strike="noStrike" cap="none">
              <a:solidFill>
                <a:srgbClr val="000000"/>
              </a:solidFill>
              <a:latin typeface="Arial"/>
              <a:ea typeface="Arial"/>
              <a:cs typeface="Arial"/>
              <a:sym typeface="Arial"/>
            </a:endParaRPr>
          </a:p>
          <a:p>
            <a:pPr marL="742950" marR="0" lvl="4"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Flexible: The length of “Target Period” can also be changed to suit company’s need. For example, changing the length from 12 months to 6 months when studying Tier 1 (Most Valuable) customer	</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Customize</a:t>
            </a:r>
            <a:r>
              <a:rPr lang="en-US" sz="1600" b="0" i="0" u="none" strike="noStrike" cap="none">
                <a:solidFill>
                  <a:schemeClr val="dk1"/>
                </a:solidFill>
                <a:latin typeface="Arial"/>
                <a:ea typeface="Arial"/>
                <a:cs typeface="Arial"/>
                <a:sym typeface="Arial"/>
              </a:rPr>
              <a:t>	: </a:t>
            </a:r>
            <a:r>
              <a:rPr lang="en-US" sz="1800" b="0" i="0" u="none" strike="noStrike" cap="none">
                <a:solidFill>
                  <a:schemeClr val="dk1"/>
                </a:solidFill>
                <a:latin typeface="Arial"/>
                <a:ea typeface="Arial"/>
                <a:cs typeface="Arial"/>
                <a:sym typeface="Arial"/>
              </a:rPr>
              <a:t>Feature selection can be conducted for different time and per Customer Tier</a:t>
            </a:r>
            <a:endParaRPr/>
          </a:p>
          <a:p>
            <a:pPr marL="742950" marR="0" lvl="1"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Automated: After setting the timeframe for “Target Period” and “Feature Period”, the algorithm could go through model building, feature selection, and prediction automatically</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742950" marR="0" lvl="1"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5"/>
          <p:cNvSpPr txBox="1"/>
          <p:nvPr/>
        </p:nvSpPr>
        <p:spPr>
          <a:xfrm>
            <a:off x="600363" y="0"/>
            <a:ext cx="11000509" cy="4766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1" u="none" strike="noStrike" cap="none">
                <a:solidFill>
                  <a:srgbClr val="1E4191"/>
                </a:solidFill>
                <a:latin typeface="Arial"/>
                <a:ea typeface="Arial"/>
                <a:cs typeface="Arial"/>
                <a:sym typeface="Arial"/>
              </a:rPr>
              <a:t>AB4J –Churn Model </a:t>
            </a:r>
            <a:endParaRPr sz="1400" b="0" i="0" u="none" strike="noStrike" cap="none">
              <a:solidFill>
                <a:srgbClr val="000000"/>
              </a:solidFill>
              <a:latin typeface="Arial"/>
              <a:ea typeface="Arial"/>
              <a:cs typeface="Arial"/>
              <a:sym typeface="Arial"/>
            </a:endParaRPr>
          </a:p>
        </p:txBody>
      </p:sp>
      <p:sp>
        <p:nvSpPr>
          <p:cNvPr id="221" name="Google Shape;221;p35"/>
          <p:cNvSpPr txBox="1"/>
          <p:nvPr/>
        </p:nvSpPr>
        <p:spPr>
          <a:xfrm>
            <a:off x="600363" y="976544"/>
            <a:ext cx="9765947" cy="369327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1" i="0" u="none" strike="noStrike" cap="none">
                <a:solidFill>
                  <a:schemeClr val="dk1"/>
                </a:solidFill>
                <a:latin typeface="Arial"/>
                <a:ea typeface="Arial"/>
                <a:cs typeface="Arial"/>
                <a:sym typeface="Arial"/>
              </a:rPr>
              <a:t>Model Selection Criteria</a:t>
            </a:r>
            <a:r>
              <a:rPr lang="en-US"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742950" marR="0" lvl="1"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Hyper-parameter: Based on 10-fold Cross Validation, choose the combination of hyper-parameters that return the highest recall rate, then the highest accuracy rate, then the highest f1 score</a:t>
            </a:r>
            <a:endParaRPr sz="1800" b="0" i="0" u="none" strike="noStrike" cap="none">
              <a:solidFill>
                <a:schemeClr val="dk1"/>
              </a:solidFill>
              <a:latin typeface="Arial"/>
              <a:ea typeface="Arial"/>
              <a:cs typeface="Arial"/>
              <a:sym typeface="Arial"/>
            </a:endParaRPr>
          </a:p>
          <a:p>
            <a:pPr marL="9144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742950" marR="0" lvl="5"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The underlying assumption for this method: It is costly for the company to not identify which customers would become inactive(churn) compared to treating customers as if they would churn when they actually won’t</a:t>
            </a:r>
            <a:endParaRPr sz="1400" b="0" i="0" u="none" strike="noStrike" cap="none">
              <a:solidFill>
                <a:srgbClr val="000000"/>
              </a:solidFill>
              <a:latin typeface="Arial"/>
              <a:ea typeface="Arial"/>
              <a:cs typeface="Arial"/>
              <a:sym typeface="Arial"/>
            </a:endParaRPr>
          </a:p>
          <a:p>
            <a:pPr marL="742950" marR="0" lvl="4"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Features: Using both “Select From Model”(SFM) and “Recursive Feature Elimination” (RFE) to select the most important feature for model	</a:t>
            </a:r>
            <a:r>
              <a:rPr lang="en-US" sz="1600" b="0" i="0" u="none" strike="noStrike" cap="none">
                <a:solidFill>
                  <a:schemeClr val="dk1"/>
                </a:solidFill>
                <a:latin typeface="Arial"/>
                <a:ea typeface="Arial"/>
                <a:cs typeface="Arial"/>
                <a:sym typeface="Arial"/>
              </a:rPr>
              <a:t>	</a:t>
            </a:r>
            <a:endParaRPr sz="16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742950" marR="0" lvl="1"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emplate EMEA">
  <a:themeElements>
    <a:clrScheme name="Template EM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plate EMEA">
  <a:themeElements>
    <a:clrScheme name="Template EM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2477</Words>
  <Application>Microsoft Office PowerPoint</Application>
  <PresentationFormat>Widescreen</PresentationFormat>
  <Paragraphs>1030</Paragraphs>
  <Slides>26</Slides>
  <Notes>26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Noto Sans Symbols</vt:lpstr>
      <vt:lpstr>Arial</vt:lpstr>
      <vt:lpstr>Calibri</vt:lpstr>
      <vt:lpstr>Times</vt:lpstr>
      <vt:lpstr>Template EMEA</vt:lpstr>
      <vt:lpstr>Template EMEA</vt:lpstr>
      <vt:lpstr>Churn Analytics Project with USC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List of Customers that will likely Churn by Tier 1</vt:lpstr>
      <vt:lpstr>List of Customers that will likely Churn by Tier 2</vt:lpstr>
      <vt:lpstr>List of Customers that will likely Churn by Tier 3</vt:lpstr>
      <vt:lpstr>List of Customers that will likely Churn by Tier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Analytics Project with USC</dc:title>
  <dc:creator>Hashim, Yousuf</dc:creator>
  <cp:lastModifiedBy>Jinney Guo</cp:lastModifiedBy>
  <cp:revision>1</cp:revision>
  <dcterms:created xsi:type="dcterms:W3CDTF">2017-09-29T15:55:39Z</dcterms:created>
  <dcterms:modified xsi:type="dcterms:W3CDTF">2020-08-03T17:11:33Z</dcterms:modified>
</cp:coreProperties>
</file>