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1439" r:id="rId2"/>
    <p:sldId id="1290" r:id="rId3"/>
    <p:sldId id="1586" r:id="rId4"/>
    <p:sldId id="1587" r:id="rId5"/>
    <p:sldId id="1535" r:id="rId6"/>
    <p:sldId id="1533" r:id="rId7"/>
    <p:sldId id="1536" r:id="rId8"/>
    <p:sldId id="1537" r:id="rId9"/>
    <p:sldId id="1538" r:id="rId10"/>
    <p:sldId id="1539" r:id="rId11"/>
    <p:sldId id="1540" r:id="rId12"/>
    <p:sldId id="1542" r:id="rId13"/>
    <p:sldId id="1549" r:id="rId14"/>
    <p:sldId id="1543" r:id="rId15"/>
    <p:sldId id="1548" r:id="rId16"/>
    <p:sldId id="1567" r:id="rId17"/>
    <p:sldId id="1552" r:id="rId18"/>
    <p:sldId id="1550" r:id="rId19"/>
    <p:sldId id="1569" r:id="rId20"/>
    <p:sldId id="1568" r:id="rId21"/>
    <p:sldId id="1558" r:id="rId22"/>
    <p:sldId id="1570" r:id="rId23"/>
    <p:sldId id="1572" r:id="rId24"/>
    <p:sldId id="1579" r:id="rId25"/>
    <p:sldId id="1571" r:id="rId26"/>
    <p:sldId id="1575" r:id="rId27"/>
    <p:sldId id="1577" r:id="rId28"/>
    <p:sldId id="1576" r:id="rId29"/>
    <p:sldId id="1578" r:id="rId30"/>
    <p:sldId id="1580" r:id="rId31"/>
    <p:sldId id="1581" r:id="rId32"/>
    <p:sldId id="1583" r:id="rId33"/>
    <p:sldId id="1584" r:id="rId34"/>
    <p:sldId id="1582" r:id="rId35"/>
    <p:sldId id="1585" r:id="rId36"/>
  </p:sldIdLst>
  <p:sldSz cx="9144000" cy="6858000" type="screen4x3"/>
  <p:notesSz cx="9926638"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798DCC3B-10FB-4111-B48B-0B0AD6D34ABE}">
          <p14:sldIdLst>
            <p14:sldId id="1439"/>
            <p14:sldId id="1290"/>
            <p14:sldId id="1586"/>
            <p14:sldId id="1587"/>
          </p14:sldIdLst>
        </p14:section>
        <p14:section name="python environment" id="{B40960BF-BFF2-488C-B7F6-A5D3668BF77A}">
          <p14:sldIdLst>
            <p14:sldId id="1535"/>
            <p14:sldId id="1533"/>
            <p14:sldId id="1536"/>
            <p14:sldId id="1537"/>
            <p14:sldId id="1538"/>
            <p14:sldId id="1539"/>
            <p14:sldId id="1540"/>
            <p14:sldId id="1542"/>
            <p14:sldId id="1549"/>
            <p14:sldId id="1543"/>
            <p14:sldId id="1548"/>
            <p14:sldId id="1567"/>
            <p14:sldId id="1552"/>
          </p14:sldIdLst>
        </p14:section>
        <p14:section name="python code" id="{90091A52-45D9-466A-ADD8-789A2E08B6D3}">
          <p14:sldIdLst>
            <p14:sldId id="1550"/>
            <p14:sldId id="1569"/>
            <p14:sldId id="1568"/>
            <p14:sldId id="1558"/>
            <p14:sldId id="1570"/>
            <p14:sldId id="1572"/>
            <p14:sldId id="1579"/>
            <p14:sldId id="1571"/>
            <p14:sldId id="1575"/>
            <p14:sldId id="1577"/>
            <p14:sldId id="1576"/>
            <p14:sldId id="1578"/>
            <p14:sldId id="1580"/>
            <p14:sldId id="1581"/>
            <p14:sldId id="1583"/>
            <p14:sldId id="1584"/>
            <p14:sldId id="1582"/>
            <p14:sldId id="15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66B"/>
    <a:srgbClr val="F2B8C0"/>
    <a:srgbClr val="E6E6E6"/>
    <a:srgbClr val="1A9895"/>
    <a:srgbClr val="CAF6F5"/>
    <a:srgbClr val="0B4140"/>
    <a:srgbClr val="7BADC3"/>
    <a:srgbClr val="C1D9E3"/>
    <a:srgbClr val="BDD6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774" autoAdjust="0"/>
  </p:normalViewPr>
  <p:slideViewPr>
    <p:cSldViewPr>
      <p:cViewPr>
        <p:scale>
          <a:sx n="50" d="100"/>
          <a:sy n="50" d="100"/>
        </p:scale>
        <p:origin x="918" y="876"/>
      </p:cViewPr>
      <p:guideLst>
        <p:guide orient="horz" pos="2160"/>
        <p:guide pos="2880"/>
      </p:guideLst>
    </p:cSldViewPr>
  </p:slideViewPr>
  <p:outlineViewPr>
    <p:cViewPr>
      <p:scale>
        <a:sx n="33" d="100"/>
        <a:sy n="33" d="100"/>
      </p:scale>
      <p:origin x="0" y="-5918"/>
    </p:cViewPr>
  </p:outlineViewPr>
  <p:notesTextViewPr>
    <p:cViewPr>
      <p:scale>
        <a:sx n="125" d="100"/>
        <a:sy n="125" d="100"/>
      </p:scale>
      <p:origin x="0" y="0"/>
    </p:cViewPr>
  </p:notesTextViewPr>
  <p:sorterViewPr>
    <p:cViewPr>
      <p:scale>
        <a:sx n="150" d="100"/>
        <a:sy n="150" d="100"/>
      </p:scale>
      <p:origin x="0" y="-8490"/>
    </p:cViewPr>
  </p:sorterViewPr>
  <p:notesViewPr>
    <p:cSldViewPr>
      <p:cViewPr varScale="1">
        <p:scale>
          <a:sx n="113" d="100"/>
          <a:sy n="113" d="100"/>
        </p:scale>
        <p:origin x="211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0"/>
            <a:ext cx="4301543"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2800" y="0"/>
            <a:ext cx="4301543" cy="341064"/>
          </a:xfrm>
          <a:prstGeom prst="rect">
            <a:avLst/>
          </a:prstGeom>
        </p:spPr>
        <p:txBody>
          <a:bodyPr vert="horz" lIns="91440" tIns="45720" rIns="91440" bIns="45720" rtlCol="0"/>
          <a:lstStyle>
            <a:lvl1pPr algn="r">
              <a:defRPr sz="1200"/>
            </a:lvl1pPr>
          </a:lstStyle>
          <a:p>
            <a:fld id="{98855329-AF5E-4710-AB8F-9DBCD844A7CC}" type="datetimeFigureOut">
              <a:rPr lang="zh-TW" altLang="en-US" smtClean="0"/>
              <a:t>2021/5/21</a:t>
            </a:fld>
            <a:endParaRPr lang="zh-TW" altLang="en-US"/>
          </a:p>
        </p:txBody>
      </p:sp>
      <p:sp>
        <p:nvSpPr>
          <p:cNvPr id="4" name="頁尾版面配置區 3"/>
          <p:cNvSpPr>
            <a:spLocks noGrp="1"/>
          </p:cNvSpPr>
          <p:nvPr>
            <p:ph type="ftr" sz="quarter" idx="2"/>
          </p:nvPr>
        </p:nvSpPr>
        <p:spPr>
          <a:xfrm>
            <a:off x="2" y="6456612"/>
            <a:ext cx="4301543" cy="341064"/>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2800" y="6456612"/>
            <a:ext cx="4301543" cy="341064"/>
          </a:xfrm>
          <a:prstGeom prst="rect">
            <a:avLst/>
          </a:prstGeom>
        </p:spPr>
        <p:txBody>
          <a:bodyPr vert="horz" lIns="91440" tIns="45720" rIns="91440" bIns="45720" rtlCol="0" anchor="b"/>
          <a:lstStyle>
            <a:lvl1pPr algn="r">
              <a:defRPr sz="1200"/>
            </a:lvl1pPr>
          </a:lstStyle>
          <a:p>
            <a:fld id="{C594A3FB-49B1-46BB-8C79-AAF26EC7E624}" type="slidenum">
              <a:rPr lang="zh-TW" altLang="en-US" smtClean="0"/>
              <a:t>‹#›</a:t>
            </a:fld>
            <a:endParaRPr lang="zh-TW" altLang="en-US"/>
          </a:p>
        </p:txBody>
      </p:sp>
    </p:spTree>
    <p:extLst>
      <p:ext uri="{BB962C8B-B14F-4D97-AF65-F5344CB8AC3E}">
        <p14:creationId xmlns:p14="http://schemas.microsoft.com/office/powerpoint/2010/main" val="14340821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0"/>
            <a:ext cx="4301543"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2800" y="0"/>
            <a:ext cx="4301543" cy="341064"/>
          </a:xfrm>
          <a:prstGeom prst="rect">
            <a:avLst/>
          </a:prstGeom>
        </p:spPr>
        <p:txBody>
          <a:bodyPr vert="horz" lIns="91440" tIns="45720" rIns="91440" bIns="45720" rtlCol="0"/>
          <a:lstStyle>
            <a:lvl1pPr algn="r">
              <a:defRPr sz="1200"/>
            </a:lvl1pPr>
          </a:lstStyle>
          <a:p>
            <a:fld id="{D537225F-320E-4BC8-99C4-0B79FCA94227}" type="datetimeFigureOut">
              <a:rPr lang="zh-TW" altLang="en-US" smtClean="0"/>
              <a:t>2021/5/21</a:t>
            </a:fld>
            <a:endParaRPr lang="zh-TW" altLang="en-US"/>
          </a:p>
        </p:txBody>
      </p:sp>
      <p:sp>
        <p:nvSpPr>
          <p:cNvPr id="4" name="投影片圖像版面配置區 3"/>
          <p:cNvSpPr>
            <a:spLocks noGrp="1" noRot="1" noChangeAspect="1"/>
          </p:cNvSpPr>
          <p:nvPr>
            <p:ph type="sldImg" idx="2"/>
          </p:nvPr>
        </p:nvSpPr>
        <p:spPr>
          <a:xfrm>
            <a:off x="3435350" y="850900"/>
            <a:ext cx="3055938" cy="22923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665" y="3271383"/>
            <a:ext cx="7941310" cy="267658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2" y="6456612"/>
            <a:ext cx="4301543" cy="341064"/>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2800" y="6456612"/>
            <a:ext cx="4301543" cy="341064"/>
          </a:xfrm>
          <a:prstGeom prst="rect">
            <a:avLst/>
          </a:prstGeom>
        </p:spPr>
        <p:txBody>
          <a:bodyPr vert="horz" lIns="91440" tIns="45720" rIns="91440" bIns="45720" rtlCol="0" anchor="b"/>
          <a:lstStyle>
            <a:lvl1pPr algn="r">
              <a:defRPr sz="1200"/>
            </a:lvl1pPr>
          </a:lstStyle>
          <a:p>
            <a:fld id="{8855F9CB-5CDE-44DE-B802-AE912261A1B7}" type="slidenum">
              <a:rPr lang="zh-TW" altLang="en-US" smtClean="0"/>
              <a:t>‹#›</a:t>
            </a:fld>
            <a:endParaRPr lang="zh-TW" altLang="en-US"/>
          </a:p>
        </p:txBody>
      </p:sp>
    </p:spTree>
    <p:extLst>
      <p:ext uri="{BB962C8B-B14F-4D97-AF65-F5344CB8AC3E}">
        <p14:creationId xmlns:p14="http://schemas.microsoft.com/office/powerpoint/2010/main" val="16952878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dirty="0">
              <a:solidFill>
                <a:srgbClr val="00A249"/>
              </a:solidFill>
            </a:endParaRPr>
          </a:p>
          <a:p>
            <a:endParaRPr lang="en-US" altLang="zh-TW" sz="1200" dirty="0">
              <a:solidFill>
                <a:srgbClr val="00A249"/>
              </a:solidFill>
            </a:endParaRPr>
          </a:p>
        </p:txBody>
      </p:sp>
      <p:sp>
        <p:nvSpPr>
          <p:cNvPr id="4" name="投影片編號版面配置區 3"/>
          <p:cNvSpPr>
            <a:spLocks noGrp="1"/>
          </p:cNvSpPr>
          <p:nvPr>
            <p:ph type="sldNum" sz="quarter" idx="10"/>
          </p:nvPr>
        </p:nvSpPr>
        <p:spPr/>
        <p:txBody>
          <a:bodyPr/>
          <a:lstStyle/>
          <a:p>
            <a:fld id="{8855F9CB-5CDE-44DE-B802-AE912261A1B7}" type="slidenum">
              <a:rPr lang="zh-TW" altLang="en-US" smtClean="0"/>
              <a:t>1</a:t>
            </a:fld>
            <a:endParaRPr lang="zh-TW" altLang="en-US"/>
          </a:p>
        </p:txBody>
      </p:sp>
    </p:spTree>
    <p:extLst>
      <p:ext uri="{BB962C8B-B14F-4D97-AF65-F5344CB8AC3E}">
        <p14:creationId xmlns:p14="http://schemas.microsoft.com/office/powerpoint/2010/main" val="357044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855F9CB-5CDE-44DE-B802-AE912261A1B7}" type="slidenum">
              <a:rPr lang="zh-TW" altLang="en-US" smtClean="0"/>
              <a:t>2</a:t>
            </a:fld>
            <a:endParaRPr lang="zh-TW" altLang="en-US"/>
          </a:p>
        </p:txBody>
      </p:sp>
    </p:spTree>
    <p:extLst>
      <p:ext uri="{BB962C8B-B14F-4D97-AF65-F5344CB8AC3E}">
        <p14:creationId xmlns:p14="http://schemas.microsoft.com/office/powerpoint/2010/main" val="2036782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4663"/>
            <a:ext cx="7772400" cy="2387600"/>
          </a:xfrm>
        </p:spPr>
        <p:txBody>
          <a:bodyPr anchor="b">
            <a:normAutofit/>
          </a:bodyPr>
          <a:lstStyle>
            <a:lvl1pPr algn="ctr">
              <a:defRPr sz="54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43000" y="3959461"/>
            <a:ext cx="6858000" cy="1655762"/>
          </a:xfrm>
        </p:spPr>
        <p:txBody>
          <a:bodyPr/>
          <a:lstStyle>
            <a:lvl1pPr marL="0" indent="0" algn="ctr">
              <a:buNone/>
              <a:defRPr sz="2400">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endParaRPr lang="en-US" dirty="0"/>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79" y="6093296"/>
            <a:ext cx="2184841" cy="709199"/>
          </a:xfrm>
          <a:prstGeom prst="rect">
            <a:avLst/>
          </a:prstGeom>
        </p:spPr>
      </p:pic>
      <p:cxnSp>
        <p:nvCxnSpPr>
          <p:cNvPr id="20" name="直線接點 19"/>
          <p:cNvCxnSpPr/>
          <p:nvPr/>
        </p:nvCxnSpPr>
        <p:spPr>
          <a:xfrm flipV="1">
            <a:off x="395536" y="1772816"/>
            <a:ext cx="0" cy="1899447"/>
          </a:xfrm>
          <a:prstGeom prst="line">
            <a:avLst/>
          </a:prstGeom>
          <a:ln w="317500">
            <a:solidFill>
              <a:srgbClr val="1A98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916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80728" y="1806599"/>
            <a:ext cx="7677472" cy="1865663"/>
          </a:xfrm>
        </p:spPr>
        <p:txBody>
          <a:bodyPr anchor="b">
            <a:normAutofit/>
          </a:bodyPr>
          <a:lstStyle>
            <a:lvl1pPr algn="ctr">
              <a:defRPr sz="54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43000" y="3959461"/>
            <a:ext cx="6858000" cy="1655762"/>
          </a:xfrm>
        </p:spPr>
        <p:txBody>
          <a:bodyPr/>
          <a:lstStyle>
            <a:lvl1pPr marL="0" indent="0" algn="ctr">
              <a:buNone/>
              <a:defRPr sz="2400">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endParaRPr lang="en-US" dirty="0"/>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79" y="6093296"/>
            <a:ext cx="2184841" cy="709199"/>
          </a:xfrm>
          <a:prstGeom prst="rect">
            <a:avLst/>
          </a:prstGeom>
        </p:spPr>
      </p:pic>
      <p:sp>
        <p:nvSpPr>
          <p:cNvPr id="4" name="矩形 3"/>
          <p:cNvSpPr/>
          <p:nvPr userDrawn="1"/>
        </p:nvSpPr>
        <p:spPr>
          <a:xfrm>
            <a:off x="395536" y="1823243"/>
            <a:ext cx="385192" cy="189944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99766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080119"/>
          </a:xfrm>
        </p:spPr>
        <p:txBody>
          <a:bodyPr anchor="b">
            <a:normAutofit/>
          </a:bodyPr>
          <a:lstStyle>
            <a:lvl1pPr algn="ctr">
              <a:defRPr sz="3200">
                <a:latin typeface="Times New Roman" panose="02020603050405020304" pitchFamily="18" charset="0"/>
                <a:ea typeface="標楷體" panose="03000509000000000000" pitchFamily="65" charset="-120"/>
                <a:cs typeface="Times New Roman" panose="02020603050405020304" pitchFamily="18" charset="0"/>
              </a:defRPr>
            </a:lvl1pPr>
          </a:lstStyle>
          <a:p>
            <a:endParaRPr lang="en-US" dirty="0"/>
          </a:p>
        </p:txBody>
      </p:sp>
      <p:sp>
        <p:nvSpPr>
          <p:cNvPr id="3" name="Subtitle 2"/>
          <p:cNvSpPr>
            <a:spLocks noGrp="1"/>
          </p:cNvSpPr>
          <p:nvPr>
            <p:ph type="subTitle" idx="1"/>
          </p:nvPr>
        </p:nvSpPr>
        <p:spPr>
          <a:xfrm>
            <a:off x="685800" y="3068960"/>
            <a:ext cx="6858000" cy="1655762"/>
          </a:xfrm>
        </p:spPr>
        <p:txBody>
          <a:bodyPr/>
          <a:lstStyle>
            <a:lvl1pPr marL="0" indent="0" algn="ctr">
              <a:buNone/>
              <a:defRPr sz="2400">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cxnSp>
        <p:nvCxnSpPr>
          <p:cNvPr id="20" name="直線接點 19"/>
          <p:cNvCxnSpPr/>
          <p:nvPr/>
        </p:nvCxnSpPr>
        <p:spPr>
          <a:xfrm flipV="1">
            <a:off x="395536" y="404664"/>
            <a:ext cx="0" cy="1080119"/>
          </a:xfrm>
          <a:prstGeom prst="line">
            <a:avLst/>
          </a:prstGeom>
          <a:ln w="317500">
            <a:solidFill>
              <a:srgbClr val="1A98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23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標題投影片">
    <p:spTree>
      <p:nvGrpSpPr>
        <p:cNvPr id="1" name=""/>
        <p:cNvGrpSpPr/>
        <p:nvPr/>
      </p:nvGrpSpPr>
      <p:grpSpPr>
        <a:xfrm>
          <a:off x="0" y="0"/>
          <a:ext cx="0" cy="0"/>
          <a:chOff x="0" y="0"/>
          <a:chExt cx="0" cy="0"/>
        </a:xfrm>
      </p:grpSpPr>
      <p:cxnSp>
        <p:nvCxnSpPr>
          <p:cNvPr id="20" name="直線接點 19"/>
          <p:cNvCxnSpPr/>
          <p:nvPr/>
        </p:nvCxnSpPr>
        <p:spPr>
          <a:xfrm flipV="1">
            <a:off x="395536" y="404665"/>
            <a:ext cx="0" cy="720079"/>
          </a:xfrm>
          <a:prstGeom prst="line">
            <a:avLst/>
          </a:prstGeom>
          <a:ln w="317500">
            <a:solidFill>
              <a:srgbClr val="1A9895"/>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10"/>
          </p:nvPr>
        </p:nvSpPr>
        <p:spPr>
          <a:xfrm>
            <a:off x="611560" y="1340768"/>
            <a:ext cx="7886700" cy="4351338"/>
          </a:xfrm>
        </p:spPr>
        <p:txBody>
          <a:bodyPr>
            <a:normAutofit/>
          </a:bodyPr>
          <a:lstStyle>
            <a:lvl1pPr marL="228600" indent="-228600">
              <a:buClr>
                <a:srgbClr val="1A9895"/>
              </a:buClr>
              <a:buFont typeface="Wingdings" panose="05000000000000000000" pitchFamily="2" charset="2"/>
              <a:buChar char="n"/>
              <a:defRPr sz="2400">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buClr>
                <a:srgbClr val="009999"/>
              </a:buClr>
              <a:buFont typeface="Wingdings" panose="05000000000000000000" pitchFamily="2" charset="2"/>
              <a:buChar char="n"/>
              <a:defRPr sz="2000">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buClr>
                <a:srgbClr val="009999"/>
              </a:buClr>
              <a:buFont typeface="Wingdings" panose="05000000000000000000" pitchFamily="2" charset="2"/>
              <a:buChar char="n"/>
              <a:defRPr sz="1800">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Title 1"/>
          <p:cNvSpPr>
            <a:spLocks noGrp="1"/>
          </p:cNvSpPr>
          <p:nvPr>
            <p:ph type="title"/>
          </p:nvPr>
        </p:nvSpPr>
        <p:spPr>
          <a:xfrm>
            <a:off x="611560" y="404665"/>
            <a:ext cx="7746167" cy="718591"/>
          </a:xfrm>
        </p:spPr>
        <p:txBody>
          <a:bodyPr>
            <a:normAutofit/>
          </a:bodyPr>
          <a:lstStyle>
            <a:lvl1pPr>
              <a:defRPr sz="280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2337682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11559" y="204428"/>
            <a:ext cx="7746167" cy="684361"/>
          </a:xfrm>
        </p:spPr>
        <p:txBody>
          <a:bodyPr>
            <a:normAutofit/>
          </a:bodyPr>
          <a:lstStyle>
            <a:lvl1pPr>
              <a:defRPr sz="320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71027" y="1332855"/>
            <a:ext cx="7886700" cy="4351338"/>
          </a:xfrm>
        </p:spPr>
        <p:txBody>
          <a:bodyPr>
            <a:normAutofit/>
          </a:bodyPr>
          <a:lstStyle>
            <a:lvl1pPr marL="228600" indent="-228600">
              <a:buClr>
                <a:srgbClr val="1A9895"/>
              </a:buClr>
              <a:buFont typeface="Wingdings" panose="05000000000000000000" pitchFamily="2" charset="2"/>
              <a:buChar char="n"/>
              <a:defRPr sz="2400">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buClr>
                <a:srgbClr val="009999"/>
              </a:buClr>
              <a:buFont typeface="Wingdings" panose="05000000000000000000" pitchFamily="2" charset="2"/>
              <a:buChar char="n"/>
              <a:defRPr sz="2000">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buClr>
                <a:srgbClr val="009999"/>
              </a:buClr>
              <a:buFont typeface="Wingdings" panose="05000000000000000000" pitchFamily="2" charset="2"/>
              <a:buChar char="n"/>
              <a:defRPr sz="1800">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22" name="Slide Number Placeholder 4"/>
          <p:cNvSpPr>
            <a:spLocks noGrp="1"/>
          </p:cNvSpPr>
          <p:nvPr>
            <p:ph type="sldNum" sz="quarter" idx="12"/>
          </p:nvPr>
        </p:nvSpPr>
        <p:spPr>
          <a:xfrm>
            <a:off x="6457950" y="6356351"/>
            <a:ext cx="2057400" cy="365125"/>
          </a:xfrm>
        </p:spPr>
        <p:txBody>
          <a:bodyPr/>
          <a:lstStyle>
            <a:lvl1pPr>
              <a:defRPr>
                <a:latin typeface="Times New Roman" panose="02020603050405020304" pitchFamily="18" charset="0"/>
                <a:cs typeface="Times New Roman" panose="02020603050405020304" pitchFamily="18" charset="0"/>
              </a:defRPr>
            </a:lvl1pPr>
          </a:lstStyle>
          <a:p>
            <a:fld id="{73DA0BB7-265A-403C-9275-D587AB510EDC}" type="slidenum">
              <a:rPr lang="zh-TW" altLang="en-US" smtClean="0">
                <a:solidFill>
                  <a:srgbClr val="000000"/>
                </a:solidFill>
              </a:rPr>
              <a:pPr/>
              <a:t>‹#›</a:t>
            </a:fld>
            <a:endParaRPr lang="zh-TW" altLang="en-US" dirty="0">
              <a:solidFill>
                <a:srgbClr val="000000"/>
              </a:solidFill>
            </a:endParaRPr>
          </a:p>
        </p:txBody>
      </p:sp>
      <p:sp>
        <p:nvSpPr>
          <p:cNvPr id="9" name="矩形 8"/>
          <p:cNvSpPr/>
          <p:nvPr userDrawn="1"/>
        </p:nvSpPr>
        <p:spPr>
          <a:xfrm>
            <a:off x="247271" y="204428"/>
            <a:ext cx="223756" cy="684361"/>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85902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71027" y="204428"/>
            <a:ext cx="7886700" cy="838146"/>
          </a:xfrm>
        </p:spPr>
        <p:txBody>
          <a:bodyPr>
            <a:normAutofit/>
          </a:bodyPr>
          <a:lstStyle>
            <a:lvl1pPr>
              <a:defRPr sz="320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71027" y="1332855"/>
            <a:ext cx="7886700" cy="4351338"/>
          </a:xfrm>
        </p:spPr>
        <p:txBody>
          <a:bodyPr>
            <a:normAutofit/>
          </a:bodyPr>
          <a:lstStyle>
            <a:lvl1pPr marL="228600" indent="-228600">
              <a:buClr>
                <a:srgbClr val="1A9895"/>
              </a:buClr>
              <a:buFont typeface="Wingdings" panose="05000000000000000000" pitchFamily="2" charset="2"/>
              <a:buChar char="n"/>
              <a:defRPr sz="2400">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buClr>
                <a:srgbClr val="009999"/>
              </a:buClr>
              <a:buFont typeface="Wingdings" panose="05000000000000000000" pitchFamily="2" charset="2"/>
              <a:buChar char="n"/>
              <a:defRPr sz="2000">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buClr>
                <a:srgbClr val="009999"/>
              </a:buClr>
              <a:buFont typeface="Wingdings" panose="05000000000000000000" pitchFamily="2" charset="2"/>
              <a:buChar char="n"/>
              <a:defRPr sz="1800">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grpSp>
        <p:nvGrpSpPr>
          <p:cNvPr id="21" name="群組 20"/>
          <p:cNvGrpSpPr/>
          <p:nvPr/>
        </p:nvGrpSpPr>
        <p:grpSpPr>
          <a:xfrm>
            <a:off x="331260" y="266806"/>
            <a:ext cx="7920000" cy="662781"/>
            <a:chOff x="606564" y="365126"/>
            <a:chExt cx="7920000" cy="662781"/>
          </a:xfrm>
        </p:grpSpPr>
        <p:cxnSp>
          <p:nvCxnSpPr>
            <p:cNvPr id="7" name="直線接點 6"/>
            <p:cNvCxnSpPr/>
            <p:nvPr/>
          </p:nvCxnSpPr>
          <p:spPr>
            <a:xfrm>
              <a:off x="606564" y="365126"/>
              <a:ext cx="7920000" cy="0"/>
            </a:xfrm>
            <a:prstGeom prst="line">
              <a:avLst/>
            </a:prstGeom>
            <a:ln w="28575">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606564" y="365126"/>
              <a:ext cx="0" cy="662781"/>
            </a:xfrm>
            <a:prstGeom prst="line">
              <a:avLst/>
            </a:prstGeom>
            <a:ln w="28575">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4"/>
          <p:cNvSpPr>
            <a:spLocks noGrp="1"/>
          </p:cNvSpPr>
          <p:nvPr>
            <p:ph type="sldNum" sz="quarter" idx="12"/>
          </p:nvPr>
        </p:nvSpPr>
        <p:spPr>
          <a:xfrm>
            <a:off x="6457950" y="6356351"/>
            <a:ext cx="2057400" cy="365125"/>
          </a:xfrm>
        </p:spPr>
        <p:txBody>
          <a:bodyPr/>
          <a:lstStyle>
            <a:lvl1pPr>
              <a:defRPr>
                <a:latin typeface="Times New Roman" panose="02020603050405020304" pitchFamily="18" charset="0"/>
                <a:cs typeface="Times New Roman" panose="02020603050405020304" pitchFamily="18" charset="0"/>
              </a:defRPr>
            </a:lvl1pPr>
          </a:lstStyle>
          <a:p>
            <a:fld id="{73DA0BB7-265A-403C-9275-D587AB510EDC}" type="slidenum">
              <a:rPr lang="zh-TW" altLang="en-US" smtClean="0">
                <a:solidFill>
                  <a:srgbClr val="000000"/>
                </a:solidFill>
              </a:rPr>
              <a:pPr/>
              <a:t>‹#›</a:t>
            </a:fld>
            <a:endParaRPr lang="zh-TW" altLang="en-US" dirty="0">
              <a:solidFill>
                <a:srgbClr val="000000"/>
              </a:solidFill>
            </a:endParaRPr>
          </a:p>
        </p:txBody>
      </p:sp>
    </p:spTree>
    <p:extLst>
      <p:ext uri="{BB962C8B-B14F-4D97-AF65-F5344CB8AC3E}">
        <p14:creationId xmlns:p14="http://schemas.microsoft.com/office/powerpoint/2010/main" val="3220792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71027" y="204428"/>
            <a:ext cx="7886700" cy="838146"/>
          </a:xfrm>
        </p:spPr>
        <p:txBody>
          <a:bodyPr>
            <a:normAutofit/>
          </a:bodyPr>
          <a:lstStyle>
            <a:lvl1pPr>
              <a:defRPr sz="320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71027" y="1332855"/>
            <a:ext cx="7886700" cy="4351338"/>
          </a:xfrm>
        </p:spPr>
        <p:txBody>
          <a:bodyPr>
            <a:normAutofit/>
          </a:bodyPr>
          <a:lstStyle>
            <a:lvl1pPr marL="228600" indent="-228600">
              <a:buClr>
                <a:srgbClr val="1A9895"/>
              </a:buClr>
              <a:buFont typeface="Wingdings" panose="05000000000000000000" pitchFamily="2" charset="2"/>
              <a:buChar char="n"/>
              <a:defRPr sz="2400">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buClr>
                <a:srgbClr val="009999"/>
              </a:buClr>
              <a:buFont typeface="Wingdings" panose="05000000000000000000" pitchFamily="2" charset="2"/>
              <a:buChar char="n"/>
              <a:defRPr sz="2000">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buClr>
                <a:srgbClr val="009999"/>
              </a:buClr>
              <a:buFont typeface="Wingdings" panose="05000000000000000000" pitchFamily="2" charset="2"/>
              <a:buChar char="n"/>
              <a:defRPr sz="1800">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22" name="Slide Number Placeholder 4"/>
          <p:cNvSpPr>
            <a:spLocks noGrp="1"/>
          </p:cNvSpPr>
          <p:nvPr>
            <p:ph type="sldNum" sz="quarter" idx="12"/>
          </p:nvPr>
        </p:nvSpPr>
        <p:spPr>
          <a:xfrm>
            <a:off x="6457950" y="6356351"/>
            <a:ext cx="2057400" cy="365125"/>
          </a:xfrm>
        </p:spPr>
        <p:txBody>
          <a:bodyPr/>
          <a:lstStyle>
            <a:lvl1pPr>
              <a:defRPr>
                <a:latin typeface="Times New Roman" panose="02020603050405020304" pitchFamily="18" charset="0"/>
                <a:cs typeface="Times New Roman" panose="02020603050405020304" pitchFamily="18" charset="0"/>
              </a:defRPr>
            </a:lvl1pPr>
          </a:lstStyle>
          <a:p>
            <a:fld id="{73DA0BB7-265A-403C-9275-D587AB510EDC}" type="slidenum">
              <a:rPr lang="zh-TW" altLang="en-US" smtClean="0">
                <a:solidFill>
                  <a:srgbClr val="000000"/>
                </a:solidFill>
              </a:rPr>
              <a:pPr/>
              <a:t>‹#›</a:t>
            </a:fld>
            <a:endParaRPr lang="zh-TW" altLang="en-US" dirty="0">
              <a:solidFill>
                <a:srgbClr val="000000"/>
              </a:solidFill>
            </a:endParaRPr>
          </a:p>
        </p:txBody>
      </p:sp>
    </p:spTree>
    <p:extLst>
      <p:ext uri="{BB962C8B-B14F-4D97-AF65-F5344CB8AC3E}">
        <p14:creationId xmlns:p14="http://schemas.microsoft.com/office/powerpoint/2010/main" val="28430665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71027" y="204428"/>
            <a:ext cx="7886700" cy="838146"/>
          </a:xfrm>
        </p:spPr>
        <p:txBody>
          <a:bodyPr>
            <a:normAutofit/>
          </a:bodyPr>
          <a:lstStyle>
            <a:lvl1pPr>
              <a:defRPr sz="280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grpSp>
        <p:nvGrpSpPr>
          <p:cNvPr id="21" name="群組 20"/>
          <p:cNvGrpSpPr/>
          <p:nvPr/>
        </p:nvGrpSpPr>
        <p:grpSpPr>
          <a:xfrm>
            <a:off x="331260" y="266806"/>
            <a:ext cx="7920000" cy="662781"/>
            <a:chOff x="606564" y="365126"/>
            <a:chExt cx="7920000" cy="662781"/>
          </a:xfrm>
        </p:grpSpPr>
        <p:cxnSp>
          <p:nvCxnSpPr>
            <p:cNvPr id="7" name="直線接點 6"/>
            <p:cNvCxnSpPr/>
            <p:nvPr/>
          </p:nvCxnSpPr>
          <p:spPr>
            <a:xfrm>
              <a:off x="606564" y="365126"/>
              <a:ext cx="7920000" cy="0"/>
            </a:xfrm>
            <a:prstGeom prst="line">
              <a:avLst/>
            </a:prstGeom>
            <a:ln w="28575">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606564" y="365126"/>
              <a:ext cx="0" cy="662781"/>
            </a:xfrm>
            <a:prstGeom prst="line">
              <a:avLst/>
            </a:prstGeom>
            <a:ln w="28575">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4"/>
          <p:cNvSpPr>
            <a:spLocks noGrp="1"/>
          </p:cNvSpPr>
          <p:nvPr>
            <p:ph type="sldNum" sz="quarter" idx="12"/>
          </p:nvPr>
        </p:nvSpPr>
        <p:spPr>
          <a:xfrm>
            <a:off x="6457950" y="6356351"/>
            <a:ext cx="2057400" cy="365125"/>
          </a:xfrm>
        </p:spPr>
        <p:txBody>
          <a:bodyPr/>
          <a:lstStyle>
            <a:lvl1pPr>
              <a:defRPr>
                <a:latin typeface="Times New Roman" panose="02020603050405020304" pitchFamily="18" charset="0"/>
                <a:cs typeface="Times New Roman" panose="02020603050405020304" pitchFamily="18" charset="0"/>
              </a:defRPr>
            </a:lvl1pPr>
          </a:lstStyle>
          <a:p>
            <a:fld id="{73DA0BB7-265A-403C-9275-D587AB510EDC}" type="slidenum">
              <a:rPr lang="zh-TW" altLang="en-US" smtClean="0">
                <a:solidFill>
                  <a:srgbClr val="000000"/>
                </a:solidFill>
              </a:rPr>
              <a:pPr/>
              <a:t>‹#›</a:t>
            </a:fld>
            <a:endParaRPr lang="zh-TW" altLang="en-US" dirty="0">
              <a:solidFill>
                <a:srgbClr val="000000"/>
              </a:solidFill>
            </a:endParaRPr>
          </a:p>
        </p:txBody>
      </p:sp>
      <p:sp>
        <p:nvSpPr>
          <p:cNvPr id="8" name="Content Placeholder 2"/>
          <p:cNvSpPr>
            <a:spLocks noGrp="1"/>
          </p:cNvSpPr>
          <p:nvPr>
            <p:ph idx="1"/>
          </p:nvPr>
        </p:nvSpPr>
        <p:spPr>
          <a:xfrm>
            <a:off x="471027" y="1332855"/>
            <a:ext cx="7886700" cy="4351338"/>
          </a:xfrm>
        </p:spPr>
        <p:txBody>
          <a:bodyPr>
            <a:normAutofit/>
          </a:bodyPr>
          <a:lstStyle>
            <a:lvl1pPr marL="228600" indent="-228600">
              <a:buClr>
                <a:srgbClr val="1A9895"/>
              </a:buClr>
              <a:buFont typeface="Wingdings" panose="05000000000000000000" pitchFamily="2" charset="2"/>
              <a:buChar char="n"/>
              <a:defRPr sz="2000">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buClr>
                <a:srgbClr val="009999"/>
              </a:buClr>
              <a:buFont typeface="Wingdings" panose="05000000000000000000" pitchFamily="2" charset="2"/>
              <a:buChar char="n"/>
              <a:defRPr sz="1800">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buClr>
                <a:srgbClr val="009999"/>
              </a:buClr>
              <a:buFont typeface="Wingdings" panose="05000000000000000000" pitchFamily="2" charset="2"/>
              <a:buChar char="n"/>
              <a:defRPr sz="1600">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buClr>
                <a:srgbClr val="009999"/>
              </a:buClr>
              <a:buFont typeface="Wingdings" panose="05000000000000000000" pitchFamily="2" charset="2"/>
              <a:buChar char="n"/>
              <a:defRPr sz="1400">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buClr>
                <a:srgbClr val="009999"/>
              </a:buClr>
              <a:buFont typeface="Wingdings" panose="05000000000000000000" pitchFamily="2" charset="2"/>
              <a:buChar char="n"/>
              <a:defRPr sz="14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3035063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dirty="0"/>
              <a:t>按一下以編輯母片標題樣式</a:t>
            </a:r>
          </a:p>
        </p:txBody>
      </p:sp>
      <p:sp>
        <p:nvSpPr>
          <p:cNvPr id="3" name="日期版面配置區 2"/>
          <p:cNvSpPr>
            <a:spLocks noGrp="1"/>
          </p:cNvSpPr>
          <p:nvPr>
            <p:ph type="dt" sz="half" idx="10"/>
          </p:nvPr>
        </p:nvSpPr>
        <p:spPr/>
        <p:txBody>
          <a:bodyPr/>
          <a:lstStyle/>
          <a:p>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02AC51-9A8D-4E3B-A38F-2152F6ABCBF6}" type="slidenum">
              <a:rPr lang="zh-TW" altLang="en-US" smtClean="0"/>
              <a:t>‹#›</a:t>
            </a:fld>
            <a:endParaRPr lang="zh-TW" altLang="en-US"/>
          </a:p>
        </p:txBody>
      </p:sp>
    </p:spTree>
    <p:extLst>
      <p:ext uri="{BB962C8B-B14F-4D97-AF65-F5344CB8AC3E}">
        <p14:creationId xmlns:p14="http://schemas.microsoft.com/office/powerpoint/2010/main" val="3067180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2AC51-9A8D-4E3B-A38F-2152F6ABCBF6}" type="slidenum">
              <a:rPr lang="zh-TW" altLang="en-US" smtClean="0"/>
              <a:t>‹#›</a:t>
            </a:fld>
            <a:endParaRPr lang="zh-TW" altLang="en-US"/>
          </a:p>
        </p:txBody>
      </p:sp>
    </p:spTree>
    <p:extLst>
      <p:ext uri="{BB962C8B-B14F-4D97-AF65-F5344CB8AC3E}">
        <p14:creationId xmlns:p14="http://schemas.microsoft.com/office/powerpoint/2010/main" val="1738407092"/>
      </p:ext>
    </p:extLst>
  </p:cSld>
  <p:clrMap bg1="lt1" tx1="dk1" bg2="lt2" tx2="dk2" accent1="accent1" accent2="accent2" accent3="accent3" accent4="accent4" accent5="accent5" accent6="accent6" hlink="hlink" folHlink="folHlink"/>
  <p:sldLayoutIdLst>
    <p:sldLayoutId id="2147483697" r:id="rId1"/>
    <p:sldLayoutId id="2147483722" r:id="rId2"/>
    <p:sldLayoutId id="2147483720" r:id="rId3"/>
    <p:sldLayoutId id="2147483724" r:id="rId4"/>
    <p:sldLayoutId id="2147483698" r:id="rId5"/>
    <p:sldLayoutId id="2147483723" r:id="rId6"/>
    <p:sldLayoutId id="2147483721" r:id="rId7"/>
    <p:sldLayoutId id="2147483699" r:id="rId8"/>
    <p:sldLayoutId id="2147483701"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notebooks/intro.ipynb"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notebooks/intro.ipynb" TargetMode="Externa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rnWVszOFU97NGSkGnTYqwmqymcZMxRi8?usp=sharing" TargetMode="External"/><Relationship Id="rId2" Type="http://schemas.openxmlformats.org/officeDocument/2006/relationships/hyperlink" Target="https://www.kaggle.com/rounakbanik/pokem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sklearn.ensemble.RandomForestClassifier.feature_importances_"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feature_importances_" TargetMode="External"/><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lundberg/shap"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ctrTitle"/>
          </p:nvPr>
        </p:nvSpPr>
        <p:spPr>
          <a:xfrm>
            <a:off x="933252" y="1950616"/>
            <a:ext cx="7677472" cy="1118345"/>
          </a:xfrm>
        </p:spPr>
        <p:txBody>
          <a:bodyPr>
            <a:noAutofit/>
          </a:bodyPr>
          <a:lstStyle/>
          <a:p>
            <a:pPr algn="l"/>
            <a:r>
              <a:rPr lang="en-US" altLang="zh-TW" sz="4800" b="1" dirty="0" smtClean="0">
                <a:latin typeface="Times New Roman" panose="02020603050405020304" pitchFamily="18" charset="0"/>
                <a:cs typeface="Times New Roman" panose="02020603050405020304" pitchFamily="18" charset="0"/>
              </a:rPr>
              <a:t>Random Forest Tutorial</a:t>
            </a:r>
            <a:endParaRPr lang="en-US" altLang="zh-TW" sz="4800" b="1" dirty="0">
              <a:latin typeface="Times New Roman" panose="02020603050405020304" pitchFamily="18" charset="0"/>
              <a:cs typeface="Times New Roman" panose="02020603050405020304" pitchFamily="18" charset="0"/>
            </a:endParaRPr>
          </a:p>
        </p:txBody>
      </p:sp>
      <p:sp>
        <p:nvSpPr>
          <p:cNvPr id="2" name="副標題 1"/>
          <p:cNvSpPr>
            <a:spLocks noGrp="1"/>
          </p:cNvSpPr>
          <p:nvPr>
            <p:ph type="subTitle" idx="1"/>
          </p:nvPr>
        </p:nvSpPr>
        <p:spPr>
          <a:xfrm>
            <a:off x="933252" y="3068961"/>
            <a:ext cx="6858000" cy="648072"/>
          </a:xfrm>
        </p:spPr>
        <p:txBody>
          <a:bodyPr>
            <a:normAutofit/>
          </a:bodyPr>
          <a:lstStyle/>
          <a:p>
            <a:pPr algn="l">
              <a:lnSpc>
                <a:spcPts val="1600"/>
              </a:lnSpc>
            </a:pPr>
            <a:endParaRPr lang="en-US" altLang="zh-TW" sz="2800" dirty="0" smtClean="0">
              <a:latin typeface="Times New Roman" panose="02020603050405020304" pitchFamily="18" charset="0"/>
              <a:cs typeface="Times New Roman" panose="02020603050405020304" pitchFamily="18" charset="0"/>
            </a:endParaRPr>
          </a:p>
          <a:p>
            <a:pPr algn="l">
              <a:lnSpc>
                <a:spcPts val="1600"/>
              </a:lnSpc>
            </a:pPr>
            <a:r>
              <a:rPr lang="en-US" altLang="zh-TW" sz="2800" dirty="0" smtClean="0">
                <a:latin typeface="Times New Roman" panose="02020603050405020304" pitchFamily="18" charset="0"/>
                <a:cs typeface="Times New Roman" panose="02020603050405020304" pitchFamily="18" charset="0"/>
              </a:rPr>
              <a:t>Student </a:t>
            </a:r>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Yu </a:t>
            </a:r>
            <a:r>
              <a:rPr lang="en-US" altLang="zh-TW" sz="2800" dirty="0">
                <a:latin typeface="Times New Roman" panose="02020603050405020304" pitchFamily="18" charset="0"/>
                <a:cs typeface="Times New Roman" panose="02020603050405020304" pitchFamily="18" charset="0"/>
              </a:rPr>
              <a:t>Wei </a:t>
            </a:r>
            <a:r>
              <a:rPr lang="en-US" altLang="zh-TW" sz="2800" dirty="0" smtClean="0">
                <a:latin typeface="Times New Roman" panose="02020603050405020304" pitchFamily="18" charset="0"/>
                <a:cs typeface="Times New Roman" panose="02020603050405020304" pitchFamily="18" charset="0"/>
              </a:rPr>
              <a:t>Huang</a:t>
            </a:r>
            <a:endParaRPr lang="en-US" altLang="zh-TW" sz="2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4294967295"/>
          </p:nvPr>
        </p:nvSpPr>
        <p:spPr>
          <a:xfrm>
            <a:off x="7086600" y="6356350"/>
            <a:ext cx="2057400" cy="365125"/>
          </a:xfrm>
        </p:spPr>
        <p:txBody>
          <a:bodyPr/>
          <a:lstStyle/>
          <a:p>
            <a:fld id="{73DA0BB7-265A-403C-9275-D587AB510EDC}" type="slidenum">
              <a:rPr lang="zh-TW" altLang="en-US" smtClean="0">
                <a:solidFill>
                  <a:srgbClr val="000000"/>
                </a:solidFill>
              </a:rPr>
              <a:pPr/>
              <a:t>1</a:t>
            </a:fld>
            <a:endParaRPr lang="zh-TW" altLang="en-US">
              <a:solidFill>
                <a:srgbClr val="000000"/>
              </a:solidFill>
            </a:endParaRPr>
          </a:p>
        </p:txBody>
      </p:sp>
    </p:spTree>
    <p:extLst>
      <p:ext uri="{BB962C8B-B14F-4D97-AF65-F5344CB8AC3E}">
        <p14:creationId xmlns:p14="http://schemas.microsoft.com/office/powerpoint/2010/main" val="371407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About environment</a:t>
            </a:r>
            <a:endParaRPr lang="zh-TW" altLang="en-US" sz="3600" dirty="0"/>
          </a:p>
        </p:txBody>
      </p:sp>
      <p:sp>
        <p:nvSpPr>
          <p:cNvPr id="4" name="內容版面配置區 3"/>
          <p:cNvSpPr>
            <a:spLocks noGrp="1"/>
          </p:cNvSpPr>
          <p:nvPr>
            <p:ph idx="1"/>
          </p:nvPr>
        </p:nvSpPr>
        <p:spPr/>
        <p:txBody>
          <a:bodyPr>
            <a:normAutofit/>
          </a:bodyPr>
          <a:lstStyle/>
          <a:p>
            <a:r>
              <a:rPr lang="en-US" altLang="zh-TW" dirty="0" smtClean="0"/>
              <a:t> </a:t>
            </a:r>
            <a:r>
              <a:rPr lang="en-US" altLang="zh-TW" sz="2400" dirty="0" smtClean="0"/>
              <a:t>Show all environment : </a:t>
            </a:r>
            <a:r>
              <a:rPr lang="en-US" altLang="zh-TW" sz="2400" b="1" dirty="0" smtClean="0"/>
              <a:t>conda env list</a:t>
            </a:r>
            <a:endParaRPr lang="en-US" altLang="zh-TW" sz="2400" b="1" dirty="0" smtClean="0">
              <a:solidFill>
                <a:srgbClr val="00817E"/>
              </a:solidFill>
            </a:endParaRPr>
          </a:p>
          <a:p>
            <a:pPr lvl="1"/>
            <a:r>
              <a:rPr lang="en-US" altLang="zh-TW" sz="2000" b="1" dirty="0" smtClean="0">
                <a:solidFill>
                  <a:srgbClr val="00817E"/>
                </a:solidFill>
              </a:rPr>
              <a:t>myenv</a:t>
            </a:r>
            <a:r>
              <a:rPr lang="en-US" altLang="zh-TW" sz="2000" dirty="0" smtClean="0"/>
              <a:t> create successful!</a:t>
            </a: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10</a:t>
            </a:fld>
            <a:endParaRPr lang="zh-TW" altLang="en-US" dirty="0">
              <a:solidFill>
                <a:srgbClr val="000000"/>
              </a:solidFill>
            </a:endParaRPr>
          </a:p>
        </p:txBody>
      </p:sp>
      <p:pic>
        <p:nvPicPr>
          <p:cNvPr id="8" name="圖片 7"/>
          <p:cNvPicPr>
            <a:picLocks noChangeAspect="1"/>
          </p:cNvPicPr>
          <p:nvPr/>
        </p:nvPicPr>
        <p:blipFill>
          <a:blip r:embed="rId2"/>
          <a:stretch>
            <a:fillRect/>
          </a:stretch>
        </p:blipFill>
        <p:spPr>
          <a:xfrm>
            <a:off x="827585" y="1892877"/>
            <a:ext cx="6768752" cy="2010433"/>
          </a:xfrm>
          <a:prstGeom prst="rect">
            <a:avLst/>
          </a:prstGeom>
        </p:spPr>
      </p:pic>
      <p:sp>
        <p:nvSpPr>
          <p:cNvPr id="7" name="圓角矩形 6"/>
          <p:cNvSpPr/>
          <p:nvPr/>
        </p:nvSpPr>
        <p:spPr>
          <a:xfrm>
            <a:off x="3415524" y="2432120"/>
            <a:ext cx="1592873" cy="350803"/>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pic>
        <p:nvPicPr>
          <p:cNvPr id="15" name="圖片 14"/>
          <p:cNvPicPr>
            <a:picLocks noChangeAspect="1"/>
          </p:cNvPicPr>
          <p:nvPr/>
        </p:nvPicPr>
        <p:blipFill>
          <a:blip r:embed="rId3"/>
          <a:stretch>
            <a:fillRect/>
          </a:stretch>
        </p:blipFill>
        <p:spPr>
          <a:xfrm>
            <a:off x="827585" y="4980896"/>
            <a:ext cx="5630365" cy="1730472"/>
          </a:xfrm>
          <a:prstGeom prst="rect">
            <a:avLst/>
          </a:prstGeom>
        </p:spPr>
      </p:pic>
      <p:sp>
        <p:nvSpPr>
          <p:cNvPr id="16" name="內容版面配置區 3"/>
          <p:cNvSpPr txBox="1">
            <a:spLocks/>
          </p:cNvSpPr>
          <p:nvPr/>
        </p:nvSpPr>
        <p:spPr>
          <a:xfrm>
            <a:off x="471027" y="4221088"/>
            <a:ext cx="5986923" cy="1169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1A9895"/>
              </a:buClr>
              <a:buFont typeface="Wingdings" panose="05000000000000000000" pitchFamily="2" charset="2"/>
              <a:buChar char="n"/>
              <a:defRPr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lgn="l" defTabSz="914400" rtl="0" eaLnBrk="1" latinLnBrk="0" hangingPunct="1">
              <a:lnSpc>
                <a:spcPct val="90000"/>
              </a:lnSpc>
              <a:spcBef>
                <a:spcPts val="500"/>
              </a:spcBef>
              <a:buClr>
                <a:srgbClr val="009999"/>
              </a:buClr>
              <a:buFont typeface="Wingdings" panose="05000000000000000000" pitchFamily="2" charset="2"/>
              <a:buChar char="n"/>
              <a:defRPr sz="1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lgn="l" defTabSz="914400" rtl="0" eaLnBrk="1" latinLnBrk="0" hangingPunct="1">
              <a:lnSpc>
                <a:spcPct val="90000"/>
              </a:lnSpc>
              <a:spcBef>
                <a:spcPts val="500"/>
              </a:spcBef>
              <a:buClr>
                <a:srgbClr val="009999"/>
              </a:buClr>
              <a:buFont typeface="Wingdings" panose="05000000000000000000" pitchFamily="2" charset="2"/>
              <a:buChar char="n"/>
              <a:defRPr sz="1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smtClean="0"/>
              <a:t> </a:t>
            </a:r>
            <a:r>
              <a:rPr lang="en-US" altLang="zh-TW" sz="2400" dirty="0" smtClean="0"/>
              <a:t>Enter to environment : </a:t>
            </a:r>
            <a:r>
              <a:rPr lang="en-US" altLang="zh-TW" sz="2400" b="1" dirty="0" smtClean="0"/>
              <a:t>activate myenv</a:t>
            </a:r>
          </a:p>
          <a:p>
            <a:pPr lvl="1"/>
            <a:r>
              <a:rPr lang="en-US" altLang="zh-TW" sz="2000" dirty="0" smtClean="0"/>
              <a:t>Change environment </a:t>
            </a:r>
            <a:r>
              <a:rPr lang="en-US" altLang="zh-TW" sz="2000" b="1" dirty="0" smtClean="0">
                <a:solidFill>
                  <a:srgbClr val="00817E"/>
                </a:solidFill>
              </a:rPr>
              <a:t>base to myenv</a:t>
            </a:r>
            <a:r>
              <a:rPr lang="en-US" altLang="zh-TW" sz="2000" dirty="0" smtClean="0"/>
              <a:t> </a:t>
            </a:r>
            <a:endParaRPr lang="en-US" altLang="zh-TW" sz="1600" dirty="0" smtClean="0"/>
          </a:p>
        </p:txBody>
      </p:sp>
      <p:sp>
        <p:nvSpPr>
          <p:cNvPr id="18" name="圓角矩形 17"/>
          <p:cNvSpPr/>
          <p:nvPr/>
        </p:nvSpPr>
        <p:spPr>
          <a:xfrm>
            <a:off x="3275856" y="5673399"/>
            <a:ext cx="1592873" cy="350803"/>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9" name="圓角矩形 18"/>
          <p:cNvSpPr/>
          <p:nvPr/>
        </p:nvSpPr>
        <p:spPr>
          <a:xfrm>
            <a:off x="827585" y="6103612"/>
            <a:ext cx="864095" cy="350803"/>
          </a:xfrm>
          <a:prstGeom prst="roundRect">
            <a:avLst>
              <a:gd name="adj" fmla="val 22546"/>
            </a:avLst>
          </a:prstGeom>
          <a:noFill/>
          <a:ln w="38100">
            <a:solidFill>
              <a:srgbClr val="C189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3"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700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Install package</a:t>
            </a:r>
            <a:endParaRPr lang="zh-TW" altLang="en-US" sz="3600" dirty="0"/>
          </a:p>
        </p:txBody>
      </p:sp>
      <p:sp>
        <p:nvSpPr>
          <p:cNvPr id="4" name="內容版面配置區 3"/>
          <p:cNvSpPr>
            <a:spLocks noGrp="1"/>
          </p:cNvSpPr>
          <p:nvPr>
            <p:ph idx="1"/>
          </p:nvPr>
        </p:nvSpPr>
        <p:spPr/>
        <p:txBody>
          <a:bodyPr>
            <a:normAutofit/>
          </a:bodyPr>
          <a:lstStyle/>
          <a:p>
            <a:r>
              <a:rPr lang="en-US" altLang="zh-TW" sz="2400" dirty="0" smtClean="0"/>
              <a:t> Install package : conda install </a:t>
            </a:r>
            <a:r>
              <a:rPr lang="en-US" altLang="zh-TW" sz="2400" b="1" dirty="0" smtClean="0">
                <a:solidFill>
                  <a:srgbClr val="00817E"/>
                </a:solidFill>
              </a:rPr>
              <a:t>numpy</a:t>
            </a:r>
          </a:p>
          <a:p>
            <a:pPr lvl="1"/>
            <a:r>
              <a:rPr lang="en-US" altLang="zh-TW" sz="2200" dirty="0" smtClean="0"/>
              <a:t>In process, please </a:t>
            </a:r>
            <a:r>
              <a:rPr lang="en-US" altLang="zh-TW" sz="2200" b="1" dirty="0" smtClean="0"/>
              <a:t>input y and enter </a:t>
            </a:r>
            <a:r>
              <a:rPr lang="en-US" altLang="zh-TW" sz="2200" dirty="0" smtClean="0"/>
              <a:t>to install successful</a:t>
            </a:r>
          </a:p>
          <a:p>
            <a:pPr lvl="1"/>
            <a:endParaRPr lang="en-US" altLang="zh-TW" sz="2200" b="1" dirty="0" smtClean="0">
              <a:solidFill>
                <a:srgbClr val="00817E"/>
              </a:solidFill>
            </a:endParaRP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11</a:t>
            </a:fld>
            <a:endParaRPr lang="zh-TW" altLang="en-US" dirty="0">
              <a:solidFill>
                <a:srgbClr val="000000"/>
              </a:solidFill>
            </a:endParaRPr>
          </a:p>
        </p:txBody>
      </p:sp>
      <p:pic>
        <p:nvPicPr>
          <p:cNvPr id="9" name="圖片 8"/>
          <p:cNvPicPr>
            <a:picLocks noChangeAspect="1"/>
          </p:cNvPicPr>
          <p:nvPr/>
        </p:nvPicPr>
        <p:blipFill>
          <a:blip r:embed="rId2"/>
          <a:stretch>
            <a:fillRect/>
          </a:stretch>
        </p:blipFill>
        <p:spPr>
          <a:xfrm>
            <a:off x="827584" y="2060848"/>
            <a:ext cx="6370560" cy="1917814"/>
          </a:xfrm>
          <a:prstGeom prst="rect">
            <a:avLst/>
          </a:prstGeom>
        </p:spPr>
      </p:pic>
      <p:sp>
        <p:nvSpPr>
          <p:cNvPr id="7" name="圓角矩形 6"/>
          <p:cNvSpPr/>
          <p:nvPr/>
        </p:nvSpPr>
        <p:spPr>
          <a:xfrm>
            <a:off x="3707904" y="2633706"/>
            <a:ext cx="2376264" cy="380605"/>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0" name="內容版面配置區 3"/>
          <p:cNvSpPr txBox="1">
            <a:spLocks/>
          </p:cNvSpPr>
          <p:nvPr/>
        </p:nvSpPr>
        <p:spPr>
          <a:xfrm>
            <a:off x="471027" y="4379730"/>
            <a:ext cx="7886700" cy="2478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1A9895"/>
              </a:buClr>
              <a:buFont typeface="Wingdings" panose="05000000000000000000" pitchFamily="2" charset="2"/>
              <a:buChar char="n"/>
              <a:defRPr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lgn="l" defTabSz="914400" rtl="0" eaLnBrk="1" latinLnBrk="0" hangingPunct="1">
              <a:lnSpc>
                <a:spcPct val="90000"/>
              </a:lnSpc>
              <a:spcBef>
                <a:spcPts val="500"/>
              </a:spcBef>
              <a:buClr>
                <a:srgbClr val="009999"/>
              </a:buClr>
              <a:buFont typeface="Wingdings" panose="05000000000000000000" pitchFamily="2" charset="2"/>
              <a:buChar char="n"/>
              <a:defRPr sz="1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lgn="l" defTabSz="914400" rtl="0" eaLnBrk="1" latinLnBrk="0" hangingPunct="1">
              <a:lnSpc>
                <a:spcPct val="90000"/>
              </a:lnSpc>
              <a:spcBef>
                <a:spcPts val="500"/>
              </a:spcBef>
              <a:buClr>
                <a:srgbClr val="009999"/>
              </a:buClr>
              <a:buFont typeface="Wingdings" panose="05000000000000000000" pitchFamily="2" charset="2"/>
              <a:buChar char="n"/>
              <a:defRPr sz="1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dirty="0" smtClean="0"/>
              <a:t> Common instruction on install package</a:t>
            </a:r>
          </a:p>
          <a:p>
            <a:pPr lvl="1"/>
            <a:r>
              <a:rPr lang="en-US" altLang="zh-TW" sz="2200" dirty="0" smtClean="0"/>
              <a:t>conda install matplotlib</a:t>
            </a:r>
          </a:p>
          <a:p>
            <a:pPr lvl="1"/>
            <a:r>
              <a:rPr lang="en-US" altLang="zh-TW" sz="2200" dirty="0"/>
              <a:t>c</a:t>
            </a:r>
            <a:r>
              <a:rPr lang="en-US" altLang="zh-TW" sz="2200" dirty="0" smtClean="0"/>
              <a:t>onda install pandas</a:t>
            </a:r>
          </a:p>
          <a:p>
            <a:pPr lvl="1"/>
            <a:r>
              <a:rPr lang="en-US" altLang="zh-TW" sz="2200" dirty="0"/>
              <a:t>c</a:t>
            </a:r>
            <a:r>
              <a:rPr lang="en-US" altLang="zh-TW" sz="2200" dirty="0" smtClean="0"/>
              <a:t>onda install scikit-learn</a:t>
            </a:r>
          </a:p>
          <a:p>
            <a:pPr lvl="1"/>
            <a:r>
              <a:rPr lang="en-US" altLang="zh-TW" sz="2200" dirty="0"/>
              <a:t>c</a:t>
            </a:r>
            <a:r>
              <a:rPr lang="en-US" altLang="zh-TW" sz="2200" dirty="0" smtClean="0"/>
              <a:t>onda install tensorflow</a:t>
            </a:r>
          </a:p>
          <a:p>
            <a:pPr lvl="1"/>
            <a:r>
              <a:rPr lang="en-US" altLang="zh-TW" sz="2200" dirty="0"/>
              <a:t>c</a:t>
            </a:r>
            <a:r>
              <a:rPr lang="en-US" altLang="zh-TW" sz="2200" dirty="0" smtClean="0"/>
              <a:t>onda install keras </a:t>
            </a:r>
          </a:p>
        </p:txBody>
      </p:sp>
      <p:sp>
        <p:nvSpPr>
          <p:cNvPr id="12"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01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404664"/>
            <a:ext cx="7772400" cy="1080119"/>
          </a:xfrm>
        </p:spPr>
        <p:txBody>
          <a:bodyPr>
            <a:noAutofit/>
          </a:bodyPr>
          <a:lstStyle/>
          <a:p>
            <a:pPr algn="l"/>
            <a:r>
              <a:rPr lang="en-US" altLang="zh-TW" sz="4000" dirty="0" smtClean="0"/>
              <a:t>Python environment</a:t>
            </a:r>
            <a:br>
              <a:rPr lang="en-US" altLang="zh-TW" sz="4000" dirty="0" smtClean="0"/>
            </a:br>
            <a:r>
              <a:rPr lang="en-US" altLang="zh-TW" sz="2800" dirty="0"/>
              <a:t>L</a:t>
            </a:r>
            <a:r>
              <a:rPr lang="en-US" altLang="zh-TW" sz="2800" dirty="0" smtClean="0"/>
              <a:t>inux</a:t>
            </a:r>
            <a:endParaRPr lang="zh-TW" altLang="en-US" sz="4000" dirty="0"/>
          </a:p>
        </p:txBody>
      </p:sp>
    </p:spTree>
    <p:extLst>
      <p:ext uri="{BB962C8B-B14F-4D97-AF65-F5344CB8AC3E}">
        <p14:creationId xmlns:p14="http://schemas.microsoft.com/office/powerpoint/2010/main" val="243495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Linux</a:t>
            </a:r>
            <a:endParaRPr lang="zh-TW" altLang="en-US" sz="3600" dirty="0"/>
          </a:p>
        </p:txBody>
      </p:sp>
      <p:sp>
        <p:nvSpPr>
          <p:cNvPr id="4" name="內容版面配置區 3"/>
          <p:cNvSpPr>
            <a:spLocks noGrp="1"/>
          </p:cNvSpPr>
          <p:nvPr>
            <p:ph idx="1"/>
          </p:nvPr>
        </p:nvSpPr>
        <p:spPr/>
        <p:txBody>
          <a:bodyPr>
            <a:normAutofit/>
          </a:bodyPr>
          <a:lstStyle/>
          <a:p>
            <a:r>
              <a:rPr lang="en-US" altLang="zh-TW" sz="2400" dirty="0" smtClean="0"/>
              <a:t> Connect to 140.113.120.248</a:t>
            </a:r>
          </a:p>
          <a:p>
            <a:r>
              <a:rPr lang="en-US" altLang="zh-TW" sz="2400" dirty="0" smtClean="0"/>
              <a:t> If here not show (base), please input </a:t>
            </a:r>
            <a:r>
              <a:rPr lang="en-US" altLang="zh-TW" sz="2400" b="1" dirty="0" smtClean="0">
                <a:solidFill>
                  <a:srgbClr val="E0566B"/>
                </a:solidFill>
              </a:rPr>
              <a:t>“source activate”</a:t>
            </a:r>
          </a:p>
          <a:p>
            <a:r>
              <a:rPr lang="en-US" altLang="zh-TW" sz="2400" dirty="0" smtClean="0"/>
              <a:t> Input “python” and coding</a:t>
            </a: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13</a:t>
            </a:fld>
            <a:endParaRPr lang="zh-TW" altLang="en-US" dirty="0">
              <a:solidFill>
                <a:srgbClr val="000000"/>
              </a:solidFill>
            </a:endParaRPr>
          </a:p>
        </p:txBody>
      </p:sp>
      <p:pic>
        <p:nvPicPr>
          <p:cNvPr id="5" name="圖片 4"/>
          <p:cNvPicPr>
            <a:picLocks noChangeAspect="1"/>
          </p:cNvPicPr>
          <p:nvPr/>
        </p:nvPicPr>
        <p:blipFill>
          <a:blip r:embed="rId2"/>
          <a:stretch>
            <a:fillRect/>
          </a:stretch>
        </p:blipFill>
        <p:spPr>
          <a:xfrm>
            <a:off x="572954" y="2564904"/>
            <a:ext cx="7942396" cy="2404869"/>
          </a:xfrm>
          <a:prstGeom prst="rect">
            <a:avLst/>
          </a:prstGeom>
        </p:spPr>
      </p:pic>
      <p:sp>
        <p:nvSpPr>
          <p:cNvPr id="6" name="圓角矩形 5"/>
          <p:cNvSpPr/>
          <p:nvPr/>
        </p:nvSpPr>
        <p:spPr>
          <a:xfrm>
            <a:off x="572954" y="2924944"/>
            <a:ext cx="927978" cy="432048"/>
          </a:xfrm>
          <a:prstGeom prst="roundRect">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8" name="直線接點 7"/>
          <p:cNvCxnSpPr/>
          <p:nvPr/>
        </p:nvCxnSpPr>
        <p:spPr>
          <a:xfrm flipV="1">
            <a:off x="1259632" y="1916832"/>
            <a:ext cx="360040" cy="969094"/>
          </a:xfrm>
          <a:prstGeom prst="line">
            <a:avLst/>
          </a:prstGeom>
          <a:ln w="38100">
            <a:solidFill>
              <a:srgbClr val="E0566B"/>
            </a:solidFill>
          </a:ln>
        </p:spPr>
        <p:style>
          <a:lnRef idx="1">
            <a:schemeClr val="accent1"/>
          </a:lnRef>
          <a:fillRef idx="0">
            <a:schemeClr val="accent1"/>
          </a:fillRef>
          <a:effectRef idx="0">
            <a:schemeClr val="accent1"/>
          </a:effectRef>
          <a:fontRef idx="minor">
            <a:schemeClr val="tx1"/>
          </a:fontRef>
        </p:style>
      </p:cxnSp>
      <p:sp>
        <p:nvSpPr>
          <p:cNvPr id="10"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3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404664"/>
            <a:ext cx="7772400" cy="1080119"/>
          </a:xfrm>
        </p:spPr>
        <p:txBody>
          <a:bodyPr>
            <a:noAutofit/>
          </a:bodyPr>
          <a:lstStyle/>
          <a:p>
            <a:pPr algn="l"/>
            <a:r>
              <a:rPr lang="en-US" altLang="zh-TW" sz="4000" dirty="0" smtClean="0"/>
              <a:t>Python environment</a:t>
            </a:r>
            <a:br>
              <a:rPr lang="en-US" altLang="zh-TW" sz="4000" dirty="0" smtClean="0"/>
            </a:br>
            <a:r>
              <a:rPr lang="en-US" altLang="zh-TW" sz="2800" dirty="0" smtClean="0"/>
              <a:t>Colab</a:t>
            </a:r>
            <a:endParaRPr lang="zh-TW" altLang="en-US" sz="4000" dirty="0"/>
          </a:p>
        </p:txBody>
      </p:sp>
    </p:spTree>
    <p:extLst>
      <p:ext uri="{BB962C8B-B14F-4D97-AF65-F5344CB8AC3E}">
        <p14:creationId xmlns:p14="http://schemas.microsoft.com/office/powerpoint/2010/main" val="2235463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About Colab</a:t>
            </a:r>
            <a:endParaRPr lang="zh-TW" altLang="en-US" sz="3600" dirty="0"/>
          </a:p>
        </p:txBody>
      </p:sp>
      <p:sp>
        <p:nvSpPr>
          <p:cNvPr id="4" name="內容版面配置區 3"/>
          <p:cNvSpPr>
            <a:spLocks noGrp="1"/>
          </p:cNvSpPr>
          <p:nvPr>
            <p:ph idx="1"/>
          </p:nvPr>
        </p:nvSpPr>
        <p:spPr/>
        <p:txBody>
          <a:bodyPr>
            <a:normAutofit/>
          </a:bodyPr>
          <a:lstStyle/>
          <a:p>
            <a:r>
              <a:rPr lang="en-US" altLang="zh-TW" dirty="0" smtClean="0"/>
              <a:t> </a:t>
            </a:r>
            <a:r>
              <a:rPr lang="en-US" altLang="zh-TW" sz="2400" dirty="0" smtClean="0"/>
              <a:t>Python environment provided from Google</a:t>
            </a:r>
          </a:p>
          <a:p>
            <a:pPr lvl="1"/>
            <a:r>
              <a:rPr lang="en-US" altLang="zh-TW" sz="2200" dirty="0" smtClean="0">
                <a:hlinkClick r:id="rId2"/>
              </a:rPr>
              <a:t>Introduction</a:t>
            </a:r>
            <a:endParaRPr lang="en-US" altLang="zh-TW" sz="2200" dirty="0" smtClean="0"/>
          </a:p>
          <a:p>
            <a:r>
              <a:rPr lang="en-US" altLang="zh-TW" sz="2400" dirty="0" smtClean="0"/>
              <a:t> Create new python file and start!</a:t>
            </a: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15</a:t>
            </a:fld>
            <a:endParaRPr lang="zh-TW" altLang="en-US" dirty="0">
              <a:solidFill>
                <a:srgbClr val="000000"/>
              </a:solidFill>
            </a:endParaRPr>
          </a:p>
        </p:txBody>
      </p:sp>
      <p:pic>
        <p:nvPicPr>
          <p:cNvPr id="9" name="圖片 8"/>
          <p:cNvPicPr>
            <a:picLocks noChangeAspect="1"/>
          </p:cNvPicPr>
          <p:nvPr/>
        </p:nvPicPr>
        <p:blipFill rotWithShape="1">
          <a:blip r:embed="rId3"/>
          <a:srcRect l="1154" t="-1" r="2472" b="64558"/>
          <a:stretch/>
        </p:blipFill>
        <p:spPr>
          <a:xfrm>
            <a:off x="34330" y="3810244"/>
            <a:ext cx="8986216" cy="2209394"/>
          </a:xfrm>
          <a:prstGeom prst="rect">
            <a:avLst/>
          </a:prstGeom>
        </p:spPr>
      </p:pic>
      <p:pic>
        <p:nvPicPr>
          <p:cNvPr id="26626" name="Picture 2" descr="Show notebooks in 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800" y="2043964"/>
            <a:ext cx="2476500" cy="2476501"/>
          </a:xfrm>
          <a:prstGeom prst="rect">
            <a:avLst/>
          </a:prstGeom>
          <a:noFill/>
          <a:extLst>
            <a:ext uri="{909E8E84-426E-40DD-AFC4-6F175D3DCCD1}">
              <a14:hiddenFill xmlns:a14="http://schemas.microsoft.com/office/drawing/2010/main">
                <a:solidFill>
                  <a:srgbClr val="FFFFFF"/>
                </a:solidFill>
              </a14:hiddenFill>
            </a:ext>
          </a:extLst>
        </p:spPr>
      </p:pic>
      <p:sp>
        <p:nvSpPr>
          <p:cNvPr id="10"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33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Coding on Colab</a:t>
            </a:r>
            <a:endParaRPr lang="zh-TW" altLang="en-US" sz="3600" dirty="0"/>
          </a:p>
        </p:txBody>
      </p:sp>
      <p:sp>
        <p:nvSpPr>
          <p:cNvPr id="5" name="內容版面配置區 4"/>
          <p:cNvSpPr>
            <a:spLocks noGrp="1"/>
          </p:cNvSpPr>
          <p:nvPr>
            <p:ph idx="1"/>
          </p:nvPr>
        </p:nvSpPr>
        <p:spPr/>
        <p:txBody>
          <a:bodyPr/>
          <a:lstStyle/>
          <a:p>
            <a:r>
              <a:rPr lang="zh-TW" altLang="en-US" sz="2400" dirty="0" smtClean="0"/>
              <a:t> </a:t>
            </a:r>
            <a:r>
              <a:rPr lang="en-US" altLang="zh-TW" sz="2400" dirty="0" smtClean="0">
                <a:hlinkClick r:id="rId2"/>
              </a:rPr>
              <a:t>Colab </a:t>
            </a:r>
            <a:endParaRPr lang="en-US" altLang="zh-TW" sz="2400" dirty="0" smtClean="0"/>
          </a:p>
          <a:p>
            <a:pPr lvl="1"/>
            <a:endParaRPr lang="en-US" altLang="zh-TW" sz="2200" dirty="0" smtClean="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16</a:t>
            </a:fld>
            <a:endParaRPr lang="zh-TW" altLang="en-US" dirty="0">
              <a:solidFill>
                <a:srgbClr val="000000"/>
              </a:solidFill>
            </a:endParaRPr>
          </a:p>
        </p:txBody>
      </p:sp>
      <p:pic>
        <p:nvPicPr>
          <p:cNvPr id="7" name="圖片 6"/>
          <p:cNvPicPr>
            <a:picLocks noChangeAspect="1"/>
          </p:cNvPicPr>
          <p:nvPr/>
        </p:nvPicPr>
        <p:blipFill rotWithShape="1">
          <a:blip r:embed="rId3"/>
          <a:srcRect t="2699"/>
          <a:stretch/>
        </p:blipFill>
        <p:spPr>
          <a:xfrm>
            <a:off x="835151" y="1593763"/>
            <a:ext cx="5249017" cy="2423460"/>
          </a:xfrm>
          <a:prstGeom prst="rect">
            <a:avLst/>
          </a:prstGeom>
        </p:spPr>
      </p:pic>
      <p:sp>
        <p:nvSpPr>
          <p:cNvPr id="8" name="矩形 7"/>
          <p:cNvSpPr/>
          <p:nvPr/>
        </p:nvSpPr>
        <p:spPr>
          <a:xfrm>
            <a:off x="1403648" y="1958469"/>
            <a:ext cx="792088" cy="360040"/>
          </a:xfrm>
          <a:prstGeom prst="rect">
            <a:avLst/>
          </a:prstGeom>
          <a:noFill/>
          <a:ln w="57150">
            <a:solidFill>
              <a:srgbClr val="E0566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pic>
        <p:nvPicPr>
          <p:cNvPr id="10" name="圖片 9"/>
          <p:cNvPicPr>
            <a:picLocks noChangeAspect="1"/>
          </p:cNvPicPr>
          <p:nvPr/>
        </p:nvPicPr>
        <p:blipFill>
          <a:blip r:embed="rId4"/>
          <a:stretch>
            <a:fillRect/>
          </a:stretch>
        </p:blipFill>
        <p:spPr>
          <a:xfrm>
            <a:off x="835151" y="4532254"/>
            <a:ext cx="4684850" cy="2210157"/>
          </a:xfrm>
          <a:prstGeom prst="rect">
            <a:avLst/>
          </a:prstGeom>
        </p:spPr>
      </p:pic>
      <p:sp>
        <p:nvSpPr>
          <p:cNvPr id="14" name="矩形 13"/>
          <p:cNvSpPr/>
          <p:nvPr/>
        </p:nvSpPr>
        <p:spPr>
          <a:xfrm>
            <a:off x="1288618" y="5573952"/>
            <a:ext cx="360040" cy="360040"/>
          </a:xfrm>
          <a:prstGeom prst="rect">
            <a:avLst/>
          </a:prstGeom>
          <a:noFill/>
          <a:ln w="57150">
            <a:solidFill>
              <a:srgbClr val="1A989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1720666" y="5581858"/>
            <a:ext cx="1872208" cy="352134"/>
          </a:xfrm>
          <a:prstGeom prst="rect">
            <a:avLst/>
          </a:prstGeom>
          <a:noFill/>
          <a:ln w="57150">
            <a:solidFill>
              <a:srgbClr val="BDD6E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16" name="直線接點 15"/>
          <p:cNvCxnSpPr>
            <a:stCxn id="15" idx="3"/>
          </p:cNvCxnSpPr>
          <p:nvPr/>
        </p:nvCxnSpPr>
        <p:spPr>
          <a:xfrm flipV="1">
            <a:off x="3592874" y="5573952"/>
            <a:ext cx="576064" cy="183973"/>
          </a:xfrm>
          <a:prstGeom prst="line">
            <a:avLst/>
          </a:prstGeom>
          <a:ln w="38100">
            <a:solidFill>
              <a:srgbClr val="C1D9E3"/>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4168938" y="5322143"/>
            <a:ext cx="18002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Input your code</a:t>
            </a:r>
            <a:endParaRPr lang="zh-TW" altLang="en-US" sz="2000" dirty="0">
              <a:latin typeface="Times New Roman" panose="02020603050405020304" pitchFamily="18" charset="0"/>
              <a:cs typeface="Times New Roman" panose="02020603050405020304" pitchFamily="18" charset="0"/>
            </a:endParaRPr>
          </a:p>
        </p:txBody>
      </p:sp>
      <p:cxnSp>
        <p:nvCxnSpPr>
          <p:cNvPr id="19" name="直線接點 18"/>
          <p:cNvCxnSpPr/>
          <p:nvPr/>
        </p:nvCxnSpPr>
        <p:spPr>
          <a:xfrm>
            <a:off x="1526061" y="5965091"/>
            <a:ext cx="122597" cy="412195"/>
          </a:xfrm>
          <a:prstGeom prst="line">
            <a:avLst/>
          </a:prstGeom>
          <a:ln w="38100">
            <a:solidFill>
              <a:srgbClr val="1A9895"/>
            </a:solidFill>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574386" y="6298698"/>
            <a:ext cx="18002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Run</a:t>
            </a:r>
            <a:endParaRPr lang="zh-TW" altLang="en-US" sz="2000" dirty="0">
              <a:latin typeface="Times New Roman" panose="02020603050405020304" pitchFamily="18" charset="0"/>
              <a:cs typeface="Times New Roman" panose="02020603050405020304" pitchFamily="18" charset="0"/>
            </a:endParaRPr>
          </a:p>
        </p:txBody>
      </p:sp>
      <p:sp>
        <p:nvSpPr>
          <p:cNvPr id="23" name="矩形 22"/>
          <p:cNvSpPr/>
          <p:nvPr/>
        </p:nvSpPr>
        <p:spPr>
          <a:xfrm>
            <a:off x="1305368" y="4532254"/>
            <a:ext cx="1466432" cy="313496"/>
          </a:xfrm>
          <a:prstGeom prst="rect">
            <a:avLst/>
          </a:prstGeom>
          <a:noFill/>
          <a:ln w="57150">
            <a:solidFill>
              <a:srgbClr val="7BADC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24" name="直線接點 23"/>
          <p:cNvCxnSpPr/>
          <p:nvPr/>
        </p:nvCxnSpPr>
        <p:spPr>
          <a:xfrm flipV="1">
            <a:off x="1516878" y="4381929"/>
            <a:ext cx="131780" cy="152875"/>
          </a:xfrm>
          <a:prstGeom prst="line">
            <a:avLst/>
          </a:prstGeom>
          <a:ln w="38100">
            <a:solidFill>
              <a:srgbClr val="7BADC3"/>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622420" y="4073274"/>
            <a:ext cx="22295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Modify file name</a:t>
            </a:r>
            <a:endParaRPr lang="zh-TW" altLang="en-US" sz="2000" dirty="0">
              <a:latin typeface="Times New Roman" panose="02020603050405020304" pitchFamily="18" charset="0"/>
              <a:cs typeface="Times New Roman" panose="02020603050405020304" pitchFamily="18" charset="0"/>
            </a:endParaRPr>
          </a:p>
        </p:txBody>
      </p:sp>
      <p:sp>
        <p:nvSpPr>
          <p:cNvPr id="30" name="矩形 29"/>
          <p:cNvSpPr/>
          <p:nvPr/>
        </p:nvSpPr>
        <p:spPr>
          <a:xfrm>
            <a:off x="1621056" y="5977176"/>
            <a:ext cx="836361" cy="252458"/>
          </a:xfrm>
          <a:prstGeom prst="rect">
            <a:avLst/>
          </a:prstGeom>
          <a:noFill/>
          <a:ln w="57150">
            <a:solidFill>
              <a:srgbClr val="F2B8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31" name="直線接點 30"/>
          <p:cNvCxnSpPr/>
          <p:nvPr/>
        </p:nvCxnSpPr>
        <p:spPr>
          <a:xfrm>
            <a:off x="2195736" y="6243351"/>
            <a:ext cx="143832" cy="205672"/>
          </a:xfrm>
          <a:prstGeom prst="line">
            <a:avLst/>
          </a:prstGeom>
          <a:ln w="38100">
            <a:solidFill>
              <a:srgbClr val="F2B8C0"/>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313621" y="6293978"/>
            <a:ext cx="18002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Result</a:t>
            </a:r>
            <a:endParaRPr lang="zh-TW" altLang="en-US" sz="2000" dirty="0">
              <a:latin typeface="Times New Roman" panose="02020603050405020304" pitchFamily="18" charset="0"/>
              <a:cs typeface="Times New Roman" panose="02020603050405020304" pitchFamily="18" charset="0"/>
            </a:endParaRPr>
          </a:p>
        </p:txBody>
      </p:sp>
      <p:sp>
        <p:nvSpPr>
          <p:cNvPr id="25"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90476" y="1784802"/>
            <a:ext cx="3456384" cy="530376"/>
          </a:xfrm>
          <a:prstGeom prst="rect">
            <a:avLst/>
          </a:prstGeom>
          <a:solidFill>
            <a:srgbClr val="006F71">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2" name="標題 1"/>
          <p:cNvSpPr>
            <a:spLocks noGrp="1"/>
          </p:cNvSpPr>
          <p:nvPr>
            <p:ph type="title"/>
          </p:nvPr>
        </p:nvSpPr>
        <p:spPr/>
        <p:txBody>
          <a:bodyPr>
            <a:normAutofit/>
          </a:bodyPr>
          <a:lstStyle/>
          <a:p>
            <a:r>
              <a:rPr lang="en-US" altLang="zh-TW" sz="3600" dirty="0" smtClean="0"/>
              <a:t>Install package</a:t>
            </a:r>
            <a:endParaRPr lang="zh-TW" altLang="en-US" sz="3600" dirty="0"/>
          </a:p>
        </p:txBody>
      </p:sp>
      <p:sp>
        <p:nvSpPr>
          <p:cNvPr id="4" name="內容版面配置區 3"/>
          <p:cNvSpPr>
            <a:spLocks noGrp="1"/>
          </p:cNvSpPr>
          <p:nvPr>
            <p:ph idx="1"/>
          </p:nvPr>
        </p:nvSpPr>
        <p:spPr/>
        <p:txBody>
          <a:bodyPr>
            <a:normAutofit/>
          </a:bodyPr>
          <a:lstStyle/>
          <a:p>
            <a:r>
              <a:rPr lang="en-US" altLang="zh-TW" dirty="0" smtClean="0"/>
              <a:t> </a:t>
            </a:r>
            <a:r>
              <a:rPr lang="en-US" altLang="zh-TW" sz="2400" dirty="0" smtClean="0"/>
              <a:t>Some package not install on Colab </a:t>
            </a:r>
          </a:p>
          <a:p>
            <a:r>
              <a:rPr lang="en-US" altLang="zh-TW" sz="2400" dirty="0"/>
              <a:t> </a:t>
            </a:r>
            <a:r>
              <a:rPr lang="en-US" altLang="zh-TW" sz="2400" dirty="0" smtClean="0"/>
              <a:t>Input “!pip install </a:t>
            </a:r>
            <a:r>
              <a:rPr lang="en-US" altLang="zh-TW" sz="2400" i="1" u="sng" dirty="0" smtClean="0"/>
              <a:t>package name</a:t>
            </a:r>
            <a:r>
              <a:rPr lang="en-US" altLang="zh-TW" sz="2400" dirty="0" smtClean="0"/>
              <a:t>”</a:t>
            </a: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17</a:t>
            </a:fld>
            <a:endParaRPr lang="zh-TW" altLang="en-US" dirty="0">
              <a:solidFill>
                <a:srgbClr val="000000"/>
              </a:solidFill>
            </a:endParaRPr>
          </a:p>
        </p:txBody>
      </p:sp>
      <p:pic>
        <p:nvPicPr>
          <p:cNvPr id="5" name="圖片 4"/>
          <p:cNvPicPr>
            <a:picLocks noChangeAspect="1"/>
          </p:cNvPicPr>
          <p:nvPr/>
        </p:nvPicPr>
        <p:blipFill>
          <a:blip r:embed="rId2"/>
          <a:stretch>
            <a:fillRect/>
          </a:stretch>
        </p:blipFill>
        <p:spPr>
          <a:xfrm>
            <a:off x="216024" y="2564904"/>
            <a:ext cx="8748464" cy="2747231"/>
          </a:xfrm>
          <a:prstGeom prst="rect">
            <a:avLst/>
          </a:prstGeom>
        </p:spPr>
      </p:pic>
      <p:sp>
        <p:nvSpPr>
          <p:cNvPr id="9" name="矩形 8"/>
          <p:cNvSpPr/>
          <p:nvPr/>
        </p:nvSpPr>
        <p:spPr>
          <a:xfrm>
            <a:off x="196217" y="2543964"/>
            <a:ext cx="360040" cy="360040"/>
          </a:xfrm>
          <a:prstGeom prst="rect">
            <a:avLst/>
          </a:prstGeom>
          <a:noFill/>
          <a:ln w="57150">
            <a:solidFill>
              <a:srgbClr val="1A989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648072" y="2560220"/>
            <a:ext cx="1872208" cy="352134"/>
          </a:xfrm>
          <a:prstGeom prst="rect">
            <a:avLst/>
          </a:prstGeom>
          <a:noFill/>
          <a:ln w="57150">
            <a:solidFill>
              <a:srgbClr val="BDD6E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13" name="直線接點 12"/>
          <p:cNvCxnSpPr>
            <a:stCxn id="10" idx="3"/>
          </p:cNvCxnSpPr>
          <p:nvPr/>
        </p:nvCxnSpPr>
        <p:spPr>
          <a:xfrm flipV="1">
            <a:off x="2520280" y="2733564"/>
            <a:ext cx="492796" cy="2723"/>
          </a:xfrm>
          <a:prstGeom prst="line">
            <a:avLst/>
          </a:prstGeom>
          <a:ln w="38100">
            <a:solidFill>
              <a:srgbClr val="C1D9E3"/>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085084" y="2567305"/>
            <a:ext cx="18002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Input your code</a:t>
            </a:r>
            <a:endParaRPr lang="zh-TW" altLang="en-US" sz="2000" dirty="0">
              <a:latin typeface="Times New Roman" panose="02020603050405020304" pitchFamily="18" charset="0"/>
              <a:cs typeface="Times New Roman" panose="02020603050405020304" pitchFamily="18" charset="0"/>
            </a:endParaRPr>
          </a:p>
        </p:txBody>
      </p:sp>
      <p:cxnSp>
        <p:nvCxnSpPr>
          <p:cNvPr id="15" name="直線接點 14"/>
          <p:cNvCxnSpPr/>
          <p:nvPr/>
        </p:nvCxnSpPr>
        <p:spPr>
          <a:xfrm flipH="1">
            <a:off x="290580" y="2924944"/>
            <a:ext cx="27005" cy="238198"/>
          </a:xfrm>
          <a:prstGeom prst="line">
            <a:avLst/>
          </a:prstGeom>
          <a:ln w="38100">
            <a:solidFill>
              <a:srgbClr val="1A9895"/>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9538" y="3065115"/>
            <a:ext cx="640236"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Run</a:t>
            </a:r>
            <a:endParaRPr lang="zh-TW" altLang="en-US" sz="2000" dirty="0">
              <a:latin typeface="Times New Roman" panose="02020603050405020304" pitchFamily="18" charset="0"/>
              <a:cs typeface="Times New Roman" panose="02020603050405020304" pitchFamily="18" charset="0"/>
            </a:endParaRPr>
          </a:p>
        </p:txBody>
      </p:sp>
      <p:sp>
        <p:nvSpPr>
          <p:cNvPr id="17" name="矩形 16"/>
          <p:cNvSpPr/>
          <p:nvPr/>
        </p:nvSpPr>
        <p:spPr>
          <a:xfrm>
            <a:off x="528354" y="2977885"/>
            <a:ext cx="8456949" cy="2383077"/>
          </a:xfrm>
          <a:prstGeom prst="rect">
            <a:avLst/>
          </a:prstGeom>
          <a:noFill/>
          <a:ln w="57150">
            <a:solidFill>
              <a:srgbClr val="F2B8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18" name="直線接點 17"/>
          <p:cNvCxnSpPr/>
          <p:nvPr/>
        </p:nvCxnSpPr>
        <p:spPr>
          <a:xfrm>
            <a:off x="2402395" y="5360962"/>
            <a:ext cx="217073" cy="310403"/>
          </a:xfrm>
          <a:prstGeom prst="line">
            <a:avLst/>
          </a:prstGeom>
          <a:ln w="38100">
            <a:solidFill>
              <a:srgbClr val="F2B8C0"/>
            </a:solidFill>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2634035" y="5529125"/>
            <a:ext cx="180020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Result</a:t>
            </a:r>
            <a:endParaRPr lang="zh-TW" altLang="en-US" sz="2000" dirty="0">
              <a:latin typeface="Times New Roman" panose="02020603050405020304" pitchFamily="18" charset="0"/>
              <a:cs typeface="Times New Roman" panose="02020603050405020304" pitchFamily="18" charset="0"/>
            </a:endParaRPr>
          </a:p>
        </p:txBody>
      </p:sp>
      <p:sp>
        <p:nvSpPr>
          <p:cNvPr id="20"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224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260648"/>
            <a:ext cx="5425008" cy="1224136"/>
          </a:xfrm>
        </p:spPr>
        <p:txBody>
          <a:bodyPr>
            <a:noAutofit/>
          </a:bodyPr>
          <a:lstStyle/>
          <a:p>
            <a:pPr algn="l"/>
            <a:r>
              <a:rPr lang="en-US" altLang="zh-TW" sz="4000" dirty="0" smtClean="0"/>
              <a:t>Python code</a:t>
            </a:r>
            <a:br>
              <a:rPr lang="en-US" altLang="zh-TW" sz="4000" dirty="0" smtClean="0"/>
            </a:br>
            <a:r>
              <a:rPr lang="en-US" altLang="zh-TW" sz="2800" dirty="0"/>
              <a:t>Pokémon </a:t>
            </a:r>
            <a:r>
              <a:rPr lang="en-US" altLang="zh-TW" sz="2800" dirty="0" smtClean="0"/>
              <a:t>type </a:t>
            </a:r>
            <a:r>
              <a:rPr lang="en-US" altLang="zh-TW" sz="2800" dirty="0"/>
              <a:t>classification</a:t>
            </a:r>
          </a:p>
        </p:txBody>
      </p:sp>
    </p:spTree>
    <p:extLst>
      <p:ext uri="{BB962C8B-B14F-4D97-AF65-F5344CB8AC3E}">
        <p14:creationId xmlns:p14="http://schemas.microsoft.com/office/powerpoint/2010/main" val="2137619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Pokémon Classification</a:t>
            </a:r>
            <a:endParaRPr lang="zh-TW" altLang="en-US" sz="3600" dirty="0"/>
          </a:p>
        </p:txBody>
      </p:sp>
      <p:sp>
        <p:nvSpPr>
          <p:cNvPr id="4" name="內容版面配置區 3"/>
          <p:cNvSpPr>
            <a:spLocks noGrp="1"/>
          </p:cNvSpPr>
          <p:nvPr>
            <p:ph idx="1"/>
          </p:nvPr>
        </p:nvSpPr>
        <p:spPr>
          <a:xfrm>
            <a:off x="471027" y="1332854"/>
            <a:ext cx="7886700" cy="5192489"/>
          </a:xfrm>
        </p:spPr>
        <p:txBody>
          <a:bodyPr>
            <a:normAutofit/>
          </a:bodyPr>
          <a:lstStyle/>
          <a:p>
            <a:r>
              <a:rPr lang="en-US" altLang="zh-TW" sz="2400" dirty="0" smtClean="0"/>
              <a:t> Pokémon dataset from </a:t>
            </a:r>
            <a:r>
              <a:rPr lang="en-US" altLang="zh-TW" sz="2400" dirty="0" smtClean="0">
                <a:hlinkClick r:id="rId2"/>
              </a:rPr>
              <a:t>Kaggle</a:t>
            </a:r>
            <a:endParaRPr lang="en-US" altLang="zh-TW" sz="2400" dirty="0" smtClean="0"/>
          </a:p>
          <a:p>
            <a:pPr lvl="1"/>
            <a:r>
              <a:rPr lang="en-US" altLang="zh-TW" sz="2200" dirty="0"/>
              <a:t>Using 34 features</a:t>
            </a:r>
            <a:r>
              <a:rPr lang="zh-TW" altLang="en-US" sz="2200" dirty="0"/>
              <a:t> </a:t>
            </a:r>
            <a:r>
              <a:rPr lang="en-US" altLang="zh-TW" sz="2200" dirty="0"/>
              <a:t>(</a:t>
            </a:r>
            <a:r>
              <a:rPr lang="en-US" altLang="zh-TW" sz="2200" dirty="0" smtClean="0"/>
              <a:t>Pokemon.xlsx</a:t>
            </a:r>
            <a:r>
              <a:rPr lang="zh-TW" altLang="en-US" sz="2200" dirty="0" smtClean="0"/>
              <a:t> </a:t>
            </a:r>
            <a:r>
              <a:rPr lang="en-US" altLang="zh-TW" sz="2200" dirty="0" smtClean="0"/>
              <a:t>– feature description)</a:t>
            </a:r>
          </a:p>
          <a:p>
            <a:r>
              <a:rPr lang="en-US" altLang="zh-TW" sz="2200" dirty="0" smtClean="0"/>
              <a:t> </a:t>
            </a:r>
            <a:r>
              <a:rPr lang="en-US" altLang="zh-TW" sz="2400" dirty="0" smtClean="0"/>
              <a:t>Identify </a:t>
            </a:r>
            <a:r>
              <a:rPr lang="en-US" altLang="zh-TW" sz="2400" b="1" dirty="0" smtClean="0"/>
              <a:t>18 main type </a:t>
            </a:r>
            <a:r>
              <a:rPr lang="en-US" altLang="zh-TW" sz="2400" dirty="0" smtClean="0"/>
              <a:t>of Pokémon (#802)</a:t>
            </a:r>
          </a:p>
          <a:p>
            <a:pPr lvl="1"/>
            <a:r>
              <a:rPr lang="zh-TW" altLang="en-US" sz="2000" dirty="0" smtClean="0"/>
              <a:t>一般 </a:t>
            </a:r>
            <a:r>
              <a:rPr lang="en-US" altLang="zh-TW" sz="2000" dirty="0" smtClean="0"/>
              <a:t>Normal</a:t>
            </a:r>
            <a:r>
              <a:rPr lang="zh-TW" altLang="en-US" sz="2000" dirty="0" smtClean="0"/>
              <a:t> </a:t>
            </a:r>
            <a:r>
              <a:rPr lang="en-US" altLang="zh-TW" sz="2000" dirty="0" smtClean="0"/>
              <a:t>(#105)</a:t>
            </a:r>
          </a:p>
          <a:p>
            <a:pPr lvl="1"/>
            <a:r>
              <a:rPr lang="zh-TW" altLang="en-US" sz="2000" dirty="0" smtClean="0"/>
              <a:t>水 </a:t>
            </a:r>
            <a:r>
              <a:rPr lang="en-US" altLang="zh-TW" sz="2000" dirty="0" smtClean="0"/>
              <a:t>water (#114)</a:t>
            </a:r>
          </a:p>
          <a:p>
            <a:pPr lvl="1"/>
            <a:r>
              <a:rPr lang="zh-TW" altLang="en-US" sz="2000" dirty="0" smtClean="0"/>
              <a:t>火 </a:t>
            </a:r>
            <a:r>
              <a:rPr lang="en-US" altLang="zh-TW" sz="2000" dirty="0" smtClean="0"/>
              <a:t>fire (#52)</a:t>
            </a:r>
          </a:p>
          <a:p>
            <a:pPr lvl="1"/>
            <a:r>
              <a:rPr lang="zh-TW" altLang="en-US" sz="2000" dirty="0" smtClean="0"/>
              <a:t>草 </a:t>
            </a:r>
            <a:r>
              <a:rPr lang="en-US" altLang="zh-TW" sz="2000" dirty="0" smtClean="0"/>
              <a:t>grass (#78)</a:t>
            </a:r>
          </a:p>
          <a:p>
            <a:pPr lvl="1"/>
            <a:r>
              <a:rPr lang="zh-TW" altLang="en-US" sz="2000" dirty="0" smtClean="0"/>
              <a:t>電 </a:t>
            </a:r>
            <a:r>
              <a:rPr lang="en-US" altLang="zh-TW" sz="2000" dirty="0" smtClean="0"/>
              <a:t>electric (#39)</a:t>
            </a:r>
          </a:p>
          <a:p>
            <a:pPr lvl="1"/>
            <a:r>
              <a:rPr lang="zh-TW" altLang="en-US" sz="2000" dirty="0" smtClean="0"/>
              <a:t>冰 </a:t>
            </a:r>
            <a:r>
              <a:rPr lang="en-US" altLang="zh-TW" sz="2000" dirty="0" smtClean="0"/>
              <a:t>ice (#23)</a:t>
            </a:r>
          </a:p>
          <a:p>
            <a:pPr lvl="1"/>
            <a:r>
              <a:rPr lang="zh-TW" altLang="en-US" sz="2000" dirty="0" smtClean="0"/>
              <a:t>格鬥 </a:t>
            </a:r>
            <a:r>
              <a:rPr lang="en-US" altLang="zh-TW" sz="2000" dirty="0" smtClean="0"/>
              <a:t>fighting (#28)</a:t>
            </a:r>
          </a:p>
          <a:p>
            <a:pPr lvl="1"/>
            <a:r>
              <a:rPr lang="zh-TW" altLang="en-US" sz="2000" dirty="0" smtClean="0"/>
              <a:t>毒 </a:t>
            </a:r>
            <a:r>
              <a:rPr lang="en-US" altLang="zh-TW" sz="2000" dirty="0" smtClean="0"/>
              <a:t>poison (#32)</a:t>
            </a:r>
          </a:p>
          <a:p>
            <a:pPr lvl="1"/>
            <a:r>
              <a:rPr lang="zh-TW" altLang="en-US" sz="2000" dirty="0" smtClean="0"/>
              <a:t>地面 </a:t>
            </a:r>
            <a:r>
              <a:rPr lang="en-US" altLang="zh-TW" sz="2000" dirty="0" smtClean="0"/>
              <a:t>ground (#32)</a:t>
            </a:r>
          </a:p>
          <a:p>
            <a:r>
              <a:rPr lang="en-US" altLang="zh-TW" dirty="0" smtClean="0"/>
              <a:t> </a:t>
            </a:r>
            <a:r>
              <a:rPr lang="en-US" altLang="zh-TW" dirty="0" smtClean="0">
                <a:hlinkClick r:id="rId3"/>
              </a:rPr>
              <a:t>Python code </a:t>
            </a:r>
            <a:r>
              <a:rPr lang="en-US" altLang="zh-TW" dirty="0" smtClean="0"/>
              <a:t>on colab (only view)</a:t>
            </a:r>
          </a:p>
          <a:p>
            <a:pPr lvl="1"/>
            <a:endParaRPr lang="en-US" altLang="zh-TW" sz="2000" dirty="0" smtClean="0"/>
          </a:p>
          <a:p>
            <a:pPr lvl="1"/>
            <a:endParaRPr lang="en-US" altLang="zh-TW" sz="2200" b="1" dirty="0" smtClean="0">
              <a:solidFill>
                <a:srgbClr val="00817E"/>
              </a:solidFill>
            </a:endParaRP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19</a:t>
            </a:fld>
            <a:endParaRPr lang="zh-TW" altLang="en-US" dirty="0">
              <a:solidFill>
                <a:srgbClr val="000000"/>
              </a:solidFill>
            </a:endParaRPr>
          </a:p>
        </p:txBody>
      </p:sp>
      <p:sp>
        <p:nvSpPr>
          <p:cNvPr id="24" name="內容版面配置區 3"/>
          <p:cNvSpPr txBox="1">
            <a:spLocks/>
          </p:cNvSpPr>
          <p:nvPr/>
        </p:nvSpPr>
        <p:spPr>
          <a:xfrm>
            <a:off x="3802225" y="2564904"/>
            <a:ext cx="3938127" cy="3119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1A9895"/>
              </a:buClr>
              <a:buFont typeface="Wingdings" panose="05000000000000000000" pitchFamily="2" charset="2"/>
              <a:buChar char="n"/>
              <a:defRPr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lgn="l" defTabSz="914400" rtl="0" eaLnBrk="1" latinLnBrk="0" hangingPunct="1">
              <a:lnSpc>
                <a:spcPct val="90000"/>
              </a:lnSpc>
              <a:spcBef>
                <a:spcPts val="500"/>
              </a:spcBef>
              <a:buClr>
                <a:srgbClr val="009999"/>
              </a:buClr>
              <a:buFont typeface="Wingdings" panose="05000000000000000000" pitchFamily="2" charset="2"/>
              <a:buChar char="n"/>
              <a:defRPr sz="1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lgn="l" defTabSz="914400" rtl="0" eaLnBrk="1" latinLnBrk="0" hangingPunct="1">
              <a:lnSpc>
                <a:spcPct val="90000"/>
              </a:lnSpc>
              <a:spcBef>
                <a:spcPts val="500"/>
              </a:spcBef>
              <a:buClr>
                <a:srgbClr val="009999"/>
              </a:buClr>
              <a:buFont typeface="Wingdings" panose="05000000000000000000" pitchFamily="2" charset="2"/>
              <a:buChar char="n"/>
              <a:defRPr sz="1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TW" altLang="en-US" sz="2000" dirty="0"/>
              <a:t>飛行 </a:t>
            </a:r>
            <a:r>
              <a:rPr lang="en-US" altLang="zh-TW" sz="2000" dirty="0" smtClean="0"/>
              <a:t>flying (#3)</a:t>
            </a:r>
            <a:endParaRPr lang="en-US" altLang="zh-TW" sz="2000" dirty="0"/>
          </a:p>
          <a:p>
            <a:pPr lvl="1"/>
            <a:r>
              <a:rPr lang="zh-TW" altLang="en-US" sz="2000" dirty="0"/>
              <a:t>超能力 </a:t>
            </a:r>
            <a:r>
              <a:rPr lang="en-US" altLang="zh-TW" sz="2000" dirty="0" smtClean="0"/>
              <a:t>psychic (#53)</a:t>
            </a:r>
          </a:p>
          <a:p>
            <a:pPr lvl="1"/>
            <a:r>
              <a:rPr lang="zh-TW" altLang="en-US" sz="2000" dirty="0" smtClean="0"/>
              <a:t>蟲 </a:t>
            </a:r>
            <a:r>
              <a:rPr lang="en-US" altLang="zh-TW" sz="2000" dirty="0" smtClean="0"/>
              <a:t>bug (#72)</a:t>
            </a:r>
          </a:p>
          <a:p>
            <a:pPr lvl="1"/>
            <a:r>
              <a:rPr lang="zh-TW" altLang="en-US" sz="2000" dirty="0" smtClean="0"/>
              <a:t>岩石 </a:t>
            </a:r>
            <a:r>
              <a:rPr lang="en-US" altLang="zh-TW" sz="2000" dirty="0" smtClean="0"/>
              <a:t>rock (#45)</a:t>
            </a:r>
          </a:p>
          <a:p>
            <a:pPr lvl="1"/>
            <a:r>
              <a:rPr lang="zh-TW" altLang="en-US" sz="2000" dirty="0" smtClean="0"/>
              <a:t>幽靈 </a:t>
            </a:r>
            <a:r>
              <a:rPr lang="en-US" altLang="zh-TW" sz="2000" dirty="0" smtClean="0"/>
              <a:t>ghost (#27)</a:t>
            </a:r>
          </a:p>
          <a:p>
            <a:pPr lvl="1"/>
            <a:r>
              <a:rPr lang="zh-TW" altLang="en-US" sz="2000" dirty="0" smtClean="0"/>
              <a:t>龍 </a:t>
            </a:r>
            <a:r>
              <a:rPr lang="en-US" altLang="zh-TW" sz="2000" dirty="0" smtClean="0"/>
              <a:t>dragon (#27)</a:t>
            </a:r>
          </a:p>
          <a:p>
            <a:pPr lvl="1"/>
            <a:r>
              <a:rPr lang="zh-TW" altLang="en-US" sz="2000" dirty="0" smtClean="0"/>
              <a:t>惡 </a:t>
            </a:r>
            <a:r>
              <a:rPr lang="en-US" altLang="zh-TW" sz="2000" dirty="0" smtClean="0"/>
              <a:t>dark (#29)</a:t>
            </a:r>
          </a:p>
          <a:p>
            <a:pPr lvl="1"/>
            <a:r>
              <a:rPr lang="zh-TW" altLang="en-US" sz="2000" dirty="0" smtClean="0"/>
              <a:t>鋼 </a:t>
            </a:r>
            <a:r>
              <a:rPr lang="en-US" altLang="zh-TW" sz="2000" dirty="0" smtClean="0"/>
              <a:t>steel (#24)</a:t>
            </a:r>
            <a:endParaRPr lang="en-US" altLang="zh-TW" sz="2000" b="1" dirty="0">
              <a:solidFill>
                <a:srgbClr val="00817E"/>
              </a:solidFill>
            </a:endParaRPr>
          </a:p>
          <a:p>
            <a:pPr lvl="1"/>
            <a:r>
              <a:rPr lang="zh-TW" altLang="en-US" sz="2000" dirty="0" smtClean="0"/>
              <a:t>妖精 </a:t>
            </a:r>
            <a:r>
              <a:rPr lang="en-US" altLang="zh-TW" sz="2000" dirty="0" smtClean="0"/>
              <a:t>fairy (#18)</a:t>
            </a:r>
          </a:p>
        </p:txBody>
      </p:sp>
    </p:spTree>
    <p:extLst>
      <p:ext uri="{BB962C8B-B14F-4D97-AF65-F5344CB8AC3E}">
        <p14:creationId xmlns:p14="http://schemas.microsoft.com/office/powerpoint/2010/main" val="138918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0"/>
          </p:nvPr>
        </p:nvSpPr>
        <p:spPr/>
        <p:txBody>
          <a:bodyPr>
            <a:normAutofit/>
          </a:bodyPr>
          <a:lstStyle/>
          <a:p>
            <a:r>
              <a:rPr lang="zh-TW" altLang="en-US" sz="2800" dirty="0" smtClean="0"/>
              <a:t> </a:t>
            </a:r>
            <a:r>
              <a:rPr lang="en-US" altLang="zh-TW" sz="2800" dirty="0" smtClean="0"/>
              <a:t>About Random Forest </a:t>
            </a:r>
          </a:p>
          <a:p>
            <a:r>
              <a:rPr lang="zh-TW" altLang="en-US" sz="2800" dirty="0" smtClean="0"/>
              <a:t> </a:t>
            </a:r>
            <a:r>
              <a:rPr lang="en-US" altLang="zh-TW" sz="2800" dirty="0" smtClean="0"/>
              <a:t>Python </a:t>
            </a:r>
            <a:r>
              <a:rPr lang="en-US" altLang="zh-TW" sz="2800" dirty="0" smtClean="0"/>
              <a:t>environment</a:t>
            </a:r>
          </a:p>
          <a:p>
            <a:pPr lvl="1"/>
            <a:r>
              <a:rPr lang="en-US" altLang="zh-TW" sz="2400" dirty="0" smtClean="0"/>
              <a:t>Anaconda on Windows</a:t>
            </a:r>
          </a:p>
          <a:p>
            <a:pPr lvl="1"/>
            <a:r>
              <a:rPr lang="en-US" altLang="zh-TW" sz="2400" dirty="0" smtClean="0"/>
              <a:t>Linux</a:t>
            </a:r>
          </a:p>
          <a:p>
            <a:pPr lvl="1"/>
            <a:r>
              <a:rPr lang="en-US" altLang="zh-TW" sz="2400" dirty="0" smtClean="0"/>
              <a:t>Colab</a:t>
            </a:r>
          </a:p>
          <a:p>
            <a:r>
              <a:rPr lang="en-US" altLang="zh-TW" sz="2800" dirty="0"/>
              <a:t> </a:t>
            </a:r>
            <a:r>
              <a:rPr lang="en-US" altLang="zh-TW" sz="2800" dirty="0" smtClean="0"/>
              <a:t>Python Code</a:t>
            </a:r>
            <a:endParaRPr lang="en-US" altLang="zh-TW" sz="2800" dirty="0"/>
          </a:p>
          <a:p>
            <a:pPr lvl="1"/>
            <a:r>
              <a:rPr lang="en-US" altLang="zh-TW" sz="2400" dirty="0" smtClean="0"/>
              <a:t>Pokémon legendary classification</a:t>
            </a:r>
          </a:p>
          <a:p>
            <a:pPr lvl="1"/>
            <a:r>
              <a:rPr lang="en-US" altLang="zh-TW" sz="2400" dirty="0" smtClean="0"/>
              <a:t>Kinase inhibitors classification </a:t>
            </a:r>
            <a:endParaRPr lang="en-US" altLang="zh-TW" sz="2400" dirty="0"/>
          </a:p>
        </p:txBody>
      </p:sp>
      <p:sp>
        <p:nvSpPr>
          <p:cNvPr id="2" name="標題 1"/>
          <p:cNvSpPr>
            <a:spLocks noGrp="1"/>
          </p:cNvSpPr>
          <p:nvPr>
            <p:ph type="title"/>
          </p:nvPr>
        </p:nvSpPr>
        <p:spPr/>
        <p:txBody>
          <a:bodyPr>
            <a:normAutofit/>
          </a:bodyPr>
          <a:lstStyle/>
          <a:p>
            <a:r>
              <a:rPr lang="en-US" altLang="zh-TW" sz="3600" dirty="0"/>
              <a:t>Outline</a:t>
            </a:r>
            <a:endParaRPr lang="zh-TW" altLang="en-US" sz="3600" dirty="0"/>
          </a:p>
        </p:txBody>
      </p:sp>
      <p:sp>
        <p:nvSpPr>
          <p:cNvPr id="3" name="投影片編號版面配置區 2"/>
          <p:cNvSpPr>
            <a:spLocks noGrp="1"/>
          </p:cNvSpPr>
          <p:nvPr>
            <p:ph type="sldNum" sz="quarter" idx="4294967295"/>
          </p:nvPr>
        </p:nvSpPr>
        <p:spPr>
          <a:xfrm>
            <a:off x="7086600" y="6356350"/>
            <a:ext cx="2057400" cy="365125"/>
          </a:xfrm>
        </p:spPr>
        <p:txBody>
          <a:bodyPr/>
          <a:lstStyle/>
          <a:p>
            <a:fld id="{73DA0BB7-265A-403C-9275-D587AB510EDC}" type="slidenum">
              <a:rPr lang="zh-TW" altLang="en-US" smtClean="0">
                <a:solidFill>
                  <a:srgbClr val="000000"/>
                </a:solidFill>
              </a:rPr>
              <a:pPr/>
              <a:t>2</a:t>
            </a:fld>
            <a:endParaRPr lang="zh-TW" altLang="en-US">
              <a:solidFill>
                <a:srgbClr val="000000"/>
              </a:solidFill>
            </a:endParaRPr>
          </a:p>
        </p:txBody>
      </p:sp>
    </p:spTree>
    <p:extLst>
      <p:ext uri="{BB962C8B-B14F-4D97-AF65-F5344CB8AC3E}">
        <p14:creationId xmlns:p14="http://schemas.microsoft.com/office/powerpoint/2010/main" val="771082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1516632" y="1556794"/>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傑尼龜</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水 </a:t>
            </a:r>
            <a:r>
              <a:rPr lang="en-US" altLang="zh-TW" dirty="0" smtClean="0">
                <a:latin typeface="+mj-ea"/>
                <a:ea typeface="+mj-ea"/>
                <a:cs typeface="Times New Roman" panose="02020603050405020304" pitchFamily="18" charset="0"/>
              </a:rPr>
              <a:t>water</a:t>
            </a:r>
            <a:endParaRPr lang="zh-TW" altLang="en-US" dirty="0">
              <a:latin typeface="+mj-ea"/>
              <a:ea typeface="+mj-ea"/>
              <a:cs typeface="Times New Roman" panose="02020603050405020304" pitchFamily="18" charset="0"/>
            </a:endParaRPr>
          </a:p>
        </p:txBody>
      </p:sp>
      <p:pic>
        <p:nvPicPr>
          <p:cNvPr id="7" name="Picture 6" descr="https://tw.portal-pokemon.com/play/resources/pokedex/img/pm/5794f0251b1180998d72d1f8568239620ff5279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8672" y="22551"/>
            <a:ext cx="1656773" cy="1656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tw.portal-pokemon.com/play/resources/pokedex/img/pm/d0ee81f16175c97770192fb691fdda8da1f4f3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866" y="-316"/>
            <a:ext cx="1702507" cy="17025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s://tw.portal-pokemon.com/play/resources/pokedex/img/pm/cf47f9fac4ed3037ff2a8ea83204e32aff8fb5f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982" y="6109"/>
            <a:ext cx="1689656" cy="16896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https://tw.portal-pokemon.com/play/resources/pokedex/img/pm/5ae74d403ec682eaf13e066850afd4b0c20d85f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5107" y="2415419"/>
            <a:ext cx="1536297" cy="1536297"/>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p:cNvSpPr txBox="1"/>
          <p:nvPr/>
        </p:nvSpPr>
        <p:spPr>
          <a:xfrm>
            <a:off x="2839459" y="1556794"/>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小火龍</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火 </a:t>
            </a:r>
            <a:r>
              <a:rPr lang="en-US" altLang="zh-TW" dirty="0" smtClean="0">
                <a:latin typeface="+mj-ea"/>
                <a:ea typeface="+mj-ea"/>
                <a:cs typeface="Times New Roman" panose="02020603050405020304" pitchFamily="18" charset="0"/>
              </a:rPr>
              <a:t>fire</a:t>
            </a:r>
            <a:endParaRPr lang="zh-TW" altLang="en-US" dirty="0">
              <a:latin typeface="+mj-ea"/>
              <a:ea typeface="+mj-ea"/>
              <a:cs typeface="Times New Roman" panose="02020603050405020304" pitchFamily="18" charset="0"/>
            </a:endParaRPr>
          </a:p>
        </p:txBody>
      </p:sp>
      <p:sp>
        <p:nvSpPr>
          <p:cNvPr id="18" name="文字方塊 17"/>
          <p:cNvSpPr txBox="1"/>
          <p:nvPr/>
        </p:nvSpPr>
        <p:spPr>
          <a:xfrm>
            <a:off x="4408219" y="1556794"/>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妙蛙種子</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草</a:t>
            </a:r>
            <a:r>
              <a:rPr lang="en-US" altLang="zh-TW" dirty="0" smtClean="0">
                <a:latin typeface="+mj-ea"/>
                <a:ea typeface="+mj-ea"/>
                <a:cs typeface="Times New Roman" panose="02020603050405020304" pitchFamily="18" charset="0"/>
              </a:rPr>
              <a:t> grass</a:t>
            </a:r>
            <a:endParaRPr lang="zh-TW" altLang="en-US" dirty="0">
              <a:latin typeface="+mj-ea"/>
              <a:ea typeface="+mj-ea"/>
              <a:cs typeface="Times New Roman" panose="02020603050405020304" pitchFamily="18" charset="0"/>
            </a:endParaRPr>
          </a:p>
        </p:txBody>
      </p:sp>
      <p:pic>
        <p:nvPicPr>
          <p:cNvPr id="33796" name="Picture 4" descr="https://tw.portal-pokemon.com/play/resources/pokedex/img/pm/5f27124544444c7565d9dc54c3227f3970aa74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9" y="-109570"/>
            <a:ext cx="1921014" cy="1921014"/>
          </a:xfrm>
          <a:prstGeom prst="rect">
            <a:avLst/>
          </a:prstGeom>
          <a:noFill/>
          <a:extLst>
            <a:ext uri="{909E8E84-426E-40DD-AFC4-6F175D3DCCD1}">
              <a14:hiddenFill xmlns:a14="http://schemas.microsoft.com/office/drawing/2010/main">
                <a:solidFill>
                  <a:srgbClr val="FFFFFF"/>
                </a:solidFill>
              </a14:hiddenFill>
            </a:ext>
          </a:extLst>
        </p:spPr>
      </p:pic>
      <p:sp>
        <p:nvSpPr>
          <p:cNvPr id="22" name="文字方塊 21"/>
          <p:cNvSpPr txBox="1"/>
          <p:nvPr/>
        </p:nvSpPr>
        <p:spPr>
          <a:xfrm>
            <a:off x="193805" y="1556794"/>
            <a:ext cx="1623189"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百變怪</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一般 </a:t>
            </a:r>
            <a:r>
              <a:rPr lang="en-US" altLang="zh-TW" dirty="0" smtClean="0">
                <a:latin typeface="+mj-ea"/>
                <a:ea typeface="+mj-ea"/>
                <a:cs typeface="Times New Roman" panose="02020603050405020304" pitchFamily="18" charset="0"/>
              </a:rPr>
              <a:t>normal</a:t>
            </a:r>
            <a:endParaRPr lang="zh-TW" altLang="en-US" dirty="0">
              <a:latin typeface="+mj-ea"/>
              <a:ea typeface="+mj-ea"/>
              <a:cs typeface="Times New Roman" panose="02020603050405020304" pitchFamily="18" charset="0"/>
            </a:endParaRPr>
          </a:p>
        </p:txBody>
      </p:sp>
      <p:pic>
        <p:nvPicPr>
          <p:cNvPr id="33798" name="Picture 6" descr="https://tw.portal-pokemon.com/play/resources/pokedex/img/pm/2b3f6ff00db7a1efae21d85cfb8995eaff2da8d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785" y="-26445"/>
            <a:ext cx="1754765" cy="1754765"/>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842619" y="1556793"/>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皮卡丘</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電</a:t>
            </a:r>
            <a:r>
              <a:rPr lang="en-US" altLang="zh-TW" dirty="0" smtClean="0">
                <a:latin typeface="+mj-ea"/>
                <a:ea typeface="+mj-ea"/>
                <a:cs typeface="Times New Roman" panose="02020603050405020304" pitchFamily="18" charset="0"/>
              </a:rPr>
              <a:t> electric</a:t>
            </a:r>
            <a:endParaRPr lang="zh-TW" altLang="en-US" dirty="0">
              <a:latin typeface="+mj-ea"/>
              <a:ea typeface="+mj-ea"/>
              <a:cs typeface="Times New Roman" panose="02020603050405020304" pitchFamily="18" charset="0"/>
            </a:endParaRPr>
          </a:p>
        </p:txBody>
      </p:sp>
      <p:pic>
        <p:nvPicPr>
          <p:cNvPr id="33802" name="Picture 10" descr="https://tw.portal-pokemon.com/play/resources/pokedex/img/pm/3070d20fbfdfe27e849f36fc29bb120c6e98f8a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55754" y="322"/>
            <a:ext cx="1701230" cy="1701230"/>
          </a:xfrm>
          <a:prstGeom prst="rect">
            <a:avLst/>
          </a:prstGeom>
          <a:noFill/>
          <a:extLst>
            <a:ext uri="{909E8E84-426E-40DD-AFC4-6F175D3DCCD1}">
              <a14:hiddenFill xmlns:a14="http://schemas.microsoft.com/office/drawing/2010/main">
                <a:solidFill>
                  <a:srgbClr val="FFFFFF"/>
                </a:solidFill>
              </a14:hiddenFill>
            </a:ext>
          </a:extLst>
        </p:spPr>
      </p:pic>
      <p:sp>
        <p:nvSpPr>
          <p:cNvPr id="28" name="文字方塊 27"/>
          <p:cNvSpPr txBox="1"/>
          <p:nvPr/>
        </p:nvSpPr>
        <p:spPr>
          <a:xfrm>
            <a:off x="7376327" y="1556792"/>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信使鳥</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冰</a:t>
            </a:r>
            <a:r>
              <a:rPr lang="en-US" altLang="zh-TW" dirty="0" smtClean="0">
                <a:latin typeface="+mj-ea"/>
                <a:ea typeface="+mj-ea"/>
                <a:cs typeface="Times New Roman" panose="02020603050405020304" pitchFamily="18" charset="0"/>
              </a:rPr>
              <a:t> ice</a:t>
            </a:r>
            <a:endParaRPr lang="zh-TW" altLang="en-US" dirty="0">
              <a:latin typeface="+mj-ea"/>
              <a:ea typeface="+mj-ea"/>
              <a:cs typeface="Times New Roman" panose="02020603050405020304" pitchFamily="18" charset="0"/>
            </a:endParaRPr>
          </a:p>
        </p:txBody>
      </p:sp>
      <p:pic>
        <p:nvPicPr>
          <p:cNvPr id="33804" name="Picture 12" descr="https://tw.portal-pokemon.com/play/resources/pokedex/img/pm/0074c7d90ce7d2a6926d28fe777d2bcb0b4ccb0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0206" y="2297724"/>
            <a:ext cx="1678965" cy="1678965"/>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p:cNvSpPr txBox="1"/>
          <p:nvPr/>
        </p:nvSpPr>
        <p:spPr>
          <a:xfrm>
            <a:off x="1406697" y="3933208"/>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臭泥</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毒 </a:t>
            </a:r>
            <a:r>
              <a:rPr lang="en-US" altLang="zh-TW" dirty="0" smtClean="0">
                <a:latin typeface="+mj-ea"/>
                <a:ea typeface="+mj-ea"/>
                <a:cs typeface="Times New Roman" panose="02020603050405020304" pitchFamily="18" charset="0"/>
              </a:rPr>
              <a:t>poison</a:t>
            </a:r>
            <a:endParaRPr lang="zh-TW" altLang="en-US" dirty="0">
              <a:latin typeface="+mj-ea"/>
              <a:ea typeface="+mj-ea"/>
              <a:cs typeface="Times New Roman" panose="02020603050405020304" pitchFamily="18" charset="0"/>
            </a:endParaRPr>
          </a:p>
        </p:txBody>
      </p:sp>
      <p:sp>
        <p:nvSpPr>
          <p:cNvPr id="31" name="文字方塊 30"/>
          <p:cNvSpPr txBox="1"/>
          <p:nvPr/>
        </p:nvSpPr>
        <p:spPr>
          <a:xfrm>
            <a:off x="3001207" y="3933206"/>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三地鼠</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地面 </a:t>
            </a:r>
            <a:r>
              <a:rPr lang="en-US" altLang="zh-TW" dirty="0" smtClean="0">
                <a:latin typeface="+mj-ea"/>
                <a:ea typeface="+mj-ea"/>
                <a:cs typeface="Times New Roman" panose="02020603050405020304" pitchFamily="18" charset="0"/>
              </a:rPr>
              <a:t>ground</a:t>
            </a:r>
            <a:endParaRPr lang="zh-TW" altLang="en-US" dirty="0">
              <a:latin typeface="+mj-ea"/>
              <a:ea typeface="+mj-ea"/>
              <a:cs typeface="Times New Roman" panose="02020603050405020304" pitchFamily="18" charset="0"/>
            </a:endParaRPr>
          </a:p>
        </p:txBody>
      </p:sp>
      <p:sp>
        <p:nvSpPr>
          <p:cNvPr id="32" name="文字方塊 31"/>
          <p:cNvSpPr txBox="1"/>
          <p:nvPr/>
        </p:nvSpPr>
        <p:spPr>
          <a:xfrm>
            <a:off x="4503546" y="3920123"/>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嗡蝠</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飛行 </a:t>
            </a:r>
            <a:r>
              <a:rPr lang="en-US" altLang="zh-TW" dirty="0" smtClean="0">
                <a:latin typeface="+mj-ea"/>
                <a:ea typeface="+mj-ea"/>
                <a:cs typeface="Times New Roman" panose="02020603050405020304" pitchFamily="18" charset="0"/>
              </a:rPr>
              <a:t>flying</a:t>
            </a:r>
            <a:endParaRPr lang="zh-TW" altLang="en-US" dirty="0">
              <a:latin typeface="+mj-ea"/>
              <a:ea typeface="+mj-ea"/>
              <a:cs typeface="Times New Roman" panose="02020603050405020304" pitchFamily="18" charset="0"/>
            </a:endParaRPr>
          </a:p>
        </p:txBody>
      </p:sp>
      <p:sp>
        <p:nvSpPr>
          <p:cNvPr id="33" name="文字方塊 32"/>
          <p:cNvSpPr txBox="1"/>
          <p:nvPr/>
        </p:nvSpPr>
        <p:spPr>
          <a:xfrm>
            <a:off x="83870" y="3933208"/>
            <a:ext cx="1623189"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腕力</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格鬥 </a:t>
            </a:r>
            <a:r>
              <a:rPr lang="en-US" altLang="zh-TW" dirty="0" smtClean="0">
                <a:latin typeface="+mj-ea"/>
                <a:ea typeface="+mj-ea"/>
                <a:cs typeface="Times New Roman" panose="02020603050405020304" pitchFamily="18" charset="0"/>
              </a:rPr>
              <a:t>fighting</a:t>
            </a:r>
            <a:endParaRPr lang="zh-TW" altLang="en-US" dirty="0">
              <a:latin typeface="+mj-ea"/>
              <a:ea typeface="+mj-ea"/>
              <a:cs typeface="Times New Roman" panose="02020603050405020304" pitchFamily="18" charset="0"/>
            </a:endParaRPr>
          </a:p>
        </p:txBody>
      </p:sp>
      <p:sp>
        <p:nvSpPr>
          <p:cNvPr id="34" name="文字方塊 33"/>
          <p:cNvSpPr txBox="1"/>
          <p:nvPr/>
        </p:nvSpPr>
        <p:spPr>
          <a:xfrm>
            <a:off x="6139704" y="3946169"/>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夢幻</a:t>
            </a:r>
            <a:endParaRPr lang="en-US" altLang="zh-TW" dirty="0" smtClean="0">
              <a:latin typeface="+mj-ea"/>
              <a:ea typeface="+mj-ea"/>
              <a:cs typeface="Times New Roman" panose="02020603050405020304" pitchFamily="18" charset="0"/>
            </a:endParaRPr>
          </a:p>
          <a:p>
            <a:pPr algn="ctr"/>
            <a:r>
              <a:rPr lang="zh-TW" altLang="en-US" dirty="0">
                <a:latin typeface="+mj-ea"/>
                <a:ea typeface="+mj-ea"/>
                <a:cs typeface="Times New Roman" panose="02020603050405020304" pitchFamily="18" charset="0"/>
              </a:rPr>
              <a:t>超</a:t>
            </a:r>
            <a:r>
              <a:rPr lang="zh-TW" altLang="en-US" dirty="0" smtClean="0">
                <a:latin typeface="+mj-ea"/>
                <a:ea typeface="+mj-ea"/>
                <a:cs typeface="Times New Roman" panose="02020603050405020304" pitchFamily="18" charset="0"/>
              </a:rPr>
              <a:t>能力</a:t>
            </a:r>
            <a:r>
              <a:rPr lang="en-US" altLang="zh-TW" dirty="0">
                <a:latin typeface="+mj-ea"/>
                <a:ea typeface="+mj-ea"/>
                <a:cs typeface="Times New Roman" panose="02020603050405020304" pitchFamily="18" charset="0"/>
              </a:rPr>
              <a:t> </a:t>
            </a:r>
            <a:r>
              <a:rPr lang="en-US" altLang="zh-TW" dirty="0" smtClean="0">
                <a:latin typeface="+mj-ea"/>
                <a:ea typeface="+mj-ea"/>
                <a:cs typeface="Times New Roman" panose="02020603050405020304" pitchFamily="18" charset="0"/>
              </a:rPr>
              <a:t>psychic</a:t>
            </a:r>
            <a:endParaRPr lang="zh-TW" altLang="en-US" dirty="0">
              <a:latin typeface="+mj-ea"/>
              <a:ea typeface="+mj-ea"/>
              <a:cs typeface="Times New Roman" panose="02020603050405020304" pitchFamily="18" charset="0"/>
            </a:endParaRPr>
          </a:p>
        </p:txBody>
      </p:sp>
      <p:sp>
        <p:nvSpPr>
          <p:cNvPr id="35" name="文字方塊 34"/>
          <p:cNvSpPr txBox="1"/>
          <p:nvPr/>
        </p:nvSpPr>
        <p:spPr>
          <a:xfrm>
            <a:off x="7526107" y="3933206"/>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獨角蟲</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蟲</a:t>
            </a:r>
            <a:r>
              <a:rPr lang="en-US" altLang="zh-TW" dirty="0" smtClean="0">
                <a:latin typeface="+mj-ea"/>
                <a:ea typeface="+mj-ea"/>
                <a:cs typeface="Times New Roman" panose="02020603050405020304" pitchFamily="18" charset="0"/>
              </a:rPr>
              <a:t> bug</a:t>
            </a:r>
            <a:endParaRPr lang="zh-TW" altLang="en-US" dirty="0">
              <a:latin typeface="+mj-ea"/>
              <a:ea typeface="+mj-ea"/>
              <a:cs typeface="Times New Roman" panose="02020603050405020304" pitchFamily="18" charset="0"/>
            </a:endParaRPr>
          </a:p>
        </p:txBody>
      </p:sp>
      <p:sp>
        <p:nvSpPr>
          <p:cNvPr id="36" name="文字方塊 35"/>
          <p:cNvSpPr txBox="1"/>
          <p:nvPr/>
        </p:nvSpPr>
        <p:spPr>
          <a:xfrm>
            <a:off x="1486197" y="6139306"/>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耿鬼</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幽靈 </a:t>
            </a:r>
            <a:r>
              <a:rPr lang="en-US" altLang="zh-TW" dirty="0" smtClean="0">
                <a:latin typeface="+mj-ea"/>
                <a:ea typeface="+mj-ea"/>
                <a:cs typeface="Times New Roman" panose="02020603050405020304" pitchFamily="18" charset="0"/>
              </a:rPr>
              <a:t>ghost</a:t>
            </a:r>
            <a:endParaRPr lang="zh-TW" altLang="en-US" dirty="0">
              <a:latin typeface="+mj-ea"/>
              <a:ea typeface="+mj-ea"/>
              <a:cs typeface="Times New Roman" panose="02020603050405020304" pitchFamily="18" charset="0"/>
            </a:endParaRPr>
          </a:p>
        </p:txBody>
      </p:sp>
      <p:sp>
        <p:nvSpPr>
          <p:cNvPr id="37" name="文字方塊 36"/>
          <p:cNvSpPr txBox="1"/>
          <p:nvPr/>
        </p:nvSpPr>
        <p:spPr>
          <a:xfrm>
            <a:off x="3064864" y="6125589"/>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迷你</a:t>
            </a:r>
            <a:r>
              <a:rPr lang="zh-TW" altLang="en-US" dirty="0" smtClean="0">
                <a:latin typeface="+mj-ea"/>
                <a:ea typeface="+mj-ea"/>
                <a:cs typeface="Times New Roman" panose="02020603050405020304" pitchFamily="18" charset="0"/>
              </a:rPr>
              <a:t>龍</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龍 </a:t>
            </a:r>
            <a:r>
              <a:rPr lang="en-US" altLang="zh-TW" dirty="0" smtClean="0">
                <a:latin typeface="+mj-ea"/>
                <a:ea typeface="+mj-ea"/>
                <a:cs typeface="Times New Roman" panose="02020603050405020304" pitchFamily="18" charset="0"/>
              </a:rPr>
              <a:t>dragon</a:t>
            </a:r>
            <a:endParaRPr lang="zh-TW" altLang="en-US" dirty="0">
              <a:latin typeface="+mj-ea"/>
              <a:ea typeface="+mj-ea"/>
              <a:cs typeface="Times New Roman" panose="02020603050405020304" pitchFamily="18" charset="0"/>
            </a:endParaRPr>
          </a:p>
        </p:txBody>
      </p:sp>
      <p:sp>
        <p:nvSpPr>
          <p:cNvPr id="38" name="文字方塊 37"/>
          <p:cNvSpPr txBox="1"/>
          <p:nvPr/>
        </p:nvSpPr>
        <p:spPr>
          <a:xfrm>
            <a:off x="4438524" y="6139304"/>
            <a:ext cx="1978295"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月亮伊布</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惡 </a:t>
            </a:r>
            <a:r>
              <a:rPr lang="en-US" altLang="zh-TW" dirty="0" smtClean="0">
                <a:latin typeface="+mj-ea"/>
                <a:ea typeface="+mj-ea"/>
                <a:cs typeface="Times New Roman" panose="02020603050405020304" pitchFamily="18" charset="0"/>
              </a:rPr>
              <a:t>dark</a:t>
            </a:r>
            <a:endParaRPr lang="zh-TW" altLang="en-US" dirty="0">
              <a:latin typeface="+mj-ea"/>
              <a:ea typeface="+mj-ea"/>
              <a:cs typeface="Times New Roman" panose="02020603050405020304" pitchFamily="18" charset="0"/>
            </a:endParaRPr>
          </a:p>
        </p:txBody>
      </p:sp>
      <p:sp>
        <p:nvSpPr>
          <p:cNvPr id="39" name="文字方塊 38"/>
          <p:cNvSpPr txBox="1"/>
          <p:nvPr/>
        </p:nvSpPr>
        <p:spPr>
          <a:xfrm>
            <a:off x="163370" y="6139306"/>
            <a:ext cx="1623189" cy="646331"/>
          </a:xfrm>
          <a:prstGeom prst="rect">
            <a:avLst/>
          </a:prstGeom>
          <a:noFill/>
        </p:spPr>
        <p:txBody>
          <a:bodyPr wrap="square" rtlCol="0">
            <a:spAutoFit/>
          </a:bodyPr>
          <a:lstStyle/>
          <a:p>
            <a:pPr algn="ctr"/>
            <a:r>
              <a:rPr lang="zh-TW" altLang="en-US" dirty="0">
                <a:latin typeface="+mj-ea"/>
                <a:ea typeface="+mj-ea"/>
                <a:cs typeface="Times New Roman" panose="02020603050405020304" pitchFamily="18" charset="0"/>
              </a:rPr>
              <a:t>小拳石</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岩石 </a:t>
            </a:r>
            <a:r>
              <a:rPr lang="en-US" altLang="zh-TW" dirty="0" smtClean="0">
                <a:latin typeface="+mj-ea"/>
                <a:ea typeface="+mj-ea"/>
                <a:cs typeface="Times New Roman" panose="02020603050405020304" pitchFamily="18" charset="0"/>
              </a:rPr>
              <a:t>rock</a:t>
            </a:r>
            <a:endParaRPr lang="zh-TW" altLang="en-US" dirty="0">
              <a:latin typeface="+mj-ea"/>
              <a:ea typeface="+mj-ea"/>
              <a:cs typeface="Times New Roman" panose="02020603050405020304" pitchFamily="18" charset="0"/>
            </a:endParaRPr>
          </a:p>
        </p:txBody>
      </p:sp>
      <p:sp>
        <p:nvSpPr>
          <p:cNvPr id="40" name="文字方塊 39"/>
          <p:cNvSpPr txBox="1"/>
          <p:nvPr/>
        </p:nvSpPr>
        <p:spPr>
          <a:xfrm>
            <a:off x="5812184" y="6139305"/>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可可多拉</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鋼</a:t>
            </a:r>
            <a:r>
              <a:rPr lang="en-US" altLang="zh-TW" dirty="0" smtClean="0">
                <a:latin typeface="+mj-ea"/>
                <a:ea typeface="+mj-ea"/>
                <a:cs typeface="Times New Roman" panose="02020603050405020304" pitchFamily="18" charset="0"/>
              </a:rPr>
              <a:t> steel</a:t>
            </a:r>
            <a:endParaRPr lang="zh-TW" altLang="en-US" dirty="0">
              <a:latin typeface="+mj-ea"/>
              <a:ea typeface="+mj-ea"/>
              <a:cs typeface="Times New Roman" panose="02020603050405020304" pitchFamily="18" charset="0"/>
            </a:endParaRPr>
          </a:p>
        </p:txBody>
      </p:sp>
      <p:sp>
        <p:nvSpPr>
          <p:cNvPr id="41" name="文字方塊 40"/>
          <p:cNvSpPr txBox="1"/>
          <p:nvPr/>
        </p:nvSpPr>
        <p:spPr>
          <a:xfrm>
            <a:off x="7345892" y="6139304"/>
            <a:ext cx="1978295" cy="646331"/>
          </a:xfrm>
          <a:prstGeom prst="rect">
            <a:avLst/>
          </a:prstGeom>
          <a:noFill/>
        </p:spPr>
        <p:txBody>
          <a:bodyPr wrap="square" rtlCol="0">
            <a:spAutoFit/>
          </a:bodyPr>
          <a:lstStyle/>
          <a:p>
            <a:pPr algn="ctr"/>
            <a:r>
              <a:rPr lang="zh-TW" altLang="en-US" dirty="0" smtClean="0">
                <a:latin typeface="+mj-ea"/>
                <a:ea typeface="+mj-ea"/>
                <a:cs typeface="Times New Roman" panose="02020603050405020304" pitchFamily="18" charset="0"/>
              </a:rPr>
              <a:t>波克比</a:t>
            </a:r>
            <a:endParaRPr lang="en-US" altLang="zh-TW" dirty="0" smtClean="0">
              <a:latin typeface="+mj-ea"/>
              <a:ea typeface="+mj-ea"/>
              <a:cs typeface="Times New Roman" panose="02020603050405020304" pitchFamily="18" charset="0"/>
            </a:endParaRPr>
          </a:p>
          <a:p>
            <a:pPr algn="ctr"/>
            <a:r>
              <a:rPr lang="zh-TW" altLang="en-US" dirty="0" smtClean="0">
                <a:latin typeface="+mj-ea"/>
                <a:ea typeface="+mj-ea"/>
                <a:cs typeface="Times New Roman" panose="02020603050405020304" pitchFamily="18" charset="0"/>
              </a:rPr>
              <a:t>妖精</a:t>
            </a:r>
            <a:r>
              <a:rPr lang="en-US" altLang="zh-TW" dirty="0">
                <a:latin typeface="+mj-ea"/>
                <a:ea typeface="+mj-ea"/>
                <a:cs typeface="Times New Roman" panose="02020603050405020304" pitchFamily="18" charset="0"/>
              </a:rPr>
              <a:t> f</a:t>
            </a:r>
            <a:r>
              <a:rPr lang="en-US" altLang="zh-TW" dirty="0" smtClean="0">
                <a:latin typeface="+mj-ea"/>
                <a:ea typeface="+mj-ea"/>
                <a:cs typeface="Times New Roman" panose="02020603050405020304" pitchFamily="18" charset="0"/>
              </a:rPr>
              <a:t>airy</a:t>
            </a:r>
            <a:endParaRPr lang="zh-TW" altLang="en-US" dirty="0">
              <a:latin typeface="+mj-ea"/>
              <a:ea typeface="+mj-ea"/>
              <a:cs typeface="Times New Roman" panose="02020603050405020304" pitchFamily="18" charset="0"/>
            </a:endParaRPr>
          </a:p>
        </p:txBody>
      </p:sp>
      <p:pic>
        <p:nvPicPr>
          <p:cNvPr id="33806" name="Picture 14" descr="https://tw.portal-pokemon.com/play/resources/pokedex/img/pm/57f22ceb2f8765f927ff3fd1f4b4bf52a703309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32995" y="2314205"/>
            <a:ext cx="1942166" cy="1942166"/>
          </a:xfrm>
          <a:prstGeom prst="rect">
            <a:avLst/>
          </a:prstGeom>
          <a:noFill/>
          <a:extLst>
            <a:ext uri="{909E8E84-426E-40DD-AFC4-6F175D3DCCD1}">
              <a14:hiddenFill xmlns:a14="http://schemas.microsoft.com/office/drawing/2010/main">
                <a:solidFill>
                  <a:srgbClr val="FFFFFF"/>
                </a:solidFill>
              </a14:hiddenFill>
            </a:ext>
          </a:extLst>
        </p:spPr>
      </p:pic>
      <p:pic>
        <p:nvPicPr>
          <p:cNvPr id="33808" name="Picture 16" descr="https://tw.portal-pokemon.com/play/resources/pokedex/img/pm/de7c2ea1a9f39427b4732a6122284f257f9e87aa.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34228" y="2197198"/>
            <a:ext cx="1912254" cy="1912254"/>
          </a:xfrm>
          <a:prstGeom prst="rect">
            <a:avLst/>
          </a:prstGeom>
          <a:noFill/>
          <a:extLst>
            <a:ext uri="{909E8E84-426E-40DD-AFC4-6F175D3DCCD1}">
              <a14:hiddenFill xmlns:a14="http://schemas.microsoft.com/office/drawing/2010/main">
                <a:solidFill>
                  <a:srgbClr val="FFFFFF"/>
                </a:solidFill>
              </a14:hiddenFill>
            </a:ext>
          </a:extLst>
        </p:spPr>
      </p:pic>
      <p:pic>
        <p:nvPicPr>
          <p:cNvPr id="33810" name="Picture 18" descr="https://tw.portal-pokemon.com/play/resources/pokedex/img/pm/dfa7a8c4df11f5a41a8de17d974b102a55a248c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05433" y="2196424"/>
            <a:ext cx="1887162" cy="1887162"/>
          </a:xfrm>
          <a:prstGeom prst="rect">
            <a:avLst/>
          </a:prstGeom>
          <a:noFill/>
          <a:extLst>
            <a:ext uri="{909E8E84-426E-40DD-AFC4-6F175D3DCCD1}">
              <a14:hiddenFill xmlns:a14="http://schemas.microsoft.com/office/drawing/2010/main">
                <a:solidFill>
                  <a:srgbClr val="FFFFFF"/>
                </a:solidFill>
              </a14:hiddenFill>
            </a:ext>
          </a:extLst>
        </p:spPr>
      </p:pic>
      <p:pic>
        <p:nvPicPr>
          <p:cNvPr id="33812" name="Picture 20" descr="https://tw.portal-pokemon.com/play/resources/pokedex/img/pm/3373da1ae6e9a429e7fc8dbad72bf5f4726eb13b.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66923" y="2248077"/>
            <a:ext cx="1886732" cy="1886732"/>
          </a:xfrm>
          <a:prstGeom prst="rect">
            <a:avLst/>
          </a:prstGeom>
          <a:noFill/>
          <a:extLst>
            <a:ext uri="{909E8E84-426E-40DD-AFC4-6F175D3DCCD1}">
              <a14:hiddenFill xmlns:a14="http://schemas.microsoft.com/office/drawing/2010/main">
                <a:solidFill>
                  <a:srgbClr val="FFFFFF"/>
                </a:solidFill>
              </a14:hiddenFill>
            </a:ext>
          </a:extLst>
        </p:spPr>
      </p:pic>
      <p:pic>
        <p:nvPicPr>
          <p:cNvPr id="33814" name="Picture 22" descr="https://tw.portal-pokemon.com/play/resources/pokedex/img/pm/4b483c95c2124018519380eaa06cc657c5b76a64.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413" y="4462969"/>
            <a:ext cx="2126197" cy="2126197"/>
          </a:xfrm>
          <a:prstGeom prst="rect">
            <a:avLst/>
          </a:prstGeom>
          <a:noFill/>
          <a:extLst>
            <a:ext uri="{909E8E84-426E-40DD-AFC4-6F175D3DCCD1}">
              <a14:hiddenFill xmlns:a14="http://schemas.microsoft.com/office/drawing/2010/main">
                <a:solidFill>
                  <a:srgbClr val="FFFFFF"/>
                </a:solidFill>
              </a14:hiddenFill>
            </a:ext>
          </a:extLst>
        </p:spPr>
      </p:pic>
      <p:pic>
        <p:nvPicPr>
          <p:cNvPr id="33816" name="Picture 24" descr="https://tw.portal-pokemon.com/play/resources/pokedex/img/pm/47549471dc54feb8acd4b3de3a27ea8e9e9fd25c.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82495" y="4638254"/>
            <a:ext cx="1699515" cy="1699515"/>
          </a:xfrm>
          <a:prstGeom prst="rect">
            <a:avLst/>
          </a:prstGeom>
          <a:noFill/>
          <a:extLst>
            <a:ext uri="{909E8E84-426E-40DD-AFC4-6F175D3DCCD1}">
              <a14:hiddenFill xmlns:a14="http://schemas.microsoft.com/office/drawing/2010/main">
                <a:solidFill>
                  <a:srgbClr val="FFFFFF"/>
                </a:solidFill>
              </a14:hiddenFill>
            </a:ext>
          </a:extLst>
        </p:spPr>
      </p:pic>
      <p:pic>
        <p:nvPicPr>
          <p:cNvPr id="33818" name="Picture 26" descr="https://tw.portal-pokemon.com/play/resources/pokedex/img/pm/27a6cc8fdc7abc93def1b061b582dac7a93430c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80322" y="4638252"/>
            <a:ext cx="1599651" cy="1599651"/>
          </a:xfrm>
          <a:prstGeom prst="rect">
            <a:avLst/>
          </a:prstGeom>
          <a:noFill/>
          <a:extLst>
            <a:ext uri="{909E8E84-426E-40DD-AFC4-6F175D3DCCD1}">
              <a14:hiddenFill xmlns:a14="http://schemas.microsoft.com/office/drawing/2010/main">
                <a:solidFill>
                  <a:srgbClr val="FFFFFF"/>
                </a:solidFill>
              </a14:hiddenFill>
            </a:ext>
          </a:extLst>
        </p:spPr>
      </p:pic>
      <p:pic>
        <p:nvPicPr>
          <p:cNvPr id="33820" name="Picture 28" descr="https://tw.portal-pokemon.com/play/resources/pokedex/img/pm/7d3c898aeb5a230d279fdb610748e07dd2ba8a40.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54305" y="4469418"/>
            <a:ext cx="1755402" cy="1755402"/>
          </a:xfrm>
          <a:prstGeom prst="rect">
            <a:avLst/>
          </a:prstGeom>
          <a:noFill/>
          <a:extLst>
            <a:ext uri="{909E8E84-426E-40DD-AFC4-6F175D3DCCD1}">
              <a14:hiddenFill xmlns:a14="http://schemas.microsoft.com/office/drawing/2010/main">
                <a:solidFill>
                  <a:srgbClr val="FFFFFF"/>
                </a:solidFill>
              </a14:hiddenFill>
            </a:ext>
          </a:extLst>
        </p:spPr>
      </p:pic>
      <p:pic>
        <p:nvPicPr>
          <p:cNvPr id="33822" name="Picture 30" descr="https://tw.portal-pokemon.com/play/resources/pokedex/img/pm/ff57836104f21864d9c6b73460292e4ebbdd195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33376" y="4638252"/>
            <a:ext cx="1782956" cy="1782956"/>
          </a:xfrm>
          <a:prstGeom prst="rect">
            <a:avLst/>
          </a:prstGeom>
          <a:noFill/>
          <a:extLst>
            <a:ext uri="{909E8E84-426E-40DD-AFC4-6F175D3DCCD1}">
              <a14:hiddenFill xmlns:a14="http://schemas.microsoft.com/office/drawing/2010/main">
                <a:solidFill>
                  <a:srgbClr val="FFFFFF"/>
                </a:solidFill>
              </a14:hiddenFill>
            </a:ext>
          </a:extLst>
        </p:spPr>
      </p:pic>
      <p:pic>
        <p:nvPicPr>
          <p:cNvPr id="33824" name="Picture 32" descr="https://tw.portal-pokemon.com/play/resources/pokedex/img/pm/e724713a13271ef531f5410da782e24f729cb6d6.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50822" y="4603794"/>
            <a:ext cx="1768433" cy="176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05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import package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21</a:t>
            </a:fld>
            <a:endParaRPr lang="zh-TW" altLang="en-US" dirty="0">
              <a:solidFill>
                <a:srgbClr val="000000"/>
              </a:solidFill>
            </a:endParaRPr>
          </a:p>
        </p:txBody>
      </p:sp>
      <p:sp>
        <p:nvSpPr>
          <p:cNvPr id="7" name="文字方塊 6"/>
          <p:cNvSpPr txBox="1"/>
          <p:nvPr/>
        </p:nvSpPr>
        <p:spPr>
          <a:xfrm>
            <a:off x="470406" y="1988840"/>
            <a:ext cx="7887320" cy="3970318"/>
          </a:xfrm>
          <a:prstGeom prst="rect">
            <a:avLst/>
          </a:prstGeom>
          <a:solidFill>
            <a:schemeClr val="bg1">
              <a:lumMod val="95000"/>
            </a:schemeClr>
          </a:solidFill>
        </p:spPr>
        <p:txBody>
          <a:bodyPr wrap="square" rtlCol="0">
            <a:spAutoFit/>
          </a:bodyPr>
          <a:lstStyle/>
          <a:p>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shap</a:t>
            </a:r>
          </a:p>
          <a:p>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pandas </a:t>
            </a:r>
            <a:r>
              <a:rPr lang="en-US" altLang="zh-TW" dirty="0">
                <a:solidFill>
                  <a:srgbClr val="AF00DB"/>
                </a:solidFill>
                <a:latin typeface="Courier New" panose="02070309020205020404" pitchFamily="49" charset="0"/>
              </a:rPr>
              <a:t>as</a:t>
            </a:r>
            <a:r>
              <a:rPr lang="en-US" altLang="zh-TW" dirty="0">
                <a:solidFill>
                  <a:srgbClr val="000000"/>
                </a:solidFill>
                <a:latin typeface="Courier New" panose="02070309020205020404" pitchFamily="49" charset="0"/>
              </a:rPr>
              <a:t> pd </a:t>
            </a:r>
            <a:r>
              <a:rPr lang="en-US" altLang="zh-TW" dirty="0">
                <a:solidFill>
                  <a:srgbClr val="008000"/>
                </a:solidFill>
                <a:latin typeface="Courier New" panose="02070309020205020404" pitchFamily="49" charset="0"/>
              </a:rPr>
              <a:t># for read files</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seaborn </a:t>
            </a:r>
            <a:r>
              <a:rPr lang="en-US" altLang="zh-TW" dirty="0">
                <a:solidFill>
                  <a:srgbClr val="AF00DB"/>
                </a:solidFill>
                <a:latin typeface="Courier New" panose="02070309020205020404" pitchFamily="49" charset="0"/>
              </a:rPr>
              <a:t>as</a:t>
            </a:r>
            <a:r>
              <a:rPr lang="en-US" altLang="zh-TW" dirty="0">
                <a:solidFill>
                  <a:srgbClr val="000000"/>
                </a:solidFill>
                <a:latin typeface="Courier New" panose="02070309020205020404" pitchFamily="49" charset="0"/>
              </a:rPr>
              <a:t> sns </a:t>
            </a:r>
          </a:p>
          <a:p>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matplotlib.pyplot </a:t>
            </a:r>
            <a:r>
              <a:rPr lang="en-US" altLang="zh-TW" dirty="0">
                <a:solidFill>
                  <a:srgbClr val="AF00DB"/>
                </a:solidFill>
                <a:latin typeface="Courier New" panose="02070309020205020404" pitchFamily="49" charset="0"/>
              </a:rPr>
              <a:t>as</a:t>
            </a:r>
            <a:r>
              <a:rPr lang="en-US" altLang="zh-TW" dirty="0">
                <a:solidFill>
                  <a:srgbClr val="000000"/>
                </a:solidFill>
                <a:latin typeface="Courier New" panose="02070309020205020404" pitchFamily="49" charset="0"/>
              </a:rPr>
              <a:t> plt </a:t>
            </a:r>
            <a:r>
              <a:rPr lang="en-US" altLang="zh-TW" dirty="0">
                <a:solidFill>
                  <a:srgbClr val="008000"/>
                </a:solidFill>
                <a:latin typeface="Courier New" panose="02070309020205020404" pitchFamily="49" charset="0"/>
              </a:rPr>
              <a:t># for draw figure</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AF00DB"/>
                </a:solidFill>
                <a:latin typeface="Courier New" panose="02070309020205020404" pitchFamily="49" charset="0"/>
              </a:rPr>
              <a:t>from</a:t>
            </a:r>
            <a:r>
              <a:rPr lang="en-US" altLang="zh-TW" dirty="0">
                <a:solidFill>
                  <a:srgbClr val="000000"/>
                </a:solidFill>
                <a:latin typeface="Courier New" panose="02070309020205020404" pitchFamily="49" charset="0"/>
              </a:rPr>
              <a:t> sklearn </a:t>
            </a:r>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metrics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calculate some performance index ex. accuracy/mcc</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from</a:t>
            </a:r>
            <a:r>
              <a:rPr lang="en-US" altLang="zh-TW" dirty="0">
                <a:solidFill>
                  <a:srgbClr val="000000"/>
                </a:solidFill>
                <a:latin typeface="Courier New" panose="02070309020205020404" pitchFamily="49" charset="0"/>
              </a:rPr>
              <a:t> sklearn.ensemble </a:t>
            </a:r>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RandomForestClassifier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random forest model</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from</a:t>
            </a:r>
            <a:r>
              <a:rPr lang="en-US" altLang="zh-TW" dirty="0">
                <a:solidFill>
                  <a:srgbClr val="000000"/>
                </a:solidFill>
                <a:latin typeface="Courier New" panose="02070309020205020404" pitchFamily="49" charset="0"/>
              </a:rPr>
              <a:t> sklearn.model_selection </a:t>
            </a:r>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train_test_split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splitting test/train set</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AF00DB"/>
                </a:solidFill>
                <a:latin typeface="Courier New" panose="02070309020205020404" pitchFamily="49" charset="0"/>
              </a:rPr>
              <a:t>from</a:t>
            </a:r>
            <a:r>
              <a:rPr lang="en-US" altLang="zh-TW" dirty="0">
                <a:solidFill>
                  <a:srgbClr val="000000"/>
                </a:solidFill>
                <a:latin typeface="Courier New" panose="02070309020205020404" pitchFamily="49" charset="0"/>
              </a:rPr>
              <a:t> IPython.display </a:t>
            </a:r>
            <a:r>
              <a:rPr lang="en-US" altLang="zh-TW" dirty="0">
                <a:solidFill>
                  <a:srgbClr val="AF00DB"/>
                </a:solidFill>
                <a:latin typeface="Courier New" panose="02070309020205020404" pitchFamily="49" charset="0"/>
              </a:rPr>
              <a:t>import</a:t>
            </a:r>
            <a:r>
              <a:rPr lang="en-US" altLang="zh-TW" dirty="0">
                <a:solidFill>
                  <a:srgbClr val="000000"/>
                </a:solidFill>
                <a:latin typeface="Courier New" panose="02070309020205020404" pitchFamily="49" charset="0"/>
              </a:rPr>
              <a:t> display, HTML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better for export format</a:t>
            </a:r>
            <a:endParaRPr lang="en-US" altLang="zh-TW" b="0" dirty="0">
              <a:solidFill>
                <a:srgbClr val="000000"/>
              </a:solidFill>
              <a:effectLst/>
              <a:latin typeface="Courier New" panose="02070309020205020404" pitchFamily="49" charset="0"/>
            </a:endParaRPr>
          </a:p>
        </p:txBody>
      </p:sp>
      <p:sp>
        <p:nvSpPr>
          <p:cNvPr id="8" name="矩形 7"/>
          <p:cNvSpPr/>
          <p:nvPr/>
        </p:nvSpPr>
        <p:spPr>
          <a:xfrm>
            <a:off x="474102" y="1313193"/>
            <a:ext cx="7883624" cy="369332"/>
          </a:xfrm>
          <a:prstGeom prst="rect">
            <a:avLst/>
          </a:prstGeom>
          <a:solidFill>
            <a:schemeClr val="bg1">
              <a:lumMod val="95000"/>
            </a:schemeClr>
          </a:solidFill>
        </p:spPr>
        <p:txBody>
          <a:bodyPr wrap="square">
            <a:spAutoFit/>
          </a:bodyPr>
          <a:lstStyle/>
          <a:p>
            <a:r>
              <a:rPr lang="en-US" altLang="zh-TW" dirty="0">
                <a:solidFill>
                  <a:srgbClr val="0000FF"/>
                </a:solidFill>
                <a:latin typeface="Courier New" panose="02070309020205020404" pitchFamily="49" charset="0"/>
              </a:rPr>
              <a:t>!</a:t>
            </a:r>
            <a:r>
              <a:rPr lang="en-US" altLang="zh-TW" dirty="0">
                <a:solidFill>
                  <a:srgbClr val="000000"/>
                </a:solidFill>
                <a:latin typeface="Courier New" panose="02070309020205020404" pitchFamily="49" charset="0"/>
              </a:rPr>
              <a:t>pip install </a:t>
            </a:r>
            <a:r>
              <a:rPr lang="en-US" altLang="zh-TW" dirty="0" smtClean="0">
                <a:solidFill>
                  <a:srgbClr val="000000"/>
                </a:solidFill>
                <a:latin typeface="Courier New" panose="02070309020205020404" pitchFamily="49" charset="0"/>
              </a:rPr>
              <a:t>shap </a:t>
            </a:r>
            <a:r>
              <a:rPr lang="en-US" altLang="zh-TW" dirty="0" smtClean="0">
                <a:solidFill>
                  <a:srgbClr val="008000"/>
                </a:solidFill>
                <a:latin typeface="Courier New" panose="02070309020205020404" pitchFamily="49" charset="0"/>
              </a:rPr>
              <a:t>#install package colab not install</a:t>
            </a:r>
            <a:endParaRPr lang="en-US" altLang="zh-TW"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00494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l="-40" t="-1354" r="34572" b="2977"/>
          <a:stretch/>
        </p:blipFill>
        <p:spPr>
          <a:xfrm>
            <a:off x="462642" y="3832311"/>
            <a:ext cx="7709758" cy="2898541"/>
          </a:xfrm>
          <a:prstGeom prst="rect">
            <a:avLst/>
          </a:prstGeom>
        </p:spPr>
      </p:pic>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read data</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22</a:t>
            </a:fld>
            <a:endParaRPr lang="zh-TW" altLang="en-US" dirty="0">
              <a:solidFill>
                <a:srgbClr val="000000"/>
              </a:solidFill>
            </a:endParaRPr>
          </a:p>
        </p:txBody>
      </p:sp>
      <p:sp>
        <p:nvSpPr>
          <p:cNvPr id="8" name="矩形 7"/>
          <p:cNvSpPr/>
          <p:nvPr/>
        </p:nvSpPr>
        <p:spPr>
          <a:xfrm>
            <a:off x="462642" y="1096240"/>
            <a:ext cx="8645862" cy="2585323"/>
          </a:xfrm>
          <a:prstGeom prst="rect">
            <a:avLst/>
          </a:prstGeom>
          <a:solidFill>
            <a:schemeClr val="bg1">
              <a:lumMod val="95000"/>
            </a:schemeClr>
          </a:solidFill>
        </p:spPr>
        <p:txBody>
          <a:bodyPr wrap="square">
            <a:spAutoFit/>
          </a:bodyPr>
          <a:lstStyle/>
          <a:p>
            <a:r>
              <a:rPr lang="en-US" altLang="zh-TW" dirty="0">
                <a:solidFill>
                  <a:srgbClr val="000000"/>
                </a:solidFill>
                <a:latin typeface="Courier New" panose="02070309020205020404" pitchFamily="49" charset="0"/>
              </a:rPr>
              <a:t>url = </a:t>
            </a:r>
            <a:r>
              <a:rPr lang="en-US" altLang="zh-TW" dirty="0">
                <a:solidFill>
                  <a:srgbClr val="A31515"/>
                </a:solidFill>
                <a:latin typeface="Courier New" panose="02070309020205020404" pitchFamily="49" charset="0"/>
              </a:rPr>
              <a:t>'https://</a:t>
            </a:r>
            <a:r>
              <a:rPr lang="en-US" altLang="zh-TW" dirty="0" smtClean="0">
                <a:solidFill>
                  <a:srgbClr val="A31515"/>
                </a:solidFill>
                <a:latin typeface="Courier New" panose="02070309020205020404" pitchFamily="49" charset="0"/>
              </a:rPr>
              <a:t>raw.githubusercontent.com/su-zu-me/RF_Model_Tutorial/main/Pokemon-classification/pokemon.csv</a:t>
            </a:r>
            <a:r>
              <a:rPr lang="en-US" altLang="zh-TW" dirty="0">
                <a:solidFill>
                  <a:srgbClr val="A31515"/>
                </a:solidFill>
                <a:latin typeface="Courier New" panose="02070309020205020404" pitchFamily="49" charset="0"/>
              </a:rPr>
              <a:t>'</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ori_data = pd.read_csv(url)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save ori data and save as "pandas dataframe" format </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data = pd.read_csv(url)   </a:t>
            </a:r>
            <a:r>
              <a:rPr lang="en-US" altLang="zh-TW" dirty="0">
                <a:solidFill>
                  <a:srgbClr val="008000"/>
                </a:solidFill>
                <a:latin typeface="Courier New" panose="02070309020205020404" pitchFamily="49" charset="0"/>
              </a:rPr>
              <a:t># change some data type</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pokemon_info = data[[</a:t>
            </a:r>
            <a:r>
              <a:rPr lang="en-US" altLang="zh-TW" dirty="0">
                <a:solidFill>
                  <a:srgbClr val="A31515"/>
                </a:solidFill>
                <a:latin typeface="Courier New" panose="02070309020205020404" pitchFamily="49" charset="0"/>
              </a:rPr>
              <a:t>'pokedex_number'</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'name'</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'type1'</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data.head() </a:t>
            </a:r>
            <a:r>
              <a:rPr lang="en-US" altLang="zh-TW" dirty="0">
                <a:solidFill>
                  <a:srgbClr val="008000"/>
                </a:solidFill>
                <a:latin typeface="Courier New" panose="02070309020205020404" pitchFamily="49" charset="0"/>
              </a:rPr>
              <a:t># output top5 samples of data</a:t>
            </a:r>
            <a:endParaRPr lang="en-US" altLang="zh-TW" b="0" dirty="0">
              <a:solidFill>
                <a:srgbClr val="000000"/>
              </a:solidFill>
              <a:effectLst/>
              <a:latin typeface="Courier New" panose="02070309020205020404" pitchFamily="49" charset="0"/>
            </a:endParaRPr>
          </a:p>
        </p:txBody>
      </p:sp>
      <p:sp>
        <p:nvSpPr>
          <p:cNvPr id="9" name="文字方塊 8"/>
          <p:cNvSpPr txBox="1"/>
          <p:nvPr/>
        </p:nvSpPr>
        <p:spPr>
          <a:xfrm>
            <a:off x="8227318" y="3832311"/>
            <a:ext cx="576064" cy="369332"/>
          </a:xfrm>
          <a:prstGeom prst="rect">
            <a:avLst/>
          </a:prstGeom>
          <a:noFill/>
        </p:spPr>
        <p:txBody>
          <a:bodyPr wrap="square" rtlCol="0">
            <a:spAutoFit/>
          </a:bodyPr>
          <a:lstStyle/>
          <a:p>
            <a:r>
              <a:rPr lang="en-US" altLang="zh-TW" b="1" dirty="0" smtClean="0"/>
              <a:t>…</a:t>
            </a:r>
            <a:endParaRPr lang="zh-TW" altLang="en-US" b="1" dirty="0"/>
          </a:p>
        </p:txBody>
      </p:sp>
    </p:spTree>
    <p:extLst>
      <p:ext uri="{BB962C8B-B14F-4D97-AF65-F5344CB8AC3E}">
        <p14:creationId xmlns:p14="http://schemas.microsoft.com/office/powerpoint/2010/main" val="350497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read data</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23</a:t>
            </a:fld>
            <a:endParaRPr lang="zh-TW" altLang="en-US" dirty="0">
              <a:solidFill>
                <a:srgbClr val="000000"/>
              </a:solidFill>
            </a:endParaRPr>
          </a:p>
        </p:txBody>
      </p:sp>
      <p:sp>
        <p:nvSpPr>
          <p:cNvPr id="8" name="矩形 7"/>
          <p:cNvSpPr/>
          <p:nvPr/>
        </p:nvSpPr>
        <p:spPr>
          <a:xfrm>
            <a:off x="462642" y="1184752"/>
            <a:ext cx="7883624" cy="369332"/>
          </a:xfrm>
          <a:prstGeom prst="rect">
            <a:avLst/>
          </a:prstGeom>
          <a:solidFill>
            <a:schemeClr val="bg1">
              <a:lumMod val="95000"/>
            </a:schemeClr>
          </a:solidFill>
        </p:spPr>
        <p:txBody>
          <a:bodyPr wrap="square">
            <a:spAutoFit/>
          </a:bodyPr>
          <a:lstStyle/>
          <a:p>
            <a:r>
              <a:rPr lang="en-US" altLang="zh-TW" dirty="0" smtClean="0">
                <a:solidFill>
                  <a:srgbClr val="000000"/>
                </a:solidFill>
                <a:latin typeface="Courier New" panose="02070309020205020404" pitchFamily="49" charset="0"/>
              </a:rPr>
              <a:t>data.dtypes</a:t>
            </a:r>
            <a:r>
              <a:rPr lang="en-US" altLang="zh-TW" dirty="0">
                <a:solidFill>
                  <a:srgbClr val="000000"/>
                </a:solidFill>
                <a:latin typeface="Courier New" panose="02070309020205020404" pitchFamily="49" charset="0"/>
              </a:rPr>
              <a:t> </a:t>
            </a:r>
            <a:r>
              <a:rPr lang="en-US" altLang="zh-TW" dirty="0">
                <a:solidFill>
                  <a:srgbClr val="008000"/>
                </a:solidFill>
                <a:latin typeface="Courier New" panose="02070309020205020404" pitchFamily="49" charset="0"/>
              </a:rPr>
              <a:t># output each feature format </a:t>
            </a:r>
            <a:r>
              <a:rPr lang="en-US" altLang="zh-TW" dirty="0" smtClean="0">
                <a:solidFill>
                  <a:srgbClr val="008000"/>
                </a:solidFill>
                <a:latin typeface="Courier New" panose="02070309020205020404" pitchFamily="49" charset="0"/>
              </a:rPr>
              <a:t>type</a:t>
            </a:r>
            <a:endParaRPr lang="en-US" altLang="zh-TW" dirty="0">
              <a:solidFill>
                <a:srgbClr val="000000"/>
              </a:solidFill>
              <a:latin typeface="Courier New" panose="02070309020205020404" pitchFamily="49" charset="0"/>
            </a:endParaRPr>
          </a:p>
        </p:txBody>
      </p:sp>
      <p:cxnSp>
        <p:nvCxnSpPr>
          <p:cNvPr id="5" name="直線單箭頭接點 4"/>
          <p:cNvCxnSpPr/>
          <p:nvPr/>
        </p:nvCxnSpPr>
        <p:spPr>
          <a:xfrm>
            <a:off x="3635896" y="1988840"/>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4211960" y="1837223"/>
            <a:ext cx="4303390"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Each feature’s data type </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 integer, float or char … )</a:t>
            </a:r>
            <a:endParaRPr lang="zh-TW" altLang="en-US" sz="2000" dirty="0">
              <a:latin typeface="Times New Roman" panose="02020603050405020304" pitchFamily="18" charset="0"/>
              <a:cs typeface="Times New Roman" panose="02020603050405020304" pitchFamily="18" charset="0"/>
            </a:endParaRPr>
          </a:p>
        </p:txBody>
      </p:sp>
      <p:pic>
        <p:nvPicPr>
          <p:cNvPr id="11" name="圖片 10"/>
          <p:cNvPicPr>
            <a:picLocks noChangeAspect="1"/>
          </p:cNvPicPr>
          <p:nvPr/>
        </p:nvPicPr>
        <p:blipFill rotWithShape="1">
          <a:blip r:embed="rId2"/>
          <a:srcRect b="48670"/>
          <a:stretch/>
        </p:blipFill>
        <p:spPr>
          <a:xfrm>
            <a:off x="441955" y="1855156"/>
            <a:ext cx="3193941" cy="3967670"/>
          </a:xfrm>
          <a:prstGeom prst="rect">
            <a:avLst/>
          </a:prstGeom>
        </p:spPr>
      </p:pic>
      <p:sp>
        <p:nvSpPr>
          <p:cNvPr id="12" name="文字方塊 11"/>
          <p:cNvSpPr txBox="1"/>
          <p:nvPr/>
        </p:nvSpPr>
        <p:spPr>
          <a:xfrm rot="5400000">
            <a:off x="796226" y="5939232"/>
            <a:ext cx="576064" cy="369332"/>
          </a:xfrm>
          <a:prstGeom prst="rect">
            <a:avLst/>
          </a:prstGeom>
          <a:noFill/>
        </p:spPr>
        <p:txBody>
          <a:bodyPr wrap="square" rtlCol="0">
            <a:spAutoFit/>
          </a:bodyPr>
          <a:lstStyle/>
          <a:p>
            <a:r>
              <a:rPr lang="en-US" altLang="zh-TW" b="1" dirty="0" smtClean="0"/>
              <a:t>…</a:t>
            </a:r>
            <a:endParaRPr lang="zh-TW" altLang="en-US" b="1" dirty="0"/>
          </a:p>
        </p:txBody>
      </p:sp>
    </p:spTree>
    <p:extLst>
      <p:ext uri="{BB962C8B-B14F-4D97-AF65-F5344CB8AC3E}">
        <p14:creationId xmlns:p14="http://schemas.microsoft.com/office/powerpoint/2010/main" val="886128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a:srcRect b="43027"/>
          <a:stretch/>
        </p:blipFill>
        <p:spPr>
          <a:xfrm>
            <a:off x="4573177" y="4613271"/>
            <a:ext cx="3095166" cy="1983835"/>
          </a:xfrm>
          <a:prstGeom prst="rect">
            <a:avLst/>
          </a:prstGeom>
        </p:spPr>
      </p:pic>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data preprocessing</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24</a:t>
            </a:fld>
            <a:endParaRPr lang="zh-TW" altLang="en-US" dirty="0">
              <a:solidFill>
                <a:srgbClr val="000000"/>
              </a:solidFill>
            </a:endParaRPr>
          </a:p>
        </p:txBody>
      </p:sp>
      <p:sp>
        <p:nvSpPr>
          <p:cNvPr id="8" name="矩形 7"/>
          <p:cNvSpPr/>
          <p:nvPr/>
        </p:nvSpPr>
        <p:spPr>
          <a:xfrm>
            <a:off x="474102" y="2181960"/>
            <a:ext cx="7883624" cy="1754326"/>
          </a:xfrm>
          <a:prstGeom prst="rect">
            <a:avLst/>
          </a:prstGeom>
          <a:solidFill>
            <a:schemeClr val="bg1">
              <a:lumMod val="95000"/>
            </a:schemeClr>
          </a:solidFill>
        </p:spPr>
        <p:txBody>
          <a:bodyPr wrap="square">
            <a:spAutoFit/>
          </a:bodyPr>
          <a:lstStyle/>
          <a:p>
            <a:r>
              <a:rPr lang="en-US" altLang="zh-TW" dirty="0">
                <a:solidFill>
                  <a:srgbClr val="008000"/>
                </a:solidFill>
                <a:latin typeface="Courier New" panose="02070309020205020404" pitchFamily="49" charset="0"/>
              </a:rPr>
              <a:t># convert not numeric type to category</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for</a:t>
            </a:r>
            <a:r>
              <a:rPr lang="en-US" altLang="zh-TW" dirty="0">
                <a:solidFill>
                  <a:srgbClr val="000000"/>
                </a:solidFill>
                <a:latin typeface="Courier New" panose="02070309020205020404" pitchFamily="49" charset="0"/>
              </a:rPr>
              <a:t> label,content </a:t>
            </a:r>
            <a:r>
              <a:rPr lang="en-US" altLang="zh-TW" dirty="0">
                <a:solidFill>
                  <a:srgbClr val="0000FF"/>
                </a:solidFill>
                <a:latin typeface="Courier New" panose="02070309020205020404" pitchFamily="49" charset="0"/>
              </a:rPr>
              <a:t>in</a:t>
            </a:r>
            <a:r>
              <a:rPr lang="en-US" altLang="zh-TW" dirty="0">
                <a:solidFill>
                  <a:srgbClr val="000000"/>
                </a:solidFill>
                <a:latin typeface="Courier New" panose="02070309020205020404" pitchFamily="49" charset="0"/>
              </a:rPr>
              <a:t> data.items():</a:t>
            </a:r>
          </a:p>
          <a:p>
            <a:r>
              <a:rPr lang="en-US" altLang="zh-TW" dirty="0">
                <a:solidFill>
                  <a:srgbClr val="000000"/>
                </a:solidFill>
                <a:latin typeface="Courier New" panose="02070309020205020404" pitchFamily="49" charset="0"/>
              </a:rPr>
              <a:t>    </a:t>
            </a:r>
            <a:r>
              <a:rPr lang="en-US" altLang="zh-TW" dirty="0">
                <a:solidFill>
                  <a:srgbClr val="AF00DB"/>
                </a:solidFill>
                <a:latin typeface="Courier New" panose="02070309020205020404" pitchFamily="49" charset="0"/>
              </a:rPr>
              <a:t>if</a:t>
            </a:r>
            <a:r>
              <a:rPr lang="en-US" altLang="zh-TW" dirty="0">
                <a:solidFill>
                  <a:srgbClr val="000000"/>
                </a:solidFill>
                <a:latin typeface="Courier New" panose="02070309020205020404" pitchFamily="49" charset="0"/>
              </a:rPr>
              <a:t> </a:t>
            </a:r>
            <a:r>
              <a:rPr lang="en-US" altLang="zh-TW" dirty="0">
                <a:solidFill>
                  <a:srgbClr val="0000FF"/>
                </a:solidFill>
                <a:latin typeface="Courier New" panose="02070309020205020404" pitchFamily="49" charset="0"/>
              </a:rPr>
              <a:t>not</a:t>
            </a:r>
            <a:r>
              <a:rPr lang="en-US" altLang="zh-TW" dirty="0">
                <a:solidFill>
                  <a:srgbClr val="000000"/>
                </a:solidFill>
                <a:latin typeface="Courier New" panose="02070309020205020404" pitchFamily="49" charset="0"/>
              </a:rPr>
              <a:t> pd.api.types.is_numeric_dtype(content):</a:t>
            </a:r>
          </a:p>
          <a:p>
            <a:r>
              <a:rPr lang="en-US" altLang="zh-TW" dirty="0">
                <a:solidFill>
                  <a:srgbClr val="000000"/>
                </a:solidFill>
                <a:latin typeface="Courier New" panose="02070309020205020404" pitchFamily="49" charset="0"/>
              </a:rPr>
              <a:t>        data[label] = data[label].astype(</a:t>
            </a:r>
            <a:r>
              <a:rPr lang="en-US" altLang="zh-TW" dirty="0">
                <a:solidFill>
                  <a:srgbClr val="A31515"/>
                </a:solidFill>
                <a:latin typeface="Courier New" panose="02070309020205020404" pitchFamily="49" charset="0"/>
              </a:rPr>
              <a:t>'category'</a:t>
            </a:r>
            <a:r>
              <a:rPr lang="en-US" altLang="zh-TW" dirty="0">
                <a:solidFill>
                  <a:srgbClr val="000000"/>
                </a:solidFill>
                <a:latin typeface="Courier New" panose="02070309020205020404" pitchFamily="49" charset="0"/>
              </a:rPr>
              <a:t>)</a:t>
            </a:r>
          </a:p>
          <a:p>
            <a:endParaRPr lang="en-US" altLang="zh-TW" dirty="0" smtClean="0">
              <a:solidFill>
                <a:srgbClr val="000000"/>
              </a:solidFill>
              <a:latin typeface="Courier New" panose="02070309020205020404" pitchFamily="49" charset="0"/>
            </a:endParaRPr>
          </a:p>
          <a:p>
            <a:r>
              <a:rPr lang="en-US" altLang="zh-TW" dirty="0" smtClean="0">
                <a:solidFill>
                  <a:srgbClr val="000000"/>
                </a:solidFill>
                <a:latin typeface="Courier New" panose="02070309020205020404" pitchFamily="49" charset="0"/>
              </a:rPr>
              <a:t>data.dtypes</a:t>
            </a:r>
            <a:endParaRPr lang="en-US" altLang="zh-TW" dirty="0" smtClean="0">
              <a:solidFill>
                <a:srgbClr val="008000"/>
              </a:solidFill>
              <a:latin typeface="Courier New" panose="02070309020205020404" pitchFamily="49" charset="0"/>
            </a:endParaRPr>
          </a:p>
        </p:txBody>
      </p:sp>
      <p:sp>
        <p:nvSpPr>
          <p:cNvPr id="10" name="矩形 9"/>
          <p:cNvSpPr/>
          <p:nvPr/>
        </p:nvSpPr>
        <p:spPr>
          <a:xfrm>
            <a:off x="474102" y="1216476"/>
            <a:ext cx="7883624" cy="646331"/>
          </a:xfrm>
          <a:prstGeom prst="rect">
            <a:avLst/>
          </a:prstGeom>
          <a:solidFill>
            <a:schemeClr val="bg1">
              <a:lumMod val="85000"/>
            </a:schemeClr>
          </a:solidFill>
        </p:spPr>
        <p:txBody>
          <a:bodyPr wrap="square">
            <a:spAutoFit/>
          </a:bodyPr>
          <a:lstStyle/>
          <a:p>
            <a:r>
              <a:rPr lang="en-US" altLang="zh-TW" b="1" dirty="0" smtClean="0">
                <a:solidFill>
                  <a:srgbClr val="E0566B"/>
                </a:solidFill>
                <a:latin typeface="Courier New" panose="02070309020205020404" pitchFamily="49" charset="0"/>
              </a:rPr>
              <a:t>Aim: </a:t>
            </a:r>
            <a:r>
              <a:rPr lang="en-US" altLang="zh-TW" dirty="0" smtClean="0">
                <a:latin typeface="Courier New" panose="02070309020205020404" pitchFamily="49" charset="0"/>
              </a:rPr>
              <a:t>Change all data type be model can calculate (digit)</a:t>
            </a:r>
          </a:p>
          <a:p>
            <a:r>
              <a:rPr lang="en-US" altLang="zh-TW" b="0" dirty="0">
                <a:effectLst/>
                <a:latin typeface="Courier New" panose="02070309020205020404" pitchFamily="49" charset="0"/>
              </a:rPr>
              <a:t> </a:t>
            </a:r>
            <a:r>
              <a:rPr lang="en-US" altLang="zh-TW" b="0" dirty="0" smtClean="0">
                <a:effectLst/>
                <a:latin typeface="Courier New" panose="02070309020205020404" pitchFamily="49" charset="0"/>
              </a:rPr>
              <a:t>    and for convenience change all be integer</a:t>
            </a:r>
            <a:endParaRPr lang="en-US" altLang="zh-TW" b="0" dirty="0">
              <a:effectLst/>
              <a:latin typeface="Courier New" panose="02070309020205020404" pitchFamily="49" charset="0"/>
            </a:endParaRPr>
          </a:p>
        </p:txBody>
      </p:sp>
      <p:pic>
        <p:nvPicPr>
          <p:cNvPr id="14" name="圖片 13"/>
          <p:cNvPicPr>
            <a:picLocks noChangeAspect="1"/>
          </p:cNvPicPr>
          <p:nvPr/>
        </p:nvPicPr>
        <p:blipFill rotWithShape="1">
          <a:blip r:embed="rId3"/>
          <a:srcRect b="53093"/>
          <a:stretch/>
        </p:blipFill>
        <p:spPr>
          <a:xfrm>
            <a:off x="488667" y="4613271"/>
            <a:ext cx="2895973" cy="1983835"/>
          </a:xfrm>
          <a:prstGeom prst="rect">
            <a:avLst/>
          </a:prstGeom>
        </p:spPr>
      </p:pic>
      <p:sp>
        <p:nvSpPr>
          <p:cNvPr id="20" name="文字方塊 19"/>
          <p:cNvSpPr txBox="1"/>
          <p:nvPr/>
        </p:nvSpPr>
        <p:spPr>
          <a:xfrm>
            <a:off x="4789901" y="4222537"/>
            <a:ext cx="2661718" cy="400110"/>
          </a:xfrm>
          <a:prstGeom prst="rect">
            <a:avLst/>
          </a:prstGeom>
          <a:no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After change data type</a:t>
            </a:r>
            <a:endParaRPr lang="zh-TW" altLang="en-US" sz="2000" b="1" dirty="0">
              <a:latin typeface="Times New Roman" panose="02020603050405020304" pitchFamily="18" charset="0"/>
              <a:cs typeface="Times New Roman" panose="02020603050405020304" pitchFamily="18" charset="0"/>
            </a:endParaRPr>
          </a:p>
        </p:txBody>
      </p:sp>
      <p:sp>
        <p:nvSpPr>
          <p:cNvPr id="21" name="矩形 20"/>
          <p:cNvSpPr/>
          <p:nvPr/>
        </p:nvSpPr>
        <p:spPr>
          <a:xfrm>
            <a:off x="2595092" y="4899182"/>
            <a:ext cx="789548" cy="500382"/>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6711142" y="4922846"/>
            <a:ext cx="957202" cy="500382"/>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23" name="直線單箭頭接點 22"/>
          <p:cNvCxnSpPr/>
          <p:nvPr/>
        </p:nvCxnSpPr>
        <p:spPr>
          <a:xfrm>
            <a:off x="3650461" y="5355115"/>
            <a:ext cx="8105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11142" y="5623516"/>
            <a:ext cx="957202" cy="268519"/>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2595092" y="5641844"/>
            <a:ext cx="789548" cy="250191"/>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15" name="直線單箭頭接點 14"/>
          <p:cNvCxnSpPr/>
          <p:nvPr/>
        </p:nvCxnSpPr>
        <p:spPr>
          <a:xfrm>
            <a:off x="5508104" y="2564904"/>
            <a:ext cx="8105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6504282" y="2057590"/>
            <a:ext cx="2011068"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Function tutorial </a:t>
            </a:r>
          </a:p>
          <a:p>
            <a:r>
              <a:rPr lang="en-US" altLang="zh-TW" sz="2000" dirty="0" smtClean="0">
                <a:latin typeface="Times New Roman" panose="02020603050405020304" pitchFamily="18" charset="0"/>
                <a:cs typeface="Times New Roman" panose="02020603050405020304" pitchFamily="18" charset="0"/>
              </a:rPr>
              <a:t>on next page</a:t>
            </a:r>
            <a:endParaRPr lang="zh-TW" altLang="en-US" sz="2000" dirty="0">
              <a:latin typeface="Times New Roman" panose="02020603050405020304" pitchFamily="18" charset="0"/>
              <a:cs typeface="Times New Roman" panose="02020603050405020304" pitchFamily="18" charset="0"/>
            </a:endParaRPr>
          </a:p>
        </p:txBody>
      </p:sp>
      <p:sp>
        <p:nvSpPr>
          <p:cNvPr id="19" name="矩形 18"/>
          <p:cNvSpPr/>
          <p:nvPr/>
        </p:nvSpPr>
        <p:spPr>
          <a:xfrm>
            <a:off x="3384640" y="2425039"/>
            <a:ext cx="1728192" cy="370884"/>
          </a:xfrm>
          <a:prstGeom prst="rect">
            <a:avLst/>
          </a:prstGeom>
          <a:solidFill>
            <a:srgbClr val="F2B8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21179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data preprocessing</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25</a:t>
            </a:fld>
            <a:endParaRPr lang="zh-TW" altLang="en-US" dirty="0">
              <a:solidFill>
                <a:srgbClr val="000000"/>
              </a:solidFill>
            </a:endParaRPr>
          </a:p>
        </p:txBody>
      </p:sp>
      <p:sp>
        <p:nvSpPr>
          <p:cNvPr id="11" name="矩形 10"/>
          <p:cNvSpPr/>
          <p:nvPr/>
        </p:nvSpPr>
        <p:spPr>
          <a:xfrm>
            <a:off x="467544" y="1196752"/>
            <a:ext cx="8856986" cy="3139321"/>
          </a:xfrm>
          <a:prstGeom prst="rect">
            <a:avLst/>
          </a:prstGeom>
        </p:spPr>
        <p:txBody>
          <a:bodyPr wrap="square">
            <a:spAutoFit/>
          </a:bodyPr>
          <a:lstStyle/>
          <a:p>
            <a:r>
              <a:rPr lang="en-US" altLang="zh-TW" b="1" i="1" dirty="0" smtClean="0">
                <a:solidFill>
                  <a:srgbClr val="000000"/>
                </a:solidFill>
                <a:latin typeface="Courier New" panose="02070309020205020404" pitchFamily="49" charset="0"/>
              </a:rPr>
              <a:t>Function</a:t>
            </a:r>
            <a:r>
              <a:rPr lang="en-US" altLang="zh-TW" b="1" i="1" dirty="0">
                <a:solidFill>
                  <a:srgbClr val="000000"/>
                </a:solidFill>
                <a:latin typeface="Courier New" panose="02070309020205020404" pitchFamily="49" charset="0"/>
              </a:rPr>
              <a:t> on Python dictionary </a:t>
            </a:r>
            <a:r>
              <a:rPr lang="en-US" altLang="zh-TW" b="1" i="1" dirty="0" smtClean="0">
                <a:solidFill>
                  <a:srgbClr val="000000"/>
                </a:solidFill>
                <a:latin typeface="Courier New" panose="02070309020205020404" pitchFamily="49" charset="0"/>
              </a:rPr>
              <a:t>items</a:t>
            </a:r>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https://pandas.pydata.org/pandas-docs/stable/reference/api/pandas.DataFrame.items.html</a:t>
            </a: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example </a:t>
            </a:r>
            <a:r>
              <a:rPr lang="en-US" altLang="zh-TW" dirty="0" smtClean="0">
                <a:solidFill>
                  <a:srgbClr val="000000"/>
                </a:solidFill>
                <a:latin typeface="Courier New" panose="02070309020205020404" pitchFamily="49" charset="0"/>
              </a:rPr>
              <a:t>code</a:t>
            </a:r>
          </a:p>
          <a:p>
            <a:endParaRPr lang="en-US" altLang="zh-TW" dirty="0">
              <a:solidFill>
                <a:srgbClr val="000000"/>
              </a:solidFill>
              <a:latin typeface="Courier New" panose="02070309020205020404" pitchFamily="49" charset="0"/>
            </a:endParaRPr>
          </a:p>
          <a:p>
            <a:endParaRPr lang="en-US" altLang="zh-TW" dirty="0" smtClean="0">
              <a:solidFill>
                <a:srgbClr val="000000"/>
              </a:solidFill>
              <a:latin typeface="Courier New" panose="02070309020205020404" pitchFamily="49" charset="0"/>
            </a:endParaRPr>
          </a:p>
          <a:p>
            <a:endParaRPr lang="en-US" altLang="zh-TW" dirty="0">
              <a:solidFill>
                <a:srgbClr val="000000"/>
              </a:solidFill>
              <a:latin typeface="Courier New" panose="02070309020205020404" pitchFamily="49" charset="0"/>
            </a:endParaRPr>
          </a:p>
          <a:p>
            <a:endParaRPr lang="en-US" altLang="zh-TW" dirty="0" smtClean="0">
              <a:solidFill>
                <a:srgbClr val="000000"/>
              </a:solidFill>
              <a:latin typeface="Courier New" panose="02070309020205020404" pitchFamily="49" charset="0"/>
            </a:endParaRPr>
          </a:p>
          <a:p>
            <a:endParaRPr lang="en-US" altLang="zh-TW" dirty="0">
              <a:solidFill>
                <a:srgbClr val="000000"/>
              </a:solidFill>
              <a:latin typeface="Courier New" panose="02070309020205020404" pitchFamily="49" charset="0"/>
            </a:endParaRPr>
          </a:p>
          <a:p>
            <a:r>
              <a:rPr lang="en-US" altLang="zh-TW" dirty="0" smtClean="0">
                <a:solidFill>
                  <a:srgbClr val="000000"/>
                </a:solidFill>
                <a:latin typeface="Courier New" panose="02070309020205020404" pitchFamily="49" charset="0"/>
              </a:rPr>
              <a:t>output</a:t>
            </a:r>
            <a:endParaRPr lang="en-US" altLang="zh-TW" dirty="0">
              <a:solidFill>
                <a:srgbClr val="000000"/>
              </a:solidFill>
              <a:latin typeface="Courier New" panose="02070309020205020404" pitchFamily="49" charset="0"/>
            </a:endParaRPr>
          </a:p>
        </p:txBody>
      </p:sp>
      <p:sp>
        <p:nvSpPr>
          <p:cNvPr id="12" name="矩形 11"/>
          <p:cNvSpPr/>
          <p:nvPr/>
        </p:nvSpPr>
        <p:spPr>
          <a:xfrm>
            <a:off x="511994" y="2732504"/>
            <a:ext cx="7883624" cy="923330"/>
          </a:xfrm>
          <a:prstGeom prst="rect">
            <a:avLst/>
          </a:prstGeom>
          <a:solidFill>
            <a:schemeClr val="bg1">
              <a:lumMod val="95000"/>
            </a:schemeClr>
          </a:solidFill>
        </p:spPr>
        <p:txBody>
          <a:bodyPr wrap="square">
            <a:spAutoFit/>
          </a:bodyPr>
          <a:lstStyle/>
          <a:p>
            <a:r>
              <a:rPr lang="en-US" altLang="zh-TW" dirty="0">
                <a:solidFill>
                  <a:srgbClr val="267F99"/>
                </a:solidFill>
                <a:latin typeface="Courier New" panose="02070309020205020404" pitchFamily="49" charset="0"/>
              </a:rPr>
              <a:t>dict</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'one'</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'apple'</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'two'</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'orange'</a:t>
            </a:r>
            <a:r>
              <a:rPr lang="en-US" altLang="zh-TW" dirty="0">
                <a:solidFill>
                  <a:srgbClr val="000000"/>
                </a:solidFill>
                <a:latin typeface="Courier New" panose="02070309020205020404" pitchFamily="49" charset="0"/>
              </a:rPr>
              <a:t>}</a:t>
            </a:r>
          </a:p>
          <a:p>
            <a:r>
              <a:rPr lang="en-US" altLang="zh-TW" dirty="0">
                <a:solidFill>
                  <a:srgbClr val="AF00DB"/>
                </a:solidFill>
                <a:latin typeface="Courier New" panose="02070309020205020404" pitchFamily="49" charset="0"/>
              </a:rPr>
              <a:t>for</a:t>
            </a:r>
            <a:r>
              <a:rPr lang="en-US" altLang="zh-TW" dirty="0">
                <a:solidFill>
                  <a:srgbClr val="000000"/>
                </a:solidFill>
                <a:latin typeface="Courier New" panose="02070309020205020404" pitchFamily="49" charset="0"/>
              </a:rPr>
              <a:t> key, value </a:t>
            </a:r>
            <a:r>
              <a:rPr lang="en-US" altLang="zh-TW" dirty="0">
                <a:solidFill>
                  <a:srgbClr val="0000FF"/>
                </a:solidFill>
                <a:latin typeface="Courier New" panose="02070309020205020404" pitchFamily="49" charset="0"/>
              </a:rPr>
              <a:t>in</a:t>
            </a:r>
            <a:r>
              <a:rPr lang="en-US" altLang="zh-TW" dirty="0">
                <a:solidFill>
                  <a:srgbClr val="000000"/>
                </a:solidFill>
                <a:latin typeface="Courier New" panose="02070309020205020404" pitchFamily="49" charset="0"/>
              </a:rPr>
              <a:t> </a:t>
            </a:r>
            <a:r>
              <a:rPr lang="en-US" altLang="zh-TW" dirty="0">
                <a:solidFill>
                  <a:srgbClr val="267F99"/>
                </a:solidFill>
                <a:latin typeface="Courier New" panose="02070309020205020404" pitchFamily="49" charset="0"/>
              </a:rPr>
              <a:t>dict</a:t>
            </a:r>
            <a:r>
              <a:rPr lang="en-US" altLang="zh-TW" dirty="0">
                <a:solidFill>
                  <a:srgbClr val="000000"/>
                </a:solidFill>
                <a:latin typeface="Courier New" panose="02070309020205020404" pitchFamily="49" charset="0"/>
              </a:rPr>
              <a:t>.items():</a:t>
            </a:r>
          </a:p>
          <a:p>
            <a:r>
              <a:rPr lang="en-US" altLang="zh-TW" dirty="0">
                <a:solidFill>
                  <a:srgbClr val="000000"/>
                </a:solidFill>
                <a:latin typeface="Courier New" panose="02070309020205020404" pitchFamily="49" charset="0"/>
              </a:rPr>
              <a:t>  </a:t>
            </a:r>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(key, value)</a:t>
            </a:r>
            <a:endParaRPr lang="en-US" altLang="zh-TW" b="0" dirty="0">
              <a:solidFill>
                <a:srgbClr val="000000"/>
              </a:solidFill>
              <a:effectLst/>
              <a:latin typeface="Courier New" panose="02070309020205020404" pitchFamily="49" charset="0"/>
            </a:endParaRPr>
          </a:p>
        </p:txBody>
      </p:sp>
      <p:sp>
        <p:nvSpPr>
          <p:cNvPr id="13" name="矩形 12"/>
          <p:cNvSpPr/>
          <p:nvPr/>
        </p:nvSpPr>
        <p:spPr>
          <a:xfrm>
            <a:off x="520502" y="4353027"/>
            <a:ext cx="7883624" cy="646331"/>
          </a:xfrm>
          <a:prstGeom prst="rect">
            <a:avLst/>
          </a:prstGeom>
          <a:solidFill>
            <a:schemeClr val="bg1">
              <a:lumMod val="95000"/>
            </a:schemeClr>
          </a:solidFill>
        </p:spPr>
        <p:txBody>
          <a:bodyPr wrap="square">
            <a:spAutoFit/>
          </a:bodyPr>
          <a:lstStyle/>
          <a:p>
            <a:pPr lvl="0"/>
            <a:r>
              <a:rPr lang="en-US" altLang="zh-TW" dirty="0" smtClean="0">
                <a:latin typeface="Courier New" panose="02070309020205020404" pitchFamily="49" charset="0"/>
              </a:rPr>
              <a:t>one apple</a:t>
            </a:r>
          </a:p>
          <a:p>
            <a:pPr lvl="0"/>
            <a:r>
              <a:rPr lang="en-US" altLang="zh-TW" dirty="0" smtClean="0">
                <a:latin typeface="Courier New" panose="02070309020205020404" pitchFamily="49" charset="0"/>
              </a:rPr>
              <a:t>Two orange</a:t>
            </a:r>
            <a:endParaRPr lang="en-US" altLang="zh-TW" dirty="0">
              <a:latin typeface="Courier New" panose="02070309020205020404" pitchFamily="49" charset="0"/>
            </a:endParaRPr>
          </a:p>
        </p:txBody>
      </p:sp>
    </p:spTree>
    <p:extLst>
      <p:ext uri="{BB962C8B-B14F-4D97-AF65-F5344CB8AC3E}">
        <p14:creationId xmlns:p14="http://schemas.microsoft.com/office/powerpoint/2010/main" val="284691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p:cNvPicPr>
            <a:picLocks noChangeAspect="1"/>
          </p:cNvPicPr>
          <p:nvPr/>
        </p:nvPicPr>
        <p:blipFill rotWithShape="1">
          <a:blip r:embed="rId2"/>
          <a:srcRect b="43027"/>
          <a:stretch/>
        </p:blipFill>
        <p:spPr>
          <a:xfrm>
            <a:off x="474102" y="4487534"/>
            <a:ext cx="3095166" cy="1983835"/>
          </a:xfrm>
          <a:prstGeom prst="rect">
            <a:avLst/>
          </a:prstGeom>
        </p:spPr>
      </p:pic>
      <p:pic>
        <p:nvPicPr>
          <p:cNvPr id="4" name="圖片 3"/>
          <p:cNvPicPr>
            <a:picLocks noChangeAspect="1"/>
          </p:cNvPicPr>
          <p:nvPr/>
        </p:nvPicPr>
        <p:blipFill rotWithShape="1">
          <a:blip r:embed="rId3"/>
          <a:srcRect b="60911"/>
          <a:stretch/>
        </p:blipFill>
        <p:spPr>
          <a:xfrm>
            <a:off x="4624924" y="4556365"/>
            <a:ext cx="2822059" cy="2020507"/>
          </a:xfrm>
          <a:prstGeom prst="rect">
            <a:avLst/>
          </a:prstGeom>
        </p:spPr>
      </p:pic>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data preprocessing</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26</a:t>
            </a:fld>
            <a:endParaRPr lang="zh-TW" altLang="en-US" dirty="0">
              <a:solidFill>
                <a:srgbClr val="000000"/>
              </a:solidFill>
            </a:endParaRPr>
          </a:p>
        </p:txBody>
      </p:sp>
      <p:sp>
        <p:nvSpPr>
          <p:cNvPr id="8" name="矩形 7"/>
          <p:cNvSpPr/>
          <p:nvPr/>
        </p:nvSpPr>
        <p:spPr>
          <a:xfrm>
            <a:off x="474102" y="2060848"/>
            <a:ext cx="7883624" cy="1754326"/>
          </a:xfrm>
          <a:prstGeom prst="rect">
            <a:avLst/>
          </a:prstGeom>
          <a:solidFill>
            <a:schemeClr val="bg1">
              <a:lumMod val="95000"/>
            </a:schemeClr>
          </a:solidFill>
        </p:spPr>
        <p:txBody>
          <a:bodyPr wrap="square">
            <a:spAutoFit/>
          </a:bodyPr>
          <a:lstStyle/>
          <a:p>
            <a:r>
              <a:rPr lang="en-US" altLang="zh-TW" dirty="0">
                <a:solidFill>
                  <a:srgbClr val="008000"/>
                </a:solidFill>
                <a:latin typeface="Courier New" panose="02070309020205020404" pitchFamily="49" charset="0"/>
              </a:rPr>
              <a:t># convert categorical to numeric</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for</a:t>
            </a:r>
            <a:r>
              <a:rPr lang="en-US" altLang="zh-TW" dirty="0">
                <a:solidFill>
                  <a:srgbClr val="000000"/>
                </a:solidFill>
                <a:latin typeface="Courier New" panose="02070309020205020404" pitchFamily="49" charset="0"/>
              </a:rPr>
              <a:t> label,content </a:t>
            </a:r>
            <a:r>
              <a:rPr lang="en-US" altLang="zh-TW" dirty="0">
                <a:solidFill>
                  <a:srgbClr val="0000FF"/>
                </a:solidFill>
                <a:latin typeface="Courier New" panose="02070309020205020404" pitchFamily="49" charset="0"/>
              </a:rPr>
              <a:t>in</a:t>
            </a:r>
            <a:r>
              <a:rPr lang="en-US" altLang="zh-TW" dirty="0">
                <a:solidFill>
                  <a:srgbClr val="000000"/>
                </a:solidFill>
                <a:latin typeface="Courier New" panose="02070309020205020404" pitchFamily="49" charset="0"/>
              </a:rPr>
              <a:t> data.items():</a:t>
            </a:r>
          </a:p>
          <a:p>
            <a:r>
              <a:rPr lang="en-US" altLang="zh-TW" dirty="0">
                <a:solidFill>
                  <a:srgbClr val="000000"/>
                </a:solidFill>
                <a:latin typeface="Courier New" panose="02070309020205020404" pitchFamily="49" charset="0"/>
              </a:rPr>
              <a:t>    </a:t>
            </a:r>
            <a:r>
              <a:rPr lang="en-US" altLang="zh-TW" dirty="0">
                <a:solidFill>
                  <a:srgbClr val="AF00DB"/>
                </a:solidFill>
                <a:latin typeface="Courier New" panose="02070309020205020404" pitchFamily="49" charset="0"/>
              </a:rPr>
              <a:t>if</a:t>
            </a:r>
            <a:r>
              <a:rPr lang="en-US" altLang="zh-TW" dirty="0">
                <a:solidFill>
                  <a:srgbClr val="000000"/>
                </a:solidFill>
                <a:latin typeface="Courier New" panose="02070309020205020404" pitchFamily="49" charset="0"/>
              </a:rPr>
              <a:t> pd.api.types.is_categorical_dtype(content):</a:t>
            </a:r>
          </a:p>
          <a:p>
            <a:r>
              <a:rPr lang="en-US" altLang="zh-TW" dirty="0">
                <a:solidFill>
                  <a:srgbClr val="000000"/>
                </a:solidFill>
                <a:latin typeface="Courier New" panose="02070309020205020404" pitchFamily="49" charset="0"/>
              </a:rPr>
              <a:t>        data[label] = pd.Categorical(content).codes</a:t>
            </a:r>
          </a:p>
          <a:p>
            <a:endParaRPr lang="en-US" altLang="zh-TW" dirty="0" smtClean="0">
              <a:solidFill>
                <a:srgbClr val="000000"/>
              </a:solidFill>
              <a:latin typeface="Courier New" panose="02070309020205020404" pitchFamily="49" charset="0"/>
            </a:endParaRPr>
          </a:p>
          <a:p>
            <a:r>
              <a:rPr lang="en-US" altLang="zh-TW" dirty="0" smtClean="0">
                <a:solidFill>
                  <a:srgbClr val="000000"/>
                </a:solidFill>
                <a:latin typeface="Courier New" panose="02070309020205020404" pitchFamily="49" charset="0"/>
              </a:rPr>
              <a:t>data.dtypes</a:t>
            </a:r>
            <a:endParaRPr lang="en-US" altLang="zh-TW" dirty="0" smtClean="0">
              <a:solidFill>
                <a:srgbClr val="008000"/>
              </a:solidFill>
              <a:latin typeface="Courier New" panose="02070309020205020404" pitchFamily="49" charset="0"/>
            </a:endParaRPr>
          </a:p>
        </p:txBody>
      </p:sp>
      <p:sp>
        <p:nvSpPr>
          <p:cNvPr id="10" name="矩形 9"/>
          <p:cNvSpPr/>
          <p:nvPr/>
        </p:nvSpPr>
        <p:spPr>
          <a:xfrm>
            <a:off x="474102" y="1216476"/>
            <a:ext cx="7883624" cy="646331"/>
          </a:xfrm>
          <a:prstGeom prst="rect">
            <a:avLst/>
          </a:prstGeom>
          <a:solidFill>
            <a:schemeClr val="bg1">
              <a:lumMod val="85000"/>
            </a:schemeClr>
          </a:solidFill>
        </p:spPr>
        <p:txBody>
          <a:bodyPr wrap="square">
            <a:spAutoFit/>
          </a:bodyPr>
          <a:lstStyle/>
          <a:p>
            <a:r>
              <a:rPr lang="en-US" altLang="zh-TW" b="1" dirty="0" smtClean="0">
                <a:solidFill>
                  <a:srgbClr val="E0566B"/>
                </a:solidFill>
                <a:latin typeface="Courier New" panose="02070309020205020404" pitchFamily="49" charset="0"/>
              </a:rPr>
              <a:t>Aim: </a:t>
            </a:r>
            <a:r>
              <a:rPr lang="en-US" altLang="zh-TW" dirty="0" smtClean="0">
                <a:latin typeface="Courier New" panose="02070309020205020404" pitchFamily="49" charset="0"/>
              </a:rPr>
              <a:t>Change all data type be model can calculate (digit)</a:t>
            </a:r>
          </a:p>
          <a:p>
            <a:r>
              <a:rPr lang="en-US" altLang="zh-TW" b="0" dirty="0">
                <a:effectLst/>
                <a:latin typeface="Courier New" panose="02070309020205020404" pitchFamily="49" charset="0"/>
              </a:rPr>
              <a:t> </a:t>
            </a:r>
            <a:r>
              <a:rPr lang="en-US" altLang="zh-TW" b="0" dirty="0" smtClean="0">
                <a:effectLst/>
                <a:latin typeface="Courier New" panose="02070309020205020404" pitchFamily="49" charset="0"/>
              </a:rPr>
              <a:t>    and for convenience change all be integer</a:t>
            </a:r>
            <a:endParaRPr lang="en-US" altLang="zh-TW" b="0" dirty="0">
              <a:effectLst/>
              <a:latin typeface="Courier New" panose="02070309020205020404" pitchFamily="49" charset="0"/>
            </a:endParaRPr>
          </a:p>
        </p:txBody>
      </p:sp>
      <p:sp>
        <p:nvSpPr>
          <p:cNvPr id="20" name="文字方塊 19"/>
          <p:cNvSpPr txBox="1"/>
          <p:nvPr/>
        </p:nvSpPr>
        <p:spPr>
          <a:xfrm>
            <a:off x="4606806" y="4124214"/>
            <a:ext cx="2661718" cy="400110"/>
          </a:xfrm>
          <a:prstGeom prst="rect">
            <a:avLst/>
          </a:prstGeom>
          <a:no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After change data type</a:t>
            </a:r>
            <a:endParaRPr lang="zh-TW" altLang="en-US" sz="2000" b="1" dirty="0">
              <a:latin typeface="Times New Roman" panose="02020603050405020304" pitchFamily="18" charset="0"/>
              <a:cs typeface="Times New Roman" panose="02020603050405020304" pitchFamily="18" charset="0"/>
            </a:endParaRPr>
          </a:p>
        </p:txBody>
      </p:sp>
      <p:sp>
        <p:nvSpPr>
          <p:cNvPr id="21" name="矩形 20"/>
          <p:cNvSpPr/>
          <p:nvPr/>
        </p:nvSpPr>
        <p:spPr>
          <a:xfrm>
            <a:off x="2684835" y="4814004"/>
            <a:ext cx="858278" cy="500382"/>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23" name="直線單箭頭接點 22"/>
          <p:cNvCxnSpPr/>
          <p:nvPr/>
        </p:nvCxnSpPr>
        <p:spPr>
          <a:xfrm>
            <a:off x="3796232" y="5229200"/>
            <a:ext cx="8105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84835" y="5495056"/>
            <a:ext cx="858278" cy="286958"/>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6804248" y="4814004"/>
            <a:ext cx="642735" cy="500382"/>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6804248" y="5495056"/>
            <a:ext cx="642735" cy="283522"/>
          </a:xfrm>
          <a:prstGeom prst="rect">
            <a:avLst/>
          </a:prstGeom>
          <a:solidFill>
            <a:srgbClr val="E0566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1267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data preprocessing</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27</a:t>
            </a:fld>
            <a:endParaRPr lang="zh-TW" altLang="en-US" dirty="0">
              <a:solidFill>
                <a:srgbClr val="000000"/>
              </a:solidFill>
            </a:endParaRPr>
          </a:p>
        </p:txBody>
      </p:sp>
      <p:sp>
        <p:nvSpPr>
          <p:cNvPr id="8" name="矩形 7"/>
          <p:cNvSpPr/>
          <p:nvPr/>
        </p:nvSpPr>
        <p:spPr>
          <a:xfrm>
            <a:off x="260136" y="2168990"/>
            <a:ext cx="8669898" cy="2862322"/>
          </a:xfrm>
          <a:prstGeom prst="rect">
            <a:avLst/>
          </a:prstGeom>
          <a:solidFill>
            <a:schemeClr val="bg1">
              <a:lumMod val="95000"/>
            </a:schemeClr>
          </a:solidFill>
        </p:spPr>
        <p:txBody>
          <a:bodyPr wrap="square">
            <a:spAutoFit/>
          </a:bodyPr>
          <a:lstStyle/>
          <a:p>
            <a:r>
              <a:rPr lang="en-US" altLang="zh-TW" dirty="0">
                <a:solidFill>
                  <a:srgbClr val="008000"/>
                </a:solidFill>
                <a:latin typeface="Courier New" panose="02070309020205020404" pitchFamily="49" charset="0"/>
              </a:rPr>
              <a:t># output category code and ori data mapping</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zip: merge multiple array   </a:t>
            </a:r>
            <a:endParaRPr lang="en-US" altLang="zh-TW" dirty="0" smtClean="0">
              <a:solidFill>
                <a:srgbClr val="008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Reference: https://www.w3schools.com/python/ref_func_zip.asp</a:t>
            </a:r>
            <a:endParaRPr lang="en-US" altLang="zh-TW" dirty="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dict: create array but key cannot duplicate   </a:t>
            </a:r>
            <a:endParaRPr lang="en-US" altLang="zh-TW" dirty="0" smtClean="0">
              <a:solidFill>
                <a:srgbClr val="008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a:t>
            </a:r>
            <a:r>
              <a:rPr lang="en-US" altLang="zh-TW" dirty="0" smtClean="0">
                <a:solidFill>
                  <a:srgbClr val="008000"/>
                </a:solidFill>
                <a:latin typeface="Courier New" panose="02070309020205020404" pitchFamily="49" charset="0"/>
              </a:rPr>
              <a:t>Reference</a:t>
            </a:r>
            <a:r>
              <a:rPr lang="en-US" altLang="zh-TW" dirty="0">
                <a:solidFill>
                  <a:srgbClr val="008000"/>
                </a:solidFill>
                <a:latin typeface="Courier New" panose="02070309020205020404" pitchFamily="49" charset="0"/>
              </a:rPr>
              <a:t>: https://www.w3schools.com/python/python_dictionaries.asp</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type1_index_info = dict(</a:t>
            </a:r>
            <a:r>
              <a:rPr lang="en-US" altLang="zh-TW" dirty="0">
                <a:solidFill>
                  <a:srgbClr val="795E26"/>
                </a:solidFill>
                <a:latin typeface="Courier New" panose="02070309020205020404" pitchFamily="49" charset="0"/>
              </a:rPr>
              <a:t>zip</a:t>
            </a:r>
            <a:r>
              <a:rPr lang="en-US" altLang="zh-TW" dirty="0">
                <a:solidFill>
                  <a:srgbClr val="000000"/>
                </a:solidFill>
                <a:latin typeface="Courier New" panose="02070309020205020404" pitchFamily="49" charset="0"/>
              </a:rPr>
              <a:t>(data[</a:t>
            </a:r>
            <a:r>
              <a:rPr lang="en-US" altLang="zh-TW" dirty="0">
                <a:solidFill>
                  <a:srgbClr val="A31515"/>
                </a:solidFill>
                <a:latin typeface="Courier New" panose="02070309020205020404" pitchFamily="49" charset="0"/>
              </a:rPr>
              <a:t>'type1'</a:t>
            </a:r>
            <a:r>
              <a:rPr lang="en-US" altLang="zh-TW" dirty="0">
                <a:solidFill>
                  <a:srgbClr val="000000"/>
                </a:solidFill>
                <a:latin typeface="Courier New" panose="02070309020205020404" pitchFamily="49" charset="0"/>
              </a:rPr>
              <a:t>], ori_data[</a:t>
            </a:r>
            <a:r>
              <a:rPr lang="en-US" altLang="zh-TW" dirty="0">
                <a:solidFill>
                  <a:srgbClr val="A31515"/>
                </a:solidFill>
                <a:latin typeface="Courier New" panose="02070309020205020404" pitchFamily="49" charset="0"/>
              </a:rPr>
              <a:t>'type1'</a:t>
            </a:r>
            <a:r>
              <a:rPr lang="en-US" altLang="zh-TW" dirty="0">
                <a:solidFill>
                  <a:srgbClr val="000000"/>
                </a:solidFill>
                <a:latin typeface="Courier New" panose="02070309020205020404" pitchFamily="49" charset="0"/>
              </a:rPr>
              <a:t>]))</a:t>
            </a:r>
          </a:p>
          <a:p>
            <a:endParaRPr lang="en-US" altLang="zh-TW" dirty="0" smtClean="0">
              <a:solidFill>
                <a:srgbClr val="008000"/>
              </a:solidFill>
              <a:latin typeface="Courier New" panose="02070309020205020404" pitchFamily="49" charset="0"/>
            </a:endParaRPr>
          </a:p>
          <a:p>
            <a:r>
              <a:rPr lang="en-US" altLang="zh-TW" dirty="0" smtClean="0">
                <a:solidFill>
                  <a:srgbClr val="000000"/>
                </a:solidFill>
                <a:latin typeface="Courier New" panose="02070309020205020404" pitchFamily="49" charset="0"/>
              </a:rPr>
              <a:t>type1_index_info</a:t>
            </a:r>
            <a:endParaRPr lang="en-US" altLang="zh-TW" dirty="0">
              <a:solidFill>
                <a:srgbClr val="000000"/>
              </a:solidFill>
              <a:latin typeface="Courier New" panose="02070309020205020404" pitchFamily="49" charset="0"/>
            </a:endParaRPr>
          </a:p>
        </p:txBody>
      </p:sp>
      <p:sp>
        <p:nvSpPr>
          <p:cNvPr id="10" name="矩形 9"/>
          <p:cNvSpPr/>
          <p:nvPr/>
        </p:nvSpPr>
        <p:spPr>
          <a:xfrm>
            <a:off x="260136" y="1310229"/>
            <a:ext cx="7883624" cy="646331"/>
          </a:xfrm>
          <a:prstGeom prst="rect">
            <a:avLst/>
          </a:prstGeom>
          <a:solidFill>
            <a:schemeClr val="bg1">
              <a:lumMod val="85000"/>
            </a:schemeClr>
          </a:solidFill>
        </p:spPr>
        <p:txBody>
          <a:bodyPr wrap="square">
            <a:spAutoFit/>
          </a:bodyPr>
          <a:lstStyle/>
          <a:p>
            <a:r>
              <a:rPr lang="en-US" altLang="zh-TW" b="1" dirty="0" smtClean="0">
                <a:solidFill>
                  <a:srgbClr val="E0566B"/>
                </a:solidFill>
                <a:latin typeface="Courier New" panose="02070309020205020404" pitchFamily="49" charset="0"/>
              </a:rPr>
              <a:t>Aim: </a:t>
            </a:r>
            <a:r>
              <a:rPr lang="en-US" altLang="zh-TW" dirty="0" smtClean="0">
                <a:latin typeface="Courier New" panose="02070309020205020404" pitchFamily="49" charset="0"/>
              </a:rPr>
              <a:t>Change all data type be model can calculate (digit)</a:t>
            </a:r>
          </a:p>
          <a:p>
            <a:r>
              <a:rPr lang="en-US" altLang="zh-TW" b="0" dirty="0">
                <a:effectLst/>
                <a:latin typeface="Courier New" panose="02070309020205020404" pitchFamily="49" charset="0"/>
              </a:rPr>
              <a:t> </a:t>
            </a:r>
            <a:r>
              <a:rPr lang="en-US" altLang="zh-TW" b="0" dirty="0" smtClean="0">
                <a:effectLst/>
                <a:latin typeface="Courier New" panose="02070309020205020404" pitchFamily="49" charset="0"/>
              </a:rPr>
              <a:t>    and for convenience change all be integer</a:t>
            </a:r>
            <a:endParaRPr lang="en-US" altLang="zh-TW" b="0" dirty="0">
              <a:effectLst/>
              <a:latin typeface="Courier New" panose="02070309020205020404" pitchFamily="49" charset="0"/>
            </a:endParaRPr>
          </a:p>
        </p:txBody>
      </p:sp>
      <p:pic>
        <p:nvPicPr>
          <p:cNvPr id="5" name="圖片 4"/>
          <p:cNvPicPr>
            <a:picLocks noChangeAspect="1"/>
          </p:cNvPicPr>
          <p:nvPr/>
        </p:nvPicPr>
        <p:blipFill rotWithShape="1">
          <a:blip r:embed="rId2"/>
          <a:srcRect b="82540"/>
          <a:stretch/>
        </p:blipFill>
        <p:spPr>
          <a:xfrm>
            <a:off x="380812" y="5112684"/>
            <a:ext cx="2078970" cy="933828"/>
          </a:xfrm>
          <a:prstGeom prst="rect">
            <a:avLst/>
          </a:prstGeom>
        </p:spPr>
      </p:pic>
      <p:pic>
        <p:nvPicPr>
          <p:cNvPr id="18" name="圖片 17"/>
          <p:cNvPicPr>
            <a:picLocks noChangeAspect="1"/>
          </p:cNvPicPr>
          <p:nvPr/>
        </p:nvPicPr>
        <p:blipFill rotWithShape="1">
          <a:blip r:embed="rId2"/>
          <a:srcRect t="17087" b="66254"/>
          <a:stretch/>
        </p:blipFill>
        <p:spPr>
          <a:xfrm>
            <a:off x="2246462" y="5212118"/>
            <a:ext cx="1946920" cy="834394"/>
          </a:xfrm>
          <a:prstGeom prst="rect">
            <a:avLst/>
          </a:prstGeom>
        </p:spPr>
      </p:pic>
      <p:pic>
        <p:nvPicPr>
          <p:cNvPr id="19" name="圖片 18"/>
          <p:cNvPicPr>
            <a:picLocks noChangeAspect="1"/>
          </p:cNvPicPr>
          <p:nvPr/>
        </p:nvPicPr>
        <p:blipFill rotWithShape="1">
          <a:blip r:embed="rId2"/>
          <a:srcRect t="33697" b="50489"/>
          <a:stretch/>
        </p:blipFill>
        <p:spPr>
          <a:xfrm>
            <a:off x="4193878" y="5265513"/>
            <a:ext cx="1946920" cy="792087"/>
          </a:xfrm>
          <a:prstGeom prst="rect">
            <a:avLst/>
          </a:prstGeom>
        </p:spPr>
      </p:pic>
      <p:cxnSp>
        <p:nvCxnSpPr>
          <p:cNvPr id="22" name="直線單箭頭接點 21"/>
          <p:cNvCxnSpPr/>
          <p:nvPr/>
        </p:nvCxnSpPr>
        <p:spPr>
          <a:xfrm>
            <a:off x="5856710" y="5381625"/>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372200" y="5173215"/>
            <a:ext cx="246628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Code: category name</a:t>
            </a:r>
            <a:endParaRPr lang="zh-TW" altLang="en-US" sz="20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5852766" y="5690372"/>
            <a:ext cx="576064" cy="369332"/>
          </a:xfrm>
          <a:prstGeom prst="rect">
            <a:avLst/>
          </a:prstGeom>
          <a:noFill/>
        </p:spPr>
        <p:txBody>
          <a:bodyPr wrap="square" rtlCol="0">
            <a:spAutoFit/>
          </a:bodyPr>
          <a:lstStyle/>
          <a:p>
            <a:r>
              <a:rPr lang="en-US" altLang="zh-TW" b="1" dirty="0" smtClean="0"/>
              <a:t>…</a:t>
            </a:r>
            <a:endParaRPr lang="zh-TW" altLang="en-US" b="1" dirty="0"/>
          </a:p>
        </p:txBody>
      </p:sp>
    </p:spTree>
    <p:extLst>
      <p:ext uri="{BB962C8B-B14F-4D97-AF65-F5344CB8AC3E}">
        <p14:creationId xmlns:p14="http://schemas.microsoft.com/office/powerpoint/2010/main" val="4035012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a:t>
            </a:r>
            <a:r>
              <a:rPr lang="en-US" altLang="zh-TW" sz="3600" dirty="0"/>
              <a:t> </a:t>
            </a:r>
            <a:r>
              <a:rPr lang="en-US" altLang="zh-TW" sz="3600" dirty="0" smtClean="0"/>
              <a:t>split train and test data</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28</a:t>
            </a:fld>
            <a:endParaRPr lang="zh-TW" altLang="en-US" dirty="0">
              <a:solidFill>
                <a:srgbClr val="000000"/>
              </a:solidFill>
            </a:endParaRPr>
          </a:p>
        </p:txBody>
      </p:sp>
      <p:sp>
        <p:nvSpPr>
          <p:cNvPr id="8" name="矩形 7"/>
          <p:cNvSpPr/>
          <p:nvPr/>
        </p:nvSpPr>
        <p:spPr>
          <a:xfrm>
            <a:off x="251520" y="1196752"/>
            <a:ext cx="8640960" cy="2708434"/>
          </a:xfrm>
          <a:prstGeom prst="rect">
            <a:avLst/>
          </a:prstGeom>
          <a:solidFill>
            <a:schemeClr val="bg1">
              <a:lumMod val="95000"/>
            </a:schemeClr>
          </a:solidFill>
        </p:spPr>
        <p:txBody>
          <a:bodyPr wrap="square">
            <a:spAutoFit/>
          </a:bodyPr>
          <a:lstStyle/>
          <a:p>
            <a:r>
              <a:rPr lang="en-US" altLang="zh-TW" sz="1700" dirty="0">
                <a:solidFill>
                  <a:srgbClr val="000000"/>
                </a:solidFill>
                <a:latin typeface="Courier New" panose="02070309020205020404" pitchFamily="49" charset="0"/>
              </a:rPr>
              <a:t>X = data.drop([</a:t>
            </a:r>
            <a:r>
              <a:rPr lang="en-US" altLang="zh-TW" sz="1700" dirty="0">
                <a:solidFill>
                  <a:srgbClr val="A31515"/>
                </a:solidFill>
                <a:latin typeface="Courier New" panose="02070309020205020404" pitchFamily="49" charset="0"/>
              </a:rPr>
              <a:t>'pokedex_number'</a:t>
            </a:r>
            <a:r>
              <a:rPr lang="en-US" altLang="zh-TW" sz="1700" dirty="0">
                <a:solidFill>
                  <a:srgbClr val="000000"/>
                </a:solidFill>
                <a:latin typeface="Courier New" panose="02070309020205020404" pitchFamily="49" charset="0"/>
              </a:rPr>
              <a:t>, </a:t>
            </a:r>
            <a:r>
              <a:rPr lang="en-US" altLang="zh-TW" sz="1700" dirty="0">
                <a:solidFill>
                  <a:srgbClr val="A31515"/>
                </a:solidFill>
                <a:latin typeface="Courier New" panose="02070309020205020404" pitchFamily="49" charset="0"/>
              </a:rPr>
              <a:t>'name'</a:t>
            </a:r>
            <a:r>
              <a:rPr lang="en-US" altLang="zh-TW" sz="1700" dirty="0">
                <a:solidFill>
                  <a:srgbClr val="000000"/>
                </a:solidFill>
                <a:latin typeface="Courier New" panose="02070309020205020404" pitchFamily="49" charset="0"/>
              </a:rPr>
              <a:t>, </a:t>
            </a:r>
            <a:r>
              <a:rPr lang="en-US" altLang="zh-TW" sz="1700" dirty="0">
                <a:solidFill>
                  <a:srgbClr val="A31515"/>
                </a:solidFill>
                <a:latin typeface="Courier New" panose="02070309020205020404" pitchFamily="49" charset="0"/>
              </a:rPr>
              <a:t>'type1'</a:t>
            </a:r>
            <a:r>
              <a:rPr lang="en-US" altLang="zh-TW" sz="1700" dirty="0">
                <a:solidFill>
                  <a:srgbClr val="000000"/>
                </a:solidFill>
                <a:latin typeface="Courier New" panose="02070309020205020404" pitchFamily="49" charset="0"/>
              </a:rPr>
              <a:t>, </a:t>
            </a:r>
            <a:r>
              <a:rPr lang="en-US" altLang="zh-TW" sz="1700" dirty="0">
                <a:solidFill>
                  <a:srgbClr val="A31515"/>
                </a:solidFill>
                <a:latin typeface="Courier New" panose="02070309020205020404" pitchFamily="49" charset="0"/>
              </a:rPr>
              <a:t>'classfication'</a:t>
            </a:r>
            <a:r>
              <a:rPr lang="en-US" altLang="zh-TW" sz="1700" dirty="0">
                <a:solidFill>
                  <a:srgbClr val="000000"/>
                </a:solidFill>
                <a:latin typeface="Courier New" panose="02070309020205020404" pitchFamily="49" charset="0"/>
              </a:rPr>
              <a:t>], axis=</a:t>
            </a:r>
            <a:r>
              <a:rPr lang="en-US" altLang="zh-TW" sz="1700" dirty="0">
                <a:solidFill>
                  <a:srgbClr val="09885A"/>
                </a:solidFill>
                <a:latin typeface="Courier New" panose="02070309020205020404" pitchFamily="49" charset="0"/>
              </a:rPr>
              <a:t>1</a:t>
            </a:r>
            <a:r>
              <a:rPr lang="en-US" altLang="zh-TW" sz="1700" dirty="0">
                <a:solidFill>
                  <a:srgbClr val="000000"/>
                </a:solidFill>
                <a:latin typeface="Courier New" panose="02070309020205020404" pitchFamily="49" charset="0"/>
              </a:rPr>
              <a:t>) </a:t>
            </a:r>
            <a:endParaRPr lang="en-US" altLang="zh-TW" sz="1700" dirty="0" smtClean="0">
              <a:solidFill>
                <a:srgbClr val="000000"/>
              </a:solidFill>
              <a:latin typeface="Courier New" panose="02070309020205020404" pitchFamily="49" charset="0"/>
            </a:endParaRPr>
          </a:p>
          <a:p>
            <a:r>
              <a:rPr lang="en-US" altLang="zh-TW" sz="1700" dirty="0" smtClean="0">
                <a:solidFill>
                  <a:srgbClr val="008000"/>
                </a:solidFill>
                <a:latin typeface="Courier New" panose="02070309020205020404" pitchFamily="49" charset="0"/>
              </a:rPr>
              <a:t>#</a:t>
            </a:r>
            <a:r>
              <a:rPr lang="en-US" altLang="zh-TW" sz="1700" dirty="0">
                <a:solidFill>
                  <a:srgbClr val="008000"/>
                </a:solidFill>
                <a:latin typeface="Courier New" panose="02070309020205020404" pitchFamily="49" charset="0"/>
              </a:rPr>
              <a:t> </a:t>
            </a:r>
            <a:r>
              <a:rPr lang="en-US" altLang="zh-TW" sz="1700" dirty="0" smtClean="0">
                <a:solidFill>
                  <a:srgbClr val="008000"/>
                </a:solidFill>
                <a:latin typeface="Courier New" panose="02070309020205020404" pitchFamily="49" charset="0"/>
              </a:rPr>
              <a:t>remove,</a:t>
            </a:r>
            <a:r>
              <a:rPr lang="en-US" altLang="zh-TW" sz="1700" dirty="0">
                <a:solidFill>
                  <a:srgbClr val="008000"/>
                </a:solidFill>
                <a:latin typeface="Courier New" panose="02070309020205020404" pitchFamily="49" charset="0"/>
              </a:rPr>
              <a:t> axis=0 for delete sample, and 1 for column (key) </a:t>
            </a:r>
            <a:endParaRPr lang="en-US" altLang="zh-TW" sz="1700" dirty="0">
              <a:solidFill>
                <a:srgbClr val="000000"/>
              </a:solidFill>
              <a:latin typeface="Courier New" panose="02070309020205020404" pitchFamily="49" charset="0"/>
            </a:endParaRPr>
          </a:p>
          <a:p>
            <a:pPr lvl="0"/>
            <a:r>
              <a:rPr lang="en-US" altLang="zh-TW" sz="1700" dirty="0">
                <a:solidFill>
                  <a:srgbClr val="000000"/>
                </a:solidFill>
                <a:latin typeface="Courier New" panose="02070309020205020404" pitchFamily="49" charset="0"/>
              </a:rPr>
              <a:t>y = data[</a:t>
            </a:r>
            <a:r>
              <a:rPr lang="en-US" altLang="zh-TW" sz="1700" dirty="0">
                <a:solidFill>
                  <a:srgbClr val="A31515"/>
                </a:solidFill>
                <a:latin typeface="Courier New" panose="02070309020205020404" pitchFamily="49" charset="0"/>
              </a:rPr>
              <a:t>'type1</a:t>
            </a:r>
            <a:r>
              <a:rPr lang="en-US" altLang="zh-TW" sz="1700" dirty="0" smtClean="0">
                <a:solidFill>
                  <a:srgbClr val="A31515"/>
                </a:solidFill>
                <a:latin typeface="Courier New" panose="02070309020205020404" pitchFamily="49" charset="0"/>
              </a:rPr>
              <a:t>'</a:t>
            </a:r>
            <a:r>
              <a:rPr lang="en-US" altLang="zh-TW" sz="1700" dirty="0" smtClean="0">
                <a:solidFill>
                  <a:srgbClr val="000000"/>
                </a:solidFill>
                <a:latin typeface="Courier New" panose="02070309020205020404" pitchFamily="49" charset="0"/>
              </a:rPr>
              <a:t>]	</a:t>
            </a:r>
            <a:r>
              <a:rPr lang="en-US" altLang="zh-TW" sz="1700" dirty="0">
                <a:solidFill>
                  <a:srgbClr val="008000"/>
                </a:solidFill>
                <a:latin typeface="Courier New" panose="02070309020205020404" pitchFamily="49" charset="0"/>
              </a:rPr>
              <a:t># </a:t>
            </a:r>
            <a:r>
              <a:rPr lang="en-US" altLang="zh-TW" sz="1700" dirty="0" smtClean="0">
                <a:solidFill>
                  <a:srgbClr val="008000"/>
                </a:solidFill>
                <a:latin typeface="Courier New" panose="02070309020205020404" pitchFamily="49" charset="0"/>
              </a:rPr>
              <a:t>only remain type1 data</a:t>
            </a:r>
            <a:endParaRPr lang="en-US" altLang="zh-TW" sz="1700" dirty="0">
              <a:solidFill>
                <a:srgbClr val="000000"/>
              </a:solidFill>
              <a:latin typeface="Courier New" panose="02070309020205020404" pitchFamily="49" charset="0"/>
            </a:endParaRPr>
          </a:p>
          <a:p>
            <a:r>
              <a:rPr lang="en-US" altLang="zh-TW" sz="1700" dirty="0">
                <a:solidFill>
                  <a:srgbClr val="000000"/>
                </a:solidFill>
                <a:latin typeface="Courier New" panose="02070309020205020404" pitchFamily="49" charset="0"/>
              </a:rPr>
              <a:t/>
            </a:r>
            <a:br>
              <a:rPr lang="en-US" altLang="zh-TW" sz="1700" dirty="0">
                <a:solidFill>
                  <a:srgbClr val="000000"/>
                </a:solidFill>
                <a:latin typeface="Courier New" panose="02070309020205020404" pitchFamily="49" charset="0"/>
              </a:rPr>
            </a:br>
            <a:r>
              <a:rPr lang="en-US" altLang="zh-TW" sz="1700" dirty="0">
                <a:solidFill>
                  <a:srgbClr val="000000"/>
                </a:solidFill>
                <a:latin typeface="Courier New" panose="02070309020205020404" pitchFamily="49" charset="0"/>
              </a:rPr>
              <a:t>fea_name_list = list(X.columns) </a:t>
            </a:r>
            <a:r>
              <a:rPr lang="en-US" altLang="zh-TW" sz="1700" dirty="0">
                <a:solidFill>
                  <a:srgbClr val="008000"/>
                </a:solidFill>
                <a:latin typeface="Courier New" panose="02070309020205020404" pitchFamily="49" charset="0"/>
              </a:rPr>
              <a:t># save feature name list</a:t>
            </a:r>
            <a:endParaRPr lang="en-US" altLang="zh-TW" sz="1700" dirty="0">
              <a:solidFill>
                <a:srgbClr val="000000"/>
              </a:solidFill>
              <a:latin typeface="Courier New" panose="02070309020205020404" pitchFamily="49" charset="0"/>
            </a:endParaRPr>
          </a:p>
          <a:p>
            <a:r>
              <a:rPr lang="en-US" altLang="zh-TW" sz="1700" dirty="0">
                <a:solidFill>
                  <a:srgbClr val="000000"/>
                </a:solidFill>
                <a:latin typeface="Courier New" panose="02070309020205020404" pitchFamily="49" charset="0"/>
              </a:rPr>
              <a:t/>
            </a:r>
            <a:br>
              <a:rPr lang="en-US" altLang="zh-TW" sz="1700" dirty="0">
                <a:solidFill>
                  <a:srgbClr val="000000"/>
                </a:solidFill>
                <a:latin typeface="Courier New" panose="02070309020205020404" pitchFamily="49" charset="0"/>
              </a:rPr>
            </a:br>
            <a:r>
              <a:rPr lang="en-US" altLang="zh-TW" sz="1700" dirty="0">
                <a:solidFill>
                  <a:srgbClr val="000000"/>
                </a:solidFill>
                <a:latin typeface="Courier New" panose="02070309020205020404" pitchFamily="49" charset="0"/>
              </a:rPr>
              <a:t>X_train, X_test, y_train, y_test, pokemon_info_train, pokemon_info_test = train_test_split(X, y, pokemon_info, test_size=</a:t>
            </a:r>
            <a:r>
              <a:rPr lang="en-US" altLang="zh-TW" sz="1700" dirty="0">
                <a:solidFill>
                  <a:srgbClr val="09885A"/>
                </a:solidFill>
                <a:latin typeface="Courier New" panose="02070309020205020404" pitchFamily="49" charset="0"/>
              </a:rPr>
              <a:t>0.2</a:t>
            </a:r>
            <a:r>
              <a:rPr lang="en-US" altLang="zh-TW" sz="1700" dirty="0">
                <a:solidFill>
                  <a:srgbClr val="000000"/>
                </a:solidFill>
                <a:latin typeface="Courier New" panose="02070309020205020404" pitchFamily="49" charset="0"/>
              </a:rPr>
              <a:t>)  </a:t>
            </a:r>
            <a:endParaRPr lang="en-US" altLang="zh-TW" sz="1700" dirty="0" smtClean="0">
              <a:solidFill>
                <a:srgbClr val="000000"/>
              </a:solidFill>
              <a:latin typeface="Courier New" panose="02070309020205020404" pitchFamily="49" charset="0"/>
            </a:endParaRPr>
          </a:p>
          <a:p>
            <a:r>
              <a:rPr lang="en-US" altLang="zh-TW" sz="1700" dirty="0" smtClean="0">
                <a:solidFill>
                  <a:srgbClr val="008000"/>
                </a:solidFill>
                <a:latin typeface="Courier New" panose="02070309020205020404" pitchFamily="49" charset="0"/>
              </a:rPr>
              <a:t>#</a:t>
            </a:r>
            <a:r>
              <a:rPr lang="en-US" altLang="zh-TW" sz="1700" dirty="0">
                <a:solidFill>
                  <a:srgbClr val="008000"/>
                </a:solidFill>
                <a:latin typeface="Courier New" panose="02070309020205020404" pitchFamily="49" charset="0"/>
              </a:rPr>
              <a:t> split train and test </a:t>
            </a:r>
            <a:r>
              <a:rPr lang="en-US" altLang="zh-TW" sz="1700" dirty="0" smtClean="0">
                <a:solidFill>
                  <a:srgbClr val="008000"/>
                </a:solidFill>
                <a:latin typeface="Courier New" panose="02070309020205020404" pitchFamily="49" charset="0"/>
              </a:rPr>
              <a:t>dataset (0.8, 0.2)</a:t>
            </a:r>
            <a:endParaRPr lang="en-US" altLang="zh-TW" sz="17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794139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a:t>
            </a:r>
            <a:r>
              <a:rPr lang="en-US" altLang="zh-TW" sz="3600" dirty="0"/>
              <a:t> </a:t>
            </a:r>
            <a:r>
              <a:rPr lang="en-US" altLang="zh-TW" sz="3600" dirty="0" smtClean="0"/>
              <a:t>build RF model</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29</a:t>
            </a:fld>
            <a:endParaRPr lang="zh-TW" altLang="en-US" dirty="0">
              <a:solidFill>
                <a:srgbClr val="000000"/>
              </a:solidFill>
            </a:endParaRPr>
          </a:p>
        </p:txBody>
      </p:sp>
      <p:sp>
        <p:nvSpPr>
          <p:cNvPr id="8" name="矩形 7"/>
          <p:cNvSpPr/>
          <p:nvPr/>
        </p:nvSpPr>
        <p:spPr>
          <a:xfrm>
            <a:off x="251520" y="1196752"/>
            <a:ext cx="8640960" cy="1477328"/>
          </a:xfrm>
          <a:prstGeom prst="rect">
            <a:avLst/>
          </a:prstGeom>
          <a:solidFill>
            <a:schemeClr val="bg1">
              <a:lumMod val="95000"/>
            </a:schemeClr>
          </a:solidFill>
        </p:spPr>
        <p:txBody>
          <a:bodyPr wrap="square">
            <a:spAutoFit/>
          </a:bodyPr>
          <a:lstStyle/>
          <a:p>
            <a:r>
              <a:rPr lang="en-US" altLang="zh-TW" dirty="0">
                <a:solidFill>
                  <a:srgbClr val="000000"/>
                </a:solidFill>
                <a:latin typeface="Courier New" panose="02070309020205020404" pitchFamily="49" charset="0"/>
              </a:rPr>
              <a:t>rf_model = RandomForestClassifier(n_estimators=</a:t>
            </a:r>
            <a:r>
              <a:rPr lang="en-US" altLang="zh-TW" dirty="0">
                <a:solidFill>
                  <a:srgbClr val="09885A"/>
                </a:solidFill>
                <a:latin typeface="Courier New" panose="02070309020205020404" pitchFamily="49" charset="0"/>
              </a:rPr>
              <a:t>500</a:t>
            </a:r>
            <a:r>
              <a:rPr lang="en-US" altLang="zh-TW" dirty="0">
                <a:solidFill>
                  <a:srgbClr val="000000"/>
                </a:solidFill>
                <a:latin typeface="Courier New" panose="02070309020205020404" pitchFamily="49" charset="0"/>
              </a:rPr>
              <a:t>, bootstrap=</a:t>
            </a:r>
            <a:r>
              <a:rPr lang="en-US" altLang="zh-TW" dirty="0">
                <a:solidFill>
                  <a:srgbClr val="0000FF"/>
                </a:solidFill>
                <a:latin typeface="Courier New" panose="02070309020205020404" pitchFamily="49" charset="0"/>
              </a:rPr>
              <a:t>True</a:t>
            </a:r>
            <a:r>
              <a:rPr lang="en-US" altLang="zh-TW" dirty="0">
                <a:solidFill>
                  <a:srgbClr val="000000"/>
                </a:solidFill>
                <a:latin typeface="Courier New" panose="02070309020205020404" pitchFamily="49" charset="0"/>
              </a:rPr>
              <a:t>, max_features=</a:t>
            </a:r>
            <a:r>
              <a:rPr lang="en-US" altLang="zh-TW" dirty="0">
                <a:solidFill>
                  <a:srgbClr val="A31515"/>
                </a:solidFill>
                <a:latin typeface="Courier New" panose="02070309020205020404" pitchFamily="49" charset="0"/>
              </a:rPr>
              <a:t>'sqrt'</a:t>
            </a:r>
            <a:r>
              <a:rPr lang="en-US" altLang="zh-TW" dirty="0">
                <a:solidFill>
                  <a:srgbClr val="000000"/>
                </a:solidFill>
                <a:latin typeface="Courier New" panose="02070309020205020404" pitchFamily="49" charset="0"/>
              </a:rPr>
              <a:t>, random_state=</a:t>
            </a:r>
            <a:r>
              <a:rPr lang="en-US" altLang="zh-TW" dirty="0">
                <a:solidFill>
                  <a:srgbClr val="09885A"/>
                </a:solidFill>
                <a:latin typeface="Courier New" panose="02070309020205020404" pitchFamily="49" charset="0"/>
              </a:rPr>
              <a:t>12</a:t>
            </a:r>
            <a:r>
              <a:rPr lang="en-US" altLang="zh-TW" dirty="0">
                <a:solidFill>
                  <a:srgbClr val="000000"/>
                </a:solidFill>
                <a:latin typeface="Courier New" panose="02070309020205020404" pitchFamily="49" charset="0"/>
              </a:rPr>
              <a:t>)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create random forest model </a:t>
            </a:r>
            <a:r>
              <a:rPr lang="en-US" altLang="zh-TW" dirty="0" smtClean="0">
                <a:solidFill>
                  <a:srgbClr val="008000"/>
                </a:solidFill>
                <a:latin typeface="Courier New" panose="02070309020205020404" pitchFamily="49" charset="0"/>
              </a:rPr>
              <a:t>parameters</a:t>
            </a:r>
          </a:p>
          <a:p>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rf_model.fit(X_train, y_train)  </a:t>
            </a:r>
            <a:r>
              <a:rPr lang="en-US" altLang="zh-TW" dirty="0">
                <a:solidFill>
                  <a:srgbClr val="008000"/>
                </a:solidFill>
                <a:latin typeface="Courier New" panose="02070309020205020404" pitchFamily="49" charset="0"/>
              </a:rPr>
              <a:t># train model by X_train data</a:t>
            </a:r>
            <a:endParaRPr lang="en-US" altLang="zh-TW" b="0" dirty="0">
              <a:solidFill>
                <a:srgbClr val="000000"/>
              </a:solidFill>
              <a:effectLst/>
              <a:latin typeface="Courier New" panose="02070309020205020404" pitchFamily="49" charset="0"/>
            </a:endParaRPr>
          </a:p>
        </p:txBody>
      </p:sp>
      <p:sp>
        <p:nvSpPr>
          <p:cNvPr id="6" name="矩形 5"/>
          <p:cNvSpPr/>
          <p:nvPr/>
        </p:nvSpPr>
        <p:spPr>
          <a:xfrm>
            <a:off x="249908" y="2852936"/>
            <a:ext cx="8856986" cy="1508105"/>
          </a:xfrm>
          <a:prstGeom prst="rect">
            <a:avLst/>
          </a:prstGeom>
        </p:spPr>
        <p:txBody>
          <a:bodyPr wrap="square">
            <a:spAutoFit/>
          </a:bodyPr>
          <a:lstStyle/>
          <a:p>
            <a:r>
              <a:rPr lang="en-US" altLang="zh-TW" sz="2000" b="1" i="1" dirty="0" smtClean="0">
                <a:solidFill>
                  <a:srgbClr val="000000"/>
                </a:solidFill>
                <a:latin typeface="Courier New" panose="02070309020205020404" pitchFamily="49" charset="0"/>
              </a:rPr>
              <a:t>RandomForestClassifier(parameters)</a:t>
            </a:r>
            <a:endParaRPr lang="en-US" altLang="zh-TW" sz="2000" dirty="0" smtClean="0">
              <a:solidFill>
                <a:srgbClr val="000000"/>
              </a:solidFill>
              <a:latin typeface="Courier New" panose="02070309020205020404" pitchFamily="49" charset="0"/>
            </a:endParaRPr>
          </a:p>
          <a:p>
            <a:pPr marL="285750" indent="-285750">
              <a:buFont typeface="Arial" panose="020B0604020202020204" pitchFamily="34" charset="0"/>
              <a:buChar char="•"/>
            </a:pPr>
            <a:r>
              <a:rPr lang="en-US" altLang="zh-TW" dirty="0" smtClean="0">
                <a:solidFill>
                  <a:srgbClr val="000000"/>
                </a:solidFill>
                <a:latin typeface="Courier New" panose="02070309020205020404" pitchFamily="49" charset="0"/>
              </a:rPr>
              <a:t>n_estimators</a:t>
            </a:r>
            <a:r>
              <a:rPr lang="en-US" altLang="zh-TW" dirty="0">
                <a:solidFill>
                  <a:srgbClr val="000000"/>
                </a:solidFill>
                <a:latin typeface="Courier New" panose="02070309020205020404" pitchFamily="49" charset="0"/>
              </a:rPr>
              <a:t>: </a:t>
            </a:r>
            <a:r>
              <a:rPr lang="en-US" altLang="zh-TW" dirty="0" smtClean="0">
                <a:solidFill>
                  <a:srgbClr val="000000"/>
                </a:solidFill>
                <a:latin typeface="Courier New" panose="02070309020205020404" pitchFamily="49" charset="0"/>
              </a:rPr>
              <a:t>how many trees you want to build</a:t>
            </a:r>
          </a:p>
          <a:p>
            <a:pPr marL="285750" indent="-285750">
              <a:buFont typeface="Arial" panose="020B0604020202020204" pitchFamily="34" charset="0"/>
              <a:buChar char="•"/>
            </a:pPr>
            <a:r>
              <a:rPr lang="en-US" altLang="zh-TW" dirty="0">
                <a:solidFill>
                  <a:srgbClr val="000000"/>
                </a:solidFill>
                <a:latin typeface="Courier New" panose="02070309020205020404" pitchFamily="49" charset="0"/>
              </a:rPr>
              <a:t>b</a:t>
            </a:r>
            <a:r>
              <a:rPr lang="en-US" altLang="zh-TW" dirty="0" smtClean="0">
                <a:solidFill>
                  <a:srgbClr val="000000"/>
                </a:solidFill>
                <a:latin typeface="Courier New" panose="02070309020205020404" pitchFamily="49" charset="0"/>
              </a:rPr>
              <a:t>ootstrap: use random samples to build each tree or not</a:t>
            </a:r>
          </a:p>
          <a:p>
            <a:pPr marL="285750" indent="-285750">
              <a:buFont typeface="Arial" panose="020B0604020202020204" pitchFamily="34" charset="0"/>
              <a:buChar char="•"/>
            </a:pPr>
            <a:r>
              <a:rPr lang="en-US" altLang="zh-TW" dirty="0" smtClean="0">
                <a:solidFill>
                  <a:srgbClr val="000000"/>
                </a:solidFill>
                <a:latin typeface="Courier New" panose="02070309020205020404" pitchFamily="49" charset="0"/>
              </a:rPr>
              <a:t>max_features: use how many feature candidates split each node</a:t>
            </a:r>
          </a:p>
          <a:p>
            <a:pPr marL="285750" indent="-285750">
              <a:buFont typeface="Arial" panose="020B0604020202020204" pitchFamily="34" charset="0"/>
              <a:buChar char="•"/>
            </a:pPr>
            <a:r>
              <a:rPr lang="en-US" altLang="zh-TW" dirty="0">
                <a:solidFill>
                  <a:srgbClr val="000000"/>
                </a:solidFill>
                <a:latin typeface="Courier New" panose="02070309020205020404" pitchFamily="49" charset="0"/>
              </a:rPr>
              <a:t>r</a:t>
            </a:r>
            <a:r>
              <a:rPr lang="en-US" altLang="zh-TW" dirty="0" smtClean="0">
                <a:solidFill>
                  <a:srgbClr val="000000"/>
                </a:solidFill>
                <a:latin typeface="Courier New" panose="02070309020205020404" pitchFamily="49" charset="0"/>
              </a:rPr>
              <a:t>andom_state: control random seed</a:t>
            </a:r>
            <a:endParaRPr lang="en-US" altLang="zh-TW"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74525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260648"/>
            <a:ext cx="5425008" cy="792088"/>
          </a:xfrm>
        </p:spPr>
        <p:txBody>
          <a:bodyPr>
            <a:noAutofit/>
          </a:bodyPr>
          <a:lstStyle/>
          <a:p>
            <a:pPr algn="l"/>
            <a:r>
              <a:rPr lang="en-US" altLang="zh-TW" sz="4000" dirty="0" smtClean="0"/>
              <a:t>About Random Forest</a:t>
            </a:r>
            <a:endParaRPr lang="zh-TW" altLang="en-US" sz="4000" dirty="0"/>
          </a:p>
        </p:txBody>
      </p:sp>
    </p:spTree>
    <p:extLst>
      <p:ext uri="{BB962C8B-B14F-4D97-AF65-F5344CB8AC3E}">
        <p14:creationId xmlns:p14="http://schemas.microsoft.com/office/powerpoint/2010/main" val="298951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predict model</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30</a:t>
            </a:fld>
            <a:endParaRPr lang="zh-TW" altLang="en-US" dirty="0">
              <a:solidFill>
                <a:srgbClr val="000000"/>
              </a:solidFill>
            </a:endParaRPr>
          </a:p>
        </p:txBody>
      </p:sp>
      <p:sp>
        <p:nvSpPr>
          <p:cNvPr id="8" name="矩形 7"/>
          <p:cNvSpPr/>
          <p:nvPr/>
        </p:nvSpPr>
        <p:spPr>
          <a:xfrm>
            <a:off x="251520" y="1196752"/>
            <a:ext cx="8640960" cy="1754326"/>
          </a:xfrm>
          <a:prstGeom prst="rect">
            <a:avLst/>
          </a:prstGeom>
          <a:solidFill>
            <a:schemeClr val="bg1">
              <a:lumMod val="95000"/>
            </a:schemeClr>
          </a:solidFill>
        </p:spPr>
        <p:txBody>
          <a:bodyPr wrap="square">
            <a:spAutoFit/>
          </a:bodyPr>
          <a:lstStyle/>
          <a:p>
            <a:r>
              <a:rPr lang="en-US" altLang="zh-TW" dirty="0">
                <a:solidFill>
                  <a:srgbClr val="000000"/>
                </a:solidFill>
                <a:latin typeface="Courier New" panose="02070309020205020404" pitchFamily="49" charset="0"/>
              </a:rPr>
              <a:t>y_pred = rf_model.predict(X_test) </a:t>
            </a:r>
            <a:r>
              <a:rPr lang="en-US" altLang="zh-TW" dirty="0">
                <a:solidFill>
                  <a:srgbClr val="008000"/>
                </a:solidFill>
                <a:latin typeface="Courier New" panose="02070309020205020404" pitchFamily="49" charset="0"/>
              </a:rPr>
              <a:t># predict X_test</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'Accuracy: '</a:t>
            </a:r>
            <a:r>
              <a:rPr lang="en-US" altLang="zh-TW" dirty="0">
                <a:solidFill>
                  <a:srgbClr val="000000"/>
                </a:solidFill>
                <a:latin typeface="Courier New" panose="02070309020205020404" pitchFamily="49" charset="0"/>
              </a:rPr>
              <a:t>, </a:t>
            </a:r>
            <a:r>
              <a:rPr lang="en-US" altLang="zh-TW" dirty="0">
                <a:solidFill>
                  <a:srgbClr val="795E26"/>
                </a:solidFill>
                <a:latin typeface="Courier New" panose="02070309020205020404" pitchFamily="49" charset="0"/>
              </a:rPr>
              <a:t>round</a:t>
            </a:r>
            <a:r>
              <a:rPr lang="en-US" altLang="zh-TW" dirty="0">
                <a:solidFill>
                  <a:srgbClr val="000000"/>
                </a:solidFill>
                <a:latin typeface="Courier New" panose="02070309020205020404" pitchFamily="49" charset="0"/>
              </a:rPr>
              <a:t>(metrics.accuracy_score(y_test, y_pred), </a:t>
            </a:r>
            <a:r>
              <a:rPr lang="en-US" altLang="zh-TW" dirty="0">
                <a:solidFill>
                  <a:srgbClr val="09885A"/>
                </a:solidFill>
                <a:latin typeface="Courier New" panose="02070309020205020404" pitchFamily="49" charset="0"/>
              </a:rPr>
              <a:t>3</a:t>
            </a:r>
            <a:r>
              <a:rPr lang="en-US" altLang="zh-TW" dirty="0">
                <a:solidFill>
                  <a:srgbClr val="000000"/>
                </a:solidFill>
                <a:latin typeface="Courier New" panose="02070309020205020404" pitchFamily="49" charset="0"/>
              </a:rPr>
              <a:t>))  </a:t>
            </a:r>
            <a:r>
              <a:rPr lang="en-US" altLang="zh-TW" dirty="0">
                <a:solidFill>
                  <a:srgbClr val="008000"/>
                </a:solidFill>
                <a:latin typeface="Courier New" panose="02070309020205020404" pitchFamily="49" charset="0"/>
              </a:rPr>
              <a:t># calculate accuracy</a:t>
            </a:r>
            <a:endParaRPr lang="en-US" altLang="zh-TW" dirty="0">
              <a:solidFill>
                <a:srgbClr val="000000"/>
              </a:solidFill>
              <a:latin typeface="Courier New" panose="02070309020205020404" pitchFamily="49" charset="0"/>
            </a:endParaRPr>
          </a:p>
          <a:p>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'MCC: '</a:t>
            </a:r>
            <a:r>
              <a:rPr lang="en-US" altLang="zh-TW" dirty="0">
                <a:solidFill>
                  <a:srgbClr val="000000"/>
                </a:solidFill>
                <a:latin typeface="Courier New" panose="02070309020205020404" pitchFamily="49" charset="0"/>
              </a:rPr>
              <a:t>, </a:t>
            </a:r>
            <a:r>
              <a:rPr lang="en-US" altLang="zh-TW" dirty="0">
                <a:solidFill>
                  <a:srgbClr val="795E26"/>
                </a:solidFill>
                <a:latin typeface="Courier New" panose="02070309020205020404" pitchFamily="49" charset="0"/>
              </a:rPr>
              <a:t>round</a:t>
            </a:r>
            <a:r>
              <a:rPr lang="en-US" altLang="zh-TW" dirty="0">
                <a:solidFill>
                  <a:srgbClr val="000000"/>
                </a:solidFill>
                <a:latin typeface="Courier New" panose="02070309020205020404" pitchFamily="49" charset="0"/>
              </a:rPr>
              <a:t>(metrics.matthews_corrcoef(y_test, y_pred), </a:t>
            </a:r>
            <a:r>
              <a:rPr lang="en-US" altLang="zh-TW" dirty="0">
                <a:solidFill>
                  <a:srgbClr val="09885A"/>
                </a:solidFill>
                <a:latin typeface="Courier New" panose="02070309020205020404" pitchFamily="49" charset="0"/>
              </a:rPr>
              <a:t>3</a:t>
            </a:r>
            <a:r>
              <a:rPr lang="en-US" altLang="zh-TW" dirty="0">
                <a:solidFill>
                  <a:srgbClr val="000000"/>
                </a:solidFill>
                <a:latin typeface="Courier New" panose="02070309020205020404" pitchFamily="49" charset="0"/>
              </a:rPr>
              <a:t>))   </a:t>
            </a:r>
            <a:r>
              <a:rPr lang="en-US" altLang="zh-TW" dirty="0">
                <a:solidFill>
                  <a:srgbClr val="008000"/>
                </a:solidFill>
                <a:latin typeface="Courier New" panose="02070309020205020404" pitchFamily="49" charset="0"/>
              </a:rPr>
              <a:t># calculate mcc</a:t>
            </a:r>
            <a:endParaRPr lang="en-US" altLang="zh-TW"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32914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output error sample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31</a:t>
            </a:fld>
            <a:endParaRPr lang="zh-TW" altLang="en-US" dirty="0">
              <a:solidFill>
                <a:srgbClr val="000000"/>
              </a:solidFill>
            </a:endParaRPr>
          </a:p>
        </p:txBody>
      </p:sp>
      <p:sp>
        <p:nvSpPr>
          <p:cNvPr id="8" name="矩形 7"/>
          <p:cNvSpPr/>
          <p:nvPr/>
        </p:nvSpPr>
        <p:spPr>
          <a:xfrm>
            <a:off x="251520" y="1047162"/>
            <a:ext cx="8640960" cy="3970318"/>
          </a:xfrm>
          <a:prstGeom prst="rect">
            <a:avLst/>
          </a:prstGeom>
          <a:solidFill>
            <a:schemeClr val="bg1">
              <a:lumMod val="95000"/>
            </a:schemeClr>
          </a:solidFill>
        </p:spPr>
        <p:txBody>
          <a:bodyPr wrap="square">
            <a:spAutoFit/>
          </a:bodyPr>
          <a:lstStyle/>
          <a:p>
            <a:r>
              <a:rPr lang="en-US" altLang="zh-TW" dirty="0">
                <a:solidFill>
                  <a:srgbClr val="008000"/>
                </a:solidFill>
                <a:latin typeface="Courier New" panose="02070309020205020404" pitchFamily="49" charset="0"/>
              </a:rPr>
              <a:t># output error </a:t>
            </a:r>
            <a:r>
              <a:rPr lang="en-US" altLang="zh-TW" dirty="0" smtClean="0">
                <a:solidFill>
                  <a:srgbClr val="008000"/>
                </a:solidFill>
                <a:latin typeface="Courier New" panose="02070309020205020404" pitchFamily="49" charset="0"/>
              </a:rPr>
              <a:t>samples</a:t>
            </a:r>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'{:&gt;5s} {:&gt;12s} {:&gt;12s} {:&gt;12s}'</a:t>
            </a:r>
            <a:r>
              <a:rPr lang="en-US" altLang="zh-TW" dirty="0">
                <a:solidFill>
                  <a:srgbClr val="000000"/>
                </a:solidFill>
                <a:latin typeface="Courier New" panose="02070309020205020404" pitchFamily="49" charset="0"/>
              </a:rPr>
              <a:t>.</a:t>
            </a:r>
            <a:r>
              <a:rPr lang="en-US" altLang="zh-TW" dirty="0">
                <a:solidFill>
                  <a:srgbClr val="795E26"/>
                </a:solidFill>
                <a:latin typeface="Courier New" panose="02070309020205020404" pitchFamily="49" charset="0"/>
              </a:rPr>
              <a:t>format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'ID'</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'Name'</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'Predict'</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'True'</a:t>
            </a:r>
            <a:r>
              <a:rPr lang="en-US" altLang="zh-TW" dirty="0">
                <a:solidFill>
                  <a:srgbClr val="000000"/>
                </a:solidFill>
                <a:latin typeface="Courier New" panose="02070309020205020404" pitchFamily="49" charset="0"/>
              </a:rPr>
              <a:t>))</a:t>
            </a:r>
          </a:p>
          <a:p>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a:t>
            </a:r>
            <a:r>
              <a:rPr lang="en-US" altLang="zh-TW" dirty="0">
                <a:solidFill>
                  <a:srgbClr val="000000"/>
                </a:solidFill>
                <a:latin typeface="Courier New" panose="02070309020205020404" pitchFamily="49" charset="0"/>
              </a:rPr>
              <a:t>*</a:t>
            </a:r>
            <a:r>
              <a:rPr lang="en-US" altLang="zh-TW" dirty="0">
                <a:solidFill>
                  <a:srgbClr val="09885A"/>
                </a:solidFill>
                <a:latin typeface="Courier New" panose="02070309020205020404" pitchFamily="49" charset="0"/>
              </a:rPr>
              <a:t>45</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count = </a:t>
            </a:r>
            <a:r>
              <a:rPr lang="en-US" altLang="zh-TW" dirty="0">
                <a:solidFill>
                  <a:srgbClr val="09885A"/>
                </a:solidFill>
                <a:latin typeface="Courier New" panose="02070309020205020404" pitchFamily="49" charset="0"/>
              </a:rPr>
              <a:t>0</a:t>
            </a:r>
            <a:endParaRPr lang="en-US" altLang="zh-TW" dirty="0">
              <a:solidFill>
                <a:srgbClr val="000000"/>
              </a:solidFill>
              <a:latin typeface="Courier New" panose="02070309020205020404" pitchFamily="49" charset="0"/>
            </a:endParaRPr>
          </a:p>
          <a:p>
            <a:r>
              <a:rPr lang="en-US" altLang="zh-TW" dirty="0">
                <a:solidFill>
                  <a:srgbClr val="AF00DB"/>
                </a:solidFill>
                <a:latin typeface="Courier New" panose="02070309020205020404" pitchFamily="49" charset="0"/>
              </a:rPr>
              <a:t>for</a:t>
            </a:r>
            <a:r>
              <a:rPr lang="en-US" altLang="zh-TW" dirty="0">
                <a:solidFill>
                  <a:srgbClr val="000000"/>
                </a:solidFill>
                <a:latin typeface="Courier New" panose="02070309020205020404" pitchFamily="49" charset="0"/>
              </a:rPr>
              <a:t> id, label </a:t>
            </a:r>
            <a:r>
              <a:rPr lang="en-US" altLang="zh-TW" dirty="0">
                <a:solidFill>
                  <a:srgbClr val="0000FF"/>
                </a:solidFill>
                <a:latin typeface="Courier New" panose="02070309020205020404" pitchFamily="49" charset="0"/>
              </a:rPr>
              <a:t>in</a:t>
            </a:r>
            <a:r>
              <a:rPr lang="en-US" altLang="zh-TW" dirty="0">
                <a:solidFill>
                  <a:srgbClr val="000000"/>
                </a:solidFill>
                <a:latin typeface="Courier New" panose="02070309020205020404" pitchFamily="49" charset="0"/>
              </a:rPr>
              <a:t> y_test.items():  </a:t>
            </a:r>
          </a:p>
          <a:p>
            <a:r>
              <a:rPr lang="en-US" altLang="zh-TW" dirty="0">
                <a:solidFill>
                  <a:srgbClr val="000000"/>
                </a:solidFill>
                <a:latin typeface="Courier New" panose="02070309020205020404" pitchFamily="49" charset="0"/>
              </a:rPr>
              <a:t>  if(label != y_pred[count]):   </a:t>
            </a:r>
            <a:r>
              <a:rPr lang="en-US" altLang="zh-TW" dirty="0">
                <a:solidFill>
                  <a:srgbClr val="008000"/>
                </a:solidFill>
                <a:latin typeface="Courier New" panose="02070309020205020404" pitchFamily="49" charset="0"/>
              </a:rPr>
              <a:t># if predict label not same</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t>
            </a:r>
            <a:r>
              <a:rPr lang="en-US" altLang="zh-TW" dirty="0">
                <a:solidFill>
                  <a:srgbClr val="795E26"/>
                </a:solidFill>
                <a:latin typeface="Courier New" panose="02070309020205020404" pitchFamily="49" charset="0"/>
              </a:rPr>
              <a:t>print</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'{:&gt;5d} {:&gt;12s} {:&gt;12s} {:&gt;12s}'</a:t>
            </a:r>
            <a:r>
              <a:rPr lang="en-US" altLang="zh-TW" dirty="0">
                <a:solidFill>
                  <a:srgbClr val="000000"/>
                </a:solidFill>
                <a:latin typeface="Courier New" panose="02070309020205020404" pitchFamily="49" charset="0"/>
              </a:rPr>
              <a:t>.</a:t>
            </a:r>
            <a:r>
              <a:rPr lang="en-US" altLang="zh-TW" dirty="0">
                <a:solidFill>
                  <a:srgbClr val="795E26"/>
                </a:solidFill>
                <a:latin typeface="Courier New" panose="02070309020205020404" pitchFamily="49" charset="0"/>
              </a:rPr>
              <a:t>format</a:t>
            </a:r>
            <a:r>
              <a:rPr lang="en-US" altLang="zh-TW" dirty="0">
                <a:solidFill>
                  <a:srgbClr val="000000"/>
                </a:solidFill>
                <a:latin typeface="Courier New" panose="02070309020205020404" pitchFamily="49" charset="0"/>
              </a:rPr>
              <a:t>(id, ori_data.iloc[id][</a:t>
            </a:r>
            <a:r>
              <a:rPr lang="en-US" altLang="zh-TW" dirty="0">
                <a:solidFill>
                  <a:srgbClr val="A31515"/>
                </a:solidFill>
                <a:latin typeface="Courier New" panose="02070309020205020404" pitchFamily="49" charset="0"/>
              </a:rPr>
              <a:t>'name'</a:t>
            </a:r>
            <a:r>
              <a:rPr lang="en-US" altLang="zh-TW" dirty="0">
                <a:solidFill>
                  <a:srgbClr val="000000"/>
                </a:solidFill>
                <a:latin typeface="Courier New" panose="02070309020205020404" pitchFamily="49" charset="0"/>
              </a:rPr>
              <a:t>], type1_index_info[y_pred[count]], type1_index_info[label]))</a:t>
            </a:r>
          </a:p>
          <a:p>
            <a:r>
              <a:rPr lang="en-US" altLang="zh-TW" dirty="0">
                <a:solidFill>
                  <a:srgbClr val="000000"/>
                </a:solidFill>
                <a:latin typeface="Courier New" panose="02070309020205020404" pitchFamily="49" charset="0"/>
              </a:rPr>
              <a:t>    error_id_observe_on_shap = id </a:t>
            </a:r>
            <a:r>
              <a:rPr lang="en-US" altLang="zh-TW" dirty="0">
                <a:solidFill>
                  <a:srgbClr val="008000"/>
                </a:solidFill>
                <a:latin typeface="Courier New" panose="02070309020205020404" pitchFamily="49" charset="0"/>
              </a:rPr>
              <a:t># observe this samples on shap value part</a:t>
            </a:r>
            <a:endParaRPr lang="en-US" altLang="zh-TW" dirty="0">
              <a:solidFill>
                <a:srgbClr val="000000"/>
              </a:solidFill>
              <a:latin typeface="Courier New" panose="02070309020205020404" pitchFamily="49" charset="0"/>
            </a:endParaRPr>
          </a:p>
          <a:p>
            <a:r>
              <a:rPr lang="en-US" altLang="zh-TW" dirty="0" smtClean="0">
                <a:solidFill>
                  <a:srgbClr val="000000"/>
                </a:solidFill>
                <a:latin typeface="Courier New" panose="02070309020205020404" pitchFamily="49" charset="0"/>
              </a:rPr>
              <a:t>  count += </a:t>
            </a:r>
            <a:r>
              <a:rPr lang="en-US" altLang="zh-TW" dirty="0" smtClean="0">
                <a:solidFill>
                  <a:srgbClr val="09885A"/>
                </a:solidFill>
                <a:latin typeface="Courier New" panose="02070309020205020404" pitchFamily="49" charset="0"/>
              </a:rPr>
              <a:t>1</a:t>
            </a:r>
            <a:endParaRPr lang="en-US" altLang="zh-TW" b="0" dirty="0">
              <a:solidFill>
                <a:srgbClr val="000000"/>
              </a:solidFill>
              <a:effectLst/>
              <a:latin typeface="Courier New" panose="02070309020205020404" pitchFamily="49" charset="0"/>
            </a:endParaRPr>
          </a:p>
        </p:txBody>
      </p:sp>
      <p:pic>
        <p:nvPicPr>
          <p:cNvPr id="4" name="圖片 3"/>
          <p:cNvPicPr>
            <a:picLocks noChangeAspect="1"/>
          </p:cNvPicPr>
          <p:nvPr/>
        </p:nvPicPr>
        <p:blipFill rotWithShape="1">
          <a:blip r:embed="rId2"/>
          <a:srcRect b="53690"/>
          <a:stretch/>
        </p:blipFill>
        <p:spPr>
          <a:xfrm>
            <a:off x="251520" y="5027352"/>
            <a:ext cx="4824536" cy="1558022"/>
          </a:xfrm>
          <a:prstGeom prst="rect">
            <a:avLst/>
          </a:prstGeom>
        </p:spPr>
      </p:pic>
      <p:sp>
        <p:nvSpPr>
          <p:cNvPr id="6" name="文字方塊 5"/>
          <p:cNvSpPr txBox="1"/>
          <p:nvPr/>
        </p:nvSpPr>
        <p:spPr>
          <a:xfrm rot="5400000">
            <a:off x="2218698" y="6566079"/>
            <a:ext cx="576064" cy="369332"/>
          </a:xfrm>
          <a:prstGeom prst="rect">
            <a:avLst/>
          </a:prstGeom>
          <a:noFill/>
        </p:spPr>
        <p:txBody>
          <a:bodyPr wrap="square" rtlCol="0">
            <a:spAutoFit/>
          </a:bodyPr>
          <a:lstStyle/>
          <a:p>
            <a:r>
              <a:rPr lang="en-US" altLang="zh-TW" b="1" dirty="0" smtClean="0"/>
              <a:t>…</a:t>
            </a:r>
            <a:endParaRPr lang="zh-TW" altLang="en-US" b="1" dirty="0"/>
          </a:p>
        </p:txBody>
      </p:sp>
    </p:spTree>
    <p:extLst>
      <p:ext uri="{BB962C8B-B14F-4D97-AF65-F5344CB8AC3E}">
        <p14:creationId xmlns:p14="http://schemas.microsoft.com/office/powerpoint/2010/main" val="1627099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feature importance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32</a:t>
            </a:fld>
            <a:endParaRPr lang="zh-TW" altLang="en-US" dirty="0">
              <a:solidFill>
                <a:srgbClr val="000000"/>
              </a:solidFill>
            </a:endParaRPr>
          </a:p>
        </p:txBody>
      </p:sp>
      <p:sp>
        <p:nvSpPr>
          <p:cNvPr id="8" name="矩形 7"/>
          <p:cNvSpPr/>
          <p:nvPr/>
        </p:nvSpPr>
        <p:spPr>
          <a:xfrm>
            <a:off x="323528" y="3242177"/>
            <a:ext cx="8591872" cy="3416320"/>
          </a:xfrm>
          <a:prstGeom prst="rect">
            <a:avLst/>
          </a:prstGeom>
          <a:solidFill>
            <a:schemeClr val="bg1">
              <a:lumMod val="95000"/>
            </a:schemeClr>
          </a:solidFill>
        </p:spPr>
        <p:txBody>
          <a:bodyPr wrap="square">
            <a:spAutoFit/>
          </a:bodyPr>
          <a:lstStyle/>
          <a:p>
            <a:r>
              <a:rPr lang="en-US" altLang="zh-TW" dirty="0">
                <a:solidFill>
                  <a:srgbClr val="000000"/>
                </a:solidFill>
                <a:latin typeface="Courier New" panose="02070309020205020404" pitchFamily="49" charset="0"/>
              </a:rPr>
              <a:t>feature_imp = pd.Series(rf_model.feature_importances_, index=fea_name_list).sort_values(ascending=</a:t>
            </a:r>
            <a:r>
              <a:rPr lang="en-US" altLang="zh-TW" dirty="0">
                <a:solidFill>
                  <a:srgbClr val="0000FF"/>
                </a:solidFill>
                <a:latin typeface="Courier New" panose="02070309020205020404" pitchFamily="49" charset="0"/>
              </a:rPr>
              <a:t>False</a:t>
            </a:r>
            <a:r>
              <a:rPr lang="en-US" altLang="zh-TW" dirty="0">
                <a:solidFill>
                  <a:srgbClr val="000000"/>
                </a:solidFill>
                <a:latin typeface="Courier New" panose="02070309020205020404" pitchFamily="49" charset="0"/>
              </a:rPr>
              <a:t>)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get feature importance score and sorting</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sns_plot = sns.barplot(x=feature_imp[:</a:t>
            </a:r>
            <a:r>
              <a:rPr lang="en-US" altLang="zh-TW" dirty="0">
                <a:solidFill>
                  <a:srgbClr val="09885A"/>
                </a:solidFill>
                <a:latin typeface="Courier New" panose="02070309020205020404" pitchFamily="49" charset="0"/>
              </a:rPr>
              <a:t>20</a:t>
            </a:r>
            <a:r>
              <a:rPr lang="en-US" altLang="zh-TW" dirty="0">
                <a:solidFill>
                  <a:srgbClr val="000000"/>
                </a:solidFill>
                <a:latin typeface="Courier New" panose="02070309020205020404" pitchFamily="49" charset="0"/>
              </a:rPr>
              <a:t>], y=feature_imp.index[:</a:t>
            </a:r>
            <a:r>
              <a:rPr lang="en-US" altLang="zh-TW" dirty="0">
                <a:solidFill>
                  <a:srgbClr val="09885A"/>
                </a:solidFill>
                <a:latin typeface="Courier New" panose="02070309020205020404" pitchFamily="49" charset="0"/>
              </a:rPr>
              <a:t>20</a:t>
            </a:r>
            <a:r>
              <a:rPr lang="en-US" altLang="zh-TW" dirty="0">
                <a:solidFill>
                  <a:srgbClr val="000000"/>
                </a:solidFill>
                <a:latin typeface="Courier New" panose="02070309020205020404" pitchFamily="49" charset="0"/>
              </a:rPr>
              <a:t>])  </a:t>
            </a:r>
            <a:r>
              <a:rPr lang="en-US" altLang="zh-TW" dirty="0">
                <a:solidFill>
                  <a:srgbClr val="008000"/>
                </a:solidFill>
                <a:latin typeface="Courier New" panose="02070309020205020404" pitchFamily="49" charset="0"/>
              </a:rPr>
              <a:t># draw top20 important features</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fig = sns_plot.get_figure()</a:t>
            </a:r>
          </a:p>
          <a:p>
            <a:r>
              <a:rPr lang="en-US" altLang="zh-TW" dirty="0">
                <a:solidFill>
                  <a:srgbClr val="000000"/>
                </a:solidFill>
                <a:latin typeface="Courier New" panose="02070309020205020404" pitchFamily="49" charset="0"/>
              </a:rPr>
              <a:t>plt.xlabel(</a:t>
            </a:r>
            <a:r>
              <a:rPr lang="en-US" altLang="zh-TW" dirty="0">
                <a:solidFill>
                  <a:srgbClr val="A31515"/>
                </a:solidFill>
                <a:latin typeface="Courier New" panose="02070309020205020404" pitchFamily="49" charset="0"/>
              </a:rPr>
              <a:t>'Feature Importance Score'</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plt.ylabel(</a:t>
            </a:r>
            <a:r>
              <a:rPr lang="en-US" altLang="zh-TW" dirty="0">
                <a:solidFill>
                  <a:srgbClr val="A31515"/>
                </a:solidFill>
                <a:latin typeface="Courier New" panose="02070309020205020404" pitchFamily="49" charset="0"/>
              </a:rPr>
              <a:t>'Features'</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plt.title(</a:t>
            </a:r>
            <a:r>
              <a:rPr lang="en-US" altLang="zh-TW" dirty="0">
                <a:solidFill>
                  <a:srgbClr val="A31515"/>
                </a:solidFill>
                <a:latin typeface="Courier New" panose="02070309020205020404" pitchFamily="49" charset="0"/>
              </a:rPr>
              <a:t>"Visualizing Important Features"</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plt.legend()</a:t>
            </a:r>
          </a:p>
          <a:p>
            <a:r>
              <a:rPr lang="en-US" altLang="zh-TW" dirty="0">
                <a:solidFill>
                  <a:srgbClr val="000000"/>
                </a:solidFill>
                <a:latin typeface="Courier New" panose="02070309020205020404" pitchFamily="49" charset="0"/>
              </a:rPr>
              <a:t>plt.show()</a:t>
            </a:r>
            <a:endParaRPr lang="en-US" altLang="zh-TW" b="0" dirty="0">
              <a:solidFill>
                <a:srgbClr val="000000"/>
              </a:solidFill>
              <a:effectLst/>
              <a:latin typeface="Courier New" panose="02070309020205020404" pitchFamily="49" charset="0"/>
            </a:endParaRPr>
          </a:p>
        </p:txBody>
      </p:sp>
      <p:sp>
        <p:nvSpPr>
          <p:cNvPr id="9" name="矩形 8"/>
          <p:cNvSpPr/>
          <p:nvPr/>
        </p:nvSpPr>
        <p:spPr>
          <a:xfrm>
            <a:off x="323528" y="1004998"/>
            <a:ext cx="8591872" cy="2031325"/>
          </a:xfrm>
          <a:prstGeom prst="rect">
            <a:avLst/>
          </a:prstGeom>
          <a:solidFill>
            <a:schemeClr val="bg1">
              <a:lumMod val="85000"/>
            </a:schemeClr>
          </a:solidFill>
        </p:spPr>
        <p:txBody>
          <a:bodyPr wrap="square">
            <a:spAutoFit/>
          </a:bodyPr>
          <a:lstStyle/>
          <a:p>
            <a:r>
              <a:rPr lang="en-US" altLang="zh-TW" dirty="0">
                <a:latin typeface="Courier New" panose="02070309020205020404" pitchFamily="49" charset="0"/>
              </a:rPr>
              <a:t>Reference: </a:t>
            </a:r>
            <a:r>
              <a:rPr lang="en-US" altLang="zh-TW" dirty="0">
                <a:latin typeface="Courier New" panose="02070309020205020404" pitchFamily="49" charset="0"/>
                <a:hlinkClick r:id="rId2"/>
              </a:rPr>
              <a:t>https://scikit-learn.org/stable/modules/generated/sklearn.ensemble.RandomForestClassifier.html#sklearn.ensemble.RandomForestClassifier.feature_importances_</a:t>
            </a:r>
            <a:endParaRPr lang="en-US" altLang="zh-TW" dirty="0" smtClean="0">
              <a:latin typeface="Courier New" panose="02070309020205020404" pitchFamily="49" charset="0"/>
            </a:endParaRPr>
          </a:p>
          <a:p>
            <a:endParaRPr lang="en-US" altLang="zh-TW" dirty="0">
              <a:latin typeface="Courier New" panose="02070309020205020404" pitchFamily="49" charset="0"/>
            </a:endParaRPr>
          </a:p>
          <a:p>
            <a:r>
              <a:rPr lang="en-US" altLang="zh-TW" dirty="0" smtClean="0">
                <a:latin typeface="Courier New" panose="02070309020205020404" pitchFamily="49" charset="0"/>
              </a:rPr>
              <a:t>The </a:t>
            </a:r>
            <a:r>
              <a:rPr lang="en-US" altLang="zh-TW" dirty="0">
                <a:latin typeface="Courier New" panose="02070309020205020404" pitchFamily="49" charset="0"/>
              </a:rPr>
              <a:t>impurity-based feature importances and the </a:t>
            </a:r>
            <a:r>
              <a:rPr lang="en-US" altLang="zh-TW" b="1" dirty="0">
                <a:solidFill>
                  <a:srgbClr val="FF0000"/>
                </a:solidFill>
                <a:latin typeface="Courier New" panose="02070309020205020404" pitchFamily="49" charset="0"/>
              </a:rPr>
              <a:t>higher</a:t>
            </a:r>
            <a:r>
              <a:rPr lang="en-US" altLang="zh-TW" dirty="0">
                <a:latin typeface="Courier New" panose="02070309020205020404" pitchFamily="49" charset="0"/>
              </a:rPr>
              <a:t>, the </a:t>
            </a:r>
            <a:r>
              <a:rPr lang="en-US" altLang="zh-TW" b="1" dirty="0">
                <a:solidFill>
                  <a:srgbClr val="FF0000"/>
                </a:solidFill>
                <a:latin typeface="Courier New" panose="02070309020205020404" pitchFamily="49" charset="0"/>
              </a:rPr>
              <a:t>more important </a:t>
            </a:r>
            <a:r>
              <a:rPr lang="en-US" altLang="zh-TW" dirty="0">
                <a:latin typeface="Courier New" panose="02070309020205020404" pitchFamily="49" charset="0"/>
              </a:rPr>
              <a:t>the feature.</a:t>
            </a:r>
            <a:endParaRPr lang="en-US" altLang="zh-TW" dirty="0">
              <a:effectLst/>
              <a:latin typeface="Courier New" panose="02070309020205020404" pitchFamily="49" charset="0"/>
            </a:endParaRPr>
          </a:p>
        </p:txBody>
      </p:sp>
    </p:spTree>
    <p:extLst>
      <p:ext uri="{BB962C8B-B14F-4D97-AF65-F5344CB8AC3E}">
        <p14:creationId xmlns:p14="http://schemas.microsoft.com/office/powerpoint/2010/main" val="1295635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feature importance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33</a:t>
            </a:fld>
            <a:endParaRPr lang="zh-TW" altLang="en-US" dirty="0">
              <a:solidFill>
                <a:srgbClr val="000000"/>
              </a:solidFill>
            </a:endParaRPr>
          </a:p>
        </p:txBody>
      </p:sp>
      <p:pic>
        <p:nvPicPr>
          <p:cNvPr id="5" name="圖片 4"/>
          <p:cNvPicPr>
            <a:picLocks noChangeAspect="1"/>
          </p:cNvPicPr>
          <p:nvPr/>
        </p:nvPicPr>
        <p:blipFill>
          <a:blip r:embed="rId2"/>
          <a:stretch>
            <a:fillRect/>
          </a:stretch>
        </p:blipFill>
        <p:spPr>
          <a:xfrm>
            <a:off x="323528" y="3152532"/>
            <a:ext cx="6048672" cy="3671465"/>
          </a:xfrm>
          <a:prstGeom prst="rect">
            <a:avLst/>
          </a:prstGeom>
        </p:spPr>
      </p:pic>
      <p:sp>
        <p:nvSpPr>
          <p:cNvPr id="9" name="矩形 8"/>
          <p:cNvSpPr/>
          <p:nvPr/>
        </p:nvSpPr>
        <p:spPr>
          <a:xfrm>
            <a:off x="323528" y="1004998"/>
            <a:ext cx="8591872" cy="2031325"/>
          </a:xfrm>
          <a:prstGeom prst="rect">
            <a:avLst/>
          </a:prstGeom>
          <a:solidFill>
            <a:schemeClr val="bg1">
              <a:lumMod val="85000"/>
            </a:schemeClr>
          </a:solidFill>
        </p:spPr>
        <p:txBody>
          <a:bodyPr wrap="square">
            <a:spAutoFit/>
          </a:bodyPr>
          <a:lstStyle/>
          <a:p>
            <a:r>
              <a:rPr lang="en-US" altLang="zh-TW" dirty="0">
                <a:latin typeface="Courier New" panose="02070309020205020404" pitchFamily="49" charset="0"/>
              </a:rPr>
              <a:t>Reference: </a:t>
            </a:r>
            <a:r>
              <a:rPr lang="en-US" altLang="zh-TW" dirty="0">
                <a:latin typeface="Courier New" panose="02070309020205020404" pitchFamily="49" charset="0"/>
                <a:hlinkClick r:id="rId3"/>
              </a:rPr>
              <a:t>https://scikit-learn.org/stable/modules/generated/sklearn.ensemble.RandomForestClassifier.html#sklearn.ensemble.RandomForestClassifier.feature_importances_</a:t>
            </a:r>
            <a:endParaRPr lang="en-US" altLang="zh-TW" dirty="0" smtClean="0">
              <a:latin typeface="Courier New" panose="02070309020205020404" pitchFamily="49" charset="0"/>
            </a:endParaRPr>
          </a:p>
          <a:p>
            <a:endParaRPr lang="en-US" altLang="zh-TW" dirty="0">
              <a:latin typeface="Courier New" panose="02070309020205020404" pitchFamily="49" charset="0"/>
            </a:endParaRPr>
          </a:p>
          <a:p>
            <a:r>
              <a:rPr lang="en-US" altLang="zh-TW" dirty="0" smtClean="0">
                <a:latin typeface="Courier New" panose="02070309020205020404" pitchFamily="49" charset="0"/>
              </a:rPr>
              <a:t>The </a:t>
            </a:r>
            <a:r>
              <a:rPr lang="en-US" altLang="zh-TW" dirty="0">
                <a:latin typeface="Courier New" panose="02070309020205020404" pitchFamily="49" charset="0"/>
              </a:rPr>
              <a:t>impurity-based feature importances and the </a:t>
            </a:r>
            <a:r>
              <a:rPr lang="en-US" altLang="zh-TW" b="1" dirty="0">
                <a:solidFill>
                  <a:srgbClr val="FF0000"/>
                </a:solidFill>
                <a:latin typeface="Courier New" panose="02070309020205020404" pitchFamily="49" charset="0"/>
              </a:rPr>
              <a:t>higher</a:t>
            </a:r>
            <a:r>
              <a:rPr lang="en-US" altLang="zh-TW" dirty="0">
                <a:latin typeface="Courier New" panose="02070309020205020404" pitchFamily="49" charset="0"/>
              </a:rPr>
              <a:t>, the </a:t>
            </a:r>
            <a:r>
              <a:rPr lang="en-US" altLang="zh-TW" b="1" dirty="0">
                <a:solidFill>
                  <a:srgbClr val="FF0000"/>
                </a:solidFill>
                <a:latin typeface="Courier New" panose="02070309020205020404" pitchFamily="49" charset="0"/>
              </a:rPr>
              <a:t>more important </a:t>
            </a:r>
            <a:r>
              <a:rPr lang="en-US" altLang="zh-TW" dirty="0">
                <a:latin typeface="Courier New" panose="02070309020205020404" pitchFamily="49" charset="0"/>
              </a:rPr>
              <a:t>the feature.</a:t>
            </a:r>
            <a:endParaRPr lang="en-US" altLang="zh-TW" dirty="0">
              <a:effectLst/>
              <a:latin typeface="Courier New" panose="02070309020205020404" pitchFamily="49" charset="0"/>
            </a:endParaRPr>
          </a:p>
        </p:txBody>
      </p:sp>
    </p:spTree>
    <p:extLst>
      <p:ext uri="{BB962C8B-B14F-4D97-AF65-F5344CB8AC3E}">
        <p14:creationId xmlns:p14="http://schemas.microsoft.com/office/powerpoint/2010/main" val="1723129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SHAP value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34</a:t>
            </a:fld>
            <a:endParaRPr lang="zh-TW" altLang="en-US" dirty="0">
              <a:solidFill>
                <a:srgbClr val="000000"/>
              </a:solidFill>
            </a:endParaRPr>
          </a:p>
        </p:txBody>
      </p:sp>
      <p:sp>
        <p:nvSpPr>
          <p:cNvPr id="8" name="矩形 7"/>
          <p:cNvSpPr/>
          <p:nvPr/>
        </p:nvSpPr>
        <p:spPr>
          <a:xfrm>
            <a:off x="323528" y="3456916"/>
            <a:ext cx="8591872" cy="2031325"/>
          </a:xfrm>
          <a:prstGeom prst="rect">
            <a:avLst/>
          </a:prstGeom>
          <a:solidFill>
            <a:schemeClr val="bg1">
              <a:lumMod val="95000"/>
            </a:schemeClr>
          </a:solidFill>
        </p:spPr>
        <p:txBody>
          <a:bodyPr wrap="square">
            <a:spAutoFit/>
          </a:bodyPr>
          <a:lstStyle/>
          <a:p>
            <a:r>
              <a:rPr lang="en-US" altLang="zh-TW" dirty="0">
                <a:solidFill>
                  <a:srgbClr val="000000"/>
                </a:solidFill>
                <a:latin typeface="Courier New" panose="02070309020205020404" pitchFamily="49" charset="0"/>
              </a:rPr>
              <a:t>explainer = shap.TreeExplainer(rf_model)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input rf_model to shap </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shap_values = explainer.shap_values(X_train)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calculate shap value of X_train</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0000"/>
                </a:solidFill>
                <a:latin typeface="Courier New" panose="02070309020205020404" pitchFamily="49" charset="0"/>
              </a:rPr>
              <a:t>shap.summary_plot(shap_values, X_train, plot_type=</a:t>
            </a:r>
            <a:r>
              <a:rPr lang="en-US" altLang="zh-TW" dirty="0">
                <a:solidFill>
                  <a:srgbClr val="A31515"/>
                </a:solidFill>
                <a:latin typeface="Courier New" panose="02070309020205020404" pitchFamily="49" charset="0"/>
              </a:rPr>
              <a:t>"bar"</a:t>
            </a:r>
            <a:r>
              <a:rPr lang="en-US" altLang="zh-TW" dirty="0">
                <a:solidFill>
                  <a:srgbClr val="000000"/>
                </a:solidFill>
                <a:latin typeface="Courier New" panose="02070309020205020404" pitchFamily="49" charset="0"/>
              </a:rPr>
              <a:t>)  </a:t>
            </a:r>
            <a:endParaRPr lang="en-US" altLang="zh-TW" dirty="0" smtClean="0">
              <a:solidFill>
                <a:srgbClr val="000000"/>
              </a:solidFill>
              <a:latin typeface="Courier New" panose="02070309020205020404" pitchFamily="49" charset="0"/>
            </a:endParaRPr>
          </a:p>
          <a:p>
            <a:r>
              <a:rPr lang="en-US" altLang="zh-TW" dirty="0" smtClean="0">
                <a:solidFill>
                  <a:srgbClr val="008000"/>
                </a:solidFill>
                <a:latin typeface="Courier New" panose="02070309020205020404" pitchFamily="49" charset="0"/>
              </a:rPr>
              <a:t>#</a:t>
            </a:r>
            <a:r>
              <a:rPr lang="en-US" altLang="zh-TW" dirty="0">
                <a:solidFill>
                  <a:srgbClr val="008000"/>
                </a:solidFill>
                <a:latin typeface="Courier New" panose="02070309020205020404" pitchFamily="49" charset="0"/>
              </a:rPr>
              <a:t> draw figure</a:t>
            </a:r>
            <a:endParaRPr lang="en-US" altLang="zh-TW" b="0" dirty="0">
              <a:solidFill>
                <a:srgbClr val="000000"/>
              </a:solidFill>
              <a:effectLst/>
              <a:latin typeface="Courier New" panose="02070309020205020404" pitchFamily="49" charset="0"/>
            </a:endParaRPr>
          </a:p>
        </p:txBody>
      </p:sp>
      <p:sp>
        <p:nvSpPr>
          <p:cNvPr id="9" name="矩形 8"/>
          <p:cNvSpPr/>
          <p:nvPr/>
        </p:nvSpPr>
        <p:spPr>
          <a:xfrm>
            <a:off x="323528" y="1268760"/>
            <a:ext cx="8591872" cy="2031325"/>
          </a:xfrm>
          <a:prstGeom prst="rect">
            <a:avLst/>
          </a:prstGeom>
          <a:solidFill>
            <a:schemeClr val="bg1">
              <a:lumMod val="85000"/>
            </a:schemeClr>
          </a:solidFill>
        </p:spPr>
        <p:txBody>
          <a:bodyPr wrap="square">
            <a:spAutoFit/>
          </a:bodyPr>
          <a:lstStyle/>
          <a:p>
            <a:r>
              <a:rPr lang="en-US" altLang="zh-TW" dirty="0" smtClean="0">
                <a:latin typeface="Courier New" panose="02070309020205020404" pitchFamily="49" charset="0"/>
              </a:rPr>
              <a:t>Refernce</a:t>
            </a:r>
            <a:r>
              <a:rPr lang="en-US" altLang="zh-TW" dirty="0">
                <a:latin typeface="Courier New" panose="02070309020205020404" pitchFamily="49" charset="0"/>
              </a:rPr>
              <a:t>: </a:t>
            </a:r>
            <a:r>
              <a:rPr lang="en-US" altLang="zh-TW" dirty="0">
                <a:latin typeface="Courier New" panose="02070309020205020404" pitchFamily="49" charset="0"/>
                <a:hlinkClick r:id="rId2"/>
              </a:rPr>
              <a:t>https://github.com/slundberg/shap</a:t>
            </a:r>
            <a:endParaRPr lang="en-US" altLang="zh-TW" dirty="0">
              <a:latin typeface="Courier New" panose="02070309020205020404" pitchFamily="49" charset="0"/>
            </a:endParaRPr>
          </a:p>
          <a:p>
            <a:endParaRPr lang="en-US" altLang="zh-TW" dirty="0">
              <a:latin typeface="Courier New" panose="02070309020205020404" pitchFamily="49" charset="0"/>
            </a:endParaRPr>
          </a:p>
          <a:p>
            <a:r>
              <a:rPr lang="en-US" altLang="zh-TW" dirty="0">
                <a:latin typeface="Courier New" panose="02070309020205020404" pitchFamily="49" charset="0"/>
              </a:rPr>
              <a:t>SHAP (SHapley Additive exPlanations) is a game theoretic approach to explain the output of any machine learning model. It connects optimal credit allocation with local explanations using the classic Shapley values from game theory and their related extensions</a:t>
            </a:r>
            <a:endParaRPr lang="en-US" altLang="zh-TW" dirty="0">
              <a:effectLst/>
              <a:latin typeface="Courier New" panose="02070309020205020404" pitchFamily="49" charset="0"/>
            </a:endParaRPr>
          </a:p>
        </p:txBody>
      </p:sp>
    </p:spTree>
    <p:extLst>
      <p:ext uri="{BB962C8B-B14F-4D97-AF65-F5344CB8AC3E}">
        <p14:creationId xmlns:p14="http://schemas.microsoft.com/office/powerpoint/2010/main" val="3116688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Code </a:t>
            </a:r>
            <a:r>
              <a:rPr lang="zh-TW" altLang="en-US" sz="3600" dirty="0" smtClean="0"/>
              <a:t>－ </a:t>
            </a:r>
            <a:r>
              <a:rPr lang="en-US" altLang="zh-TW" sz="3600" dirty="0" smtClean="0"/>
              <a:t>SHAP value</a:t>
            </a:r>
            <a:endParaRPr lang="zh-TW" altLang="en-US" sz="36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35</a:t>
            </a:fld>
            <a:endParaRPr lang="zh-TW" altLang="en-US" dirty="0">
              <a:solidFill>
                <a:srgbClr val="000000"/>
              </a:solidFill>
            </a:endParaRPr>
          </a:p>
        </p:txBody>
      </p:sp>
      <p:pic>
        <p:nvPicPr>
          <p:cNvPr id="4" name="圖片 3"/>
          <p:cNvPicPr>
            <a:picLocks noChangeAspect="1"/>
          </p:cNvPicPr>
          <p:nvPr/>
        </p:nvPicPr>
        <p:blipFill>
          <a:blip r:embed="rId2"/>
          <a:stretch>
            <a:fillRect/>
          </a:stretch>
        </p:blipFill>
        <p:spPr>
          <a:xfrm>
            <a:off x="251519" y="1190302"/>
            <a:ext cx="5729423" cy="5531173"/>
          </a:xfrm>
          <a:prstGeom prst="rect">
            <a:avLst/>
          </a:prstGeom>
        </p:spPr>
      </p:pic>
      <p:cxnSp>
        <p:nvCxnSpPr>
          <p:cNvPr id="7" name="直線單箭頭接點 6"/>
          <p:cNvCxnSpPr/>
          <p:nvPr/>
        </p:nvCxnSpPr>
        <p:spPr>
          <a:xfrm flipV="1">
            <a:off x="5796136" y="1094743"/>
            <a:ext cx="504056" cy="318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4932040" y="694633"/>
            <a:ext cx="4608512"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Each feature importance on each type</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96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What is Random Forest?</a:t>
            </a:r>
            <a:endParaRPr lang="zh-TW" altLang="en-US" sz="3600" dirty="0"/>
          </a:p>
        </p:txBody>
      </p:sp>
      <p:sp>
        <p:nvSpPr>
          <p:cNvPr id="4" name="內容版面配置區 3"/>
          <p:cNvSpPr>
            <a:spLocks noGrp="1"/>
          </p:cNvSpPr>
          <p:nvPr>
            <p:ph idx="1"/>
          </p:nvPr>
        </p:nvSpPr>
        <p:spPr>
          <a:xfrm>
            <a:off x="471026" y="1332855"/>
            <a:ext cx="8565470" cy="4351338"/>
          </a:xfrm>
        </p:spPr>
        <p:txBody>
          <a:bodyPr/>
          <a:lstStyle/>
          <a:p>
            <a:r>
              <a:rPr lang="en-US" altLang="zh-TW" dirty="0"/>
              <a:t> </a:t>
            </a:r>
            <a:r>
              <a:rPr lang="en-US" altLang="zh-TW" dirty="0" smtClean="0"/>
              <a:t>Using a lot of decision trees to predict result (play or don’t play)</a:t>
            </a:r>
            <a:endParaRPr lang="zh-TW" altLang="en-US" sz="22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4</a:t>
            </a:fld>
            <a:endParaRPr lang="zh-TW" altLang="en-US" dirty="0">
              <a:solidFill>
                <a:srgbClr val="000000"/>
              </a:solidFill>
            </a:endParaRPr>
          </a:p>
        </p:txBody>
      </p:sp>
      <p:grpSp>
        <p:nvGrpSpPr>
          <p:cNvPr id="6" name="群組 5"/>
          <p:cNvGrpSpPr/>
          <p:nvPr/>
        </p:nvGrpSpPr>
        <p:grpSpPr>
          <a:xfrm>
            <a:off x="827584" y="2357973"/>
            <a:ext cx="7361439" cy="3662299"/>
            <a:chOff x="3474217" y="4097855"/>
            <a:chExt cx="2380815" cy="1184450"/>
          </a:xfrm>
        </p:grpSpPr>
        <p:sp>
          <p:nvSpPr>
            <p:cNvPr id="67" name="矩形 66"/>
            <p:cNvSpPr/>
            <p:nvPr/>
          </p:nvSpPr>
          <p:spPr>
            <a:xfrm>
              <a:off x="4351092" y="5146700"/>
              <a:ext cx="541060" cy="128163"/>
            </a:xfrm>
            <a:prstGeom prst="rect">
              <a:avLst/>
            </a:prstGeom>
            <a:solidFill>
              <a:srgbClr val="E56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68" name="直線接點 67"/>
            <p:cNvCxnSpPr/>
            <p:nvPr/>
          </p:nvCxnSpPr>
          <p:spPr>
            <a:xfrm flipV="1">
              <a:off x="3817004" y="4893566"/>
              <a:ext cx="1639200" cy="27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 name="群組 68"/>
            <p:cNvGrpSpPr/>
            <p:nvPr/>
          </p:nvGrpSpPr>
          <p:grpSpPr>
            <a:xfrm>
              <a:off x="3474217" y="4097855"/>
              <a:ext cx="746940" cy="367115"/>
              <a:chOff x="159706" y="2560136"/>
              <a:chExt cx="2783673" cy="1368152"/>
            </a:xfrm>
            <a:noFill/>
          </p:grpSpPr>
          <p:sp>
            <p:nvSpPr>
              <p:cNvPr id="70" name="橢圓 69"/>
              <p:cNvSpPr/>
              <p:nvPr/>
            </p:nvSpPr>
            <p:spPr>
              <a:xfrm>
                <a:off x="1452206" y="256013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71" name="直線接點 70"/>
              <p:cNvCxnSpPr>
                <a:stCxn id="70" idx="3"/>
                <a:endCxn id="72" idx="7"/>
              </p:cNvCxnSpPr>
              <p:nvPr/>
            </p:nvCxnSpPr>
            <p:spPr>
              <a:xfrm flipH="1">
                <a:off x="911408" y="2744524"/>
                <a:ext cx="572434"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727020" y="3023420"/>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73" name="直線接點 72"/>
              <p:cNvCxnSpPr>
                <a:stCxn id="72" idx="3"/>
                <a:endCxn id="74" idx="7"/>
              </p:cNvCxnSpPr>
              <p:nvPr/>
            </p:nvCxnSpPr>
            <p:spPr>
              <a:xfrm flipH="1">
                <a:off x="586671" y="3207808"/>
                <a:ext cx="171985"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402283" y="335320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75" name="橢圓 74"/>
              <p:cNvSpPr/>
              <p:nvPr/>
            </p:nvSpPr>
            <p:spPr>
              <a:xfrm>
                <a:off x="1056689" y="3321568"/>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76" name="直線接點 75"/>
              <p:cNvCxnSpPr>
                <a:stCxn id="75" idx="1"/>
                <a:endCxn id="72" idx="5"/>
              </p:cNvCxnSpPr>
              <p:nvPr/>
            </p:nvCxnSpPr>
            <p:spPr>
              <a:xfrm flipH="1" flipV="1">
                <a:off x="911408" y="3207808"/>
                <a:ext cx="176917"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59706"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78" name="直線接點 77"/>
              <p:cNvCxnSpPr>
                <a:stCxn id="74" idx="3"/>
                <a:endCxn id="77" idx="7"/>
              </p:cNvCxnSpPr>
              <p:nvPr/>
            </p:nvCxnSpPr>
            <p:spPr>
              <a:xfrm flipH="1">
                <a:off x="344094" y="3537592"/>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597565"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80" name="直線接點 79"/>
              <p:cNvCxnSpPr>
                <a:stCxn id="79" idx="1"/>
                <a:endCxn id="74" idx="5"/>
              </p:cNvCxnSpPr>
              <p:nvPr/>
            </p:nvCxnSpPr>
            <p:spPr>
              <a:xfrm flipH="1" flipV="1">
                <a:off x="586671" y="3537592"/>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846975"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82" name="直線接點 81"/>
              <p:cNvCxnSpPr>
                <a:stCxn id="75" idx="3"/>
                <a:endCxn id="81" idx="7"/>
              </p:cNvCxnSpPr>
              <p:nvPr/>
            </p:nvCxnSpPr>
            <p:spPr>
              <a:xfrm flipH="1">
                <a:off x="1031363" y="3505956"/>
                <a:ext cx="56962"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1277374"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84" name="直線接點 83"/>
              <p:cNvCxnSpPr>
                <a:stCxn id="83" idx="1"/>
                <a:endCxn id="75" idx="5"/>
              </p:cNvCxnSpPr>
              <p:nvPr/>
            </p:nvCxnSpPr>
            <p:spPr>
              <a:xfrm flipH="1" flipV="1">
                <a:off x="1241077" y="3505956"/>
                <a:ext cx="67933"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a:stCxn id="86" idx="1"/>
                <a:endCxn id="70" idx="5"/>
              </p:cNvCxnSpPr>
              <p:nvPr/>
            </p:nvCxnSpPr>
            <p:spPr>
              <a:xfrm flipH="1" flipV="1">
                <a:off x="1636594" y="2744524"/>
                <a:ext cx="550600"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2155558" y="3023420"/>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87" name="直線接點 86"/>
              <p:cNvCxnSpPr>
                <a:stCxn id="86" idx="3"/>
                <a:endCxn id="88" idx="7"/>
              </p:cNvCxnSpPr>
              <p:nvPr/>
            </p:nvCxnSpPr>
            <p:spPr>
              <a:xfrm flipH="1">
                <a:off x="2036652" y="3207808"/>
                <a:ext cx="150542"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1852264" y="335320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89" name="橢圓 88"/>
              <p:cNvSpPr/>
              <p:nvPr/>
            </p:nvSpPr>
            <p:spPr>
              <a:xfrm>
                <a:off x="2506670" y="3321568"/>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90" name="直線接點 89"/>
              <p:cNvCxnSpPr>
                <a:stCxn id="89" idx="1"/>
                <a:endCxn id="86" idx="5"/>
              </p:cNvCxnSpPr>
              <p:nvPr/>
            </p:nvCxnSpPr>
            <p:spPr>
              <a:xfrm flipH="1" flipV="1">
                <a:off x="2339946" y="3207808"/>
                <a:ext cx="198360"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橢圓 90"/>
              <p:cNvSpPr/>
              <p:nvPr/>
            </p:nvSpPr>
            <p:spPr>
              <a:xfrm>
                <a:off x="1609687"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92" name="直線接點 91"/>
              <p:cNvCxnSpPr>
                <a:stCxn id="88" idx="3"/>
                <a:endCxn id="91" idx="7"/>
              </p:cNvCxnSpPr>
              <p:nvPr/>
            </p:nvCxnSpPr>
            <p:spPr>
              <a:xfrm flipH="1">
                <a:off x="1794075" y="3537592"/>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2047546"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94" name="直線接點 93"/>
              <p:cNvCxnSpPr>
                <a:stCxn id="93" idx="1"/>
                <a:endCxn id="88" idx="5"/>
              </p:cNvCxnSpPr>
              <p:nvPr/>
            </p:nvCxnSpPr>
            <p:spPr>
              <a:xfrm flipH="1" flipV="1">
                <a:off x="2036652" y="3537592"/>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2296956" y="371226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96" name="直線接點 95"/>
              <p:cNvCxnSpPr>
                <a:stCxn id="89" idx="3"/>
                <a:endCxn id="95" idx="7"/>
              </p:cNvCxnSpPr>
              <p:nvPr/>
            </p:nvCxnSpPr>
            <p:spPr>
              <a:xfrm flipH="1">
                <a:off x="2481344" y="3505956"/>
                <a:ext cx="56962"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2727355" y="3712264"/>
                <a:ext cx="216024" cy="216024"/>
              </a:xfrm>
              <a:prstGeom prst="ellipse">
                <a:avLst/>
              </a:prstGeom>
              <a:solidFill>
                <a:srgbClr val="E56E4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98" name="直線接點 97"/>
              <p:cNvCxnSpPr>
                <a:stCxn id="97" idx="1"/>
                <a:endCxn id="89" idx="5"/>
              </p:cNvCxnSpPr>
              <p:nvPr/>
            </p:nvCxnSpPr>
            <p:spPr>
              <a:xfrm flipH="1" flipV="1">
                <a:off x="2691058" y="3505956"/>
                <a:ext cx="67933"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群組 98"/>
            <p:cNvGrpSpPr/>
            <p:nvPr/>
          </p:nvGrpSpPr>
          <p:grpSpPr>
            <a:xfrm>
              <a:off x="4256678" y="4097855"/>
              <a:ext cx="747436" cy="367115"/>
              <a:chOff x="3227687" y="2569468"/>
              <a:chExt cx="2785520" cy="1368152"/>
            </a:xfrm>
            <a:noFill/>
          </p:grpSpPr>
          <p:sp>
            <p:nvSpPr>
              <p:cNvPr id="100" name="橢圓 99"/>
              <p:cNvSpPr/>
              <p:nvPr/>
            </p:nvSpPr>
            <p:spPr>
              <a:xfrm>
                <a:off x="4520187" y="2569468"/>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01" name="直線接點 100"/>
              <p:cNvCxnSpPr>
                <a:stCxn id="100" idx="3"/>
                <a:endCxn id="102" idx="7"/>
              </p:cNvCxnSpPr>
              <p:nvPr/>
            </p:nvCxnSpPr>
            <p:spPr>
              <a:xfrm flipH="1">
                <a:off x="3979389" y="2753856"/>
                <a:ext cx="572434"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橢圓 101"/>
              <p:cNvSpPr/>
              <p:nvPr/>
            </p:nvSpPr>
            <p:spPr>
              <a:xfrm>
                <a:off x="3795001" y="303275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03" name="直線接點 102"/>
              <p:cNvCxnSpPr>
                <a:stCxn id="102" idx="3"/>
                <a:endCxn id="104" idx="7"/>
              </p:cNvCxnSpPr>
              <p:nvPr/>
            </p:nvCxnSpPr>
            <p:spPr>
              <a:xfrm flipH="1">
                <a:off x="3654652" y="3217140"/>
                <a:ext cx="171985"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3470264" y="336253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05" name="橢圓 104"/>
              <p:cNvSpPr/>
              <p:nvPr/>
            </p:nvSpPr>
            <p:spPr>
              <a:xfrm>
                <a:off x="4124670" y="3330900"/>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06" name="直線接點 105"/>
              <p:cNvCxnSpPr>
                <a:stCxn id="105" idx="1"/>
                <a:endCxn id="102" idx="5"/>
              </p:cNvCxnSpPr>
              <p:nvPr/>
            </p:nvCxnSpPr>
            <p:spPr>
              <a:xfrm flipH="1" flipV="1">
                <a:off x="3979389" y="3217140"/>
                <a:ext cx="176917"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橢圓 106"/>
              <p:cNvSpPr/>
              <p:nvPr/>
            </p:nvSpPr>
            <p:spPr>
              <a:xfrm>
                <a:off x="3227687"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08" name="直線接點 107"/>
              <p:cNvCxnSpPr>
                <a:stCxn id="104" idx="3"/>
                <a:endCxn id="107" idx="7"/>
              </p:cNvCxnSpPr>
              <p:nvPr/>
            </p:nvCxnSpPr>
            <p:spPr>
              <a:xfrm flipH="1">
                <a:off x="3412075" y="3546924"/>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3665546"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10" name="直線接點 109"/>
              <p:cNvCxnSpPr>
                <a:stCxn id="109" idx="1"/>
                <a:endCxn id="104" idx="5"/>
              </p:cNvCxnSpPr>
              <p:nvPr/>
            </p:nvCxnSpPr>
            <p:spPr>
              <a:xfrm flipH="1" flipV="1">
                <a:off x="3654652" y="3546924"/>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橢圓 110"/>
              <p:cNvSpPr/>
              <p:nvPr/>
            </p:nvSpPr>
            <p:spPr>
              <a:xfrm>
                <a:off x="3914956"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12" name="直線接點 111"/>
              <p:cNvCxnSpPr>
                <a:stCxn id="105" idx="3"/>
                <a:endCxn id="111" idx="7"/>
              </p:cNvCxnSpPr>
              <p:nvPr/>
            </p:nvCxnSpPr>
            <p:spPr>
              <a:xfrm flipH="1">
                <a:off x="4099344" y="3515288"/>
                <a:ext cx="56962"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橢圓 112"/>
              <p:cNvSpPr/>
              <p:nvPr/>
            </p:nvSpPr>
            <p:spPr>
              <a:xfrm>
                <a:off x="4345355"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14" name="直線接點 113"/>
              <p:cNvCxnSpPr>
                <a:stCxn id="113" idx="1"/>
                <a:endCxn id="105" idx="5"/>
              </p:cNvCxnSpPr>
              <p:nvPr/>
            </p:nvCxnSpPr>
            <p:spPr>
              <a:xfrm flipH="1" flipV="1">
                <a:off x="4309058" y="3515288"/>
                <a:ext cx="67933"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a:stCxn id="116" idx="1"/>
                <a:endCxn id="100" idx="5"/>
              </p:cNvCxnSpPr>
              <p:nvPr/>
            </p:nvCxnSpPr>
            <p:spPr>
              <a:xfrm flipH="1" flipV="1">
                <a:off x="4704575" y="2753856"/>
                <a:ext cx="550600"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橢圓 115"/>
              <p:cNvSpPr/>
              <p:nvPr/>
            </p:nvSpPr>
            <p:spPr>
              <a:xfrm>
                <a:off x="5223539" y="303275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17" name="直線接點 116"/>
              <p:cNvCxnSpPr>
                <a:stCxn id="116" idx="3"/>
                <a:endCxn id="118" idx="7"/>
              </p:cNvCxnSpPr>
              <p:nvPr/>
            </p:nvCxnSpPr>
            <p:spPr>
              <a:xfrm flipH="1">
                <a:off x="5104633" y="3217140"/>
                <a:ext cx="150542"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橢圓 117"/>
              <p:cNvSpPr/>
              <p:nvPr/>
            </p:nvSpPr>
            <p:spPr>
              <a:xfrm>
                <a:off x="4920245" y="336253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19" name="橢圓 118"/>
              <p:cNvSpPr/>
              <p:nvPr/>
            </p:nvSpPr>
            <p:spPr>
              <a:xfrm>
                <a:off x="5574651" y="3330900"/>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20" name="直線接點 119"/>
              <p:cNvCxnSpPr>
                <a:stCxn id="119" idx="1"/>
                <a:endCxn id="116" idx="5"/>
              </p:cNvCxnSpPr>
              <p:nvPr/>
            </p:nvCxnSpPr>
            <p:spPr>
              <a:xfrm flipH="1" flipV="1">
                <a:off x="5407927" y="3217140"/>
                <a:ext cx="198360"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橢圓 120"/>
              <p:cNvSpPr/>
              <p:nvPr/>
            </p:nvSpPr>
            <p:spPr>
              <a:xfrm>
                <a:off x="4677668"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22" name="直線接點 121"/>
              <p:cNvCxnSpPr>
                <a:stCxn id="118" idx="3"/>
                <a:endCxn id="121" idx="7"/>
              </p:cNvCxnSpPr>
              <p:nvPr/>
            </p:nvCxnSpPr>
            <p:spPr>
              <a:xfrm flipH="1">
                <a:off x="4862056" y="3546924"/>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橢圓 122"/>
              <p:cNvSpPr/>
              <p:nvPr/>
            </p:nvSpPr>
            <p:spPr>
              <a:xfrm>
                <a:off x="5115527" y="372159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24" name="直線接點 123"/>
              <p:cNvCxnSpPr>
                <a:stCxn id="123" idx="1"/>
                <a:endCxn id="118" idx="5"/>
              </p:cNvCxnSpPr>
              <p:nvPr/>
            </p:nvCxnSpPr>
            <p:spPr>
              <a:xfrm flipH="1" flipV="1">
                <a:off x="5104633" y="3546924"/>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428974" y="3718183"/>
                <a:ext cx="216024" cy="216024"/>
              </a:xfrm>
              <a:prstGeom prst="ellipse">
                <a:avLst/>
              </a:prstGeom>
              <a:solidFill>
                <a:srgbClr val="41BD9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26" name="直線接點 125"/>
              <p:cNvCxnSpPr>
                <a:stCxn id="119" idx="3"/>
                <a:endCxn id="125" idx="0"/>
              </p:cNvCxnSpPr>
              <p:nvPr/>
            </p:nvCxnSpPr>
            <p:spPr>
              <a:xfrm flipH="1">
                <a:off x="5536986" y="3515288"/>
                <a:ext cx="69301" cy="20289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橢圓 126"/>
              <p:cNvSpPr/>
              <p:nvPr/>
            </p:nvSpPr>
            <p:spPr>
              <a:xfrm>
                <a:off x="5797183"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28" name="直線接點 127"/>
              <p:cNvCxnSpPr>
                <a:stCxn id="127" idx="1"/>
                <a:endCxn id="119" idx="5"/>
              </p:cNvCxnSpPr>
              <p:nvPr/>
            </p:nvCxnSpPr>
            <p:spPr>
              <a:xfrm flipH="1" flipV="1">
                <a:off x="5759039" y="3515288"/>
                <a:ext cx="69780" cy="23338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群組 128"/>
            <p:cNvGrpSpPr/>
            <p:nvPr/>
          </p:nvGrpSpPr>
          <p:grpSpPr>
            <a:xfrm>
              <a:off x="5052113" y="4099385"/>
              <a:ext cx="746940" cy="367115"/>
              <a:chOff x="6227967" y="2564904"/>
              <a:chExt cx="2783673" cy="1368152"/>
            </a:xfrm>
            <a:noFill/>
          </p:grpSpPr>
          <p:sp>
            <p:nvSpPr>
              <p:cNvPr id="130" name="橢圓 129"/>
              <p:cNvSpPr/>
              <p:nvPr/>
            </p:nvSpPr>
            <p:spPr>
              <a:xfrm>
                <a:off x="7520467" y="2564904"/>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31" name="直線接點 130"/>
              <p:cNvCxnSpPr>
                <a:stCxn id="130" idx="3"/>
                <a:endCxn id="132" idx="7"/>
              </p:cNvCxnSpPr>
              <p:nvPr/>
            </p:nvCxnSpPr>
            <p:spPr>
              <a:xfrm flipH="1">
                <a:off x="6979669" y="2749292"/>
                <a:ext cx="572434"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橢圓 131"/>
              <p:cNvSpPr/>
              <p:nvPr/>
            </p:nvSpPr>
            <p:spPr>
              <a:xfrm>
                <a:off x="6795281" y="3028188"/>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33" name="直線接點 132"/>
              <p:cNvCxnSpPr>
                <a:stCxn id="132" idx="3"/>
                <a:endCxn id="134" idx="7"/>
              </p:cNvCxnSpPr>
              <p:nvPr/>
            </p:nvCxnSpPr>
            <p:spPr>
              <a:xfrm flipH="1">
                <a:off x="6654932" y="3212576"/>
                <a:ext cx="171985"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橢圓 133"/>
              <p:cNvSpPr/>
              <p:nvPr/>
            </p:nvSpPr>
            <p:spPr>
              <a:xfrm>
                <a:off x="6470544" y="335797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35" name="橢圓 134"/>
              <p:cNvSpPr/>
              <p:nvPr/>
            </p:nvSpPr>
            <p:spPr>
              <a:xfrm>
                <a:off x="7124950" y="332633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36" name="直線接點 135"/>
              <p:cNvCxnSpPr>
                <a:stCxn id="135" idx="1"/>
                <a:endCxn id="132" idx="5"/>
              </p:cNvCxnSpPr>
              <p:nvPr/>
            </p:nvCxnSpPr>
            <p:spPr>
              <a:xfrm flipH="1" flipV="1">
                <a:off x="6979669" y="3212576"/>
                <a:ext cx="176917"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橢圓 136"/>
              <p:cNvSpPr/>
              <p:nvPr/>
            </p:nvSpPr>
            <p:spPr>
              <a:xfrm>
                <a:off x="6227967"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38" name="直線接點 137"/>
              <p:cNvCxnSpPr>
                <a:stCxn id="134" idx="3"/>
                <a:endCxn id="137" idx="7"/>
              </p:cNvCxnSpPr>
              <p:nvPr/>
            </p:nvCxnSpPr>
            <p:spPr>
              <a:xfrm flipH="1">
                <a:off x="6412355" y="3542360"/>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橢圓 138"/>
              <p:cNvSpPr/>
              <p:nvPr/>
            </p:nvSpPr>
            <p:spPr>
              <a:xfrm>
                <a:off x="6665826"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40" name="直線接點 139"/>
              <p:cNvCxnSpPr>
                <a:stCxn id="139" idx="1"/>
                <a:endCxn id="134" idx="5"/>
              </p:cNvCxnSpPr>
              <p:nvPr/>
            </p:nvCxnSpPr>
            <p:spPr>
              <a:xfrm flipH="1" flipV="1">
                <a:off x="6654932" y="3542360"/>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6915236"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42" name="直線接點 141"/>
              <p:cNvCxnSpPr>
                <a:stCxn id="135" idx="3"/>
                <a:endCxn id="141" idx="7"/>
              </p:cNvCxnSpPr>
              <p:nvPr/>
            </p:nvCxnSpPr>
            <p:spPr>
              <a:xfrm flipH="1">
                <a:off x="7099624" y="3510724"/>
                <a:ext cx="56962"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橢圓 142"/>
              <p:cNvSpPr/>
              <p:nvPr/>
            </p:nvSpPr>
            <p:spPr>
              <a:xfrm>
                <a:off x="7345635"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44" name="直線接點 143"/>
              <p:cNvCxnSpPr>
                <a:stCxn id="143" idx="1"/>
                <a:endCxn id="135" idx="5"/>
              </p:cNvCxnSpPr>
              <p:nvPr/>
            </p:nvCxnSpPr>
            <p:spPr>
              <a:xfrm flipH="1" flipV="1">
                <a:off x="7309338" y="3510724"/>
                <a:ext cx="67933"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a:stCxn id="146" idx="1"/>
                <a:endCxn id="130" idx="5"/>
              </p:cNvCxnSpPr>
              <p:nvPr/>
            </p:nvCxnSpPr>
            <p:spPr>
              <a:xfrm flipH="1" flipV="1">
                <a:off x="7704855" y="2749292"/>
                <a:ext cx="550600" cy="3105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橢圓 145"/>
              <p:cNvSpPr/>
              <p:nvPr/>
            </p:nvSpPr>
            <p:spPr>
              <a:xfrm>
                <a:off x="8223819" y="3028188"/>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47" name="直線接點 146"/>
              <p:cNvCxnSpPr>
                <a:stCxn id="146" idx="3"/>
                <a:endCxn id="148" idx="7"/>
              </p:cNvCxnSpPr>
              <p:nvPr/>
            </p:nvCxnSpPr>
            <p:spPr>
              <a:xfrm flipH="1">
                <a:off x="8104913" y="3212576"/>
                <a:ext cx="150542" cy="17703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橢圓 147"/>
              <p:cNvSpPr/>
              <p:nvPr/>
            </p:nvSpPr>
            <p:spPr>
              <a:xfrm>
                <a:off x="7920525" y="335797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49" name="橢圓 148"/>
              <p:cNvSpPr/>
              <p:nvPr/>
            </p:nvSpPr>
            <p:spPr>
              <a:xfrm>
                <a:off x="8574931" y="3326336"/>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50" name="直線接點 149"/>
              <p:cNvCxnSpPr>
                <a:stCxn id="149" idx="1"/>
                <a:endCxn id="146" idx="5"/>
              </p:cNvCxnSpPr>
              <p:nvPr/>
            </p:nvCxnSpPr>
            <p:spPr>
              <a:xfrm flipH="1" flipV="1">
                <a:off x="8408207" y="3212576"/>
                <a:ext cx="198360" cy="1453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橢圓 150"/>
              <p:cNvSpPr/>
              <p:nvPr/>
            </p:nvSpPr>
            <p:spPr>
              <a:xfrm>
                <a:off x="7677948"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52" name="直線接點 151"/>
              <p:cNvCxnSpPr>
                <a:stCxn id="148" idx="3"/>
                <a:endCxn id="151" idx="7"/>
              </p:cNvCxnSpPr>
              <p:nvPr/>
            </p:nvCxnSpPr>
            <p:spPr>
              <a:xfrm flipH="1">
                <a:off x="7862336" y="3542360"/>
                <a:ext cx="89825"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橢圓 152"/>
              <p:cNvSpPr/>
              <p:nvPr/>
            </p:nvSpPr>
            <p:spPr>
              <a:xfrm>
                <a:off x="8115807" y="3717032"/>
                <a:ext cx="216024" cy="216024"/>
              </a:xfrm>
              <a:prstGeom prst="ellipse">
                <a:avLst/>
              </a:prstGeom>
              <a:solidFill>
                <a:srgbClr val="E56E4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54" name="直線接點 153"/>
              <p:cNvCxnSpPr>
                <a:stCxn id="153" idx="1"/>
                <a:endCxn id="148" idx="5"/>
              </p:cNvCxnSpPr>
              <p:nvPr/>
            </p:nvCxnSpPr>
            <p:spPr>
              <a:xfrm flipH="1" flipV="1">
                <a:off x="8104913" y="3542360"/>
                <a:ext cx="42530" cy="20630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橢圓 154"/>
              <p:cNvSpPr/>
              <p:nvPr/>
            </p:nvSpPr>
            <p:spPr>
              <a:xfrm>
                <a:off x="8365217"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56" name="直線接點 155"/>
              <p:cNvCxnSpPr>
                <a:stCxn id="149" idx="3"/>
                <a:endCxn id="155" idx="7"/>
              </p:cNvCxnSpPr>
              <p:nvPr/>
            </p:nvCxnSpPr>
            <p:spPr>
              <a:xfrm flipH="1">
                <a:off x="8549605" y="3510724"/>
                <a:ext cx="56962"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8795616" y="3717032"/>
                <a:ext cx="216024" cy="21602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cxnSp>
            <p:nvCxnSpPr>
              <p:cNvPr id="158" name="直線接點 157"/>
              <p:cNvCxnSpPr>
                <a:stCxn id="157" idx="1"/>
                <a:endCxn id="149" idx="5"/>
              </p:cNvCxnSpPr>
              <p:nvPr/>
            </p:nvCxnSpPr>
            <p:spPr>
              <a:xfrm flipH="1" flipV="1">
                <a:off x="8759319" y="3510724"/>
                <a:ext cx="67933" cy="2379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9" name="向下箭號 158"/>
            <p:cNvSpPr/>
            <p:nvPr/>
          </p:nvSpPr>
          <p:spPr>
            <a:xfrm>
              <a:off x="3808653" y="4499718"/>
              <a:ext cx="57965" cy="82487"/>
            </a:xfrm>
            <a:prstGeom prst="downArrow">
              <a:avLst/>
            </a:prstGeom>
            <a:solidFill>
              <a:srgbClr val="BC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60" name="向下箭號 159"/>
            <p:cNvSpPr/>
            <p:nvPr/>
          </p:nvSpPr>
          <p:spPr>
            <a:xfrm>
              <a:off x="4613287" y="4499718"/>
              <a:ext cx="57965" cy="82487"/>
            </a:xfrm>
            <a:prstGeom prst="downArrow">
              <a:avLst/>
            </a:prstGeom>
            <a:solidFill>
              <a:srgbClr val="BC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61" name="向下箭號 160"/>
            <p:cNvSpPr/>
            <p:nvPr/>
          </p:nvSpPr>
          <p:spPr>
            <a:xfrm>
              <a:off x="5436026" y="4499718"/>
              <a:ext cx="57965" cy="82487"/>
            </a:xfrm>
            <a:prstGeom prst="downArrow">
              <a:avLst/>
            </a:prstGeom>
            <a:solidFill>
              <a:srgbClr val="BC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62" name="文字方塊 161"/>
            <p:cNvSpPr txBox="1"/>
            <p:nvPr/>
          </p:nvSpPr>
          <p:spPr>
            <a:xfrm>
              <a:off x="3710669" y="4587178"/>
              <a:ext cx="248952" cy="149310"/>
            </a:xfrm>
            <a:prstGeom prst="rect">
              <a:avLst/>
            </a:prstGeom>
            <a:noFill/>
          </p:spPr>
          <p:txBody>
            <a:bodyPr wrap="square" rtlCol="0">
              <a:spAutoFit/>
            </a:bodyPr>
            <a:lstStyle/>
            <a:p>
              <a:r>
                <a:rPr lang="en-US" altLang="zh-TW" sz="2400" b="1" dirty="0" smtClean="0">
                  <a:latin typeface="Times New Roman" panose="02020603050405020304" pitchFamily="18" charset="0"/>
                  <a:cs typeface="Times New Roman" panose="02020603050405020304" pitchFamily="18" charset="0"/>
                </a:rPr>
                <a:t>Play</a:t>
              </a:r>
              <a:endParaRPr lang="zh-TW" altLang="en-US" sz="2400" b="1" dirty="0">
                <a:latin typeface="Times New Roman" panose="02020603050405020304" pitchFamily="18" charset="0"/>
                <a:cs typeface="Times New Roman" panose="02020603050405020304" pitchFamily="18" charset="0"/>
              </a:endParaRPr>
            </a:p>
          </p:txBody>
        </p:sp>
        <p:sp>
          <p:nvSpPr>
            <p:cNvPr id="163" name="文字方塊 162"/>
            <p:cNvSpPr txBox="1"/>
            <p:nvPr/>
          </p:nvSpPr>
          <p:spPr>
            <a:xfrm>
              <a:off x="4365007" y="4582282"/>
              <a:ext cx="534938" cy="149310"/>
            </a:xfrm>
            <a:prstGeom prst="rect">
              <a:avLst/>
            </a:prstGeom>
            <a:noFill/>
          </p:spPr>
          <p:txBody>
            <a:bodyPr wrap="square" rtlCol="0">
              <a:spAutoFit/>
            </a:bodyPr>
            <a:lstStyle/>
            <a:p>
              <a:r>
                <a:rPr lang="en-US" altLang="zh-TW" sz="2400" b="1" dirty="0" smtClean="0">
                  <a:latin typeface="Times New Roman" panose="02020603050405020304" pitchFamily="18" charset="0"/>
                  <a:cs typeface="Times New Roman" panose="02020603050405020304" pitchFamily="18" charset="0"/>
                </a:rPr>
                <a:t>Don’t play</a:t>
              </a:r>
              <a:endParaRPr lang="zh-TW" altLang="en-US" sz="2400" b="1" dirty="0">
                <a:latin typeface="Times New Roman" panose="02020603050405020304" pitchFamily="18" charset="0"/>
                <a:cs typeface="Times New Roman" panose="02020603050405020304" pitchFamily="18" charset="0"/>
              </a:endParaRPr>
            </a:p>
          </p:txBody>
        </p:sp>
        <p:sp>
          <p:nvSpPr>
            <p:cNvPr id="165" name="矩形 164"/>
            <p:cNvSpPr/>
            <p:nvPr/>
          </p:nvSpPr>
          <p:spPr>
            <a:xfrm>
              <a:off x="4121150" y="4781369"/>
              <a:ext cx="1054018" cy="195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latin typeface="Times New Roman" panose="02020603050405020304" pitchFamily="18" charset="0"/>
                  <a:cs typeface="Times New Roman" panose="02020603050405020304" pitchFamily="18" charset="0"/>
                </a:rPr>
                <a:t>Majority-voting</a:t>
              </a:r>
              <a:endParaRPr lang="zh-TW"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66" name="直線接點 165"/>
            <p:cNvCxnSpPr/>
            <p:nvPr/>
          </p:nvCxnSpPr>
          <p:spPr>
            <a:xfrm flipH="1">
              <a:off x="3821687" y="4815364"/>
              <a:ext cx="2507" cy="771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451567" y="4826413"/>
              <a:ext cx="0" cy="727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向下箭號 167"/>
            <p:cNvSpPr/>
            <p:nvPr/>
          </p:nvSpPr>
          <p:spPr>
            <a:xfrm>
              <a:off x="4561533" y="4994839"/>
              <a:ext cx="137574" cy="128650"/>
            </a:xfrm>
            <a:prstGeom prst="downArrow">
              <a:avLst/>
            </a:prstGeom>
            <a:solidFill>
              <a:srgbClr val="BC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latin typeface="Times New Roman" panose="02020603050405020304" pitchFamily="18" charset="0"/>
                <a:cs typeface="Times New Roman" panose="02020603050405020304" pitchFamily="18" charset="0"/>
              </a:endParaRPr>
            </a:p>
          </p:txBody>
        </p:sp>
        <p:sp>
          <p:nvSpPr>
            <p:cNvPr id="169" name="文字方塊 168"/>
            <p:cNvSpPr txBox="1"/>
            <p:nvPr/>
          </p:nvSpPr>
          <p:spPr>
            <a:xfrm>
              <a:off x="4498703" y="5132995"/>
              <a:ext cx="688689" cy="149310"/>
            </a:xfrm>
            <a:prstGeom prst="rect">
              <a:avLst/>
            </a:prstGeom>
            <a:noFill/>
          </p:spPr>
          <p:txBody>
            <a:bodyPr wrap="square" rtlCol="0">
              <a:spAutoFit/>
            </a:bodyPr>
            <a:lstStyle/>
            <a:p>
              <a:r>
                <a:rPr lang="en-US" altLang="zh-TW" sz="2400" b="1" dirty="0" smtClean="0">
                  <a:latin typeface="Times New Roman" panose="02020603050405020304" pitchFamily="18" charset="0"/>
                  <a:cs typeface="Times New Roman" panose="02020603050405020304" pitchFamily="18" charset="0"/>
                </a:rPr>
                <a:t>Play</a:t>
              </a:r>
              <a:endParaRPr lang="zh-TW" altLang="en-US" sz="2400" b="1" dirty="0">
                <a:latin typeface="Times New Roman" panose="02020603050405020304" pitchFamily="18" charset="0"/>
                <a:cs typeface="Times New Roman" panose="02020603050405020304" pitchFamily="18" charset="0"/>
              </a:endParaRPr>
            </a:p>
          </p:txBody>
        </p:sp>
        <p:sp>
          <p:nvSpPr>
            <p:cNvPr id="170" name="文字方塊 169"/>
            <p:cNvSpPr txBox="1"/>
            <p:nvPr/>
          </p:nvSpPr>
          <p:spPr>
            <a:xfrm>
              <a:off x="5722760" y="4193570"/>
              <a:ext cx="132272" cy="131027"/>
            </a:xfrm>
            <a:prstGeom prst="rect">
              <a:avLst/>
            </a:prstGeom>
            <a:noFill/>
          </p:spPr>
          <p:txBody>
            <a:bodyPr wrap="square" rtlCol="0">
              <a:spAutoFit/>
            </a:bodyPr>
            <a:lstStyle/>
            <a:p>
              <a:r>
                <a:rPr lang="en-US" altLang="zh-TW" sz="1600" b="1" dirty="0">
                  <a:latin typeface="Times New Roman" panose="02020603050405020304" pitchFamily="18" charset="0"/>
                  <a:cs typeface="Times New Roman" panose="02020603050405020304" pitchFamily="18" charset="0"/>
                </a:rPr>
                <a:t>…</a:t>
              </a:r>
              <a:endParaRPr lang="zh-TW" altLang="en-US" sz="1600" b="1" dirty="0">
                <a:latin typeface="Times New Roman" panose="02020603050405020304" pitchFamily="18" charset="0"/>
                <a:cs typeface="Times New Roman" panose="02020603050405020304" pitchFamily="18" charset="0"/>
              </a:endParaRPr>
            </a:p>
          </p:txBody>
        </p:sp>
      </p:grpSp>
      <p:sp>
        <p:nvSpPr>
          <p:cNvPr id="171" name="文字方塊 170"/>
          <p:cNvSpPr txBox="1"/>
          <p:nvPr/>
        </p:nvSpPr>
        <p:spPr>
          <a:xfrm>
            <a:off x="6614151" y="3898471"/>
            <a:ext cx="769755" cy="461664"/>
          </a:xfrm>
          <a:prstGeom prst="rect">
            <a:avLst/>
          </a:prstGeom>
          <a:noFill/>
        </p:spPr>
        <p:txBody>
          <a:bodyPr wrap="square" rtlCol="0">
            <a:spAutoFit/>
          </a:bodyPr>
          <a:lstStyle/>
          <a:p>
            <a:r>
              <a:rPr lang="en-US" altLang="zh-TW" sz="2400" b="1" dirty="0" smtClean="0">
                <a:latin typeface="Times New Roman" panose="02020603050405020304" pitchFamily="18" charset="0"/>
                <a:cs typeface="Times New Roman" panose="02020603050405020304" pitchFamily="18" charset="0"/>
              </a:rPr>
              <a:t>Play</a:t>
            </a:r>
            <a:endParaRPr lang="zh-TW"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5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260648"/>
            <a:ext cx="5425008" cy="1224136"/>
          </a:xfrm>
        </p:spPr>
        <p:txBody>
          <a:bodyPr>
            <a:noAutofit/>
          </a:bodyPr>
          <a:lstStyle/>
          <a:p>
            <a:pPr algn="l"/>
            <a:r>
              <a:rPr lang="en-US" altLang="zh-TW" sz="4000" dirty="0" smtClean="0"/>
              <a:t>Python environment</a:t>
            </a:r>
            <a:br>
              <a:rPr lang="en-US" altLang="zh-TW" sz="4000" dirty="0" smtClean="0"/>
            </a:br>
            <a:r>
              <a:rPr lang="en-US" altLang="zh-TW" sz="2800" dirty="0" smtClean="0"/>
              <a:t>Anaconda on windows </a:t>
            </a:r>
            <a:endParaRPr lang="zh-TW" altLang="en-US" sz="4000" dirty="0"/>
          </a:p>
        </p:txBody>
      </p:sp>
    </p:spTree>
    <p:extLst>
      <p:ext uri="{BB962C8B-B14F-4D97-AF65-F5344CB8AC3E}">
        <p14:creationId xmlns:p14="http://schemas.microsoft.com/office/powerpoint/2010/main" val="2303951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Download Anaconda</a:t>
            </a:r>
            <a:endParaRPr lang="zh-TW" altLang="en-US" sz="3600" dirty="0"/>
          </a:p>
        </p:txBody>
      </p:sp>
      <p:sp>
        <p:nvSpPr>
          <p:cNvPr id="4" name="內容版面配置區 3"/>
          <p:cNvSpPr>
            <a:spLocks noGrp="1"/>
          </p:cNvSpPr>
          <p:nvPr>
            <p:ph idx="1"/>
          </p:nvPr>
        </p:nvSpPr>
        <p:spPr/>
        <p:txBody>
          <a:bodyPr/>
          <a:lstStyle/>
          <a:p>
            <a:r>
              <a:rPr lang="en-US" altLang="zh-TW" dirty="0"/>
              <a:t> </a:t>
            </a:r>
            <a:r>
              <a:rPr lang="en-US" altLang="zh-TW" sz="2400" dirty="0" smtClean="0"/>
              <a:t>Download from </a:t>
            </a:r>
            <a:r>
              <a:rPr lang="en-US" altLang="zh-TW" sz="2400" dirty="0" smtClean="0">
                <a:hlinkClick r:id="rId2"/>
              </a:rPr>
              <a:t>here</a:t>
            </a:r>
            <a:r>
              <a:rPr lang="en-US" altLang="zh-TW" sz="2400" dirty="0" smtClean="0"/>
              <a:t> </a:t>
            </a:r>
          </a:p>
          <a:p>
            <a:pPr lvl="1"/>
            <a:r>
              <a:rPr lang="en-US" altLang="zh-TW" sz="2000" dirty="0" smtClean="0">
                <a:hlinkClick r:id="rId2"/>
              </a:rPr>
              <a:t>https</a:t>
            </a:r>
            <a:r>
              <a:rPr lang="en-US" altLang="zh-TW" sz="2000" dirty="0">
                <a:hlinkClick r:id="rId2"/>
              </a:rPr>
              <a:t>://</a:t>
            </a:r>
            <a:r>
              <a:rPr lang="en-US" altLang="zh-TW" sz="2000" dirty="0" smtClean="0">
                <a:hlinkClick r:id="rId2"/>
              </a:rPr>
              <a:t>www.anaconda.com/products/individual</a:t>
            </a:r>
            <a:endParaRPr lang="en-US" altLang="zh-TW" sz="2000" dirty="0" smtClean="0"/>
          </a:p>
          <a:p>
            <a:r>
              <a:rPr lang="en-US" altLang="zh-TW" sz="2200" dirty="0"/>
              <a:t> </a:t>
            </a:r>
            <a:r>
              <a:rPr lang="en-US" altLang="zh-TW" sz="2200" dirty="0" smtClean="0"/>
              <a:t>Choose version fit for your computer</a:t>
            </a:r>
            <a:endParaRPr lang="zh-TW" altLang="en-US" sz="22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6</a:t>
            </a:fld>
            <a:endParaRPr lang="zh-TW" altLang="en-US" dirty="0">
              <a:solidFill>
                <a:srgbClr val="000000"/>
              </a:solidFill>
            </a:endParaRPr>
          </a:p>
        </p:txBody>
      </p:sp>
      <p:pic>
        <p:nvPicPr>
          <p:cNvPr id="5" name="圖片 4"/>
          <p:cNvPicPr>
            <a:picLocks noChangeAspect="1"/>
          </p:cNvPicPr>
          <p:nvPr/>
        </p:nvPicPr>
        <p:blipFill rotWithShape="1">
          <a:blip r:embed="rId3"/>
          <a:srcRect l="2169" t="13580" r="1708"/>
          <a:stretch/>
        </p:blipFill>
        <p:spPr>
          <a:xfrm>
            <a:off x="443305" y="2708920"/>
            <a:ext cx="8072045" cy="3475881"/>
          </a:xfrm>
          <a:prstGeom prst="rect">
            <a:avLst/>
          </a:prstGeom>
        </p:spPr>
      </p:pic>
      <p:sp>
        <p:nvSpPr>
          <p:cNvPr id="7" name="圓角矩形 6"/>
          <p:cNvSpPr/>
          <p:nvPr/>
        </p:nvSpPr>
        <p:spPr>
          <a:xfrm>
            <a:off x="409050" y="4941168"/>
            <a:ext cx="2400503" cy="648072"/>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3"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467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683568" y="2060848"/>
            <a:ext cx="5112568" cy="4015580"/>
          </a:xfrm>
          <a:prstGeom prst="rect">
            <a:avLst/>
          </a:prstGeom>
        </p:spPr>
      </p:pic>
      <p:sp>
        <p:nvSpPr>
          <p:cNvPr id="2" name="標題 1"/>
          <p:cNvSpPr>
            <a:spLocks noGrp="1"/>
          </p:cNvSpPr>
          <p:nvPr>
            <p:ph type="title"/>
          </p:nvPr>
        </p:nvSpPr>
        <p:spPr/>
        <p:txBody>
          <a:bodyPr>
            <a:normAutofit/>
          </a:bodyPr>
          <a:lstStyle/>
          <a:p>
            <a:r>
              <a:rPr lang="en-US" altLang="zh-TW" sz="3600" dirty="0" smtClean="0"/>
              <a:t>Install Anaconda</a:t>
            </a:r>
            <a:endParaRPr lang="zh-TW" altLang="en-US" sz="3600" dirty="0"/>
          </a:p>
        </p:txBody>
      </p:sp>
      <p:sp>
        <p:nvSpPr>
          <p:cNvPr id="4" name="內容版面配置區 3"/>
          <p:cNvSpPr>
            <a:spLocks noGrp="1"/>
          </p:cNvSpPr>
          <p:nvPr>
            <p:ph idx="1"/>
          </p:nvPr>
        </p:nvSpPr>
        <p:spPr/>
        <p:txBody>
          <a:bodyPr>
            <a:normAutofit/>
          </a:bodyPr>
          <a:lstStyle/>
          <a:p>
            <a:r>
              <a:rPr lang="en-US" altLang="zh-TW" dirty="0"/>
              <a:t> </a:t>
            </a:r>
            <a:r>
              <a:rPr lang="en-US" altLang="zh-TW" sz="2400" dirty="0" smtClean="0"/>
              <a:t>Click all Next, decide anaconda's path and finish installation</a:t>
            </a:r>
            <a:endParaRPr lang="zh-TW" altLang="en-US" sz="22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7</a:t>
            </a:fld>
            <a:endParaRPr lang="zh-TW" altLang="en-US" dirty="0">
              <a:solidFill>
                <a:srgbClr val="000000"/>
              </a:solidFill>
            </a:endParaRPr>
          </a:p>
        </p:txBody>
      </p:sp>
      <p:sp>
        <p:nvSpPr>
          <p:cNvPr id="7" name="圓角矩形 6"/>
          <p:cNvSpPr/>
          <p:nvPr/>
        </p:nvSpPr>
        <p:spPr>
          <a:xfrm>
            <a:off x="3923928" y="5562384"/>
            <a:ext cx="864096" cy="423704"/>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9"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17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Run Anaconda Prompt</a:t>
            </a:r>
            <a:endParaRPr lang="zh-TW" altLang="en-US" sz="3600" dirty="0"/>
          </a:p>
        </p:txBody>
      </p:sp>
      <p:sp>
        <p:nvSpPr>
          <p:cNvPr id="4" name="內容版面配置區 3"/>
          <p:cNvSpPr>
            <a:spLocks noGrp="1"/>
          </p:cNvSpPr>
          <p:nvPr>
            <p:ph idx="1"/>
          </p:nvPr>
        </p:nvSpPr>
        <p:spPr/>
        <p:txBody>
          <a:bodyPr/>
          <a:lstStyle/>
          <a:p>
            <a:r>
              <a:rPr lang="en-US" altLang="zh-TW" dirty="0"/>
              <a:t> </a:t>
            </a:r>
            <a:r>
              <a:rPr lang="en-US" altLang="zh-TW" sz="2400" dirty="0" smtClean="0"/>
              <a:t>After installation, click start from windows will see that</a:t>
            </a:r>
            <a:endParaRPr lang="zh-TW" altLang="en-US" sz="22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8</a:t>
            </a:fld>
            <a:endParaRPr lang="zh-TW" altLang="en-US" dirty="0">
              <a:solidFill>
                <a:srgbClr val="000000"/>
              </a:solidFill>
            </a:endParaRPr>
          </a:p>
        </p:txBody>
      </p:sp>
      <p:pic>
        <p:nvPicPr>
          <p:cNvPr id="5" name="圖片 4"/>
          <p:cNvPicPr>
            <a:picLocks noChangeAspect="1"/>
          </p:cNvPicPr>
          <p:nvPr/>
        </p:nvPicPr>
        <p:blipFill rotWithShape="1">
          <a:blip r:embed="rId2"/>
          <a:srcRect t="23589"/>
          <a:stretch/>
        </p:blipFill>
        <p:spPr>
          <a:xfrm>
            <a:off x="827584" y="1844824"/>
            <a:ext cx="2962275" cy="4898157"/>
          </a:xfrm>
          <a:prstGeom prst="rect">
            <a:avLst/>
          </a:prstGeom>
        </p:spPr>
      </p:pic>
      <p:sp>
        <p:nvSpPr>
          <p:cNvPr id="7" name="圓角矩形 6"/>
          <p:cNvSpPr/>
          <p:nvPr/>
        </p:nvSpPr>
        <p:spPr>
          <a:xfrm>
            <a:off x="1403649" y="3465977"/>
            <a:ext cx="2304256" cy="395071"/>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cxnSp>
        <p:nvCxnSpPr>
          <p:cNvPr id="9" name="直線接點 8"/>
          <p:cNvCxnSpPr/>
          <p:nvPr/>
        </p:nvCxnSpPr>
        <p:spPr>
          <a:xfrm flipV="1">
            <a:off x="3702200" y="3231464"/>
            <a:ext cx="509760" cy="263585"/>
          </a:xfrm>
          <a:prstGeom prst="line">
            <a:avLst/>
          </a:prstGeom>
          <a:ln w="38100">
            <a:solidFill>
              <a:srgbClr val="E0566B"/>
            </a:solidFill>
            <a:prstDash val="sysDash"/>
          </a:ln>
        </p:spPr>
        <p:style>
          <a:lnRef idx="1">
            <a:schemeClr val="accent1"/>
          </a:lnRef>
          <a:fillRef idx="0">
            <a:schemeClr val="accent1"/>
          </a:fillRef>
          <a:effectRef idx="0">
            <a:schemeClr val="accent1"/>
          </a:effectRef>
          <a:fontRef idx="minor">
            <a:schemeClr val="tx1"/>
          </a:fontRef>
        </p:style>
      </p:cxnSp>
      <p:sp>
        <p:nvSpPr>
          <p:cNvPr id="10" name="內容版面配置區 3"/>
          <p:cNvSpPr txBox="1">
            <a:spLocks/>
          </p:cNvSpPr>
          <p:nvPr/>
        </p:nvSpPr>
        <p:spPr>
          <a:xfrm>
            <a:off x="4234805" y="2132856"/>
            <a:ext cx="4369643" cy="4320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1A9895"/>
              </a:buClr>
              <a:buFont typeface="Wingdings" panose="05000000000000000000" pitchFamily="2" charset="2"/>
              <a:buChar char="n"/>
              <a:defRPr sz="20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914400" indent="-457200" algn="l" defTabSz="914400" rtl="0" eaLnBrk="1" latinLnBrk="0" hangingPunct="1">
              <a:lnSpc>
                <a:spcPct val="90000"/>
              </a:lnSpc>
              <a:spcBef>
                <a:spcPts val="500"/>
              </a:spcBef>
              <a:buClr>
                <a:srgbClr val="009999"/>
              </a:buClr>
              <a:buFont typeface="Wingdings" panose="05000000000000000000" pitchFamily="2" charset="2"/>
              <a:buChar char="n"/>
              <a:defRPr sz="18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1257300" indent="-342900" algn="l" defTabSz="914400" rtl="0" eaLnBrk="1" latinLnBrk="0" hangingPunct="1">
              <a:lnSpc>
                <a:spcPct val="90000"/>
              </a:lnSpc>
              <a:spcBef>
                <a:spcPts val="500"/>
              </a:spcBef>
              <a:buClr>
                <a:srgbClr val="009999"/>
              </a:buClr>
              <a:buFont typeface="Wingdings" panose="05000000000000000000" pitchFamily="2" charset="2"/>
              <a:buChar char="n"/>
              <a:defRPr sz="16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17145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2171700" indent="-342900" algn="l" defTabSz="914400" rtl="0" eaLnBrk="1" latinLnBrk="0" hangingPunct="1">
              <a:lnSpc>
                <a:spcPct val="90000"/>
              </a:lnSpc>
              <a:spcBef>
                <a:spcPts val="500"/>
              </a:spcBef>
              <a:buClr>
                <a:srgbClr val="009999"/>
              </a:buClr>
              <a:buFont typeface="Wingdings" panose="05000000000000000000" pitchFamily="2" charset="2"/>
              <a:buChar char="n"/>
              <a:defRPr sz="1400" kern="120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smtClean="0"/>
              <a:t> </a:t>
            </a:r>
            <a:r>
              <a:rPr lang="en-US" altLang="zh-TW" sz="2200" dirty="0" smtClean="0"/>
              <a:t>Click </a:t>
            </a:r>
            <a:r>
              <a:rPr lang="en-US" altLang="zh-TW" sz="2200" b="1" dirty="0" smtClean="0"/>
              <a:t>Anaconda Prompt </a:t>
            </a:r>
            <a:r>
              <a:rPr lang="en-US" altLang="zh-TW" sz="2200" dirty="0" smtClean="0"/>
              <a:t>will see this</a:t>
            </a:r>
            <a:endParaRPr lang="zh-TW" altLang="en-US" sz="2200" dirty="0"/>
          </a:p>
        </p:txBody>
      </p:sp>
      <p:pic>
        <p:nvPicPr>
          <p:cNvPr id="16" name="圖片 15"/>
          <p:cNvPicPr>
            <a:picLocks noChangeAspect="1"/>
          </p:cNvPicPr>
          <p:nvPr/>
        </p:nvPicPr>
        <p:blipFill>
          <a:blip r:embed="rId3"/>
          <a:stretch>
            <a:fillRect/>
          </a:stretch>
        </p:blipFill>
        <p:spPr>
          <a:xfrm>
            <a:off x="4338786" y="2578993"/>
            <a:ext cx="4487470" cy="1582381"/>
          </a:xfrm>
          <a:prstGeom prst="rect">
            <a:avLst/>
          </a:prstGeom>
        </p:spPr>
      </p:pic>
      <p:sp>
        <p:nvSpPr>
          <p:cNvPr id="12"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1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Create environment</a:t>
            </a:r>
            <a:endParaRPr lang="zh-TW" altLang="en-US" sz="3600" dirty="0"/>
          </a:p>
        </p:txBody>
      </p:sp>
      <p:sp>
        <p:nvSpPr>
          <p:cNvPr id="4" name="內容版面配置區 3"/>
          <p:cNvSpPr>
            <a:spLocks noGrp="1"/>
          </p:cNvSpPr>
          <p:nvPr>
            <p:ph idx="1"/>
          </p:nvPr>
        </p:nvSpPr>
        <p:spPr/>
        <p:txBody>
          <a:bodyPr>
            <a:normAutofit/>
          </a:bodyPr>
          <a:lstStyle/>
          <a:p>
            <a:r>
              <a:rPr lang="en-US" altLang="zh-TW" sz="2400" dirty="0"/>
              <a:t> </a:t>
            </a:r>
            <a:r>
              <a:rPr lang="en-US" altLang="zh-TW" sz="2400" dirty="0" smtClean="0"/>
              <a:t>Install environment : </a:t>
            </a:r>
            <a:r>
              <a:rPr lang="en-US" altLang="zh-TW" sz="2400" b="1" dirty="0"/>
              <a:t>c</a:t>
            </a:r>
            <a:r>
              <a:rPr lang="en-US" altLang="zh-TW" sz="2400" b="1" dirty="0" smtClean="0"/>
              <a:t>onda create --name </a:t>
            </a:r>
            <a:r>
              <a:rPr lang="en-US" altLang="zh-TW" sz="2400" b="1" dirty="0" smtClean="0">
                <a:solidFill>
                  <a:srgbClr val="00817E"/>
                </a:solidFill>
              </a:rPr>
              <a:t>myenv</a:t>
            </a:r>
            <a:r>
              <a:rPr lang="en-US" altLang="zh-TW" sz="2400" b="1" dirty="0" smtClean="0"/>
              <a:t> python=</a:t>
            </a:r>
            <a:r>
              <a:rPr lang="en-US" altLang="zh-TW" sz="2400" b="1" dirty="0" smtClean="0">
                <a:solidFill>
                  <a:srgbClr val="00817E"/>
                </a:solidFill>
              </a:rPr>
              <a:t>3.6</a:t>
            </a:r>
          </a:p>
          <a:p>
            <a:pPr lvl="1"/>
            <a:r>
              <a:rPr lang="en-US" altLang="zh-TW" sz="2000" b="1" dirty="0" smtClean="0">
                <a:solidFill>
                  <a:srgbClr val="00817E"/>
                </a:solidFill>
              </a:rPr>
              <a:t>myenv</a:t>
            </a:r>
            <a:r>
              <a:rPr lang="en-US" altLang="zh-TW" sz="2000" dirty="0" smtClean="0"/>
              <a:t> means your python environment name</a:t>
            </a:r>
          </a:p>
          <a:p>
            <a:pPr lvl="1"/>
            <a:r>
              <a:rPr lang="en-US" altLang="zh-TW" sz="2000" b="1" dirty="0" smtClean="0">
                <a:solidFill>
                  <a:srgbClr val="00817E"/>
                </a:solidFill>
              </a:rPr>
              <a:t>3.6</a:t>
            </a:r>
            <a:r>
              <a:rPr lang="en-US" altLang="zh-TW" sz="2000" dirty="0" smtClean="0"/>
              <a:t> means which python version you install </a:t>
            </a: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solidFill>
                  <a:srgbClr val="000000"/>
                </a:solidFill>
              </a:rPr>
              <a:pPr/>
              <a:t>9</a:t>
            </a:fld>
            <a:endParaRPr lang="zh-TW" altLang="en-US" dirty="0">
              <a:solidFill>
                <a:srgbClr val="000000"/>
              </a:solidFill>
            </a:endParaRPr>
          </a:p>
        </p:txBody>
      </p:sp>
      <p:pic>
        <p:nvPicPr>
          <p:cNvPr id="6" name="圖片 5"/>
          <p:cNvPicPr>
            <a:picLocks noChangeAspect="1"/>
          </p:cNvPicPr>
          <p:nvPr/>
        </p:nvPicPr>
        <p:blipFill>
          <a:blip r:embed="rId2"/>
          <a:stretch>
            <a:fillRect/>
          </a:stretch>
        </p:blipFill>
        <p:spPr>
          <a:xfrm>
            <a:off x="890572" y="2236456"/>
            <a:ext cx="6552728" cy="2083432"/>
          </a:xfrm>
          <a:prstGeom prst="rect">
            <a:avLst/>
          </a:prstGeom>
        </p:spPr>
      </p:pic>
      <p:pic>
        <p:nvPicPr>
          <p:cNvPr id="13" name="圖片 12"/>
          <p:cNvPicPr>
            <a:picLocks noChangeAspect="1"/>
          </p:cNvPicPr>
          <p:nvPr/>
        </p:nvPicPr>
        <p:blipFill>
          <a:blip r:embed="rId3"/>
          <a:stretch>
            <a:fillRect/>
          </a:stretch>
        </p:blipFill>
        <p:spPr>
          <a:xfrm>
            <a:off x="890572" y="3288132"/>
            <a:ext cx="6544316" cy="2094518"/>
          </a:xfrm>
          <a:prstGeom prst="rect">
            <a:avLst/>
          </a:prstGeom>
        </p:spPr>
      </p:pic>
      <p:pic>
        <p:nvPicPr>
          <p:cNvPr id="14" name="圖片 13"/>
          <p:cNvPicPr>
            <a:picLocks noChangeAspect="1"/>
          </p:cNvPicPr>
          <p:nvPr/>
        </p:nvPicPr>
        <p:blipFill>
          <a:blip r:embed="rId4"/>
          <a:stretch>
            <a:fillRect/>
          </a:stretch>
        </p:blipFill>
        <p:spPr>
          <a:xfrm>
            <a:off x="882160" y="4549133"/>
            <a:ext cx="6552728" cy="2128165"/>
          </a:xfrm>
          <a:prstGeom prst="rect">
            <a:avLst/>
          </a:prstGeom>
        </p:spPr>
      </p:pic>
      <p:sp>
        <p:nvSpPr>
          <p:cNvPr id="7" name="圓角矩形 6"/>
          <p:cNvSpPr/>
          <p:nvPr/>
        </p:nvSpPr>
        <p:spPr>
          <a:xfrm>
            <a:off x="3266836" y="2693918"/>
            <a:ext cx="3888432" cy="374494"/>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7" name="圓角矩形 16"/>
          <p:cNvSpPr/>
          <p:nvPr/>
        </p:nvSpPr>
        <p:spPr>
          <a:xfrm>
            <a:off x="2734447" y="6269157"/>
            <a:ext cx="1872208" cy="374494"/>
          </a:xfrm>
          <a:prstGeom prst="roundRect">
            <a:avLst>
              <a:gd name="adj" fmla="val 22546"/>
            </a:avLst>
          </a:prstGeom>
          <a:noFill/>
          <a:ln w="38100">
            <a:solidFill>
              <a:srgbClr val="E0566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Input y and enter</a:t>
            </a:r>
            <a:endParaRPr lang="zh-TW"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標題 1"/>
          <p:cNvSpPr txBox="1">
            <a:spLocks/>
          </p:cNvSpPr>
          <p:nvPr/>
        </p:nvSpPr>
        <p:spPr>
          <a:xfrm>
            <a:off x="6588224" y="209903"/>
            <a:ext cx="2376264" cy="716800"/>
          </a:xfrm>
          <a:prstGeom prst="rect">
            <a:avLst/>
          </a:prstGeom>
          <a:ln w="19050">
            <a:solidFill>
              <a:schemeClr val="tx1"/>
            </a:solidFill>
          </a:ln>
        </p:spPr>
        <p:txBody>
          <a:bodyPr vert="horz" lIns="91440" tIns="45720" rIns="91440" bIns="45720" rtlCol="0" anchor="ctr">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smtClean="0">
                <a:solidFill>
                  <a:schemeClr val="tx1"/>
                </a:solidFill>
                <a:latin typeface="Times New Roman" panose="02020603050405020304" pitchFamily="18" charset="0"/>
                <a:cs typeface="Times New Roman" panose="02020603050405020304" pitchFamily="18" charset="0"/>
              </a:rPr>
              <a:t>Python environment   </a:t>
            </a:r>
            <a:r>
              <a:rPr lang="en-US" altLang="zh-TW" sz="1600" dirty="0" smtClean="0">
                <a:solidFill>
                  <a:schemeClr val="tx1"/>
                </a:solidFill>
                <a:latin typeface="Times New Roman" panose="02020603050405020304" pitchFamily="18" charset="0"/>
                <a:cs typeface="Times New Roman" panose="02020603050405020304" pitchFamily="18" charset="0"/>
              </a:rPr>
              <a:t>Anaconda on windows </a:t>
            </a:r>
            <a:endParaRPr lang="zh-TW"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936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ioXGEM">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alpha val="50000"/>
          </a:schemeClr>
        </a:solidFill>
        <a:ln>
          <a:noFill/>
        </a:ln>
      </a:spPr>
      <a:bodyPr rtlCol="0" anchor="ctr"/>
      <a:lstStyle>
        <a:defPPr algn="ctr">
          <a:defRPr>
            <a:ln w="0"/>
            <a:solidFill>
              <a:schemeClr val="tx1"/>
            </a:solidFill>
            <a:effectLst>
              <a:outerShdw blurRad="38100" dist="19050" dir="2700000" algn="tl" rotWithShape="0">
                <a:schemeClr val="dk1">
                  <a:alpha val="40000"/>
                </a:scheme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ioXGEM" id="{1B40B9BC-D1DD-4FC8-BF37-4098040DB10C}" vid="{3344D94F-C74B-4F90-A853-83A933FD84B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409809</TotalTime>
  <Words>882</Words>
  <Application>Microsoft Office PowerPoint</Application>
  <PresentationFormat>如螢幕大小 (4:3)</PresentationFormat>
  <Paragraphs>308</Paragraphs>
  <Slides>35</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35</vt:i4>
      </vt:variant>
    </vt:vector>
  </HeadingPairs>
  <TitlesOfParts>
    <vt:vector size="44" baseType="lpstr">
      <vt:lpstr>微軟正黑體</vt:lpstr>
      <vt:lpstr>新細明體</vt:lpstr>
      <vt:lpstr>標楷體</vt:lpstr>
      <vt:lpstr>Arial</vt:lpstr>
      <vt:lpstr>Calibri</vt:lpstr>
      <vt:lpstr>Courier New</vt:lpstr>
      <vt:lpstr>Times New Roman</vt:lpstr>
      <vt:lpstr>Wingdings</vt:lpstr>
      <vt:lpstr>1_BioXGEM</vt:lpstr>
      <vt:lpstr>Random Forest Tutorial</vt:lpstr>
      <vt:lpstr>Outline</vt:lpstr>
      <vt:lpstr>About Random Forest</vt:lpstr>
      <vt:lpstr>What is Random Forest?</vt:lpstr>
      <vt:lpstr>Python environment Anaconda on windows </vt:lpstr>
      <vt:lpstr>Download Anaconda</vt:lpstr>
      <vt:lpstr>Install Anaconda</vt:lpstr>
      <vt:lpstr>Run Anaconda Prompt</vt:lpstr>
      <vt:lpstr>Create environment</vt:lpstr>
      <vt:lpstr>About environment</vt:lpstr>
      <vt:lpstr>Install package</vt:lpstr>
      <vt:lpstr>Python environment Linux</vt:lpstr>
      <vt:lpstr>Linux</vt:lpstr>
      <vt:lpstr>Python environment Colab</vt:lpstr>
      <vt:lpstr>About Colab</vt:lpstr>
      <vt:lpstr>Coding on Colab</vt:lpstr>
      <vt:lpstr>Install package</vt:lpstr>
      <vt:lpstr>Python code Pokémon type classification</vt:lpstr>
      <vt:lpstr>Pokémon Classification</vt:lpstr>
      <vt:lpstr>PowerPoint 簡報</vt:lpstr>
      <vt:lpstr>Code － import package</vt:lpstr>
      <vt:lpstr>Code － read data</vt:lpstr>
      <vt:lpstr>Code － read data</vt:lpstr>
      <vt:lpstr>Code － data preprocessing</vt:lpstr>
      <vt:lpstr>Code － data preprocessing</vt:lpstr>
      <vt:lpstr>Code － data preprocessing</vt:lpstr>
      <vt:lpstr>Code － data preprocessing</vt:lpstr>
      <vt:lpstr>Code － split train and test data</vt:lpstr>
      <vt:lpstr>Code － build RF model</vt:lpstr>
      <vt:lpstr>Code － predict model</vt:lpstr>
      <vt:lpstr>Code － output error sample</vt:lpstr>
      <vt:lpstr>Code － feature importance</vt:lpstr>
      <vt:lpstr>Code － feature importance</vt:lpstr>
      <vt:lpstr>Code － SHAP value</vt:lpstr>
      <vt:lpstr>Code － SHAP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會議記錄</dc:title>
  <dc:creator>Ken</dc:creator>
  <cp:lastModifiedBy>宇薇 黃</cp:lastModifiedBy>
  <cp:revision>9249</cp:revision>
  <cp:lastPrinted>2020-11-18T10:26:15Z</cp:lastPrinted>
  <dcterms:created xsi:type="dcterms:W3CDTF">2018-09-17T13:35:14Z</dcterms:created>
  <dcterms:modified xsi:type="dcterms:W3CDTF">2021-05-21T09:13:03Z</dcterms:modified>
</cp:coreProperties>
</file>