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8" r:id="rId3"/>
    <p:sldId id="257" r:id="rId4"/>
    <p:sldId id="263" r:id="rId5"/>
    <p:sldId id="264" r:id="rId6"/>
    <p:sldId id="267" r:id="rId7"/>
    <p:sldId id="270" r:id="rId8"/>
    <p:sldId id="265" r:id="rId9"/>
    <p:sldId id="269" r:id="rId10"/>
    <p:sldId id="266" r:id="rId11"/>
    <p:sldId id="26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219"/>
    <a:srgbClr val="8F8F8F"/>
    <a:srgbClr val="FF8080"/>
    <a:srgbClr val="F45E5E"/>
    <a:srgbClr val="FBB7B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486" autoAdjust="0"/>
  </p:normalViewPr>
  <p:slideViewPr>
    <p:cSldViewPr snapToGrid="0">
      <p:cViewPr>
        <p:scale>
          <a:sx n="64" d="100"/>
          <a:sy n="64" d="100"/>
        </p:scale>
        <p:origin x="-972" y="-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76E47-38CC-412A-8396-F837B7E2A434}" type="datetimeFigureOut">
              <a:rPr lang="ko-KR" altLang="en-US" smtClean="0"/>
              <a:t>2016-03-18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DB9F5-8C41-4BDC-BC5B-869C0F835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427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지금부터 </a:t>
            </a:r>
            <a:r>
              <a:rPr lang="en-US" altLang="ko-KR" dirty="0" smtClean="0"/>
              <a:t>2016 </a:t>
            </a:r>
            <a:r>
              <a:rPr lang="ko-KR" altLang="en-US" dirty="0" smtClean="0"/>
              <a:t>설계 프로젝트 가족 간 위치공유 커뮤니티 및 안심귀가 서비스를 기획하고 있는</a:t>
            </a:r>
            <a:endParaRPr lang="en-US" altLang="ko-KR" dirty="0" smtClean="0"/>
          </a:p>
          <a:p>
            <a:r>
              <a:rPr lang="en-US" altLang="ko-KR" dirty="0" smtClean="0"/>
              <a:t>COINS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WAY proposal </a:t>
            </a:r>
            <a:r>
              <a:rPr lang="ko-KR" altLang="en-US" baseline="0" dirty="0" smtClean="0"/>
              <a:t>발표를 시작하겠습니다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DB9F5-8C41-4BDC-BC5B-869C0F835E6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5947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마지막으로 저희의 수행일정표 입니다</a:t>
            </a:r>
            <a:r>
              <a:rPr lang="en-US" altLang="ko-KR" dirty="0" smtClean="0"/>
              <a:t>. 3</a:t>
            </a:r>
            <a:r>
              <a:rPr lang="ko-KR" altLang="en-US" dirty="0" smtClean="0"/>
              <a:t>월</a:t>
            </a:r>
            <a:r>
              <a:rPr lang="en-US" altLang="ko-KR" dirty="0" smtClean="0"/>
              <a:t>3</a:t>
            </a:r>
            <a:r>
              <a:rPr lang="ko-KR" altLang="en-US" dirty="0" smtClean="0"/>
              <a:t>주차 현재까지 주제선정과 다양한 사전조사를 통해 구현할 기능 등을 정하였고</a:t>
            </a:r>
            <a:endParaRPr lang="en-US" altLang="ko-KR" dirty="0" smtClean="0"/>
          </a:p>
          <a:p>
            <a:r>
              <a:rPr lang="ko-KR" altLang="en-US" dirty="0" smtClean="0"/>
              <a:t>채팅기능 </a:t>
            </a:r>
            <a:r>
              <a:rPr lang="en-US" altLang="ko-KR" dirty="0" smtClean="0"/>
              <a:t>prototype</a:t>
            </a:r>
            <a:r>
              <a:rPr lang="ko-KR" altLang="en-US" dirty="0" smtClean="0"/>
              <a:t>을 구현하고 있는 중입니다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월 안으로 마무리할 예정이고 </a:t>
            </a:r>
            <a:r>
              <a:rPr lang="en-US" altLang="ko-KR" dirty="0" smtClean="0"/>
              <a:t>5</a:t>
            </a:r>
            <a:r>
              <a:rPr lang="ko-KR" altLang="en-US" dirty="0" smtClean="0"/>
              <a:t>주차인 </a:t>
            </a:r>
            <a:r>
              <a:rPr lang="en-US" altLang="ko-KR" dirty="0" smtClean="0"/>
              <a:t>4</a:t>
            </a:r>
            <a:r>
              <a:rPr lang="ko-KR" altLang="en-US" dirty="0" smtClean="0"/>
              <a:t>월초부터</a:t>
            </a:r>
            <a:endParaRPr lang="en-US" altLang="ko-KR" dirty="0" smtClean="0"/>
          </a:p>
          <a:p>
            <a:r>
              <a:rPr lang="en-US" altLang="ko-KR" dirty="0" smtClean="0"/>
              <a:t>12</a:t>
            </a:r>
            <a:r>
              <a:rPr lang="ko-KR" altLang="en-US" dirty="0" smtClean="0"/>
              <a:t>주차인 </a:t>
            </a:r>
            <a:r>
              <a:rPr lang="en-US" altLang="ko-KR" dirty="0" smtClean="0"/>
              <a:t>5</a:t>
            </a:r>
            <a:r>
              <a:rPr lang="ko-KR" altLang="en-US" dirty="0" smtClean="0"/>
              <a:t>월 중순까지 데이터베이스와 서버를 설계하고 구축하며 </a:t>
            </a:r>
            <a:r>
              <a:rPr lang="en-US" altLang="ko-KR" dirty="0" err="1" smtClean="0"/>
              <a:t>ui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위치정보를 받는 기능과 채팅기능 등을 역할 분담하여 구현하고 다음으로 </a:t>
            </a:r>
            <a:r>
              <a:rPr lang="en-US" altLang="ko-KR" baseline="0" dirty="0" smtClean="0"/>
              <a:t>NFC</a:t>
            </a:r>
            <a:r>
              <a:rPr lang="ko-KR" altLang="en-US" baseline="0" dirty="0" smtClean="0"/>
              <a:t>기능을 구현한 후 마지막으로 네트워크를 연동할 예정입니다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매주 주간보고서를 작성하고  끊임없이 테스트해보면서 고쳐야 할 부분들은 개선하며 최적화시켜 </a:t>
            </a:r>
            <a:endParaRPr lang="en-US" altLang="ko-KR" baseline="0" dirty="0" smtClean="0"/>
          </a:p>
          <a:p>
            <a:r>
              <a:rPr lang="en-US" altLang="ko-KR" baseline="0" dirty="0" smtClean="0"/>
              <a:t>14</a:t>
            </a:r>
            <a:r>
              <a:rPr lang="ko-KR" altLang="en-US" baseline="0" dirty="0" smtClean="0"/>
              <a:t>주차인 </a:t>
            </a:r>
            <a:r>
              <a:rPr lang="en-US" altLang="ko-KR" baseline="0" dirty="0" smtClean="0"/>
              <a:t>6</a:t>
            </a:r>
            <a:r>
              <a:rPr lang="ko-KR" altLang="en-US" baseline="0" dirty="0" smtClean="0"/>
              <a:t>월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일에 성공적인 완성품을 시연 후 나머지 결과물들을 제출하도록 하겠습니다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DB9F5-8C41-4BDC-BC5B-869C0F835E6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560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발표는 조 소개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결과물 </a:t>
            </a:r>
            <a:r>
              <a:rPr lang="en-US" altLang="ko-KR" dirty="0" smtClean="0"/>
              <a:t>UI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그림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결과물 개요설명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결과물 구조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수행일정 순으로 하겠습니다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DB9F5-8C41-4BDC-BC5B-869C0F835E6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993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저희 조의 이름 </a:t>
            </a:r>
            <a:r>
              <a:rPr lang="en-US" altLang="ko-KR" dirty="0" smtClean="0"/>
              <a:t>coins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completely</a:t>
            </a:r>
            <a:r>
              <a:rPr lang="en-US" altLang="ko-KR" baseline="0" dirty="0" smtClean="0"/>
              <a:t> Insane </a:t>
            </a:r>
            <a:r>
              <a:rPr lang="ko-KR" altLang="en-US" baseline="0" dirty="0" smtClean="0"/>
              <a:t>완전히 미치다 의 약자로서 </a:t>
            </a:r>
            <a:r>
              <a:rPr lang="ko-KR" altLang="en-US" dirty="0" smtClean="0"/>
              <a:t>사학년의 마지막 설계 프로젝트인 만큼</a:t>
            </a:r>
          </a:p>
          <a:p>
            <a:r>
              <a:rPr lang="ko-KR" altLang="en-US" dirty="0" smtClean="0"/>
              <a:t>집중해서 열심히 임하려는 각오로 이름을 정하게 되었습니다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저희 조는 정인상교수님을 담당교수님으로 조장 이소라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권순일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최현규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박예림의 조원으로 구성되어있습니다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저희가 앞으로 개발할 어플리케이션의 이름은 </a:t>
            </a:r>
            <a:r>
              <a:rPr lang="ko-KR" altLang="en-US" dirty="0" err="1" smtClean="0"/>
              <a:t>웨얼아유</a:t>
            </a:r>
            <a:r>
              <a:rPr lang="ko-KR" altLang="en-US" dirty="0" smtClean="0"/>
              <a:t> 어디야 의 약자로 </a:t>
            </a:r>
            <a:r>
              <a:rPr lang="ko-KR" altLang="en-US" dirty="0" err="1" smtClean="0"/>
              <a:t>웨이라고</a:t>
            </a:r>
            <a:r>
              <a:rPr lang="ko-KR" altLang="en-US" dirty="0" smtClean="0"/>
              <a:t> 정하게 되었고 이는 지금 </a:t>
            </a:r>
            <a:r>
              <a:rPr lang="ko-KR" altLang="en-US" dirty="0" err="1" smtClean="0"/>
              <a:t>가고있는</a:t>
            </a:r>
            <a:r>
              <a:rPr lang="ko-KR" altLang="en-US" dirty="0" smtClean="0"/>
              <a:t> </a:t>
            </a:r>
          </a:p>
          <a:p>
            <a:r>
              <a:rPr lang="ko-KR" altLang="en-US" dirty="0" smtClean="0"/>
              <a:t>길이야 라는 중의적 의미를 포함하고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이름에서 알 수 있듯이 저희는 가족간의 위치를 공유하고 안심귀가 서비스를 제공하는 어플리케이션을 </a:t>
            </a:r>
            <a:r>
              <a:rPr lang="ko-KR" altLang="en-US" dirty="0" err="1" smtClean="0"/>
              <a:t>개발하고자합니다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저희 어플리케이션의 개발 목적은 최근 아동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여성 을 비롯한 다양한 </a:t>
            </a:r>
            <a:r>
              <a:rPr lang="ko-KR" altLang="en-US" dirty="0" err="1" smtClean="0"/>
              <a:t>범죄율</a:t>
            </a:r>
            <a:r>
              <a:rPr lang="ko-KR" altLang="en-US" dirty="0" smtClean="0"/>
              <a:t> 증가에 따른 대책이 필요하다고 </a:t>
            </a:r>
          </a:p>
          <a:p>
            <a:r>
              <a:rPr lang="ko-KR" altLang="en-US" dirty="0" smtClean="0"/>
              <a:t>생각하였고 이 어플리케이션을 통해 범죄를 예방하고 피해를 최소화 시킬 수 </a:t>
            </a:r>
            <a:r>
              <a:rPr lang="ko-KR" altLang="en-US" dirty="0" err="1" smtClean="0"/>
              <a:t>있을거라</a:t>
            </a:r>
            <a:r>
              <a:rPr lang="ko-KR" altLang="en-US" dirty="0" smtClean="0"/>
              <a:t> 생각합니다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현재 다양한 위치공유 어플리케이션이 존재하지만 다소 불편한 점이 많아 보편적으로는 쓰이지 않고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저희는 그런 불편함을 개선하고  저희만의 특수기능을 추가하여 사용자들이 편하게 쓸 </a:t>
            </a:r>
            <a:r>
              <a:rPr lang="ko-KR" altLang="en-US" dirty="0" err="1" smtClean="0"/>
              <a:t>수있고</a:t>
            </a:r>
            <a:r>
              <a:rPr lang="ko-KR" altLang="en-US" dirty="0" smtClean="0"/>
              <a:t> 효율적인 기능을</a:t>
            </a:r>
          </a:p>
          <a:p>
            <a:r>
              <a:rPr lang="ko-KR" altLang="en-US" dirty="0" smtClean="0"/>
              <a:t>갖춘 어플리케이션을 개발하고자 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또한 저희의 입장에서는 이번 기회를 통해 다양한 프로그램의 사용능력을 습득하고 프로젝트 능력을 함양할 수 있을 것 같습니다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DB9F5-8C41-4BDC-BC5B-869C0F835E6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518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 어플리케이션 결과물의 대략적인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그림 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다음과 같이 지도와 가족 구성원들의 위치를 확인할 수 있도록 메인 화면을  생각 중이고 가족간의 위치정보와 택시정보를 공유할 수 있는 채팅화면 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택시에</a:t>
            </a:r>
            <a:r>
              <a:rPr lang="ko-KR" altLang="en-US" baseline="0" dirty="0" smtClean="0"/>
              <a:t> 있는 </a:t>
            </a:r>
            <a:r>
              <a:rPr lang="en-US" altLang="ko-KR" dirty="0" smtClean="0"/>
              <a:t>NFC</a:t>
            </a:r>
            <a:r>
              <a:rPr lang="ko-KR" altLang="en-US" dirty="0" smtClean="0"/>
              <a:t>태그에 접촉하였을 때 나타나는 화면을 구상해보았습니다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DB9F5-8C41-4BDC-BC5B-869C0F835E6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128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저희가 생각하고 있는 기능을 다양한 상황들로 말씀 드리고자 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먼저 제가 어딘가에서 위험한 상황에 닥치게 되었을 때 핸드폰에 특정 제스처를 취하거나 특정 단어를 외치면 자동으로 비상연락이</a:t>
            </a:r>
            <a:endParaRPr lang="en-US" altLang="ko-KR" dirty="0" smtClean="0"/>
          </a:p>
          <a:p>
            <a:r>
              <a:rPr lang="ko-KR" altLang="en-US" dirty="0" smtClean="0"/>
              <a:t>가족들과 경찰에게 가게 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이는 적당한 시간의 </a:t>
            </a:r>
            <a:r>
              <a:rPr lang="ko-KR" altLang="en-US" dirty="0" err="1" smtClean="0"/>
              <a:t>딜레이를</a:t>
            </a:r>
            <a:r>
              <a:rPr lang="ko-KR" altLang="en-US" dirty="0" smtClean="0"/>
              <a:t> 줘서 실수로 비상연락이 켜졌을</a:t>
            </a:r>
            <a:r>
              <a:rPr lang="ko-KR" altLang="en-US" baseline="0" dirty="0" smtClean="0"/>
              <a:t> 때 취소를 할 수 있도록 설정할 것입니다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두번째</a:t>
            </a:r>
            <a:r>
              <a:rPr lang="ko-KR" altLang="en-US" baseline="0" dirty="0" smtClean="0"/>
              <a:t> 로는 저를 포함한 가족들의 실시간 현 위치가 지도상에 확인이 되고 간략한 위치가 지도아래에 표시 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위치가 실시간으로 표시되기 때문에  초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중생 등의 어린 학생의 경우에는 하교 후 집까지 잘 오고 있는지 혹은 학원 등의 다음목적지로는 잘 가고 있는지 확인할 수 있으며 저희 같은 경우에는 늦은 시간에 귀가하게 되었을 때 걱정하시는 부모님께 잘 가고 있는 것을 확인시켜 드릴 수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 사람이 많은 장소에서 어린아이를 잃어버렸을 때 아이가 핸드폰을 소지하고 있다면 혹은 핸드폰을 분실하였을 때에도 효과적으로 쓰일 수 있다고 생각합니다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ON/OFF</a:t>
            </a:r>
            <a:r>
              <a:rPr lang="ko-KR" altLang="en-US" baseline="0" dirty="0" smtClean="0"/>
              <a:t>를 통해 가족들의 위치를 지도에 표시할 수도 안 할 수도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저의 위치를 가족에게 공유하게 되면 다음과 같이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다음슬라이드</a:t>
            </a:r>
            <a:r>
              <a:rPr lang="en-US" altLang="ko-KR" baseline="0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DB9F5-8C41-4BDC-BC5B-869C0F835E6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785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가족에게 현 위치의 구체적인 정보가 전송되게 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이를 통해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가족간의 정확한 위치를 확인 할 수 있으며 혹시 운전을 통해 특정장소에서 만나야 할 경우 </a:t>
            </a:r>
            <a:r>
              <a:rPr lang="ko-KR" altLang="en-US" dirty="0" err="1" smtClean="0"/>
              <a:t>네비게이션에</a:t>
            </a:r>
            <a:r>
              <a:rPr lang="ko-KR" altLang="en-US" dirty="0" smtClean="0"/>
              <a:t> 이 정확한 위치를 찍으면 되기 때문에 만나는 장소의 오차범위를 줄일 수도 있습니다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이</a:t>
            </a:r>
            <a:r>
              <a:rPr lang="ko-KR" altLang="en-US" baseline="0" dirty="0" smtClean="0"/>
              <a:t> 화면</a:t>
            </a:r>
            <a:r>
              <a:rPr lang="ko-KR" altLang="en-US" dirty="0" smtClean="0"/>
              <a:t>에서는 가족간의 기본적인 채팅기능을 포함하여 서로의 위치를 공유하고 택시의 정보를 공유할 수 있는 정보로그의 기능을 갖추고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DB9F5-8C41-4BDC-BC5B-869C0F835E6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0155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다음과 같이 제가 택시를 탑승하여 택시에 장착된 </a:t>
            </a:r>
            <a:r>
              <a:rPr lang="en-US" altLang="ko-KR" dirty="0" smtClean="0"/>
              <a:t>NFC</a:t>
            </a:r>
            <a:r>
              <a:rPr lang="ko-KR" altLang="en-US" dirty="0" smtClean="0"/>
              <a:t>태그에 접촉하게 되면 다음과 같은 알림이 뜨고 가족에게 공유하면 택시의 차량번호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택시기사님의 이름과 연락처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택시 회사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목적지에 도착 예상시간 </a:t>
            </a:r>
            <a:r>
              <a:rPr lang="ko-KR" altLang="en-US" dirty="0" smtClean="0"/>
              <a:t>등의 정보가 전송되게 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도착 예정시간보다 일정 된 시간이 지체 시 일차 위급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알람이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가족채팅방에</a:t>
            </a:r>
            <a:r>
              <a:rPr lang="ko-KR" altLang="en-US" baseline="0" dirty="0" smtClean="0"/>
              <a:t> 전송되게 되어 현재의 위치 및 상황을 확실하게 확인할 수 있으며</a:t>
            </a:r>
            <a:r>
              <a:rPr lang="ko-KR" altLang="en-US" dirty="0" smtClean="0"/>
              <a:t>  이는 혹시 모를 사고 혹은 택시범죄 등을 예방하여 안전귀가를 도울 수 있을 것입니다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DB9F5-8C41-4BDC-BC5B-869C0F835E6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077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저희의 개발 구조는 위성에서 </a:t>
            </a:r>
            <a:r>
              <a:rPr lang="en-US" altLang="ko-KR" dirty="0" smtClean="0"/>
              <a:t>GPS</a:t>
            </a:r>
            <a:r>
              <a:rPr lang="ko-KR" altLang="en-US" dirty="0" smtClean="0"/>
              <a:t>신호를</a:t>
            </a:r>
            <a:r>
              <a:rPr lang="en-US" altLang="ko-KR" dirty="0" smtClean="0"/>
              <a:t>, NFC</a:t>
            </a:r>
            <a:r>
              <a:rPr lang="ko-KR" altLang="en-US" dirty="0" smtClean="0"/>
              <a:t>를 통해 택시의 정보를 핸드폰으로 받아 서버를 통해 가족들과 공유를 하고 데이터베이스에서 가족 </a:t>
            </a:r>
            <a:r>
              <a:rPr lang="ko-KR" altLang="en-US" dirty="0" err="1" smtClean="0"/>
              <a:t>그룹원들의</a:t>
            </a:r>
            <a:r>
              <a:rPr lang="ko-KR" altLang="en-US" dirty="0" smtClean="0"/>
              <a:t> 정보 및 </a:t>
            </a:r>
            <a:r>
              <a:rPr lang="ko-KR" altLang="en-US" dirty="0" err="1" smtClean="0"/>
              <a:t>경로등을</a:t>
            </a:r>
            <a:r>
              <a:rPr lang="ko-KR" altLang="en-US" dirty="0" smtClean="0"/>
              <a:t> 저장하여 관리 할 예정입니다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DB9F5-8C41-4BDC-BC5B-869C0F835E6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187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저희의 개발도구는 </a:t>
            </a:r>
            <a:r>
              <a:rPr lang="ko-KR" altLang="en-US" dirty="0" err="1" smtClean="0"/>
              <a:t>안드로이드를</a:t>
            </a:r>
            <a:r>
              <a:rPr lang="ko-KR" altLang="en-US" dirty="0" smtClean="0"/>
              <a:t> 위한 통합 개발환경인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스튜디오를 통해 개발하고 </a:t>
            </a:r>
            <a:r>
              <a:rPr lang="en-US" altLang="ko-KR" dirty="0" smtClean="0"/>
              <a:t>Eclipse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Apache</a:t>
            </a:r>
            <a:r>
              <a:rPr lang="en-US" altLang="ko-KR" baseline="0" dirty="0" smtClean="0"/>
              <a:t> Web Server</a:t>
            </a:r>
            <a:r>
              <a:rPr lang="ko-KR" altLang="en-US" baseline="0" dirty="0" smtClean="0"/>
              <a:t>를 통해 서버를 구축하며 </a:t>
            </a:r>
            <a:r>
              <a:rPr lang="en-US" altLang="ko-KR" baseline="0" dirty="0" smtClean="0"/>
              <a:t>My SQL</a:t>
            </a:r>
            <a:r>
              <a:rPr lang="ko-KR" altLang="en-US" baseline="0" dirty="0" smtClean="0"/>
              <a:t>을 통해 데이터 베이스를 관리 할 것 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DB9F5-8C41-4BDC-BC5B-869C0F835E6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660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4C916-8073-40CA-B870-C0ABDF532CF5}" type="datetimeFigureOut">
              <a:rPr lang="ko-KR" altLang="en-US" smtClean="0"/>
              <a:t>2016-03-18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E21DB-3D69-4FD0-8ABD-1AAE61D07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045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4C916-8073-40CA-B870-C0ABDF532CF5}" type="datetimeFigureOut">
              <a:rPr lang="ko-KR" altLang="en-US" smtClean="0"/>
              <a:t>2016-03-18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E21DB-3D69-4FD0-8ABD-1AAE61D07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21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4C916-8073-40CA-B870-C0ABDF532CF5}" type="datetimeFigureOut">
              <a:rPr lang="ko-KR" altLang="en-US" smtClean="0"/>
              <a:t>2016-03-18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E21DB-3D69-4FD0-8ABD-1AAE61D07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175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4C916-8073-40CA-B870-C0ABDF532CF5}" type="datetimeFigureOut">
              <a:rPr lang="ko-KR" altLang="en-US" smtClean="0"/>
              <a:t>2016-03-18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E21DB-3D69-4FD0-8ABD-1AAE61D07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323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4C916-8073-40CA-B870-C0ABDF532CF5}" type="datetimeFigureOut">
              <a:rPr lang="ko-KR" altLang="en-US" smtClean="0"/>
              <a:t>2016-03-18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E21DB-3D69-4FD0-8ABD-1AAE61D07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590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4C916-8073-40CA-B870-C0ABDF532CF5}" type="datetimeFigureOut">
              <a:rPr lang="ko-KR" altLang="en-US" smtClean="0"/>
              <a:t>2016-03-18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E21DB-3D69-4FD0-8ABD-1AAE61D07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44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4C916-8073-40CA-B870-C0ABDF532CF5}" type="datetimeFigureOut">
              <a:rPr lang="ko-KR" altLang="en-US" smtClean="0"/>
              <a:t>2016-03-18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E21DB-3D69-4FD0-8ABD-1AAE61D07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957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4C916-8073-40CA-B870-C0ABDF532CF5}" type="datetimeFigureOut">
              <a:rPr lang="ko-KR" altLang="en-US" smtClean="0"/>
              <a:t>2016-03-18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E21DB-3D69-4FD0-8ABD-1AAE61D07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62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4C916-8073-40CA-B870-C0ABDF532CF5}" type="datetimeFigureOut">
              <a:rPr lang="ko-KR" altLang="en-US" smtClean="0"/>
              <a:t>2016-03-18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E21DB-3D69-4FD0-8ABD-1AAE61D07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547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4C916-8073-40CA-B870-C0ABDF532CF5}" type="datetimeFigureOut">
              <a:rPr lang="ko-KR" altLang="en-US" smtClean="0"/>
              <a:t>2016-03-18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E21DB-3D69-4FD0-8ABD-1AAE61D07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898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4C916-8073-40CA-B870-C0ABDF532CF5}" type="datetimeFigureOut">
              <a:rPr lang="ko-KR" altLang="en-US" smtClean="0"/>
              <a:t>2016-03-18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E21DB-3D69-4FD0-8ABD-1AAE61D07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860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4C916-8073-40CA-B870-C0ABDF532CF5}" type="datetimeFigureOut">
              <a:rPr lang="ko-KR" altLang="en-US" smtClean="0"/>
              <a:t>2016-03-18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E21DB-3D69-4FD0-8ABD-1AAE61D07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38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다리꼴 9"/>
          <p:cNvSpPr/>
          <p:nvPr/>
        </p:nvSpPr>
        <p:spPr>
          <a:xfrm>
            <a:off x="-225083" y="848751"/>
            <a:ext cx="3530991" cy="647113"/>
          </a:xfrm>
          <a:prstGeom prst="trapezoid">
            <a:avLst/>
          </a:prstGeom>
          <a:solidFill>
            <a:srgbClr val="18A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2016 </a:t>
            </a:r>
            <a:r>
              <a:rPr lang="ko-KR" altLang="en-US" dirty="0" smtClean="0"/>
              <a:t>설계프로젝트</a:t>
            </a:r>
            <a:endParaRPr lang="ko-KR" altLang="en-US" dirty="0"/>
          </a:p>
        </p:txBody>
      </p:sp>
      <p:sp>
        <p:nvSpPr>
          <p:cNvPr id="11" name="사다리꼴 10"/>
          <p:cNvSpPr/>
          <p:nvPr/>
        </p:nvSpPr>
        <p:spPr>
          <a:xfrm rot="10800000">
            <a:off x="3305905" y="848751"/>
            <a:ext cx="9101797" cy="647113"/>
          </a:xfrm>
          <a:prstGeom prst="trapezoid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40480" y="987641"/>
            <a:ext cx="5061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가족 간 위치공유 커뮤니티 및 안심귀가 서비스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 rot="2700000">
            <a:off x="6675877" y="1134839"/>
            <a:ext cx="6251640" cy="6629398"/>
          </a:xfrm>
          <a:custGeom>
            <a:avLst/>
            <a:gdLst>
              <a:gd name="connsiteX0" fmla="*/ 0 w 2242142"/>
              <a:gd name="connsiteY0" fmla="*/ 1842785 h 2242142"/>
              <a:gd name="connsiteX1" fmla="*/ 1842785 w 2242142"/>
              <a:gd name="connsiteY1" fmla="*/ 0 h 2242142"/>
              <a:gd name="connsiteX2" fmla="*/ 1842785 w 2242142"/>
              <a:gd name="connsiteY2" fmla="*/ 399357 h 2242142"/>
              <a:gd name="connsiteX3" fmla="*/ 2242142 w 2242142"/>
              <a:gd name="connsiteY3" fmla="*/ 399357 h 2242142"/>
              <a:gd name="connsiteX4" fmla="*/ 399357 w 2242142"/>
              <a:gd name="connsiteY4" fmla="*/ 2242142 h 2242142"/>
              <a:gd name="connsiteX5" fmla="*/ 0 w 2242142"/>
              <a:gd name="connsiteY5" fmla="*/ 1842785 h 2242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2142" h="2242142">
                <a:moveTo>
                  <a:pt x="0" y="1842785"/>
                </a:moveTo>
                <a:lnTo>
                  <a:pt x="1842785" y="0"/>
                </a:lnTo>
                <a:lnTo>
                  <a:pt x="1842785" y="399357"/>
                </a:lnTo>
                <a:lnTo>
                  <a:pt x="2242142" y="399357"/>
                </a:lnTo>
                <a:lnTo>
                  <a:pt x="399357" y="2242142"/>
                </a:lnTo>
                <a:lnTo>
                  <a:pt x="0" y="1842785"/>
                </a:lnTo>
                <a:close/>
              </a:path>
            </a:pathLst>
          </a:custGeom>
          <a:solidFill>
            <a:srgbClr val="EBD2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45E5E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478" y="2582631"/>
            <a:ext cx="4667935" cy="251059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441011" y="4449539"/>
            <a:ext cx="4103502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sz="2400" b="1" spc="-300" dirty="0" smtClean="0">
                <a:solidFill>
                  <a:schemeClr val="bg1"/>
                </a:solidFill>
              </a:rPr>
              <a:t>W A Y ( 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Where Are You </a:t>
            </a:r>
            <a:r>
              <a:rPr lang="en-US" altLang="ko-KR" sz="2400" b="1" spc="-300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0" y="6556322"/>
            <a:ext cx="12207240" cy="301678"/>
          </a:xfrm>
          <a:prstGeom prst="rect">
            <a:avLst/>
          </a:prstGeom>
          <a:solidFill>
            <a:srgbClr val="EBD2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688979" y="6495362"/>
            <a:ext cx="238078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b="1" spc="-300" dirty="0" smtClean="0">
                <a:solidFill>
                  <a:schemeClr val="bg1"/>
                </a:solidFill>
              </a:rPr>
              <a:t>2016 </a:t>
            </a:r>
            <a:r>
              <a:rPr lang="ko-KR" altLang="en-US" b="1" spc="-300" dirty="0" smtClean="0">
                <a:solidFill>
                  <a:schemeClr val="bg1"/>
                </a:solidFill>
              </a:rPr>
              <a:t>설계프로젝트 </a:t>
            </a:r>
            <a:r>
              <a:rPr lang="ko-KR" altLang="en-US" b="1" spc="-300" dirty="0" err="1" smtClean="0">
                <a:solidFill>
                  <a:schemeClr val="bg1"/>
                </a:solidFill>
              </a:rPr>
              <a:t>코인즈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709" y="0"/>
            <a:ext cx="1758291" cy="945675"/>
          </a:xfrm>
          <a:prstGeom prst="rect">
            <a:avLst/>
          </a:prstGeom>
        </p:spPr>
      </p:pic>
      <p:sp>
        <p:nvSpPr>
          <p:cNvPr id="2" name="타원 1"/>
          <p:cNvSpPr/>
          <p:nvPr/>
        </p:nvSpPr>
        <p:spPr>
          <a:xfrm>
            <a:off x="4047344" y="2113614"/>
            <a:ext cx="4242216" cy="3962893"/>
          </a:xfrm>
          <a:prstGeom prst="ellipse">
            <a:avLst/>
          </a:prstGeom>
          <a:noFill/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65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22" grpId="0"/>
      <p:bldP spid="22" grpId="1"/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85767" y="2604599"/>
            <a:ext cx="1431802" cy="34778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01 </a:t>
            </a:r>
            <a:r>
              <a:rPr lang="ko-KR" altLang="en-US" sz="2000" spc="-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조소개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02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결과물 </a:t>
            </a:r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 I</a:t>
            </a:r>
            <a:endParaRPr lang="en-US" altLang="ko-KR" sz="20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03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개요설명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04 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구조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20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b="1" spc="-300" dirty="0" smtClean="0">
                <a:solidFill>
                  <a:srgbClr val="EBD219"/>
                </a:solidFill>
              </a:rPr>
              <a:t>05  </a:t>
            </a:r>
            <a:r>
              <a:rPr lang="ko-KR" altLang="en-US" sz="2000" b="1" spc="-300" dirty="0" smtClean="0">
                <a:solidFill>
                  <a:srgbClr val="EBD219"/>
                </a:solidFill>
              </a:rPr>
              <a:t>수행일정</a:t>
            </a:r>
            <a:r>
              <a:rPr lang="en-US" altLang="ko-KR" sz="2000" b="1" spc="-300" dirty="0" smtClean="0">
                <a:solidFill>
                  <a:srgbClr val="EBD219"/>
                </a:solidFill>
              </a:rPr>
              <a:t> </a:t>
            </a:r>
            <a:endParaRPr lang="en-US" altLang="ko-KR" sz="2000" b="1" spc="-300" dirty="0">
              <a:solidFill>
                <a:srgbClr val="EBD219"/>
              </a:solidFill>
            </a:endParaRPr>
          </a:p>
          <a:p>
            <a:pPr marL="457200" indent="-457200">
              <a:buAutoNum type="arabicPlain" startAt="4"/>
            </a:pP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AutoNum type="arabicPlain" startAt="4"/>
            </a:pPr>
            <a:endParaRPr lang="ko-KR" altLang="en-US" sz="20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709" y="0"/>
            <a:ext cx="1758291" cy="945675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180645336" descr="EMB000002dc276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599" y="956591"/>
            <a:ext cx="9707881" cy="5253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-669753" y="956591"/>
            <a:ext cx="2480259" cy="5265246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556322"/>
            <a:ext cx="12207240" cy="301678"/>
          </a:xfrm>
          <a:prstGeom prst="rect">
            <a:avLst/>
          </a:prstGeom>
          <a:solidFill>
            <a:srgbClr val="EBD2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688979" y="6495362"/>
            <a:ext cx="238078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b="1" spc="-300" dirty="0" smtClean="0">
                <a:solidFill>
                  <a:schemeClr val="bg1"/>
                </a:solidFill>
              </a:rPr>
              <a:t>2016 </a:t>
            </a:r>
            <a:r>
              <a:rPr lang="ko-KR" altLang="en-US" b="1" spc="-300" dirty="0" smtClean="0">
                <a:solidFill>
                  <a:schemeClr val="bg1"/>
                </a:solidFill>
              </a:rPr>
              <a:t>설계프로젝트 </a:t>
            </a:r>
            <a:r>
              <a:rPr lang="ko-KR" altLang="en-US" b="1" spc="-300" dirty="0" err="1" smtClean="0">
                <a:solidFill>
                  <a:schemeClr val="bg1"/>
                </a:solidFill>
              </a:rPr>
              <a:t>코인즈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56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329566" y="3255093"/>
            <a:ext cx="3405099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sz="3600" b="1" spc="-300" dirty="0" smtClean="0">
                <a:solidFill>
                  <a:srgbClr val="EBD219"/>
                </a:solidFill>
              </a:rPr>
              <a:t>Any </a:t>
            </a:r>
            <a:r>
              <a:rPr lang="en-US" altLang="ko-KR" sz="3600" b="1" dirty="0" smtClean="0">
                <a:solidFill>
                  <a:srgbClr val="EBD219"/>
                </a:solidFill>
              </a:rPr>
              <a:t>Questions</a:t>
            </a:r>
            <a:r>
              <a:rPr lang="en-US" altLang="ko-KR" sz="3600" b="1" spc="-300" dirty="0" smtClean="0">
                <a:solidFill>
                  <a:srgbClr val="EBD219"/>
                </a:solidFill>
              </a:rPr>
              <a:t>?</a:t>
            </a:r>
            <a:endParaRPr lang="ko-KR" altLang="en-US" sz="3600" b="1" spc="-300" dirty="0">
              <a:solidFill>
                <a:srgbClr val="EBD219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556322"/>
            <a:ext cx="12207240" cy="301678"/>
          </a:xfrm>
          <a:prstGeom prst="rect">
            <a:avLst/>
          </a:prstGeom>
          <a:solidFill>
            <a:srgbClr val="EBD2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688979" y="6495362"/>
            <a:ext cx="238078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b="1" spc="-300" dirty="0" smtClean="0">
                <a:solidFill>
                  <a:schemeClr val="bg1"/>
                </a:solidFill>
              </a:rPr>
              <a:t>2016 </a:t>
            </a:r>
            <a:r>
              <a:rPr lang="ko-KR" altLang="en-US" b="1" spc="-300" dirty="0" smtClean="0">
                <a:solidFill>
                  <a:schemeClr val="bg1"/>
                </a:solidFill>
              </a:rPr>
              <a:t>설계프로젝트 </a:t>
            </a:r>
            <a:r>
              <a:rPr lang="ko-KR" altLang="en-US" b="1" spc="-300" dirty="0" err="1" smtClean="0">
                <a:solidFill>
                  <a:schemeClr val="bg1"/>
                </a:solidFill>
              </a:rPr>
              <a:t>코인즈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709" y="0"/>
            <a:ext cx="1758291" cy="94567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736574" y="2754431"/>
            <a:ext cx="3469094" cy="646331"/>
          </a:xfrm>
          <a:prstGeom prst="rect">
            <a:avLst/>
          </a:prstGeom>
        </p:spPr>
        <p:txBody>
          <a:bodyPr wrap="square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Thank You</a:t>
            </a:r>
            <a:endParaRPr lang="en-US" altLang="ko-KR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75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4515961" y="4449539"/>
            <a:ext cx="4103502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sz="2400" b="1" spc="-300" dirty="0" smtClean="0">
                <a:solidFill>
                  <a:schemeClr val="bg1"/>
                </a:solidFill>
              </a:rPr>
              <a:t>W A Y ( 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Where Are You </a:t>
            </a:r>
            <a:r>
              <a:rPr lang="en-US" altLang="ko-KR" sz="2400" b="1" spc="-300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0" y="6556322"/>
            <a:ext cx="12207240" cy="301678"/>
          </a:xfrm>
          <a:prstGeom prst="rect">
            <a:avLst/>
          </a:prstGeom>
          <a:solidFill>
            <a:srgbClr val="EBD2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688979" y="6495362"/>
            <a:ext cx="238078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b="1" spc="-300" dirty="0" smtClean="0">
                <a:solidFill>
                  <a:schemeClr val="bg1"/>
                </a:solidFill>
              </a:rPr>
              <a:t>2016 </a:t>
            </a:r>
            <a:r>
              <a:rPr lang="ko-KR" altLang="en-US" b="1" spc="-300" dirty="0" smtClean="0">
                <a:solidFill>
                  <a:schemeClr val="bg1"/>
                </a:solidFill>
              </a:rPr>
              <a:t>설계프로젝트 </a:t>
            </a:r>
            <a:r>
              <a:rPr lang="ko-KR" altLang="en-US" b="1" spc="-300" dirty="0" err="1" smtClean="0">
                <a:solidFill>
                  <a:schemeClr val="bg1"/>
                </a:solidFill>
              </a:rPr>
              <a:t>코인즈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sp>
        <p:nvSpPr>
          <p:cNvPr id="21" name="사다리꼴 20"/>
          <p:cNvSpPr/>
          <p:nvPr/>
        </p:nvSpPr>
        <p:spPr>
          <a:xfrm>
            <a:off x="-225083" y="848751"/>
            <a:ext cx="3530991" cy="647113"/>
          </a:xfrm>
          <a:prstGeom prst="trapezoid">
            <a:avLst/>
          </a:prstGeom>
          <a:solidFill>
            <a:srgbClr val="18A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23" name="사다리꼴 22"/>
          <p:cNvSpPr/>
          <p:nvPr/>
        </p:nvSpPr>
        <p:spPr>
          <a:xfrm rot="10800000">
            <a:off x="3305905" y="848751"/>
            <a:ext cx="9101797" cy="647113"/>
          </a:xfrm>
          <a:prstGeom prst="trapezoid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840480" y="987641"/>
            <a:ext cx="5061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가족 간 위치공유 커뮤니티 및 안심귀가 서비스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자유형 25"/>
          <p:cNvSpPr/>
          <p:nvPr/>
        </p:nvSpPr>
        <p:spPr>
          <a:xfrm rot="2700000">
            <a:off x="2766964" y="1847234"/>
            <a:ext cx="1705474" cy="1718075"/>
          </a:xfrm>
          <a:custGeom>
            <a:avLst/>
            <a:gdLst>
              <a:gd name="connsiteX0" fmla="*/ 0 w 2242142"/>
              <a:gd name="connsiteY0" fmla="*/ 1842785 h 2242142"/>
              <a:gd name="connsiteX1" fmla="*/ 1842785 w 2242142"/>
              <a:gd name="connsiteY1" fmla="*/ 0 h 2242142"/>
              <a:gd name="connsiteX2" fmla="*/ 1842785 w 2242142"/>
              <a:gd name="connsiteY2" fmla="*/ 399357 h 2242142"/>
              <a:gd name="connsiteX3" fmla="*/ 2242142 w 2242142"/>
              <a:gd name="connsiteY3" fmla="*/ 399357 h 2242142"/>
              <a:gd name="connsiteX4" fmla="*/ 399357 w 2242142"/>
              <a:gd name="connsiteY4" fmla="*/ 2242142 h 2242142"/>
              <a:gd name="connsiteX5" fmla="*/ 0 w 2242142"/>
              <a:gd name="connsiteY5" fmla="*/ 1842785 h 2242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2142" h="2242142">
                <a:moveTo>
                  <a:pt x="0" y="1842785"/>
                </a:moveTo>
                <a:lnTo>
                  <a:pt x="1842785" y="0"/>
                </a:lnTo>
                <a:lnTo>
                  <a:pt x="1842785" y="399357"/>
                </a:lnTo>
                <a:lnTo>
                  <a:pt x="2242142" y="399357"/>
                </a:lnTo>
                <a:lnTo>
                  <a:pt x="399357" y="2242142"/>
                </a:lnTo>
                <a:lnTo>
                  <a:pt x="0" y="1842785"/>
                </a:lnTo>
                <a:close/>
              </a:path>
            </a:pathLst>
          </a:custGeom>
          <a:solidFill>
            <a:srgbClr val="EBD2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45E5E"/>
              </a:solidFill>
            </a:endParaRPr>
          </a:p>
        </p:txBody>
      </p:sp>
      <p:sp>
        <p:nvSpPr>
          <p:cNvPr id="27" name="자유형 26"/>
          <p:cNvSpPr/>
          <p:nvPr/>
        </p:nvSpPr>
        <p:spPr>
          <a:xfrm rot="2700000">
            <a:off x="2766960" y="2428158"/>
            <a:ext cx="1705474" cy="1718075"/>
          </a:xfrm>
          <a:custGeom>
            <a:avLst/>
            <a:gdLst>
              <a:gd name="connsiteX0" fmla="*/ 0 w 2242142"/>
              <a:gd name="connsiteY0" fmla="*/ 1842785 h 2242142"/>
              <a:gd name="connsiteX1" fmla="*/ 1842785 w 2242142"/>
              <a:gd name="connsiteY1" fmla="*/ 0 h 2242142"/>
              <a:gd name="connsiteX2" fmla="*/ 1842785 w 2242142"/>
              <a:gd name="connsiteY2" fmla="*/ 399357 h 2242142"/>
              <a:gd name="connsiteX3" fmla="*/ 2242142 w 2242142"/>
              <a:gd name="connsiteY3" fmla="*/ 399357 h 2242142"/>
              <a:gd name="connsiteX4" fmla="*/ 399357 w 2242142"/>
              <a:gd name="connsiteY4" fmla="*/ 2242142 h 2242142"/>
              <a:gd name="connsiteX5" fmla="*/ 0 w 2242142"/>
              <a:gd name="connsiteY5" fmla="*/ 1842785 h 2242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2142" h="2242142">
                <a:moveTo>
                  <a:pt x="0" y="1842785"/>
                </a:moveTo>
                <a:lnTo>
                  <a:pt x="1842785" y="0"/>
                </a:lnTo>
                <a:lnTo>
                  <a:pt x="1842785" y="399357"/>
                </a:lnTo>
                <a:lnTo>
                  <a:pt x="2242142" y="399357"/>
                </a:lnTo>
                <a:lnTo>
                  <a:pt x="399357" y="2242142"/>
                </a:lnTo>
                <a:lnTo>
                  <a:pt x="0" y="1842785"/>
                </a:lnTo>
                <a:close/>
              </a:path>
            </a:pathLst>
          </a:custGeom>
          <a:solidFill>
            <a:srgbClr val="EBD2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45E5E"/>
              </a:solidFill>
            </a:endParaRPr>
          </a:p>
        </p:txBody>
      </p:sp>
      <p:sp>
        <p:nvSpPr>
          <p:cNvPr id="29" name="자유형 28"/>
          <p:cNvSpPr/>
          <p:nvPr/>
        </p:nvSpPr>
        <p:spPr>
          <a:xfrm rot="2700000">
            <a:off x="2766962" y="3024639"/>
            <a:ext cx="1705474" cy="1718075"/>
          </a:xfrm>
          <a:custGeom>
            <a:avLst/>
            <a:gdLst>
              <a:gd name="connsiteX0" fmla="*/ 0 w 2242142"/>
              <a:gd name="connsiteY0" fmla="*/ 1842785 h 2242142"/>
              <a:gd name="connsiteX1" fmla="*/ 1842785 w 2242142"/>
              <a:gd name="connsiteY1" fmla="*/ 0 h 2242142"/>
              <a:gd name="connsiteX2" fmla="*/ 1842785 w 2242142"/>
              <a:gd name="connsiteY2" fmla="*/ 399357 h 2242142"/>
              <a:gd name="connsiteX3" fmla="*/ 2242142 w 2242142"/>
              <a:gd name="connsiteY3" fmla="*/ 399357 h 2242142"/>
              <a:gd name="connsiteX4" fmla="*/ 399357 w 2242142"/>
              <a:gd name="connsiteY4" fmla="*/ 2242142 h 2242142"/>
              <a:gd name="connsiteX5" fmla="*/ 0 w 2242142"/>
              <a:gd name="connsiteY5" fmla="*/ 1842785 h 2242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2142" h="2242142">
                <a:moveTo>
                  <a:pt x="0" y="1842785"/>
                </a:moveTo>
                <a:lnTo>
                  <a:pt x="1842785" y="0"/>
                </a:lnTo>
                <a:lnTo>
                  <a:pt x="1842785" y="399357"/>
                </a:lnTo>
                <a:lnTo>
                  <a:pt x="2242142" y="399357"/>
                </a:lnTo>
                <a:lnTo>
                  <a:pt x="399357" y="2242142"/>
                </a:lnTo>
                <a:lnTo>
                  <a:pt x="0" y="1842785"/>
                </a:lnTo>
                <a:close/>
              </a:path>
            </a:pathLst>
          </a:custGeom>
          <a:solidFill>
            <a:srgbClr val="EBD2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45E5E"/>
              </a:solidFill>
            </a:endParaRPr>
          </a:p>
        </p:txBody>
      </p:sp>
      <p:sp>
        <p:nvSpPr>
          <p:cNvPr id="30" name="자유형 29"/>
          <p:cNvSpPr/>
          <p:nvPr/>
        </p:nvSpPr>
        <p:spPr>
          <a:xfrm rot="2700000">
            <a:off x="2797444" y="3615074"/>
            <a:ext cx="1705474" cy="1718075"/>
          </a:xfrm>
          <a:custGeom>
            <a:avLst/>
            <a:gdLst>
              <a:gd name="connsiteX0" fmla="*/ 0 w 2242142"/>
              <a:gd name="connsiteY0" fmla="*/ 1842785 h 2242142"/>
              <a:gd name="connsiteX1" fmla="*/ 1842785 w 2242142"/>
              <a:gd name="connsiteY1" fmla="*/ 0 h 2242142"/>
              <a:gd name="connsiteX2" fmla="*/ 1842785 w 2242142"/>
              <a:gd name="connsiteY2" fmla="*/ 399357 h 2242142"/>
              <a:gd name="connsiteX3" fmla="*/ 2242142 w 2242142"/>
              <a:gd name="connsiteY3" fmla="*/ 399357 h 2242142"/>
              <a:gd name="connsiteX4" fmla="*/ 399357 w 2242142"/>
              <a:gd name="connsiteY4" fmla="*/ 2242142 h 2242142"/>
              <a:gd name="connsiteX5" fmla="*/ 0 w 2242142"/>
              <a:gd name="connsiteY5" fmla="*/ 1842785 h 2242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2142" h="2242142">
                <a:moveTo>
                  <a:pt x="0" y="1842785"/>
                </a:moveTo>
                <a:lnTo>
                  <a:pt x="1842785" y="0"/>
                </a:lnTo>
                <a:lnTo>
                  <a:pt x="1842785" y="399357"/>
                </a:lnTo>
                <a:lnTo>
                  <a:pt x="2242142" y="399357"/>
                </a:lnTo>
                <a:lnTo>
                  <a:pt x="399357" y="2242142"/>
                </a:lnTo>
                <a:lnTo>
                  <a:pt x="0" y="1842785"/>
                </a:lnTo>
                <a:close/>
              </a:path>
            </a:pathLst>
          </a:custGeom>
          <a:solidFill>
            <a:srgbClr val="EBD2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45E5E"/>
              </a:solidFill>
            </a:endParaRPr>
          </a:p>
        </p:txBody>
      </p:sp>
      <p:sp>
        <p:nvSpPr>
          <p:cNvPr id="31" name="자유형 30"/>
          <p:cNvSpPr/>
          <p:nvPr/>
        </p:nvSpPr>
        <p:spPr>
          <a:xfrm rot="2700000">
            <a:off x="2797444" y="4209434"/>
            <a:ext cx="1705474" cy="1718075"/>
          </a:xfrm>
          <a:custGeom>
            <a:avLst/>
            <a:gdLst>
              <a:gd name="connsiteX0" fmla="*/ 0 w 2242142"/>
              <a:gd name="connsiteY0" fmla="*/ 1842785 h 2242142"/>
              <a:gd name="connsiteX1" fmla="*/ 1842785 w 2242142"/>
              <a:gd name="connsiteY1" fmla="*/ 0 h 2242142"/>
              <a:gd name="connsiteX2" fmla="*/ 1842785 w 2242142"/>
              <a:gd name="connsiteY2" fmla="*/ 399357 h 2242142"/>
              <a:gd name="connsiteX3" fmla="*/ 2242142 w 2242142"/>
              <a:gd name="connsiteY3" fmla="*/ 399357 h 2242142"/>
              <a:gd name="connsiteX4" fmla="*/ 399357 w 2242142"/>
              <a:gd name="connsiteY4" fmla="*/ 2242142 h 2242142"/>
              <a:gd name="connsiteX5" fmla="*/ 0 w 2242142"/>
              <a:gd name="connsiteY5" fmla="*/ 1842785 h 2242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2142" h="2242142">
                <a:moveTo>
                  <a:pt x="0" y="1842785"/>
                </a:moveTo>
                <a:lnTo>
                  <a:pt x="1842785" y="0"/>
                </a:lnTo>
                <a:lnTo>
                  <a:pt x="1842785" y="399357"/>
                </a:lnTo>
                <a:lnTo>
                  <a:pt x="2242142" y="399357"/>
                </a:lnTo>
                <a:lnTo>
                  <a:pt x="399357" y="2242142"/>
                </a:lnTo>
                <a:lnTo>
                  <a:pt x="0" y="1842785"/>
                </a:lnTo>
                <a:close/>
              </a:path>
            </a:pathLst>
          </a:custGeom>
          <a:solidFill>
            <a:srgbClr val="EBD2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45E5E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200350" y="2506216"/>
            <a:ext cx="640129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sz="2000" b="1" spc="100" dirty="0" smtClean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00350" y="3070096"/>
            <a:ext cx="640129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sz="2000" b="1" spc="100" dirty="0" smtClean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200350" y="3679696"/>
            <a:ext cx="640129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sz="2000" b="1" spc="100" dirty="0" smtClean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00350" y="4289296"/>
            <a:ext cx="640129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sz="2000" b="1" spc="100" dirty="0" smtClean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200350" y="4868416"/>
            <a:ext cx="640129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sz="2000" b="1" spc="100" dirty="0" smtClean="0">
                <a:solidFill>
                  <a:schemeClr val="bg1"/>
                </a:solidFill>
              </a:rPr>
              <a:t>05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5265571" y="2506216"/>
            <a:ext cx="1509777" cy="400110"/>
          </a:xfrm>
          <a:prstGeom prst="rect">
            <a:avLst/>
          </a:prstGeom>
        </p:spPr>
        <p:txBody>
          <a:bodyPr wrap="square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조 소개</a:t>
            </a:r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endParaRPr lang="en-US" altLang="ko-KR" sz="32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257951" y="3063649"/>
            <a:ext cx="1509777" cy="400110"/>
          </a:xfrm>
          <a:prstGeom prst="rect">
            <a:avLst/>
          </a:prstGeom>
        </p:spPr>
        <p:txBody>
          <a:bodyPr wrap="square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결과물 </a:t>
            </a:r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 I </a:t>
            </a:r>
            <a:endParaRPr lang="en-US" altLang="ko-KR" sz="32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930313" y="3649216"/>
            <a:ext cx="2165051" cy="400110"/>
          </a:xfrm>
          <a:prstGeom prst="rect">
            <a:avLst/>
          </a:prstGeom>
        </p:spPr>
        <p:txBody>
          <a:bodyPr wrap="square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결과물 개요설</a:t>
            </a:r>
            <a:r>
              <a:rPr lang="ko-KR" altLang="en-US" sz="2000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명</a:t>
            </a:r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altLang="ko-KR" sz="32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983653" y="4230027"/>
            <a:ext cx="2165051" cy="400110"/>
          </a:xfrm>
          <a:prstGeom prst="rect">
            <a:avLst/>
          </a:prstGeom>
        </p:spPr>
        <p:txBody>
          <a:bodyPr wrap="square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결과물 구</a:t>
            </a:r>
            <a:r>
              <a:rPr lang="ko-KR" altLang="en-US" sz="2000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조</a:t>
            </a:r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altLang="ko-KR" sz="32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932231" y="4782537"/>
            <a:ext cx="2165051" cy="400110"/>
          </a:xfrm>
          <a:prstGeom prst="rect">
            <a:avLst/>
          </a:prstGeom>
        </p:spPr>
        <p:txBody>
          <a:bodyPr wrap="square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수행일</a:t>
            </a:r>
            <a:r>
              <a:rPr lang="ko-KR" altLang="en-US" sz="2000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정</a:t>
            </a:r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altLang="ko-KR" sz="32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709" y="0"/>
            <a:ext cx="1758291" cy="94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10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순서도: 대체 처리 40"/>
          <p:cNvSpPr/>
          <p:nvPr/>
        </p:nvSpPr>
        <p:spPr>
          <a:xfrm>
            <a:off x="8861569" y="1825795"/>
            <a:ext cx="2857991" cy="1314391"/>
          </a:xfrm>
          <a:prstGeom prst="flowChartAlternateProcess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5767" y="2604599"/>
            <a:ext cx="1369286" cy="31700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sz="2000" b="1" spc="-300" dirty="0" smtClean="0">
                <a:solidFill>
                  <a:srgbClr val="EBD219"/>
                </a:solidFill>
              </a:rPr>
              <a:t>01 </a:t>
            </a:r>
            <a:r>
              <a:rPr lang="ko-KR" altLang="en-US" sz="2000" b="1" spc="-300" dirty="0" smtClean="0">
                <a:solidFill>
                  <a:srgbClr val="EBD219"/>
                </a:solidFill>
              </a:rPr>
              <a:t>조 소개</a:t>
            </a:r>
            <a:endParaRPr lang="en-US" altLang="ko-KR" sz="2000" b="1" spc="-300" dirty="0" smtClean="0">
              <a:solidFill>
                <a:srgbClr val="EBD219"/>
              </a:solidFill>
            </a:endParaRPr>
          </a:p>
          <a:p>
            <a:endParaRPr lang="en-US" altLang="ko-KR" sz="2000" spc="-300" dirty="0"/>
          </a:p>
          <a:p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02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결과물 </a:t>
            </a:r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 I</a:t>
            </a:r>
          </a:p>
          <a:p>
            <a:endParaRPr lang="en-US" altLang="ko-KR" sz="20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03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개요설</a:t>
            </a:r>
            <a:r>
              <a:rPr lang="ko-KR" altLang="en-US" sz="2000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명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20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04 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구조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AutoNum type="arabicPlain" startAt="4"/>
            </a:pP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05 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수행일정</a:t>
            </a:r>
            <a:endParaRPr lang="en-US" altLang="ko-KR" sz="20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AutoNum type="arabicPlain" startAt="4"/>
            </a:pPr>
            <a:endParaRPr lang="ko-KR" altLang="en-US" sz="20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203625" y="957056"/>
            <a:ext cx="2628176" cy="2628176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4669288" y="1736807"/>
            <a:ext cx="1068674" cy="1068674"/>
          </a:xfrm>
          <a:prstGeom prst="ellipse">
            <a:avLst/>
          </a:prstGeom>
          <a:solidFill>
            <a:schemeClr val="bg1"/>
          </a:solidFill>
          <a:ln w="76200">
            <a:solidFill>
              <a:srgbClr val="EBD2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297464" y="1736807"/>
            <a:ext cx="1068674" cy="1068674"/>
          </a:xfrm>
          <a:prstGeom prst="ellipse">
            <a:avLst/>
          </a:prstGeom>
          <a:solidFill>
            <a:schemeClr val="bg1"/>
          </a:solidFill>
          <a:ln w="76200">
            <a:solidFill>
              <a:srgbClr val="EBD2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5983376" y="422719"/>
            <a:ext cx="1068674" cy="1068674"/>
          </a:xfrm>
          <a:prstGeom prst="ellipse">
            <a:avLst/>
          </a:prstGeom>
          <a:solidFill>
            <a:schemeClr val="bg1"/>
          </a:solidFill>
          <a:ln w="76200">
            <a:solidFill>
              <a:srgbClr val="EBD2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8F8F8F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5983376" y="3050895"/>
            <a:ext cx="1068674" cy="1068674"/>
          </a:xfrm>
          <a:prstGeom prst="ellipse">
            <a:avLst/>
          </a:prstGeom>
          <a:solidFill>
            <a:schemeClr val="bg1"/>
          </a:solidFill>
          <a:ln w="76200">
            <a:solidFill>
              <a:srgbClr val="EBD2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118140" y="1988119"/>
            <a:ext cx="838691" cy="707886"/>
          </a:xfrm>
          <a:prstGeom prst="rect">
            <a:avLst/>
          </a:prstGeom>
        </p:spPr>
        <p:txBody>
          <a:bodyPr wrap="none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ko-KR" altLang="en-US" sz="2000" b="1" spc="-300" dirty="0" smtClean="0">
                <a:solidFill>
                  <a:srgbClr val="EBD219"/>
                </a:solidFill>
              </a:rPr>
              <a:t>정인상</a:t>
            </a:r>
            <a:endParaRPr lang="en-US" altLang="ko-KR" sz="2000" b="1" spc="-300" dirty="0" smtClean="0">
              <a:solidFill>
                <a:srgbClr val="EBD219"/>
              </a:solidFill>
            </a:endParaRPr>
          </a:p>
          <a:p>
            <a:r>
              <a:rPr lang="ko-KR" altLang="en-US" sz="2000" b="1" spc="-300" dirty="0" smtClean="0">
                <a:solidFill>
                  <a:srgbClr val="EBD219"/>
                </a:solidFill>
              </a:rPr>
              <a:t>교수</a:t>
            </a:r>
            <a:r>
              <a:rPr lang="ko-KR" altLang="en-US" sz="2000" b="1" spc="-300" dirty="0">
                <a:solidFill>
                  <a:srgbClr val="EBD219"/>
                </a:solidFill>
              </a:rPr>
              <a:t>님</a:t>
            </a:r>
            <a:endParaRPr lang="en-US" altLang="ko-KR" sz="20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014833" y="1975158"/>
            <a:ext cx="2685351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가족간 위치공유 커뮤니티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및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안심귀가 서비스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772487" y="2082881"/>
            <a:ext cx="838691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박예림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98365" y="728853"/>
            <a:ext cx="838691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이소</a:t>
            </a:r>
            <a:r>
              <a:rPr lang="ko-KR" altLang="en-US" sz="2000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라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98366" y="3385177"/>
            <a:ext cx="838691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최현규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3" name="구부러진 연결선 26"/>
          <p:cNvCxnSpPr/>
          <p:nvPr/>
        </p:nvCxnSpPr>
        <p:spPr>
          <a:xfrm>
            <a:off x="4968240" y="957056"/>
            <a:ext cx="642938" cy="354566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 26"/>
          <p:cNvCxnSpPr/>
          <p:nvPr/>
        </p:nvCxnSpPr>
        <p:spPr>
          <a:xfrm rot="10800000">
            <a:off x="7514431" y="3099670"/>
            <a:ext cx="634738" cy="328518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그림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477" y="-18304"/>
            <a:ext cx="3653232" cy="1964846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7709199" y="3450087"/>
            <a:ext cx="5296620" cy="584775"/>
          </a:xfrm>
          <a:prstGeom prst="rect">
            <a:avLst/>
          </a:prstGeom>
        </p:spPr>
        <p:txBody>
          <a:bodyPr wrap="square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sz="3200" b="1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 A Y  </a:t>
            </a:r>
            <a:r>
              <a:rPr lang="en-US" altLang="ko-KR" sz="32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 </a:t>
            </a:r>
            <a:r>
              <a:rPr lang="en-US" altLang="ko-KR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Where Are You</a:t>
            </a:r>
            <a:r>
              <a:rPr lang="en-US" altLang="ko-KR" sz="32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  </a:t>
            </a:r>
            <a:endParaRPr lang="en-US" altLang="ko-KR" sz="32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06926" y="4328333"/>
            <a:ext cx="8612634" cy="2554545"/>
          </a:xfrm>
          <a:prstGeom prst="rect">
            <a:avLst/>
          </a:prstGeom>
        </p:spPr>
        <p:txBody>
          <a:bodyPr wrap="square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ko-KR" altLang="en-US" sz="3200" b="1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목적    </a:t>
            </a:r>
            <a:r>
              <a:rPr lang="en-US" altLang="ko-KR" sz="3200" b="1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1. </a:t>
            </a:r>
            <a:r>
              <a:rPr lang="ko-KR" altLang="en-US" sz="2000" spc="-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범죄율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증가에 따른 대책 필요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2000" b="1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             </a:t>
            </a:r>
            <a:r>
              <a:rPr lang="ko-KR" altLang="en-US" sz="2000" b="1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▶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범죄예방</a:t>
            </a:r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피해 최소화</a:t>
            </a:r>
            <a:r>
              <a:rPr lang="ko-KR" altLang="en-US" sz="32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32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r>
              <a:rPr lang="en-US" altLang="ko-KR" sz="3200" b="1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2.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기존 위치공유 어플리케이션의 불편함 개선 및 기능추가   </a:t>
            </a:r>
            <a:endParaRPr lang="en-US" altLang="ko-KR" sz="3200" b="1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3200" b="1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3200" b="1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3.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다양한 프로그램의 사용능력 습득 및 프로젝트 능력 함양</a:t>
            </a:r>
            <a:endParaRPr lang="en-US" altLang="ko-KR" sz="3200" b="1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3200" b="1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709" y="0"/>
            <a:ext cx="1758291" cy="94567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6556322"/>
            <a:ext cx="12207240" cy="301678"/>
          </a:xfrm>
          <a:prstGeom prst="rect">
            <a:avLst/>
          </a:prstGeom>
          <a:solidFill>
            <a:srgbClr val="EBD2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688979" y="6495362"/>
            <a:ext cx="238078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b="1" spc="-300" dirty="0" smtClean="0">
                <a:solidFill>
                  <a:schemeClr val="bg1"/>
                </a:solidFill>
              </a:rPr>
              <a:t>2016 </a:t>
            </a:r>
            <a:r>
              <a:rPr lang="ko-KR" altLang="en-US" b="1" spc="-300" dirty="0" smtClean="0">
                <a:solidFill>
                  <a:schemeClr val="bg1"/>
                </a:solidFill>
              </a:rPr>
              <a:t>설계프로젝트 </a:t>
            </a:r>
            <a:r>
              <a:rPr lang="ko-KR" altLang="en-US" b="1" spc="-300" dirty="0" err="1" smtClean="0">
                <a:solidFill>
                  <a:schemeClr val="bg1"/>
                </a:solidFill>
              </a:rPr>
              <a:t>코인즈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-669753" y="956591"/>
            <a:ext cx="2480259" cy="5265246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697785" y="253442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ko-KR" altLang="en-US" sz="16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조장</a:t>
            </a:r>
            <a:endParaRPr lang="en-US" altLang="ko-KR" sz="16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510191" y="3989779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ko-KR" altLang="en-US" sz="1600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길</a:t>
            </a:r>
            <a:endParaRPr lang="en-US" altLang="ko-KR" sz="16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180911" y="4007269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ko-KR" altLang="en-US" sz="16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어디야</a:t>
            </a:r>
            <a:endParaRPr lang="en-US" altLang="ko-KR" sz="16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46604" y="1491393"/>
            <a:ext cx="190776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sz="1600" dirty="0" smtClean="0">
                <a:solidFill>
                  <a:srgbClr val="FFC000"/>
                </a:solidFill>
              </a:rPr>
              <a:t>Co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mpletely </a:t>
            </a:r>
            <a:r>
              <a:rPr lang="en-US" altLang="ko-KR" sz="1600" dirty="0" smtClean="0">
                <a:solidFill>
                  <a:srgbClr val="FFC000"/>
                </a:solidFill>
              </a:rPr>
              <a:t>Ins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ane</a:t>
            </a:r>
          </a:p>
          <a:p>
            <a:r>
              <a:rPr lang="ko-KR" altLang="en-US" sz="16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완전히 미치다</a:t>
            </a:r>
            <a:endParaRPr lang="en-US" altLang="ko-KR" sz="16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424843" y="2049841"/>
            <a:ext cx="838691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권순일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21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85767" y="2604599"/>
            <a:ext cx="1404552" cy="31700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01 </a:t>
            </a:r>
            <a:r>
              <a:rPr lang="ko-KR" altLang="en-US" sz="2000" spc="-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조소개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b="1" spc="-300" dirty="0" smtClean="0">
                <a:solidFill>
                  <a:srgbClr val="EBD219"/>
                </a:solidFill>
              </a:rPr>
              <a:t>02 </a:t>
            </a:r>
            <a:r>
              <a:rPr lang="ko-KR" altLang="en-US" sz="2000" b="1" spc="-300" dirty="0" smtClean="0">
                <a:solidFill>
                  <a:srgbClr val="EBD219"/>
                </a:solidFill>
              </a:rPr>
              <a:t>결과물 </a:t>
            </a:r>
            <a:r>
              <a:rPr lang="en-US" altLang="ko-KR" sz="2000" b="1" spc="-300" dirty="0" smtClean="0">
                <a:solidFill>
                  <a:srgbClr val="EBD219"/>
                </a:solidFill>
              </a:rPr>
              <a:t>U I</a:t>
            </a:r>
            <a:endParaRPr lang="en-US" altLang="ko-KR" sz="2000" b="1" spc="-300" dirty="0">
              <a:solidFill>
                <a:srgbClr val="EBD219"/>
              </a:solidFill>
            </a:endParaRPr>
          </a:p>
          <a:p>
            <a:endParaRPr lang="en-US" altLang="ko-KR" sz="20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03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개요설</a:t>
            </a:r>
            <a:r>
              <a:rPr lang="ko-KR" altLang="en-US" sz="2000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명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20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04 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구조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AutoNum type="arabicPlain" startAt="4"/>
            </a:pP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05 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수행일정</a:t>
            </a:r>
            <a:endParaRPr lang="en-US" altLang="ko-KR" sz="20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AutoNum type="arabicPlain" startAt="4"/>
            </a:pPr>
            <a:endParaRPr lang="ko-KR" altLang="en-US" sz="20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650" y="945675"/>
            <a:ext cx="2995510" cy="526524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080" y="945675"/>
            <a:ext cx="2961701" cy="526524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709" y="0"/>
            <a:ext cx="1758291" cy="94567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0" y="6556322"/>
            <a:ext cx="12207240" cy="301678"/>
          </a:xfrm>
          <a:prstGeom prst="rect">
            <a:avLst/>
          </a:prstGeom>
          <a:solidFill>
            <a:srgbClr val="EBD2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688979" y="6495362"/>
            <a:ext cx="238078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b="1" spc="-300" dirty="0" smtClean="0">
                <a:solidFill>
                  <a:schemeClr val="bg1"/>
                </a:solidFill>
              </a:rPr>
              <a:t>2016 </a:t>
            </a:r>
            <a:r>
              <a:rPr lang="ko-KR" altLang="en-US" b="1" spc="-300" dirty="0" smtClean="0">
                <a:solidFill>
                  <a:schemeClr val="bg1"/>
                </a:solidFill>
              </a:rPr>
              <a:t>설계프로젝트 </a:t>
            </a:r>
            <a:r>
              <a:rPr lang="ko-KR" altLang="en-US" b="1" spc="-300" dirty="0" err="1" smtClean="0">
                <a:solidFill>
                  <a:schemeClr val="bg1"/>
                </a:solidFill>
              </a:rPr>
              <a:t>코인즈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669753" y="956591"/>
            <a:ext cx="2480259" cy="5265246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096" y="945675"/>
            <a:ext cx="2955560" cy="525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54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85767" y="2604599"/>
            <a:ext cx="1404552" cy="31700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01 </a:t>
            </a:r>
            <a:r>
              <a:rPr lang="ko-KR" altLang="en-US" sz="2000" spc="-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조소개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02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결과물 </a:t>
            </a:r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 I</a:t>
            </a:r>
            <a:endParaRPr lang="en-US" altLang="ko-KR" sz="20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b="1" spc="-300" dirty="0" smtClean="0">
                <a:solidFill>
                  <a:srgbClr val="EBD219"/>
                </a:solidFill>
              </a:rPr>
              <a:t>03 </a:t>
            </a:r>
            <a:r>
              <a:rPr lang="ko-KR" altLang="en-US" sz="2000" b="1" spc="-300" dirty="0" smtClean="0">
                <a:solidFill>
                  <a:srgbClr val="EBD219"/>
                </a:solidFill>
              </a:rPr>
              <a:t>개요설명</a:t>
            </a:r>
            <a:endParaRPr lang="en-US" altLang="ko-KR" sz="2000" b="1" spc="-300" dirty="0">
              <a:solidFill>
                <a:srgbClr val="EBD219"/>
              </a:solidFill>
            </a:endParaRPr>
          </a:p>
          <a:p>
            <a:endParaRPr lang="en-US" altLang="ko-KR" sz="20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04 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구조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AutoNum type="arabicPlain" startAt="4"/>
            </a:pP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05 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수행일정</a:t>
            </a:r>
            <a:endParaRPr lang="en-US" altLang="ko-KR" sz="20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AutoNum type="arabicPlain" startAt="4"/>
            </a:pPr>
            <a:endParaRPr lang="ko-KR" altLang="en-US" sz="20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" name="구부러진 연결선 26"/>
          <p:cNvCxnSpPr/>
          <p:nvPr/>
        </p:nvCxnSpPr>
        <p:spPr>
          <a:xfrm rot="10800000">
            <a:off x="4394462" y="1031675"/>
            <a:ext cx="634738" cy="328518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구부러진 연결선 26"/>
          <p:cNvCxnSpPr/>
          <p:nvPr/>
        </p:nvCxnSpPr>
        <p:spPr>
          <a:xfrm rot="10800000">
            <a:off x="8000148" y="1395989"/>
            <a:ext cx="634738" cy="328518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865120" y="544585"/>
            <a:ext cx="1846711" cy="1631216"/>
          </a:xfrm>
          <a:prstGeom prst="rect">
            <a:avLst/>
          </a:prstGeom>
        </p:spPr>
        <p:txBody>
          <a:bodyPr wrap="square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그룹</a:t>
            </a:r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계정설정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+</a:t>
            </a:r>
          </a:p>
          <a:p>
            <a:r>
              <a:rPr lang="ko-KR" altLang="en-US" sz="2000" b="1" spc="-300" dirty="0" smtClean="0">
                <a:solidFill>
                  <a:srgbClr val="EBD219"/>
                </a:solidFill>
              </a:rPr>
              <a:t>비상연락설정</a:t>
            </a:r>
            <a:endParaRPr lang="en-US" altLang="ko-KR" sz="2000" b="1" spc="-300" dirty="0" smtClean="0">
              <a:solidFill>
                <a:srgbClr val="EBD219"/>
              </a:solidFill>
            </a:endParaRPr>
          </a:p>
          <a:p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b="1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endParaRPr lang="en-US" altLang="ko-KR" sz="3200" b="1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709" y="0"/>
            <a:ext cx="1758291" cy="945675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8627873" y="1524452"/>
            <a:ext cx="2247392" cy="400110"/>
          </a:xfrm>
          <a:prstGeom prst="rect">
            <a:avLst/>
          </a:prstGeom>
        </p:spPr>
        <p:txBody>
          <a:bodyPr wrap="square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ko-KR" altLang="en-US" sz="2000" b="1" spc="-300" dirty="0" smtClean="0">
                <a:solidFill>
                  <a:srgbClr val="EBD219"/>
                </a:solidFill>
              </a:rPr>
              <a:t>가족간의 위치 공유</a:t>
            </a:r>
            <a:endParaRPr lang="en-US" altLang="ko-KR" sz="3200" b="1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985907" y="4700870"/>
            <a:ext cx="1509777" cy="1015663"/>
          </a:xfrm>
          <a:prstGeom prst="rect">
            <a:avLst/>
          </a:prstGeom>
        </p:spPr>
        <p:txBody>
          <a:bodyPr wrap="square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지도상의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 / of f 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설정                가능</a:t>
            </a:r>
            <a:r>
              <a:rPr lang="en-US" altLang="ko-KR" sz="2000" b="1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endParaRPr lang="en-US" altLang="ko-KR" sz="3200" b="1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603488" y="5044443"/>
            <a:ext cx="1509777" cy="707886"/>
          </a:xfrm>
          <a:prstGeom prst="rect">
            <a:avLst/>
          </a:prstGeom>
        </p:spPr>
        <p:txBody>
          <a:bodyPr wrap="square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가족 위치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한눈에 보기</a:t>
            </a:r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endParaRPr lang="en-US" altLang="ko-KR" sz="32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9" name="구부러진 연결선 26"/>
          <p:cNvCxnSpPr/>
          <p:nvPr/>
        </p:nvCxnSpPr>
        <p:spPr>
          <a:xfrm rot="10800000">
            <a:off x="8000148" y="5044443"/>
            <a:ext cx="634738" cy="328518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대체 처리 30"/>
          <p:cNvSpPr/>
          <p:nvPr/>
        </p:nvSpPr>
        <p:spPr>
          <a:xfrm>
            <a:off x="2703879" y="1795474"/>
            <a:ext cx="1898601" cy="929640"/>
          </a:xfrm>
          <a:prstGeom prst="flowChartAlternateProcess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866774" y="1904583"/>
            <a:ext cx="1509777" cy="707886"/>
          </a:xfrm>
          <a:prstGeom prst="rect">
            <a:avLst/>
          </a:prstGeom>
        </p:spPr>
        <p:txBody>
          <a:bodyPr wrap="square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제스처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음성인식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8802268" y="2147649"/>
            <a:ext cx="1898601" cy="2418517"/>
          </a:xfrm>
          <a:prstGeom prst="flowChartAlternateProcess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15678" y="2229814"/>
            <a:ext cx="2255215" cy="2246769"/>
          </a:xfrm>
          <a:prstGeom prst="rect">
            <a:avLst/>
          </a:prstGeom>
        </p:spPr>
        <p:txBody>
          <a:bodyPr wrap="square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2000" spc="-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현위치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확인</a:t>
            </a:r>
            <a:endParaRPr lang="en-US" altLang="ko-KR" sz="20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구체적 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위치 정보  공유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2000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및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경로확인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0" y="6556322"/>
            <a:ext cx="12207240" cy="301678"/>
          </a:xfrm>
          <a:prstGeom prst="rect">
            <a:avLst/>
          </a:prstGeom>
          <a:solidFill>
            <a:srgbClr val="EBD2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688979" y="6495362"/>
            <a:ext cx="238078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b="1" spc="-300" dirty="0" smtClean="0">
                <a:solidFill>
                  <a:schemeClr val="bg1"/>
                </a:solidFill>
              </a:rPr>
              <a:t>2016 </a:t>
            </a:r>
            <a:r>
              <a:rPr lang="ko-KR" altLang="en-US" b="1" spc="-300" dirty="0" smtClean="0">
                <a:solidFill>
                  <a:schemeClr val="bg1"/>
                </a:solidFill>
              </a:rPr>
              <a:t>설계프로젝트 </a:t>
            </a:r>
            <a:r>
              <a:rPr lang="ko-KR" altLang="en-US" b="1" spc="-300" dirty="0" err="1" smtClean="0">
                <a:solidFill>
                  <a:schemeClr val="bg1"/>
                </a:solidFill>
              </a:rPr>
              <a:t>코인즈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-669753" y="956591"/>
            <a:ext cx="2480259" cy="5265246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구부러진 연결선 26"/>
          <p:cNvCxnSpPr/>
          <p:nvPr/>
        </p:nvCxnSpPr>
        <p:spPr>
          <a:xfrm rot="10800000" flipV="1">
            <a:off x="4394462" y="5044443"/>
            <a:ext cx="756658" cy="341766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그림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704" y="945675"/>
            <a:ext cx="2995510" cy="526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734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7.40741E-7 L 0.2112 -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60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3" grpId="0"/>
      <p:bldP spid="27" grpId="0"/>
      <p:bldP spid="28" grpId="0"/>
      <p:bldP spid="31" grpId="0" animBg="1"/>
      <p:bldP spid="32" grpId="0"/>
      <p:bldP spid="33" grpId="0" animBg="1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순서도: 대체 처리 27"/>
          <p:cNvSpPr/>
          <p:nvPr/>
        </p:nvSpPr>
        <p:spPr>
          <a:xfrm>
            <a:off x="8633739" y="2834640"/>
            <a:ext cx="1898601" cy="929640"/>
          </a:xfrm>
          <a:prstGeom prst="flowChartAlternateProcess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5767" y="2604599"/>
            <a:ext cx="1404552" cy="31700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01 </a:t>
            </a:r>
            <a:r>
              <a:rPr lang="ko-KR" altLang="en-US" sz="2000" spc="-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조소개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02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결과물 </a:t>
            </a:r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 I</a:t>
            </a:r>
            <a:endParaRPr lang="en-US" altLang="ko-KR" sz="20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b="1" spc="-300" dirty="0" smtClean="0">
                <a:solidFill>
                  <a:srgbClr val="EBD219"/>
                </a:solidFill>
              </a:rPr>
              <a:t>03 </a:t>
            </a:r>
            <a:r>
              <a:rPr lang="ko-KR" altLang="en-US" sz="2000" b="1" spc="-300" dirty="0" smtClean="0">
                <a:solidFill>
                  <a:srgbClr val="EBD219"/>
                </a:solidFill>
              </a:rPr>
              <a:t>개요설명</a:t>
            </a:r>
            <a:endParaRPr lang="en-US" altLang="ko-KR" sz="2000" b="1" spc="-300" dirty="0">
              <a:solidFill>
                <a:srgbClr val="EBD219"/>
              </a:solidFill>
            </a:endParaRPr>
          </a:p>
          <a:p>
            <a:endParaRPr lang="en-US" altLang="ko-KR" sz="20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04 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구조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AutoNum type="arabicPlain" startAt="4"/>
            </a:pP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05 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수행일정</a:t>
            </a:r>
            <a:endParaRPr lang="en-US" altLang="ko-KR" sz="20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AutoNum type="arabicPlain" startAt="4"/>
            </a:pPr>
            <a:endParaRPr lang="ko-KR" altLang="en-US" sz="20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709" y="0"/>
            <a:ext cx="1758291" cy="9456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495" y="937805"/>
            <a:ext cx="2961701" cy="5265246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196" y="1699895"/>
            <a:ext cx="639763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8633739" y="1699895"/>
            <a:ext cx="3178761" cy="2554545"/>
          </a:xfrm>
          <a:prstGeom prst="rect">
            <a:avLst/>
          </a:prstGeom>
        </p:spPr>
        <p:txBody>
          <a:bodyPr wrap="square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기본적 채팅 기능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+</a:t>
            </a:r>
          </a:p>
          <a:p>
            <a:r>
              <a:rPr lang="en-US" altLang="ko-KR" sz="2000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ko-KR" altLang="en-US" sz="2000" b="1" spc="-300" dirty="0" smtClean="0">
                <a:solidFill>
                  <a:srgbClr val="EBD219"/>
                </a:solidFill>
              </a:rPr>
              <a:t>정보로그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기능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가족 위치 공유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택시 정보 공유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b="1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endParaRPr lang="en-US" altLang="ko-KR" sz="3200" b="1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-669753" y="956591"/>
            <a:ext cx="2480259" cy="5265246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0" y="6556322"/>
            <a:ext cx="12207240" cy="301678"/>
          </a:xfrm>
          <a:prstGeom prst="rect">
            <a:avLst/>
          </a:prstGeom>
          <a:solidFill>
            <a:srgbClr val="EBD2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688979" y="6495362"/>
            <a:ext cx="238078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b="1" spc="-300" dirty="0" smtClean="0">
                <a:solidFill>
                  <a:schemeClr val="bg1"/>
                </a:solidFill>
              </a:rPr>
              <a:t>2016 </a:t>
            </a:r>
            <a:r>
              <a:rPr lang="ko-KR" altLang="en-US" b="1" spc="-300" dirty="0" smtClean="0">
                <a:solidFill>
                  <a:schemeClr val="bg1"/>
                </a:solidFill>
              </a:rPr>
              <a:t>설계프로젝트 </a:t>
            </a:r>
            <a:r>
              <a:rPr lang="ko-KR" altLang="en-US" b="1" spc="-300" dirty="0" err="1" smtClean="0">
                <a:solidFill>
                  <a:schemeClr val="bg1"/>
                </a:solidFill>
              </a:rPr>
              <a:t>코인즈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60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순서도: 대체 처리 27"/>
          <p:cNvSpPr/>
          <p:nvPr/>
        </p:nvSpPr>
        <p:spPr>
          <a:xfrm>
            <a:off x="8633740" y="2834640"/>
            <a:ext cx="2803756" cy="1527498"/>
          </a:xfrm>
          <a:prstGeom prst="flowChartAlternateProcess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5767" y="2604599"/>
            <a:ext cx="1404552" cy="31700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01 </a:t>
            </a:r>
            <a:r>
              <a:rPr lang="ko-KR" altLang="en-US" sz="2000" spc="-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조소개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02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결과물 </a:t>
            </a:r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 I</a:t>
            </a:r>
            <a:endParaRPr lang="en-US" altLang="ko-KR" sz="20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b="1" spc="-300" dirty="0" smtClean="0">
                <a:solidFill>
                  <a:srgbClr val="EBD219"/>
                </a:solidFill>
              </a:rPr>
              <a:t>03 </a:t>
            </a:r>
            <a:r>
              <a:rPr lang="ko-KR" altLang="en-US" sz="2000" b="1" spc="-300" dirty="0" smtClean="0">
                <a:solidFill>
                  <a:srgbClr val="EBD219"/>
                </a:solidFill>
              </a:rPr>
              <a:t>개요설명</a:t>
            </a:r>
            <a:endParaRPr lang="en-US" altLang="ko-KR" sz="2000" b="1" spc="-300" dirty="0">
              <a:solidFill>
                <a:srgbClr val="EBD219"/>
              </a:solidFill>
            </a:endParaRPr>
          </a:p>
          <a:p>
            <a:endParaRPr lang="en-US" altLang="ko-KR" sz="20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04 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구조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AutoNum type="arabicPlain" startAt="4"/>
            </a:pP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05 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수행일정</a:t>
            </a:r>
            <a:endParaRPr lang="en-US" altLang="ko-KR" sz="20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AutoNum type="arabicPlain" startAt="4"/>
            </a:pPr>
            <a:endParaRPr lang="ko-KR" altLang="en-US" sz="20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709" y="0"/>
            <a:ext cx="1758291" cy="945675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196" y="1699895"/>
            <a:ext cx="639763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8748420" y="1873727"/>
            <a:ext cx="1939567" cy="1323439"/>
          </a:xfrm>
          <a:prstGeom prst="rect">
            <a:avLst/>
          </a:prstGeom>
        </p:spPr>
        <p:txBody>
          <a:bodyPr wrap="square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sz="2000" b="1" dirty="0" smtClean="0">
                <a:solidFill>
                  <a:srgbClr val="EBD219"/>
                </a:solidFill>
              </a:rPr>
              <a:t>NFC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를 통해 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택시 정보 공유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b="1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endParaRPr lang="en-US" altLang="ko-KR" sz="3200" b="1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-669753" y="956591"/>
            <a:ext cx="2480259" cy="5265246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0" y="6556322"/>
            <a:ext cx="12207240" cy="301678"/>
          </a:xfrm>
          <a:prstGeom prst="rect">
            <a:avLst/>
          </a:prstGeom>
          <a:solidFill>
            <a:srgbClr val="EBD2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688979" y="6495362"/>
            <a:ext cx="238078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b="1" spc="-300" dirty="0" smtClean="0">
                <a:solidFill>
                  <a:schemeClr val="bg1"/>
                </a:solidFill>
              </a:rPr>
              <a:t>2016 </a:t>
            </a:r>
            <a:r>
              <a:rPr lang="ko-KR" altLang="en-US" b="1" spc="-300" dirty="0" smtClean="0">
                <a:solidFill>
                  <a:schemeClr val="bg1"/>
                </a:solidFill>
              </a:rPr>
              <a:t>설계프로젝트 </a:t>
            </a:r>
            <a:r>
              <a:rPr lang="ko-KR" altLang="en-US" b="1" spc="-300" dirty="0" err="1" smtClean="0">
                <a:solidFill>
                  <a:schemeClr val="bg1"/>
                </a:solidFill>
              </a:rPr>
              <a:t>코인즈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636" y="937805"/>
            <a:ext cx="2955560" cy="525433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8658480" y="2903250"/>
            <a:ext cx="3443580" cy="1938992"/>
          </a:xfrm>
          <a:prstGeom prst="rect">
            <a:avLst/>
          </a:prstGeom>
        </p:spPr>
        <p:txBody>
          <a:bodyPr wrap="square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차량번호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택시 기사님의 이름 </a:t>
            </a:r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연락처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택시 회사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spc="-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도착예상시간 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b="1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endParaRPr lang="en-US" altLang="ko-KR" sz="3200" b="1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636" y="956590"/>
            <a:ext cx="2955559" cy="525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28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85767" y="2604599"/>
            <a:ext cx="1369286" cy="31700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01 </a:t>
            </a:r>
            <a:r>
              <a:rPr lang="ko-KR" altLang="en-US" sz="2000" spc="-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조소개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02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결과물 </a:t>
            </a:r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 I</a:t>
            </a:r>
            <a:endParaRPr lang="en-US" altLang="ko-KR" sz="20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03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개요설명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b="1" spc="-300" dirty="0" smtClean="0">
                <a:solidFill>
                  <a:srgbClr val="EBD219"/>
                </a:solidFill>
              </a:rPr>
              <a:t>04 </a:t>
            </a:r>
            <a:r>
              <a:rPr lang="ko-KR" altLang="en-US" sz="2000" b="1" spc="-300" dirty="0" smtClean="0">
                <a:solidFill>
                  <a:srgbClr val="EBD219"/>
                </a:solidFill>
              </a:rPr>
              <a:t>구조</a:t>
            </a:r>
            <a:r>
              <a:rPr lang="en-US" altLang="ko-KR" sz="2000" b="1" spc="-300" dirty="0" smtClean="0">
                <a:solidFill>
                  <a:srgbClr val="EBD219"/>
                </a:solidFill>
              </a:rPr>
              <a:t> </a:t>
            </a:r>
            <a:endParaRPr lang="en-US" altLang="ko-KR" sz="2000" b="1" spc="-300" dirty="0">
              <a:solidFill>
                <a:srgbClr val="EBD219"/>
              </a:solidFill>
            </a:endParaRPr>
          </a:p>
          <a:p>
            <a:pPr marL="457200" indent="-457200">
              <a:buAutoNum type="arabicPlain" startAt="4"/>
            </a:pP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05 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수행일정</a:t>
            </a:r>
            <a:endParaRPr lang="en-US" altLang="ko-KR" sz="20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AutoNum type="arabicPlain" startAt="4"/>
            </a:pPr>
            <a:endParaRPr lang="ko-KR" altLang="en-US" sz="20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709" y="0"/>
            <a:ext cx="1758291" cy="945675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206" y="472837"/>
            <a:ext cx="7351184" cy="4341461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284728" y="5066812"/>
            <a:ext cx="8358632" cy="1323439"/>
          </a:xfrm>
          <a:prstGeom prst="rect">
            <a:avLst/>
          </a:prstGeom>
        </p:spPr>
        <p:txBody>
          <a:bodyPr wrap="square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위성에서 </a:t>
            </a:r>
            <a:r>
              <a:rPr lang="en-US" altLang="ko-KR" sz="2000" b="1" spc="-300" dirty="0" smtClean="0">
                <a:solidFill>
                  <a:srgbClr val="EBD219"/>
                </a:solidFill>
              </a:rPr>
              <a:t>GPS</a:t>
            </a:r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신호 </a:t>
            </a:r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en-US" altLang="ko-KR" sz="2000" b="1" spc="-300" dirty="0" smtClean="0">
                <a:solidFill>
                  <a:srgbClr val="EBD219"/>
                </a:solidFill>
              </a:rPr>
              <a:t>NFC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를 통해 택시 정보 를 받아 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2000" b="1" spc="-300" dirty="0" smtClean="0">
                <a:solidFill>
                  <a:srgbClr val="EBD219"/>
                </a:solidFill>
              </a:rPr>
              <a:t>서버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를 통해 가족들과 공유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 sz="2000" b="1" spc="-300" dirty="0" smtClean="0">
                <a:solidFill>
                  <a:srgbClr val="EBD219"/>
                </a:solidFill>
              </a:rPr>
              <a:t>DB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에서 </a:t>
            </a:r>
            <a:r>
              <a:rPr lang="ko-KR" altLang="en-US" sz="2000" spc="-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가족그룹원들의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정보 등을 저장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endParaRPr lang="en-US" altLang="ko-KR" sz="32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-669753" y="956591"/>
            <a:ext cx="2480259" cy="5265246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6556322"/>
            <a:ext cx="12207240" cy="301678"/>
          </a:xfrm>
          <a:prstGeom prst="rect">
            <a:avLst/>
          </a:prstGeom>
          <a:solidFill>
            <a:srgbClr val="EBD2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688979" y="6495362"/>
            <a:ext cx="238078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b="1" spc="-300" dirty="0" smtClean="0">
                <a:solidFill>
                  <a:schemeClr val="bg1"/>
                </a:solidFill>
              </a:rPr>
              <a:t>2016 </a:t>
            </a:r>
            <a:r>
              <a:rPr lang="ko-KR" altLang="en-US" b="1" spc="-300" dirty="0" smtClean="0">
                <a:solidFill>
                  <a:schemeClr val="bg1"/>
                </a:solidFill>
              </a:rPr>
              <a:t>설계프로젝트 </a:t>
            </a:r>
            <a:r>
              <a:rPr lang="ko-KR" altLang="en-US" b="1" spc="-300" dirty="0" err="1" smtClean="0">
                <a:solidFill>
                  <a:schemeClr val="bg1"/>
                </a:solidFill>
              </a:rPr>
              <a:t>코인즈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78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85767" y="2604599"/>
            <a:ext cx="1369286" cy="31700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01 </a:t>
            </a:r>
            <a:r>
              <a:rPr lang="ko-KR" altLang="en-US" sz="2000" spc="-3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조소개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02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결과물 </a:t>
            </a:r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 I</a:t>
            </a:r>
            <a:endParaRPr lang="en-US" altLang="ko-KR" sz="20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03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개요설명</a:t>
            </a: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b="1" spc="-300" dirty="0" smtClean="0">
                <a:solidFill>
                  <a:srgbClr val="EBD219"/>
                </a:solidFill>
              </a:rPr>
              <a:t>04 </a:t>
            </a:r>
            <a:r>
              <a:rPr lang="ko-KR" altLang="en-US" sz="2000" b="1" spc="-300" dirty="0" smtClean="0">
                <a:solidFill>
                  <a:srgbClr val="EBD219"/>
                </a:solidFill>
              </a:rPr>
              <a:t>구조</a:t>
            </a:r>
            <a:r>
              <a:rPr lang="en-US" altLang="ko-KR" sz="2000" b="1" spc="-300" dirty="0" smtClean="0">
                <a:solidFill>
                  <a:srgbClr val="EBD219"/>
                </a:solidFill>
              </a:rPr>
              <a:t> </a:t>
            </a:r>
            <a:endParaRPr lang="en-US" altLang="ko-KR" sz="2000" b="1" spc="-300" dirty="0">
              <a:solidFill>
                <a:srgbClr val="EBD219"/>
              </a:solidFill>
            </a:endParaRPr>
          </a:p>
          <a:p>
            <a:pPr marL="457200" indent="-457200">
              <a:buAutoNum type="arabicPlain" startAt="4"/>
            </a:pPr>
            <a:endParaRPr lang="en-US" altLang="ko-KR" sz="2000" spc="-3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05  </a:t>
            </a:r>
            <a:r>
              <a:rPr lang="ko-KR" altLang="en-US" sz="2000" spc="-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수행일정</a:t>
            </a:r>
            <a:endParaRPr lang="en-US" altLang="ko-KR" sz="20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AutoNum type="arabicPlain" startAt="4"/>
            </a:pPr>
            <a:endParaRPr lang="ko-KR" altLang="en-US" sz="2000" spc="-3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709" y="0"/>
            <a:ext cx="1758291" cy="945675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284728" y="4569382"/>
            <a:ext cx="8358632" cy="1015663"/>
          </a:xfrm>
          <a:prstGeom prst="rect">
            <a:avLst/>
          </a:prstGeom>
        </p:spPr>
        <p:txBody>
          <a:bodyPr wrap="square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2000" b="1" dirty="0" smtClean="0">
                <a:solidFill>
                  <a:srgbClr val="EBD219"/>
                </a:solidFill>
              </a:rPr>
              <a:t>Android Studio </a:t>
            </a:r>
            <a:r>
              <a:rPr lang="ko-KR" alt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안드로이드를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위한 통합 개발 환경</a:t>
            </a:r>
            <a:endParaRPr lang="en-US" altLang="ko-KR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 sz="2000" b="1" dirty="0" smtClean="0">
                <a:solidFill>
                  <a:srgbClr val="EBD219"/>
                </a:solidFill>
              </a:rPr>
              <a:t>Eclipse / Apache Web Server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서버구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축</a:t>
            </a:r>
            <a:endParaRPr lang="en-US" altLang="ko-KR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 sz="2000" b="1" dirty="0" smtClean="0">
                <a:solidFill>
                  <a:srgbClr val="EBD219"/>
                </a:solidFill>
              </a:rPr>
              <a:t>My SQL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데이터베이스 관리 툴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-669753" y="956591"/>
            <a:ext cx="2480259" cy="5265246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0" y="6556322"/>
            <a:ext cx="12207240" cy="301678"/>
          </a:xfrm>
          <a:prstGeom prst="rect">
            <a:avLst/>
          </a:prstGeom>
          <a:solidFill>
            <a:srgbClr val="EBD2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688979" y="6495362"/>
            <a:ext cx="238078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b="1" spc="-300" dirty="0" smtClean="0">
                <a:solidFill>
                  <a:schemeClr val="bg1"/>
                </a:solidFill>
              </a:rPr>
              <a:t>2016 </a:t>
            </a:r>
            <a:r>
              <a:rPr lang="ko-KR" altLang="en-US" b="1" spc="-300" dirty="0" smtClean="0">
                <a:solidFill>
                  <a:schemeClr val="bg1"/>
                </a:solidFill>
              </a:rPr>
              <a:t>설계프로젝트 </a:t>
            </a:r>
            <a:r>
              <a:rPr lang="ko-KR" altLang="en-US" b="1" spc="-300" dirty="0" err="1" smtClean="0">
                <a:solidFill>
                  <a:schemeClr val="bg1"/>
                </a:solidFill>
              </a:rPr>
              <a:t>코인즈</a:t>
            </a:r>
            <a:endParaRPr lang="ko-KR" altLang="en-US" b="1" spc="-300" dirty="0">
              <a:solidFill>
                <a:schemeClr val="bg1"/>
              </a:solidFill>
            </a:endParaRPr>
          </a:p>
        </p:txBody>
      </p:sp>
      <p:pic>
        <p:nvPicPr>
          <p:cNvPr id="5124" name="Picture 4" descr="http://imagej.net/_images/6/6b/Eclipse-lun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252" y="1957163"/>
            <a:ext cx="1483578" cy="1922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blog.edznet.com/wp-content/uploads/2015/07/apach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340" y="2369914"/>
            <a:ext cx="30003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s://upload.wikimedia.org/wikipedia/en/thumb/6/62/MySQL.svg/1280px-MySQL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930" y="2416561"/>
            <a:ext cx="2523216" cy="130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http://4.bp.blogspot.com/-lVXtixJIOWg/VgsYeEaJRHI/AAAAAAAACGI/XBQJzlNDOLg/s1600/logo_android_studio_512dp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215" y="1888310"/>
            <a:ext cx="2070785" cy="186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77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1236</TotalTime>
  <Words>1034</Words>
  <Application>Microsoft Office PowerPoint</Application>
  <PresentationFormat>사용자 지정</PresentationFormat>
  <Paragraphs>209</Paragraphs>
  <Slides>11</Slides>
  <Notes>10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Administrator</cp:lastModifiedBy>
  <cp:revision>83</cp:revision>
  <dcterms:created xsi:type="dcterms:W3CDTF">2015-11-20T12:16:57Z</dcterms:created>
  <dcterms:modified xsi:type="dcterms:W3CDTF">2016-03-17T20:55:25Z</dcterms:modified>
</cp:coreProperties>
</file>