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57" r:id="rId4"/>
    <p:sldId id="263" r:id="rId5"/>
    <p:sldId id="272" r:id="rId6"/>
    <p:sldId id="264" r:id="rId7"/>
    <p:sldId id="265" r:id="rId8"/>
    <p:sldId id="271" r:id="rId9"/>
    <p:sldId id="266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219"/>
    <a:srgbClr val="8F8F8F"/>
    <a:srgbClr val="FF8080"/>
    <a:srgbClr val="F45E5E"/>
    <a:srgbClr val="FBB7B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640" autoAdjust="0"/>
  </p:normalViewPr>
  <p:slideViewPr>
    <p:cSldViewPr snapToGrid="0">
      <p:cViewPr>
        <p:scale>
          <a:sx n="64" d="100"/>
          <a:sy n="64" d="100"/>
        </p:scale>
        <p:origin x="-97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76E47-38CC-412A-8396-F837B7E2A434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DB9F5-8C41-4BDC-BC5B-869C0F835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2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지금부터 </a:t>
            </a:r>
            <a:r>
              <a:rPr lang="en-US" altLang="ko-KR" dirty="0" smtClean="0"/>
              <a:t>2016 </a:t>
            </a:r>
            <a:r>
              <a:rPr lang="ko-KR" altLang="en-US" dirty="0" smtClean="0"/>
              <a:t>설계 프로젝트 가족 간 위치공유 커뮤니티 및 안심귀가 서비스를 기획하고 있는</a:t>
            </a:r>
            <a:endParaRPr lang="en-US" altLang="ko-KR" dirty="0" smtClean="0"/>
          </a:p>
          <a:p>
            <a:r>
              <a:rPr lang="en-US" altLang="ko-KR" dirty="0" smtClean="0"/>
              <a:t>COINS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WAY proposal </a:t>
            </a:r>
            <a:r>
              <a:rPr lang="ko-KR" altLang="en-US" baseline="0" dirty="0" smtClean="0"/>
              <a:t>발표를 시작하겠습니다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9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발표는 조 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상황보고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결과물 문제와 해결책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결과물 진행예정사항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현재위치 순으로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93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저희 조의 이름 </a:t>
            </a:r>
            <a:r>
              <a:rPr lang="en-US" altLang="ko-KR" dirty="0" smtClean="0"/>
              <a:t>coins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completely</a:t>
            </a:r>
            <a:r>
              <a:rPr lang="en-US" altLang="ko-KR" baseline="0" dirty="0" smtClean="0"/>
              <a:t> Insane </a:t>
            </a:r>
            <a:r>
              <a:rPr lang="ko-KR" altLang="en-US" baseline="0" dirty="0" smtClean="0"/>
              <a:t>완전히 미치다 의 약자로서 </a:t>
            </a:r>
            <a:r>
              <a:rPr lang="ko-KR" altLang="en-US" dirty="0" smtClean="0"/>
              <a:t>사학년의 마지막 설계 프로젝트인 만큼</a:t>
            </a:r>
          </a:p>
          <a:p>
            <a:r>
              <a:rPr lang="ko-KR" altLang="en-US" dirty="0" smtClean="0"/>
              <a:t>집중해서 열심히 임하려는 각오로 이름을 정하게 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 조는 정인상교수님을 담당교수님으로 조장 이소라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최현규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박예림의 조원으로 구성되어있습니다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저희가 앞으로 개발할 어플리케이션의 이름은 </a:t>
            </a:r>
            <a:r>
              <a:rPr lang="ko-KR" altLang="en-US" dirty="0" err="1" smtClean="0"/>
              <a:t>웨얼아유</a:t>
            </a:r>
            <a:r>
              <a:rPr lang="ko-KR" altLang="en-US" dirty="0" smtClean="0"/>
              <a:t> 어디야 의 약자로 </a:t>
            </a:r>
            <a:r>
              <a:rPr lang="ko-KR" altLang="en-US" dirty="0" err="1" smtClean="0"/>
              <a:t>웨이라고</a:t>
            </a:r>
            <a:r>
              <a:rPr lang="ko-KR" altLang="en-US" dirty="0" smtClean="0"/>
              <a:t> 정하게 되었고 이는 지금 </a:t>
            </a:r>
            <a:r>
              <a:rPr lang="ko-KR" altLang="en-US" dirty="0" err="1" smtClean="0"/>
              <a:t>가고있는</a:t>
            </a:r>
            <a:r>
              <a:rPr lang="ko-KR" altLang="en-US" dirty="0" smtClean="0"/>
              <a:t> </a:t>
            </a:r>
          </a:p>
          <a:p>
            <a:r>
              <a:rPr lang="ko-KR" altLang="en-US" dirty="0" smtClean="0"/>
              <a:t>길이야 라는 중의적 의미를 포함하고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이름에서 알 수 있듯이 저희는 가족간의 위치를 공유하고 안심귀가 서비스를 제공하는 어플리케이션을 </a:t>
            </a:r>
            <a:r>
              <a:rPr lang="ko-KR" altLang="en-US" dirty="0" err="1" smtClean="0"/>
              <a:t>개발하고자합니다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저희 어플리케이션의 개발 목적은 최근 아동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여성 을 비롯한 다양한 </a:t>
            </a:r>
            <a:r>
              <a:rPr lang="ko-KR" altLang="en-US" dirty="0" err="1" smtClean="0"/>
              <a:t>범죄율</a:t>
            </a:r>
            <a:r>
              <a:rPr lang="ko-KR" altLang="en-US" dirty="0" smtClean="0"/>
              <a:t> 증가에 따른 대책이 필요하다고 </a:t>
            </a:r>
          </a:p>
          <a:p>
            <a:r>
              <a:rPr lang="ko-KR" altLang="en-US" dirty="0" smtClean="0"/>
              <a:t>생각하였고 이 어플리케이션을 통해 범죄를 예방하고 피해를 최소화 시킬 수 </a:t>
            </a:r>
            <a:r>
              <a:rPr lang="ko-KR" altLang="en-US" dirty="0" err="1" smtClean="0"/>
              <a:t>있을거라</a:t>
            </a:r>
            <a:r>
              <a:rPr lang="ko-KR" altLang="en-US" dirty="0" smtClean="0"/>
              <a:t> 생각합니다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현재 다양한 위치공유 어플리케이션이 존재하지만 다소 불편한 점이 많아 보편적으로는 쓰이지 않고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저희는 그런 불편함을 개선하고  저희만의 특수기능을 추가하여 사용자들이 편하게 쓸 </a:t>
            </a:r>
            <a:r>
              <a:rPr lang="ko-KR" altLang="en-US" dirty="0" err="1" smtClean="0"/>
              <a:t>수있고</a:t>
            </a:r>
            <a:r>
              <a:rPr lang="ko-KR" altLang="en-US" dirty="0" smtClean="0"/>
              <a:t> 효율적인 기능을</a:t>
            </a:r>
          </a:p>
          <a:p>
            <a:r>
              <a:rPr lang="ko-KR" altLang="en-US" dirty="0" smtClean="0"/>
              <a:t>갖춘 어플리케이션을 개발하고자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또한 저희의 입장에서는 이번 기회를 통해 다양한 프로그램의 사용능력을 습득하고 프로젝트 능력을 함양할 수 있을 것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18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어플리케이션 결과물의 대략적인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그림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다음과 같이 지도와 가족 구성원들의 위치를 확인할 수 있도록 메인 화면을  생각 중이고 가족간의 위치정보와 택시정보를 공유할 수 있는 채팅화면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택시에</a:t>
            </a:r>
            <a:r>
              <a:rPr lang="ko-KR" altLang="en-US" baseline="0" dirty="0" smtClean="0"/>
              <a:t> 있는 </a:t>
            </a:r>
            <a:r>
              <a:rPr lang="en-US" altLang="ko-KR" dirty="0" smtClean="0"/>
              <a:t>NFC</a:t>
            </a:r>
            <a:r>
              <a:rPr lang="ko-KR" altLang="en-US" dirty="0" smtClean="0"/>
              <a:t>태그에 접촉하였을 때 나타나는 화면을 구상해보았습니다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2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개발 진행예정사항은 위성에서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신호를</a:t>
            </a:r>
            <a:r>
              <a:rPr lang="en-US" altLang="ko-KR" dirty="0" smtClean="0"/>
              <a:t>, NFC</a:t>
            </a:r>
            <a:r>
              <a:rPr lang="ko-KR" altLang="en-US" dirty="0" smtClean="0"/>
              <a:t>를 통해 택시의 정보를 핸드폰으로 받아 서버를 통해 가족들과 공유를 하고 데이터베이스에서 가족 </a:t>
            </a:r>
            <a:r>
              <a:rPr lang="ko-KR" altLang="en-US" dirty="0" err="1" smtClean="0"/>
              <a:t>그룹원들의</a:t>
            </a:r>
            <a:r>
              <a:rPr lang="ko-KR" altLang="en-US" dirty="0" smtClean="0"/>
              <a:t> 정보 등을 저장하여 관리 할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87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생각하고 있는 기능을 다양한 상황들로 말씀 드리고자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제가 어딘가에서 위험한 상황에 닥치게 되었을 때 핸드폰에 특정 제스처를 취하거나 특정 단어를 외치면 자동으로 비상연락이</a:t>
            </a:r>
            <a:endParaRPr lang="en-US" altLang="ko-KR" dirty="0" smtClean="0"/>
          </a:p>
          <a:p>
            <a:r>
              <a:rPr lang="ko-KR" altLang="en-US" dirty="0" smtClean="0"/>
              <a:t>가족들과 경찰에게 가게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적당한 시간의 </a:t>
            </a:r>
            <a:r>
              <a:rPr lang="ko-KR" altLang="en-US" dirty="0" err="1" smtClean="0"/>
              <a:t>딜레이를</a:t>
            </a:r>
            <a:r>
              <a:rPr lang="ko-KR" altLang="en-US" dirty="0" smtClean="0"/>
              <a:t> 줘서 실수로 비상연락이 켜졌을</a:t>
            </a:r>
            <a:r>
              <a:rPr lang="ko-KR" altLang="en-US" baseline="0" dirty="0" smtClean="0"/>
              <a:t> 때 취소를 할 수 있도록 설정할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두번째</a:t>
            </a:r>
            <a:r>
              <a:rPr lang="ko-KR" altLang="en-US" baseline="0" dirty="0" smtClean="0"/>
              <a:t> 로는 저를 포함한 가족들의 실시간 현 위치가 지도상에 확인이 되고 간략한 위치가 지도아래에 표시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위치가 실시간으로 표시되기 때문에  초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중생 등의 어린 학생의 경우에는 하교 후 집까지 잘 오고 있는지 혹은 학원 등의 다음목적지로는 잘 가고 있는지 확인할 수 있으며 저희 같은 경우에는 늦은 시간에 귀가하게 되었을 때 걱정하시는 부모님께 잘 가고 있는 것을 확인시켜 드릴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사람이 많은 장소에서 어린아이를 잃어버렸을 때 아이가 핸드폰을 소지하고 있을 때 </a:t>
            </a:r>
            <a:r>
              <a:rPr lang="ko-KR" altLang="en-US" baseline="0" dirty="0" err="1" smtClean="0"/>
              <a:t>미아찾기용으로도</a:t>
            </a:r>
            <a:r>
              <a:rPr lang="ko-KR" altLang="en-US" baseline="0" dirty="0" smtClean="0"/>
              <a:t> 쓰일 수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ON/OFF</a:t>
            </a:r>
            <a:r>
              <a:rPr lang="ko-KR" altLang="en-US" baseline="0" dirty="0" smtClean="0"/>
              <a:t>를 통해 가족들의 위치를 지도에 표시할 수도 안 할 수도 있고 저의 위치를 가족에게 공유하게 되면 다음과 같이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다음슬라이드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785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개발 진행예정사항은 위성에서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신호를</a:t>
            </a:r>
            <a:r>
              <a:rPr lang="en-US" altLang="ko-KR" dirty="0" smtClean="0"/>
              <a:t>, NFC</a:t>
            </a:r>
            <a:r>
              <a:rPr lang="ko-KR" altLang="en-US" dirty="0" smtClean="0"/>
              <a:t>를 통해 택시의 정보를 핸드폰으로 받아 서버를 통해 가족들과 공유를 하고 데이터베이스에서 가족 </a:t>
            </a:r>
            <a:r>
              <a:rPr lang="ko-KR" altLang="en-US" dirty="0" err="1" smtClean="0"/>
              <a:t>그룹원들의</a:t>
            </a:r>
            <a:r>
              <a:rPr lang="ko-KR" altLang="en-US" dirty="0" smtClean="0"/>
              <a:t> 정보 등을 저장하여 관리 할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87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개발 진행예정사항은 위성에서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신호를</a:t>
            </a:r>
            <a:r>
              <a:rPr lang="en-US" altLang="ko-KR" dirty="0" smtClean="0"/>
              <a:t>, NFC</a:t>
            </a:r>
            <a:r>
              <a:rPr lang="ko-KR" altLang="en-US" dirty="0" smtClean="0"/>
              <a:t>를 통해 택시의 정보를 핸드폰으로 받아 서버를 통해 가족들과 공유를 하고 데이터베이스에서 가족 </a:t>
            </a:r>
            <a:r>
              <a:rPr lang="ko-KR" altLang="en-US" dirty="0" err="1" smtClean="0"/>
              <a:t>그룹원들의</a:t>
            </a:r>
            <a:r>
              <a:rPr lang="ko-KR" altLang="en-US" dirty="0" smtClean="0"/>
              <a:t> 정보 등을 저장하여 관리 할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87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저희의 </a:t>
            </a:r>
            <a:r>
              <a:rPr lang="ko-KR" altLang="en-US" dirty="0" err="1" smtClean="0"/>
              <a:t>현재위치표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 3</a:t>
            </a:r>
            <a:r>
              <a:rPr lang="ko-KR" altLang="en-US" dirty="0" smtClean="0"/>
              <a:t>월</a:t>
            </a:r>
            <a:r>
              <a:rPr lang="en-US" altLang="ko-KR" dirty="0" smtClean="0"/>
              <a:t>3</a:t>
            </a:r>
            <a:r>
              <a:rPr lang="ko-KR" altLang="en-US" dirty="0" smtClean="0"/>
              <a:t>주차 현재까지 주제선정과 다양한 사전조사를 통해 구현할 기능 등을 정하였고</a:t>
            </a:r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en-US" altLang="ko-KR" dirty="0" smtClean="0"/>
              <a:t>prototype</a:t>
            </a:r>
            <a:r>
              <a:rPr lang="ko-KR" altLang="en-US" dirty="0" smtClean="0"/>
              <a:t>을 구현하고 있는 중입니다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안으로 마무리할 예정이고 </a:t>
            </a:r>
            <a:r>
              <a:rPr lang="en-US" altLang="ko-KR" dirty="0" smtClean="0"/>
              <a:t>5</a:t>
            </a:r>
            <a:r>
              <a:rPr lang="ko-KR" altLang="en-US" dirty="0" smtClean="0"/>
              <a:t>주차인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월초부터</a:t>
            </a:r>
            <a:endParaRPr lang="en-US" altLang="ko-KR" dirty="0" smtClean="0"/>
          </a:p>
          <a:p>
            <a:r>
              <a:rPr lang="en-US" altLang="ko-KR" dirty="0" smtClean="0"/>
              <a:t>12</a:t>
            </a:r>
            <a:r>
              <a:rPr lang="ko-KR" altLang="en-US" dirty="0" smtClean="0"/>
              <a:t>주차인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중순까지 데이터베이스와 서버를 설계하고 구축하며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위치정보를 받는 기능과 채팅기능 등을 역할 분담하여 구현하고 다음으로 </a:t>
            </a:r>
            <a:r>
              <a:rPr lang="en-US" altLang="ko-KR" baseline="0" dirty="0" smtClean="0"/>
              <a:t>NFC</a:t>
            </a:r>
            <a:r>
              <a:rPr lang="ko-KR" altLang="en-US" baseline="0" dirty="0" smtClean="0"/>
              <a:t>기능을 구현한 후 마지막으로 네트워크를 연동할 예정입니다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매주 주간보고서를 작성하고  끊임없이 테스트해보면서 고쳐야 할 부분들은 개선하며 최적화시켜 </a:t>
            </a:r>
            <a:endParaRPr lang="en-US" altLang="ko-KR" baseline="0" dirty="0" smtClean="0"/>
          </a:p>
          <a:p>
            <a:r>
              <a:rPr lang="en-US" altLang="ko-KR" baseline="0" dirty="0" smtClean="0"/>
              <a:t>14</a:t>
            </a:r>
            <a:r>
              <a:rPr lang="ko-KR" altLang="en-US" baseline="0" dirty="0" smtClean="0"/>
              <a:t>주차인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일에 성공적인 완성품을 시연 후 나머지 결과물들을 제출하도록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6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04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7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32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9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44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95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2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4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9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6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4C916-8073-40CA-B870-C0ABDF532CF5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38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다리꼴 9"/>
          <p:cNvSpPr/>
          <p:nvPr/>
        </p:nvSpPr>
        <p:spPr>
          <a:xfrm>
            <a:off x="-225083" y="848751"/>
            <a:ext cx="3530991" cy="647113"/>
          </a:xfrm>
          <a:prstGeom prst="trapezoid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2016 </a:t>
            </a:r>
            <a:r>
              <a:rPr lang="ko-KR" altLang="en-US" dirty="0" err="1" smtClean="0"/>
              <a:t>캡스톤디자인</a:t>
            </a:r>
            <a:endParaRPr lang="ko-KR" altLang="en-US" dirty="0"/>
          </a:p>
        </p:txBody>
      </p:sp>
      <p:sp>
        <p:nvSpPr>
          <p:cNvPr id="11" name="사다리꼴 10"/>
          <p:cNvSpPr/>
          <p:nvPr/>
        </p:nvSpPr>
        <p:spPr>
          <a:xfrm rot="10800000">
            <a:off x="3305905" y="848751"/>
            <a:ext cx="9101797" cy="647113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40480" y="987641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가족 간 위치공유 커뮤니티 및 안심귀가 서비스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 rot="2700000">
            <a:off x="6675877" y="1134839"/>
            <a:ext cx="6251640" cy="6629398"/>
          </a:xfrm>
          <a:custGeom>
            <a:avLst/>
            <a:gdLst>
              <a:gd name="connsiteX0" fmla="*/ 0 w 2242142"/>
              <a:gd name="connsiteY0" fmla="*/ 1842785 h 2242142"/>
              <a:gd name="connsiteX1" fmla="*/ 1842785 w 2242142"/>
              <a:gd name="connsiteY1" fmla="*/ 0 h 2242142"/>
              <a:gd name="connsiteX2" fmla="*/ 1842785 w 2242142"/>
              <a:gd name="connsiteY2" fmla="*/ 399357 h 2242142"/>
              <a:gd name="connsiteX3" fmla="*/ 2242142 w 2242142"/>
              <a:gd name="connsiteY3" fmla="*/ 399357 h 2242142"/>
              <a:gd name="connsiteX4" fmla="*/ 399357 w 2242142"/>
              <a:gd name="connsiteY4" fmla="*/ 2242142 h 2242142"/>
              <a:gd name="connsiteX5" fmla="*/ 0 w 2242142"/>
              <a:gd name="connsiteY5" fmla="*/ 1842785 h 224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142" h="2242142">
                <a:moveTo>
                  <a:pt x="0" y="1842785"/>
                </a:moveTo>
                <a:lnTo>
                  <a:pt x="1842785" y="0"/>
                </a:lnTo>
                <a:lnTo>
                  <a:pt x="1842785" y="399357"/>
                </a:lnTo>
                <a:lnTo>
                  <a:pt x="2242142" y="399357"/>
                </a:lnTo>
                <a:lnTo>
                  <a:pt x="399357" y="2242142"/>
                </a:lnTo>
                <a:lnTo>
                  <a:pt x="0" y="1842785"/>
                </a:lnTo>
                <a:close/>
              </a:path>
            </a:pathLst>
          </a:cu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E5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478" y="2582631"/>
            <a:ext cx="4667935" cy="251059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441011" y="4449539"/>
            <a:ext cx="410350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400" b="1" spc="-300" dirty="0" smtClean="0">
                <a:solidFill>
                  <a:schemeClr val="bg1"/>
                </a:solidFill>
              </a:rPr>
              <a:t>W A Y (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Where Are You </a:t>
            </a:r>
            <a:r>
              <a:rPr lang="en-US" altLang="ko-KR" sz="2400" b="1" spc="-3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4047344" y="2113614"/>
            <a:ext cx="4242216" cy="3962893"/>
          </a:xfrm>
          <a:prstGeom prst="ellipse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5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2" grpId="0"/>
      <p:bldP spid="22" grpId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29566" y="3255093"/>
            <a:ext cx="3405099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3600" b="1" spc="-300" dirty="0" smtClean="0">
                <a:solidFill>
                  <a:srgbClr val="EBD219"/>
                </a:solidFill>
              </a:rPr>
              <a:t>Any </a:t>
            </a:r>
            <a:r>
              <a:rPr lang="en-US" altLang="ko-KR" sz="3600" b="1" dirty="0" smtClean="0">
                <a:solidFill>
                  <a:srgbClr val="EBD219"/>
                </a:solidFill>
              </a:rPr>
              <a:t>Questions</a:t>
            </a:r>
            <a:r>
              <a:rPr lang="en-US" altLang="ko-KR" sz="3600" b="1" spc="-300" dirty="0" smtClean="0">
                <a:solidFill>
                  <a:srgbClr val="EBD219"/>
                </a:solidFill>
              </a:rPr>
              <a:t>?</a:t>
            </a:r>
            <a:endParaRPr lang="ko-KR" altLang="en-US" sz="3600" b="1" spc="-300" dirty="0">
              <a:solidFill>
                <a:srgbClr val="EBD219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36574" y="2754431"/>
            <a:ext cx="3469094" cy="646331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</a:t>
            </a:r>
            <a:endParaRPr lang="en-US" altLang="ko-KR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5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515961" y="4449539"/>
            <a:ext cx="410350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400" b="1" spc="-300" dirty="0" smtClean="0">
                <a:solidFill>
                  <a:schemeClr val="bg1"/>
                </a:solidFill>
              </a:rPr>
              <a:t>W A Y (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Where Are You </a:t>
            </a:r>
            <a:r>
              <a:rPr lang="en-US" altLang="ko-KR" sz="2400" b="1" spc="-3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21" name="사다리꼴 20"/>
          <p:cNvSpPr/>
          <p:nvPr/>
        </p:nvSpPr>
        <p:spPr>
          <a:xfrm>
            <a:off x="-225083" y="848751"/>
            <a:ext cx="3530991" cy="647113"/>
          </a:xfrm>
          <a:prstGeom prst="trapezoid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3" name="사다리꼴 22"/>
          <p:cNvSpPr/>
          <p:nvPr/>
        </p:nvSpPr>
        <p:spPr>
          <a:xfrm rot="10800000">
            <a:off x="3305905" y="848751"/>
            <a:ext cx="9101797" cy="647113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40480" y="987641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가족 간 위치공유 커뮤니티 및 안심귀가 서비스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2700000">
            <a:off x="2766964" y="1847234"/>
            <a:ext cx="1705474" cy="1718075"/>
          </a:xfrm>
          <a:custGeom>
            <a:avLst/>
            <a:gdLst>
              <a:gd name="connsiteX0" fmla="*/ 0 w 2242142"/>
              <a:gd name="connsiteY0" fmla="*/ 1842785 h 2242142"/>
              <a:gd name="connsiteX1" fmla="*/ 1842785 w 2242142"/>
              <a:gd name="connsiteY1" fmla="*/ 0 h 2242142"/>
              <a:gd name="connsiteX2" fmla="*/ 1842785 w 2242142"/>
              <a:gd name="connsiteY2" fmla="*/ 399357 h 2242142"/>
              <a:gd name="connsiteX3" fmla="*/ 2242142 w 2242142"/>
              <a:gd name="connsiteY3" fmla="*/ 399357 h 2242142"/>
              <a:gd name="connsiteX4" fmla="*/ 399357 w 2242142"/>
              <a:gd name="connsiteY4" fmla="*/ 2242142 h 2242142"/>
              <a:gd name="connsiteX5" fmla="*/ 0 w 2242142"/>
              <a:gd name="connsiteY5" fmla="*/ 1842785 h 224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142" h="2242142">
                <a:moveTo>
                  <a:pt x="0" y="1842785"/>
                </a:moveTo>
                <a:lnTo>
                  <a:pt x="1842785" y="0"/>
                </a:lnTo>
                <a:lnTo>
                  <a:pt x="1842785" y="399357"/>
                </a:lnTo>
                <a:lnTo>
                  <a:pt x="2242142" y="399357"/>
                </a:lnTo>
                <a:lnTo>
                  <a:pt x="399357" y="2242142"/>
                </a:lnTo>
                <a:lnTo>
                  <a:pt x="0" y="1842785"/>
                </a:lnTo>
                <a:close/>
              </a:path>
            </a:pathLst>
          </a:cu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E5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 rot="2700000">
            <a:off x="2766960" y="2428158"/>
            <a:ext cx="1705474" cy="1718075"/>
          </a:xfrm>
          <a:custGeom>
            <a:avLst/>
            <a:gdLst>
              <a:gd name="connsiteX0" fmla="*/ 0 w 2242142"/>
              <a:gd name="connsiteY0" fmla="*/ 1842785 h 2242142"/>
              <a:gd name="connsiteX1" fmla="*/ 1842785 w 2242142"/>
              <a:gd name="connsiteY1" fmla="*/ 0 h 2242142"/>
              <a:gd name="connsiteX2" fmla="*/ 1842785 w 2242142"/>
              <a:gd name="connsiteY2" fmla="*/ 399357 h 2242142"/>
              <a:gd name="connsiteX3" fmla="*/ 2242142 w 2242142"/>
              <a:gd name="connsiteY3" fmla="*/ 399357 h 2242142"/>
              <a:gd name="connsiteX4" fmla="*/ 399357 w 2242142"/>
              <a:gd name="connsiteY4" fmla="*/ 2242142 h 2242142"/>
              <a:gd name="connsiteX5" fmla="*/ 0 w 2242142"/>
              <a:gd name="connsiteY5" fmla="*/ 1842785 h 224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142" h="2242142">
                <a:moveTo>
                  <a:pt x="0" y="1842785"/>
                </a:moveTo>
                <a:lnTo>
                  <a:pt x="1842785" y="0"/>
                </a:lnTo>
                <a:lnTo>
                  <a:pt x="1842785" y="399357"/>
                </a:lnTo>
                <a:lnTo>
                  <a:pt x="2242142" y="399357"/>
                </a:lnTo>
                <a:lnTo>
                  <a:pt x="399357" y="2242142"/>
                </a:lnTo>
                <a:lnTo>
                  <a:pt x="0" y="1842785"/>
                </a:lnTo>
                <a:close/>
              </a:path>
            </a:pathLst>
          </a:cu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E5E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 rot="2700000">
            <a:off x="2766962" y="3024639"/>
            <a:ext cx="1705474" cy="1718075"/>
          </a:xfrm>
          <a:custGeom>
            <a:avLst/>
            <a:gdLst>
              <a:gd name="connsiteX0" fmla="*/ 0 w 2242142"/>
              <a:gd name="connsiteY0" fmla="*/ 1842785 h 2242142"/>
              <a:gd name="connsiteX1" fmla="*/ 1842785 w 2242142"/>
              <a:gd name="connsiteY1" fmla="*/ 0 h 2242142"/>
              <a:gd name="connsiteX2" fmla="*/ 1842785 w 2242142"/>
              <a:gd name="connsiteY2" fmla="*/ 399357 h 2242142"/>
              <a:gd name="connsiteX3" fmla="*/ 2242142 w 2242142"/>
              <a:gd name="connsiteY3" fmla="*/ 399357 h 2242142"/>
              <a:gd name="connsiteX4" fmla="*/ 399357 w 2242142"/>
              <a:gd name="connsiteY4" fmla="*/ 2242142 h 2242142"/>
              <a:gd name="connsiteX5" fmla="*/ 0 w 2242142"/>
              <a:gd name="connsiteY5" fmla="*/ 1842785 h 224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142" h="2242142">
                <a:moveTo>
                  <a:pt x="0" y="1842785"/>
                </a:moveTo>
                <a:lnTo>
                  <a:pt x="1842785" y="0"/>
                </a:lnTo>
                <a:lnTo>
                  <a:pt x="1842785" y="399357"/>
                </a:lnTo>
                <a:lnTo>
                  <a:pt x="2242142" y="399357"/>
                </a:lnTo>
                <a:lnTo>
                  <a:pt x="399357" y="2242142"/>
                </a:lnTo>
                <a:lnTo>
                  <a:pt x="0" y="1842785"/>
                </a:lnTo>
                <a:close/>
              </a:path>
            </a:pathLst>
          </a:cu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E5E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 rot="2700000">
            <a:off x="2797444" y="3615074"/>
            <a:ext cx="1705474" cy="1718075"/>
          </a:xfrm>
          <a:custGeom>
            <a:avLst/>
            <a:gdLst>
              <a:gd name="connsiteX0" fmla="*/ 0 w 2242142"/>
              <a:gd name="connsiteY0" fmla="*/ 1842785 h 2242142"/>
              <a:gd name="connsiteX1" fmla="*/ 1842785 w 2242142"/>
              <a:gd name="connsiteY1" fmla="*/ 0 h 2242142"/>
              <a:gd name="connsiteX2" fmla="*/ 1842785 w 2242142"/>
              <a:gd name="connsiteY2" fmla="*/ 399357 h 2242142"/>
              <a:gd name="connsiteX3" fmla="*/ 2242142 w 2242142"/>
              <a:gd name="connsiteY3" fmla="*/ 399357 h 2242142"/>
              <a:gd name="connsiteX4" fmla="*/ 399357 w 2242142"/>
              <a:gd name="connsiteY4" fmla="*/ 2242142 h 2242142"/>
              <a:gd name="connsiteX5" fmla="*/ 0 w 2242142"/>
              <a:gd name="connsiteY5" fmla="*/ 1842785 h 224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142" h="2242142">
                <a:moveTo>
                  <a:pt x="0" y="1842785"/>
                </a:moveTo>
                <a:lnTo>
                  <a:pt x="1842785" y="0"/>
                </a:lnTo>
                <a:lnTo>
                  <a:pt x="1842785" y="399357"/>
                </a:lnTo>
                <a:lnTo>
                  <a:pt x="2242142" y="399357"/>
                </a:lnTo>
                <a:lnTo>
                  <a:pt x="399357" y="2242142"/>
                </a:lnTo>
                <a:lnTo>
                  <a:pt x="0" y="1842785"/>
                </a:lnTo>
                <a:close/>
              </a:path>
            </a:pathLst>
          </a:cu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E5E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 rot="2700000">
            <a:off x="2797444" y="4209434"/>
            <a:ext cx="1705474" cy="1718075"/>
          </a:xfrm>
          <a:custGeom>
            <a:avLst/>
            <a:gdLst>
              <a:gd name="connsiteX0" fmla="*/ 0 w 2242142"/>
              <a:gd name="connsiteY0" fmla="*/ 1842785 h 2242142"/>
              <a:gd name="connsiteX1" fmla="*/ 1842785 w 2242142"/>
              <a:gd name="connsiteY1" fmla="*/ 0 h 2242142"/>
              <a:gd name="connsiteX2" fmla="*/ 1842785 w 2242142"/>
              <a:gd name="connsiteY2" fmla="*/ 399357 h 2242142"/>
              <a:gd name="connsiteX3" fmla="*/ 2242142 w 2242142"/>
              <a:gd name="connsiteY3" fmla="*/ 399357 h 2242142"/>
              <a:gd name="connsiteX4" fmla="*/ 399357 w 2242142"/>
              <a:gd name="connsiteY4" fmla="*/ 2242142 h 2242142"/>
              <a:gd name="connsiteX5" fmla="*/ 0 w 2242142"/>
              <a:gd name="connsiteY5" fmla="*/ 1842785 h 224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142" h="2242142">
                <a:moveTo>
                  <a:pt x="0" y="1842785"/>
                </a:moveTo>
                <a:lnTo>
                  <a:pt x="1842785" y="0"/>
                </a:lnTo>
                <a:lnTo>
                  <a:pt x="1842785" y="399357"/>
                </a:lnTo>
                <a:lnTo>
                  <a:pt x="2242142" y="399357"/>
                </a:lnTo>
                <a:lnTo>
                  <a:pt x="399357" y="2242142"/>
                </a:lnTo>
                <a:lnTo>
                  <a:pt x="0" y="1842785"/>
                </a:lnTo>
                <a:close/>
              </a:path>
            </a:pathLst>
          </a:cu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E5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00350" y="2506216"/>
            <a:ext cx="64012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100" dirty="0" smtClean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00350" y="3070096"/>
            <a:ext cx="64012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100" dirty="0" smtClean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00350" y="3679696"/>
            <a:ext cx="64012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100" dirty="0" smtClean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350" y="4289296"/>
            <a:ext cx="64012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100" dirty="0" smtClean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00350" y="4868416"/>
            <a:ext cx="64012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100" dirty="0" smtClean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580361" y="2506216"/>
            <a:ext cx="1509777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 소개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542761" y="3063649"/>
            <a:ext cx="1509777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작업상황보</a:t>
            </a:r>
            <a:r>
              <a:rPr lang="ko-KR" altLang="en-US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고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75483" y="3649216"/>
            <a:ext cx="3344257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지난주의 문제와 해결책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13833" y="4230027"/>
            <a:ext cx="3290917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다음주 진행예정사항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37561" y="4812517"/>
            <a:ext cx="3807035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전체진도와 현재위치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5767" y="2604599"/>
            <a:ext cx="1800493" cy="286232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01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조 소개</a:t>
            </a:r>
            <a:endParaRPr lang="en-US" altLang="ko-KR" sz="2000" b="1" spc="-300" dirty="0" smtClean="0">
              <a:solidFill>
                <a:srgbClr val="EBD219"/>
              </a:solidFill>
            </a:endParaRPr>
          </a:p>
          <a:p>
            <a:endParaRPr lang="en-US" altLang="ko-KR" sz="2000" spc="-300" dirty="0"/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상황보</a:t>
            </a:r>
            <a:r>
              <a:rPr lang="ko-KR" altLang="en-US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고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문제와 해결책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진행예정사항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현재위</a:t>
            </a:r>
            <a:r>
              <a:rPr lang="ko-KR" altLang="en-US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치</a:t>
            </a:r>
          </a:p>
        </p:txBody>
      </p:sp>
      <p:sp>
        <p:nvSpPr>
          <p:cNvPr id="21" name="타원 20"/>
          <p:cNvSpPr/>
          <p:nvPr/>
        </p:nvSpPr>
        <p:spPr>
          <a:xfrm>
            <a:off x="5161911" y="1132945"/>
            <a:ext cx="2628176" cy="2628176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627574" y="1912696"/>
            <a:ext cx="1068674" cy="1068674"/>
          </a:xfrm>
          <a:prstGeom prst="ellipse">
            <a:avLst/>
          </a:prstGeom>
          <a:solidFill>
            <a:schemeClr val="bg1"/>
          </a:solidFill>
          <a:ln w="76200">
            <a:solidFill>
              <a:srgbClr val="EBD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255750" y="1912696"/>
            <a:ext cx="1068674" cy="1068674"/>
          </a:xfrm>
          <a:prstGeom prst="ellipse">
            <a:avLst/>
          </a:prstGeom>
          <a:solidFill>
            <a:schemeClr val="bg1"/>
          </a:solidFill>
          <a:ln w="76200">
            <a:solidFill>
              <a:srgbClr val="EBD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941662" y="598608"/>
            <a:ext cx="1068674" cy="1068674"/>
          </a:xfrm>
          <a:prstGeom prst="ellipse">
            <a:avLst/>
          </a:prstGeom>
          <a:solidFill>
            <a:schemeClr val="bg1"/>
          </a:solidFill>
          <a:ln w="76200">
            <a:solidFill>
              <a:srgbClr val="EBD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8F8F8F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941662" y="3226784"/>
            <a:ext cx="1068674" cy="1068674"/>
          </a:xfrm>
          <a:prstGeom prst="ellipse">
            <a:avLst/>
          </a:prstGeom>
          <a:solidFill>
            <a:schemeClr val="bg1"/>
          </a:solidFill>
          <a:ln w="76200">
            <a:solidFill>
              <a:srgbClr val="EBD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76426" y="2164008"/>
            <a:ext cx="838691" cy="707886"/>
          </a:xfrm>
          <a:prstGeom prst="rect">
            <a:avLst/>
          </a:prstGeom>
        </p:spPr>
        <p:txBody>
          <a:bodyPr wrap="none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spc="-300" dirty="0" smtClean="0">
                <a:solidFill>
                  <a:srgbClr val="EBD219"/>
                </a:solidFill>
              </a:rPr>
              <a:t>정인상</a:t>
            </a:r>
            <a:endParaRPr lang="en-US" altLang="ko-KR" sz="2000" b="1" spc="-300" dirty="0" smtClean="0">
              <a:solidFill>
                <a:srgbClr val="EBD219"/>
              </a:solidFill>
            </a:endParaRPr>
          </a:p>
          <a:p>
            <a:r>
              <a:rPr lang="ko-KR" altLang="en-US" sz="2000" b="1" spc="-300" dirty="0" smtClean="0">
                <a:solidFill>
                  <a:srgbClr val="EBD219"/>
                </a:solidFill>
              </a:rPr>
              <a:t>교수</a:t>
            </a:r>
            <a:r>
              <a:rPr lang="ko-KR" altLang="en-US" sz="2000" b="1" spc="-300" dirty="0">
                <a:solidFill>
                  <a:srgbClr val="EBD219"/>
                </a:solidFill>
              </a:rPr>
              <a:t>님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30773" y="2258770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박예림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6651" y="904742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이소</a:t>
            </a:r>
            <a:r>
              <a:rPr lang="ko-KR" altLang="en-US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라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56652" y="3561066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최현규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구부러진 연결선 26"/>
          <p:cNvCxnSpPr/>
          <p:nvPr/>
        </p:nvCxnSpPr>
        <p:spPr>
          <a:xfrm>
            <a:off x="4926526" y="1132945"/>
            <a:ext cx="642938" cy="35456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63" y="157585"/>
            <a:ext cx="3653232" cy="196484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54983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656071" y="429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16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조장</a:t>
            </a:r>
            <a:endParaRPr lang="en-US" altLang="ko-KR" sz="16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04890" y="1667282"/>
            <a:ext cx="190776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1600" dirty="0" smtClean="0">
                <a:solidFill>
                  <a:srgbClr val="FFC000"/>
                </a:solidFill>
              </a:rPr>
              <a:t>Co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mpletely </a:t>
            </a:r>
            <a:r>
              <a:rPr lang="en-US" altLang="ko-KR" sz="1600" dirty="0" smtClean="0">
                <a:solidFill>
                  <a:srgbClr val="FFC000"/>
                </a:solidFill>
              </a:rPr>
              <a:t>Ins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ane</a:t>
            </a:r>
          </a:p>
          <a:p>
            <a:r>
              <a:rPr lang="ko-KR" altLang="en-US" sz="16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완전히 미치다</a:t>
            </a:r>
            <a:endParaRPr lang="en-US" altLang="ko-KR" sz="16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83129" y="2225730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권순일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2400" y="67087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구부러진 연결선 26"/>
          <p:cNvCxnSpPr/>
          <p:nvPr/>
        </p:nvCxnSpPr>
        <p:spPr>
          <a:xfrm flipV="1">
            <a:off x="7549459" y="1140008"/>
            <a:ext cx="774965" cy="46700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대체 처리 43"/>
          <p:cNvSpPr/>
          <p:nvPr/>
        </p:nvSpPr>
        <p:spPr>
          <a:xfrm>
            <a:off x="8643593" y="1876579"/>
            <a:ext cx="2857991" cy="1314391"/>
          </a:xfrm>
          <a:prstGeom prst="flowChartAlternateProcess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414348" y="631651"/>
            <a:ext cx="3316483" cy="1090984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32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W A Y  </a:t>
            </a:r>
          </a:p>
          <a:p>
            <a:r>
              <a:rPr lang="en-US" altLang="ko-KR" sz="32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Are You</a:t>
            </a:r>
            <a:r>
              <a:rPr lang="en-US" altLang="ko-KR" sz="32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 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29913" y="2014151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가족간 위치공유 커뮤니티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및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안심귀가 서비스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4063" y="4565643"/>
            <a:ext cx="8612634" cy="156966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32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목적    </a:t>
            </a:r>
            <a:r>
              <a:rPr lang="en-US" altLang="ko-KR" sz="32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범죄율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증가에 따른 대책 필요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</a:t>
            </a:r>
            <a:r>
              <a:rPr lang="ko-KR" altLang="en-US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범죄예방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피해 최소화</a:t>
            </a:r>
            <a:r>
              <a:rPr lang="ko-KR" altLang="en-US" sz="32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32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altLang="ko-KR" sz="32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2.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기존 위치공유 어플리케이션의 불편함 개선 및 기능추가   </a:t>
            </a:r>
            <a:endParaRPr lang="en-US" altLang="ko-KR" sz="3200" b="1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1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5767" y="2604599"/>
            <a:ext cx="1800493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02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상황보고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문제와 해결책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진행예정사항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현재위치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55" y="945675"/>
            <a:ext cx="2995510" cy="52652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54983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5" y="945675"/>
            <a:ext cx="2944093" cy="523394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994098" y="3162536"/>
            <a:ext cx="3507698" cy="1200329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300" dirty="0" smtClean="0">
                <a:solidFill>
                  <a:srgbClr val="EBD219"/>
                </a:solidFill>
              </a:rPr>
              <a:t>U I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기본 툴 제작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자신의 </a:t>
            </a:r>
            <a:r>
              <a:rPr lang="ko-KR" altLang="en-US" sz="2000" spc="-300" dirty="0" smtClean="0">
                <a:solidFill>
                  <a:srgbClr val="EBD219"/>
                </a:solidFill>
              </a:rPr>
              <a:t>위치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파악가능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5" y="945674"/>
            <a:ext cx="2944093" cy="523394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63" y="945675"/>
            <a:ext cx="2969802" cy="523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54983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55" y="945675"/>
            <a:ext cx="2995510" cy="526524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5" y="945675"/>
            <a:ext cx="2944093" cy="52339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55" y="945674"/>
            <a:ext cx="2995509" cy="53253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6" y="945675"/>
            <a:ext cx="2967842" cy="527616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834454" y="3157523"/>
            <a:ext cx="3507698" cy="707886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rgbClr val="EBD219"/>
                </a:solidFill>
              </a:rPr>
              <a:t>서버구축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필요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767" y="2604599"/>
            <a:ext cx="1816523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상황보고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03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문제와 해결책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진행예정사항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현재위치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8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순서도: 대체 처리 34"/>
          <p:cNvSpPr/>
          <p:nvPr/>
        </p:nvSpPr>
        <p:spPr>
          <a:xfrm>
            <a:off x="3335625" y="369378"/>
            <a:ext cx="2352828" cy="829605"/>
          </a:xfrm>
          <a:prstGeom prst="flowChartAlternateProcess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5767" y="2604599"/>
            <a:ext cx="1816523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상황보고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03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문제와 해결책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진행예정사항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현재위치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54983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87" y="1445857"/>
            <a:ext cx="3616501" cy="3616501"/>
          </a:xfrm>
          <a:prstGeom prst="rect">
            <a:avLst/>
          </a:prstGeom>
        </p:spPr>
      </p:pic>
      <p:pic>
        <p:nvPicPr>
          <p:cNvPr id="1026" name="Picture 2" descr="http://cfile3.uf.tistory.com/image/267BB047538740160A565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741" y="719529"/>
            <a:ext cx="2689559" cy="43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5756222" y="2729452"/>
            <a:ext cx="1229193" cy="5246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758190" y="5399944"/>
            <a:ext cx="3507698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제스처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43329" y="5253528"/>
            <a:ext cx="3507698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err="1">
                <a:solidFill>
                  <a:srgbClr val="EBD219"/>
                </a:solidFill>
              </a:rPr>
              <a:t>잠</a:t>
            </a:r>
            <a:r>
              <a:rPr lang="ko-KR" altLang="en-US" sz="2000" spc="-300" dirty="0" err="1" smtClean="0">
                <a:solidFill>
                  <a:srgbClr val="EBD219"/>
                </a:solidFill>
              </a:rPr>
              <a:t>금화면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43329" y="5594818"/>
            <a:ext cx="3507698" cy="707886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왼쪽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비상알림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오른쪽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잠금해제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8190" y="584127"/>
            <a:ext cx="3507698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b="1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비상알림방식</a:t>
            </a:r>
            <a:endParaRPr lang="en-US" altLang="ko-KR" sz="32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5767" y="2604599"/>
            <a:ext cx="1800493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상황보고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문제와 해결책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04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진행예정사항</a:t>
            </a:r>
            <a:r>
              <a:rPr lang="en-US" altLang="ko-KR" sz="2000" b="1" spc="-300" dirty="0" smtClean="0">
                <a:solidFill>
                  <a:srgbClr val="EBD219"/>
                </a:solidFill>
              </a:rPr>
              <a:t> 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현재위치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54983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55" y="945675"/>
            <a:ext cx="2995510" cy="526524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5" y="945675"/>
            <a:ext cx="2944093" cy="52339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55" y="945674"/>
            <a:ext cx="2995509" cy="53253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6" y="945675"/>
            <a:ext cx="2967842" cy="527616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834454" y="3157523"/>
            <a:ext cx="3507698" cy="707886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rgbClr val="EBD219"/>
                </a:solidFill>
              </a:rPr>
              <a:t>서버구축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후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채팅 가능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8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5767" y="2604599"/>
            <a:ext cx="1800493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상황보고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문제와 해결책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04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진행예정사항</a:t>
            </a:r>
            <a:r>
              <a:rPr lang="en-US" altLang="ko-KR" sz="2000" b="1" spc="-300" dirty="0" smtClean="0">
                <a:solidFill>
                  <a:srgbClr val="EBD219"/>
                </a:solidFill>
              </a:rPr>
              <a:t> 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현재위치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54983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250520" y="3157523"/>
            <a:ext cx="3507698" cy="707886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err="1" smtClean="0">
                <a:solidFill>
                  <a:srgbClr val="EBD219"/>
                </a:solidFill>
              </a:rPr>
              <a:t>잠금화면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구현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Picture 2" descr="http://cfile3.uf.tistory.com/image/267BB047538740160A565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182" y="945673"/>
            <a:ext cx="2689559" cy="527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4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오각형 15"/>
          <p:cNvSpPr/>
          <p:nvPr/>
        </p:nvSpPr>
        <p:spPr>
          <a:xfrm>
            <a:off x="9800076" y="2760861"/>
            <a:ext cx="2338466" cy="1394086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각형 14"/>
          <p:cNvSpPr/>
          <p:nvPr/>
        </p:nvSpPr>
        <p:spPr>
          <a:xfrm>
            <a:off x="8470548" y="2755904"/>
            <a:ext cx="2338466" cy="1394086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오각형 13"/>
          <p:cNvSpPr/>
          <p:nvPr/>
        </p:nvSpPr>
        <p:spPr>
          <a:xfrm>
            <a:off x="7003025" y="2757512"/>
            <a:ext cx="2338466" cy="1394086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각형 12"/>
          <p:cNvSpPr/>
          <p:nvPr/>
        </p:nvSpPr>
        <p:spPr>
          <a:xfrm>
            <a:off x="5399080" y="2757512"/>
            <a:ext cx="2338466" cy="1394086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3727554" y="2764077"/>
            <a:ext cx="2338466" cy="1394086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5767" y="2604599"/>
            <a:ext cx="1800493" cy="34778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상황보고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문제와 해결책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진행예정사항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05 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현재위치</a:t>
            </a:r>
            <a:r>
              <a:rPr lang="en-US" altLang="ko-KR" sz="2000" b="1" spc="-300" dirty="0" smtClean="0">
                <a:solidFill>
                  <a:srgbClr val="EBD219"/>
                </a:solidFill>
              </a:rPr>
              <a:t> 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54983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각형 5"/>
          <p:cNvSpPr/>
          <p:nvPr/>
        </p:nvSpPr>
        <p:spPr>
          <a:xfrm>
            <a:off x="2114227" y="2757512"/>
            <a:ext cx="2338466" cy="1394086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36352" y="3203683"/>
            <a:ext cx="2470753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b="1" spc="100" dirty="0" smtClean="0">
                <a:solidFill>
                  <a:srgbClr val="EBD219"/>
                </a:solidFill>
              </a:rPr>
              <a:t>Prototype</a:t>
            </a:r>
            <a:endParaRPr lang="en-US" altLang="ko-KR" sz="32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15451" y="2974845"/>
            <a:ext cx="3507698" cy="1015663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b="1" spc="100" dirty="0" smtClean="0">
                <a:solidFill>
                  <a:srgbClr val="EBD219"/>
                </a:solidFill>
              </a:rPr>
              <a:t>DB </a:t>
            </a:r>
          </a:p>
          <a:p>
            <a:pPr algn="ctr"/>
            <a:r>
              <a:rPr lang="en-US" altLang="ko-KR" sz="2000" b="1" spc="100" dirty="0" smtClean="0">
                <a:solidFill>
                  <a:srgbClr val="EBD219"/>
                </a:solidFill>
              </a:rPr>
              <a:t>Server </a:t>
            </a:r>
          </a:p>
          <a:p>
            <a:pPr algn="ctr"/>
            <a:r>
              <a:rPr lang="ko-KR" altLang="en-US" sz="2000" b="1" spc="100" dirty="0" smtClean="0">
                <a:solidFill>
                  <a:srgbClr val="EBD219"/>
                </a:solidFill>
              </a:rPr>
              <a:t>설계</a:t>
            </a:r>
            <a:endParaRPr lang="en-US" altLang="ko-KR" sz="2000" b="1" spc="100" dirty="0" smtClean="0">
              <a:solidFill>
                <a:srgbClr val="EBD219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23649" y="3252892"/>
            <a:ext cx="1276536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완성</a:t>
            </a:r>
            <a:endParaRPr lang="en-US" altLang="ko-KR" sz="32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56090" y="3107177"/>
            <a:ext cx="1509010" cy="707886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채팅</a:t>
            </a:r>
            <a:endParaRPr lang="en-US" altLang="ko-KR" sz="2000" b="1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지도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532540" y="3124667"/>
            <a:ext cx="1509010" cy="707886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긴급 </a:t>
            </a:r>
            <a:r>
              <a:rPr lang="ko-KR" altLang="en-US" sz="2000" b="1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알람</a:t>
            </a:r>
            <a:endParaRPr lang="en-US" altLang="ko-KR" sz="2000" b="1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NFC event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108990" y="3127167"/>
            <a:ext cx="1509010" cy="1015663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UI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및 </a:t>
            </a:r>
            <a:endParaRPr lang="en-US" altLang="ko-KR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디자인</a:t>
            </a:r>
            <a:endParaRPr lang="en-US" altLang="ko-KR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821</Words>
  <Application>Microsoft Office PowerPoint</Application>
  <PresentationFormat>사용자 지정</PresentationFormat>
  <Paragraphs>174</Paragraphs>
  <Slides>10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Administrator</cp:lastModifiedBy>
  <cp:revision>108</cp:revision>
  <dcterms:created xsi:type="dcterms:W3CDTF">2015-11-20T12:16:57Z</dcterms:created>
  <dcterms:modified xsi:type="dcterms:W3CDTF">2016-04-01T09:19:14Z</dcterms:modified>
</cp:coreProperties>
</file>