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74" r:id="rId7"/>
    <p:sldId id="275" r:id="rId8"/>
    <p:sldId id="280" r:id="rId9"/>
    <p:sldId id="281" r:id="rId10"/>
    <p:sldId id="283"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1" d="100"/>
          <a:sy n="81" d="100"/>
        </p:scale>
        <p:origin x="1517" y="48"/>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4/30/2024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4/30/2024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4/30/2024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legacy.reactjs.or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198880"/>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Front End Engineering-II Project</a:t>
            </a:r>
          </a:p>
        </p:txBody>
      </p:sp>
      <p:sp>
        <p:nvSpPr>
          <p:cNvPr id="6" name="TextBox 5"/>
          <p:cNvSpPr txBox="1"/>
          <p:nvPr/>
        </p:nvSpPr>
        <p:spPr>
          <a:xfrm>
            <a:off x="2195736" y="2492896"/>
            <a:ext cx="5112568" cy="2800767"/>
          </a:xfrm>
          <a:prstGeom prst="rect">
            <a:avLst/>
          </a:prstGeom>
          <a:solidFill>
            <a:schemeClr val="accent6">
              <a:lumMod val="60000"/>
              <a:lumOff val="40000"/>
            </a:schemeClr>
          </a:solidFill>
        </p:spPr>
        <p:txBody>
          <a:bodyPr wrap="square" rtlCol="0">
            <a:spAutoFit/>
          </a:bodyPr>
          <a:lstStyle/>
          <a:p>
            <a:pPr algn="just"/>
            <a:r>
              <a:rPr lang="en-US" sz="2000" dirty="0"/>
              <a:t>Project Name</a:t>
            </a:r>
            <a:r>
              <a:rPr lang="en-US" sz="2000"/>
              <a:t>: JOBSTER</a:t>
            </a:r>
            <a:endParaRPr lang="en-US" sz="2000" dirty="0"/>
          </a:p>
          <a:p>
            <a:pPr algn="just"/>
            <a:r>
              <a:rPr lang="en-US" sz="2000" dirty="0"/>
              <a:t>Team Details:  </a:t>
            </a:r>
          </a:p>
          <a:p>
            <a:pPr algn="just"/>
            <a:r>
              <a:rPr lang="en-US" sz="2000" dirty="0"/>
              <a:t>	Jashanjit Kaur (2210990440)</a:t>
            </a:r>
          </a:p>
          <a:p>
            <a:pPr algn="just"/>
            <a:r>
              <a:rPr lang="en-US" sz="2000" dirty="0"/>
              <a:t>	</a:t>
            </a:r>
            <a:r>
              <a:rPr lang="en-US" sz="2000" dirty="0">
                <a:sym typeface="+mn-ea"/>
              </a:rPr>
              <a:t>Jinny Kapur     (2210990462)</a:t>
            </a:r>
          </a:p>
          <a:p>
            <a:pPr algn="just"/>
            <a:r>
              <a:rPr lang="en-US" sz="2000" dirty="0">
                <a:sym typeface="+mn-ea"/>
              </a:rPr>
              <a:t>	Jiya Gaba        (2210990464)</a:t>
            </a:r>
            <a:endParaRPr lang="en-US" sz="2000" dirty="0"/>
          </a:p>
          <a:p>
            <a:pPr algn="just"/>
            <a:r>
              <a:rPr lang="en-US" sz="2000" dirty="0">
                <a:sym typeface="+mn-ea"/>
              </a:rPr>
              <a:t>	Kashika           (2210990493)</a:t>
            </a:r>
            <a:endParaRPr lang="en-US" sz="2000" dirty="0"/>
          </a:p>
          <a:p>
            <a:pPr algn="just"/>
            <a:endParaRPr lang="en-US" dirty="0"/>
          </a:p>
          <a:p>
            <a:pPr algn="just"/>
            <a:r>
              <a:rPr lang="en-US" sz="2000" dirty="0">
                <a:latin typeface="Times New Roman" panose="02020603050405020304" pitchFamily="18" charset="0"/>
                <a:cs typeface="Times New Roman" panose="02020603050405020304" pitchFamily="18" charset="0"/>
              </a:rPr>
              <a:t>Faculty Coordinator: Vikas Patel</a:t>
            </a:r>
            <a:endParaRPr lang="en-US" dirty="0">
              <a:solidFill>
                <a:schemeClr val="bg1"/>
              </a:solidFill>
            </a:endParaRPr>
          </a:p>
          <a:p>
            <a:pPr algn="just"/>
            <a:endParaRPr lang="en-US" dirty="0">
              <a:solidFill>
                <a:schemeClr val="bg1"/>
              </a:solidFill>
            </a:endParaRPr>
          </a:p>
        </p:txBody>
      </p:sp>
      <p:sp>
        <p:nvSpPr>
          <p:cNvPr id="9" name="TextBox 8"/>
          <p:cNvSpPr txBox="1"/>
          <p:nvPr/>
        </p:nvSpPr>
        <p:spPr>
          <a:xfrm>
            <a:off x="1098452" y="5635082"/>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2C3F-A066-9701-0E02-2686C4739624}"/>
              </a:ext>
            </a:extLst>
          </p:cNvPr>
          <p:cNvSpPr>
            <a:spLocks noGrp="1"/>
          </p:cNvSpPr>
          <p:nvPr>
            <p:ph type="title"/>
          </p:nvPr>
        </p:nvSpPr>
        <p:spPr>
          <a:xfrm>
            <a:off x="-2038672" y="0"/>
            <a:ext cx="6477000" cy="838200"/>
          </a:xfrm>
        </p:spPr>
        <p:txBody>
          <a:bodyPr/>
          <a:lstStyle/>
          <a:p>
            <a:r>
              <a:rPr lang="en-US" b="1" dirty="0"/>
              <a:t>Highlights</a:t>
            </a:r>
          </a:p>
        </p:txBody>
      </p:sp>
      <p:pic>
        <p:nvPicPr>
          <p:cNvPr id="5" name="Content Placeholder 4">
            <a:extLst>
              <a:ext uri="{FF2B5EF4-FFF2-40B4-BE49-F238E27FC236}">
                <a16:creationId xmlns:a16="http://schemas.microsoft.com/office/drawing/2014/main" id="{4F6FE6F2-3288-7EEF-79D3-13D2A33F02D1}"/>
              </a:ext>
            </a:extLst>
          </p:cNvPr>
          <p:cNvPicPr>
            <a:picLocks noGrp="1" noChangeAspect="1"/>
          </p:cNvPicPr>
          <p:nvPr>
            <p:ph idx="1"/>
          </p:nvPr>
        </p:nvPicPr>
        <p:blipFill>
          <a:blip r:embed="rId2"/>
          <a:stretch>
            <a:fillRect/>
          </a:stretch>
        </p:blipFill>
        <p:spPr>
          <a:xfrm>
            <a:off x="323528" y="1340768"/>
            <a:ext cx="8229600" cy="1942221"/>
          </a:xfrm>
        </p:spPr>
      </p:pic>
      <p:pic>
        <p:nvPicPr>
          <p:cNvPr id="6" name="Picture 5">
            <a:extLst>
              <a:ext uri="{FF2B5EF4-FFF2-40B4-BE49-F238E27FC236}">
                <a16:creationId xmlns:a16="http://schemas.microsoft.com/office/drawing/2014/main" id="{4BB4F5AD-0B86-2EE6-430E-7971B5C144CA}"/>
              </a:ext>
            </a:extLst>
          </p:cNvPr>
          <p:cNvPicPr>
            <a:picLocks noChangeAspect="1"/>
          </p:cNvPicPr>
          <p:nvPr/>
        </p:nvPicPr>
        <p:blipFill>
          <a:blip r:embed="rId3"/>
          <a:stretch>
            <a:fillRect/>
          </a:stretch>
        </p:blipFill>
        <p:spPr>
          <a:xfrm>
            <a:off x="182072" y="4221088"/>
            <a:ext cx="8892480" cy="1960847"/>
          </a:xfrm>
          <a:prstGeom prst="rect">
            <a:avLst/>
          </a:prstGeom>
        </p:spPr>
      </p:pic>
    </p:spTree>
    <p:extLst>
      <p:ext uri="{BB962C8B-B14F-4D97-AF65-F5344CB8AC3E}">
        <p14:creationId xmlns:p14="http://schemas.microsoft.com/office/powerpoint/2010/main" val="372281256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536" y="1196752"/>
            <a:ext cx="8136904" cy="3697166"/>
          </a:xfrm>
          <a:prstGeom prst="rect">
            <a:avLst/>
          </a:prstGeom>
        </p:spPr>
        <p:txBody>
          <a:bodyPr wrap="square">
            <a:spAutoFit/>
          </a:bodyPr>
          <a:lstStyle/>
          <a:p>
            <a:pPr>
              <a:lnSpc>
                <a:spcPct val="150000"/>
              </a:lnSpc>
            </a:pPr>
            <a:r>
              <a:rPr lang="en-US" sz="3200" dirty="0">
                <a:latin typeface="Times New Roman" panose="02020603050405020304" pitchFamily="18" charset="0"/>
                <a:cs typeface="Times New Roman" panose="02020603050405020304" pitchFamily="18" charset="0"/>
              </a:rPr>
              <a:t>In conclusion, Jobster project is comprehensive front-end application that demonstrates the implementation of complex features such as user authentication, server communication, and state management using Redux Toolkit.</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3046988"/>
          </a:xfrm>
          <a:prstGeom prst="rect">
            <a:avLst/>
          </a:prstGeom>
        </p:spPr>
        <p:txBody>
          <a:bodyPr wrap="square">
            <a:spAutoFit/>
          </a:bodyPr>
          <a:lstStyle/>
          <a:p>
            <a:pPr marL="514350" indent="-514350">
              <a:buAutoNum type="arabicPeriod"/>
            </a:pPr>
            <a:r>
              <a:rPr lang="en-US" sz="3200" dirty="0">
                <a:latin typeface="Times New Roman" panose="02020603050405020304" pitchFamily="18" charset="0"/>
                <a:cs typeface="Times New Roman" panose="02020603050405020304" pitchFamily="18" charset="0"/>
              </a:rPr>
              <a:t>Udemy</a:t>
            </a:r>
          </a:p>
          <a:p>
            <a:pPr marL="514350" indent="-514350">
              <a:buAutoNum type="arabicPeriod"/>
            </a:pPr>
            <a:r>
              <a:rPr lang="en-US" sz="320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https://legacy.reactjs.org</a:t>
            </a:r>
            <a:endParaRPr lang="en-US" sz="3200" dirty="0">
              <a:solidFill>
                <a:srgbClr val="0000FF"/>
              </a:solidFill>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3. </a:t>
            </a:r>
            <a:r>
              <a:rPr lang="en-US" sz="3200" dirty="0">
                <a:latin typeface="Times New Roman" panose="02020603050405020304" pitchFamily="18" charset="0"/>
                <a:cs typeface="Times New Roman" panose="02020603050405020304" pitchFamily="18" charset="0"/>
                <a:hlinkClick r:id="rId3"/>
              </a:rPr>
              <a:t>https://www.npmjs.com/</a:t>
            </a: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latin typeface="Times New Roman" panose="02020603050405020304" pitchFamily="18" charset="0"/>
              <a:cs typeface="Times New Roman" panose="02020603050405020304" pitchFamily="18" charset="0"/>
            </a:endParaRPr>
          </a:p>
          <a:p>
            <a:pPr marL="514350" indent="-514350">
              <a:buAutoNum type="arabicPeriod"/>
            </a:pPr>
            <a:endParaRPr lang="en-US" sz="3200" dirty="0">
              <a:solidFill>
                <a:schemeClr val="tx1"/>
              </a:solidFill>
              <a:latin typeface="Times New Roman" panose="02020603050405020304" pitchFamily="18" charset="0"/>
              <a:cs typeface="Times New Roman" panose="02020603050405020304" pitchFamily="18" charset="0"/>
            </a:endParaRPr>
          </a:p>
          <a:p>
            <a:pPr marL="514350" indent="-514350">
              <a:buAutoNum type="arabicPeriod"/>
            </a:pP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125" y="980728"/>
            <a:ext cx="8667750" cy="5601533"/>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539552" y="1013647"/>
            <a:ext cx="7704856" cy="5185522"/>
          </a:xfrm>
          <a:prstGeom prst="rect">
            <a:avLst/>
          </a:prstGeom>
          <a:noFill/>
        </p:spPr>
        <p:txBody>
          <a:bodyPr wrap="square" rtlCol="0">
            <a:spAutoFit/>
          </a:bodyPr>
          <a:lstStyle/>
          <a:p>
            <a:pPr>
              <a:lnSpc>
                <a:spcPct val="150000"/>
              </a:lnSpc>
            </a:pPr>
            <a:r>
              <a:rPr lang="en-US" sz="2800" dirty="0">
                <a:latin typeface="Times New Roman Regular" panose="02020603050405020304" charset="0"/>
                <a:cs typeface="Times New Roman Regular" panose="02020603050405020304" charset="0"/>
              </a:rPr>
              <a:t>In this project, we have created a  job management application with a user-friendly interface. It include features like landing page, error handling for unauthenticated users, registration, login, dashboard with stats and job listings. .With Jobster, users can effortlessly track job listings from various sources, manage application details including deadlines and follow-ups</a:t>
            </a:r>
            <a:endParaRPr lang="en-IN" sz="2800" dirty="0">
              <a:latin typeface="Times New Roman Regular" panose="02020603050405020304" charset="0"/>
              <a:cs typeface="Times New Roman Regular" panose="0202060305040502030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459672" y="1211085"/>
            <a:ext cx="8136904" cy="3327834"/>
          </a:xfrm>
          <a:prstGeom prst="rect">
            <a:avLst/>
          </a:prstGeom>
        </p:spPr>
        <p:txBody>
          <a:bodyPr wrap="square">
            <a:spAutoFit/>
          </a:bodyPr>
          <a:lstStyle/>
          <a:p>
            <a:pPr>
              <a:lnSpc>
                <a:spcPct val="150000"/>
              </a:lnSpc>
            </a:pPr>
            <a:r>
              <a:rPr lang="en-US" sz="2800" dirty="0">
                <a:latin typeface="Times New Roman" panose="02020603050405020304" pitchFamily="18" charset="0"/>
                <a:cs typeface="Times New Roman" panose="02020603050405020304" pitchFamily="18" charset="0"/>
              </a:rPr>
              <a:t>The main problem this project solves is creating a responsive website which simplify job management for users. It allow users to login, register and manage their job application efficiently. Additionally, provides a demo user option for testing without registration</a:t>
            </a:r>
            <a:r>
              <a:rPr lang="en-US" sz="3200" dirty="0">
                <a:latin typeface="Times New Roman" panose="02020603050405020304" pitchFamily="18" charset="0"/>
                <a:cs typeface="Times New Roman" panose="02020603050405020304" pitchFamily="18" charset="0"/>
              </a:rPr>
              <a:t>.</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395605" y="1196975"/>
            <a:ext cx="7738110" cy="3246530"/>
          </a:xfrm>
          <a:prstGeom prst="rect">
            <a:avLst/>
          </a:prstGeom>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In this project ,we are building a front-end application using Redux Toolkit and Axios tot rack job application progress, manage job listings, and interact with a server for data management and user authentication.</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92E23799-33F6-74A5-8B97-0637AEC5A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884" y="3933056"/>
            <a:ext cx="4243329" cy="2376264"/>
          </a:xfrm>
          <a:prstGeom prst="rect">
            <a:avLst/>
          </a:prstGeom>
        </p:spPr>
      </p:pic>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23528" y="1124744"/>
            <a:ext cx="8136904" cy="5262979"/>
          </a:xfrm>
          <a:prstGeom prst="rect">
            <a:avLst/>
          </a:prstGeom>
        </p:spPr>
        <p:txBody>
          <a:bodyPr wrap="square">
            <a:spAutoFit/>
          </a:bodyPr>
          <a:lstStyle/>
          <a:p>
            <a:pPr marL="514350" indent="-514350" algn="just">
              <a:buAutoNum type="arabicPeriod"/>
            </a:pPr>
            <a:r>
              <a:rPr lang="en-US" sz="2800" dirty="0">
                <a:latin typeface="Times New Roman" panose="02020603050405020304" pitchFamily="18" charset="0"/>
                <a:cs typeface="Times New Roman" panose="02020603050405020304" pitchFamily="18" charset="0"/>
              </a:rPr>
              <a:t>In this users can create, edit, delete and view all their job application.</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Implementation of HTTP requests to communicate with a server ,allowing for data retrieval , creation</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Secure login and registration process, ensuring that only authenticated users can access application features.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Initialization of protected routes to restrict access to certain parts of application based on user authentication status.</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Display of statistics such as pending applications, scheduled interviews.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323528" y="1052736"/>
            <a:ext cx="8136904" cy="5693866"/>
          </a:xfrm>
          <a:prstGeom prst="rect">
            <a:avLst/>
          </a:prstGeom>
        </p:spPr>
        <p:txBody>
          <a:bodyPr wrap="square">
            <a:spAutoFit/>
          </a:bodyPr>
          <a:lstStyle/>
          <a:p>
            <a:pPr marL="514350" indent="-5143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Utilizing Redux Toolkit for efficient state management.</a:t>
            </a:r>
          </a:p>
          <a:p>
            <a:pPr marL="514350" indent="-5143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Implementing complex HTTP requests to interact with a server, including handling data requests.</a:t>
            </a:r>
          </a:p>
          <a:p>
            <a:pPr marL="514350" indent="-5143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Secure login and registration processes to ensure that only authorized users can access application.</a:t>
            </a:r>
          </a:p>
          <a:p>
            <a:pPr marL="514350" indent="-5143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Setting up protected routes to restrict access to certain parts of application based on user authentication status.</a:t>
            </a:r>
          </a:p>
          <a:p>
            <a:pPr marL="514350" indent="-5143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Learning modern application setup where the server is data provider and front end is responsible for displaying data.</a:t>
            </a:r>
          </a:p>
          <a:p>
            <a:pPr marL="514350" indent="-5143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324544" y="0"/>
            <a:ext cx="5594920"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6012160" y="1371600"/>
            <a:ext cx="2674640" cy="833264"/>
          </a:xfrm>
        </p:spPr>
        <p:txBody>
          <a:bodyPr/>
          <a:lstStyle/>
          <a:p>
            <a:endParaRPr lang="en-US" dirty="0"/>
          </a:p>
        </p:txBody>
      </p:sp>
      <p:pic>
        <p:nvPicPr>
          <p:cNvPr id="5" name="Picture 4">
            <a:extLst>
              <a:ext uri="{FF2B5EF4-FFF2-40B4-BE49-F238E27FC236}">
                <a16:creationId xmlns:a16="http://schemas.microsoft.com/office/drawing/2014/main" id="{D7B432A3-BEDB-5FDD-5EBB-A57483668B73}"/>
              </a:ext>
            </a:extLst>
          </p:cNvPr>
          <p:cNvPicPr>
            <a:picLocks noChangeAspect="1"/>
          </p:cNvPicPr>
          <p:nvPr/>
        </p:nvPicPr>
        <p:blipFill>
          <a:blip r:embed="rId2"/>
          <a:stretch>
            <a:fillRect/>
          </a:stretch>
        </p:blipFill>
        <p:spPr>
          <a:xfrm>
            <a:off x="121995" y="980728"/>
            <a:ext cx="5616624" cy="2808312"/>
          </a:xfrm>
          <a:prstGeom prst="rect">
            <a:avLst/>
          </a:prstGeom>
        </p:spPr>
      </p:pic>
      <p:pic>
        <p:nvPicPr>
          <p:cNvPr id="7" name="Picture 6">
            <a:extLst>
              <a:ext uri="{FF2B5EF4-FFF2-40B4-BE49-F238E27FC236}">
                <a16:creationId xmlns:a16="http://schemas.microsoft.com/office/drawing/2014/main" id="{D6A37119-CB87-F99B-3AA6-9D68EB6B40DB}"/>
              </a:ext>
            </a:extLst>
          </p:cNvPr>
          <p:cNvPicPr>
            <a:picLocks noChangeAspect="1"/>
          </p:cNvPicPr>
          <p:nvPr/>
        </p:nvPicPr>
        <p:blipFill>
          <a:blip r:embed="rId3"/>
          <a:stretch>
            <a:fillRect/>
          </a:stretch>
        </p:blipFill>
        <p:spPr>
          <a:xfrm>
            <a:off x="6012160" y="980728"/>
            <a:ext cx="3081853" cy="5618828"/>
          </a:xfrm>
          <a:prstGeom prst="rect">
            <a:avLst/>
          </a:prstGeom>
        </p:spPr>
      </p:pic>
      <p:pic>
        <p:nvPicPr>
          <p:cNvPr id="9" name="Picture 8">
            <a:extLst>
              <a:ext uri="{FF2B5EF4-FFF2-40B4-BE49-F238E27FC236}">
                <a16:creationId xmlns:a16="http://schemas.microsoft.com/office/drawing/2014/main" id="{77C93EC6-E594-9839-8195-5EEA5AA9B1B8}"/>
              </a:ext>
            </a:extLst>
          </p:cNvPr>
          <p:cNvPicPr>
            <a:picLocks noChangeAspect="1"/>
          </p:cNvPicPr>
          <p:nvPr/>
        </p:nvPicPr>
        <p:blipFill>
          <a:blip r:embed="rId4"/>
          <a:stretch>
            <a:fillRect/>
          </a:stretch>
        </p:blipFill>
        <p:spPr>
          <a:xfrm>
            <a:off x="395536" y="3789039"/>
            <a:ext cx="5616624" cy="2903989"/>
          </a:xfrm>
          <a:prstGeom prst="rect">
            <a:avLst/>
          </a:prstGeom>
        </p:spPr>
      </p:pic>
    </p:spTree>
    <p:extLst>
      <p:ext uri="{BB962C8B-B14F-4D97-AF65-F5344CB8AC3E}">
        <p14:creationId xmlns:p14="http://schemas.microsoft.com/office/powerpoint/2010/main" val="314614068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36678C-2631-9452-1A0E-7B27CD81242A}"/>
              </a:ext>
            </a:extLst>
          </p:cNvPr>
          <p:cNvPicPr>
            <a:picLocks noChangeAspect="1"/>
          </p:cNvPicPr>
          <p:nvPr/>
        </p:nvPicPr>
        <p:blipFill>
          <a:blip r:embed="rId2"/>
          <a:stretch>
            <a:fillRect/>
          </a:stretch>
        </p:blipFill>
        <p:spPr>
          <a:xfrm>
            <a:off x="179512" y="908720"/>
            <a:ext cx="8568952" cy="2664296"/>
          </a:xfrm>
          <a:prstGeom prst="rect">
            <a:avLst/>
          </a:prstGeom>
        </p:spPr>
      </p:pic>
      <p:pic>
        <p:nvPicPr>
          <p:cNvPr id="5" name="Picture 4">
            <a:extLst>
              <a:ext uri="{FF2B5EF4-FFF2-40B4-BE49-F238E27FC236}">
                <a16:creationId xmlns:a16="http://schemas.microsoft.com/office/drawing/2014/main" id="{35197209-6F65-F380-02F4-6BBA0ED862A4}"/>
              </a:ext>
            </a:extLst>
          </p:cNvPr>
          <p:cNvPicPr>
            <a:picLocks noChangeAspect="1"/>
          </p:cNvPicPr>
          <p:nvPr/>
        </p:nvPicPr>
        <p:blipFill>
          <a:blip r:embed="rId3"/>
          <a:stretch>
            <a:fillRect/>
          </a:stretch>
        </p:blipFill>
        <p:spPr>
          <a:xfrm>
            <a:off x="287524" y="4149080"/>
            <a:ext cx="8568952" cy="1976542"/>
          </a:xfrm>
          <a:prstGeom prst="rect">
            <a:avLst/>
          </a:prstGeom>
        </p:spPr>
      </p:pic>
    </p:spTree>
    <p:extLst>
      <p:ext uri="{BB962C8B-B14F-4D97-AF65-F5344CB8AC3E}">
        <p14:creationId xmlns:p14="http://schemas.microsoft.com/office/powerpoint/2010/main" val="360212569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430</Words>
  <Application>Microsoft Office PowerPoint</Application>
  <PresentationFormat>On-screen Show (4:3)</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Times New Roman</vt:lpstr>
      <vt:lpstr>Times New Roman Regular</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Highlights Of The Project</vt:lpstr>
      <vt:lpstr>PowerPoint Presentation</vt:lpstr>
      <vt:lpstr>Highlights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Jinny Kapur</cp:lastModifiedBy>
  <cp:revision>41</cp:revision>
  <dcterms:created xsi:type="dcterms:W3CDTF">2024-03-10T17:27:38Z</dcterms:created>
  <dcterms:modified xsi:type="dcterms:W3CDTF">2024-04-30T05:19:59Z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