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4"/>
  </p:handoutMasterIdLst>
  <p:sldIdLst>
    <p:sldId id="256" r:id="rId3"/>
    <p:sldId id="273" r:id="rId5"/>
    <p:sldId id="274" r:id="rId6"/>
    <p:sldId id="275" r:id="rId7"/>
    <p:sldId id="258" r:id="rId8"/>
    <p:sldId id="276" r:id="rId9"/>
    <p:sldId id="265" r:id="rId10"/>
    <p:sldId id="267" r:id="rId11"/>
    <p:sldId id="277"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817"/>
    <a:srgbClr val="32205C"/>
    <a:srgbClr val="20B37A"/>
    <a:srgbClr val="F8B331"/>
    <a:srgbClr val="6D4C9D"/>
    <a:srgbClr val="91D1DD"/>
    <a:srgbClr val="F1A7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icrosoft YaHei"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Microsoft YaHe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icrosoft YaHei"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Microsoft YaHe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4.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8.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11" name="组合 10"/>
          <p:cNvGrpSpPr/>
          <p:nvPr/>
        </p:nvGrpSpPr>
        <p:grpSpPr>
          <a:xfrm>
            <a:off x="3820160" y="1185541"/>
            <a:ext cx="4284345" cy="1751934"/>
            <a:chOff x="2674620" y="3958790"/>
            <a:chExt cx="6833562" cy="830923"/>
          </a:xfrm>
        </p:grpSpPr>
        <p:sp>
          <p:nvSpPr>
            <p:cNvPr id="24" name="矩形 23"/>
            <p:cNvSpPr/>
            <p:nvPr/>
          </p:nvSpPr>
          <p:spPr>
            <a:xfrm>
              <a:off x="2674620" y="3958792"/>
              <a:ext cx="6833562" cy="830921"/>
            </a:xfrm>
            <a:prstGeom prst="rect">
              <a:avLst/>
            </a:prstGeom>
            <a:solidFill>
              <a:srgbClr val="00A6B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矩形 35"/>
            <p:cNvSpPr/>
            <p:nvPr/>
          </p:nvSpPr>
          <p:spPr>
            <a:xfrm>
              <a:off x="2896860" y="3958790"/>
              <a:ext cx="6389082" cy="802326"/>
            </a:xfrm>
            <a:prstGeom prst="rect">
              <a:avLst/>
            </a:prstGeom>
          </p:spPr>
          <p:txBody>
            <a:bodyPr wrap="square">
              <a:spAutoFit/>
            </a:bodyPr>
            <a:p>
              <a:pPr algn="ctr"/>
              <a:r>
                <a:rPr lang="en-US" altLang="zh-CN" sz="4000" b="1" dirty="0">
                  <a:solidFill>
                    <a:srgbClr val="FFFFFF"/>
                  </a:solidFill>
                  <a:latin typeface="Calibri" panose="020F0502020204030204" pitchFamily="34" charset="0"/>
                  <a:ea typeface="Calibri" panose="020F0502020204030204" pitchFamily="34" charset="0"/>
                  <a:cs typeface="Calibri" panose="020F0502020204030204" pitchFamily="34" charset="0"/>
                </a:rPr>
                <a:t>PASSWORD GENERATOR</a:t>
              </a:r>
              <a:endParaRPr lang="en-US" altLang="zh-CN" sz="4000"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sz="2400" b="1" dirty="0">
                  <a:solidFill>
                    <a:srgbClr val="FFFFFF"/>
                  </a:solidFill>
                  <a:latin typeface="Calibri" panose="020F0502020204030204" pitchFamily="34" charset="0"/>
                  <a:ea typeface="Calibri" panose="020F0502020204030204" pitchFamily="34" charset="0"/>
                  <a:cs typeface="Calibri" panose="020F0502020204030204" pitchFamily="34" charset="0"/>
                </a:rPr>
                <a:t>(Python Solo Project)</a:t>
              </a:r>
              <a:endParaRPr lang="en-US" altLang="zh-CN" sz="2400"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40" name="矩形 39"/>
          <p:cNvSpPr/>
          <p:nvPr/>
        </p:nvSpPr>
        <p:spPr>
          <a:xfrm>
            <a:off x="3030855" y="3296285"/>
            <a:ext cx="2553970" cy="1275080"/>
          </a:xfrm>
          <a:prstGeom prst="rect">
            <a:avLst/>
          </a:prstGeom>
          <a:solidFill>
            <a:schemeClr val="tx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文本框 32"/>
          <p:cNvSpPr txBox="1"/>
          <p:nvPr/>
        </p:nvSpPr>
        <p:spPr>
          <a:xfrm>
            <a:off x="3192780" y="3334385"/>
            <a:ext cx="2230120" cy="1198880"/>
          </a:xfrm>
          <a:prstGeom prst="rect">
            <a:avLst/>
          </a:prstGeom>
          <a:noFill/>
        </p:spPr>
        <p:txBody>
          <a:bodyPr wrap="square" rtlCol="0">
            <a:spAutoFit/>
          </a:bodyPr>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Submitted by:</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Jinny Kapur</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2210990462</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G10</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 name="矩形 39"/>
          <p:cNvSpPr/>
          <p:nvPr/>
        </p:nvSpPr>
        <p:spPr>
          <a:xfrm>
            <a:off x="6261735" y="3296285"/>
            <a:ext cx="2553970" cy="1275080"/>
          </a:xfrm>
          <a:prstGeom prst="rect">
            <a:avLst/>
          </a:prstGeom>
          <a:solidFill>
            <a:schemeClr val="tx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 name="文本框 32"/>
          <p:cNvSpPr txBox="1"/>
          <p:nvPr/>
        </p:nvSpPr>
        <p:spPr>
          <a:xfrm>
            <a:off x="6423660" y="3538855"/>
            <a:ext cx="2230120" cy="645160"/>
          </a:xfrm>
          <a:prstGeom prst="rect">
            <a:avLst/>
          </a:prstGeom>
          <a:noFill/>
        </p:spPr>
        <p:txBody>
          <a:bodyPr wrap="square" rtlCol="0">
            <a:spAutoFit/>
          </a:bodyPr>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Submitted to:</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rPr>
              <a:t>Tushar Khitoliya</a:t>
            </a:r>
            <a:endParaRPr lang="en-US" altLang="zh-CN"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0" name="1"/>
          <p:cNvSpPr txBox="1"/>
          <p:nvPr/>
        </p:nvSpPr>
        <p:spPr>
          <a:xfrm>
            <a:off x="3425825" y="1490345"/>
            <a:ext cx="5339715" cy="2799715"/>
          </a:xfrm>
          <a:prstGeom prst="rect">
            <a:avLst/>
          </a:prstGeom>
          <a:noFill/>
        </p:spPr>
        <p:txBody>
          <a:bodyPr wrap="square" rtlCol="0">
            <a:spAutoFit/>
          </a:bodyPr>
          <a:p>
            <a:pPr algn="ctr" defTabSz="228600"/>
            <a:r>
              <a:rPr lang="de-DE" sz="8800" b="1" dirty="0">
                <a:solidFill>
                  <a:schemeClr val="bg1"/>
                </a:solidFill>
                <a:latin typeface="Calibri" panose="020F0502020204030204" pitchFamily="34" charset="0"/>
                <a:ea typeface="Calibri" panose="020F0502020204030204" pitchFamily="34" charset="0"/>
                <a:cs typeface="Calibri" panose="020F0502020204030204" pitchFamily="34" charset="0"/>
              </a:rPr>
              <a:t>Thank You</a:t>
            </a:r>
            <a:r>
              <a:rPr lang="de-DE" sz="5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de-DE" sz="5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6177915" y="706755"/>
            <a:ext cx="5003800" cy="5313680"/>
          </a:xfrm>
          <a:prstGeom prst="rect">
            <a:avLst/>
          </a:prstGeom>
          <a:solidFill>
            <a:srgbClr val="20B37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矩形 3"/>
          <p:cNvSpPr/>
          <p:nvPr/>
        </p:nvSpPr>
        <p:spPr>
          <a:xfrm>
            <a:off x="502684" y="706523"/>
            <a:ext cx="3546704" cy="58477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8" y="706562"/>
            <a:ext cx="2766436" cy="521970"/>
          </a:xfrm>
          <a:prstGeom prst="rect">
            <a:avLst/>
          </a:prstGeom>
          <a:noFill/>
        </p:spPr>
        <p:txBody>
          <a:bodyPr wrap="square" rtlCol="0">
            <a:spAutoFit/>
          </a:bodyPr>
          <a:p>
            <a:pPr algn="ctr"/>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Introduction</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7" name="椭圆 16"/>
          <p:cNvSpPr/>
          <p:nvPr/>
        </p:nvSpPr>
        <p:spPr>
          <a:xfrm>
            <a:off x="5873115" y="100330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椭圆 20"/>
          <p:cNvSpPr/>
          <p:nvPr/>
        </p:nvSpPr>
        <p:spPr>
          <a:xfrm>
            <a:off x="5873115" y="175387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椭圆 23"/>
          <p:cNvSpPr/>
          <p:nvPr/>
        </p:nvSpPr>
        <p:spPr>
          <a:xfrm>
            <a:off x="5873115" y="249237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椭圆 26"/>
          <p:cNvSpPr/>
          <p:nvPr/>
        </p:nvSpPr>
        <p:spPr>
          <a:xfrm>
            <a:off x="5873115" y="392493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椭圆 6"/>
          <p:cNvSpPr/>
          <p:nvPr/>
        </p:nvSpPr>
        <p:spPr>
          <a:xfrm>
            <a:off x="5873115" y="320738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p:cNvSpPr txBox="1"/>
          <p:nvPr/>
        </p:nvSpPr>
        <p:spPr>
          <a:xfrm>
            <a:off x="6463665" y="890270"/>
            <a:ext cx="4371975" cy="5077460"/>
          </a:xfrm>
          <a:prstGeom prst="rect">
            <a:avLst/>
          </a:prstGeom>
          <a:noFill/>
        </p:spPr>
        <p:txBody>
          <a:bodyPr wrap="square" rtlCol="0">
            <a:spAutoFit/>
          </a:bodyPr>
          <a:p>
            <a:pPr algn="just"/>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Password Generator Application is a Python project designed with Tkinter, offering users a streamlined method to create strong passwords. Its graphical interface simplifies the process for users of all levels, allowing them to generate randomized strings of varying lengths comprising letters (uppercase and lowercase), numbers, and symbols.</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One of its notable features is the ability to copy passwords to the clipboard, enhancing convenience when using passwords across different platforms. This application addresses the growing need for robust password practices, catering to users who prioritize security in their digital interactions.</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134110" y="1753870"/>
            <a:ext cx="4646930" cy="35667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6169660" y="706755"/>
            <a:ext cx="5003800" cy="5313680"/>
          </a:xfrm>
          <a:prstGeom prst="rect">
            <a:avLst/>
          </a:prstGeom>
          <a:solidFill>
            <a:srgbClr val="20B37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矩形 3"/>
          <p:cNvSpPr/>
          <p:nvPr/>
        </p:nvSpPr>
        <p:spPr>
          <a:xfrm>
            <a:off x="502684" y="706523"/>
            <a:ext cx="3546704" cy="58477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8" y="706562"/>
            <a:ext cx="2766436" cy="521970"/>
          </a:xfrm>
          <a:prstGeom prst="rect">
            <a:avLst/>
          </a:prstGeom>
          <a:noFill/>
        </p:spPr>
        <p:txBody>
          <a:bodyPr wrap="square" rtlCol="0">
            <a:spAutoFit/>
          </a:bodyPr>
          <a:p>
            <a:pPr algn="ctr"/>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Motivation</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7" name="椭圆 16"/>
          <p:cNvSpPr/>
          <p:nvPr/>
        </p:nvSpPr>
        <p:spPr>
          <a:xfrm>
            <a:off x="5873115" y="100330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椭圆 20"/>
          <p:cNvSpPr/>
          <p:nvPr/>
        </p:nvSpPr>
        <p:spPr>
          <a:xfrm>
            <a:off x="5873115" y="175387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椭圆 23"/>
          <p:cNvSpPr/>
          <p:nvPr/>
        </p:nvSpPr>
        <p:spPr>
          <a:xfrm>
            <a:off x="5873115" y="249237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椭圆 26"/>
          <p:cNvSpPr/>
          <p:nvPr/>
        </p:nvSpPr>
        <p:spPr>
          <a:xfrm>
            <a:off x="5873115" y="392493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椭圆 6"/>
          <p:cNvSpPr/>
          <p:nvPr/>
        </p:nvSpPr>
        <p:spPr>
          <a:xfrm>
            <a:off x="5873115" y="320738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p:cNvSpPr txBox="1"/>
          <p:nvPr/>
        </p:nvSpPr>
        <p:spPr>
          <a:xfrm>
            <a:off x="6463665" y="1228725"/>
            <a:ext cx="4415155" cy="4399915"/>
          </a:xfrm>
          <a:prstGeom prst="rect">
            <a:avLst/>
          </a:prstGeom>
          <a:noFill/>
        </p:spPr>
        <p:txBody>
          <a:bodyPr wrap="square" rtlCol="0">
            <a:spAutoFit/>
          </a:bodyPr>
          <a:p>
            <a:pPr algn="just"/>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Password Generator Application is driven by the pressing need for enhanced cybersecurity practices in today's digital landscape. With the prevalence of cyber threats and the risks associated with weak passwords, this project aims to provide users with a straightforward tool to create strong and unique passwords. By promoting better password management habits, the application seeks to bolster online security and protect users' sensitive information effectively.</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500505" y="1886585"/>
            <a:ext cx="3915410" cy="310769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1"/>
          <p:cNvSpPr/>
          <p:nvPr/>
        </p:nvSpPr>
        <p:spPr>
          <a:xfrm>
            <a:off x="965200" y="4086225"/>
            <a:ext cx="10260965" cy="477520"/>
          </a:xfrm>
          <a:prstGeom prst="rect">
            <a:avLst/>
          </a:prstGeom>
          <a:solidFill>
            <a:schemeClr val="bg1">
              <a:lumMod val="65000"/>
            </a:schemeClr>
          </a:solidFill>
          <a:ln w="12700">
            <a:noFill/>
            <a:miter lim="400000"/>
          </a:ln>
          <a:effectLst/>
        </p:spPr>
        <p:txBody>
          <a:bodyPr lIns="0" tIns="0" rIns="0" bIns="0" anchor="ctr"/>
          <a:p>
            <a:pPr lvl="0">
              <a:lnSpc>
                <a:spcPct val="120000"/>
              </a:lnSpc>
              <a:defRPr sz="3200">
                <a:solidFill>
                  <a:srgbClr val="FFFFFF"/>
                </a:solidFill>
              </a:defRPr>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nvGrpSpPr>
          <p:cNvPr id="41" name="6"/>
          <p:cNvGrpSpPr/>
          <p:nvPr/>
        </p:nvGrpSpPr>
        <p:grpSpPr>
          <a:xfrm>
            <a:off x="4003040" y="1403985"/>
            <a:ext cx="2629535" cy="3513455"/>
            <a:chOff x="6304" y="2211"/>
            <a:chExt cx="4141" cy="5533"/>
          </a:xfrm>
        </p:grpSpPr>
        <p:sp>
          <p:nvSpPr>
            <p:cNvPr id="6" name="Shape"/>
            <p:cNvSpPr/>
            <p:nvPr/>
          </p:nvSpPr>
          <p:spPr>
            <a:xfrm flipV="1">
              <a:off x="8240" y="4287"/>
              <a:ext cx="0" cy="1490"/>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8" name="Shape"/>
            <p:cNvSpPr/>
            <p:nvPr/>
          </p:nvSpPr>
          <p:spPr>
            <a:xfrm rot="10800000">
              <a:off x="6872" y="5653"/>
              <a:ext cx="2738" cy="2091"/>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20B37A"/>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9" name="Shape"/>
            <p:cNvSpPr/>
            <p:nvPr/>
          </p:nvSpPr>
          <p:spPr>
            <a:xfrm>
              <a:off x="6304" y="2211"/>
              <a:ext cx="4141" cy="1916"/>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sz="16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Offers user convenience with a user-friendly interface and clipboard copying functionality</a:t>
              </a: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10" name="6"/>
          <p:cNvGrpSpPr/>
          <p:nvPr/>
        </p:nvGrpSpPr>
        <p:grpSpPr>
          <a:xfrm>
            <a:off x="5672455" y="2581275"/>
            <a:ext cx="2629535" cy="3516962"/>
            <a:chOff x="76252" y="0"/>
            <a:chExt cx="3879578" cy="5044364"/>
          </a:xfrm>
          <a:effectLst/>
        </p:grpSpPr>
        <p:sp>
          <p:nvSpPr>
            <p:cNvPr id="11" name="Shape 2707"/>
            <p:cNvSpPr/>
            <p:nvPr/>
          </p:nvSpPr>
          <p:spPr>
            <a:xfrm flipH="1">
              <a:off x="1939788" y="1818290"/>
              <a:ext cx="2" cy="1357417"/>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2" name="Shape 2708"/>
            <p:cNvSpPr/>
            <p:nvPr/>
          </p:nvSpPr>
          <p:spPr>
            <a:xfrm>
              <a:off x="657305" y="0"/>
              <a:ext cx="2565043" cy="1904797"/>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F8B331"/>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9" name="Shape 2710"/>
            <p:cNvSpPr/>
            <p:nvPr/>
          </p:nvSpPr>
          <p:spPr>
            <a:xfrm>
              <a:off x="76252" y="3615354"/>
              <a:ext cx="3879578" cy="1429010"/>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Educates users about password security best practices. </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40" name="5"/>
          <p:cNvGrpSpPr/>
          <p:nvPr/>
        </p:nvGrpSpPr>
        <p:grpSpPr>
          <a:xfrm>
            <a:off x="2317115" y="2573655"/>
            <a:ext cx="2629535" cy="3534410"/>
            <a:chOff x="3649" y="4053"/>
            <a:chExt cx="4141" cy="5566"/>
          </a:xfrm>
        </p:grpSpPr>
        <p:sp>
          <p:nvSpPr>
            <p:cNvPr id="31" name="Shape"/>
            <p:cNvSpPr/>
            <p:nvPr/>
          </p:nvSpPr>
          <p:spPr>
            <a:xfrm flipH="1">
              <a:off x="5720" y="6050"/>
              <a:ext cx="0" cy="1491"/>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2" name="Shape"/>
            <p:cNvSpPr/>
            <p:nvPr/>
          </p:nvSpPr>
          <p:spPr>
            <a:xfrm>
              <a:off x="4351" y="4053"/>
              <a:ext cx="2738" cy="2092"/>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6D4C9D"/>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33" name="Shape"/>
            <p:cNvSpPr/>
            <p:nvPr/>
          </p:nvSpPr>
          <p:spPr>
            <a:xfrm>
              <a:off x="3649" y="8050"/>
              <a:ext cx="4141" cy="1569"/>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Promotes the creation of unique passwords to mitigate data breaches. </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34" name="4"/>
          <p:cNvGrpSpPr/>
          <p:nvPr/>
        </p:nvGrpSpPr>
        <p:grpSpPr>
          <a:xfrm>
            <a:off x="7456170" y="1510030"/>
            <a:ext cx="2629535" cy="3407410"/>
            <a:chOff x="0" y="635789"/>
            <a:chExt cx="3879578" cy="4887660"/>
          </a:xfrm>
          <a:effectLst/>
        </p:grpSpPr>
        <p:sp>
          <p:nvSpPr>
            <p:cNvPr id="35" name="Shape 2719"/>
            <p:cNvSpPr/>
            <p:nvPr/>
          </p:nvSpPr>
          <p:spPr>
            <a:xfrm flipV="1">
              <a:off x="1939788" y="2374860"/>
              <a:ext cx="2" cy="1357417"/>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6" name="Shape 2720"/>
            <p:cNvSpPr/>
            <p:nvPr/>
          </p:nvSpPr>
          <p:spPr>
            <a:xfrm rot="10800000">
              <a:off x="682629" y="3618651"/>
              <a:ext cx="2565045" cy="1904798"/>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F1A7C8"/>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37" name="Shape 2722"/>
            <p:cNvSpPr/>
            <p:nvPr/>
          </p:nvSpPr>
          <p:spPr>
            <a:xfrm>
              <a:off x="0" y="635789"/>
              <a:ext cx="3879578" cy="1429135"/>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Versatile application suitable for various digital security needs.</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sp>
        <p:nvSpPr>
          <p:cNvPr id="38" name="3"/>
          <p:cNvSpPr/>
          <p:nvPr/>
        </p:nvSpPr>
        <p:spPr>
          <a:xfrm>
            <a:off x="502920" y="706755"/>
            <a:ext cx="5879465"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39" name="2"/>
          <p:cNvSpPr txBox="1"/>
          <p:nvPr/>
        </p:nvSpPr>
        <p:spPr>
          <a:xfrm>
            <a:off x="1134110" y="694690"/>
            <a:ext cx="5161280" cy="521970"/>
          </a:xfrm>
          <a:prstGeom prst="rect">
            <a:avLst/>
          </a:prstGeom>
          <a:noFill/>
        </p:spPr>
        <p:txBody>
          <a:bodyPr wrap="square" rtlCol="0">
            <a:spAutoFit/>
          </a:bodyPr>
          <a:p>
            <a:pPr marL="0" lvl="1" algn="l"/>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Justification of the Project</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nvGrpSpPr>
          <p:cNvPr id="2" name="6"/>
          <p:cNvGrpSpPr/>
          <p:nvPr/>
        </p:nvGrpSpPr>
        <p:grpSpPr>
          <a:xfrm>
            <a:off x="740410" y="1542415"/>
            <a:ext cx="2629535" cy="3375025"/>
            <a:chOff x="6208" y="2434"/>
            <a:chExt cx="4141" cy="5315"/>
          </a:xfrm>
        </p:grpSpPr>
        <p:sp>
          <p:nvSpPr>
            <p:cNvPr id="3" name="Shape"/>
            <p:cNvSpPr/>
            <p:nvPr/>
          </p:nvSpPr>
          <p:spPr>
            <a:xfrm flipV="1">
              <a:off x="8240" y="4287"/>
              <a:ext cx="0" cy="1490"/>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5" name="Shape"/>
            <p:cNvSpPr/>
            <p:nvPr/>
          </p:nvSpPr>
          <p:spPr>
            <a:xfrm rot="10800000">
              <a:off x="6872" y="5658"/>
              <a:ext cx="2738" cy="2091"/>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91D1DD"/>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7" name="Shape"/>
            <p:cNvSpPr/>
            <p:nvPr/>
          </p:nvSpPr>
          <p:spPr>
            <a:xfrm>
              <a:off x="6208" y="2434"/>
              <a:ext cx="4141" cy="1858"/>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sz="16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Enhances cybersecurity by providing a tool for generating strong passwords.</a:t>
              </a:r>
              <a:r>
                <a:rPr lang="zh-CN" altLang="en-US" sz="14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 </a:t>
              </a:r>
              <a:endParaRPr lang="zh-CN" altLang="en-US" sz="14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13" name="6"/>
          <p:cNvGrpSpPr/>
          <p:nvPr/>
        </p:nvGrpSpPr>
        <p:grpSpPr>
          <a:xfrm>
            <a:off x="9027795" y="2590800"/>
            <a:ext cx="2629535" cy="3315984"/>
            <a:chOff x="-130796" y="0"/>
            <a:chExt cx="3879578" cy="4756102"/>
          </a:xfrm>
          <a:effectLst/>
        </p:grpSpPr>
        <p:sp>
          <p:nvSpPr>
            <p:cNvPr id="14" name="Shape 2707"/>
            <p:cNvSpPr/>
            <p:nvPr/>
          </p:nvSpPr>
          <p:spPr>
            <a:xfrm flipH="1">
              <a:off x="1939788" y="1818290"/>
              <a:ext cx="2" cy="1357417"/>
            </a:xfrm>
            <a:prstGeom prst="line">
              <a:avLst/>
            </a:prstGeom>
            <a:noFill/>
            <a:ln w="25400" cap="flat">
              <a:solidFill>
                <a:srgbClr val="A09FA1"/>
              </a:solidFill>
              <a:prstDash val="solid"/>
              <a:miter lim="400000"/>
              <a:tailEnd type="oval" w="med" len="med"/>
            </a:ln>
            <a:effectLst/>
          </p:spPr>
          <p:txBody>
            <a:bodyPr wrap="square" lIns="24108" tIns="24108" rIns="24108" bIns="24108" numCol="1" anchor="t">
              <a:noAutofit/>
            </a:bodyPr>
            <a:p>
              <a:pPr defTabSz="170815">
                <a:defRPr sz="1200">
                  <a:latin typeface="Helvetica"/>
                  <a:ea typeface="Helvetica"/>
                  <a:cs typeface="Helvetica"/>
                  <a:sym typeface="Helvetica"/>
                </a:defRPr>
              </a:pPr>
              <a:endParaRPr sz="500" dirty="0">
                <a:latin typeface="Calibri" panose="020F050202020403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5" name="Shape 2708"/>
            <p:cNvSpPr/>
            <p:nvPr/>
          </p:nvSpPr>
          <p:spPr>
            <a:xfrm>
              <a:off x="657305" y="0"/>
              <a:ext cx="2565043" cy="1904797"/>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ED7817"/>
            </a:solidFill>
            <a:ln w="12700" cap="flat">
              <a:noFill/>
              <a:miter lim="400000"/>
            </a:ln>
            <a:effectLst/>
          </p:spPr>
          <p:txBody>
            <a:bodyPr wrap="square" lIns="0" tIns="0" rIns="0" bIns="0" numCol="1" anchor="ctr">
              <a:noAutofit/>
            </a:bodyPr>
            <a:p>
              <a:pPr lvl="0">
                <a:lnSpc>
                  <a:spcPct val="120000"/>
                </a:lnSpc>
                <a:defRPr sz="3200"/>
              </a:pPr>
              <a:endParaRPr sz="1200"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6" name="Shape 2710"/>
            <p:cNvSpPr/>
            <p:nvPr/>
          </p:nvSpPr>
          <p:spPr>
            <a:xfrm>
              <a:off x="-130796" y="3433653"/>
              <a:ext cx="3879578" cy="1322449"/>
            </a:xfrm>
            <a:prstGeom prst="rect">
              <a:avLst/>
            </a:prstGeom>
            <a:noFill/>
            <a:ln w="12700" cap="flat">
              <a:noFill/>
              <a:miter lim="400000"/>
            </a:ln>
            <a:effectLst/>
          </p:spPr>
          <p:txBody>
            <a:bodyPr wrap="square" lIns="0" tIns="0" rIns="0" bIns="0" numCol="1" anchor="ctr">
              <a:spAutoFit/>
            </a:bodyPr>
            <a:p>
              <a:pPr algn="ctr" defTabSz="685165">
                <a:lnSpc>
                  <a:spcPct val="120000"/>
                </a:lnSpc>
                <a:defRPr/>
              </a:pPr>
              <a:r>
                <a:rPr lang="zh-CN" altLang="en-US" sz="1600"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Potential for open-source collaboration and continuous improvement</a:t>
              </a:r>
              <a:r>
                <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a:t>
              </a:r>
              <a:endParaRPr lang="zh-CN" altLang="en-US" kern="0" dirty="0" smtClean="0">
                <a:solidFill>
                  <a:srgbClr val="20B37A"/>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9" name="矩形 68"/>
          <p:cNvSpPr/>
          <p:nvPr/>
        </p:nvSpPr>
        <p:spPr>
          <a:xfrm>
            <a:off x="1466850" y="307340"/>
            <a:ext cx="6464935" cy="584835"/>
          </a:xfrm>
          <a:prstGeom prst="rect">
            <a:avLst/>
          </a:prstGeom>
          <a:solidFill>
            <a:srgbClr val="20BA7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文本框 3"/>
          <p:cNvSpPr txBox="1"/>
          <p:nvPr/>
        </p:nvSpPr>
        <p:spPr>
          <a:xfrm>
            <a:off x="1667510" y="284480"/>
            <a:ext cx="6157595" cy="645160"/>
          </a:xfrm>
          <a:prstGeom prst="rect">
            <a:avLst/>
          </a:prstGeom>
          <a:noFill/>
        </p:spPr>
        <p:txBody>
          <a:bodyPr wrap="square" rtlCol="0">
            <a:spAutoFit/>
          </a:bodyPr>
          <a:p>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PROBLEM STATEMENT</a:t>
            </a:r>
            <a:endPar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8" name="文本框 47"/>
          <p:cNvSpPr txBox="1"/>
          <p:nvPr/>
        </p:nvSpPr>
        <p:spPr>
          <a:xfrm>
            <a:off x="3020060" y="2006600"/>
            <a:ext cx="6156960" cy="2676525"/>
          </a:xfrm>
          <a:prstGeom prst="rect">
            <a:avLst/>
          </a:prstGeom>
          <a:noFill/>
        </p:spPr>
        <p:txBody>
          <a:bodyPr wrap="square" rtlCol="0">
            <a:spAutoFit/>
          </a:bodyPr>
          <a:p>
            <a:r>
              <a:rPr lang="zh-CN" altLang="en-US" sz="2400" dirty="0">
                <a:latin typeface="Calibri" panose="020F0502020204030204" pitchFamily="34" charset="0"/>
                <a:ea typeface="Calibri" panose="020F0502020204030204" pitchFamily="34" charset="0"/>
                <a:cs typeface="Calibri" panose="020F0502020204030204" pitchFamily="34" charset="0"/>
              </a:rPr>
              <a:t>Weak and easily guessable passwords are a common security risk, leading to unauthorized access and data breaches. There's a need for a user-friendly solution to help individuals create strong passwords and improve cybersecurity across online platforms.</a:t>
            </a:r>
            <a:endParaRPr lang="zh-CN" altLang="en-US" sz="2400" dirty="0">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9" name="矩形 68"/>
          <p:cNvSpPr/>
          <p:nvPr/>
        </p:nvSpPr>
        <p:spPr>
          <a:xfrm>
            <a:off x="1466850" y="307340"/>
            <a:ext cx="2988310" cy="584835"/>
          </a:xfrm>
          <a:prstGeom prst="rect">
            <a:avLst/>
          </a:prstGeom>
          <a:solidFill>
            <a:srgbClr val="20BA7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文本框 3"/>
          <p:cNvSpPr txBox="1"/>
          <p:nvPr/>
        </p:nvSpPr>
        <p:spPr>
          <a:xfrm>
            <a:off x="1620520" y="277495"/>
            <a:ext cx="6157595" cy="645160"/>
          </a:xfrm>
          <a:prstGeom prst="rect">
            <a:avLst/>
          </a:prstGeom>
          <a:noFill/>
        </p:spPr>
        <p:txBody>
          <a:bodyPr wrap="square" rtlCol="0">
            <a:spAutoFit/>
          </a:bodyPr>
          <a:p>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OBJECTIVE</a:t>
            </a:r>
            <a:endPar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8" name="文本框 47"/>
          <p:cNvSpPr txBox="1"/>
          <p:nvPr/>
        </p:nvSpPr>
        <p:spPr>
          <a:xfrm>
            <a:off x="3020060" y="2006600"/>
            <a:ext cx="6156960" cy="4523105"/>
          </a:xfrm>
          <a:prstGeom prst="rect">
            <a:avLst/>
          </a:prstGeom>
          <a:noFill/>
        </p:spPr>
        <p:txBody>
          <a:bodyPr wrap="square" rtlCol="0">
            <a:spAutoFit/>
          </a:bodyPr>
          <a:p>
            <a:r>
              <a:rPr lang="zh-CN" altLang="en-US" sz="2400" dirty="0">
                <a:latin typeface="Calibri" panose="020F0502020204030204" pitchFamily="34" charset="0"/>
                <a:ea typeface="Calibri" panose="020F0502020204030204" pitchFamily="34" charset="0"/>
                <a:cs typeface="Calibri" panose="020F0502020204030204" pitchFamily="34" charset="0"/>
              </a:rPr>
              <a:t>The objective of the Password Generator Application is to provide users with a simple and efficient tool to generate strong, unique passwords, thereby enhancing cybersecurity and reducing the risk of unauthorized access and data breaches across online platforms and applications.</a:t>
            </a:r>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a:p>
            <a:endParaRPr lang="zh-CN" altLang="en-US" sz="2400" dirty="0">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1402080" y="1380490"/>
            <a:ext cx="9779635" cy="4639945"/>
          </a:xfrm>
          <a:prstGeom prst="rect">
            <a:avLst/>
          </a:prstGeom>
          <a:solidFill>
            <a:srgbClr val="20B37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矩形 3"/>
          <p:cNvSpPr/>
          <p:nvPr/>
        </p:nvSpPr>
        <p:spPr>
          <a:xfrm>
            <a:off x="502920" y="706755"/>
            <a:ext cx="3894455"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706755"/>
            <a:ext cx="3187700" cy="521970"/>
          </a:xfrm>
          <a:prstGeom prst="rect">
            <a:avLst/>
          </a:prstGeom>
          <a:noFill/>
        </p:spPr>
        <p:txBody>
          <a:bodyPr wrap="square" rtlCol="0">
            <a:spAutoFit/>
          </a:bodyPr>
          <a:p>
            <a:pPr algn="ctr"/>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METHADOLOGY</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7" name="椭圆 16"/>
          <p:cNvSpPr/>
          <p:nvPr/>
        </p:nvSpPr>
        <p:spPr>
          <a:xfrm>
            <a:off x="1134110" y="161734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椭圆 20"/>
          <p:cNvSpPr/>
          <p:nvPr/>
        </p:nvSpPr>
        <p:spPr>
          <a:xfrm>
            <a:off x="1134110" y="236791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椭圆 23"/>
          <p:cNvSpPr/>
          <p:nvPr/>
        </p:nvSpPr>
        <p:spPr>
          <a:xfrm>
            <a:off x="1134110" y="3106420"/>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椭圆 26"/>
          <p:cNvSpPr/>
          <p:nvPr/>
        </p:nvSpPr>
        <p:spPr>
          <a:xfrm>
            <a:off x="1134110" y="453898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椭圆 6"/>
          <p:cNvSpPr/>
          <p:nvPr/>
        </p:nvSpPr>
        <p:spPr>
          <a:xfrm>
            <a:off x="1134110" y="3821430"/>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p:cNvSpPr txBox="1"/>
          <p:nvPr/>
        </p:nvSpPr>
        <p:spPr>
          <a:xfrm>
            <a:off x="1693545" y="1577340"/>
            <a:ext cx="9196705" cy="4246245"/>
          </a:xfrm>
          <a:prstGeom prst="rect">
            <a:avLst/>
          </a:prstGeom>
          <a:noFill/>
        </p:spPr>
        <p:txBody>
          <a:bodyPr wrap="square" rtlCol="0">
            <a:spAutoFit/>
          </a:bodyPr>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User Input: </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Prompt users for the desired password length.</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Random Generation:</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Generate a random password based on the user's input.</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Display: </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Show the generated password on the interface.</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Clipboard Functionality: </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Include an option to copy the password to the clipboard.</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Handle invalid inputs or errors gracefully.</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User-Friendly Interface:</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Design an intuitive and easy-to-use interface.</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Testing:</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Conduct thorough testing for functionality and compatibility.</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Documentation:</a:t>
            </a:r>
            <a:r>
              <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rPr>
              <a:t> Provide comprehensive user and technical documentation.</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02920" y="694690"/>
            <a:ext cx="6804660" cy="58483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0" y="694690"/>
            <a:ext cx="5967095" cy="645160"/>
          </a:xfrm>
          <a:prstGeom prst="rect">
            <a:avLst/>
          </a:prstGeom>
          <a:noFill/>
        </p:spPr>
        <p:txBody>
          <a:bodyPr wrap="square" rtlCol="0">
            <a:spAutoFit/>
          </a:bodyPr>
          <a:p>
            <a:pPr algn="ctr"/>
            <a:r>
              <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EXPECTED OUTCOMES</a:t>
            </a:r>
            <a:endParaRPr lang="en-US" altLang="zh-C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416050" y="1416050"/>
            <a:ext cx="5891530" cy="2534285"/>
          </a:xfrm>
          <a:prstGeom prst="rect">
            <a:avLst/>
          </a:prstGeom>
        </p:spPr>
      </p:pic>
      <p:pic>
        <p:nvPicPr>
          <p:cNvPr id="9" name="Picture 8"/>
          <p:cNvPicPr>
            <a:picLocks noChangeAspect="1"/>
          </p:cNvPicPr>
          <p:nvPr/>
        </p:nvPicPr>
        <p:blipFill>
          <a:blip r:embed="rId3"/>
          <a:stretch>
            <a:fillRect/>
          </a:stretch>
        </p:blipFill>
        <p:spPr>
          <a:xfrm>
            <a:off x="4544695" y="3385820"/>
            <a:ext cx="6504305" cy="279781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矩形 9"/>
          <p:cNvSpPr/>
          <p:nvPr/>
        </p:nvSpPr>
        <p:spPr>
          <a:xfrm>
            <a:off x="6177915" y="706755"/>
            <a:ext cx="5003800" cy="5313680"/>
          </a:xfrm>
          <a:prstGeom prst="rect">
            <a:avLst/>
          </a:prstGeom>
          <a:solidFill>
            <a:srgbClr val="20B37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矩形 3"/>
          <p:cNvSpPr/>
          <p:nvPr/>
        </p:nvSpPr>
        <p:spPr>
          <a:xfrm>
            <a:off x="502684" y="706523"/>
            <a:ext cx="3546704" cy="584775"/>
          </a:xfrm>
          <a:prstGeom prst="rect">
            <a:avLst/>
          </a:prstGeom>
          <a:solidFill>
            <a:srgbClr val="3220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1134118" y="706562"/>
            <a:ext cx="2766436" cy="521970"/>
          </a:xfrm>
          <a:prstGeom prst="rect">
            <a:avLst/>
          </a:prstGeom>
          <a:noFill/>
        </p:spPr>
        <p:txBody>
          <a:bodyPr wrap="square" rtlCol="0">
            <a:spAutoFit/>
          </a:bodyPr>
          <a:p>
            <a:pPr algn="ctr"/>
            <a:r>
              <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References</a:t>
            </a:r>
            <a:endParaRPr lang="en-US" altLang="zh-CN" sz="2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endParaRPr>
          </a:p>
        </p:txBody>
      </p:sp>
      <p:sp>
        <p:nvSpPr>
          <p:cNvPr id="17" name="椭圆 16"/>
          <p:cNvSpPr/>
          <p:nvPr/>
        </p:nvSpPr>
        <p:spPr>
          <a:xfrm>
            <a:off x="5873115" y="100330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椭圆 20"/>
          <p:cNvSpPr/>
          <p:nvPr/>
        </p:nvSpPr>
        <p:spPr>
          <a:xfrm>
            <a:off x="5873115" y="1753870"/>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4" name="椭圆 23"/>
          <p:cNvSpPr/>
          <p:nvPr/>
        </p:nvSpPr>
        <p:spPr>
          <a:xfrm>
            <a:off x="5873115" y="249237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7" name="椭圆 26"/>
          <p:cNvSpPr/>
          <p:nvPr/>
        </p:nvSpPr>
        <p:spPr>
          <a:xfrm>
            <a:off x="5873115" y="3924935"/>
            <a:ext cx="445770" cy="445770"/>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 name="椭圆 6"/>
          <p:cNvSpPr/>
          <p:nvPr/>
        </p:nvSpPr>
        <p:spPr>
          <a:xfrm>
            <a:off x="5873115" y="3207385"/>
            <a:ext cx="445770" cy="445135"/>
          </a:xfrm>
          <a:prstGeom prst="ellipse">
            <a:avLst/>
          </a:prstGeom>
          <a:solidFill>
            <a:srgbClr val="3220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12" name="文本框 11"/>
          <p:cNvSpPr txBox="1"/>
          <p:nvPr/>
        </p:nvSpPr>
        <p:spPr>
          <a:xfrm>
            <a:off x="6493510" y="1160780"/>
            <a:ext cx="4371975" cy="3107690"/>
          </a:xfrm>
          <a:prstGeom prst="rect">
            <a:avLst/>
          </a:prstGeom>
          <a:noFill/>
        </p:spPr>
        <p:txBody>
          <a:bodyPr wrap="square" rtlCol="0">
            <a:spAutoFit/>
          </a:bodyPr>
          <a:p>
            <a:pPr algn="just"/>
            <a:r>
              <a:rPr lang="en-US" altLang="zh-CN" sz="3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https://tutorialslink.com/Articles/Password-Generator-APP-using-Python/1832</a:t>
            </a:r>
            <a:endParaRPr lang="zh-CN" alt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134110" y="2199640"/>
            <a:ext cx="4302760" cy="24225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2904</Words>
  <Application>WPS Writer</Application>
  <PresentationFormat>宽屏</PresentationFormat>
  <Paragraphs>76</Paragraphs>
  <Slides>10</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Calibri</vt:lpstr>
      <vt:lpstr>Helvetica Neue</vt:lpstr>
      <vt:lpstr>Microsoft YaHei</vt:lpstr>
      <vt:lpstr>Calibri</vt:lpstr>
      <vt:lpstr>Helvetica</vt:lpstr>
      <vt:lpstr>汉仪旗黑</vt:lpstr>
      <vt:lpstr>Arial Unicode MS</vt:lpstr>
      <vt:lpstr>SimSun</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STAR</dc:creator>
  <cp:lastModifiedBy>Jinny Kapur</cp:lastModifiedBy>
  <cp:revision>34</cp:revision>
  <dcterms:created xsi:type="dcterms:W3CDTF">2024-03-17T20:47:31Z</dcterms:created>
  <dcterms:modified xsi:type="dcterms:W3CDTF">2024-03-17T20:47:31Z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y fmtid="{D5CDD505-2E9C-101B-9397-08002B2CF9AE}" pid="3" name="ICV">
    <vt:lpwstr>9DAF5D41990948EABC23FCC7780A613A</vt:lpwstr>
  </property>
</Properties>
</file>